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4"/>
    <p:sldMasterId id="2147484645" r:id="rId5"/>
  </p:sldMasterIdLst>
  <p:notesMasterIdLst>
    <p:notesMasterId r:id="rId35"/>
  </p:notesMasterIdLst>
  <p:handoutMasterIdLst>
    <p:handoutMasterId r:id="rId36"/>
  </p:handoutMasterIdLst>
  <p:sldIdLst>
    <p:sldId id="1311" r:id="rId6"/>
    <p:sldId id="2147472282" r:id="rId7"/>
    <p:sldId id="2147376539" r:id="rId8"/>
    <p:sldId id="2147472293" r:id="rId9"/>
    <p:sldId id="2147376392" r:id="rId10"/>
    <p:sldId id="2147472272" r:id="rId11"/>
    <p:sldId id="2147472265" r:id="rId12"/>
    <p:sldId id="2147472284" r:id="rId13"/>
    <p:sldId id="2147472289" r:id="rId14"/>
    <p:sldId id="2147472274" r:id="rId15"/>
    <p:sldId id="2147472276" r:id="rId16"/>
    <p:sldId id="2147472287" r:id="rId17"/>
    <p:sldId id="2147472291" r:id="rId18"/>
    <p:sldId id="2147472275" r:id="rId19"/>
    <p:sldId id="2147472279" r:id="rId20"/>
    <p:sldId id="2147472288" r:id="rId21"/>
    <p:sldId id="2147472292" r:id="rId22"/>
    <p:sldId id="2147472271" r:id="rId23"/>
    <p:sldId id="2147472262" r:id="rId24"/>
    <p:sldId id="2147472263" r:id="rId25"/>
    <p:sldId id="2147472264" r:id="rId26"/>
    <p:sldId id="2147472273" r:id="rId27"/>
    <p:sldId id="2147472268" r:id="rId28"/>
    <p:sldId id="2147472285" r:id="rId29"/>
    <p:sldId id="2147472290" r:id="rId30"/>
    <p:sldId id="2147472283" r:id="rId31"/>
    <p:sldId id="1504" r:id="rId32"/>
    <p:sldId id="2147472294" r:id="rId33"/>
    <p:sldId id="1791"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A8924B-0E4B-4B18-8DEE-F696D90E1705}" name="Nicole Alfano" initials="NA" userId="S::nicole.alfano@harrispoll.com::cc64bf32-4bae-4b2d-95de-315d4e7f1ab0" providerId="AD"/>
  <p188:author id="{170CCD63-CB76-5ACC-D5FB-3ADB6FCB5505}" name="Kat Williams" initials="KW" userId="S::kat.williams@harrispoll.com::fe2d2e23-c50b-4fb1-bac0-5af49a44e9c2" providerId="AD"/>
  <p188:author id="{2DC090B7-1DF5-F02A-AFC7-3B10A334D871}" name="Erica Parker" initials="EP" userId="S::Erica.Parker@harrispoll.com::5821f3cf-cbb2-40e0-90d1-65feb1595ea1" providerId="AD"/>
  <p188:author id="{277FA3CA-05E5-000D-F90B-090CC132BB67}" name="Jacklyn  Cooney" initials="JC" userId="S::jacklyn.cooney@harrispoll.com::4671fd87-1c36-424f-adfb-fe46f03702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wny Saez" initials="TS" lastIdx="5" clrIdx="0">
    <p:extLst>
      <p:ext uri="{19B8F6BF-5375-455C-9EA6-DF929625EA0E}">
        <p15:presenceInfo xmlns:p15="http://schemas.microsoft.com/office/powerpoint/2012/main" userId="S::tawny.saez@harrisinsights.com::2913b00c-fb6f-4e8a-bee1-8c08f32ef7de" providerId="AD"/>
      </p:ext>
    </p:extLst>
  </p:cmAuthor>
  <p:cmAuthor id="2" name="Andrew Higham" initials="AH" lastIdx="4" clrIdx="1">
    <p:extLst>
      <p:ext uri="{19B8F6BF-5375-455C-9EA6-DF929625EA0E}">
        <p15:presenceInfo xmlns:p15="http://schemas.microsoft.com/office/powerpoint/2012/main" userId="S::andrew.higham@harrisinsights.com::35dafcc8-73c5-404a-9731-d0dc709edbaf" providerId="AD"/>
      </p:ext>
    </p:extLst>
  </p:cmAuthor>
  <p:cmAuthor id="3" name="Marie Aloi" initials="MA" lastIdx="8" clrIdx="2">
    <p:extLst>
      <p:ext uri="{19B8F6BF-5375-455C-9EA6-DF929625EA0E}">
        <p15:presenceInfo xmlns:p15="http://schemas.microsoft.com/office/powerpoint/2012/main" userId="S-1-12-1-1671365597-1128412942-364009609-4032178151" providerId="AD"/>
      </p:ext>
    </p:extLst>
  </p:cmAuthor>
  <p:cmAuthor id="4" name="Chris McAllister" initials="CM" lastIdx="4" clrIdx="3">
    <p:extLst>
      <p:ext uri="{19B8F6BF-5375-455C-9EA6-DF929625EA0E}">
        <p15:presenceInfo xmlns:p15="http://schemas.microsoft.com/office/powerpoint/2012/main" userId="S::chris.mcallister@harrisinsights.com::1c21de35-29b4-45c9-a39e-8ffc18f06b64" providerId="AD"/>
      </p:ext>
    </p:extLst>
  </p:cmAuthor>
  <p:cmAuthor id="5" name="John Gerzema" initials="JG" lastIdx="4" clrIdx="4">
    <p:extLst>
      <p:ext uri="{19B8F6BF-5375-455C-9EA6-DF929625EA0E}">
        <p15:presenceInfo xmlns:p15="http://schemas.microsoft.com/office/powerpoint/2012/main" userId="S::jgerzema@harrisinsights.com::9479822d-61de-40b2-b816-750aef508154" providerId="AD"/>
      </p:ext>
    </p:extLst>
  </p:cmAuthor>
  <p:cmAuthor id="6" name="Steve Nicklin" initials="SN" lastIdx="13" clrIdx="5">
    <p:extLst>
      <p:ext uri="{19B8F6BF-5375-455C-9EA6-DF929625EA0E}">
        <p15:presenceInfo xmlns:p15="http://schemas.microsoft.com/office/powerpoint/2012/main" userId="S::snicklin@oaaa.org::4d267a5b-9ae4-459a-bbb3-586e46512d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E7CD"/>
    <a:srgbClr val="00CF9C"/>
    <a:srgbClr val="FF8769"/>
    <a:srgbClr val="009B75"/>
    <a:srgbClr val="FFFFFF"/>
    <a:srgbClr val="FFC3B4"/>
    <a:srgbClr val="7F7F7F"/>
    <a:srgbClr val="717A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B8E02-04BE-4770-8770-AC1652EAEC64}" v="2" dt="2025-04-22T17:25:21.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9" autoAdjust="0"/>
    <p:restoredTop sz="94660"/>
  </p:normalViewPr>
  <p:slideViewPr>
    <p:cSldViewPr snapToGrid="0">
      <p:cViewPr varScale="1">
        <p:scale>
          <a:sx n="105" d="100"/>
          <a:sy n="105" d="100"/>
        </p:scale>
        <p:origin x="78" y="96"/>
      </p:cViewPr>
      <p:guideLst/>
    </p:cSldViewPr>
  </p:slideViewPr>
  <p:notesTextViewPr>
    <p:cViewPr>
      <p:scale>
        <a:sx n="1" d="1"/>
        <a:sy n="1" d="1"/>
      </p:scale>
      <p:origin x="0" y="0"/>
    </p:cViewPr>
  </p:notesTextViewPr>
  <p:sorterViewPr>
    <p:cViewPr>
      <p:scale>
        <a:sx n="130" d="100"/>
        <a:sy n="13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Nicklin" userId="4d267a5b-9ae4-459a-bbb3-586e46512d6c" providerId="ADAL" clId="{113B8E02-04BE-4770-8770-AC1652EAEC64}"/>
    <pc:docChg chg="undo custSel modSld">
      <pc:chgData name="Steve Nicklin" userId="4d267a5b-9ae4-459a-bbb3-586e46512d6c" providerId="ADAL" clId="{113B8E02-04BE-4770-8770-AC1652EAEC64}" dt="2025-04-22T17:26:28.066" v="44" actId="313"/>
      <pc:docMkLst>
        <pc:docMk/>
      </pc:docMkLst>
      <pc:sldChg chg="addSp modSp mod">
        <pc:chgData name="Steve Nicklin" userId="4d267a5b-9ae4-459a-bbb3-586e46512d6c" providerId="ADAL" clId="{113B8E02-04BE-4770-8770-AC1652EAEC64}" dt="2025-04-22T17:26:22.487" v="43" actId="313"/>
        <pc:sldMkLst>
          <pc:docMk/>
          <pc:sldMk cId="1084169877" sldId="1504"/>
        </pc:sldMkLst>
        <pc:spChg chg="add mod">
          <ac:chgData name="Steve Nicklin" userId="4d267a5b-9ae4-459a-bbb3-586e46512d6c" providerId="ADAL" clId="{113B8E02-04BE-4770-8770-AC1652EAEC64}" dt="2025-04-22T17:23:10.115" v="12" actId="1076"/>
          <ac:spMkLst>
            <pc:docMk/>
            <pc:sldMk cId="1084169877" sldId="1504"/>
            <ac:spMk id="4" creationId="{ED845288-3818-07DC-263F-48C62486E1B6}"/>
          </ac:spMkLst>
        </pc:spChg>
        <pc:spChg chg="mod">
          <ac:chgData name="Steve Nicklin" userId="4d267a5b-9ae4-459a-bbb3-586e46512d6c" providerId="ADAL" clId="{113B8E02-04BE-4770-8770-AC1652EAEC64}" dt="2025-04-22T17:26:22.487" v="43" actId="313"/>
          <ac:spMkLst>
            <pc:docMk/>
            <pc:sldMk cId="1084169877" sldId="1504"/>
            <ac:spMk id="12" creationId="{58690D2C-1BBB-F246-BC52-80C976A36A7E}"/>
          </ac:spMkLst>
        </pc:spChg>
      </pc:sldChg>
      <pc:sldChg chg="modSp mod">
        <pc:chgData name="Steve Nicklin" userId="4d267a5b-9ae4-459a-bbb3-586e46512d6c" providerId="ADAL" clId="{113B8E02-04BE-4770-8770-AC1652EAEC64}" dt="2025-04-22T17:21:41.937" v="4" actId="313"/>
        <pc:sldMkLst>
          <pc:docMk/>
          <pc:sldMk cId="1575763484" sldId="1791"/>
        </pc:sldMkLst>
        <pc:spChg chg="mod">
          <ac:chgData name="Steve Nicklin" userId="4d267a5b-9ae4-459a-bbb3-586e46512d6c" providerId="ADAL" clId="{113B8E02-04BE-4770-8770-AC1652EAEC64}" dt="2025-04-22T17:21:41.937" v="4" actId="313"/>
          <ac:spMkLst>
            <pc:docMk/>
            <pc:sldMk cId="1575763484" sldId="1791"/>
            <ac:spMk id="4" creationId="{D01CD8AE-FD1B-4C50-B675-289402BBC1E8}"/>
          </ac:spMkLst>
        </pc:spChg>
      </pc:sldChg>
      <pc:sldChg chg="modSp mod">
        <pc:chgData name="Steve Nicklin" userId="4d267a5b-9ae4-459a-bbb3-586e46512d6c" providerId="ADAL" clId="{113B8E02-04BE-4770-8770-AC1652EAEC64}" dt="2025-04-22T17:24:32.681" v="20" actId="20577"/>
        <pc:sldMkLst>
          <pc:docMk/>
          <pc:sldMk cId="1191106150" sldId="2147376539"/>
        </pc:sldMkLst>
        <pc:spChg chg="mod">
          <ac:chgData name="Steve Nicklin" userId="4d267a5b-9ae4-459a-bbb3-586e46512d6c" providerId="ADAL" clId="{113B8E02-04BE-4770-8770-AC1652EAEC64}" dt="2025-04-22T17:24:32.681" v="20" actId="20577"/>
          <ac:spMkLst>
            <pc:docMk/>
            <pc:sldMk cId="1191106150" sldId="2147376539"/>
            <ac:spMk id="8" creationId="{379BAC47-76A7-0147-BB29-A25C1557DD9E}"/>
          </ac:spMkLst>
        </pc:spChg>
      </pc:sldChg>
      <pc:sldChg chg="modSp mod">
        <pc:chgData name="Steve Nicklin" userId="4d267a5b-9ae4-459a-bbb3-586e46512d6c" providerId="ADAL" clId="{113B8E02-04BE-4770-8770-AC1652EAEC64}" dt="2025-04-22T17:26:08.198" v="37" actId="313"/>
        <pc:sldMkLst>
          <pc:docMk/>
          <pc:sldMk cId="3018901894" sldId="2147472262"/>
        </pc:sldMkLst>
        <pc:spChg chg="mod">
          <ac:chgData name="Steve Nicklin" userId="4d267a5b-9ae4-459a-bbb3-586e46512d6c" providerId="ADAL" clId="{113B8E02-04BE-4770-8770-AC1652EAEC64}" dt="2025-04-22T17:25:05.865" v="27"/>
          <ac:spMkLst>
            <pc:docMk/>
            <pc:sldMk cId="3018901894" sldId="2147472262"/>
            <ac:spMk id="7" creationId="{6C3594D4-9B04-4041-8C6E-CD22AF0E8ED6}"/>
          </ac:spMkLst>
        </pc:spChg>
        <pc:spChg chg="mod">
          <ac:chgData name="Steve Nicklin" userId="4d267a5b-9ae4-459a-bbb3-586e46512d6c" providerId="ADAL" clId="{113B8E02-04BE-4770-8770-AC1652EAEC64}" dt="2025-04-22T17:26:08.198" v="37" actId="313"/>
          <ac:spMkLst>
            <pc:docMk/>
            <pc:sldMk cId="3018901894" sldId="2147472262"/>
            <ac:spMk id="18" creationId="{2665839E-4C90-442C-817E-021A782E8A4E}"/>
          </ac:spMkLst>
        </pc:spChg>
      </pc:sldChg>
      <pc:sldChg chg="modSp mod">
        <pc:chgData name="Steve Nicklin" userId="4d267a5b-9ae4-459a-bbb3-586e46512d6c" providerId="ADAL" clId="{113B8E02-04BE-4770-8770-AC1652EAEC64}" dt="2025-04-22T17:26:11.631" v="38" actId="313"/>
        <pc:sldMkLst>
          <pc:docMk/>
          <pc:sldMk cId="2472297836" sldId="2147472263"/>
        </pc:sldMkLst>
        <pc:spChg chg="mod">
          <ac:chgData name="Steve Nicklin" userId="4d267a5b-9ae4-459a-bbb3-586e46512d6c" providerId="ADAL" clId="{113B8E02-04BE-4770-8770-AC1652EAEC64}" dt="2025-04-22T17:26:11.631" v="38" actId="313"/>
          <ac:spMkLst>
            <pc:docMk/>
            <pc:sldMk cId="2472297836" sldId="2147472263"/>
            <ac:spMk id="18" creationId="{2665839E-4C90-442C-817E-021A782E8A4E}"/>
          </ac:spMkLst>
        </pc:spChg>
      </pc:sldChg>
      <pc:sldChg chg="modSp mod">
        <pc:chgData name="Steve Nicklin" userId="4d267a5b-9ae4-459a-bbb3-586e46512d6c" providerId="ADAL" clId="{113B8E02-04BE-4770-8770-AC1652EAEC64}" dt="2025-04-22T17:26:13.058" v="39" actId="313"/>
        <pc:sldMkLst>
          <pc:docMk/>
          <pc:sldMk cId="1458040222" sldId="2147472264"/>
        </pc:sldMkLst>
        <pc:spChg chg="mod">
          <ac:chgData name="Steve Nicklin" userId="4d267a5b-9ae4-459a-bbb3-586e46512d6c" providerId="ADAL" clId="{113B8E02-04BE-4770-8770-AC1652EAEC64}" dt="2025-04-22T17:26:13.058" v="39" actId="313"/>
          <ac:spMkLst>
            <pc:docMk/>
            <pc:sldMk cId="1458040222" sldId="2147472264"/>
            <ac:spMk id="18" creationId="{2665839E-4C90-442C-817E-021A782E8A4E}"/>
          </ac:spMkLst>
        </pc:spChg>
      </pc:sldChg>
      <pc:sldChg chg="modSp mod">
        <pc:chgData name="Steve Nicklin" userId="4d267a5b-9ae4-459a-bbb3-586e46512d6c" providerId="ADAL" clId="{113B8E02-04BE-4770-8770-AC1652EAEC64}" dt="2025-04-22T17:26:28.066" v="44" actId="313"/>
        <pc:sldMkLst>
          <pc:docMk/>
          <pc:sldMk cId="3312845624" sldId="2147472265"/>
        </pc:sldMkLst>
        <pc:spChg chg="mod">
          <ac:chgData name="Steve Nicklin" userId="4d267a5b-9ae4-459a-bbb3-586e46512d6c" providerId="ADAL" clId="{113B8E02-04BE-4770-8770-AC1652EAEC64}" dt="2025-04-22T17:25:05.865" v="27"/>
          <ac:spMkLst>
            <pc:docMk/>
            <pc:sldMk cId="3312845624" sldId="2147472265"/>
            <ac:spMk id="7" creationId="{6C3594D4-9B04-4041-8C6E-CD22AF0E8ED6}"/>
          </ac:spMkLst>
        </pc:spChg>
        <pc:spChg chg="mod">
          <ac:chgData name="Steve Nicklin" userId="4d267a5b-9ae4-459a-bbb3-586e46512d6c" providerId="ADAL" clId="{113B8E02-04BE-4770-8770-AC1652EAEC64}" dt="2025-04-22T17:26:28.066" v="44" actId="313"/>
          <ac:spMkLst>
            <pc:docMk/>
            <pc:sldMk cId="3312845624" sldId="2147472265"/>
            <ac:spMk id="18" creationId="{2665839E-4C90-442C-817E-021A782E8A4E}"/>
          </ac:spMkLst>
        </pc:spChg>
      </pc:sldChg>
      <pc:sldChg chg="modSp mod">
        <pc:chgData name="Steve Nicklin" userId="4d267a5b-9ae4-459a-bbb3-586e46512d6c" providerId="ADAL" clId="{113B8E02-04BE-4770-8770-AC1652EAEC64}" dt="2025-04-22T17:26:14.236" v="40" actId="313"/>
        <pc:sldMkLst>
          <pc:docMk/>
          <pc:sldMk cId="1542665324" sldId="2147472268"/>
        </pc:sldMkLst>
        <pc:spChg chg="mod">
          <ac:chgData name="Steve Nicklin" userId="4d267a5b-9ae4-459a-bbb3-586e46512d6c" providerId="ADAL" clId="{113B8E02-04BE-4770-8770-AC1652EAEC64}" dt="2025-04-22T17:25:05.865" v="27"/>
          <ac:spMkLst>
            <pc:docMk/>
            <pc:sldMk cId="1542665324" sldId="2147472268"/>
            <ac:spMk id="7" creationId="{6C3594D4-9B04-4041-8C6E-CD22AF0E8ED6}"/>
          </ac:spMkLst>
        </pc:spChg>
        <pc:spChg chg="mod">
          <ac:chgData name="Steve Nicklin" userId="4d267a5b-9ae4-459a-bbb3-586e46512d6c" providerId="ADAL" clId="{113B8E02-04BE-4770-8770-AC1652EAEC64}" dt="2025-04-22T17:26:14.236" v="40" actId="313"/>
          <ac:spMkLst>
            <pc:docMk/>
            <pc:sldMk cId="1542665324" sldId="2147472268"/>
            <ac:spMk id="18" creationId="{2665839E-4C90-442C-817E-021A782E8A4E}"/>
          </ac:spMkLst>
        </pc:spChg>
      </pc:sldChg>
      <pc:sldChg chg="modSp mod">
        <pc:chgData name="Steve Nicklin" userId="4d267a5b-9ae4-459a-bbb3-586e46512d6c" providerId="ADAL" clId="{113B8E02-04BE-4770-8770-AC1652EAEC64}" dt="2025-04-22T17:25:40.353" v="31" actId="313"/>
        <pc:sldMkLst>
          <pc:docMk/>
          <pc:sldMk cId="975677093" sldId="2147472276"/>
        </pc:sldMkLst>
        <pc:spChg chg="mod">
          <ac:chgData name="Steve Nicklin" userId="4d267a5b-9ae4-459a-bbb3-586e46512d6c" providerId="ADAL" clId="{113B8E02-04BE-4770-8770-AC1652EAEC64}" dt="2025-04-22T17:25:05.865" v="27"/>
          <ac:spMkLst>
            <pc:docMk/>
            <pc:sldMk cId="975677093" sldId="2147472276"/>
            <ac:spMk id="7" creationId="{A85BB701-C836-8A69-0DD3-7FB6842AF8CC}"/>
          </ac:spMkLst>
        </pc:spChg>
        <pc:spChg chg="mod">
          <ac:chgData name="Steve Nicklin" userId="4d267a5b-9ae4-459a-bbb3-586e46512d6c" providerId="ADAL" clId="{113B8E02-04BE-4770-8770-AC1652EAEC64}" dt="2025-04-22T17:25:40.353" v="31" actId="313"/>
          <ac:spMkLst>
            <pc:docMk/>
            <pc:sldMk cId="975677093" sldId="2147472276"/>
            <ac:spMk id="18" creationId="{6D4A341C-9F48-9D83-5E91-E71EB2D5C4A6}"/>
          </ac:spMkLst>
        </pc:spChg>
      </pc:sldChg>
      <pc:sldChg chg="modSp mod">
        <pc:chgData name="Steve Nicklin" userId="4d267a5b-9ae4-459a-bbb3-586e46512d6c" providerId="ADAL" clId="{113B8E02-04BE-4770-8770-AC1652EAEC64}" dt="2025-04-22T17:25:53.456" v="34" actId="313"/>
        <pc:sldMkLst>
          <pc:docMk/>
          <pc:sldMk cId="1641847288" sldId="2147472279"/>
        </pc:sldMkLst>
        <pc:spChg chg="mod">
          <ac:chgData name="Steve Nicklin" userId="4d267a5b-9ae4-459a-bbb3-586e46512d6c" providerId="ADAL" clId="{113B8E02-04BE-4770-8770-AC1652EAEC64}" dt="2025-04-22T17:25:05.865" v="27"/>
          <ac:spMkLst>
            <pc:docMk/>
            <pc:sldMk cId="1641847288" sldId="2147472279"/>
            <ac:spMk id="7" creationId="{9838BFC2-2765-AB48-66A4-378771E821A1}"/>
          </ac:spMkLst>
        </pc:spChg>
        <pc:spChg chg="mod">
          <ac:chgData name="Steve Nicklin" userId="4d267a5b-9ae4-459a-bbb3-586e46512d6c" providerId="ADAL" clId="{113B8E02-04BE-4770-8770-AC1652EAEC64}" dt="2025-04-22T17:25:53.456" v="34" actId="313"/>
          <ac:spMkLst>
            <pc:docMk/>
            <pc:sldMk cId="1641847288" sldId="2147472279"/>
            <ac:spMk id="18" creationId="{AF2D5D1C-C874-1FDB-97A7-F01EA2A6E474}"/>
          </ac:spMkLst>
        </pc:spChg>
      </pc:sldChg>
      <pc:sldChg chg="modSp mod">
        <pc:chgData name="Steve Nicklin" userId="4d267a5b-9ae4-459a-bbb3-586e46512d6c" providerId="ADAL" clId="{113B8E02-04BE-4770-8770-AC1652EAEC64}" dt="2025-04-22T17:24:23.344" v="17" actId="20577"/>
        <pc:sldMkLst>
          <pc:docMk/>
          <pc:sldMk cId="3627814331" sldId="2147472282"/>
        </pc:sldMkLst>
        <pc:spChg chg="mod">
          <ac:chgData name="Steve Nicklin" userId="4d267a5b-9ae4-459a-bbb3-586e46512d6c" providerId="ADAL" clId="{113B8E02-04BE-4770-8770-AC1652EAEC64}" dt="2025-04-22T17:24:23.344" v="17" actId="20577"/>
          <ac:spMkLst>
            <pc:docMk/>
            <pc:sldMk cId="3627814331" sldId="2147472282"/>
            <ac:spMk id="12" creationId="{892D84A6-3F51-C22C-CB85-F2BDDCD92C07}"/>
          </ac:spMkLst>
        </pc:spChg>
      </pc:sldChg>
      <pc:sldChg chg="modSp mod">
        <pc:chgData name="Steve Nicklin" userId="4d267a5b-9ae4-459a-bbb3-586e46512d6c" providerId="ADAL" clId="{113B8E02-04BE-4770-8770-AC1652EAEC64}" dt="2025-04-22T17:25:37.798" v="29" actId="313"/>
        <pc:sldMkLst>
          <pc:docMk/>
          <pc:sldMk cId="1890263408" sldId="2147472284"/>
        </pc:sldMkLst>
        <pc:spChg chg="mod">
          <ac:chgData name="Steve Nicklin" userId="4d267a5b-9ae4-459a-bbb3-586e46512d6c" providerId="ADAL" clId="{113B8E02-04BE-4770-8770-AC1652EAEC64}" dt="2025-04-22T17:25:37.798" v="29" actId="313"/>
          <ac:spMkLst>
            <pc:docMk/>
            <pc:sldMk cId="1890263408" sldId="2147472284"/>
            <ac:spMk id="18" creationId="{97F01F8C-55B5-E71F-E501-02D46F28E049}"/>
          </ac:spMkLst>
        </pc:spChg>
      </pc:sldChg>
      <pc:sldChg chg="modSp mod">
        <pc:chgData name="Steve Nicklin" userId="4d267a5b-9ae4-459a-bbb3-586e46512d6c" providerId="ADAL" clId="{113B8E02-04BE-4770-8770-AC1652EAEC64}" dt="2025-04-22T17:26:18.760" v="41" actId="313"/>
        <pc:sldMkLst>
          <pc:docMk/>
          <pc:sldMk cId="3870805795" sldId="2147472285"/>
        </pc:sldMkLst>
        <pc:spChg chg="mod">
          <ac:chgData name="Steve Nicklin" userId="4d267a5b-9ae4-459a-bbb3-586e46512d6c" providerId="ADAL" clId="{113B8E02-04BE-4770-8770-AC1652EAEC64}" dt="2025-04-22T17:26:18.760" v="41" actId="313"/>
          <ac:spMkLst>
            <pc:docMk/>
            <pc:sldMk cId="3870805795" sldId="2147472285"/>
            <ac:spMk id="18" creationId="{9617FBE4-B201-F38B-FE51-C31F6A518537}"/>
          </ac:spMkLst>
        </pc:spChg>
      </pc:sldChg>
      <pc:sldChg chg="modSp mod">
        <pc:chgData name="Steve Nicklin" userId="4d267a5b-9ae4-459a-bbb3-586e46512d6c" providerId="ADAL" clId="{113B8E02-04BE-4770-8770-AC1652EAEC64}" dt="2025-04-22T17:25:48.369" v="32" actId="313"/>
        <pc:sldMkLst>
          <pc:docMk/>
          <pc:sldMk cId="1145951953" sldId="2147472287"/>
        </pc:sldMkLst>
        <pc:spChg chg="mod">
          <ac:chgData name="Steve Nicklin" userId="4d267a5b-9ae4-459a-bbb3-586e46512d6c" providerId="ADAL" clId="{113B8E02-04BE-4770-8770-AC1652EAEC64}" dt="2025-04-22T17:25:48.369" v="32" actId="313"/>
          <ac:spMkLst>
            <pc:docMk/>
            <pc:sldMk cId="1145951953" sldId="2147472287"/>
            <ac:spMk id="18" creationId="{78D77B46-24EB-2621-53E3-B4601D1B5CAE}"/>
          </ac:spMkLst>
        </pc:spChg>
      </pc:sldChg>
      <pc:sldChg chg="modSp mod">
        <pc:chgData name="Steve Nicklin" userId="4d267a5b-9ae4-459a-bbb3-586e46512d6c" providerId="ADAL" clId="{113B8E02-04BE-4770-8770-AC1652EAEC64}" dt="2025-04-22T17:25:59.194" v="35" actId="313"/>
        <pc:sldMkLst>
          <pc:docMk/>
          <pc:sldMk cId="491058854" sldId="2147472288"/>
        </pc:sldMkLst>
        <pc:spChg chg="mod">
          <ac:chgData name="Steve Nicklin" userId="4d267a5b-9ae4-459a-bbb3-586e46512d6c" providerId="ADAL" clId="{113B8E02-04BE-4770-8770-AC1652EAEC64}" dt="2025-04-22T17:25:59.194" v="35" actId="313"/>
          <ac:spMkLst>
            <pc:docMk/>
            <pc:sldMk cId="491058854" sldId="2147472288"/>
            <ac:spMk id="18" creationId="{15012D92-CF47-E952-B25A-ED651707D6FC}"/>
          </ac:spMkLst>
        </pc:spChg>
      </pc:sldChg>
      <pc:sldChg chg="modSp mod">
        <pc:chgData name="Steve Nicklin" userId="4d267a5b-9ae4-459a-bbb3-586e46512d6c" providerId="ADAL" clId="{113B8E02-04BE-4770-8770-AC1652EAEC64}" dt="2025-04-22T17:25:39.206" v="30" actId="313"/>
        <pc:sldMkLst>
          <pc:docMk/>
          <pc:sldMk cId="479108121" sldId="2147472289"/>
        </pc:sldMkLst>
        <pc:spChg chg="mod">
          <ac:chgData name="Steve Nicklin" userId="4d267a5b-9ae4-459a-bbb3-586e46512d6c" providerId="ADAL" clId="{113B8E02-04BE-4770-8770-AC1652EAEC64}" dt="2025-04-22T17:25:39.206" v="30" actId="313"/>
          <ac:spMkLst>
            <pc:docMk/>
            <pc:sldMk cId="479108121" sldId="2147472289"/>
            <ac:spMk id="18" creationId="{D7B9C355-525E-E759-69CC-C11DB037F335}"/>
          </ac:spMkLst>
        </pc:spChg>
      </pc:sldChg>
      <pc:sldChg chg="modSp mod">
        <pc:chgData name="Steve Nicklin" userId="4d267a5b-9ae4-459a-bbb3-586e46512d6c" providerId="ADAL" clId="{113B8E02-04BE-4770-8770-AC1652EAEC64}" dt="2025-04-22T17:26:20.031" v="42" actId="313"/>
        <pc:sldMkLst>
          <pc:docMk/>
          <pc:sldMk cId="2238825249" sldId="2147472290"/>
        </pc:sldMkLst>
        <pc:spChg chg="mod">
          <ac:chgData name="Steve Nicklin" userId="4d267a5b-9ae4-459a-bbb3-586e46512d6c" providerId="ADAL" clId="{113B8E02-04BE-4770-8770-AC1652EAEC64}" dt="2025-04-22T17:26:20.031" v="42" actId="313"/>
          <ac:spMkLst>
            <pc:docMk/>
            <pc:sldMk cId="2238825249" sldId="2147472290"/>
            <ac:spMk id="18" creationId="{2E901AC9-32D9-131E-AE9C-4A5AFA024CBF}"/>
          </ac:spMkLst>
        </pc:spChg>
      </pc:sldChg>
      <pc:sldChg chg="modSp mod">
        <pc:chgData name="Steve Nicklin" userId="4d267a5b-9ae4-459a-bbb3-586e46512d6c" providerId="ADAL" clId="{113B8E02-04BE-4770-8770-AC1652EAEC64}" dt="2025-04-22T17:25:49.568" v="33" actId="313"/>
        <pc:sldMkLst>
          <pc:docMk/>
          <pc:sldMk cId="2533970949" sldId="2147472291"/>
        </pc:sldMkLst>
        <pc:spChg chg="mod">
          <ac:chgData name="Steve Nicklin" userId="4d267a5b-9ae4-459a-bbb3-586e46512d6c" providerId="ADAL" clId="{113B8E02-04BE-4770-8770-AC1652EAEC64}" dt="2025-04-22T17:25:05.865" v="27"/>
          <ac:spMkLst>
            <pc:docMk/>
            <pc:sldMk cId="2533970949" sldId="2147472291"/>
            <ac:spMk id="7" creationId="{19989A62-9E32-3FB8-5EBF-07927C5ABF47}"/>
          </ac:spMkLst>
        </pc:spChg>
        <pc:spChg chg="mod">
          <ac:chgData name="Steve Nicklin" userId="4d267a5b-9ae4-459a-bbb3-586e46512d6c" providerId="ADAL" clId="{113B8E02-04BE-4770-8770-AC1652EAEC64}" dt="2025-04-22T17:25:49.568" v="33" actId="313"/>
          <ac:spMkLst>
            <pc:docMk/>
            <pc:sldMk cId="2533970949" sldId="2147472291"/>
            <ac:spMk id="18" creationId="{57E352C4-B589-606F-601D-801AD9C92968}"/>
          </ac:spMkLst>
        </pc:spChg>
      </pc:sldChg>
      <pc:sldChg chg="modSp mod">
        <pc:chgData name="Steve Nicklin" userId="4d267a5b-9ae4-459a-bbb3-586e46512d6c" providerId="ADAL" clId="{113B8E02-04BE-4770-8770-AC1652EAEC64}" dt="2025-04-22T17:26:00.433" v="36" actId="313"/>
        <pc:sldMkLst>
          <pc:docMk/>
          <pc:sldMk cId="3828208203" sldId="2147472292"/>
        </pc:sldMkLst>
        <pc:spChg chg="mod">
          <ac:chgData name="Steve Nicklin" userId="4d267a5b-9ae4-459a-bbb3-586e46512d6c" providerId="ADAL" clId="{113B8E02-04BE-4770-8770-AC1652EAEC64}" dt="2025-04-22T17:25:05.865" v="27"/>
          <ac:spMkLst>
            <pc:docMk/>
            <pc:sldMk cId="3828208203" sldId="2147472292"/>
            <ac:spMk id="7" creationId="{FC96E4EF-FB47-8F6F-1A74-A2348D2E7BA6}"/>
          </ac:spMkLst>
        </pc:spChg>
        <pc:spChg chg="mod">
          <ac:chgData name="Steve Nicklin" userId="4d267a5b-9ae4-459a-bbb3-586e46512d6c" providerId="ADAL" clId="{113B8E02-04BE-4770-8770-AC1652EAEC64}" dt="2025-04-22T17:26:00.433" v="36" actId="313"/>
          <ac:spMkLst>
            <pc:docMk/>
            <pc:sldMk cId="3828208203" sldId="2147472292"/>
            <ac:spMk id="18" creationId="{CB0BAE6E-EFA3-FE62-E060-FAB658CF9A70}"/>
          </ac:spMkLst>
        </pc:spChg>
      </pc:sldChg>
      <pc:sldChg chg="modSp mod">
        <pc:chgData name="Steve Nicklin" userId="4d267a5b-9ae4-459a-bbb3-586e46512d6c" providerId="ADAL" clId="{113B8E02-04BE-4770-8770-AC1652EAEC64}" dt="2025-04-22T17:24:37.884" v="23" actId="20577"/>
        <pc:sldMkLst>
          <pc:docMk/>
          <pc:sldMk cId="320925180" sldId="2147472293"/>
        </pc:sldMkLst>
        <pc:spChg chg="mod">
          <ac:chgData name="Steve Nicklin" userId="4d267a5b-9ae4-459a-bbb3-586e46512d6c" providerId="ADAL" clId="{113B8E02-04BE-4770-8770-AC1652EAEC64}" dt="2025-04-22T17:24:37.884" v="23" actId="20577"/>
          <ac:spMkLst>
            <pc:docMk/>
            <pc:sldMk cId="320925180" sldId="2147472293"/>
            <ac:spMk id="8" creationId="{0DE1EEBA-A021-30B0-ED6B-D578F6CB839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96CB-324E-B978-117E2B7A4856}"/>
              </c:ext>
            </c:extLst>
          </c:dPt>
          <c:dPt>
            <c:idx val="1"/>
            <c:invertIfNegative val="0"/>
            <c:bubble3D val="0"/>
            <c:extLst>
              <c:ext xmlns:c16="http://schemas.microsoft.com/office/drawing/2014/chart" uri="{C3380CC4-5D6E-409C-BE32-E72D297353CC}">
                <c16:uniqueId val="{00000001-96CB-324E-B978-117E2B7A4856}"/>
              </c:ext>
            </c:extLst>
          </c:dPt>
          <c:dPt>
            <c:idx val="2"/>
            <c:invertIfNegative val="0"/>
            <c:bubble3D val="0"/>
            <c:extLst>
              <c:ext xmlns:c16="http://schemas.microsoft.com/office/drawing/2014/chart" uri="{C3380CC4-5D6E-409C-BE32-E72D297353CC}">
                <c16:uniqueId val="{00000002-96CB-324E-B978-117E2B7A4856}"/>
              </c:ext>
            </c:extLst>
          </c:dPt>
          <c:dPt>
            <c:idx val="3"/>
            <c:invertIfNegative val="0"/>
            <c:bubble3D val="0"/>
            <c:extLst>
              <c:ext xmlns:c16="http://schemas.microsoft.com/office/drawing/2014/chart" uri="{C3380CC4-5D6E-409C-BE32-E72D297353CC}">
                <c16:uniqueId val="{00000003-96CB-324E-B978-117E2B7A4856}"/>
              </c:ext>
            </c:extLst>
          </c:dPt>
          <c:dPt>
            <c:idx val="7"/>
            <c:invertIfNegative val="0"/>
            <c:bubble3D val="0"/>
            <c:extLst>
              <c:ext xmlns:c16="http://schemas.microsoft.com/office/drawing/2014/chart" uri="{C3380CC4-5D6E-409C-BE32-E72D297353CC}">
                <c16:uniqueId val="{00000004-96CB-324E-B978-117E2B7A4856}"/>
              </c:ext>
            </c:extLst>
          </c:dPt>
          <c:dPt>
            <c:idx val="11"/>
            <c:invertIfNegative val="0"/>
            <c:bubble3D val="0"/>
            <c:extLst>
              <c:ext xmlns:c16="http://schemas.microsoft.com/office/drawing/2014/chart" uri="{C3380CC4-5D6E-409C-BE32-E72D297353CC}">
                <c16:uniqueId val="{00000005-96CB-324E-B978-117E2B7A4856}"/>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 +</c:v>
                </c:pt>
                <c:pt idx="11">
                  <c:v>Gen X</c:v>
                </c:pt>
                <c:pt idx="12">
                  <c:v>Millennial</c:v>
                </c:pt>
                <c:pt idx="13">
                  <c:v>Gen Z</c:v>
                </c:pt>
                <c:pt idx="15">
                  <c:v>Women</c:v>
                </c:pt>
                <c:pt idx="16">
                  <c:v>Men</c:v>
                </c:pt>
              </c:strCache>
            </c:strRef>
          </c:cat>
          <c:val>
            <c:numRef>
              <c:f>Sheet1!$B$2:$B$18</c:f>
              <c:numCache>
                <c:formatCode>0%</c:formatCode>
                <c:ptCount val="17"/>
                <c:pt idx="0">
                  <c:v>0.59</c:v>
                </c:pt>
                <c:pt idx="1">
                  <c:v>0.56999999999999995</c:v>
                </c:pt>
                <c:pt idx="2">
                  <c:v>0.56000000000000005</c:v>
                </c:pt>
                <c:pt idx="3">
                  <c:v>0.57999999999999996</c:v>
                </c:pt>
                <c:pt idx="5">
                  <c:v>0.52</c:v>
                </c:pt>
                <c:pt idx="6">
                  <c:v>0.55000000000000004</c:v>
                </c:pt>
                <c:pt idx="7">
                  <c:v>0.61</c:v>
                </c:pt>
                <c:pt idx="8">
                  <c:v>0.66</c:v>
                </c:pt>
                <c:pt idx="10">
                  <c:v>0.39</c:v>
                </c:pt>
                <c:pt idx="11">
                  <c:v>0.44</c:v>
                </c:pt>
                <c:pt idx="12">
                  <c:v>0.64</c:v>
                </c:pt>
                <c:pt idx="13">
                  <c:v>0.73</c:v>
                </c:pt>
                <c:pt idx="15">
                  <c:v>0.51</c:v>
                </c:pt>
                <c:pt idx="16">
                  <c:v>0.64</c:v>
                </c:pt>
              </c:numCache>
            </c:numRef>
          </c:val>
          <c:extLst>
            <c:ext xmlns:c16="http://schemas.microsoft.com/office/drawing/2014/chart" uri="{C3380CC4-5D6E-409C-BE32-E72D297353CC}">
              <c16:uniqueId val="{00000006-96CB-324E-B978-117E2B7A4856}"/>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1"/>
          <c:min val="0"/>
        </c:scaling>
        <c:delete val="1"/>
        <c:axPos val="b"/>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25915268373415"/>
          <c:y val="5.4022483525003231E-2"/>
          <c:w val="0.65699107245220079"/>
          <c:h val="0.91296945189757017"/>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19-4DD0-B146-79BB153F42BD}"/>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D819-4DD0-B146-79BB153F42BD}"/>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D819-4DD0-B146-79BB153F42BD}"/>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D819-4DD0-B146-79BB153F42BD}"/>
              </c:ext>
            </c:extLst>
          </c:dPt>
          <c:dLbls>
            <c:dLbl>
              <c:idx val="0"/>
              <c:layout>
                <c:manualLayout>
                  <c:x val="-0.1897738401232931"/>
                  <c:y val="-5.8007798545183675E-2"/>
                </c:manualLayout>
              </c:layout>
              <c:tx>
                <c:rich>
                  <a:bodyPr/>
                  <a:lstStyle/>
                  <a:p>
                    <a:fld id="{218B7AAE-7223-C14C-9811-886D379BB518}" type="CATEGORYNAME">
                      <a:rPr lang="en-US"/>
                      <a:pPr/>
                      <a:t>[CATEGORY NAME]</a:t>
                    </a:fld>
                    <a:r>
                      <a:rPr lang="en-US"/>
                      <a:t>,</a:t>
                    </a:r>
                  </a:p>
                  <a:p>
                    <a:fld id="{A7749AB6-AAA3-B443-8D91-11A4FC328013}"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D819-4DD0-B146-79BB153F42BD}"/>
                </c:ext>
              </c:extLst>
            </c:dLbl>
            <c:dLbl>
              <c:idx val="1"/>
              <c:layout>
                <c:manualLayout>
                  <c:x val="0.20651660229835567"/>
                  <c:y val="-0.20078593525535296"/>
                </c:manualLayout>
              </c:layout>
              <c:tx>
                <c:rich>
                  <a:bodyPr/>
                  <a:lstStyle/>
                  <a:p>
                    <a:fld id="{2C6FBED5-1FBB-BB4E-BC16-0E2C094F0056}" type="CATEGORYNAME">
                      <a:rPr lang="en-US"/>
                      <a:pPr/>
                      <a:t>[CATEGORY NAME]</a:t>
                    </a:fld>
                    <a:r>
                      <a:rPr lang="en-US" dirty="0"/>
                      <a:t>,</a:t>
                    </a:r>
                  </a:p>
                  <a:p>
                    <a:fld id="{ECFACAC5-9AD0-9D4F-87FE-13A4F545914D}"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796908570743444"/>
                      <c:h val="0.17907071137021807"/>
                    </c:manualLayout>
                  </c15:layout>
                  <c15:dlblFieldTable/>
                  <c15:showDataLabelsRange val="0"/>
                </c:ext>
                <c:ext xmlns:c16="http://schemas.microsoft.com/office/drawing/2014/chart" uri="{C3380CC4-5D6E-409C-BE32-E72D297353CC}">
                  <c16:uniqueId val="{00000003-D819-4DD0-B146-79BB153F42BD}"/>
                </c:ext>
              </c:extLst>
            </c:dLbl>
            <c:dLbl>
              <c:idx val="2"/>
              <c:layout>
                <c:manualLayout>
                  <c:x val="0.14774890320073725"/>
                  <c:y val="0.11263957191611623"/>
                </c:manualLayout>
              </c:layout>
              <c:tx>
                <c:rich>
                  <a:bodyPr/>
                  <a:lstStyle/>
                  <a:p>
                    <a:fld id="{48F99013-EC45-0D45-B6F6-FBDFCFEE7F16}" type="CATEGORYNAME">
                      <a:rPr lang="en-US" sz="900"/>
                      <a:pPr/>
                      <a:t>[CATEGORY NAME]</a:t>
                    </a:fld>
                    <a:r>
                      <a:rPr lang="en-US" sz="900" baseline="0"/>
                      <a:t>, </a:t>
                    </a:r>
                    <a:fld id="{0479CA79-DF24-CA4F-B2CC-241FF2DE4B7C}" type="VALUE">
                      <a:rPr lang="en-US" sz="900" baseline="0"/>
                      <a:pPr/>
                      <a:t>[VALUE]</a:t>
                    </a:fld>
                    <a:endParaRPr lang="en-US" sz="900"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D819-4DD0-B146-79BB153F42BD}"/>
                </c:ext>
              </c:extLst>
            </c:dLbl>
            <c:dLbl>
              <c:idx val="3"/>
              <c:layout>
                <c:manualLayout>
                  <c:x val="4.9267794052910666E-2"/>
                  <c:y val="0.11583803957039593"/>
                </c:manualLayout>
              </c:layout>
              <c:tx>
                <c:rich>
                  <a:bodyPr/>
                  <a:lstStyle/>
                  <a:p>
                    <a:fld id="{F90BD06E-C85B-B447-BFC6-F2435F7E7396}" type="CATEGORYNAME">
                      <a:rPr lang="en-US" sz="900"/>
                      <a:pPr/>
                      <a:t>[CATEGORY NAME]</a:t>
                    </a:fld>
                    <a:r>
                      <a:rPr lang="en-US" sz="900" baseline="0" dirty="0"/>
                      <a:t>, </a:t>
                    </a:r>
                    <a:br>
                      <a:rPr lang="en-US" sz="900" baseline="0" dirty="0"/>
                    </a:br>
                    <a:fld id="{556D1ED4-C9AC-6745-964E-8139785115B5}" type="VALUE">
                      <a:rPr lang="en-US" sz="900" baseline="0" smtClean="0"/>
                      <a:pPr/>
                      <a:t>[VALUE]</a:t>
                    </a:fld>
                    <a:endParaRPr lang="en-US" sz="900"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D819-4DD0-B146-79BB153F42B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within the last two months or more</c:v>
                </c:pt>
                <c:pt idx="2">
                  <c:v>No</c:v>
                </c:pt>
                <c:pt idx="3">
                  <c:v>Not sure</c:v>
                </c:pt>
              </c:strCache>
            </c:strRef>
          </c:cat>
          <c:val>
            <c:numRef>
              <c:f>Sheet1!$B$2:$B$5</c:f>
              <c:numCache>
                <c:formatCode>0%</c:formatCode>
                <c:ptCount val="4"/>
                <c:pt idx="0">
                  <c:v>0.53</c:v>
                </c:pt>
                <c:pt idx="1">
                  <c:v>0.17</c:v>
                </c:pt>
                <c:pt idx="2">
                  <c:v>0.24</c:v>
                </c:pt>
                <c:pt idx="3">
                  <c:v>0.05</c:v>
                </c:pt>
              </c:numCache>
            </c:numRef>
          </c:val>
          <c:extLst>
            <c:ext xmlns:c16="http://schemas.microsoft.com/office/drawing/2014/chart" uri="{C3380CC4-5D6E-409C-BE32-E72D297353CC}">
              <c16:uniqueId val="{00000008-D819-4DD0-B146-79BB153F42B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mn-lt"/>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72705276897934"/>
          <c:y val="0"/>
          <c:w val="0.48791252184813927"/>
          <c:h val="1"/>
        </c:manualLayout>
      </c:layout>
      <c:barChart>
        <c:barDir val="bar"/>
        <c:grouping val="clustered"/>
        <c:varyColors val="0"/>
        <c:ser>
          <c:idx val="0"/>
          <c:order val="0"/>
          <c:tx>
            <c:strRef>
              <c:f>Sheet1!$B$1</c:f>
              <c:strCache>
                <c:ptCount val="1"/>
                <c:pt idx="0">
                  <c:v>2025%</c:v>
                </c:pt>
              </c:strCache>
            </c:strRef>
          </c:tx>
          <c:spPr>
            <a:solidFill>
              <a:schemeClr val="accent4"/>
            </a:solidFill>
            <a:ln>
              <a:noFill/>
            </a:ln>
            <a:effectLst/>
          </c:spPr>
          <c:invertIfNegative val="0"/>
          <c:dPt>
            <c:idx val="10"/>
            <c:invertIfNegative val="0"/>
            <c:bubble3D val="0"/>
            <c:spPr>
              <a:solidFill>
                <a:schemeClr val="accent4"/>
              </a:solidFill>
              <a:ln>
                <a:noFill/>
              </a:ln>
              <a:effectLst/>
            </c:spPr>
            <c:extLst>
              <c:ext xmlns:c16="http://schemas.microsoft.com/office/drawing/2014/chart" uri="{C3380CC4-5D6E-409C-BE32-E72D297353CC}">
                <c16:uniqueId val="{00000001-533C-477C-AF95-47A5B43FA3D5}"/>
              </c:ext>
            </c:extLst>
          </c:dPt>
          <c:dLbls>
            <c:dLbl>
              <c:idx val="2"/>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3C-477C-AF95-47A5B43FA3D5}"/>
                </c:ext>
              </c:extLst>
            </c:dLbl>
            <c:dLbl>
              <c:idx val="10"/>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33C-477C-AF95-47A5B43FA3D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Purchased the product/brand</c:v>
                </c:pt>
                <c:pt idx="1">
                  <c:v>Looked up reviews of the product/brand</c:v>
                </c:pt>
                <c:pt idx="2">
                  <c:v>Searched for the specific product/brand online</c:v>
                </c:pt>
                <c:pt idx="3">
                  <c:v>Visited the product/brand's website</c:v>
                </c:pt>
                <c:pt idx="4">
                  <c:v>Talked to friends or family about the product/brand</c:v>
                </c:pt>
                <c:pt idx="5">
                  <c:v>Took advantage of a special offer or promotion</c:v>
                </c:pt>
                <c:pt idx="6">
                  <c:v>Downloaded an app</c:v>
                </c:pt>
                <c:pt idx="7">
                  <c:v>Followed the product/brand on social media</c:v>
                </c:pt>
                <c:pt idx="8">
                  <c:v>Took a picture of the ad to share it with others</c:v>
                </c:pt>
                <c:pt idx="9">
                  <c:v>Scanned or tapped an ad for more information</c:v>
                </c:pt>
                <c:pt idx="10">
                  <c:v>Something else</c:v>
                </c:pt>
              </c:strCache>
            </c:strRef>
          </c:cat>
          <c:val>
            <c:numRef>
              <c:f>Sheet1!$B$2:$B$12</c:f>
              <c:numCache>
                <c:formatCode>0%</c:formatCode>
                <c:ptCount val="11"/>
                <c:pt idx="0">
                  <c:v>0.41</c:v>
                </c:pt>
                <c:pt idx="1">
                  <c:v>0.38</c:v>
                </c:pt>
                <c:pt idx="2">
                  <c:v>0.37</c:v>
                </c:pt>
                <c:pt idx="3">
                  <c:v>0.34</c:v>
                </c:pt>
                <c:pt idx="4">
                  <c:v>0.34</c:v>
                </c:pt>
                <c:pt idx="5">
                  <c:v>0.31</c:v>
                </c:pt>
                <c:pt idx="6">
                  <c:v>0.23</c:v>
                </c:pt>
                <c:pt idx="7">
                  <c:v>0.22</c:v>
                </c:pt>
                <c:pt idx="8">
                  <c:v>0.2</c:v>
                </c:pt>
                <c:pt idx="9">
                  <c:v>0.18</c:v>
                </c:pt>
                <c:pt idx="10">
                  <c:v>0</c:v>
                </c:pt>
              </c:numCache>
            </c:numRef>
          </c:val>
          <c:extLst>
            <c:ext xmlns:c16="http://schemas.microsoft.com/office/drawing/2014/chart" uri="{C3380CC4-5D6E-409C-BE32-E72D297353CC}">
              <c16:uniqueId val="{00000003-240B-3042-9D1F-013BB15B3D8A}"/>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2025</c:v>
                </c:pt>
              </c:strCache>
            </c:strRef>
          </c:tx>
          <c:spPr>
            <a:solidFill>
              <a:schemeClr val="accent2"/>
            </a:solidFill>
            <a:ln>
              <a:noFill/>
            </a:ln>
            <a:effectLst/>
          </c:spPr>
          <c:invertIfNegative val="0"/>
          <c:dPt>
            <c:idx val="4"/>
            <c:invertIfNegative val="0"/>
            <c:bubble3D val="0"/>
            <c:extLst>
              <c:ext xmlns:c16="http://schemas.microsoft.com/office/drawing/2014/chart" uri="{C3380CC4-5D6E-409C-BE32-E72D297353CC}">
                <c16:uniqueId val="{00000000-A780-4F16-95EA-51BAD9D4CDA2}"/>
              </c:ext>
            </c:extLst>
          </c:dPt>
          <c:dLbls>
            <c:dLbl>
              <c:idx val="2"/>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80-4F16-95EA-51BAD9D4CDA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Price and/or cost-saving opportunities</c:v>
                </c:pt>
                <c:pt idx="1">
                  <c:v>Product benefits</c:v>
                </c:pt>
                <c:pt idx="2">
                  <c:v>New products on the market</c:v>
                </c:pt>
                <c:pt idx="3">
                  <c:v>Product features</c:v>
                </c:pt>
                <c:pt idx="4">
                  <c:v>Customer testimonials/reviews</c:v>
                </c:pt>
                <c:pt idx="5">
                  <c:v>Nearby locations to purchase</c:v>
                </c:pt>
                <c:pt idx="6">
                  <c:v>Company/brand contact information</c:v>
                </c:pt>
                <c:pt idx="7">
                  <c:v>Seasonal/limited time products available</c:v>
                </c:pt>
                <c:pt idx="8">
                  <c:v>Partnerships/sponsorships</c:v>
                </c:pt>
                <c:pt idx="9">
                  <c:v>Something else</c:v>
                </c:pt>
              </c:strCache>
            </c:strRef>
          </c:cat>
          <c:val>
            <c:numRef>
              <c:f>Sheet1!$B$2:$B$11</c:f>
              <c:numCache>
                <c:formatCode>0%</c:formatCode>
                <c:ptCount val="10"/>
                <c:pt idx="0">
                  <c:v>0.42</c:v>
                </c:pt>
                <c:pt idx="1">
                  <c:v>0.41</c:v>
                </c:pt>
                <c:pt idx="2">
                  <c:v>0.33</c:v>
                </c:pt>
                <c:pt idx="3">
                  <c:v>0.32</c:v>
                </c:pt>
                <c:pt idx="4">
                  <c:v>0.21</c:v>
                </c:pt>
                <c:pt idx="5">
                  <c:v>0.2</c:v>
                </c:pt>
                <c:pt idx="6">
                  <c:v>0.17</c:v>
                </c:pt>
                <c:pt idx="7">
                  <c:v>0.17</c:v>
                </c:pt>
                <c:pt idx="8">
                  <c:v>0.14000000000000001</c:v>
                </c:pt>
                <c:pt idx="9">
                  <c:v>0.01</c:v>
                </c:pt>
              </c:numCache>
            </c:numRef>
          </c:val>
          <c:extLst>
            <c:ext xmlns:c16="http://schemas.microsoft.com/office/drawing/2014/chart" uri="{C3380CC4-5D6E-409C-BE32-E72D297353CC}">
              <c16:uniqueId val="{00000003-1755-5344-9B1D-21B91F1D1B32}"/>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25915268373415"/>
          <c:y val="5.4022483525003231E-2"/>
          <c:w val="0.65699107245220079"/>
          <c:h val="0.91296945189757017"/>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18-AF40-85CC-B934A59BCA6E}"/>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F018-AF40-85CC-B934A59BCA6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F018-AF40-85CC-B934A59BCA6E}"/>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F018-AF40-85CC-B934A59BCA6E}"/>
              </c:ext>
            </c:extLst>
          </c:dPt>
          <c:dLbls>
            <c:dLbl>
              <c:idx val="0"/>
              <c:layout>
                <c:manualLayout>
                  <c:x val="-0.1897738401232931"/>
                  <c:y val="0.18525208455264777"/>
                </c:manualLayout>
              </c:layout>
              <c:tx>
                <c:rich>
                  <a:bodyPr/>
                  <a:lstStyle/>
                  <a:p>
                    <a:fld id="{218B7AAE-7223-C14C-9811-886D379BB518}" type="CATEGORYNAME">
                      <a:rPr lang="en-US"/>
                      <a:pPr/>
                      <a:t>[CATEGORY NAME]</a:t>
                    </a:fld>
                    <a:r>
                      <a:rPr lang="en-US"/>
                      <a:t>,</a:t>
                    </a:r>
                  </a:p>
                  <a:p>
                    <a:fld id="{A7749AB6-AAA3-B443-8D91-11A4FC328013}"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F018-AF40-85CC-B934A59BCA6E}"/>
                </c:ext>
              </c:extLst>
            </c:dLbl>
            <c:dLbl>
              <c:idx val="1"/>
              <c:layout>
                <c:manualLayout>
                  <c:x val="1.2575231283961782E-2"/>
                  <c:y val="-0.12742184352743552"/>
                </c:manualLayout>
              </c:layout>
              <c:tx>
                <c:rich>
                  <a:bodyPr/>
                  <a:lstStyle/>
                  <a:p>
                    <a:fld id="{2C6FBED5-1FBB-BB4E-BC16-0E2C094F0056}" type="CATEGORYNAME">
                      <a:rPr lang="en-US"/>
                      <a:pPr/>
                      <a:t>[CATEGORY NAME]</a:t>
                    </a:fld>
                    <a:r>
                      <a:rPr lang="en-US" dirty="0"/>
                      <a:t>,</a:t>
                    </a:r>
                  </a:p>
                  <a:p>
                    <a:fld id="{ECFACAC5-9AD0-9D4F-87FE-13A4F545914D}"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074773135616287"/>
                      <c:h val="0.17907071137021807"/>
                    </c:manualLayout>
                  </c15:layout>
                  <c15:dlblFieldTable/>
                  <c15:showDataLabelsRange val="0"/>
                </c:ext>
                <c:ext xmlns:c16="http://schemas.microsoft.com/office/drawing/2014/chart" uri="{C3380CC4-5D6E-409C-BE32-E72D297353CC}">
                  <c16:uniqueId val="{00000003-F018-AF40-85CC-B934A59BCA6E}"/>
                </c:ext>
              </c:extLst>
            </c:dLbl>
            <c:dLbl>
              <c:idx val="2"/>
              <c:layout>
                <c:manualLayout>
                  <c:x val="0.22277233571640481"/>
                  <c:y val="0.10877830393043637"/>
                </c:manualLayout>
              </c:layout>
              <c:tx>
                <c:rich>
                  <a:bodyPr/>
                  <a:lstStyle/>
                  <a:p>
                    <a:fld id="{48F99013-EC45-0D45-B6F6-FBDFCFEE7F16}" type="CATEGORYNAME">
                      <a:rPr lang="en-US" sz="900"/>
                      <a:pPr/>
                      <a:t>[CATEGORY NAME]</a:t>
                    </a:fld>
                    <a:r>
                      <a:rPr lang="en-US" sz="900" baseline="0"/>
                      <a:t>, </a:t>
                    </a:r>
                    <a:fld id="{0479CA79-DF24-CA4F-B2CC-241FF2DE4B7C}" type="VALUE">
                      <a:rPr lang="en-US" sz="900" baseline="0"/>
                      <a:pPr/>
                      <a:t>[VALUE]</a:t>
                    </a:fld>
                    <a:endParaRPr lang="en-US" sz="900"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F018-AF40-85CC-B934A59BCA6E}"/>
                </c:ext>
              </c:extLst>
            </c:dLbl>
            <c:dLbl>
              <c:idx val="3"/>
              <c:layout>
                <c:manualLayout>
                  <c:x val="5.7603730999095958E-2"/>
                  <c:y val="0.1196993075560758"/>
                </c:manualLayout>
              </c:layout>
              <c:tx>
                <c:rich>
                  <a:bodyPr/>
                  <a:lstStyle/>
                  <a:p>
                    <a:fld id="{F90BD06E-C85B-B447-BFC6-F2435F7E7396}" type="CATEGORYNAME">
                      <a:rPr lang="en-US" sz="900"/>
                      <a:pPr/>
                      <a:t>[CATEGORY NAME]</a:t>
                    </a:fld>
                    <a:r>
                      <a:rPr lang="en-US" sz="900" baseline="0" dirty="0"/>
                      <a:t>, </a:t>
                    </a:r>
                    <a:br>
                      <a:rPr lang="en-US" sz="900" baseline="0" dirty="0"/>
                    </a:br>
                    <a:fld id="{556D1ED4-C9AC-6745-964E-8139785115B5}" type="VALUE">
                      <a:rPr lang="en-US" sz="900" baseline="0" smtClean="0"/>
                      <a:pPr/>
                      <a:t>[VALUE]</a:t>
                    </a:fld>
                    <a:endParaRPr lang="en-US" sz="900"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F018-AF40-85CC-B934A59BCA6E}"/>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within the last two months or more</c:v>
                </c:pt>
                <c:pt idx="2">
                  <c:v>No</c:v>
                </c:pt>
                <c:pt idx="3">
                  <c:v>Not sure</c:v>
                </c:pt>
              </c:strCache>
            </c:strRef>
          </c:cat>
          <c:val>
            <c:numRef>
              <c:f>Sheet1!$B$2:$B$5</c:f>
              <c:numCache>
                <c:formatCode>0%</c:formatCode>
                <c:ptCount val="4"/>
                <c:pt idx="0">
                  <c:v>0.39</c:v>
                </c:pt>
                <c:pt idx="1">
                  <c:v>0.23</c:v>
                </c:pt>
                <c:pt idx="2">
                  <c:v>0.32</c:v>
                </c:pt>
                <c:pt idx="3">
                  <c:v>0.06</c:v>
                </c:pt>
              </c:numCache>
            </c:numRef>
          </c:val>
          <c:extLst>
            <c:ext xmlns:c16="http://schemas.microsoft.com/office/drawing/2014/chart" uri="{C3380CC4-5D6E-409C-BE32-E72D297353CC}">
              <c16:uniqueId val="{00000008-F018-AF40-85CC-B934A59BCA6E}"/>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mn-lt"/>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96CB-324E-B978-117E2B7A4856}"/>
              </c:ext>
            </c:extLst>
          </c:dPt>
          <c:dPt>
            <c:idx val="1"/>
            <c:invertIfNegative val="0"/>
            <c:bubble3D val="0"/>
            <c:extLst>
              <c:ext xmlns:c16="http://schemas.microsoft.com/office/drawing/2014/chart" uri="{C3380CC4-5D6E-409C-BE32-E72D297353CC}">
                <c16:uniqueId val="{00000001-96CB-324E-B978-117E2B7A4856}"/>
              </c:ext>
            </c:extLst>
          </c:dPt>
          <c:dPt>
            <c:idx val="2"/>
            <c:invertIfNegative val="0"/>
            <c:bubble3D val="0"/>
            <c:extLst>
              <c:ext xmlns:c16="http://schemas.microsoft.com/office/drawing/2014/chart" uri="{C3380CC4-5D6E-409C-BE32-E72D297353CC}">
                <c16:uniqueId val="{00000002-96CB-324E-B978-117E2B7A4856}"/>
              </c:ext>
            </c:extLst>
          </c:dPt>
          <c:dPt>
            <c:idx val="3"/>
            <c:invertIfNegative val="0"/>
            <c:bubble3D val="0"/>
            <c:extLst>
              <c:ext xmlns:c16="http://schemas.microsoft.com/office/drawing/2014/chart" uri="{C3380CC4-5D6E-409C-BE32-E72D297353CC}">
                <c16:uniqueId val="{00000003-96CB-324E-B978-117E2B7A4856}"/>
              </c:ext>
            </c:extLst>
          </c:dPt>
          <c:dPt>
            <c:idx val="7"/>
            <c:invertIfNegative val="0"/>
            <c:bubble3D val="0"/>
            <c:extLst>
              <c:ext xmlns:c16="http://schemas.microsoft.com/office/drawing/2014/chart" uri="{C3380CC4-5D6E-409C-BE32-E72D297353CC}">
                <c16:uniqueId val="{00000004-96CB-324E-B978-117E2B7A4856}"/>
              </c:ext>
            </c:extLst>
          </c:dPt>
          <c:dPt>
            <c:idx val="11"/>
            <c:invertIfNegative val="0"/>
            <c:bubble3D val="0"/>
            <c:extLst>
              <c:ext xmlns:c16="http://schemas.microsoft.com/office/drawing/2014/chart" uri="{C3380CC4-5D6E-409C-BE32-E72D297353CC}">
                <c16:uniqueId val="{00000005-96CB-324E-B978-117E2B7A4856}"/>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 +</c:v>
                </c:pt>
                <c:pt idx="11">
                  <c:v>Gen X</c:v>
                </c:pt>
                <c:pt idx="12">
                  <c:v>Millennial</c:v>
                </c:pt>
                <c:pt idx="13">
                  <c:v>Gen Z</c:v>
                </c:pt>
                <c:pt idx="15">
                  <c:v>Women</c:v>
                </c:pt>
                <c:pt idx="16">
                  <c:v>Men</c:v>
                </c:pt>
              </c:strCache>
            </c:strRef>
          </c:cat>
          <c:val>
            <c:numRef>
              <c:f>Sheet1!$B$2:$B$18</c:f>
              <c:numCache>
                <c:formatCode>0%</c:formatCode>
                <c:ptCount val="17"/>
                <c:pt idx="0">
                  <c:v>0.65</c:v>
                </c:pt>
                <c:pt idx="1">
                  <c:v>0.61</c:v>
                </c:pt>
                <c:pt idx="2">
                  <c:v>0.62</c:v>
                </c:pt>
                <c:pt idx="3">
                  <c:v>0.63</c:v>
                </c:pt>
                <c:pt idx="5">
                  <c:v>0.61</c:v>
                </c:pt>
                <c:pt idx="6">
                  <c:v>0.63</c:v>
                </c:pt>
                <c:pt idx="7">
                  <c:v>0.56999999999999995</c:v>
                </c:pt>
                <c:pt idx="8">
                  <c:v>0.64</c:v>
                </c:pt>
                <c:pt idx="10">
                  <c:v>0.53</c:v>
                </c:pt>
                <c:pt idx="11">
                  <c:v>0.62</c:v>
                </c:pt>
                <c:pt idx="12">
                  <c:v>0.64</c:v>
                </c:pt>
                <c:pt idx="13">
                  <c:v>0.63</c:v>
                </c:pt>
                <c:pt idx="15">
                  <c:v>0.55000000000000004</c:v>
                </c:pt>
                <c:pt idx="16">
                  <c:v>0.7</c:v>
                </c:pt>
              </c:numCache>
            </c:numRef>
          </c:val>
          <c:extLst>
            <c:ext xmlns:c16="http://schemas.microsoft.com/office/drawing/2014/chart" uri="{C3380CC4-5D6E-409C-BE32-E72D297353CC}">
              <c16:uniqueId val="{00000006-96CB-324E-B978-117E2B7A4856}"/>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1"/>
          <c:min val="0"/>
        </c:scaling>
        <c:delete val="1"/>
        <c:axPos val="b"/>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72705276897934"/>
          <c:y val="0"/>
          <c:w val="0.48791252184813927"/>
          <c:h val="1"/>
        </c:manualLayout>
      </c:layout>
      <c:barChart>
        <c:barDir val="bar"/>
        <c:grouping val="clustered"/>
        <c:varyColors val="0"/>
        <c:ser>
          <c:idx val="0"/>
          <c:order val="0"/>
          <c:tx>
            <c:strRef>
              <c:f>Sheet1!$B$1</c:f>
              <c:strCache>
                <c:ptCount val="1"/>
                <c:pt idx="0">
                  <c:v>2025%</c:v>
                </c:pt>
              </c:strCache>
            </c:strRef>
          </c:tx>
          <c:spPr>
            <a:solidFill>
              <a:schemeClr val="accent4"/>
            </a:solidFill>
            <a:ln>
              <a:noFill/>
            </a:ln>
            <a:effectLst/>
          </c:spPr>
          <c:invertIfNegative val="0"/>
          <c:dPt>
            <c:idx val="10"/>
            <c:invertIfNegative val="0"/>
            <c:bubble3D val="0"/>
            <c:spPr>
              <a:solidFill>
                <a:schemeClr val="accent4"/>
              </a:solidFill>
              <a:ln>
                <a:noFill/>
              </a:ln>
              <a:effectLst/>
            </c:spPr>
            <c:extLst>
              <c:ext xmlns:c16="http://schemas.microsoft.com/office/drawing/2014/chart" uri="{C3380CC4-5D6E-409C-BE32-E72D297353CC}">
                <c16:uniqueId val="{00000001-A155-40C9-AB94-F2FF3A59FD55}"/>
              </c:ext>
            </c:extLst>
          </c:dPt>
          <c:dLbls>
            <c:dLbl>
              <c:idx val="2"/>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55-40C9-AB94-F2FF3A59FD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Searched for the home(s) advertised online</c:v>
                </c:pt>
                <c:pt idx="1">
                  <c:v>Talked to friends or family about the agent(s) or realty group</c:v>
                </c:pt>
                <c:pt idx="2">
                  <c:v>Visited the agent(s) or realty group's website</c:v>
                </c:pt>
                <c:pt idx="3">
                  <c:v>Searched for the agent(s) or realty group online</c:v>
                </c:pt>
                <c:pt idx="4">
                  <c:v>Took a picture of the ad to share it with others</c:v>
                </c:pt>
                <c:pt idx="5">
                  <c:v>Saved information about the agent(s) or realty group for the future</c:v>
                </c:pt>
                <c:pt idx="6">
                  <c:v>Looked up reviews of the agent(s) or realty group</c:v>
                </c:pt>
                <c:pt idx="7">
                  <c:v>Followed the agent(s) or realty group on social media</c:v>
                </c:pt>
                <c:pt idx="8">
                  <c:v>Downloaded an app</c:v>
                </c:pt>
                <c:pt idx="9">
                  <c:v>Contacted the agent/realty group</c:v>
                </c:pt>
                <c:pt idx="10">
                  <c:v>Scanned or tapped an ad for more information</c:v>
                </c:pt>
                <c:pt idx="11">
                  <c:v>Something else</c:v>
                </c:pt>
              </c:strCache>
            </c:strRef>
          </c:cat>
          <c:val>
            <c:numRef>
              <c:f>Sheet1!$B$2:$B$13</c:f>
              <c:numCache>
                <c:formatCode>0%</c:formatCode>
                <c:ptCount val="12"/>
                <c:pt idx="0">
                  <c:v>0.38</c:v>
                </c:pt>
                <c:pt idx="1">
                  <c:v>0.38</c:v>
                </c:pt>
                <c:pt idx="2">
                  <c:v>0.31</c:v>
                </c:pt>
                <c:pt idx="3">
                  <c:v>0.28000000000000003</c:v>
                </c:pt>
                <c:pt idx="4">
                  <c:v>0.28000000000000003</c:v>
                </c:pt>
                <c:pt idx="5">
                  <c:v>0.26</c:v>
                </c:pt>
                <c:pt idx="6">
                  <c:v>0.26</c:v>
                </c:pt>
                <c:pt idx="7">
                  <c:v>0.25</c:v>
                </c:pt>
                <c:pt idx="8">
                  <c:v>0.25</c:v>
                </c:pt>
                <c:pt idx="9">
                  <c:v>0.23</c:v>
                </c:pt>
                <c:pt idx="10">
                  <c:v>0.19</c:v>
                </c:pt>
                <c:pt idx="11">
                  <c:v>0.01</c:v>
                </c:pt>
              </c:numCache>
            </c:numRef>
          </c:val>
          <c:extLst>
            <c:ext xmlns:c16="http://schemas.microsoft.com/office/drawing/2014/chart" uri="{C3380CC4-5D6E-409C-BE32-E72D297353CC}">
              <c16:uniqueId val="{00000003-240B-3042-9D1F-013BB15B3D8A}"/>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3012504709"/>
          <c:y val="0"/>
          <c:w val="0.48807876987495291"/>
          <c:h val="1"/>
        </c:manualLayout>
      </c:layout>
      <c:barChart>
        <c:barDir val="bar"/>
        <c:grouping val="clustered"/>
        <c:varyColors val="0"/>
        <c:ser>
          <c:idx val="0"/>
          <c:order val="0"/>
          <c:tx>
            <c:strRef>
              <c:f>Sheet1!$B$1</c:f>
              <c:strCache>
                <c:ptCount val="1"/>
                <c:pt idx="0">
                  <c:v>2025</c:v>
                </c:pt>
              </c:strCache>
            </c:strRef>
          </c:tx>
          <c:spPr>
            <a:solidFill>
              <a:schemeClr val="accent2"/>
            </a:solidFill>
            <a:ln>
              <a:noFill/>
            </a:ln>
            <a:effectLst/>
          </c:spPr>
          <c:invertIfNegative val="0"/>
          <c:dPt>
            <c:idx val="4"/>
            <c:invertIfNegative val="0"/>
            <c:bubble3D val="0"/>
            <c:extLst>
              <c:ext xmlns:c16="http://schemas.microsoft.com/office/drawing/2014/chart" uri="{C3380CC4-5D6E-409C-BE32-E72D297353CC}">
                <c16:uniqueId val="{00000000-0A74-4DFC-AC0F-E2DD07848CBA}"/>
              </c:ext>
            </c:extLst>
          </c:dPt>
          <c:dLbls>
            <c:dLbl>
              <c:idx val="2"/>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74-4DFC-AC0F-E2DD07848CBA}"/>
                </c:ext>
              </c:extLst>
            </c:dLbl>
            <c:dLbl>
              <c:idx val="8"/>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95F-494A-9E50-F80FA94D0AC1}"/>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Local homes for sale</c:v>
                </c:pt>
                <c:pt idx="1">
                  <c:v>Types of homes sold</c:v>
                </c:pt>
                <c:pt idx="2">
                  <c:v>Information about the agent(s) or realty group's experience or expertise</c:v>
                </c:pt>
                <c:pt idx="3">
                  <c:v>Track record of success</c:v>
                </c:pt>
                <c:pt idx="4">
                  <c:v>Client testimonials/reviews of the agent(s) or realty group</c:v>
                </c:pt>
                <c:pt idx="5">
                  <c:v>Regional homes for sale</c:v>
                </c:pt>
                <c:pt idx="6">
                  <c:v>Agent(s)/realty group contact information</c:v>
                </c:pt>
                <c:pt idx="7">
                  <c:v>Honors or recognitions awarded to the agent(s) or realty group</c:v>
                </c:pt>
                <c:pt idx="8">
                  <c:v>Something else</c:v>
                </c:pt>
              </c:strCache>
            </c:strRef>
          </c:cat>
          <c:val>
            <c:numRef>
              <c:f>Sheet1!$B$2:$B$10</c:f>
              <c:numCache>
                <c:formatCode>0%</c:formatCode>
                <c:ptCount val="9"/>
                <c:pt idx="0">
                  <c:v>0.44</c:v>
                </c:pt>
                <c:pt idx="1">
                  <c:v>0.38</c:v>
                </c:pt>
                <c:pt idx="2">
                  <c:v>0.28000000000000003</c:v>
                </c:pt>
                <c:pt idx="3">
                  <c:v>0.26</c:v>
                </c:pt>
                <c:pt idx="4">
                  <c:v>0.25</c:v>
                </c:pt>
                <c:pt idx="5">
                  <c:v>0.25</c:v>
                </c:pt>
                <c:pt idx="6">
                  <c:v>0.24</c:v>
                </c:pt>
                <c:pt idx="7">
                  <c:v>0.17</c:v>
                </c:pt>
                <c:pt idx="8">
                  <c:v>0</c:v>
                </c:pt>
              </c:numCache>
            </c:numRef>
          </c:val>
          <c:extLst>
            <c:ext xmlns:c16="http://schemas.microsoft.com/office/drawing/2014/chart" uri="{C3380CC4-5D6E-409C-BE32-E72D297353CC}">
              <c16:uniqueId val="{00000003-1755-5344-9B1D-21B91F1D1B32}"/>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96CB-324E-B978-117E2B7A4856}"/>
              </c:ext>
            </c:extLst>
          </c:dPt>
          <c:dPt>
            <c:idx val="1"/>
            <c:invertIfNegative val="0"/>
            <c:bubble3D val="0"/>
            <c:extLst>
              <c:ext xmlns:c16="http://schemas.microsoft.com/office/drawing/2014/chart" uri="{C3380CC4-5D6E-409C-BE32-E72D297353CC}">
                <c16:uniqueId val="{00000001-96CB-324E-B978-117E2B7A4856}"/>
              </c:ext>
            </c:extLst>
          </c:dPt>
          <c:dPt>
            <c:idx val="2"/>
            <c:invertIfNegative val="0"/>
            <c:bubble3D val="0"/>
            <c:extLst>
              <c:ext xmlns:c16="http://schemas.microsoft.com/office/drawing/2014/chart" uri="{C3380CC4-5D6E-409C-BE32-E72D297353CC}">
                <c16:uniqueId val="{00000002-96CB-324E-B978-117E2B7A4856}"/>
              </c:ext>
            </c:extLst>
          </c:dPt>
          <c:dPt>
            <c:idx val="3"/>
            <c:invertIfNegative val="0"/>
            <c:bubble3D val="0"/>
            <c:extLst>
              <c:ext xmlns:c16="http://schemas.microsoft.com/office/drawing/2014/chart" uri="{C3380CC4-5D6E-409C-BE32-E72D297353CC}">
                <c16:uniqueId val="{00000003-96CB-324E-B978-117E2B7A4856}"/>
              </c:ext>
            </c:extLst>
          </c:dPt>
          <c:dPt>
            <c:idx val="7"/>
            <c:invertIfNegative val="0"/>
            <c:bubble3D val="0"/>
            <c:extLst>
              <c:ext xmlns:c16="http://schemas.microsoft.com/office/drawing/2014/chart" uri="{C3380CC4-5D6E-409C-BE32-E72D297353CC}">
                <c16:uniqueId val="{00000004-96CB-324E-B978-117E2B7A4856}"/>
              </c:ext>
            </c:extLst>
          </c:dPt>
          <c:dPt>
            <c:idx val="11"/>
            <c:invertIfNegative val="0"/>
            <c:bubble3D val="0"/>
            <c:extLst>
              <c:ext xmlns:c16="http://schemas.microsoft.com/office/drawing/2014/chart" uri="{C3380CC4-5D6E-409C-BE32-E72D297353CC}">
                <c16:uniqueId val="{00000005-96CB-324E-B978-117E2B7A4856}"/>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 +</c:v>
                </c:pt>
                <c:pt idx="11">
                  <c:v>Gen X</c:v>
                </c:pt>
                <c:pt idx="12">
                  <c:v>Millennial</c:v>
                </c:pt>
                <c:pt idx="13">
                  <c:v>Gen Z</c:v>
                </c:pt>
                <c:pt idx="15">
                  <c:v>Women</c:v>
                </c:pt>
                <c:pt idx="16">
                  <c:v>Men</c:v>
                </c:pt>
              </c:strCache>
            </c:strRef>
          </c:cat>
          <c:val>
            <c:numRef>
              <c:f>Sheet1!$B$2:$B$18</c:f>
              <c:numCache>
                <c:formatCode>0%</c:formatCode>
                <c:ptCount val="17"/>
                <c:pt idx="0">
                  <c:v>0.64</c:v>
                </c:pt>
                <c:pt idx="1">
                  <c:v>0.74</c:v>
                </c:pt>
                <c:pt idx="2">
                  <c:v>0.72</c:v>
                </c:pt>
                <c:pt idx="3">
                  <c:v>0.74</c:v>
                </c:pt>
                <c:pt idx="5">
                  <c:v>0.66</c:v>
                </c:pt>
                <c:pt idx="6">
                  <c:v>0.7</c:v>
                </c:pt>
                <c:pt idx="7">
                  <c:v>0.67</c:v>
                </c:pt>
                <c:pt idx="8">
                  <c:v>0.77</c:v>
                </c:pt>
                <c:pt idx="10">
                  <c:v>0.51</c:v>
                </c:pt>
                <c:pt idx="11">
                  <c:v>0.63</c:v>
                </c:pt>
                <c:pt idx="12">
                  <c:v>0.77</c:v>
                </c:pt>
                <c:pt idx="13">
                  <c:v>0.79</c:v>
                </c:pt>
                <c:pt idx="15">
                  <c:v>0.66</c:v>
                </c:pt>
                <c:pt idx="16">
                  <c:v>0.76</c:v>
                </c:pt>
              </c:numCache>
            </c:numRef>
          </c:val>
          <c:extLst>
            <c:ext xmlns:c16="http://schemas.microsoft.com/office/drawing/2014/chart" uri="{C3380CC4-5D6E-409C-BE32-E72D297353CC}">
              <c16:uniqueId val="{00000006-96CB-324E-B978-117E2B7A4856}"/>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1"/>
          <c:min val="0"/>
        </c:scaling>
        <c:delete val="1"/>
        <c:axPos val="b"/>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25915268373415"/>
          <c:y val="5.4022483525003231E-2"/>
          <c:w val="0.65699107245220079"/>
          <c:h val="0.91296945189757017"/>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61-47F2-9115-A71E54F817DF}"/>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6561-47F2-9115-A71E54F817DF}"/>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6561-47F2-9115-A71E54F817DF}"/>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6561-47F2-9115-A71E54F817DF}"/>
              </c:ext>
            </c:extLst>
          </c:dPt>
          <c:dLbls>
            <c:dLbl>
              <c:idx val="0"/>
              <c:layout>
                <c:manualLayout>
                  <c:x val="-0.1897738401232931"/>
                  <c:y val="-7.8113147313453686E-3"/>
                </c:manualLayout>
              </c:layout>
              <c:tx>
                <c:rich>
                  <a:bodyPr/>
                  <a:lstStyle/>
                  <a:p>
                    <a:fld id="{218B7AAE-7223-C14C-9811-886D379BB518}" type="CATEGORYNAME">
                      <a:rPr lang="en-US"/>
                      <a:pPr/>
                      <a:t>[CATEGORY NAME]</a:t>
                    </a:fld>
                    <a:r>
                      <a:rPr lang="en-US"/>
                      <a:t>,</a:t>
                    </a:r>
                  </a:p>
                  <a:p>
                    <a:fld id="{A7749AB6-AAA3-B443-8D91-11A4FC328013}"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6561-47F2-9115-A71E54F817DF}"/>
                </c:ext>
              </c:extLst>
            </c:dLbl>
            <c:dLbl>
              <c:idx val="1"/>
              <c:layout>
                <c:manualLayout>
                  <c:x val="0.19679134252780614"/>
                  <c:y val="-0.18534086331263355"/>
                </c:manualLayout>
              </c:layout>
              <c:tx>
                <c:rich>
                  <a:bodyPr/>
                  <a:lstStyle/>
                  <a:p>
                    <a:fld id="{2C6FBED5-1FBB-BB4E-BC16-0E2C094F0056}" type="CATEGORYNAME">
                      <a:rPr lang="en-US"/>
                      <a:pPr/>
                      <a:t>[CATEGORY NAME]</a:t>
                    </a:fld>
                    <a:r>
                      <a:rPr lang="en-US" dirty="0"/>
                      <a:t>,</a:t>
                    </a:r>
                  </a:p>
                  <a:p>
                    <a:fld id="{ECFACAC5-9AD0-9D4F-87FE-13A4F545914D}"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074773135616287"/>
                      <c:h val="0.17907071137021807"/>
                    </c:manualLayout>
                  </c15:layout>
                  <c15:dlblFieldTable/>
                  <c15:showDataLabelsRange val="0"/>
                </c:ext>
                <c:ext xmlns:c16="http://schemas.microsoft.com/office/drawing/2014/chart" uri="{C3380CC4-5D6E-409C-BE32-E72D297353CC}">
                  <c16:uniqueId val="{00000003-6561-47F2-9115-A71E54F817DF}"/>
                </c:ext>
              </c:extLst>
            </c:dLbl>
            <c:dLbl>
              <c:idx val="2"/>
              <c:layout>
                <c:manualLayout>
                  <c:x val="0.14774890320073725"/>
                  <c:y val="0.11263957191611623"/>
                </c:manualLayout>
              </c:layout>
              <c:tx>
                <c:rich>
                  <a:bodyPr/>
                  <a:lstStyle/>
                  <a:p>
                    <a:fld id="{48F99013-EC45-0D45-B6F6-FBDFCFEE7F16}" type="CATEGORYNAME">
                      <a:rPr lang="en-US" sz="900"/>
                      <a:pPr/>
                      <a:t>[CATEGORY NAME]</a:t>
                    </a:fld>
                    <a:r>
                      <a:rPr lang="en-US" sz="900" baseline="0"/>
                      <a:t>, </a:t>
                    </a:r>
                    <a:fld id="{0479CA79-DF24-CA4F-B2CC-241FF2DE4B7C}" type="VALUE">
                      <a:rPr lang="en-US" sz="900" baseline="0"/>
                      <a:pPr/>
                      <a:t>[VALUE]</a:t>
                    </a:fld>
                    <a:endParaRPr lang="en-US" sz="900"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6561-47F2-9115-A71E54F817DF}"/>
                </c:ext>
              </c:extLst>
            </c:dLbl>
            <c:dLbl>
              <c:idx val="3"/>
              <c:layout>
                <c:manualLayout>
                  <c:x val="4.9267794052910666E-2"/>
                  <c:y val="0.11583803957039593"/>
                </c:manualLayout>
              </c:layout>
              <c:tx>
                <c:rich>
                  <a:bodyPr/>
                  <a:lstStyle/>
                  <a:p>
                    <a:fld id="{F90BD06E-C85B-B447-BFC6-F2435F7E7396}" type="CATEGORYNAME">
                      <a:rPr lang="en-US" sz="900"/>
                      <a:pPr/>
                      <a:t>[CATEGORY NAME]</a:t>
                    </a:fld>
                    <a:r>
                      <a:rPr lang="en-US" sz="900" baseline="0" dirty="0"/>
                      <a:t>, </a:t>
                    </a:r>
                    <a:br>
                      <a:rPr lang="en-US" sz="900" baseline="0" dirty="0"/>
                    </a:br>
                    <a:fld id="{556D1ED4-C9AC-6745-964E-8139785115B5}" type="VALUE">
                      <a:rPr lang="en-US" sz="900" baseline="0" smtClean="0"/>
                      <a:pPr/>
                      <a:t>[VALUE]</a:t>
                    </a:fld>
                    <a:endParaRPr lang="en-US" sz="900"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6561-47F2-9115-A71E54F817DF}"/>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within the last two months or more</c:v>
                </c:pt>
                <c:pt idx="2">
                  <c:v>No</c:v>
                </c:pt>
                <c:pt idx="3">
                  <c:v>Not sure</c:v>
                </c:pt>
              </c:strCache>
            </c:strRef>
          </c:cat>
          <c:val>
            <c:numRef>
              <c:f>Sheet1!$B$2:$B$5</c:f>
              <c:numCache>
                <c:formatCode>0%</c:formatCode>
                <c:ptCount val="4"/>
                <c:pt idx="0">
                  <c:v>0.48</c:v>
                </c:pt>
                <c:pt idx="1">
                  <c:v>0.23</c:v>
                </c:pt>
                <c:pt idx="2">
                  <c:v>0.24</c:v>
                </c:pt>
                <c:pt idx="3">
                  <c:v>0.05</c:v>
                </c:pt>
              </c:numCache>
            </c:numRef>
          </c:val>
          <c:extLst>
            <c:ext xmlns:c16="http://schemas.microsoft.com/office/drawing/2014/chart" uri="{C3380CC4-5D6E-409C-BE32-E72D297353CC}">
              <c16:uniqueId val="{00000008-6561-47F2-9115-A71E54F817D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mn-lt"/>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1465257312"/>
          <c:y val="0"/>
          <c:w val="0.48791252184813927"/>
          <c:h val="1"/>
        </c:manualLayout>
      </c:layout>
      <c:barChart>
        <c:barDir val="bar"/>
        <c:grouping val="clustered"/>
        <c:varyColors val="0"/>
        <c:ser>
          <c:idx val="0"/>
          <c:order val="0"/>
          <c:tx>
            <c:strRef>
              <c:f>Sheet1!$B$1</c:f>
              <c:strCache>
                <c:ptCount val="1"/>
                <c:pt idx="0">
                  <c:v>2025%</c:v>
                </c:pt>
              </c:strCache>
            </c:strRef>
          </c:tx>
          <c:spPr>
            <a:solidFill>
              <a:schemeClr val="accent4"/>
            </a:solidFill>
            <a:ln>
              <a:noFill/>
            </a:ln>
            <a:effectLst/>
          </c:spPr>
          <c:invertIfNegative val="0"/>
          <c:dPt>
            <c:idx val="10"/>
            <c:invertIfNegative val="0"/>
            <c:bubble3D val="0"/>
            <c:spPr>
              <a:solidFill>
                <a:schemeClr val="accent4"/>
              </a:solidFill>
              <a:ln>
                <a:noFill/>
              </a:ln>
              <a:effectLst/>
            </c:spPr>
            <c:extLst>
              <c:ext xmlns:c16="http://schemas.microsoft.com/office/drawing/2014/chart" uri="{C3380CC4-5D6E-409C-BE32-E72D297353CC}">
                <c16:uniqueId val="{00000001-BF8F-45F6-B23D-26C533E062C9}"/>
              </c:ext>
            </c:extLst>
          </c:dPt>
          <c:dLbls>
            <c:dLbl>
              <c:idx val="2"/>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8F-45F6-B23D-26C533E062C9}"/>
                </c:ext>
              </c:extLst>
            </c:dLbl>
            <c:dLbl>
              <c:idx val="11"/>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FD4-4745-A43E-074373C7FA5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Talked to friends or family about the restaurant</c:v>
                </c:pt>
                <c:pt idx="1">
                  <c:v>Searched for the restaurant online</c:v>
                </c:pt>
                <c:pt idx="2">
                  <c:v>Looked up reviews of the restaurant</c:v>
                </c:pt>
                <c:pt idx="3">
                  <c:v>Visited the restaurants website</c:v>
                </c:pt>
                <c:pt idx="4">
                  <c:v>Ate at the restaurant advertised</c:v>
                </c:pt>
                <c:pt idx="5">
                  <c:v>Took advantage of a special offer or promotion</c:v>
                </c:pt>
                <c:pt idx="6">
                  <c:v>Downloaded an app</c:v>
                </c:pt>
                <c:pt idx="7">
                  <c:v>Followed the restaurant on social media</c:v>
                </c:pt>
                <c:pt idx="8">
                  <c:v>Joined a rewards program</c:v>
                </c:pt>
                <c:pt idx="9">
                  <c:v>Took a picture of the ad to share it with others</c:v>
                </c:pt>
                <c:pt idx="10">
                  <c:v>Scanned or tapped an ad for more information</c:v>
                </c:pt>
                <c:pt idx="11">
                  <c:v>Something else</c:v>
                </c:pt>
              </c:strCache>
            </c:strRef>
          </c:cat>
          <c:val>
            <c:numRef>
              <c:f>Sheet1!$B$2:$B$13</c:f>
              <c:numCache>
                <c:formatCode>0%</c:formatCode>
                <c:ptCount val="12"/>
                <c:pt idx="0">
                  <c:v>0.4</c:v>
                </c:pt>
                <c:pt idx="1">
                  <c:v>0.39</c:v>
                </c:pt>
                <c:pt idx="2">
                  <c:v>0.38</c:v>
                </c:pt>
                <c:pt idx="3">
                  <c:v>0.36</c:v>
                </c:pt>
                <c:pt idx="4">
                  <c:v>0.33</c:v>
                </c:pt>
                <c:pt idx="5">
                  <c:v>0.25</c:v>
                </c:pt>
                <c:pt idx="6">
                  <c:v>0.24</c:v>
                </c:pt>
                <c:pt idx="7">
                  <c:v>0.21</c:v>
                </c:pt>
                <c:pt idx="8">
                  <c:v>0.21</c:v>
                </c:pt>
                <c:pt idx="9">
                  <c:v>0.17</c:v>
                </c:pt>
                <c:pt idx="10">
                  <c:v>0.16</c:v>
                </c:pt>
                <c:pt idx="11">
                  <c:v>0</c:v>
                </c:pt>
              </c:numCache>
            </c:numRef>
          </c:val>
          <c:extLst>
            <c:ext xmlns:c16="http://schemas.microsoft.com/office/drawing/2014/chart" uri="{C3380CC4-5D6E-409C-BE32-E72D297353CC}">
              <c16:uniqueId val="{00000003-240B-3042-9D1F-013BB15B3D8A}"/>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25915268373415"/>
          <c:y val="5.4022483525003231E-2"/>
          <c:w val="0.65699107245220079"/>
          <c:h val="0.91296945189757017"/>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9E6-4FB9-93DF-5D2DD2368526}"/>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29E6-4FB9-93DF-5D2DD2368526}"/>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29E6-4FB9-93DF-5D2DD2368526}"/>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29E6-4FB9-93DF-5D2DD2368526}"/>
              </c:ext>
            </c:extLst>
          </c:dPt>
          <c:dLbls>
            <c:dLbl>
              <c:idx val="0"/>
              <c:layout>
                <c:manualLayout>
                  <c:x val="-0.1897738401232931"/>
                  <c:y val="0.18525208455264777"/>
                </c:manualLayout>
              </c:layout>
              <c:tx>
                <c:rich>
                  <a:bodyPr/>
                  <a:lstStyle/>
                  <a:p>
                    <a:fld id="{218B7AAE-7223-C14C-9811-886D379BB518}" type="CATEGORYNAME">
                      <a:rPr lang="en-US"/>
                      <a:pPr/>
                      <a:t>[CATEGORY NAME]</a:t>
                    </a:fld>
                    <a:r>
                      <a:rPr lang="en-US"/>
                      <a:t>,</a:t>
                    </a:r>
                  </a:p>
                  <a:p>
                    <a:fld id="{A7749AB6-AAA3-B443-8D91-11A4FC328013}"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29E6-4FB9-93DF-5D2DD2368526}"/>
                </c:ext>
              </c:extLst>
            </c:dLbl>
            <c:dLbl>
              <c:idx val="1"/>
              <c:layout>
                <c:manualLayout>
                  <c:x val="-0.10968517726008911"/>
                  <c:y val="-0.12742184352743552"/>
                </c:manualLayout>
              </c:layout>
              <c:tx>
                <c:rich>
                  <a:bodyPr/>
                  <a:lstStyle/>
                  <a:p>
                    <a:fld id="{2C6FBED5-1FBB-BB4E-BC16-0E2C094F0056}" type="CATEGORYNAME">
                      <a:rPr lang="en-US"/>
                      <a:pPr/>
                      <a:t>[CATEGORY NAME]</a:t>
                    </a:fld>
                    <a:r>
                      <a:rPr lang="en-US" dirty="0"/>
                      <a:t>,</a:t>
                    </a:r>
                  </a:p>
                  <a:p>
                    <a:fld id="{ECFACAC5-9AD0-9D4F-87FE-13A4F545914D}"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074773135616287"/>
                      <c:h val="0.17907071137021807"/>
                    </c:manualLayout>
                  </c15:layout>
                  <c15:dlblFieldTable/>
                  <c15:showDataLabelsRange val="0"/>
                </c:ext>
                <c:ext xmlns:c16="http://schemas.microsoft.com/office/drawing/2014/chart" uri="{C3380CC4-5D6E-409C-BE32-E72D297353CC}">
                  <c16:uniqueId val="{00000003-29E6-4FB9-93DF-5D2DD2368526}"/>
                </c:ext>
              </c:extLst>
            </c:dLbl>
            <c:dLbl>
              <c:idx val="2"/>
              <c:layout>
                <c:manualLayout>
                  <c:x val="0.22277233571640481"/>
                  <c:y val="0.10877830393043637"/>
                </c:manualLayout>
              </c:layout>
              <c:tx>
                <c:rich>
                  <a:bodyPr/>
                  <a:lstStyle/>
                  <a:p>
                    <a:fld id="{48F99013-EC45-0D45-B6F6-FBDFCFEE7F16}" type="CATEGORYNAME">
                      <a:rPr lang="en-US" sz="900"/>
                      <a:pPr/>
                      <a:t>[CATEGORY NAME]</a:t>
                    </a:fld>
                    <a:r>
                      <a:rPr lang="en-US" sz="900" baseline="0"/>
                      <a:t>, </a:t>
                    </a:r>
                    <a:fld id="{0479CA79-DF24-CA4F-B2CC-241FF2DE4B7C}" type="VALUE">
                      <a:rPr lang="en-US" sz="900" baseline="0"/>
                      <a:pPr/>
                      <a:t>[VALUE]</a:t>
                    </a:fld>
                    <a:endParaRPr lang="en-US" sz="900"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29E6-4FB9-93DF-5D2DD2368526}"/>
                </c:ext>
              </c:extLst>
            </c:dLbl>
            <c:dLbl>
              <c:idx val="3"/>
              <c:layout>
                <c:manualLayout>
                  <c:x val="5.7603730999095958E-2"/>
                  <c:y val="0.1196993075560758"/>
                </c:manualLayout>
              </c:layout>
              <c:tx>
                <c:rich>
                  <a:bodyPr/>
                  <a:lstStyle/>
                  <a:p>
                    <a:fld id="{F90BD06E-C85B-B447-BFC6-F2435F7E7396}" type="CATEGORYNAME">
                      <a:rPr lang="en-US" sz="900"/>
                      <a:pPr/>
                      <a:t>[CATEGORY NAME]</a:t>
                    </a:fld>
                    <a:r>
                      <a:rPr lang="en-US" sz="900" baseline="0" dirty="0"/>
                      <a:t>, </a:t>
                    </a:r>
                    <a:br>
                      <a:rPr lang="en-US" sz="900" baseline="0" dirty="0"/>
                    </a:br>
                    <a:fld id="{556D1ED4-C9AC-6745-964E-8139785115B5}" type="VALUE">
                      <a:rPr lang="en-US" sz="900" baseline="0" smtClean="0"/>
                      <a:pPr/>
                      <a:t>[VALUE]</a:t>
                    </a:fld>
                    <a:endParaRPr lang="en-US" sz="900"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29E6-4FB9-93DF-5D2DD2368526}"/>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within the last two months or more</c:v>
                </c:pt>
                <c:pt idx="2">
                  <c:v>No</c:v>
                </c:pt>
                <c:pt idx="3">
                  <c:v>Not sure</c:v>
                </c:pt>
              </c:strCache>
            </c:strRef>
          </c:cat>
          <c:val>
            <c:numRef>
              <c:f>Sheet1!$B$2:$B$5</c:f>
              <c:numCache>
                <c:formatCode>0%</c:formatCode>
                <c:ptCount val="4"/>
                <c:pt idx="0">
                  <c:v>0.35</c:v>
                </c:pt>
                <c:pt idx="1">
                  <c:v>0.23</c:v>
                </c:pt>
                <c:pt idx="2">
                  <c:v>0.36</c:v>
                </c:pt>
                <c:pt idx="3">
                  <c:v>0.06</c:v>
                </c:pt>
              </c:numCache>
            </c:numRef>
          </c:val>
          <c:extLst>
            <c:ext xmlns:c16="http://schemas.microsoft.com/office/drawing/2014/chart" uri="{C3380CC4-5D6E-409C-BE32-E72D297353CC}">
              <c16:uniqueId val="{00000008-29E6-4FB9-93DF-5D2DD2368526}"/>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mn-lt"/>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2025</c:v>
                </c:pt>
              </c:strCache>
            </c:strRef>
          </c:tx>
          <c:spPr>
            <a:solidFill>
              <a:schemeClr val="accent2"/>
            </a:solidFill>
            <a:ln>
              <a:noFill/>
            </a:ln>
            <a:effectLst/>
          </c:spPr>
          <c:invertIfNegative val="0"/>
          <c:dPt>
            <c:idx val="4"/>
            <c:invertIfNegative val="0"/>
            <c:bubble3D val="0"/>
            <c:extLst>
              <c:ext xmlns:c16="http://schemas.microsoft.com/office/drawing/2014/chart" uri="{C3380CC4-5D6E-409C-BE32-E72D297353CC}">
                <c16:uniqueId val="{00000000-118B-4524-B286-89FF7855B6F4}"/>
              </c:ext>
            </c:extLst>
          </c:dPt>
          <c:dLbls>
            <c:dLbl>
              <c:idx val="2"/>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8B-4524-B286-89FF7855B6F4}"/>
                </c:ext>
              </c:extLst>
            </c:dLbl>
            <c:dLbl>
              <c:idx val="10"/>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337-47BD-BE6F-12D52E6631D1}"/>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Location(s) of restaurant</c:v>
                </c:pt>
                <c:pt idx="1">
                  <c:v>Price and/or cost-saving opportunities</c:v>
                </c:pt>
                <c:pt idx="2">
                  <c:v>New food/drink offerings</c:v>
                </c:pt>
                <c:pt idx="3">
                  <c:v>Popular food/drinks served</c:v>
                </c:pt>
                <c:pt idx="4">
                  <c:v>Seasonal food/drink offerings</c:v>
                </c:pt>
                <c:pt idx="5">
                  <c:v>Unique selling points</c:v>
                </c:pt>
                <c:pt idx="6">
                  <c:v>Customer testimonials/reviews</c:v>
                </c:pt>
                <c:pt idx="7">
                  <c:v>Restaurant contact information</c:v>
                </c:pt>
                <c:pt idx="8">
                  <c:v>Information on rewards or loyalty programs</c:v>
                </c:pt>
                <c:pt idx="9">
                  <c:v>Directions to the nearest restaurant location</c:v>
                </c:pt>
                <c:pt idx="10">
                  <c:v>Something else</c:v>
                </c:pt>
              </c:strCache>
            </c:strRef>
          </c:cat>
          <c:val>
            <c:numRef>
              <c:f>Sheet1!$B$2:$B$12</c:f>
              <c:numCache>
                <c:formatCode>0%</c:formatCode>
                <c:ptCount val="11"/>
                <c:pt idx="0">
                  <c:v>0.35</c:v>
                </c:pt>
                <c:pt idx="1">
                  <c:v>0.34</c:v>
                </c:pt>
                <c:pt idx="2">
                  <c:v>0.32</c:v>
                </c:pt>
                <c:pt idx="3">
                  <c:v>0.31</c:v>
                </c:pt>
                <c:pt idx="4">
                  <c:v>0.24</c:v>
                </c:pt>
                <c:pt idx="5">
                  <c:v>0.21</c:v>
                </c:pt>
                <c:pt idx="6">
                  <c:v>0.2</c:v>
                </c:pt>
                <c:pt idx="7">
                  <c:v>0.17</c:v>
                </c:pt>
                <c:pt idx="8">
                  <c:v>0.16</c:v>
                </c:pt>
                <c:pt idx="9">
                  <c:v>0.12</c:v>
                </c:pt>
                <c:pt idx="10">
                  <c:v>0</c:v>
                </c:pt>
              </c:numCache>
            </c:numRef>
          </c:val>
          <c:extLst>
            <c:ext xmlns:c16="http://schemas.microsoft.com/office/drawing/2014/chart" uri="{C3380CC4-5D6E-409C-BE32-E72D297353CC}">
              <c16:uniqueId val="{00000003-1755-5344-9B1D-21B91F1D1B32}"/>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72705276897934"/>
          <c:y val="0"/>
          <c:w val="0.48791252184813927"/>
          <c:h val="1"/>
        </c:manualLayout>
      </c:layout>
      <c:barChart>
        <c:barDir val="bar"/>
        <c:grouping val="clustered"/>
        <c:varyColors val="0"/>
        <c:ser>
          <c:idx val="0"/>
          <c:order val="0"/>
          <c:tx>
            <c:strRef>
              <c:f>Sheet1!$B$1</c:f>
              <c:strCache>
                <c:ptCount val="1"/>
                <c:pt idx="0">
                  <c:v>2025%</c:v>
                </c:pt>
              </c:strCache>
            </c:strRef>
          </c:tx>
          <c:spPr>
            <a:solidFill>
              <a:schemeClr val="accent4"/>
            </a:solidFill>
            <a:ln>
              <a:noFill/>
            </a:ln>
            <a:effectLst/>
          </c:spPr>
          <c:invertIfNegative val="0"/>
          <c:dLbls>
            <c:dLbl>
              <c:idx val="2"/>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71-4187-B7AA-A92E2D3BF325}"/>
                </c:ext>
              </c:extLst>
            </c:dLbl>
            <c:dLbl>
              <c:idx val="9"/>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EA4-4978-8B19-1A4A96EAC35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Talked to friends or family about the employer/company</c:v>
                </c:pt>
                <c:pt idx="1">
                  <c:v>Visited the employer/company's website</c:v>
                </c:pt>
                <c:pt idx="2">
                  <c:v>Searched for the employer/company online</c:v>
                </c:pt>
                <c:pt idx="3">
                  <c:v>Looked up reviews of the employer/company</c:v>
                </c:pt>
                <c:pt idx="4">
                  <c:v>Looked for other job opportunities with the employer/company</c:v>
                </c:pt>
                <c:pt idx="5">
                  <c:v>Applied for a job with the employer/company featured</c:v>
                </c:pt>
                <c:pt idx="6">
                  <c:v>Followed the employer/company on social media</c:v>
                </c:pt>
                <c:pt idx="7">
                  <c:v>Took a picture of the ad to share it with others</c:v>
                </c:pt>
                <c:pt idx="8">
                  <c:v>Scanned or tapped an ad for more information</c:v>
                </c:pt>
                <c:pt idx="9">
                  <c:v>Something else</c:v>
                </c:pt>
              </c:strCache>
            </c:strRef>
          </c:cat>
          <c:val>
            <c:numRef>
              <c:f>Sheet1!$B$2:$B$11</c:f>
              <c:numCache>
                <c:formatCode>0%</c:formatCode>
                <c:ptCount val="10"/>
                <c:pt idx="0">
                  <c:v>0.41</c:v>
                </c:pt>
                <c:pt idx="1">
                  <c:v>0.39</c:v>
                </c:pt>
                <c:pt idx="2">
                  <c:v>0.38</c:v>
                </c:pt>
                <c:pt idx="3">
                  <c:v>0.36</c:v>
                </c:pt>
                <c:pt idx="4">
                  <c:v>0.35</c:v>
                </c:pt>
                <c:pt idx="5">
                  <c:v>0.33</c:v>
                </c:pt>
                <c:pt idx="6">
                  <c:v>0.27</c:v>
                </c:pt>
                <c:pt idx="7">
                  <c:v>0.26</c:v>
                </c:pt>
                <c:pt idx="8">
                  <c:v>0.22</c:v>
                </c:pt>
                <c:pt idx="9">
                  <c:v>0</c:v>
                </c:pt>
              </c:numCache>
            </c:numRef>
          </c:val>
          <c:extLst>
            <c:ext xmlns:c16="http://schemas.microsoft.com/office/drawing/2014/chart" uri="{C3380CC4-5D6E-409C-BE32-E72D297353CC}">
              <c16:uniqueId val="{00000003-240B-3042-9D1F-013BB15B3D8A}"/>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2025</c:v>
                </c:pt>
              </c:strCache>
            </c:strRef>
          </c:tx>
          <c:spPr>
            <a:solidFill>
              <a:schemeClr val="accent2"/>
            </a:solidFill>
            <a:ln>
              <a:noFill/>
            </a:ln>
            <a:effectLst/>
          </c:spPr>
          <c:invertIfNegative val="0"/>
          <c:dPt>
            <c:idx val="4"/>
            <c:invertIfNegative val="0"/>
            <c:bubble3D val="0"/>
            <c:extLst>
              <c:ext xmlns:c16="http://schemas.microsoft.com/office/drawing/2014/chart" uri="{C3380CC4-5D6E-409C-BE32-E72D297353CC}">
                <c16:uniqueId val="{00000000-538E-4B6C-8AEC-B9A8C081C27B}"/>
              </c:ext>
            </c:extLst>
          </c:dPt>
          <c:dLbls>
            <c:dLbl>
              <c:idx val="2"/>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8E-4B6C-8AEC-B9A8C081C27B}"/>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Wage/salary information</c:v>
                </c:pt>
                <c:pt idx="1">
                  <c:v>Benefits available/offered</c:v>
                </c:pt>
                <c:pt idx="2">
                  <c:v>Eligibility criteria</c:v>
                </c:pt>
                <c:pt idx="3">
                  <c:v>Information about what kind of work the company hiring does</c:v>
                </c:pt>
                <c:pt idx="4">
                  <c:v>Employer/company contact information</c:v>
                </c:pt>
                <c:pt idx="5">
                  <c:v>Information about the industry the job/opportunity is within</c:v>
                </c:pt>
                <c:pt idx="6">
                  <c:v>Education and/or job training opportunities available</c:v>
                </c:pt>
                <c:pt idx="7">
                  <c:v>Current employee testimonials/reviews</c:v>
                </c:pt>
                <c:pt idx="8">
                  <c:v>The company's involvement in the local community</c:v>
                </c:pt>
                <c:pt idx="9">
                  <c:v>Something else</c:v>
                </c:pt>
              </c:strCache>
            </c:strRef>
          </c:cat>
          <c:val>
            <c:numRef>
              <c:f>Sheet1!$B$2:$B$11</c:f>
              <c:numCache>
                <c:formatCode>0%</c:formatCode>
                <c:ptCount val="10"/>
                <c:pt idx="0">
                  <c:v>0.48</c:v>
                </c:pt>
                <c:pt idx="1">
                  <c:v>0.39</c:v>
                </c:pt>
                <c:pt idx="2">
                  <c:v>0.28000000000000003</c:v>
                </c:pt>
                <c:pt idx="3">
                  <c:v>0.27</c:v>
                </c:pt>
                <c:pt idx="4">
                  <c:v>0.27</c:v>
                </c:pt>
                <c:pt idx="5">
                  <c:v>0.25</c:v>
                </c:pt>
                <c:pt idx="6">
                  <c:v>0.2</c:v>
                </c:pt>
                <c:pt idx="7">
                  <c:v>0.16</c:v>
                </c:pt>
                <c:pt idx="8">
                  <c:v>0.15</c:v>
                </c:pt>
                <c:pt idx="9">
                  <c:v>0.01</c:v>
                </c:pt>
              </c:numCache>
            </c:numRef>
          </c:val>
          <c:extLst>
            <c:ext xmlns:c16="http://schemas.microsoft.com/office/drawing/2014/chart" uri="{C3380CC4-5D6E-409C-BE32-E72D297353CC}">
              <c16:uniqueId val="{00000003-1755-5344-9B1D-21B91F1D1B32}"/>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96CB-324E-B978-117E2B7A4856}"/>
              </c:ext>
            </c:extLst>
          </c:dPt>
          <c:dPt>
            <c:idx val="1"/>
            <c:invertIfNegative val="0"/>
            <c:bubble3D val="0"/>
            <c:extLst>
              <c:ext xmlns:c16="http://schemas.microsoft.com/office/drawing/2014/chart" uri="{C3380CC4-5D6E-409C-BE32-E72D297353CC}">
                <c16:uniqueId val="{00000001-96CB-324E-B978-117E2B7A4856}"/>
              </c:ext>
            </c:extLst>
          </c:dPt>
          <c:dPt>
            <c:idx val="2"/>
            <c:invertIfNegative val="0"/>
            <c:bubble3D val="0"/>
            <c:extLst>
              <c:ext xmlns:c16="http://schemas.microsoft.com/office/drawing/2014/chart" uri="{C3380CC4-5D6E-409C-BE32-E72D297353CC}">
                <c16:uniqueId val="{00000002-96CB-324E-B978-117E2B7A4856}"/>
              </c:ext>
            </c:extLst>
          </c:dPt>
          <c:dPt>
            <c:idx val="3"/>
            <c:invertIfNegative val="0"/>
            <c:bubble3D val="0"/>
            <c:extLst>
              <c:ext xmlns:c16="http://schemas.microsoft.com/office/drawing/2014/chart" uri="{C3380CC4-5D6E-409C-BE32-E72D297353CC}">
                <c16:uniqueId val="{00000003-96CB-324E-B978-117E2B7A4856}"/>
              </c:ext>
            </c:extLst>
          </c:dPt>
          <c:dPt>
            <c:idx val="7"/>
            <c:invertIfNegative val="0"/>
            <c:bubble3D val="0"/>
            <c:extLst>
              <c:ext xmlns:c16="http://schemas.microsoft.com/office/drawing/2014/chart" uri="{C3380CC4-5D6E-409C-BE32-E72D297353CC}">
                <c16:uniqueId val="{00000004-96CB-324E-B978-117E2B7A4856}"/>
              </c:ext>
            </c:extLst>
          </c:dPt>
          <c:dPt>
            <c:idx val="11"/>
            <c:invertIfNegative val="0"/>
            <c:bubble3D val="0"/>
            <c:extLst>
              <c:ext xmlns:c16="http://schemas.microsoft.com/office/drawing/2014/chart" uri="{C3380CC4-5D6E-409C-BE32-E72D297353CC}">
                <c16:uniqueId val="{00000005-96CB-324E-B978-117E2B7A4856}"/>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 +</c:v>
                </c:pt>
                <c:pt idx="11">
                  <c:v>Gen X</c:v>
                </c:pt>
                <c:pt idx="12">
                  <c:v>Millennial</c:v>
                </c:pt>
                <c:pt idx="13">
                  <c:v>Gen Z</c:v>
                </c:pt>
                <c:pt idx="15">
                  <c:v>Women</c:v>
                </c:pt>
                <c:pt idx="16">
                  <c:v>Men</c:v>
                </c:pt>
              </c:strCache>
            </c:strRef>
          </c:cat>
          <c:val>
            <c:numRef>
              <c:f>Sheet1!$B$2:$B$18</c:f>
              <c:numCache>
                <c:formatCode>0%</c:formatCode>
                <c:ptCount val="17"/>
                <c:pt idx="0">
                  <c:v>0.73</c:v>
                </c:pt>
                <c:pt idx="1">
                  <c:v>0.74</c:v>
                </c:pt>
                <c:pt idx="2">
                  <c:v>0.69</c:v>
                </c:pt>
                <c:pt idx="3">
                  <c:v>0.74</c:v>
                </c:pt>
                <c:pt idx="5">
                  <c:v>0.63</c:v>
                </c:pt>
                <c:pt idx="6">
                  <c:v>0.71</c:v>
                </c:pt>
                <c:pt idx="7">
                  <c:v>0.75</c:v>
                </c:pt>
                <c:pt idx="8">
                  <c:v>0.82</c:v>
                </c:pt>
                <c:pt idx="10">
                  <c:v>0.47</c:v>
                </c:pt>
                <c:pt idx="11">
                  <c:v>0.66</c:v>
                </c:pt>
                <c:pt idx="12">
                  <c:v>0.77</c:v>
                </c:pt>
                <c:pt idx="13">
                  <c:v>0.83</c:v>
                </c:pt>
                <c:pt idx="15">
                  <c:v>0.69</c:v>
                </c:pt>
                <c:pt idx="16">
                  <c:v>0.76</c:v>
                </c:pt>
              </c:numCache>
            </c:numRef>
          </c:val>
          <c:extLst>
            <c:ext xmlns:c16="http://schemas.microsoft.com/office/drawing/2014/chart" uri="{C3380CC4-5D6E-409C-BE32-E72D297353CC}">
              <c16:uniqueId val="{00000006-96CB-324E-B978-117E2B7A4856}"/>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1"/>
          <c:min val="0"/>
        </c:scaling>
        <c:delete val="1"/>
        <c:axPos val="b"/>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25915268373415"/>
          <c:y val="5.4022483525003231E-2"/>
          <c:w val="0.65699107245220079"/>
          <c:h val="0.91296945189757017"/>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DD-4449-93D9-65E8FBB72991}"/>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62DD-4449-93D9-65E8FBB72991}"/>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62DD-4449-93D9-65E8FBB72991}"/>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62DD-4449-93D9-65E8FBB72991}"/>
              </c:ext>
            </c:extLst>
          </c:dPt>
          <c:dLbls>
            <c:dLbl>
              <c:idx val="0"/>
              <c:layout>
                <c:manualLayout>
                  <c:x val="-0.1897738401232931"/>
                  <c:y val="-0.11978808631606158"/>
                </c:manualLayout>
              </c:layout>
              <c:tx>
                <c:rich>
                  <a:bodyPr/>
                  <a:lstStyle/>
                  <a:p>
                    <a:fld id="{218B7AAE-7223-C14C-9811-886D379BB518}" type="CATEGORYNAME">
                      <a:rPr lang="en-US"/>
                      <a:pPr/>
                      <a:t>[CATEGORY NAME]</a:t>
                    </a:fld>
                    <a:r>
                      <a:rPr lang="en-US"/>
                      <a:t>,</a:t>
                    </a:r>
                  </a:p>
                  <a:p>
                    <a:fld id="{A7749AB6-AAA3-B443-8D91-11A4FC328013}"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62DD-4449-93D9-65E8FBB72991}"/>
                </c:ext>
              </c:extLst>
            </c:dLbl>
            <c:dLbl>
              <c:idx val="1"/>
              <c:layout>
                <c:manualLayout>
                  <c:x val="0.202348633825263"/>
                  <c:y val="-0.20850847122671276"/>
                </c:manualLayout>
              </c:layout>
              <c:tx>
                <c:rich>
                  <a:bodyPr/>
                  <a:lstStyle/>
                  <a:p>
                    <a:fld id="{2C6FBED5-1FBB-BB4E-BC16-0E2C094F0056}" type="CATEGORYNAME">
                      <a:rPr lang="en-US"/>
                      <a:pPr/>
                      <a:t>[CATEGORY NAME]</a:t>
                    </a:fld>
                    <a:r>
                      <a:rPr lang="en-US" dirty="0"/>
                      <a:t>,</a:t>
                    </a:r>
                  </a:p>
                  <a:p>
                    <a:fld id="{ECFACAC5-9AD0-9D4F-87FE-13A4F545914D}"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851856616633541"/>
                      <c:h val="0.17907071137021807"/>
                    </c:manualLayout>
                  </c15:layout>
                  <c15:dlblFieldTable/>
                  <c15:showDataLabelsRange val="0"/>
                </c:ext>
                <c:ext xmlns:c16="http://schemas.microsoft.com/office/drawing/2014/chart" uri="{C3380CC4-5D6E-409C-BE32-E72D297353CC}">
                  <c16:uniqueId val="{00000003-62DD-4449-93D9-65E8FBB72991}"/>
                </c:ext>
              </c:extLst>
            </c:dLbl>
            <c:dLbl>
              <c:idx val="2"/>
              <c:layout>
                <c:manualLayout>
                  <c:x val="0.14774890320073725"/>
                  <c:y val="0.11263957191611623"/>
                </c:manualLayout>
              </c:layout>
              <c:tx>
                <c:rich>
                  <a:bodyPr/>
                  <a:lstStyle/>
                  <a:p>
                    <a:fld id="{48F99013-EC45-0D45-B6F6-FBDFCFEE7F16}" type="CATEGORYNAME">
                      <a:rPr lang="en-US" sz="900"/>
                      <a:pPr/>
                      <a:t>[CATEGORY NAME]</a:t>
                    </a:fld>
                    <a:r>
                      <a:rPr lang="en-US" sz="900" baseline="0"/>
                      <a:t>, </a:t>
                    </a:r>
                    <a:fld id="{0479CA79-DF24-CA4F-B2CC-241FF2DE4B7C}" type="VALUE">
                      <a:rPr lang="en-US" sz="900" baseline="0"/>
                      <a:pPr/>
                      <a:t>[VALUE]</a:t>
                    </a:fld>
                    <a:endParaRPr lang="en-US" sz="900"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62DD-4449-93D9-65E8FBB72991}"/>
                </c:ext>
              </c:extLst>
            </c:dLbl>
            <c:dLbl>
              <c:idx val="3"/>
              <c:layout>
                <c:manualLayout>
                  <c:x val="4.9267794052910666E-2"/>
                  <c:y val="0.11583803957039593"/>
                </c:manualLayout>
              </c:layout>
              <c:tx>
                <c:rich>
                  <a:bodyPr/>
                  <a:lstStyle/>
                  <a:p>
                    <a:fld id="{F90BD06E-C85B-B447-BFC6-F2435F7E7396}" type="CATEGORYNAME">
                      <a:rPr lang="en-US" sz="900"/>
                      <a:pPr/>
                      <a:t>[CATEGORY NAME]</a:t>
                    </a:fld>
                    <a:r>
                      <a:rPr lang="en-US" sz="900" baseline="0" dirty="0"/>
                      <a:t>, </a:t>
                    </a:r>
                    <a:br>
                      <a:rPr lang="en-US" sz="900" baseline="0" dirty="0"/>
                    </a:br>
                    <a:fld id="{556D1ED4-C9AC-6745-964E-8139785115B5}" type="VALUE">
                      <a:rPr lang="en-US" sz="900" baseline="0" smtClean="0"/>
                      <a:pPr/>
                      <a:t>[VALUE]</a:t>
                    </a:fld>
                    <a:endParaRPr lang="en-US" sz="900"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62DD-4449-93D9-65E8FBB72991}"/>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within the last two months or more</c:v>
                </c:pt>
                <c:pt idx="2">
                  <c:v>No</c:v>
                </c:pt>
                <c:pt idx="3">
                  <c:v>Not sure</c:v>
                </c:pt>
              </c:strCache>
            </c:strRef>
          </c:cat>
          <c:val>
            <c:numRef>
              <c:f>Sheet1!$B$2:$B$5</c:f>
              <c:numCache>
                <c:formatCode>0%</c:formatCode>
                <c:ptCount val="4"/>
                <c:pt idx="0">
                  <c:v>0.56000000000000005</c:v>
                </c:pt>
                <c:pt idx="1">
                  <c:v>0.17</c:v>
                </c:pt>
                <c:pt idx="2">
                  <c:v>0.22</c:v>
                </c:pt>
                <c:pt idx="3">
                  <c:v>0.06</c:v>
                </c:pt>
              </c:numCache>
            </c:numRef>
          </c:val>
          <c:extLst>
            <c:ext xmlns:c16="http://schemas.microsoft.com/office/drawing/2014/chart" uri="{C3380CC4-5D6E-409C-BE32-E72D297353CC}">
              <c16:uniqueId val="{00000008-62DD-4449-93D9-65E8FBB72991}"/>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72705276897934"/>
          <c:y val="0"/>
          <c:w val="0.48791252184813927"/>
          <c:h val="1"/>
        </c:manualLayout>
      </c:layout>
      <c:barChart>
        <c:barDir val="bar"/>
        <c:grouping val="clustered"/>
        <c:varyColors val="0"/>
        <c:ser>
          <c:idx val="0"/>
          <c:order val="0"/>
          <c:tx>
            <c:strRef>
              <c:f>Sheet1!$B$1</c:f>
              <c:strCache>
                <c:ptCount val="1"/>
                <c:pt idx="0">
                  <c:v>2025%</c:v>
                </c:pt>
              </c:strCache>
            </c:strRef>
          </c:tx>
          <c:spPr>
            <a:solidFill>
              <a:schemeClr val="accent4"/>
            </a:solidFill>
            <a:ln>
              <a:noFill/>
            </a:ln>
            <a:effectLst/>
          </c:spPr>
          <c:invertIfNegative val="0"/>
          <c:dPt>
            <c:idx val="10"/>
            <c:invertIfNegative val="0"/>
            <c:bubble3D val="0"/>
            <c:spPr>
              <a:solidFill>
                <a:schemeClr val="accent4"/>
              </a:solidFill>
              <a:ln>
                <a:noFill/>
              </a:ln>
              <a:effectLst/>
            </c:spPr>
            <c:extLst>
              <c:ext xmlns:c16="http://schemas.microsoft.com/office/drawing/2014/chart" uri="{C3380CC4-5D6E-409C-BE32-E72D297353CC}">
                <c16:uniqueId val="{00000001-8EE7-4C52-BF47-A699137A560D}"/>
              </c:ext>
            </c:extLst>
          </c:dPt>
          <c:dLbls>
            <c:dLbl>
              <c:idx val="2"/>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E7-4C52-BF47-A699137A560D}"/>
                </c:ext>
              </c:extLst>
            </c:dLbl>
            <c:dLbl>
              <c:idx val="10"/>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EE7-4C52-BF47-A699137A560D}"/>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Purchased the product/brand</c:v>
                </c:pt>
                <c:pt idx="1">
                  <c:v>Talked to friends or family about the product/brand</c:v>
                </c:pt>
                <c:pt idx="2">
                  <c:v>Looked up reviews of the product/brand</c:v>
                </c:pt>
                <c:pt idx="3">
                  <c:v>Took advantage of a special offer or promotion</c:v>
                </c:pt>
                <c:pt idx="4">
                  <c:v>Searched for the specific product/brand online</c:v>
                </c:pt>
                <c:pt idx="5">
                  <c:v>Visited the product/brand's website</c:v>
                </c:pt>
                <c:pt idx="6">
                  <c:v>Followed the product/brand on social media</c:v>
                </c:pt>
                <c:pt idx="7">
                  <c:v>Downloaded an app</c:v>
                </c:pt>
                <c:pt idx="8">
                  <c:v>Took a picture of the ad to share it with others</c:v>
                </c:pt>
                <c:pt idx="9">
                  <c:v>Scanned or tapped an ad for more information</c:v>
                </c:pt>
                <c:pt idx="10">
                  <c:v>Something else</c:v>
                </c:pt>
              </c:strCache>
            </c:strRef>
          </c:cat>
          <c:val>
            <c:numRef>
              <c:f>Sheet1!$B$2:$B$12</c:f>
              <c:numCache>
                <c:formatCode>0%</c:formatCode>
                <c:ptCount val="11"/>
                <c:pt idx="0">
                  <c:v>0.43</c:v>
                </c:pt>
                <c:pt idx="1">
                  <c:v>0.34</c:v>
                </c:pt>
                <c:pt idx="2">
                  <c:v>0.32</c:v>
                </c:pt>
                <c:pt idx="3">
                  <c:v>0.28999999999999998</c:v>
                </c:pt>
                <c:pt idx="4">
                  <c:v>0.28999999999999998</c:v>
                </c:pt>
                <c:pt idx="5">
                  <c:v>0.28000000000000003</c:v>
                </c:pt>
                <c:pt idx="6">
                  <c:v>0.22</c:v>
                </c:pt>
                <c:pt idx="7">
                  <c:v>0.21</c:v>
                </c:pt>
                <c:pt idx="8">
                  <c:v>0.2</c:v>
                </c:pt>
                <c:pt idx="9">
                  <c:v>0.16</c:v>
                </c:pt>
                <c:pt idx="10">
                  <c:v>0</c:v>
                </c:pt>
              </c:numCache>
            </c:numRef>
          </c:val>
          <c:extLst>
            <c:ext xmlns:c16="http://schemas.microsoft.com/office/drawing/2014/chart" uri="{C3380CC4-5D6E-409C-BE32-E72D297353CC}">
              <c16:uniqueId val="{00000003-240B-3042-9D1F-013BB15B3D8A}"/>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3012504709"/>
          <c:y val="0"/>
          <c:w val="0.48791252184813927"/>
          <c:h val="1"/>
        </c:manualLayout>
      </c:layout>
      <c:barChart>
        <c:barDir val="bar"/>
        <c:grouping val="clustered"/>
        <c:varyColors val="0"/>
        <c:ser>
          <c:idx val="0"/>
          <c:order val="0"/>
          <c:tx>
            <c:strRef>
              <c:f>Sheet1!$B$1</c:f>
              <c:strCache>
                <c:ptCount val="1"/>
                <c:pt idx="0">
                  <c:v>2025</c:v>
                </c:pt>
              </c:strCache>
            </c:strRef>
          </c:tx>
          <c:spPr>
            <a:solidFill>
              <a:schemeClr val="accent2"/>
            </a:solidFill>
            <a:ln>
              <a:noFill/>
            </a:ln>
            <a:effectLst/>
          </c:spPr>
          <c:invertIfNegative val="0"/>
          <c:dPt>
            <c:idx val="4"/>
            <c:invertIfNegative val="0"/>
            <c:bubble3D val="0"/>
            <c:extLst>
              <c:ext xmlns:c16="http://schemas.microsoft.com/office/drawing/2014/chart" uri="{C3380CC4-5D6E-409C-BE32-E72D297353CC}">
                <c16:uniqueId val="{00000000-2E2D-4120-A077-D97FB1427657}"/>
              </c:ext>
            </c:extLst>
          </c:dPt>
          <c:dLbls>
            <c:dLbl>
              <c:idx val="2"/>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2D-4120-A077-D97FB1427657}"/>
                </c:ext>
              </c:extLst>
            </c:dLbl>
            <c:dLbl>
              <c:idx val="8"/>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84-48AA-BFE1-9505D58185ED}"/>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New products on the market</c:v>
                </c:pt>
                <c:pt idx="1">
                  <c:v>Price and/or cost-saving opportunities</c:v>
                </c:pt>
                <c:pt idx="2">
                  <c:v>Product features</c:v>
                </c:pt>
                <c:pt idx="3">
                  <c:v>Seasonal/limited time products available</c:v>
                </c:pt>
                <c:pt idx="4">
                  <c:v>Nearby locations to purchase</c:v>
                </c:pt>
                <c:pt idx="5">
                  <c:v>Customer testimonials/reviews</c:v>
                </c:pt>
                <c:pt idx="6">
                  <c:v>Company/brand contact information</c:v>
                </c:pt>
                <c:pt idx="7">
                  <c:v>Partnerships/sponsorships</c:v>
                </c:pt>
                <c:pt idx="8">
                  <c:v>Something else</c:v>
                </c:pt>
              </c:strCache>
            </c:strRef>
          </c:cat>
          <c:val>
            <c:numRef>
              <c:f>Sheet1!$B$2:$B$10</c:f>
              <c:numCache>
                <c:formatCode>0%</c:formatCode>
                <c:ptCount val="9"/>
                <c:pt idx="0">
                  <c:v>0.45</c:v>
                </c:pt>
                <c:pt idx="1">
                  <c:v>0.41</c:v>
                </c:pt>
                <c:pt idx="2">
                  <c:v>0.31</c:v>
                </c:pt>
                <c:pt idx="3">
                  <c:v>0.3</c:v>
                </c:pt>
                <c:pt idx="4">
                  <c:v>0.28000000000000003</c:v>
                </c:pt>
                <c:pt idx="5">
                  <c:v>0.2</c:v>
                </c:pt>
                <c:pt idx="6">
                  <c:v>0.19</c:v>
                </c:pt>
                <c:pt idx="7">
                  <c:v>0.16</c:v>
                </c:pt>
                <c:pt idx="8">
                  <c:v>0</c:v>
                </c:pt>
              </c:numCache>
            </c:numRef>
          </c:val>
          <c:extLst>
            <c:ext xmlns:c16="http://schemas.microsoft.com/office/drawing/2014/chart" uri="{C3380CC4-5D6E-409C-BE32-E72D297353CC}">
              <c16:uniqueId val="{00000003-1755-5344-9B1D-21B91F1D1B32}"/>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96CB-324E-B978-117E2B7A4856}"/>
              </c:ext>
            </c:extLst>
          </c:dPt>
          <c:dPt>
            <c:idx val="1"/>
            <c:invertIfNegative val="0"/>
            <c:bubble3D val="0"/>
            <c:extLst>
              <c:ext xmlns:c16="http://schemas.microsoft.com/office/drawing/2014/chart" uri="{C3380CC4-5D6E-409C-BE32-E72D297353CC}">
                <c16:uniqueId val="{00000001-96CB-324E-B978-117E2B7A4856}"/>
              </c:ext>
            </c:extLst>
          </c:dPt>
          <c:dPt>
            <c:idx val="2"/>
            <c:invertIfNegative val="0"/>
            <c:bubble3D val="0"/>
            <c:extLst>
              <c:ext xmlns:c16="http://schemas.microsoft.com/office/drawing/2014/chart" uri="{C3380CC4-5D6E-409C-BE32-E72D297353CC}">
                <c16:uniqueId val="{00000002-96CB-324E-B978-117E2B7A4856}"/>
              </c:ext>
            </c:extLst>
          </c:dPt>
          <c:dPt>
            <c:idx val="3"/>
            <c:invertIfNegative val="0"/>
            <c:bubble3D val="0"/>
            <c:extLst>
              <c:ext xmlns:c16="http://schemas.microsoft.com/office/drawing/2014/chart" uri="{C3380CC4-5D6E-409C-BE32-E72D297353CC}">
                <c16:uniqueId val="{00000003-96CB-324E-B978-117E2B7A4856}"/>
              </c:ext>
            </c:extLst>
          </c:dPt>
          <c:dPt>
            <c:idx val="7"/>
            <c:invertIfNegative val="0"/>
            <c:bubble3D val="0"/>
            <c:extLst>
              <c:ext xmlns:c16="http://schemas.microsoft.com/office/drawing/2014/chart" uri="{C3380CC4-5D6E-409C-BE32-E72D297353CC}">
                <c16:uniqueId val="{00000004-96CB-324E-B978-117E2B7A4856}"/>
              </c:ext>
            </c:extLst>
          </c:dPt>
          <c:dPt>
            <c:idx val="11"/>
            <c:invertIfNegative val="0"/>
            <c:bubble3D val="0"/>
            <c:extLst>
              <c:ext xmlns:c16="http://schemas.microsoft.com/office/drawing/2014/chart" uri="{C3380CC4-5D6E-409C-BE32-E72D297353CC}">
                <c16:uniqueId val="{00000005-96CB-324E-B978-117E2B7A4856}"/>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 +</c:v>
                </c:pt>
                <c:pt idx="11">
                  <c:v>Gen X</c:v>
                </c:pt>
                <c:pt idx="12">
                  <c:v>Millennial</c:v>
                </c:pt>
                <c:pt idx="13">
                  <c:v>Gen Z</c:v>
                </c:pt>
                <c:pt idx="15">
                  <c:v>Women</c:v>
                </c:pt>
                <c:pt idx="16">
                  <c:v>Men</c:v>
                </c:pt>
              </c:strCache>
            </c:strRef>
          </c:cat>
          <c:val>
            <c:numRef>
              <c:f>Sheet1!$B$2:$B$18</c:f>
              <c:numCache>
                <c:formatCode>0%</c:formatCode>
                <c:ptCount val="17"/>
                <c:pt idx="0">
                  <c:v>0.68</c:v>
                </c:pt>
                <c:pt idx="1">
                  <c:v>0.73</c:v>
                </c:pt>
                <c:pt idx="2">
                  <c:v>0.65</c:v>
                </c:pt>
                <c:pt idx="3">
                  <c:v>0.74</c:v>
                </c:pt>
                <c:pt idx="5">
                  <c:v>0.56000000000000005</c:v>
                </c:pt>
                <c:pt idx="6">
                  <c:v>0.7</c:v>
                </c:pt>
                <c:pt idx="7">
                  <c:v>0.68</c:v>
                </c:pt>
                <c:pt idx="8">
                  <c:v>0.81</c:v>
                </c:pt>
                <c:pt idx="10">
                  <c:v>0.42</c:v>
                </c:pt>
                <c:pt idx="11">
                  <c:v>0.57999999999999996</c:v>
                </c:pt>
                <c:pt idx="12">
                  <c:v>0.8</c:v>
                </c:pt>
                <c:pt idx="13">
                  <c:v>0.82</c:v>
                </c:pt>
                <c:pt idx="15">
                  <c:v>0.67</c:v>
                </c:pt>
                <c:pt idx="16">
                  <c:v>0.74</c:v>
                </c:pt>
              </c:numCache>
            </c:numRef>
          </c:val>
          <c:extLst>
            <c:ext xmlns:c16="http://schemas.microsoft.com/office/drawing/2014/chart" uri="{C3380CC4-5D6E-409C-BE32-E72D297353CC}">
              <c16:uniqueId val="{00000006-96CB-324E-B978-117E2B7A4856}"/>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1"/>
          <c:min val="0"/>
        </c:scaling>
        <c:delete val="1"/>
        <c:axPos val="b"/>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1D8B1D-895F-430E-AB51-9E237DC91FD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3B20034-0FCF-4669-8F33-D7F8488FB61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79B9E9C-C853-43B9-B397-46FD96CD5DF4}" type="datetimeFigureOut">
              <a:rPr lang="en-US" smtClean="0"/>
              <a:t>4/22/2025</a:t>
            </a:fld>
            <a:endParaRPr lang="en-US"/>
          </a:p>
        </p:txBody>
      </p:sp>
      <p:sp>
        <p:nvSpPr>
          <p:cNvPr id="4" name="Footer Placeholder 3">
            <a:extLst>
              <a:ext uri="{FF2B5EF4-FFF2-40B4-BE49-F238E27FC236}">
                <a16:creationId xmlns:a16="http://schemas.microsoft.com/office/drawing/2014/main" id="{9D3FFCC6-256C-4658-955E-E0D0C3F671D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BD5809-4CA7-47A4-89BF-CB2175C21ED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ABAE0AD-3190-4611-8ADB-4ED550A51685}" type="slidenum">
              <a:rPr lang="en-US" smtClean="0"/>
              <a:t>‹#›</a:t>
            </a:fld>
            <a:endParaRPr lang="en-US"/>
          </a:p>
        </p:txBody>
      </p:sp>
    </p:spTree>
    <p:extLst>
      <p:ext uri="{BB962C8B-B14F-4D97-AF65-F5344CB8AC3E}">
        <p14:creationId xmlns:p14="http://schemas.microsoft.com/office/powerpoint/2010/main" val="656369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480BA5-9B40-4451-9B49-3100B45CE3A0}" type="datetimeFigureOut">
              <a:rPr lang="en-US" smtClean="0"/>
              <a:t>4/22/2025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2F94CB-1083-4FA2-B29E-D7FA47B1A247}" type="slidenum">
              <a:rPr lang="en-US" smtClean="0"/>
              <a:t>‹#›</a:t>
            </a:fld>
            <a:endParaRPr lang="en-US"/>
          </a:p>
        </p:txBody>
      </p:sp>
    </p:spTree>
    <p:extLst>
      <p:ext uri="{BB962C8B-B14F-4D97-AF65-F5344CB8AC3E}">
        <p14:creationId xmlns:p14="http://schemas.microsoft.com/office/powerpoint/2010/main" val="12957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C1532-7228-D1B9-B400-A644A1B7E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F98CE-12C4-6973-24B0-325902304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A3A02-A807-B2E6-DC85-48603CD1FE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9F1620-D05F-0C08-05F0-E7A5D32230FB}"/>
              </a:ext>
            </a:extLst>
          </p:cNvPr>
          <p:cNvSpPr>
            <a:spLocks noGrp="1"/>
          </p:cNvSpPr>
          <p:nvPr>
            <p:ph type="sldNum" sz="quarter" idx="5"/>
          </p:nvPr>
        </p:nvSpPr>
        <p:spPr/>
        <p:txBody>
          <a:bodyPr/>
          <a:lstStyle/>
          <a:p>
            <a:fld id="{092F94CB-1083-4FA2-B29E-D7FA47B1A247}" type="slidenum">
              <a:rPr lang="en-US" smtClean="0"/>
              <a:t>2</a:t>
            </a:fld>
            <a:endParaRPr lang="en-US"/>
          </a:p>
        </p:txBody>
      </p:sp>
    </p:spTree>
    <p:extLst>
      <p:ext uri="{BB962C8B-B14F-4D97-AF65-F5344CB8AC3E}">
        <p14:creationId xmlns:p14="http://schemas.microsoft.com/office/powerpoint/2010/main" val="1678690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8B9B8-A508-59C6-FEF7-2E44EC90A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7D03EE-1E53-B6C5-D8E2-FCC15FEB6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32C39-3DDE-70E0-7599-47AF21F0C3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2AD102-910C-044E-D1F8-EEEDAB4361DE}"/>
              </a:ext>
            </a:extLst>
          </p:cNvPr>
          <p:cNvSpPr>
            <a:spLocks noGrp="1"/>
          </p:cNvSpPr>
          <p:nvPr>
            <p:ph type="sldNum" sz="quarter" idx="5"/>
          </p:nvPr>
        </p:nvSpPr>
        <p:spPr/>
        <p:txBody>
          <a:bodyPr/>
          <a:lstStyle/>
          <a:p>
            <a:fld id="{092F94CB-1083-4FA2-B29E-D7FA47B1A247}" type="slidenum">
              <a:rPr lang="en-US" smtClean="0"/>
              <a:t>15</a:t>
            </a:fld>
            <a:endParaRPr lang="en-US"/>
          </a:p>
        </p:txBody>
      </p:sp>
    </p:spTree>
    <p:extLst>
      <p:ext uri="{BB962C8B-B14F-4D97-AF65-F5344CB8AC3E}">
        <p14:creationId xmlns:p14="http://schemas.microsoft.com/office/powerpoint/2010/main" val="309935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3D81-F55D-88D2-9A63-4D8423C45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34154-07CE-1C59-2240-A7882C4BD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0551D6-720A-263D-5FD7-FE1EF22EAE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333C92-30E2-BDCB-BB54-7CC4EDAB6BF0}"/>
              </a:ext>
            </a:extLst>
          </p:cNvPr>
          <p:cNvSpPr>
            <a:spLocks noGrp="1"/>
          </p:cNvSpPr>
          <p:nvPr>
            <p:ph type="sldNum" sz="quarter" idx="5"/>
          </p:nvPr>
        </p:nvSpPr>
        <p:spPr/>
        <p:txBody>
          <a:bodyPr/>
          <a:lstStyle/>
          <a:p>
            <a:fld id="{092F94CB-1083-4FA2-B29E-D7FA47B1A247}" type="slidenum">
              <a:rPr lang="en-US" smtClean="0"/>
              <a:t>16</a:t>
            </a:fld>
            <a:endParaRPr lang="en-US"/>
          </a:p>
        </p:txBody>
      </p:sp>
    </p:spTree>
    <p:extLst>
      <p:ext uri="{BB962C8B-B14F-4D97-AF65-F5344CB8AC3E}">
        <p14:creationId xmlns:p14="http://schemas.microsoft.com/office/powerpoint/2010/main" val="217163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0D3E3-D4C0-F353-BFB5-D62A5E2AA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F5412-AF58-1B53-0C98-BCC2AB993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E2766-9456-43DA-1D8E-61420529B2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7BA692-2B45-2D5F-1984-A8F3A73DDCF3}"/>
              </a:ext>
            </a:extLst>
          </p:cNvPr>
          <p:cNvSpPr>
            <a:spLocks noGrp="1"/>
          </p:cNvSpPr>
          <p:nvPr>
            <p:ph type="sldNum" sz="quarter" idx="5"/>
          </p:nvPr>
        </p:nvSpPr>
        <p:spPr/>
        <p:txBody>
          <a:bodyPr/>
          <a:lstStyle/>
          <a:p>
            <a:fld id="{092F94CB-1083-4FA2-B29E-D7FA47B1A247}" type="slidenum">
              <a:rPr lang="en-US" smtClean="0"/>
              <a:t>17</a:t>
            </a:fld>
            <a:endParaRPr lang="en-US"/>
          </a:p>
        </p:txBody>
      </p:sp>
    </p:spTree>
    <p:extLst>
      <p:ext uri="{BB962C8B-B14F-4D97-AF65-F5344CB8AC3E}">
        <p14:creationId xmlns:p14="http://schemas.microsoft.com/office/powerpoint/2010/main" val="129127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19</a:t>
            </a:fld>
            <a:endParaRPr lang="en-US"/>
          </a:p>
        </p:txBody>
      </p:sp>
    </p:spTree>
    <p:extLst>
      <p:ext uri="{BB962C8B-B14F-4D97-AF65-F5344CB8AC3E}">
        <p14:creationId xmlns:p14="http://schemas.microsoft.com/office/powerpoint/2010/main" val="405800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20</a:t>
            </a:fld>
            <a:endParaRPr lang="en-US"/>
          </a:p>
        </p:txBody>
      </p:sp>
    </p:spTree>
    <p:extLst>
      <p:ext uri="{BB962C8B-B14F-4D97-AF65-F5344CB8AC3E}">
        <p14:creationId xmlns:p14="http://schemas.microsoft.com/office/powerpoint/2010/main" val="2777175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21</a:t>
            </a:fld>
            <a:endParaRPr lang="en-US"/>
          </a:p>
        </p:txBody>
      </p:sp>
    </p:spTree>
    <p:extLst>
      <p:ext uri="{BB962C8B-B14F-4D97-AF65-F5344CB8AC3E}">
        <p14:creationId xmlns:p14="http://schemas.microsoft.com/office/powerpoint/2010/main" val="605786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23</a:t>
            </a:fld>
            <a:endParaRPr lang="en-US"/>
          </a:p>
        </p:txBody>
      </p:sp>
    </p:spTree>
    <p:extLst>
      <p:ext uri="{BB962C8B-B14F-4D97-AF65-F5344CB8AC3E}">
        <p14:creationId xmlns:p14="http://schemas.microsoft.com/office/powerpoint/2010/main" val="2201886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2314D-4ABE-33D4-B434-94E4D108F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7CC6E-D0BB-403A-A91A-076CA6360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D51A4E-730D-0AC4-072D-39084AD98D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8015DC-87EE-A44D-AB06-E2344A9698B2}"/>
              </a:ext>
            </a:extLst>
          </p:cNvPr>
          <p:cNvSpPr>
            <a:spLocks noGrp="1"/>
          </p:cNvSpPr>
          <p:nvPr>
            <p:ph type="sldNum" sz="quarter" idx="5"/>
          </p:nvPr>
        </p:nvSpPr>
        <p:spPr/>
        <p:txBody>
          <a:bodyPr/>
          <a:lstStyle/>
          <a:p>
            <a:fld id="{092F94CB-1083-4FA2-B29E-D7FA47B1A247}" type="slidenum">
              <a:rPr lang="en-US" smtClean="0"/>
              <a:t>24</a:t>
            </a:fld>
            <a:endParaRPr lang="en-US"/>
          </a:p>
        </p:txBody>
      </p:sp>
    </p:spTree>
    <p:extLst>
      <p:ext uri="{BB962C8B-B14F-4D97-AF65-F5344CB8AC3E}">
        <p14:creationId xmlns:p14="http://schemas.microsoft.com/office/powerpoint/2010/main" val="2263074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3FB16-B061-06C5-8D0A-84F3F6A23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AFE6B-A50D-F6D8-04FA-BE275725CE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E1C15-FEC9-7E38-2309-F80FD01638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5824C5-3FA2-49B8-D1DF-43875B68AA8C}"/>
              </a:ext>
            </a:extLst>
          </p:cNvPr>
          <p:cNvSpPr>
            <a:spLocks noGrp="1"/>
          </p:cNvSpPr>
          <p:nvPr>
            <p:ph type="sldNum" sz="quarter" idx="5"/>
          </p:nvPr>
        </p:nvSpPr>
        <p:spPr/>
        <p:txBody>
          <a:bodyPr/>
          <a:lstStyle/>
          <a:p>
            <a:fld id="{092F94CB-1083-4FA2-B29E-D7FA47B1A247}" type="slidenum">
              <a:rPr lang="en-US" smtClean="0"/>
              <a:t>25</a:t>
            </a:fld>
            <a:endParaRPr lang="en-US"/>
          </a:p>
        </p:txBody>
      </p:sp>
    </p:spTree>
    <p:extLst>
      <p:ext uri="{BB962C8B-B14F-4D97-AF65-F5344CB8AC3E}">
        <p14:creationId xmlns:p14="http://schemas.microsoft.com/office/powerpoint/2010/main" val="2706092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18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901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9B5A5-5D67-05E0-F5DF-E8DA461F0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2264E-8B27-1FFE-AEEC-653C5AF1C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56A1C-9BAB-E79D-09BB-62EDBDCFB5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3483E6-0725-48F8-0940-F0C7A711F179}"/>
              </a:ext>
            </a:extLst>
          </p:cNvPr>
          <p:cNvSpPr>
            <a:spLocks noGrp="1"/>
          </p:cNvSpPr>
          <p:nvPr>
            <p:ph type="sldNum" sz="quarter" idx="5"/>
          </p:nvPr>
        </p:nvSpPr>
        <p:spPr/>
        <p:txBody>
          <a:bodyPr/>
          <a:lstStyle/>
          <a:p>
            <a:fld id="{E431F5CC-7451-43A1-9EE2-852561F891A9}" type="slidenum">
              <a:rPr lang="en-US" smtClean="0"/>
              <a:pPr/>
              <a:t>28</a:t>
            </a:fld>
            <a:endParaRPr lang="en-US"/>
          </a:p>
        </p:txBody>
      </p:sp>
    </p:spTree>
    <p:extLst>
      <p:ext uri="{BB962C8B-B14F-4D97-AF65-F5344CB8AC3E}">
        <p14:creationId xmlns:p14="http://schemas.microsoft.com/office/powerpoint/2010/main" val="376819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79F5E-6BCD-E183-808B-E7EC06E191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EE5C3-D641-DBB8-6F7B-5F57C1549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F34758-D511-EEBC-C56C-05AD31E395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E2F481-95DC-22B2-E534-E0D3E0CD31A7}"/>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78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95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174F7-A6B4-E66F-D5D4-50EF556BF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79118-5066-FAC1-8968-8CDB5277CD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69E268-D7CD-A306-A495-1A941FCDDD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D879D0-C7EF-01E1-13EA-41F81A48D5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79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B7836-F02B-21BE-6386-444FB3E8F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6DBF9-002C-ABD2-48F3-F30296CA8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8EEB3-4633-8D86-8248-986DD4D728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F95063-52A7-EAB0-431F-25BB67B8CD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36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BDC5B-693D-139B-9991-2A49192E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45CC1-9040-75AC-0C79-247B7ED95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C7487-67BF-5F9B-7042-1DAC66E000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78098A-02B9-47DE-E79F-9AAAFD1D7F60}"/>
              </a:ext>
            </a:extLst>
          </p:cNvPr>
          <p:cNvSpPr>
            <a:spLocks noGrp="1"/>
          </p:cNvSpPr>
          <p:nvPr>
            <p:ph type="sldNum" sz="quarter" idx="5"/>
          </p:nvPr>
        </p:nvSpPr>
        <p:spPr/>
        <p:txBody>
          <a:bodyPr/>
          <a:lstStyle/>
          <a:p>
            <a:fld id="{092F94CB-1083-4FA2-B29E-D7FA47B1A247}" type="slidenum">
              <a:rPr lang="en-US" smtClean="0"/>
              <a:t>11</a:t>
            </a:fld>
            <a:endParaRPr lang="en-US"/>
          </a:p>
        </p:txBody>
      </p:sp>
    </p:spTree>
    <p:extLst>
      <p:ext uri="{BB962C8B-B14F-4D97-AF65-F5344CB8AC3E}">
        <p14:creationId xmlns:p14="http://schemas.microsoft.com/office/powerpoint/2010/main" val="334540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1D2B-C40D-4C00-3F6B-CFB7A6DC0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69855-943F-5E4A-526F-310D7788D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E14FF-8EC2-26E3-ECDC-4F1B3437C9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151293-8459-A45B-A6F1-72C0FC221EB7}"/>
              </a:ext>
            </a:extLst>
          </p:cNvPr>
          <p:cNvSpPr>
            <a:spLocks noGrp="1"/>
          </p:cNvSpPr>
          <p:nvPr>
            <p:ph type="sldNum" sz="quarter" idx="5"/>
          </p:nvPr>
        </p:nvSpPr>
        <p:spPr/>
        <p:txBody>
          <a:bodyPr/>
          <a:lstStyle/>
          <a:p>
            <a:fld id="{092F94CB-1083-4FA2-B29E-D7FA47B1A247}" type="slidenum">
              <a:rPr lang="en-US" smtClean="0"/>
              <a:t>12</a:t>
            </a:fld>
            <a:endParaRPr lang="en-US"/>
          </a:p>
        </p:txBody>
      </p:sp>
    </p:spTree>
    <p:extLst>
      <p:ext uri="{BB962C8B-B14F-4D97-AF65-F5344CB8AC3E}">
        <p14:creationId xmlns:p14="http://schemas.microsoft.com/office/powerpoint/2010/main" val="1933627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380F0-193D-199D-F3EB-6D0AD0F0C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FFE82-A38F-D742-63D3-0A15463D8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E0E6-659C-2C25-94CC-7DC5139EB5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0957BB-BD07-78DA-F22E-9D9E1665BB38}"/>
              </a:ext>
            </a:extLst>
          </p:cNvPr>
          <p:cNvSpPr>
            <a:spLocks noGrp="1"/>
          </p:cNvSpPr>
          <p:nvPr>
            <p:ph type="sldNum" sz="quarter" idx="5"/>
          </p:nvPr>
        </p:nvSpPr>
        <p:spPr/>
        <p:txBody>
          <a:bodyPr/>
          <a:lstStyle/>
          <a:p>
            <a:fld id="{092F94CB-1083-4FA2-B29E-D7FA47B1A247}" type="slidenum">
              <a:rPr lang="en-US" smtClean="0"/>
              <a:t>13</a:t>
            </a:fld>
            <a:endParaRPr lang="en-US"/>
          </a:p>
        </p:txBody>
      </p:sp>
    </p:spTree>
    <p:extLst>
      <p:ext uri="{BB962C8B-B14F-4D97-AF65-F5344CB8AC3E}">
        <p14:creationId xmlns:p14="http://schemas.microsoft.com/office/powerpoint/2010/main" val="69015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6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65.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66.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2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281355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6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8" hasCustomPrompt="1"/>
          </p:nvPr>
        </p:nvSpPr>
        <p:spPr>
          <a:xfrm>
            <a:off x="177448"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8" name="Text Placeholder 2"/>
          <p:cNvSpPr>
            <a:spLocks noGrp="1"/>
          </p:cNvSpPr>
          <p:nvPr>
            <p:ph type="body" sz="quarter" idx="19"/>
          </p:nvPr>
        </p:nvSpPr>
        <p:spPr>
          <a:xfrm>
            <a:off x="177447"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9" name="Text Placeholder 2"/>
          <p:cNvSpPr>
            <a:spLocks noGrp="1"/>
          </p:cNvSpPr>
          <p:nvPr>
            <p:ph type="body" sz="quarter" idx="20" hasCustomPrompt="1"/>
          </p:nvPr>
        </p:nvSpPr>
        <p:spPr>
          <a:xfrm>
            <a:off x="4111343"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20" name="Text Placeholder 2"/>
          <p:cNvSpPr>
            <a:spLocks noGrp="1"/>
          </p:cNvSpPr>
          <p:nvPr>
            <p:ph type="body" sz="quarter" idx="21"/>
          </p:nvPr>
        </p:nvSpPr>
        <p:spPr>
          <a:xfrm>
            <a:off x="4111341"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21" name="Text Placeholder 2"/>
          <p:cNvSpPr>
            <a:spLocks noGrp="1"/>
          </p:cNvSpPr>
          <p:nvPr>
            <p:ph type="body" sz="quarter" idx="22" hasCustomPrompt="1"/>
          </p:nvPr>
        </p:nvSpPr>
        <p:spPr>
          <a:xfrm>
            <a:off x="8045240"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22" name="Text Placeholder 2"/>
          <p:cNvSpPr>
            <a:spLocks noGrp="1"/>
          </p:cNvSpPr>
          <p:nvPr>
            <p:ph type="body" sz="quarter" idx="23"/>
          </p:nvPr>
        </p:nvSpPr>
        <p:spPr>
          <a:xfrm>
            <a:off x="8045239"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1094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57880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221413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2 header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1594485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42413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4115420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1/3 header + photo">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584"/>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4273239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19043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LLC Company © 2025</a:t>
            </a:r>
          </a:p>
        </p:txBody>
      </p:sp>
    </p:spTree>
    <p:extLst>
      <p:ext uri="{BB962C8B-B14F-4D97-AF65-F5344CB8AC3E}">
        <p14:creationId xmlns:p14="http://schemas.microsoft.com/office/powerpoint/2010/main" val="20992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LLC Company © 2025</a:t>
            </a:r>
          </a:p>
        </p:txBody>
      </p:sp>
      <p:sp>
        <p:nvSpPr>
          <p:cNvPr id="7" name="Picture Placeholder 7">
            <a:extLst>
              <a:ext uri="{FF2B5EF4-FFF2-40B4-BE49-F238E27FC236}">
                <a16:creationId xmlns:a16="http://schemas.microsoft.com/office/drawing/2014/main" id="{B42892EE-3238-4E2A-A8DD-A5DDA3DB52A7}"/>
              </a:ext>
            </a:extLst>
          </p:cNvPr>
          <p:cNvSpPr>
            <a:spLocks noGrp="1"/>
          </p:cNvSpPr>
          <p:nvPr>
            <p:ph type="pic" sz="quarter" idx="14"/>
          </p:nvPr>
        </p:nvSpPr>
        <p:spPr>
          <a:xfrm>
            <a:off x="4101732" y="518160"/>
            <a:ext cx="7467969" cy="6129867"/>
          </a:xfrm>
          <a:prstGeom prst="rect">
            <a:avLst/>
          </a:prstGeom>
        </p:spPr>
        <p:txBody>
          <a:bodyPr/>
          <a:lstStyle/>
          <a:p>
            <a:endParaRPr lang="en-US"/>
          </a:p>
        </p:txBody>
      </p:sp>
    </p:spTree>
    <p:extLst>
      <p:ext uri="{BB962C8B-B14F-4D97-AF65-F5344CB8AC3E}">
        <p14:creationId xmlns:p14="http://schemas.microsoft.com/office/powerpoint/2010/main" val="231127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b="0" i="0">
                <a:latin typeface="Helvetica Light" panose="020B0403020202020204" pitchFamily="34" charset="0"/>
              </a:defRPr>
            </a:lvl1pPr>
            <a:lvl2pPr marL="841227" indent="-228594">
              <a:lnSpc>
                <a:spcPct val="120000"/>
              </a:lnSpc>
              <a:spcBef>
                <a:spcPts val="0"/>
              </a:spcBef>
              <a:buClr>
                <a:schemeClr val="accent1"/>
              </a:buClr>
              <a:buFont typeface="Arial" charset="0"/>
              <a:buChar char="•"/>
              <a:defRPr sz="1400" b="0" i="0">
                <a:latin typeface="Helvetica Light" panose="020B0403020202020204" pitchFamily="34" charset="0"/>
              </a:defRPr>
            </a:lvl2pPr>
            <a:lvl3pPr marL="1374614" indent="-228594">
              <a:lnSpc>
                <a:spcPct val="120000"/>
              </a:lnSpc>
              <a:spcBef>
                <a:spcPts val="0"/>
              </a:spcBef>
              <a:buClr>
                <a:schemeClr val="accent1"/>
              </a:buClr>
              <a:buFont typeface="Arial" charset="0"/>
              <a:buChar char="•"/>
              <a:defRPr sz="1400" b="0" i="0">
                <a:latin typeface="Helvetica Light" panose="020B0403020202020204" pitchFamily="34" charset="0"/>
              </a:defRPr>
            </a:lvl3pPr>
            <a:lvl4pPr marL="1984198" indent="-228594">
              <a:lnSpc>
                <a:spcPct val="120000"/>
              </a:lnSpc>
              <a:spcBef>
                <a:spcPts val="0"/>
              </a:spcBef>
              <a:buClr>
                <a:schemeClr val="accent1"/>
              </a:buClr>
              <a:buFont typeface="Arial" charset="0"/>
              <a:buChar char="•"/>
              <a:defRPr sz="1400" b="0" i="0">
                <a:latin typeface="Helvetica Light" panose="020B0403020202020204" pitchFamily="34" charset="0"/>
              </a:defRPr>
            </a:lvl4pPr>
            <a:lvl5pPr marL="2593783" indent="-228594">
              <a:lnSpc>
                <a:spcPct val="120000"/>
              </a:lnSpc>
              <a:spcBef>
                <a:spcPts val="0"/>
              </a:spcBef>
              <a:buClr>
                <a:schemeClr val="accent1"/>
              </a:buClr>
              <a:buFont typeface="Arial" charset="0"/>
              <a:buChar char="•"/>
              <a:defRPr sz="1400" b="0" i="0">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48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2025</a:t>
            </a:r>
          </a:p>
        </p:txBody>
      </p:sp>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Q5MDciLCJleHAiOiIxNTMyOTk2NTA3IiwiZW5kcG9pbnR1cmwiOiIrN1NNbS9wNUZhdWtzajhNWDVmL2VkTWZqRHBoR21tVXFOUm5CNDMwN3BVPSIsImVuZHBvaW50dXJsTGVuZ3RoIjoiMTI4IiwiaXNsb29wYmFjayI6IlRydWUiLCJjaWQiOiJPVGxsT1RkbU9XVXRNREEyWXkwMk1EQXdMVEUwTWpRdE1XTmlZVGc1WTJVeU1XWXg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VXN4N0xtN25td0I5SERSRERoR2FlbGdNZnhIcWV6dWZQSWRXVWNFZEFwST0&amp;encodeFailures=1&amp;width=1663&amp;height=343&amp;srcWidth=1663&amp;srcHeight=343">
            <a:extLst>
              <a:ext uri="{FF2B5EF4-FFF2-40B4-BE49-F238E27FC236}">
                <a16:creationId xmlns:a16="http://schemas.microsoft.com/office/drawing/2014/main" id="{153AB127-7483-4E95-9267-EB6E53700E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5" y="462226"/>
            <a:ext cx="3883772" cy="80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59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mn-lt"/>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mn-lt"/>
                <a:ea typeface="+mn-ea"/>
                <a:cs typeface="+mn-cs"/>
              </a:rPr>
              <a:t>Stagwell</a:t>
            </a:r>
            <a:r>
              <a:rPr kumimoji="0" lang="en-US" sz="600" b="0" i="0" u="none" strike="noStrike" kern="1200" cap="none" spc="0" normalizeH="0" baseline="0" noProof="0">
                <a:ln>
                  <a:noFill/>
                </a:ln>
                <a:solidFill>
                  <a:srgbClr val="FFFFFF"/>
                </a:solidFill>
                <a:effectLst/>
                <a:uLnTx/>
                <a:uFillTx/>
                <a:latin typeface="+mn-lt"/>
                <a:ea typeface="+mn-ea"/>
                <a:cs typeface="+mn-cs"/>
              </a:rPr>
              <a:t> LLC Company © 2025</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96" y="462225"/>
            <a:ext cx="3954985" cy="815731"/>
          </a:xfrm>
          <a:prstGeom prst="rect">
            <a:avLst/>
          </a:prstGeom>
        </p:spPr>
      </p:pic>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176553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mn-lt"/>
                <a:ea typeface="+mn-ea"/>
                <a:cs typeface="+mn-cs"/>
              </a:rPr>
              <a:t>Harris Insights &amp; Analytics, A </a:t>
            </a:r>
            <a:r>
              <a:rPr kumimoji="0" lang="en-US" sz="600" b="0" i="0" u="none" strike="noStrike" kern="1200" cap="none" spc="0" normalizeH="0" baseline="0" noProof="0" err="1">
                <a:ln>
                  <a:noFill/>
                </a:ln>
                <a:solidFill>
                  <a:schemeClr val="tx1"/>
                </a:solidFill>
                <a:effectLst/>
                <a:uLnTx/>
                <a:uFillTx/>
                <a:latin typeface="+mn-lt"/>
                <a:ea typeface="+mn-ea"/>
                <a:cs typeface="+mn-cs"/>
              </a:rPr>
              <a:t>Stagwell</a:t>
            </a:r>
            <a:r>
              <a:rPr kumimoji="0" lang="en-US" sz="600" b="0" i="0" u="none" strike="noStrike" kern="1200" cap="none" spc="0" normalizeH="0" baseline="0" noProof="0">
                <a:ln>
                  <a:noFill/>
                </a:ln>
                <a:solidFill>
                  <a:schemeClr val="tx1"/>
                </a:solidFill>
                <a:effectLst/>
                <a:uLnTx/>
                <a:uFillTx/>
                <a:latin typeface="+mn-lt"/>
                <a:ea typeface="+mn-ea"/>
                <a:cs typeface="+mn-cs"/>
              </a:rPr>
              <a:t> LLC Company © 2025</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256578"/>
            <a:ext cx="2262131" cy="466572"/>
          </a:xfrm>
          <a:prstGeom prst="rect">
            <a:avLst/>
          </a:prstGeom>
        </p:spPr>
      </p:pic>
    </p:spTree>
    <p:extLst>
      <p:ext uri="{BB962C8B-B14F-4D97-AF65-F5344CB8AC3E}">
        <p14:creationId xmlns:p14="http://schemas.microsoft.com/office/powerpoint/2010/main" val="1876315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mn-lt"/>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mn-lt"/>
                <a:ea typeface="+mn-ea"/>
                <a:cs typeface="+mn-cs"/>
              </a:rPr>
              <a:t>Stagwell</a:t>
            </a:r>
            <a:r>
              <a:rPr kumimoji="0" lang="en-US" sz="600" b="0" i="0" u="none" strike="noStrike" kern="1200" cap="none" spc="0" normalizeH="0" baseline="0" noProof="0">
                <a:ln>
                  <a:noFill/>
                </a:ln>
                <a:solidFill>
                  <a:srgbClr val="FFFFFF"/>
                </a:solidFill>
                <a:effectLst/>
                <a:uLnTx/>
                <a:uFillTx/>
                <a:latin typeface="+mn-lt"/>
                <a:ea typeface="+mn-ea"/>
                <a:cs typeface="+mn-cs"/>
              </a:rPr>
              <a:t> LLC Company © 2025</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256578"/>
            <a:ext cx="2262131" cy="466573"/>
          </a:xfrm>
          <a:prstGeom prst="rect">
            <a:avLst/>
          </a:prstGeom>
        </p:spPr>
      </p:pic>
    </p:spTree>
    <p:extLst>
      <p:ext uri="{BB962C8B-B14F-4D97-AF65-F5344CB8AC3E}">
        <p14:creationId xmlns:p14="http://schemas.microsoft.com/office/powerpoint/2010/main" val="405845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LLC Company © 2025</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72853" cy="819416"/>
          </a:xfrm>
          <a:prstGeom prst="rect">
            <a:avLst/>
          </a:prstGeom>
        </p:spPr>
      </p:pic>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409836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60997" cy="81697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mn-lt"/>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mn-lt"/>
                <a:ea typeface="+mn-ea"/>
                <a:cs typeface="+mn-cs"/>
              </a:rPr>
              <a:t>Stagwell</a:t>
            </a:r>
            <a:r>
              <a:rPr kumimoji="0" lang="en-US" sz="600" b="0" i="0" u="none" strike="noStrike" kern="1200" cap="none" spc="0" normalizeH="0" baseline="0" noProof="0">
                <a:ln>
                  <a:noFill/>
                </a:ln>
                <a:solidFill>
                  <a:srgbClr val="FFFFFF"/>
                </a:solidFill>
                <a:effectLst/>
                <a:uLnTx/>
                <a:uFillTx/>
                <a:latin typeface="+mn-lt"/>
                <a:ea typeface="+mn-ea"/>
                <a:cs typeface="+mn-cs"/>
              </a:rPr>
              <a:t> LLC Company © 2025</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2981224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60997" cy="81697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2025</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455425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Orang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528" y="462225"/>
            <a:ext cx="3954985" cy="81573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000000"/>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000000"/>
                </a:solidFill>
                <a:effectLst/>
                <a:uLnTx/>
                <a:uFillTx/>
                <a:latin typeface="Arial" panose="020B0604020202020204"/>
                <a:ea typeface="+mn-ea"/>
                <a:cs typeface="+mn-cs"/>
              </a:rPr>
              <a:t> LLC Company © 2025</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83231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LLC Company © 2025</a:t>
            </a:r>
          </a:p>
        </p:txBody>
      </p:sp>
      <p:pic>
        <p:nvPicPr>
          <p:cNvPr id="8" name="Picture 7"/>
          <p:cNvPicPr>
            <a:picLocks noChangeAspect="1"/>
          </p:cNvPicPr>
          <p:nvPr userDrawn="1"/>
        </p:nvPicPr>
        <p:blipFill>
          <a:blip r:embed="rId2"/>
          <a:stretch>
            <a:fillRect/>
          </a:stretch>
        </p:blipFill>
        <p:spPr>
          <a:xfrm>
            <a:off x="302683" y="338570"/>
            <a:ext cx="6450252" cy="798253"/>
          </a:xfrm>
          <a:prstGeom prst="rect">
            <a:avLst/>
          </a:prstGeom>
        </p:spPr>
      </p:pic>
    </p:spTree>
    <p:extLst>
      <p:ext uri="{BB962C8B-B14F-4D97-AF65-F5344CB8AC3E}">
        <p14:creationId xmlns:p14="http://schemas.microsoft.com/office/powerpoint/2010/main" val="2852492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509775"/>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mn-lt"/>
                <a:ea typeface="+mn-ea"/>
                <a:cs typeface="+mn-cs"/>
              </a:rPr>
              <a:t>Harris Insights &amp; Analytics, A </a:t>
            </a:r>
            <a:r>
              <a:rPr kumimoji="0" lang="en-US" sz="600" b="0" i="0" u="none" strike="noStrike" kern="1200" cap="none" spc="0" normalizeH="0" baseline="0" noProof="0" err="1">
                <a:ln>
                  <a:noFill/>
                </a:ln>
                <a:solidFill>
                  <a:schemeClr val="tx1"/>
                </a:solidFill>
                <a:effectLst/>
                <a:uLnTx/>
                <a:uFillTx/>
                <a:latin typeface="+mn-lt"/>
                <a:ea typeface="+mn-ea"/>
                <a:cs typeface="+mn-cs"/>
              </a:rPr>
              <a:t>Stagwell</a:t>
            </a:r>
            <a:r>
              <a:rPr kumimoji="0" lang="en-US" sz="600" b="0" i="0" u="none" strike="noStrike" kern="1200" cap="none" spc="0" normalizeH="0" baseline="0" noProof="0">
                <a:ln>
                  <a:noFill/>
                </a:ln>
                <a:solidFill>
                  <a:schemeClr val="tx1"/>
                </a:solidFill>
                <a:effectLst/>
                <a:uLnTx/>
                <a:uFillTx/>
                <a:latin typeface="+mn-lt"/>
                <a:ea typeface="+mn-ea"/>
                <a:cs typeface="+mn-cs"/>
              </a:rPr>
              <a:t> LLC Company © 2025</a:t>
            </a:r>
          </a:p>
        </p:txBody>
      </p:sp>
      <p:pic>
        <p:nvPicPr>
          <p:cNvPr id="6" name="Picture 5">
            <a:extLst>
              <a:ext uri="{FF2B5EF4-FFF2-40B4-BE49-F238E27FC236}">
                <a16:creationId xmlns:a16="http://schemas.microsoft.com/office/drawing/2014/main" id="{F8ADB39A-7A36-3341-82EA-36C2611B8135}"/>
              </a:ext>
            </a:extLst>
          </p:cNvPr>
          <p:cNvPicPr>
            <a:picLocks noChangeAspect="1"/>
          </p:cNvPicPr>
          <p:nvPr userDrawn="1"/>
        </p:nvPicPr>
        <p:blipFill>
          <a:blip r:embed="rId2"/>
          <a:stretch>
            <a:fillRect/>
          </a:stretch>
        </p:blipFill>
        <p:spPr>
          <a:xfrm>
            <a:off x="302683" y="338570"/>
            <a:ext cx="6450252" cy="798253"/>
          </a:xfrm>
          <a:prstGeom prst="rect">
            <a:avLst/>
          </a:prstGeom>
        </p:spPr>
      </p:pic>
    </p:spTree>
    <p:extLst>
      <p:ext uri="{BB962C8B-B14F-4D97-AF65-F5344CB8AC3E}">
        <p14:creationId xmlns:p14="http://schemas.microsoft.com/office/powerpoint/2010/main" val="33123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62133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LLC Company © 2025</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8">
            <a:extLst>
              <a:ext uri="{FF2B5EF4-FFF2-40B4-BE49-F238E27FC236}">
                <a16:creationId xmlns:a16="http://schemas.microsoft.com/office/drawing/2014/main" id="{8DFC5EEE-089F-1543-906A-465D212954A8}"/>
              </a:ext>
            </a:extLst>
          </p:cNvPr>
          <p:cNvPicPr>
            <a:picLocks noChangeAspect="1"/>
          </p:cNvPicPr>
          <p:nvPr userDrawn="1"/>
        </p:nvPicPr>
        <p:blipFill>
          <a:blip r:embed="rId2"/>
          <a:stretch>
            <a:fillRect/>
          </a:stretch>
        </p:blipFill>
        <p:spPr>
          <a:xfrm>
            <a:off x="302684" y="338570"/>
            <a:ext cx="5002485" cy="619084"/>
          </a:xfrm>
          <a:prstGeom prst="rect">
            <a:avLst/>
          </a:prstGeom>
        </p:spPr>
      </p:pic>
    </p:spTree>
    <p:extLst>
      <p:ext uri="{BB962C8B-B14F-4D97-AF65-F5344CB8AC3E}">
        <p14:creationId xmlns:p14="http://schemas.microsoft.com/office/powerpoint/2010/main" val="1788960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2025</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718011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2021</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269490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2025</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758437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2025</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8464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2025</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2654004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482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28190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Dark 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a:xfrm>
            <a:off x="711916" y="4797429"/>
            <a:ext cx="7315200" cy="665163"/>
          </a:xfrm>
        </p:spPr>
        <p:txBody>
          <a:bodyPr wrap="square" tIns="0" bIns="0"/>
          <a:lstStyle>
            <a:lvl1pPr marL="0" indent="0" algn="l">
              <a:lnSpc>
                <a:spcPct val="100000"/>
              </a:lnSpc>
              <a:buNone/>
              <a:defRPr sz="2000" cap="all" baseline="0">
                <a:solidFill>
                  <a:srgbClr val="FFFFFF"/>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15" name="Text Placeholder 2"/>
          <p:cNvSpPr>
            <a:spLocks noGrp="1"/>
          </p:cNvSpPr>
          <p:nvPr>
            <p:ph type="body" idx="17"/>
          </p:nvPr>
        </p:nvSpPr>
        <p:spPr>
          <a:xfrm>
            <a:off x="711921" y="5998465"/>
            <a:ext cx="3854751" cy="697395"/>
          </a:xfrm>
        </p:spPr>
        <p:txBody>
          <a:bodyPr wrap="square" anchor="b" anchorCtr="0"/>
          <a:lstStyle>
            <a:lvl1pPr marL="0" indent="0" algn="l">
              <a:lnSpc>
                <a:spcPct val="100000"/>
              </a:lnSpc>
              <a:spcBef>
                <a:spcPts val="0"/>
              </a:spcBef>
              <a:buNone/>
              <a:defRPr sz="1200" b="0">
                <a:solidFill>
                  <a:srgbClr val="FFFFFF"/>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711200" y="3488801"/>
            <a:ext cx="7315917" cy="1310219"/>
          </a:xfrm>
        </p:spPr>
        <p:txBody>
          <a:bodyPr wrap="square" tIns="0" bIns="0">
            <a:noAutofit/>
          </a:bodyPr>
          <a:lstStyle>
            <a:lvl1pPr algn="l">
              <a:lnSpc>
                <a:spcPct val="80000"/>
              </a:lnSpc>
              <a:tabLst>
                <a:tab pos="507974" algn="l"/>
              </a:tabLst>
              <a:defRPr sz="4500" b="0" cap="all" baseline="0">
                <a:solidFill>
                  <a:srgbClr val="009DD9"/>
                </a:solidFill>
              </a:defRPr>
            </a:lvl1pPr>
          </a:lstStyle>
          <a:p>
            <a:r>
              <a:rPr lang="en-US"/>
              <a:t>CLICK TO EDIT MASTER TITLE STYLE</a:t>
            </a:r>
          </a:p>
        </p:txBody>
      </p:sp>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66749" t="7621" b="6640"/>
          <a:stretch/>
        </p:blipFill>
        <p:spPr>
          <a:xfrm flipH="1">
            <a:off x="8610600" y="0"/>
            <a:ext cx="3581400" cy="6858000"/>
          </a:xfrm>
          <a:prstGeom prst="rect">
            <a:avLst/>
          </a:prstGeom>
        </p:spPr>
      </p:pic>
      <p:pic>
        <p:nvPicPr>
          <p:cNvPr id="2052" name="Picture 4" descr="http://www.stagwellgroup.com/wp-content/uploads/2015/10/Harris-Insights-Analytics_logo.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12802" y="1295402"/>
            <a:ext cx="2840567" cy="142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68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7"/>
            <a:ext cx="10888896" cy="571500"/>
          </a:xfrm>
        </p:spPr>
        <p:txBody>
          <a:bodyPr wrap="square">
            <a:noAutofit/>
          </a:bodyPr>
          <a:lstStyle>
            <a:lvl1pPr>
              <a:defRPr baseline="0">
                <a:solidFill>
                  <a:srgbClr val="8DC63F"/>
                </a:solidFill>
              </a:defRPr>
            </a:lvl1pPr>
          </a:lstStyle>
          <a:p>
            <a:r>
              <a:rPr lang="en-US"/>
              <a:t>CLICK TO EDIT MASTER TITLE STYLE</a:t>
            </a:r>
          </a:p>
        </p:txBody>
      </p:sp>
      <p:sp>
        <p:nvSpPr>
          <p:cNvPr id="8" name="Text Placeholder 2"/>
          <p:cNvSpPr>
            <a:spLocks noGrp="1"/>
          </p:cNvSpPr>
          <p:nvPr>
            <p:ph type="body" idx="13"/>
          </p:nvPr>
        </p:nvSpPr>
        <p:spPr>
          <a:xfrm>
            <a:off x="792480" y="1280161"/>
            <a:ext cx="10880429" cy="315119"/>
          </a:xfrm>
        </p:spPr>
        <p:txBody>
          <a:bodyPr wrap="square" tIns="0" bIns="0" anchor="t" anchorCtr="0"/>
          <a:lstStyle>
            <a:lvl1pPr marL="0" indent="0">
              <a:spcBef>
                <a:spcPts val="0"/>
              </a:spcBef>
              <a:buNone/>
              <a:defRPr sz="1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3" y="6373368"/>
            <a:ext cx="10887287" cy="365760"/>
          </a:xfrm>
        </p:spPr>
        <p:txBody>
          <a:bodyPr wrap="square" tIns="0" bIns="0" anchor="b" anchorCtr="0"/>
          <a:lstStyle>
            <a:lvl1pPr marL="0" indent="0">
              <a:spcBef>
                <a:spcPts val="60"/>
              </a:spcBef>
              <a:buNone/>
              <a:defRPr sz="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0250" y="6600347"/>
            <a:ext cx="141064" cy="138499"/>
          </a:xfrm>
          <a:prstGeom prst="rect">
            <a:avLst/>
          </a:prstGeom>
          <a:noFill/>
          <a:ln w="9525">
            <a:noFill/>
            <a:miter lim="800000"/>
            <a:headEnd/>
            <a:tailEnd/>
          </a:ln>
          <a:effectLst/>
        </p:spPr>
        <p:txBody>
          <a:bodyPr wrap="none" lIns="0" tIns="0" rIns="0" bIns="0" anchor="ctr" anchorCtr="0">
            <a:spAutoFit/>
          </a:bodyPr>
          <a:lstStyle/>
          <a:p>
            <a:pPr algn="ctr" defTabSz="914377">
              <a:spcBef>
                <a:spcPts val="0"/>
              </a:spcBef>
            </a:pPr>
            <a:fld id="{0D7D805D-F6E5-43ED-9D8A-77676030D49C}" type="slidenum">
              <a:rPr lang="en-US" sz="900" b="0">
                <a:solidFill>
                  <a:srgbClr val="8DC63F"/>
                </a:solidFill>
              </a:rPr>
              <a:pPr algn="ctr" defTabSz="914377">
                <a:spcBef>
                  <a:spcPts val="0"/>
                </a:spcBef>
              </a:pPr>
              <a:t>‹#›</a:t>
            </a:fld>
            <a:endParaRPr lang="en-US" sz="900" b="0">
              <a:solidFill>
                <a:srgbClr val="8DC63F"/>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96601" y="91285"/>
            <a:ext cx="1189039" cy="594519"/>
          </a:xfrm>
          <a:prstGeom prst="rect">
            <a:avLst/>
          </a:prstGeom>
        </p:spPr>
      </p:pic>
    </p:spTree>
    <p:extLst>
      <p:ext uri="{BB962C8B-B14F-4D97-AF65-F5344CB8AC3E}">
        <p14:creationId xmlns:p14="http://schemas.microsoft.com/office/powerpoint/2010/main" val="320475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03568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Title only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3" name="Object 2"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7"/>
            <a:ext cx="10888896" cy="571500"/>
          </a:xfrm>
        </p:spPr>
        <p:txBody>
          <a:bodyPr wrap="square">
            <a:noAutofit/>
          </a:bodyPr>
          <a:lstStyle>
            <a:lvl1pPr>
              <a:defRPr baseline="0">
                <a:solidFill>
                  <a:srgbClr val="8DC63F"/>
                </a:solidFill>
              </a:defRPr>
            </a:lvl1pPr>
          </a:lstStyle>
          <a:p>
            <a:r>
              <a:rPr lang="en-US"/>
              <a:t>CLICK TO EDIT MASTER TITLE STYLE</a:t>
            </a:r>
          </a:p>
        </p:txBody>
      </p:sp>
      <p:sp>
        <p:nvSpPr>
          <p:cNvPr id="8" name="Text Placeholder 2"/>
          <p:cNvSpPr>
            <a:spLocks noGrp="1"/>
          </p:cNvSpPr>
          <p:nvPr>
            <p:ph type="body" idx="13"/>
          </p:nvPr>
        </p:nvSpPr>
        <p:spPr>
          <a:xfrm>
            <a:off x="792480" y="1280161"/>
            <a:ext cx="10880429" cy="315119"/>
          </a:xfrm>
        </p:spPr>
        <p:txBody>
          <a:bodyPr wrap="square" tIns="0" bIns="0" anchor="t" anchorCtr="0"/>
          <a:lstStyle>
            <a:lvl1pPr marL="0" indent="0">
              <a:spcBef>
                <a:spcPts val="0"/>
              </a:spcBef>
              <a:buNone/>
              <a:defRPr sz="1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3" y="6373368"/>
            <a:ext cx="10887287" cy="365760"/>
          </a:xfrm>
        </p:spPr>
        <p:txBody>
          <a:bodyPr wrap="square" tIns="0" bIns="0" anchor="b" anchorCtr="0"/>
          <a:lstStyle>
            <a:lvl1pPr marL="0" indent="0">
              <a:spcBef>
                <a:spcPts val="60"/>
              </a:spcBef>
              <a:buNone/>
              <a:defRPr sz="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0250" y="6600347"/>
            <a:ext cx="141064" cy="138499"/>
          </a:xfrm>
          <a:prstGeom prst="rect">
            <a:avLst/>
          </a:prstGeom>
          <a:noFill/>
          <a:ln w="9525">
            <a:noFill/>
            <a:miter lim="800000"/>
            <a:headEnd/>
            <a:tailEnd/>
          </a:ln>
          <a:effectLst/>
        </p:spPr>
        <p:txBody>
          <a:bodyPr wrap="none" lIns="0" tIns="0" rIns="0" bIns="0" anchor="ctr" anchorCtr="0">
            <a:spAutoFit/>
          </a:bodyPr>
          <a:lstStyle/>
          <a:p>
            <a:pPr algn="ctr" defTabSz="914377">
              <a:spcBef>
                <a:spcPts val="0"/>
              </a:spcBef>
            </a:pPr>
            <a:fld id="{0D7D805D-F6E5-43ED-9D8A-77676030D49C}" type="slidenum">
              <a:rPr lang="en-US" sz="900" b="0">
                <a:solidFill>
                  <a:srgbClr val="8DC63F"/>
                </a:solidFill>
              </a:rPr>
              <a:pPr algn="ctr" defTabSz="914377">
                <a:spcBef>
                  <a:spcPts val="0"/>
                </a:spcBef>
              </a:pPr>
              <a:t>‹#›</a:t>
            </a:fld>
            <a:endParaRPr lang="en-US" sz="900" b="0">
              <a:solidFill>
                <a:srgbClr val="8DC63F"/>
              </a:solidFill>
            </a:endParaRPr>
          </a:p>
        </p:txBody>
      </p:sp>
      <p:sp>
        <p:nvSpPr>
          <p:cNvPr id="2" name="Rectangle 1"/>
          <p:cNvSpPr/>
          <p:nvPr userDrawn="1"/>
        </p:nvSpPr>
        <p:spPr>
          <a:xfrm>
            <a:off x="0" y="7620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96601" y="91285"/>
            <a:ext cx="1189039" cy="594519"/>
          </a:xfrm>
          <a:prstGeom prst="rect">
            <a:avLst/>
          </a:prstGeom>
        </p:spPr>
      </p:pic>
    </p:spTree>
    <p:extLst>
      <p:ext uri="{BB962C8B-B14F-4D97-AF65-F5344CB8AC3E}">
        <p14:creationId xmlns:p14="http://schemas.microsoft.com/office/powerpoint/2010/main" val="2702737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922240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233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4048835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846482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8027709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943469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51463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12115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5134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985147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13911412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1101773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061829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2780476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7651858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2025</a:t>
            </a:r>
          </a:p>
        </p:txBody>
      </p:sp>
    </p:spTree>
    <p:extLst>
      <p:ext uri="{BB962C8B-B14F-4D97-AF65-F5344CB8AC3E}">
        <p14:creationId xmlns:p14="http://schemas.microsoft.com/office/powerpoint/2010/main" val="8433338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2025</a:t>
            </a:r>
          </a:p>
        </p:txBody>
      </p:sp>
    </p:spTree>
    <p:extLst>
      <p:ext uri="{BB962C8B-B14F-4D97-AF65-F5344CB8AC3E}">
        <p14:creationId xmlns:p14="http://schemas.microsoft.com/office/powerpoint/2010/main" val="33961860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2025</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094399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2025</a:t>
            </a:r>
          </a:p>
        </p:txBody>
      </p:sp>
    </p:spTree>
    <p:extLst>
      <p:ext uri="{BB962C8B-B14F-4D97-AF65-F5344CB8AC3E}">
        <p14:creationId xmlns:p14="http://schemas.microsoft.com/office/powerpoint/2010/main" val="32445403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2025</a:t>
            </a:r>
          </a:p>
        </p:txBody>
      </p:sp>
    </p:spTree>
    <p:extLst>
      <p:ext uri="{BB962C8B-B14F-4D97-AF65-F5344CB8AC3E}">
        <p14:creationId xmlns:p14="http://schemas.microsoft.com/office/powerpoint/2010/main" val="401592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89774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2025</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712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2025</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0417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2025</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5617561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2025</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7994631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2025</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211217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2025</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4959797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2025</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4277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2025</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82097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2645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7336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9352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218439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b="0" i="0">
                <a:latin typeface="Helvetica Light" panose="020B0403020202020204" pitchFamily="34" charset="0"/>
              </a:defRPr>
            </a:lvl1pPr>
            <a:lvl2pPr marL="841227" indent="-228594">
              <a:lnSpc>
                <a:spcPct val="120000"/>
              </a:lnSpc>
              <a:spcBef>
                <a:spcPts val="0"/>
              </a:spcBef>
              <a:buClr>
                <a:schemeClr val="accent1"/>
              </a:buClr>
              <a:buFont typeface="Arial" charset="0"/>
              <a:buChar char="•"/>
              <a:defRPr sz="1400" b="0" i="0">
                <a:latin typeface="Helvetica Light" panose="020B0403020202020204" pitchFamily="34" charset="0"/>
              </a:defRPr>
            </a:lvl2pPr>
            <a:lvl3pPr marL="1374614" indent="-228594">
              <a:lnSpc>
                <a:spcPct val="120000"/>
              </a:lnSpc>
              <a:spcBef>
                <a:spcPts val="0"/>
              </a:spcBef>
              <a:buClr>
                <a:schemeClr val="accent1"/>
              </a:buClr>
              <a:buFont typeface="Arial" charset="0"/>
              <a:buChar char="•"/>
              <a:defRPr sz="1400" b="0" i="0">
                <a:latin typeface="Helvetica Light" panose="020B0403020202020204" pitchFamily="34" charset="0"/>
              </a:defRPr>
            </a:lvl3pPr>
            <a:lvl4pPr marL="1984198" indent="-228594">
              <a:lnSpc>
                <a:spcPct val="120000"/>
              </a:lnSpc>
              <a:spcBef>
                <a:spcPts val="0"/>
              </a:spcBef>
              <a:buClr>
                <a:schemeClr val="accent1"/>
              </a:buClr>
              <a:buFont typeface="Arial" charset="0"/>
              <a:buChar char="•"/>
              <a:defRPr sz="1400" b="0" i="0">
                <a:latin typeface="Helvetica Light" panose="020B0403020202020204" pitchFamily="34" charset="0"/>
              </a:defRPr>
            </a:lvl4pPr>
            <a:lvl5pPr marL="2593783" indent="-228594">
              <a:lnSpc>
                <a:spcPct val="120000"/>
              </a:lnSpc>
              <a:spcBef>
                <a:spcPts val="0"/>
              </a:spcBef>
              <a:buClr>
                <a:schemeClr val="accent1"/>
              </a:buClr>
              <a:buFont typeface="Arial" charset="0"/>
              <a:buChar char="•"/>
              <a:defRPr sz="1400" b="0" i="0">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25775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1B7C8B7-DF76-7112-FBE2-D2110A43B883}"/>
              </a:ext>
            </a:extLst>
          </p:cNvPr>
          <p:cNvGraphicFramePr>
            <a:graphicFrameLocks noChangeAspect="1"/>
          </p:cNvGraphicFramePr>
          <p:nvPr userDrawn="1">
            <p:custDataLst>
              <p:tags r:id="rId1"/>
            </p:custDataLst>
            <p:extLst>
              <p:ext uri="{D42A27DB-BD31-4B8C-83A1-F6EECF244321}">
                <p14:modId xmlns:p14="http://schemas.microsoft.com/office/powerpoint/2010/main" val="363135387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2" name="think-cell data - do not delete" hidden="1">
                        <a:extLst>
                          <a:ext uri="{FF2B5EF4-FFF2-40B4-BE49-F238E27FC236}">
                            <a16:creationId xmlns:a16="http://schemas.microsoft.com/office/drawing/2014/main" id="{B1B7C8B7-DF76-7112-FBE2-D2110A43B883}"/>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5" name="Title 8">
            <a:extLst>
              <a:ext uri="{FF2B5EF4-FFF2-40B4-BE49-F238E27FC236}">
                <a16:creationId xmlns:a16="http://schemas.microsoft.com/office/drawing/2014/main" id="{A19410F6-4108-5F4A-9210-14D7F0CC8784}"/>
              </a:ext>
            </a:extLst>
          </p:cNvPr>
          <p:cNvSpPr>
            <a:spLocks noGrp="1"/>
          </p:cNvSpPr>
          <p:nvPr>
            <p:ph type="title" hasCustomPrompt="1"/>
          </p:nvPr>
        </p:nvSpPr>
        <p:spPr>
          <a:xfrm>
            <a:off x="304801" y="325120"/>
            <a:ext cx="11276119" cy="433739"/>
          </a:xfrm>
          <a:prstGeom prst="rect">
            <a:avLst/>
          </a:prstGeom>
        </p:spPr>
        <p:txBody>
          <a:bodyPr vert="horz" lIns="0"/>
          <a:lstStyle>
            <a:lvl1pPr>
              <a:defRPr sz="2400" b="1">
                <a:latin typeface="+mj-lt"/>
                <a:ea typeface="Arial" charset="0"/>
                <a:cs typeface="Arial" charset="0"/>
              </a:defRPr>
            </a:lvl1pPr>
          </a:lstStyle>
          <a:p>
            <a:r>
              <a:rPr lang="en-US"/>
              <a:t>Title</a:t>
            </a:r>
          </a:p>
        </p:txBody>
      </p:sp>
    </p:spTree>
    <p:extLst>
      <p:ext uri="{BB962C8B-B14F-4D97-AF65-F5344CB8AC3E}">
        <p14:creationId xmlns:p14="http://schemas.microsoft.com/office/powerpoint/2010/main" val="4258427856"/>
      </p:ext>
    </p:extLst>
  </p:cSld>
  <p:clrMapOvr>
    <a:masterClrMapping/>
  </p:clrMapOvr>
  <p:extLst>
    <p:ext uri="{DCECCB84-F9BA-43D5-87BE-67443E8EF086}">
      <p15:sldGuideLst xmlns:p15="http://schemas.microsoft.com/office/powerpoint/2012/main">
        <p15:guide id="1" orient="horz" pos="6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423308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760408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file://localhost/Users/Houman/Dropbox%20(ETC)/the%20harris%20poll/Design/Final/PPT/assets/logo.png" TargetMode="Externa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image" Target="../media/image15.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theme" Target="../theme/theme2.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image" Target="file://localhost/Users/Houman/Dropbox%20(ETC)/the%20harris%20poll/Design/Final/PPT/assets/logo.png" TargetMode="External"/><Relationship Id="rId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2025</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42" r:link="rId4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546273564"/>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 id="2147484183" r:id="rId18"/>
    <p:sldLayoutId id="2147484184" r:id="rId19"/>
    <p:sldLayoutId id="2147484185" r:id="rId20"/>
    <p:sldLayoutId id="2147484186" r:id="rId21"/>
    <p:sldLayoutId id="2147484187" r:id="rId22"/>
    <p:sldLayoutId id="2147484188" r:id="rId23"/>
    <p:sldLayoutId id="2147484189" r:id="rId24"/>
    <p:sldLayoutId id="2147484190" r:id="rId25"/>
    <p:sldLayoutId id="2147484191" r:id="rId26"/>
    <p:sldLayoutId id="2147484192" r:id="rId27"/>
    <p:sldLayoutId id="2147484193" r:id="rId28"/>
    <p:sldLayoutId id="2147484194" r:id="rId29"/>
    <p:sldLayoutId id="2147484195" r:id="rId30"/>
    <p:sldLayoutId id="2147484196" r:id="rId31"/>
    <p:sldLayoutId id="2147484197" r:id="rId32"/>
    <p:sldLayoutId id="2147484198" r:id="rId33"/>
    <p:sldLayoutId id="2147484199" r:id="rId34"/>
    <p:sldLayoutId id="2147484200" r:id="rId35"/>
    <p:sldLayoutId id="2147484201" r:id="rId36"/>
    <p:sldLayoutId id="2147484202" r:id="rId37"/>
    <p:sldLayoutId id="2147484203" r:id="rId38"/>
    <p:sldLayoutId id="2147484204" r:id="rId39"/>
    <p:sldLayoutId id="2147484205" r:id="rId4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2025</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4" r:link="rId35"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750730765"/>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 id="2147484659" r:id="rId14"/>
    <p:sldLayoutId id="2147484660" r:id="rId15"/>
    <p:sldLayoutId id="2147484661" r:id="rId16"/>
    <p:sldLayoutId id="2147484662" r:id="rId17"/>
    <p:sldLayoutId id="2147484663" r:id="rId18"/>
    <p:sldLayoutId id="2147484664" r:id="rId19"/>
    <p:sldLayoutId id="2147484665" r:id="rId20"/>
    <p:sldLayoutId id="2147484666" r:id="rId21"/>
    <p:sldLayoutId id="2147484667" r:id="rId22"/>
    <p:sldLayoutId id="2147484668" r:id="rId23"/>
    <p:sldLayoutId id="2147484669" r:id="rId24"/>
    <p:sldLayoutId id="2147484670" r:id="rId25"/>
    <p:sldLayoutId id="2147484671" r:id="rId26"/>
    <p:sldLayoutId id="2147484672" r:id="rId27"/>
    <p:sldLayoutId id="2147484673" r:id="rId28"/>
    <p:sldLayoutId id="2147484674" r:id="rId29"/>
    <p:sldLayoutId id="2147484675" r:id="rId30"/>
    <p:sldLayoutId id="2147484708" r:id="rId31"/>
    <p:sldLayoutId id="2147484744" r:id="rId32"/>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1.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7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71.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71.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7.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1" descr="orlink:ORRange2@Data!$B$49:$B$50€0€0€€0€0€0€0€€0"/>
          <p:cNvSpPr>
            <a:spLocks noGrp="1"/>
          </p:cNvSpPr>
          <p:nvPr>
            <p:ph type="ctrTitle"/>
          </p:nvPr>
        </p:nvSpPr>
        <p:spPr>
          <a:xfrm>
            <a:off x="321968" y="2978264"/>
            <a:ext cx="11548064" cy="1850062"/>
          </a:xfrm>
        </p:spPr>
        <p:txBody>
          <a:bodyPr anchor="ctr"/>
          <a:lstStyle/>
          <a:p>
            <a:r>
              <a:rPr lang="en-US" sz="4400" b="0" dirty="0"/>
              <a:t>OOH Impact on Key Product Categories</a:t>
            </a:r>
            <a:br>
              <a:rPr lang="en-US" sz="4400" b="0" dirty="0"/>
            </a:br>
            <a:r>
              <a:rPr lang="en-US" sz="2000" b="0" dirty="0"/>
              <a:t>Job Recruitment, Non-Alcoholic Beverages, Personal Care CPG, Real Estate, Sit-Down Restaurants</a:t>
            </a:r>
            <a:br>
              <a:rPr lang="en-US" sz="4400" b="0" dirty="0"/>
            </a:br>
            <a:endParaRPr lang="en-US" sz="1600" b="0" dirty="0"/>
          </a:p>
        </p:txBody>
      </p:sp>
      <p:graphicFrame>
        <p:nvGraphicFramePr>
          <p:cNvPr id="6" name="Table-1"/>
          <p:cNvGraphicFramePr>
            <a:graphicFrameLocks noGrp="1"/>
          </p:cNvGraphicFramePr>
          <p:nvPr>
            <p:extLst>
              <p:ext uri="{D42A27DB-BD31-4B8C-83A1-F6EECF244321}">
                <p14:modId xmlns:p14="http://schemas.microsoft.com/office/powerpoint/2010/main" val="1587706931"/>
              </p:ext>
            </p:extLst>
          </p:nvPr>
        </p:nvGraphicFramePr>
        <p:xfrm>
          <a:off x="674062" y="5361645"/>
          <a:ext cx="2669971" cy="487680"/>
        </p:xfrm>
        <a:graphic>
          <a:graphicData uri="http://schemas.openxmlformats.org/drawingml/2006/table">
            <a:tbl>
              <a:tblPr firstRow="1" bandRow="1">
                <a:tableStyleId>{2D5ABB26-0587-4C30-8999-92F81FD0307C}</a:tableStyleId>
              </a:tblPr>
              <a:tblGrid>
                <a:gridCol w="2669971">
                  <a:extLst>
                    <a:ext uri="{9D8B030D-6E8A-4147-A177-3AD203B41FA5}">
                      <a16:colId xmlns:a16="http://schemas.microsoft.com/office/drawing/2014/main" val="20000"/>
                    </a:ext>
                  </a:extLst>
                </a:gridCol>
              </a:tblGrid>
              <a:tr h="432005">
                <a:tc>
                  <a:txBody>
                    <a:bodyPr/>
                    <a:lstStyle/>
                    <a:p>
                      <a:r>
                        <a:rPr lang="en-US" sz="2400" b="0" i="0">
                          <a:solidFill>
                            <a:schemeClr val="tx1"/>
                          </a:solidFill>
                          <a:latin typeface="+mj-lt"/>
                        </a:rPr>
                        <a:t>April 2025</a:t>
                      </a:r>
                      <a:endParaRPr lang="en-US" sz="2400" b="0" i="0" dirty="0">
                        <a:solidFill>
                          <a:schemeClr val="tx1"/>
                        </a:solidFill>
                        <a:latin typeface="+mj-lt"/>
                      </a:endParaRPr>
                    </a:p>
                  </a:txBody>
                  <a:tcPr marL="121920" marR="121920" marT="60960" marB="60960" anchor="ctr"/>
                </a:tc>
                <a:extLst>
                  <a:ext uri="{0D108BD9-81ED-4DB2-BD59-A6C34878D82A}">
                    <a16:rowId xmlns:a16="http://schemas.microsoft.com/office/drawing/2014/main" val="10001"/>
                  </a:ext>
                </a:extLst>
              </a:tr>
            </a:tbl>
          </a:graphicData>
        </a:graphic>
      </p:graphicFrame>
      <p:pic>
        <p:nvPicPr>
          <p:cNvPr id="4" name="Picture 3" descr="A picture containing drawing&#10;&#10;Description automatically generated">
            <a:extLst>
              <a:ext uri="{FF2B5EF4-FFF2-40B4-BE49-F238E27FC236}">
                <a16:creationId xmlns:a16="http://schemas.microsoft.com/office/drawing/2014/main" id="{1269CC77-0E84-48DC-AD86-A337B9D16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423" y="5176925"/>
            <a:ext cx="3680366" cy="1186304"/>
          </a:xfrm>
          <a:prstGeom prst="rect">
            <a:avLst/>
          </a:prstGeom>
        </p:spPr>
      </p:pic>
    </p:spTree>
    <p:extLst>
      <p:ext uri="{BB962C8B-B14F-4D97-AF65-F5344CB8AC3E}">
        <p14:creationId xmlns:p14="http://schemas.microsoft.com/office/powerpoint/2010/main" val="165461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3C66E-25B8-6F56-E5B9-44DA6D59523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6710FB6-56EC-1E8F-B8A0-D7D23F9B7A9F}"/>
              </a:ext>
            </a:extLst>
          </p:cNvPr>
          <p:cNvSpPr>
            <a:spLocks noGrp="1"/>
          </p:cNvSpPr>
          <p:nvPr>
            <p:ph type="ctrTitle"/>
          </p:nvPr>
        </p:nvSpPr>
        <p:spPr>
          <a:xfrm>
            <a:off x="1237270" y="2926291"/>
            <a:ext cx="9717460" cy="1005417"/>
          </a:xfrm>
        </p:spPr>
        <p:txBody>
          <a:bodyPr anchor="ctr"/>
          <a:lstStyle/>
          <a:p>
            <a:r>
              <a:rPr lang="en-US" sz="4000" dirty="0"/>
              <a:t>OOH Impact: Non-Alcoholic Beverages</a:t>
            </a:r>
          </a:p>
        </p:txBody>
      </p:sp>
    </p:spTree>
    <p:extLst>
      <p:ext uri="{BB962C8B-B14F-4D97-AF65-F5344CB8AC3E}">
        <p14:creationId xmlns:p14="http://schemas.microsoft.com/office/powerpoint/2010/main" val="297804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9F80B-AEED-EC43-AF48-69BFA2DF10E1}"/>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107030FE-CD99-4061-5BF0-7FF753BCECAE}"/>
              </a:ext>
            </a:extLst>
          </p:cNvPr>
          <p:cNvSpPr txBox="1"/>
          <p:nvPr/>
        </p:nvSpPr>
        <p:spPr>
          <a:xfrm>
            <a:off x="2303382" y="1727619"/>
            <a:ext cx="7585235" cy="307777"/>
          </a:xfrm>
          <a:prstGeom prst="rect">
            <a:avLst/>
          </a:prstGeom>
          <a:noFill/>
        </p:spPr>
        <p:txBody>
          <a:bodyPr wrap="square" rtlCol="0">
            <a:spAutoFit/>
          </a:bodyPr>
          <a:lstStyle/>
          <a:p>
            <a:pPr algn="ctr"/>
            <a:r>
              <a:rPr lang="en-US" sz="1400" b="1"/>
              <a:t>Recall of Non-Alcoholic Beverage OOH Ad</a:t>
            </a:r>
          </a:p>
        </p:txBody>
      </p:sp>
      <p:sp>
        <p:nvSpPr>
          <p:cNvPr id="18" name="Text Placeholder 5">
            <a:extLst>
              <a:ext uri="{FF2B5EF4-FFF2-40B4-BE49-F238E27FC236}">
                <a16:creationId xmlns:a16="http://schemas.microsoft.com/office/drawing/2014/main" id="{6D4A341C-9F48-9D83-5E91-E71EB2D5C4A6}"/>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 2025 PRODUCT CATEGORY RESEARCH: NON-ALCOHOLIC BEVERAGES</a:t>
            </a:r>
          </a:p>
        </p:txBody>
      </p:sp>
      <p:sp>
        <p:nvSpPr>
          <p:cNvPr id="7" name="TextBox 6">
            <a:extLst>
              <a:ext uri="{FF2B5EF4-FFF2-40B4-BE49-F238E27FC236}">
                <a16:creationId xmlns:a16="http://schemas.microsoft.com/office/drawing/2014/main" id="{A85BB701-C836-8A69-0DD3-7FB6842AF8CC}"/>
              </a:ext>
            </a:extLst>
          </p:cNvPr>
          <p:cNvSpPr txBox="1"/>
          <p:nvPr/>
        </p:nvSpPr>
        <p:spPr>
          <a:xfrm>
            <a:off x="177447" y="6047451"/>
            <a:ext cx="10654964" cy="461665"/>
          </a:xfrm>
          <a:prstGeom prst="rect">
            <a:avLst/>
          </a:prstGeom>
          <a:noFill/>
        </p:spPr>
        <p:txBody>
          <a:bodyPr wrap="square" rtlCol="0">
            <a:spAutoFit/>
          </a:bodyPr>
          <a:lstStyle/>
          <a:p>
            <a:pPr lvl="0" defTabSz="914377">
              <a:defRPr/>
            </a:pPr>
            <a:endParaRPr lang="en-US" sz="800" u="sng" dirty="0">
              <a:solidFill>
                <a:schemeClr val="tx2"/>
              </a:solidFill>
              <a:cs typeface="Arial" panose="020B0604020202020204" pitchFamily="34" charset="0"/>
            </a:endParaRPr>
          </a:p>
          <a:p>
            <a:pPr lvl="0" defTabSz="914377">
              <a:defRPr/>
            </a:pPr>
            <a:r>
              <a:rPr lang="pt-BR" sz="800" u="sng" dirty="0">
                <a:solidFill>
                  <a:schemeClr val="tx2"/>
                </a:solidFill>
                <a:cs typeface="Arial" panose="020B0604020202020204" pitchFamily="34" charset="0"/>
              </a:rPr>
              <a:t>BASE: GENERAL PUBLIC 18-64 (n=1632)</a:t>
            </a:r>
            <a:endParaRPr lang="en-US" sz="800" u="sng" dirty="0">
              <a:solidFill>
                <a:schemeClr val="tx2"/>
              </a:solidFill>
              <a:cs typeface="Arial" panose="020B0604020202020204" pitchFamily="34" charset="0"/>
            </a:endParaRPr>
          </a:p>
          <a:p>
            <a:pPr>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 Do you recall recently seeing out-of-home advertisements for any of the following products or services</a:t>
            </a:r>
            <a:r>
              <a:rPr lang="en-US" sz="800" dirty="0">
                <a:solidFill>
                  <a:srgbClr val="939598"/>
                </a:solidFill>
              </a:rPr>
              <a:t>? </a:t>
            </a:r>
          </a:p>
        </p:txBody>
      </p:sp>
      <p:graphicFrame>
        <p:nvGraphicFramePr>
          <p:cNvPr id="4" name="Chart 3">
            <a:extLst>
              <a:ext uri="{FF2B5EF4-FFF2-40B4-BE49-F238E27FC236}">
                <a16:creationId xmlns:a16="http://schemas.microsoft.com/office/drawing/2014/main" id="{CD73CCB5-29CD-B454-397F-576434157AFC}"/>
              </a:ext>
            </a:extLst>
          </p:cNvPr>
          <p:cNvGraphicFramePr/>
          <p:nvPr/>
        </p:nvGraphicFramePr>
        <p:xfrm>
          <a:off x="7063861" y="2414129"/>
          <a:ext cx="3582456"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581AF42-D9B1-F174-5384-FCC1C7C6213A}"/>
              </a:ext>
            </a:extLst>
          </p:cNvPr>
          <p:cNvSpPr txBox="1"/>
          <p:nvPr/>
        </p:nvSpPr>
        <p:spPr>
          <a:xfrm>
            <a:off x="8187957" y="2176517"/>
            <a:ext cx="2204277" cy="307777"/>
          </a:xfrm>
          <a:prstGeom prst="rect">
            <a:avLst/>
          </a:prstGeom>
          <a:noFill/>
        </p:spPr>
        <p:txBody>
          <a:bodyPr wrap="square" rtlCol="0">
            <a:spAutoFit/>
          </a:bodyPr>
          <a:lstStyle/>
          <a:p>
            <a:pPr marL="0" marR="0" algn="ctr">
              <a:spcBef>
                <a:spcPts val="0"/>
              </a:spcBef>
              <a:spcAft>
                <a:spcPts val="0"/>
              </a:spcAft>
            </a:pPr>
            <a:r>
              <a:rPr lang="en-US" sz="1400" b="1">
                <a:effectLst/>
                <a:ea typeface="Calibri" panose="020F0502020204030204" pitchFamily="34" charset="0"/>
              </a:rPr>
              <a:t>% Yes</a:t>
            </a:r>
          </a:p>
        </p:txBody>
      </p:sp>
      <p:sp>
        <p:nvSpPr>
          <p:cNvPr id="6" name="Right Brace 5">
            <a:extLst>
              <a:ext uri="{FF2B5EF4-FFF2-40B4-BE49-F238E27FC236}">
                <a16:creationId xmlns:a16="http://schemas.microsoft.com/office/drawing/2014/main" id="{39F2C32E-7651-0F81-36C9-703CFE22E4FB}"/>
              </a:ext>
            </a:extLst>
          </p:cNvPr>
          <p:cNvSpPr/>
          <p:nvPr/>
        </p:nvSpPr>
        <p:spPr>
          <a:xfrm>
            <a:off x="5307949" y="2508762"/>
            <a:ext cx="798136" cy="2950205"/>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CC9D1E70-CF6C-8F8D-CE1F-7D0F4BEA1465}"/>
              </a:ext>
            </a:extLst>
          </p:cNvPr>
          <p:cNvSpPr txBox="1"/>
          <p:nvPr/>
        </p:nvSpPr>
        <p:spPr>
          <a:xfrm>
            <a:off x="6106085" y="3817742"/>
            <a:ext cx="1032326" cy="307777"/>
          </a:xfrm>
          <a:prstGeom prst="rect">
            <a:avLst/>
          </a:prstGeom>
          <a:noFill/>
        </p:spPr>
        <p:txBody>
          <a:bodyPr wrap="square" rtlCol="0">
            <a:spAutoFit/>
          </a:bodyPr>
          <a:lstStyle/>
          <a:p>
            <a:r>
              <a:rPr lang="en-US" sz="1400" b="1">
                <a:solidFill>
                  <a:schemeClr val="accent1"/>
                </a:solidFill>
                <a:latin typeface="Helvetica" pitchFamily="2" charset="0"/>
              </a:rPr>
              <a:t>73%</a:t>
            </a:r>
            <a:r>
              <a:rPr lang="en-US" sz="1400" b="1">
                <a:latin typeface="Helvetica" pitchFamily="2" charset="0"/>
              </a:rPr>
              <a:t> Yes</a:t>
            </a:r>
          </a:p>
        </p:txBody>
      </p:sp>
      <p:sp>
        <p:nvSpPr>
          <p:cNvPr id="9" name="Title 1">
            <a:extLst>
              <a:ext uri="{FF2B5EF4-FFF2-40B4-BE49-F238E27FC236}">
                <a16:creationId xmlns:a16="http://schemas.microsoft.com/office/drawing/2014/main" id="{9261E4D8-1010-6E8E-D618-E3AD615858E1}"/>
              </a:ext>
            </a:extLst>
          </p:cNvPr>
          <p:cNvSpPr>
            <a:spLocks noGrp="1"/>
          </p:cNvSpPr>
          <p:nvPr>
            <p:ph type="title"/>
          </p:nvPr>
        </p:nvSpPr>
        <p:spPr>
          <a:xfrm>
            <a:off x="162934" y="532675"/>
            <a:ext cx="11469742" cy="361169"/>
          </a:xfrm>
        </p:spPr>
        <p:txBody>
          <a:bodyPr/>
          <a:lstStyle/>
          <a:p>
            <a:r>
              <a:rPr lang="en-US" sz="2000" b="1" dirty="0">
                <a:latin typeface="+mj-lt"/>
              </a:rPr>
              <a:t>Nearly three quarters recall seeing non-alcoholic beverage OOH ads, over half in last month</a:t>
            </a:r>
            <a:endParaRPr lang="en-US" sz="2000" dirty="0">
              <a:latin typeface="+mj-lt"/>
            </a:endParaRPr>
          </a:p>
        </p:txBody>
      </p:sp>
      <p:sp>
        <p:nvSpPr>
          <p:cNvPr id="10" name="Text Placeholder 3">
            <a:extLst>
              <a:ext uri="{FF2B5EF4-FFF2-40B4-BE49-F238E27FC236}">
                <a16:creationId xmlns:a16="http://schemas.microsoft.com/office/drawing/2014/main" id="{8AEDC36A-7B30-8359-30B2-2FFA33CC0DD2}"/>
              </a:ext>
            </a:extLst>
          </p:cNvPr>
          <p:cNvSpPr>
            <a:spLocks noGrp="1"/>
          </p:cNvSpPr>
          <p:nvPr>
            <p:ph type="body" sz="quarter" idx="10"/>
          </p:nvPr>
        </p:nvSpPr>
        <p:spPr>
          <a:xfrm>
            <a:off x="177447" y="1196082"/>
            <a:ext cx="11403471" cy="338554"/>
          </a:xfrm>
        </p:spPr>
        <p:txBody>
          <a:bodyPr/>
          <a:lstStyle/>
          <a:p>
            <a:pPr>
              <a:spcBef>
                <a:spcPts val="0"/>
              </a:spcBef>
            </a:pPr>
            <a:r>
              <a:rPr lang="en-US" dirty="0">
                <a:solidFill>
                  <a:schemeClr val="bg2"/>
                </a:solidFill>
              </a:rPr>
              <a:t>Men, younger generations, and Urban 1M+ adults report high recall for these OOH ad types.</a:t>
            </a:r>
          </a:p>
        </p:txBody>
      </p:sp>
      <p:graphicFrame>
        <p:nvGraphicFramePr>
          <p:cNvPr id="8" name="Chart 7">
            <a:extLst>
              <a:ext uri="{FF2B5EF4-FFF2-40B4-BE49-F238E27FC236}">
                <a16:creationId xmlns:a16="http://schemas.microsoft.com/office/drawing/2014/main" id="{22F779C3-B45D-36FA-1174-4D8922616856}"/>
              </a:ext>
            </a:extLst>
          </p:cNvPr>
          <p:cNvGraphicFramePr/>
          <p:nvPr/>
        </p:nvGraphicFramePr>
        <p:xfrm>
          <a:off x="1280660" y="2286861"/>
          <a:ext cx="4570572" cy="3289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567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8A80D-0F36-18DF-C6C5-A94429253D64}"/>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FDB9DF82-9A19-99DF-C66F-99CA8E5B0E87}"/>
              </a:ext>
            </a:extLst>
          </p:cNvPr>
          <p:cNvSpPr txBox="1"/>
          <p:nvPr/>
        </p:nvSpPr>
        <p:spPr>
          <a:xfrm>
            <a:off x="2696402" y="1387837"/>
            <a:ext cx="7154090" cy="492443"/>
          </a:xfrm>
          <a:prstGeom prst="rect">
            <a:avLst/>
          </a:prstGeom>
          <a:noFill/>
        </p:spPr>
        <p:txBody>
          <a:bodyPr wrap="square" rtlCol="0">
            <a:spAutoFit/>
          </a:bodyPr>
          <a:lstStyle/>
          <a:p>
            <a:pPr algn="ctr"/>
            <a:r>
              <a:rPr lang="en-US" sz="1400" b="1" dirty="0"/>
              <a:t>Actions Taken After Seeing Non-Alcoholic Beverage OOH Ad</a:t>
            </a:r>
          </a:p>
          <a:p>
            <a:pPr algn="ctr"/>
            <a:r>
              <a:rPr lang="en-US" sz="1100" i="1" dirty="0"/>
              <a:t>Among those who have engaged with the ad type</a:t>
            </a:r>
          </a:p>
        </p:txBody>
      </p:sp>
      <p:sp>
        <p:nvSpPr>
          <p:cNvPr id="18" name="Text Placeholder 5">
            <a:extLst>
              <a:ext uri="{FF2B5EF4-FFF2-40B4-BE49-F238E27FC236}">
                <a16:creationId xmlns:a16="http://schemas.microsoft.com/office/drawing/2014/main" id="{78D77B46-24EB-2621-53E3-B4601D1B5CA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 2025 PRODUCT CATEGORY RESEARCH: NON-ALCOHOLIC BEVERAGES</a:t>
            </a:r>
          </a:p>
        </p:txBody>
      </p:sp>
      <p:sp>
        <p:nvSpPr>
          <p:cNvPr id="7" name="TextBox 6">
            <a:extLst>
              <a:ext uri="{FF2B5EF4-FFF2-40B4-BE49-F238E27FC236}">
                <a16:creationId xmlns:a16="http://schemas.microsoft.com/office/drawing/2014/main" id="{E291697B-CCE9-E806-0C6D-4868C1608E14}"/>
              </a:ext>
            </a:extLst>
          </p:cNvPr>
          <p:cNvSpPr txBox="1"/>
          <p:nvPr/>
        </p:nvSpPr>
        <p:spPr>
          <a:xfrm>
            <a:off x="152812" y="6130748"/>
            <a:ext cx="12014553" cy="461665"/>
          </a:xfrm>
          <a:prstGeom prst="rect">
            <a:avLst/>
          </a:prstGeom>
          <a:noFill/>
        </p:spPr>
        <p:txBody>
          <a:bodyPr wrap="square" rtlCol="0">
            <a:spAutoFit/>
          </a:bodyPr>
          <a:lstStyle/>
          <a:p>
            <a:pPr lvl="0" defTabSz="914377">
              <a:defRPr/>
            </a:pPr>
            <a:endParaRPr lang="en-US" sz="800" u="sng">
              <a:solidFill>
                <a:schemeClr val="tx2"/>
              </a:solidFill>
              <a:cs typeface="Arial" panose="020B0604020202020204" pitchFamily="34" charset="0"/>
            </a:endParaRPr>
          </a:p>
          <a:p>
            <a:pPr lvl="0" defTabSz="914377">
              <a:defRPr/>
            </a:pPr>
            <a:r>
              <a:rPr lang="en-US" sz="800" u="sng">
                <a:solidFill>
                  <a:schemeClr val="tx2"/>
                </a:solidFill>
                <a:cs typeface="Arial" panose="020B0604020202020204" pitchFamily="34" charset="0"/>
              </a:rPr>
              <a:t>BASE: RECALL AD TYPE (n=1171);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ENGAGED WITH NON-ALCOHOLIC BEVERAGE OOH </a:t>
            </a:r>
            <a:r>
              <a:rPr lang="en-US" sz="800" u="sng">
                <a:solidFill>
                  <a:srgbClr val="939598"/>
                </a:solidFill>
                <a:latin typeface="Arial" panose="020B0604020202020204"/>
                <a:cs typeface="Arial" panose="020B0604020202020204" pitchFamily="34" charset="0"/>
              </a:rPr>
              <a:t>AD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(n=864) </a:t>
            </a:r>
          </a:p>
          <a:p>
            <a:pPr defTabSz="914377">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Q5. Have you taken any of the following actions after recently seeing out-of-home advertisements for non-alcoholic beverages? Please select all that apply.</a:t>
            </a:r>
          </a:p>
        </p:txBody>
      </p:sp>
      <p:graphicFrame>
        <p:nvGraphicFramePr>
          <p:cNvPr id="8" name="Chart 7">
            <a:extLst>
              <a:ext uri="{FF2B5EF4-FFF2-40B4-BE49-F238E27FC236}">
                <a16:creationId xmlns:a16="http://schemas.microsoft.com/office/drawing/2014/main" id="{64ACFBB9-F680-98AF-0D07-C0FF03A7B168}"/>
              </a:ext>
            </a:extLst>
          </p:cNvPr>
          <p:cNvGraphicFramePr/>
          <p:nvPr/>
        </p:nvGraphicFramePr>
        <p:xfrm>
          <a:off x="580268" y="1926626"/>
          <a:ext cx="10635074" cy="421289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8E965777-C811-C060-55DF-C33AEA4A6064}"/>
              </a:ext>
            </a:extLst>
          </p:cNvPr>
          <p:cNvGrpSpPr/>
          <p:nvPr/>
        </p:nvGrpSpPr>
        <p:grpSpPr>
          <a:xfrm>
            <a:off x="8522724" y="1975154"/>
            <a:ext cx="2079136" cy="261610"/>
            <a:chOff x="9846353" y="3108970"/>
            <a:chExt cx="2079136" cy="261610"/>
          </a:xfrm>
        </p:grpSpPr>
        <p:cxnSp>
          <p:nvCxnSpPr>
            <p:cNvPr id="4" name="Straight Arrow Connector 3">
              <a:extLst>
                <a:ext uri="{FF2B5EF4-FFF2-40B4-BE49-F238E27FC236}">
                  <a16:creationId xmlns:a16="http://schemas.microsoft.com/office/drawing/2014/main" id="{B4840193-CF7F-7E5B-FB9A-CBCA68110FFF}"/>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5219926-B461-71E6-3722-73A2D7196714}"/>
                </a:ext>
              </a:extLst>
            </p:cNvPr>
            <p:cNvSpPr txBox="1"/>
            <p:nvPr/>
          </p:nvSpPr>
          <p:spPr>
            <a:xfrm>
              <a:off x="10151918" y="3108970"/>
              <a:ext cx="1773571" cy="261610"/>
            </a:xfrm>
            <a:prstGeom prst="rect">
              <a:avLst/>
            </a:prstGeom>
            <a:noFill/>
          </p:spPr>
          <p:txBody>
            <a:bodyPr wrap="square" rtlCol="0">
              <a:spAutoFit/>
            </a:bodyPr>
            <a:lstStyle/>
            <a:p>
              <a:r>
                <a:rPr lang="en-US" sz="1100" b="1">
                  <a:solidFill>
                    <a:schemeClr val="accent4"/>
                  </a:solidFill>
                </a:rPr>
                <a:t>47% </a:t>
              </a:r>
              <a:r>
                <a:rPr lang="en-US" sz="1100" b="1"/>
                <a:t>Millennials</a:t>
              </a:r>
            </a:p>
          </p:txBody>
        </p:sp>
      </p:grpSp>
      <p:sp>
        <p:nvSpPr>
          <p:cNvPr id="6" name="TextBox 5">
            <a:extLst>
              <a:ext uri="{FF2B5EF4-FFF2-40B4-BE49-F238E27FC236}">
                <a16:creationId xmlns:a16="http://schemas.microsoft.com/office/drawing/2014/main" id="{DCFD1BB5-1A36-7B9C-7711-5C5AFC6FDB37}"/>
              </a:ext>
            </a:extLst>
          </p:cNvPr>
          <p:cNvSpPr txBox="1"/>
          <p:nvPr/>
        </p:nvSpPr>
        <p:spPr>
          <a:xfrm>
            <a:off x="9302261" y="3283865"/>
            <a:ext cx="2478678" cy="1107996"/>
          </a:xfrm>
          <a:prstGeom prst="rect">
            <a:avLst/>
          </a:prstGeom>
          <a:noFill/>
          <a:ln>
            <a:solidFill>
              <a:srgbClr val="00B0F0"/>
            </a:solidFill>
            <a:prstDash val="sysDash"/>
          </a:ln>
        </p:spPr>
        <p:txBody>
          <a:bodyPr wrap="square" rtlCol="0">
            <a:spAutoFit/>
          </a:bodyPr>
          <a:lstStyle/>
          <a:p>
            <a:r>
              <a:rPr lang="en-US" sz="2400" b="1">
                <a:solidFill>
                  <a:schemeClr val="accent4"/>
                </a:solidFill>
              </a:rPr>
              <a:t>73% </a:t>
            </a:r>
            <a:r>
              <a:rPr lang="en-US" sz="1400"/>
              <a:t>of adults 18-64 engaged with a </a:t>
            </a:r>
            <a:r>
              <a:rPr lang="en-US" sz="1400">
                <a:solidFill>
                  <a:schemeClr val="accent4"/>
                </a:solidFill>
              </a:rPr>
              <a:t>non-alcoholic beverage OOH ad </a:t>
            </a:r>
            <a:r>
              <a:rPr lang="en-US" sz="1400"/>
              <a:t>after seeing it</a:t>
            </a:r>
          </a:p>
        </p:txBody>
      </p:sp>
      <p:sp>
        <p:nvSpPr>
          <p:cNvPr id="10" name="Title 1">
            <a:extLst>
              <a:ext uri="{FF2B5EF4-FFF2-40B4-BE49-F238E27FC236}">
                <a16:creationId xmlns:a16="http://schemas.microsoft.com/office/drawing/2014/main" id="{BCBA4AAE-1B34-1BB4-7F69-1630E7455709}"/>
              </a:ext>
            </a:extLst>
          </p:cNvPr>
          <p:cNvSpPr>
            <a:spLocks noGrp="1"/>
          </p:cNvSpPr>
          <p:nvPr>
            <p:ph type="title"/>
          </p:nvPr>
        </p:nvSpPr>
        <p:spPr>
          <a:xfrm>
            <a:off x="162934" y="532675"/>
            <a:ext cx="11469742" cy="361169"/>
          </a:xfrm>
        </p:spPr>
        <p:txBody>
          <a:bodyPr/>
          <a:lstStyle/>
          <a:p>
            <a:r>
              <a:rPr lang="en-US" sz="2000" b="1" dirty="0">
                <a:latin typeface="+mj-lt"/>
              </a:rPr>
              <a:t>7 in 10 adults engaged with to non-alcoholic beverages OOH ads</a:t>
            </a:r>
            <a:endParaRPr lang="en-US" sz="2000" dirty="0">
              <a:latin typeface="+mj-lt"/>
            </a:endParaRPr>
          </a:p>
        </p:txBody>
      </p:sp>
      <p:sp>
        <p:nvSpPr>
          <p:cNvPr id="11" name="Text Placeholder 3">
            <a:extLst>
              <a:ext uri="{FF2B5EF4-FFF2-40B4-BE49-F238E27FC236}">
                <a16:creationId xmlns:a16="http://schemas.microsoft.com/office/drawing/2014/main" id="{558702A6-6D6B-8062-B045-ED72E63F94D2}"/>
              </a:ext>
            </a:extLst>
          </p:cNvPr>
          <p:cNvSpPr>
            <a:spLocks noGrp="1"/>
          </p:cNvSpPr>
          <p:nvPr>
            <p:ph type="body" sz="quarter" idx="10"/>
          </p:nvPr>
        </p:nvSpPr>
        <p:spPr>
          <a:xfrm>
            <a:off x="177447" y="867761"/>
            <a:ext cx="11403471" cy="338554"/>
          </a:xfrm>
        </p:spPr>
        <p:txBody>
          <a:bodyPr/>
          <a:lstStyle/>
          <a:p>
            <a:pPr>
              <a:spcBef>
                <a:spcPts val="0"/>
              </a:spcBef>
            </a:pPr>
            <a:r>
              <a:rPr lang="en-US">
                <a:solidFill>
                  <a:schemeClr val="bg2"/>
                </a:solidFill>
              </a:rPr>
              <a:t>More than 2 in 5 (43%) say they purchased the product/brand after seeing the ad.</a:t>
            </a:r>
          </a:p>
        </p:txBody>
      </p:sp>
      <p:grpSp>
        <p:nvGrpSpPr>
          <p:cNvPr id="12" name="Group 11">
            <a:extLst>
              <a:ext uri="{FF2B5EF4-FFF2-40B4-BE49-F238E27FC236}">
                <a16:creationId xmlns:a16="http://schemas.microsoft.com/office/drawing/2014/main" id="{1F43F750-542F-968B-B853-2B3161BECF7E}"/>
              </a:ext>
            </a:extLst>
          </p:cNvPr>
          <p:cNvGrpSpPr/>
          <p:nvPr/>
        </p:nvGrpSpPr>
        <p:grpSpPr>
          <a:xfrm>
            <a:off x="8036621" y="2366046"/>
            <a:ext cx="2079136" cy="261610"/>
            <a:chOff x="9846353" y="3108970"/>
            <a:chExt cx="2079136" cy="261610"/>
          </a:xfrm>
        </p:grpSpPr>
        <p:cxnSp>
          <p:nvCxnSpPr>
            <p:cNvPr id="13" name="Straight Arrow Connector 12">
              <a:extLst>
                <a:ext uri="{FF2B5EF4-FFF2-40B4-BE49-F238E27FC236}">
                  <a16:creationId xmlns:a16="http://schemas.microsoft.com/office/drawing/2014/main" id="{123A1883-CB1A-73D3-F8BB-FA607558BA1D}"/>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2A12E45-64AA-4B9A-52FE-E87CBE8DCAD6}"/>
                </a:ext>
              </a:extLst>
            </p:cNvPr>
            <p:cNvSpPr txBox="1"/>
            <p:nvPr/>
          </p:nvSpPr>
          <p:spPr>
            <a:xfrm>
              <a:off x="10151918" y="3108970"/>
              <a:ext cx="1773571" cy="261610"/>
            </a:xfrm>
            <a:prstGeom prst="rect">
              <a:avLst/>
            </a:prstGeom>
            <a:noFill/>
          </p:spPr>
          <p:txBody>
            <a:bodyPr wrap="square" rtlCol="0">
              <a:spAutoFit/>
            </a:bodyPr>
            <a:lstStyle/>
            <a:p>
              <a:r>
                <a:rPr lang="en-US" sz="1100" b="1">
                  <a:solidFill>
                    <a:schemeClr val="accent4"/>
                  </a:solidFill>
                </a:rPr>
                <a:t>41% </a:t>
              </a:r>
              <a:r>
                <a:rPr lang="en-US" sz="1100" b="1"/>
                <a:t>Gen Z</a:t>
              </a:r>
            </a:p>
          </p:txBody>
        </p:sp>
      </p:grpSp>
      <p:grpSp>
        <p:nvGrpSpPr>
          <p:cNvPr id="15" name="Group 14">
            <a:extLst>
              <a:ext uri="{FF2B5EF4-FFF2-40B4-BE49-F238E27FC236}">
                <a16:creationId xmlns:a16="http://schemas.microsoft.com/office/drawing/2014/main" id="{D2588576-8C22-DC8F-5D1D-0643273DADB3}"/>
              </a:ext>
            </a:extLst>
          </p:cNvPr>
          <p:cNvGrpSpPr/>
          <p:nvPr/>
        </p:nvGrpSpPr>
        <p:grpSpPr>
          <a:xfrm>
            <a:off x="7788721" y="3138599"/>
            <a:ext cx="2079136" cy="261610"/>
            <a:chOff x="9846353" y="3108970"/>
            <a:chExt cx="2079136" cy="261610"/>
          </a:xfrm>
        </p:grpSpPr>
        <p:cxnSp>
          <p:nvCxnSpPr>
            <p:cNvPr id="16" name="Straight Arrow Connector 15">
              <a:extLst>
                <a:ext uri="{FF2B5EF4-FFF2-40B4-BE49-F238E27FC236}">
                  <a16:creationId xmlns:a16="http://schemas.microsoft.com/office/drawing/2014/main" id="{D6C9F1F2-7685-7FD3-5DEA-96F08E1EBEFA}"/>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AF0F5AB-3D88-3251-F765-8247F82C0A0D}"/>
                </a:ext>
              </a:extLst>
            </p:cNvPr>
            <p:cNvSpPr txBox="1"/>
            <p:nvPr/>
          </p:nvSpPr>
          <p:spPr>
            <a:xfrm>
              <a:off x="10151918" y="3108970"/>
              <a:ext cx="1773571" cy="261610"/>
            </a:xfrm>
            <a:prstGeom prst="rect">
              <a:avLst/>
            </a:prstGeom>
            <a:noFill/>
          </p:spPr>
          <p:txBody>
            <a:bodyPr wrap="square" rtlCol="0">
              <a:spAutoFit/>
            </a:bodyPr>
            <a:lstStyle/>
            <a:p>
              <a:r>
                <a:rPr lang="en-US" sz="1100" b="1">
                  <a:solidFill>
                    <a:schemeClr val="accent4"/>
                  </a:solidFill>
                </a:rPr>
                <a:t>34% </a:t>
              </a:r>
              <a:r>
                <a:rPr lang="en-US" sz="1100" b="1"/>
                <a:t>Gen Z</a:t>
              </a:r>
            </a:p>
          </p:txBody>
        </p:sp>
      </p:grpSp>
      <p:grpSp>
        <p:nvGrpSpPr>
          <p:cNvPr id="20" name="Group 19">
            <a:extLst>
              <a:ext uri="{FF2B5EF4-FFF2-40B4-BE49-F238E27FC236}">
                <a16:creationId xmlns:a16="http://schemas.microsoft.com/office/drawing/2014/main" id="{FDDCC751-AF06-D6BA-01B5-623AB71DCD13}"/>
              </a:ext>
            </a:extLst>
          </p:cNvPr>
          <p:cNvGrpSpPr/>
          <p:nvPr/>
        </p:nvGrpSpPr>
        <p:grpSpPr>
          <a:xfrm>
            <a:off x="7708173" y="3897882"/>
            <a:ext cx="2079136" cy="261610"/>
            <a:chOff x="9846353" y="3108970"/>
            <a:chExt cx="2079136" cy="261610"/>
          </a:xfrm>
        </p:grpSpPr>
        <p:cxnSp>
          <p:nvCxnSpPr>
            <p:cNvPr id="21" name="Straight Arrow Connector 20">
              <a:extLst>
                <a:ext uri="{FF2B5EF4-FFF2-40B4-BE49-F238E27FC236}">
                  <a16:creationId xmlns:a16="http://schemas.microsoft.com/office/drawing/2014/main" id="{55BCE161-6F70-CA42-0B14-70AE667BFF08}"/>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C11D7152-6E4B-F977-C9CF-61437D2B4837}"/>
                </a:ext>
              </a:extLst>
            </p:cNvPr>
            <p:cNvSpPr txBox="1"/>
            <p:nvPr/>
          </p:nvSpPr>
          <p:spPr>
            <a:xfrm>
              <a:off x="10151918" y="3108970"/>
              <a:ext cx="1773571" cy="261610"/>
            </a:xfrm>
            <a:prstGeom prst="rect">
              <a:avLst/>
            </a:prstGeom>
            <a:noFill/>
          </p:spPr>
          <p:txBody>
            <a:bodyPr wrap="square" rtlCol="0">
              <a:spAutoFit/>
            </a:bodyPr>
            <a:lstStyle/>
            <a:p>
              <a:r>
                <a:rPr lang="en-US" sz="1100" b="1">
                  <a:solidFill>
                    <a:schemeClr val="accent4"/>
                  </a:solidFill>
                </a:rPr>
                <a:t>36% </a:t>
              </a:r>
              <a:r>
                <a:rPr lang="en-US" sz="1100" b="1"/>
                <a:t>Gen Z</a:t>
              </a:r>
            </a:p>
          </p:txBody>
        </p:sp>
      </p:grpSp>
      <p:grpSp>
        <p:nvGrpSpPr>
          <p:cNvPr id="23" name="Group 22">
            <a:extLst>
              <a:ext uri="{FF2B5EF4-FFF2-40B4-BE49-F238E27FC236}">
                <a16:creationId xmlns:a16="http://schemas.microsoft.com/office/drawing/2014/main" id="{A2A5BE21-CE1C-33B8-EABC-4D78F77BC8A9}"/>
              </a:ext>
            </a:extLst>
          </p:cNvPr>
          <p:cNvGrpSpPr/>
          <p:nvPr/>
        </p:nvGrpSpPr>
        <p:grpSpPr>
          <a:xfrm>
            <a:off x="7483156" y="4290751"/>
            <a:ext cx="2079136" cy="261610"/>
            <a:chOff x="9846353" y="3108970"/>
            <a:chExt cx="2079136" cy="261610"/>
          </a:xfrm>
        </p:grpSpPr>
        <p:cxnSp>
          <p:nvCxnSpPr>
            <p:cNvPr id="24" name="Straight Arrow Connector 23">
              <a:extLst>
                <a:ext uri="{FF2B5EF4-FFF2-40B4-BE49-F238E27FC236}">
                  <a16:creationId xmlns:a16="http://schemas.microsoft.com/office/drawing/2014/main" id="{E94B1174-E298-C79F-2E7D-96320D47B9B4}"/>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FC035BD6-D6BE-87FF-6DC5-EC91B3C54D31}"/>
                </a:ext>
              </a:extLst>
            </p:cNvPr>
            <p:cNvSpPr txBox="1"/>
            <p:nvPr/>
          </p:nvSpPr>
          <p:spPr>
            <a:xfrm>
              <a:off x="10151918" y="3108970"/>
              <a:ext cx="1773571" cy="261610"/>
            </a:xfrm>
            <a:prstGeom prst="rect">
              <a:avLst/>
            </a:prstGeom>
            <a:noFill/>
          </p:spPr>
          <p:txBody>
            <a:bodyPr wrap="square" rtlCol="0">
              <a:spAutoFit/>
            </a:bodyPr>
            <a:lstStyle/>
            <a:p>
              <a:r>
                <a:rPr lang="en-US" sz="1100" b="1">
                  <a:solidFill>
                    <a:schemeClr val="accent4"/>
                  </a:solidFill>
                </a:rPr>
                <a:t>32% </a:t>
              </a:r>
              <a:r>
                <a:rPr lang="en-US" sz="1100" b="1"/>
                <a:t>Urban 1M+</a:t>
              </a:r>
            </a:p>
          </p:txBody>
        </p:sp>
      </p:grpSp>
    </p:spTree>
    <p:extLst>
      <p:ext uri="{BB962C8B-B14F-4D97-AF65-F5344CB8AC3E}">
        <p14:creationId xmlns:p14="http://schemas.microsoft.com/office/powerpoint/2010/main" val="1145951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58126-5F31-C159-548C-DD83B3E0852B}"/>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555DFA5E-1B39-536D-5CAC-DE43CA8D7672}"/>
              </a:ext>
            </a:extLst>
          </p:cNvPr>
          <p:cNvSpPr txBox="1"/>
          <p:nvPr/>
        </p:nvSpPr>
        <p:spPr>
          <a:xfrm>
            <a:off x="1833833" y="1557731"/>
            <a:ext cx="8524333" cy="477054"/>
          </a:xfrm>
          <a:prstGeom prst="rect">
            <a:avLst/>
          </a:prstGeom>
          <a:noFill/>
        </p:spPr>
        <p:txBody>
          <a:bodyPr wrap="square" rtlCol="0">
            <a:spAutoFit/>
          </a:bodyPr>
          <a:lstStyle/>
          <a:p>
            <a:pPr algn="ctr"/>
            <a:r>
              <a:rPr lang="en-US" sz="1400" b="1"/>
              <a:t>Messaging Most Interested in for Non-Alcoholic Beverage OOH Ads (Select 3)</a:t>
            </a:r>
          </a:p>
          <a:p>
            <a:pPr algn="ctr"/>
            <a:r>
              <a:rPr lang="en-US" sz="1100" i="1"/>
              <a:t>Among those interested in the ad type</a:t>
            </a:r>
          </a:p>
        </p:txBody>
      </p:sp>
      <p:sp>
        <p:nvSpPr>
          <p:cNvPr id="18" name="Text Placeholder 5">
            <a:extLst>
              <a:ext uri="{FF2B5EF4-FFF2-40B4-BE49-F238E27FC236}">
                <a16:creationId xmlns:a16="http://schemas.microsoft.com/office/drawing/2014/main" id="{57E352C4-B589-606F-601D-801AD9C92968}"/>
              </a:ext>
            </a:extLst>
          </p:cNvPr>
          <p:cNvSpPr>
            <a:spLocks noGrp="1"/>
          </p:cNvSpPr>
          <p:nvPr>
            <p:ph type="body" sz="quarter" idx="11"/>
          </p:nvPr>
        </p:nvSpPr>
        <p:spPr>
          <a:xfrm>
            <a:off x="177446" y="265587"/>
            <a:ext cx="7051043" cy="267088"/>
          </a:xfrm>
        </p:spPr>
        <p:txBody>
          <a:bodyPr/>
          <a:lstStyle/>
          <a:p>
            <a:r>
              <a:rPr lang="en-US" b="1" dirty="0">
                <a:solidFill>
                  <a:schemeClr val="accent2"/>
                </a:solidFill>
                <a:latin typeface="+mn-lt"/>
              </a:rPr>
              <a:t> 2025 PRODUCT CATEGORY RESEARCH: NON-ALCOHOLIC BEVERAGES</a:t>
            </a:r>
          </a:p>
        </p:txBody>
      </p:sp>
      <p:sp>
        <p:nvSpPr>
          <p:cNvPr id="3" name="TextBox 2">
            <a:extLst>
              <a:ext uri="{FF2B5EF4-FFF2-40B4-BE49-F238E27FC236}">
                <a16:creationId xmlns:a16="http://schemas.microsoft.com/office/drawing/2014/main" id="{3AA4C7D4-0519-9AF0-B0D4-0F48A7043E77}"/>
              </a:ext>
            </a:extLst>
          </p:cNvPr>
          <p:cNvSpPr txBox="1"/>
          <p:nvPr/>
        </p:nvSpPr>
        <p:spPr>
          <a:xfrm>
            <a:off x="9491241" y="5127585"/>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19989A62-9E32-3FB8-5EBF-07927C5ABF47}"/>
              </a:ext>
            </a:extLst>
          </p:cNvPr>
          <p:cNvSpPr txBox="1"/>
          <p:nvPr/>
        </p:nvSpPr>
        <p:spPr>
          <a:xfrm>
            <a:off x="177447" y="6160728"/>
            <a:ext cx="10654964" cy="461665"/>
          </a:xfrm>
          <a:prstGeom prst="rect">
            <a:avLst/>
          </a:prstGeom>
          <a:noFill/>
        </p:spPr>
        <p:txBody>
          <a:bodyPr wrap="square" rtlCol="0">
            <a:spAutoFit/>
          </a:bodyPr>
          <a:lstStyle/>
          <a:p>
            <a:pPr lvl="0" defTabSz="914377">
              <a:defRPr/>
            </a:pPr>
            <a:endParaRPr lang="en-US" sz="800" u="sng" dirty="0">
              <a:solidFill>
                <a:schemeClr val="tx2"/>
              </a:solidFill>
              <a:cs typeface="Arial" panose="020B0604020202020204" pitchFamily="34" charset="0"/>
            </a:endParaRPr>
          </a:p>
          <a:p>
            <a:pPr defTabSz="914377">
              <a:defRPr/>
            </a:pPr>
            <a:r>
              <a:rPr lang="en-US" sz="800" u="sng" dirty="0">
                <a:solidFill>
                  <a:schemeClr val="tx2"/>
                </a:solidFill>
                <a:cs typeface="Arial" panose="020B0604020202020204" pitchFamily="34" charset="0"/>
              </a:rPr>
              <a:t>BASE: </a:t>
            </a:r>
            <a:r>
              <a:rPr lang="pt-BR" sz="800" u="sng" dirty="0">
                <a:solidFill>
                  <a:schemeClr val="tx2"/>
                </a:solidFill>
                <a:cs typeface="Arial" panose="020B0604020202020204" pitchFamily="34" charset="0"/>
              </a:rPr>
              <a:t>GENERAL PUBLIC 18-64 (n=1632)</a:t>
            </a:r>
            <a:r>
              <a:rPr lang="en-US" sz="800" u="sng" dirty="0">
                <a:solidFill>
                  <a:schemeClr val="tx2"/>
                </a:solidFill>
                <a:cs typeface="Arial" panose="020B0604020202020204" pitchFamily="34" charset="0"/>
              </a:rPr>
              <a:t>; </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INTERESTED IN NON-ALCOHOLIC BEVERAGE OOH ADS (n=1268)</a:t>
            </a:r>
          </a:p>
          <a:p>
            <a:r>
              <a:rPr lang="en-US" sz="800" dirty="0">
                <a:solidFill>
                  <a:srgbClr val="939598"/>
                </a:solidFill>
              </a:rPr>
              <a:t>Q10 Which types of out-of-home advertising messages for non-alcoholic beverages are most likely to interest you? Please select up to three.</a:t>
            </a:r>
            <a:endParaRPr lang="en-US" sz="800" dirty="0">
              <a:solidFill>
                <a:schemeClr val="tx2"/>
              </a:solidFill>
            </a:endParaRPr>
          </a:p>
        </p:txBody>
      </p:sp>
      <p:graphicFrame>
        <p:nvGraphicFramePr>
          <p:cNvPr id="8" name="Chart 7">
            <a:extLst>
              <a:ext uri="{FF2B5EF4-FFF2-40B4-BE49-F238E27FC236}">
                <a16:creationId xmlns:a16="http://schemas.microsoft.com/office/drawing/2014/main" id="{7DAD95CD-4513-69E6-D158-9C0DC9580DE5}"/>
              </a:ext>
            </a:extLst>
          </p:cNvPr>
          <p:cNvGraphicFramePr/>
          <p:nvPr/>
        </p:nvGraphicFramePr>
        <p:xfrm>
          <a:off x="1003930" y="2112679"/>
          <a:ext cx="9354236" cy="393918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88E9BB34-3D97-7F22-BFFB-1534DEAC2A94}"/>
              </a:ext>
            </a:extLst>
          </p:cNvPr>
          <p:cNvGrpSpPr/>
          <p:nvPr/>
        </p:nvGrpSpPr>
        <p:grpSpPr>
          <a:xfrm>
            <a:off x="7896219" y="2619816"/>
            <a:ext cx="2093906" cy="261610"/>
            <a:chOff x="9831583" y="3111159"/>
            <a:chExt cx="2093906" cy="261610"/>
          </a:xfrm>
        </p:grpSpPr>
        <p:cxnSp>
          <p:nvCxnSpPr>
            <p:cNvPr id="4" name="Straight Arrow Connector 3">
              <a:extLst>
                <a:ext uri="{FF2B5EF4-FFF2-40B4-BE49-F238E27FC236}">
                  <a16:creationId xmlns:a16="http://schemas.microsoft.com/office/drawing/2014/main" id="{F5C319CC-9512-4007-63F0-B58FC0603EAD}"/>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39C90E53-8D81-6DD7-DF2B-0DD218121504}"/>
                </a:ext>
              </a:extLst>
            </p:cNvPr>
            <p:cNvSpPr txBox="1"/>
            <p:nvPr/>
          </p:nvSpPr>
          <p:spPr>
            <a:xfrm>
              <a:off x="10151918" y="3111159"/>
              <a:ext cx="1773571" cy="261610"/>
            </a:xfrm>
            <a:prstGeom prst="rect">
              <a:avLst/>
            </a:prstGeom>
            <a:noFill/>
          </p:spPr>
          <p:txBody>
            <a:bodyPr wrap="square" rtlCol="0">
              <a:spAutoFit/>
            </a:bodyPr>
            <a:lstStyle/>
            <a:p>
              <a:r>
                <a:rPr lang="en-US" sz="1100" b="1">
                  <a:solidFill>
                    <a:schemeClr val="accent2"/>
                  </a:solidFill>
                </a:rPr>
                <a:t>50% </a:t>
              </a:r>
              <a:r>
                <a:rPr lang="en-US" sz="1100" b="1"/>
                <a:t>Rural</a:t>
              </a:r>
              <a:endParaRPr lang="en-US" sz="1100" b="1">
                <a:solidFill>
                  <a:schemeClr val="accent2"/>
                </a:solidFill>
              </a:endParaRPr>
            </a:p>
          </p:txBody>
        </p:sp>
      </p:grpSp>
      <p:sp>
        <p:nvSpPr>
          <p:cNvPr id="6" name="TextBox 5">
            <a:extLst>
              <a:ext uri="{FF2B5EF4-FFF2-40B4-BE49-F238E27FC236}">
                <a16:creationId xmlns:a16="http://schemas.microsoft.com/office/drawing/2014/main" id="{CD3EF505-D7C9-7909-C923-D3597AA08D26}"/>
              </a:ext>
            </a:extLst>
          </p:cNvPr>
          <p:cNvSpPr txBox="1"/>
          <p:nvPr/>
        </p:nvSpPr>
        <p:spPr>
          <a:xfrm>
            <a:off x="9275702" y="3313283"/>
            <a:ext cx="2731291" cy="892552"/>
          </a:xfrm>
          <a:prstGeom prst="rect">
            <a:avLst/>
          </a:prstGeom>
          <a:noFill/>
          <a:ln>
            <a:solidFill>
              <a:schemeClr val="accent2"/>
            </a:solidFill>
            <a:prstDash val="sysDash"/>
          </a:ln>
        </p:spPr>
        <p:txBody>
          <a:bodyPr wrap="square" rtlCol="0">
            <a:spAutoFit/>
          </a:bodyPr>
          <a:lstStyle/>
          <a:p>
            <a:r>
              <a:rPr lang="en-US" sz="2400" b="1">
                <a:solidFill>
                  <a:schemeClr val="accent2"/>
                </a:solidFill>
              </a:rPr>
              <a:t>78% </a:t>
            </a:r>
            <a:r>
              <a:rPr lang="en-US" sz="1400"/>
              <a:t>of adults 18-64 are interested in </a:t>
            </a:r>
            <a:r>
              <a:rPr lang="en-US" sz="1400" b="1">
                <a:solidFill>
                  <a:schemeClr val="accent2"/>
                </a:solidFill>
              </a:rPr>
              <a:t>non-alcoholic beverage OOH ads</a:t>
            </a:r>
          </a:p>
        </p:txBody>
      </p:sp>
      <p:sp>
        <p:nvSpPr>
          <p:cNvPr id="11" name="Title 1">
            <a:extLst>
              <a:ext uri="{FF2B5EF4-FFF2-40B4-BE49-F238E27FC236}">
                <a16:creationId xmlns:a16="http://schemas.microsoft.com/office/drawing/2014/main" id="{5C259B55-4110-EDF1-2373-9DDD18F3D7BC}"/>
              </a:ext>
            </a:extLst>
          </p:cNvPr>
          <p:cNvSpPr>
            <a:spLocks noGrp="1"/>
          </p:cNvSpPr>
          <p:nvPr>
            <p:ph type="title"/>
          </p:nvPr>
        </p:nvSpPr>
        <p:spPr>
          <a:xfrm>
            <a:off x="162934" y="532675"/>
            <a:ext cx="11469742" cy="361169"/>
          </a:xfrm>
        </p:spPr>
        <p:txBody>
          <a:bodyPr/>
          <a:lstStyle/>
          <a:p>
            <a:r>
              <a:rPr lang="en-US" sz="2000" b="1" dirty="0">
                <a:latin typeface="+mj-lt"/>
              </a:rPr>
              <a:t>Nearly 4 in 5 are interested in non-alcoholic beverages OOH ads</a:t>
            </a:r>
            <a:endParaRPr lang="en-US" sz="2000" dirty="0">
              <a:latin typeface="+mj-lt"/>
            </a:endParaRPr>
          </a:p>
        </p:txBody>
      </p:sp>
      <p:sp>
        <p:nvSpPr>
          <p:cNvPr id="12" name="Text Placeholder 3">
            <a:extLst>
              <a:ext uri="{FF2B5EF4-FFF2-40B4-BE49-F238E27FC236}">
                <a16:creationId xmlns:a16="http://schemas.microsoft.com/office/drawing/2014/main" id="{6B9BD73D-B5D5-4D3D-3C65-099618C07999}"/>
              </a:ext>
            </a:extLst>
          </p:cNvPr>
          <p:cNvSpPr>
            <a:spLocks noGrp="1"/>
          </p:cNvSpPr>
          <p:nvPr>
            <p:ph type="body" sz="quarter" idx="10"/>
          </p:nvPr>
        </p:nvSpPr>
        <p:spPr>
          <a:xfrm>
            <a:off x="177447" y="867761"/>
            <a:ext cx="11403471" cy="338554"/>
          </a:xfrm>
        </p:spPr>
        <p:txBody>
          <a:bodyPr/>
          <a:lstStyle/>
          <a:p>
            <a:pPr>
              <a:spcBef>
                <a:spcPts val="0"/>
              </a:spcBef>
            </a:pPr>
            <a:r>
              <a:rPr lang="en-US">
                <a:solidFill>
                  <a:schemeClr val="bg2"/>
                </a:solidFill>
              </a:rPr>
              <a:t>Nearly half (45%) would be interested in new products on the market, with price/cost-saving opportunities (41%) following.</a:t>
            </a:r>
          </a:p>
        </p:txBody>
      </p:sp>
      <p:grpSp>
        <p:nvGrpSpPr>
          <p:cNvPr id="16" name="Group 15">
            <a:extLst>
              <a:ext uri="{FF2B5EF4-FFF2-40B4-BE49-F238E27FC236}">
                <a16:creationId xmlns:a16="http://schemas.microsoft.com/office/drawing/2014/main" id="{37EDDEEC-6883-C330-3E0D-BA95958F202B}"/>
              </a:ext>
            </a:extLst>
          </p:cNvPr>
          <p:cNvGrpSpPr/>
          <p:nvPr/>
        </p:nvGrpSpPr>
        <p:grpSpPr>
          <a:xfrm>
            <a:off x="7405218" y="3503556"/>
            <a:ext cx="2093906" cy="261610"/>
            <a:chOff x="9831583" y="3111159"/>
            <a:chExt cx="2093906" cy="261610"/>
          </a:xfrm>
        </p:grpSpPr>
        <p:cxnSp>
          <p:nvCxnSpPr>
            <p:cNvPr id="19" name="Straight Arrow Connector 18">
              <a:extLst>
                <a:ext uri="{FF2B5EF4-FFF2-40B4-BE49-F238E27FC236}">
                  <a16:creationId xmlns:a16="http://schemas.microsoft.com/office/drawing/2014/main" id="{29C8B50A-EE65-567C-7DEF-43AB4329D516}"/>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4FF0CE03-26E6-5220-2E4E-34C9E2AB7BEB}"/>
                </a:ext>
              </a:extLst>
            </p:cNvPr>
            <p:cNvSpPr txBox="1"/>
            <p:nvPr/>
          </p:nvSpPr>
          <p:spPr>
            <a:xfrm>
              <a:off x="10151918" y="3111159"/>
              <a:ext cx="1773571" cy="261610"/>
            </a:xfrm>
            <a:prstGeom prst="rect">
              <a:avLst/>
            </a:prstGeom>
            <a:noFill/>
          </p:spPr>
          <p:txBody>
            <a:bodyPr wrap="square" rtlCol="0">
              <a:spAutoFit/>
            </a:bodyPr>
            <a:lstStyle/>
            <a:p>
              <a:r>
                <a:rPr lang="en-US" sz="1100" b="1">
                  <a:solidFill>
                    <a:schemeClr val="accent2"/>
                  </a:solidFill>
                </a:rPr>
                <a:t>34% </a:t>
              </a:r>
              <a:r>
                <a:rPr lang="en-US" sz="1100" b="1"/>
                <a:t>Women</a:t>
              </a:r>
              <a:endParaRPr lang="en-US" sz="1100" b="1">
                <a:solidFill>
                  <a:schemeClr val="accent2"/>
                </a:solidFill>
              </a:endParaRPr>
            </a:p>
          </p:txBody>
        </p:sp>
      </p:grpSp>
      <p:grpSp>
        <p:nvGrpSpPr>
          <p:cNvPr id="21" name="Group 20">
            <a:extLst>
              <a:ext uri="{FF2B5EF4-FFF2-40B4-BE49-F238E27FC236}">
                <a16:creationId xmlns:a16="http://schemas.microsoft.com/office/drawing/2014/main" id="{54E7F296-68D7-199B-ABB2-D0D0EE7DADF8}"/>
              </a:ext>
            </a:extLst>
          </p:cNvPr>
          <p:cNvGrpSpPr/>
          <p:nvPr/>
        </p:nvGrpSpPr>
        <p:grpSpPr>
          <a:xfrm>
            <a:off x="7009433" y="4387295"/>
            <a:ext cx="2093906" cy="261610"/>
            <a:chOff x="9831583" y="3111159"/>
            <a:chExt cx="2093906" cy="261610"/>
          </a:xfrm>
        </p:grpSpPr>
        <p:cxnSp>
          <p:nvCxnSpPr>
            <p:cNvPr id="22" name="Straight Arrow Connector 21">
              <a:extLst>
                <a:ext uri="{FF2B5EF4-FFF2-40B4-BE49-F238E27FC236}">
                  <a16:creationId xmlns:a16="http://schemas.microsoft.com/office/drawing/2014/main" id="{EBCECBE9-186C-BC60-C2A1-313CE5C0F6AB}"/>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A9278FE-B344-7CFE-0324-37278C41B2A3}"/>
                </a:ext>
              </a:extLst>
            </p:cNvPr>
            <p:cNvSpPr txBox="1"/>
            <p:nvPr/>
          </p:nvSpPr>
          <p:spPr>
            <a:xfrm>
              <a:off x="10151918" y="3111159"/>
              <a:ext cx="1773571" cy="261610"/>
            </a:xfrm>
            <a:prstGeom prst="rect">
              <a:avLst/>
            </a:prstGeom>
            <a:noFill/>
          </p:spPr>
          <p:txBody>
            <a:bodyPr wrap="square" rtlCol="0">
              <a:spAutoFit/>
            </a:bodyPr>
            <a:lstStyle/>
            <a:p>
              <a:r>
                <a:rPr lang="en-US" sz="1100" b="1">
                  <a:solidFill>
                    <a:schemeClr val="accent2"/>
                  </a:solidFill>
                </a:rPr>
                <a:t>30% </a:t>
              </a:r>
              <a:r>
                <a:rPr lang="en-US" sz="1100" b="1"/>
                <a:t>Urban 1M+</a:t>
              </a:r>
              <a:endParaRPr lang="en-US" sz="1100" b="1">
                <a:solidFill>
                  <a:schemeClr val="accent2"/>
                </a:solidFill>
              </a:endParaRPr>
            </a:p>
          </p:txBody>
        </p:sp>
      </p:grpSp>
      <p:grpSp>
        <p:nvGrpSpPr>
          <p:cNvPr id="24" name="Group 23">
            <a:extLst>
              <a:ext uri="{FF2B5EF4-FFF2-40B4-BE49-F238E27FC236}">
                <a16:creationId xmlns:a16="http://schemas.microsoft.com/office/drawing/2014/main" id="{10842F0E-1495-3209-750A-89F3BB573B2D}"/>
              </a:ext>
            </a:extLst>
          </p:cNvPr>
          <p:cNvGrpSpPr/>
          <p:nvPr/>
        </p:nvGrpSpPr>
        <p:grpSpPr>
          <a:xfrm>
            <a:off x="6849266" y="5271034"/>
            <a:ext cx="2093906" cy="261610"/>
            <a:chOff x="9831583" y="3111159"/>
            <a:chExt cx="2093906" cy="261610"/>
          </a:xfrm>
        </p:grpSpPr>
        <p:cxnSp>
          <p:nvCxnSpPr>
            <p:cNvPr id="26" name="Straight Arrow Connector 25">
              <a:extLst>
                <a:ext uri="{FF2B5EF4-FFF2-40B4-BE49-F238E27FC236}">
                  <a16:creationId xmlns:a16="http://schemas.microsoft.com/office/drawing/2014/main" id="{798C4C64-E3A6-EC2D-9350-3F0B47AE7ABA}"/>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A29B5C14-10BB-9C79-96E4-7A218E63CB94}"/>
                </a:ext>
              </a:extLst>
            </p:cNvPr>
            <p:cNvSpPr txBox="1"/>
            <p:nvPr/>
          </p:nvSpPr>
          <p:spPr>
            <a:xfrm>
              <a:off x="10151918" y="3111159"/>
              <a:ext cx="1773571" cy="261610"/>
            </a:xfrm>
            <a:prstGeom prst="rect">
              <a:avLst/>
            </a:prstGeom>
            <a:noFill/>
          </p:spPr>
          <p:txBody>
            <a:bodyPr wrap="square" rtlCol="0">
              <a:spAutoFit/>
            </a:bodyPr>
            <a:lstStyle/>
            <a:p>
              <a:r>
                <a:rPr lang="en-US" sz="1100" b="1">
                  <a:solidFill>
                    <a:schemeClr val="accent2"/>
                  </a:solidFill>
                </a:rPr>
                <a:t>25% </a:t>
              </a:r>
              <a:r>
                <a:rPr lang="en-US" sz="1100" b="1"/>
                <a:t>Gen Z</a:t>
              </a:r>
              <a:endParaRPr lang="en-US" sz="1100" b="1">
                <a:solidFill>
                  <a:schemeClr val="accent2"/>
                </a:solidFill>
              </a:endParaRPr>
            </a:p>
          </p:txBody>
        </p:sp>
      </p:grpSp>
    </p:spTree>
    <p:extLst>
      <p:ext uri="{BB962C8B-B14F-4D97-AF65-F5344CB8AC3E}">
        <p14:creationId xmlns:p14="http://schemas.microsoft.com/office/powerpoint/2010/main" val="2533970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18ECC-E0FF-8610-FAE0-6BACBCDB562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ACA053D-3573-D589-73EC-4262E101213A}"/>
              </a:ext>
            </a:extLst>
          </p:cNvPr>
          <p:cNvSpPr>
            <a:spLocks noGrp="1"/>
          </p:cNvSpPr>
          <p:nvPr>
            <p:ph type="ctrTitle"/>
          </p:nvPr>
        </p:nvSpPr>
        <p:spPr>
          <a:xfrm>
            <a:off x="1459774" y="2926291"/>
            <a:ext cx="9272452" cy="1005417"/>
          </a:xfrm>
        </p:spPr>
        <p:txBody>
          <a:bodyPr anchor="ctr"/>
          <a:lstStyle/>
          <a:p>
            <a:r>
              <a:rPr lang="en-US" sz="4000" dirty="0"/>
              <a:t>OOH Impact: Personal Care Products</a:t>
            </a:r>
          </a:p>
        </p:txBody>
      </p:sp>
    </p:spTree>
    <p:extLst>
      <p:ext uri="{BB962C8B-B14F-4D97-AF65-F5344CB8AC3E}">
        <p14:creationId xmlns:p14="http://schemas.microsoft.com/office/powerpoint/2010/main" val="3539793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0013F-C8C8-6FC4-EE1C-E67E5A65164C}"/>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E889BF1D-E58A-7680-DABA-A2C767374661}"/>
              </a:ext>
            </a:extLst>
          </p:cNvPr>
          <p:cNvSpPr txBox="1"/>
          <p:nvPr/>
        </p:nvSpPr>
        <p:spPr>
          <a:xfrm>
            <a:off x="2010594" y="1632982"/>
            <a:ext cx="7774421" cy="307777"/>
          </a:xfrm>
          <a:prstGeom prst="rect">
            <a:avLst/>
          </a:prstGeom>
          <a:noFill/>
        </p:spPr>
        <p:txBody>
          <a:bodyPr wrap="square" rtlCol="0">
            <a:spAutoFit/>
          </a:bodyPr>
          <a:lstStyle/>
          <a:p>
            <a:pPr algn="ctr"/>
            <a:r>
              <a:rPr lang="en-US" sz="1400" b="1"/>
              <a:t>Recall of Personal Care Product OOH Ad</a:t>
            </a:r>
          </a:p>
        </p:txBody>
      </p:sp>
      <p:sp>
        <p:nvSpPr>
          <p:cNvPr id="18" name="Text Placeholder 5">
            <a:extLst>
              <a:ext uri="{FF2B5EF4-FFF2-40B4-BE49-F238E27FC236}">
                <a16:creationId xmlns:a16="http://schemas.microsoft.com/office/drawing/2014/main" id="{AF2D5D1C-C874-1FDB-97A7-F01EA2A6E474}"/>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 2025 PRODUCT CATEGORY RESEARCH: PERSONAL CARE PRODUCTS</a:t>
            </a:r>
          </a:p>
        </p:txBody>
      </p:sp>
      <p:sp>
        <p:nvSpPr>
          <p:cNvPr id="7" name="TextBox 6">
            <a:extLst>
              <a:ext uri="{FF2B5EF4-FFF2-40B4-BE49-F238E27FC236}">
                <a16:creationId xmlns:a16="http://schemas.microsoft.com/office/drawing/2014/main" id="{9838BFC2-2765-AB48-66A4-378771E821A1}"/>
              </a:ext>
            </a:extLst>
          </p:cNvPr>
          <p:cNvSpPr txBox="1"/>
          <p:nvPr/>
        </p:nvSpPr>
        <p:spPr>
          <a:xfrm>
            <a:off x="177447" y="6047451"/>
            <a:ext cx="10654964" cy="461665"/>
          </a:xfrm>
          <a:prstGeom prst="rect">
            <a:avLst/>
          </a:prstGeom>
          <a:noFill/>
        </p:spPr>
        <p:txBody>
          <a:bodyPr wrap="square" rtlCol="0">
            <a:spAutoFit/>
          </a:bodyPr>
          <a:lstStyle/>
          <a:p>
            <a:pPr lvl="0" defTabSz="914377">
              <a:defRPr/>
            </a:pPr>
            <a:endParaRPr lang="en-US" sz="800" u="sng" dirty="0">
              <a:solidFill>
                <a:schemeClr val="tx2"/>
              </a:solidFill>
              <a:cs typeface="Arial" panose="020B0604020202020204" pitchFamily="34" charset="0"/>
            </a:endParaRPr>
          </a:p>
          <a:p>
            <a:pPr lvl="0" defTabSz="914377">
              <a:defRPr/>
            </a:pPr>
            <a:r>
              <a:rPr lang="pt-BR" sz="800" u="sng" dirty="0">
                <a:solidFill>
                  <a:schemeClr val="tx2"/>
                </a:solidFill>
                <a:cs typeface="Arial" panose="020B0604020202020204" pitchFamily="34" charset="0"/>
              </a:rPr>
              <a:t>BASE: GENERAL PUBLIC 18-64 (n=1632)</a:t>
            </a:r>
            <a:endParaRPr lang="en-US" sz="800" u="sng" dirty="0">
              <a:solidFill>
                <a:schemeClr val="tx2"/>
              </a:solidFill>
              <a:cs typeface="Arial" panose="020B0604020202020204" pitchFamily="34" charset="0"/>
            </a:endParaRPr>
          </a:p>
          <a:p>
            <a:pPr>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 Do you recall recently seeing out-of-home advertisements for any of the following products or services</a:t>
            </a:r>
            <a:r>
              <a:rPr lang="en-US" sz="800" dirty="0">
                <a:solidFill>
                  <a:srgbClr val="939598"/>
                </a:solidFill>
              </a:rPr>
              <a:t>? </a:t>
            </a:r>
          </a:p>
        </p:txBody>
      </p:sp>
      <p:graphicFrame>
        <p:nvGraphicFramePr>
          <p:cNvPr id="4" name="Chart 3">
            <a:extLst>
              <a:ext uri="{FF2B5EF4-FFF2-40B4-BE49-F238E27FC236}">
                <a16:creationId xmlns:a16="http://schemas.microsoft.com/office/drawing/2014/main" id="{554DF5A5-FCBB-485B-88A3-46D8628719F5}"/>
              </a:ext>
            </a:extLst>
          </p:cNvPr>
          <p:cNvGraphicFramePr/>
          <p:nvPr/>
        </p:nvGraphicFramePr>
        <p:xfrm>
          <a:off x="7063861" y="2414129"/>
          <a:ext cx="3582456"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5BC3460-9D59-059A-E3FF-4C5BC3ABF8E2}"/>
              </a:ext>
            </a:extLst>
          </p:cNvPr>
          <p:cNvSpPr txBox="1"/>
          <p:nvPr/>
        </p:nvSpPr>
        <p:spPr>
          <a:xfrm>
            <a:off x="8187957" y="2176517"/>
            <a:ext cx="2204277" cy="307777"/>
          </a:xfrm>
          <a:prstGeom prst="rect">
            <a:avLst/>
          </a:prstGeom>
          <a:noFill/>
        </p:spPr>
        <p:txBody>
          <a:bodyPr wrap="square" rtlCol="0">
            <a:spAutoFit/>
          </a:bodyPr>
          <a:lstStyle/>
          <a:p>
            <a:pPr marL="0" marR="0" algn="ctr">
              <a:spcBef>
                <a:spcPts val="0"/>
              </a:spcBef>
              <a:spcAft>
                <a:spcPts val="0"/>
              </a:spcAft>
            </a:pPr>
            <a:r>
              <a:rPr lang="en-US" sz="1400" b="1">
                <a:effectLst/>
                <a:ea typeface="Calibri" panose="020F0502020204030204" pitchFamily="34" charset="0"/>
              </a:rPr>
              <a:t>% Yes</a:t>
            </a:r>
          </a:p>
        </p:txBody>
      </p:sp>
      <p:sp>
        <p:nvSpPr>
          <p:cNvPr id="6" name="Right Brace 5">
            <a:extLst>
              <a:ext uri="{FF2B5EF4-FFF2-40B4-BE49-F238E27FC236}">
                <a16:creationId xmlns:a16="http://schemas.microsoft.com/office/drawing/2014/main" id="{39DD58EC-8FF5-C044-CDCC-28FBA37BB9F5}"/>
              </a:ext>
            </a:extLst>
          </p:cNvPr>
          <p:cNvSpPr/>
          <p:nvPr/>
        </p:nvSpPr>
        <p:spPr>
          <a:xfrm>
            <a:off x="5307949" y="2508762"/>
            <a:ext cx="798136" cy="2950205"/>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CEDF5274-B5C9-CF6E-FA5F-9FA4BF1D4A84}"/>
              </a:ext>
            </a:extLst>
          </p:cNvPr>
          <p:cNvSpPr txBox="1"/>
          <p:nvPr/>
        </p:nvSpPr>
        <p:spPr>
          <a:xfrm>
            <a:off x="6106085" y="3817742"/>
            <a:ext cx="1032326" cy="307777"/>
          </a:xfrm>
          <a:prstGeom prst="rect">
            <a:avLst/>
          </a:prstGeom>
          <a:noFill/>
        </p:spPr>
        <p:txBody>
          <a:bodyPr wrap="square" rtlCol="0">
            <a:spAutoFit/>
          </a:bodyPr>
          <a:lstStyle/>
          <a:p>
            <a:r>
              <a:rPr lang="en-US" sz="1400" b="1">
                <a:solidFill>
                  <a:schemeClr val="accent1"/>
                </a:solidFill>
                <a:latin typeface="Helvetica" pitchFamily="2" charset="0"/>
              </a:rPr>
              <a:t>70%</a:t>
            </a:r>
            <a:r>
              <a:rPr lang="en-US" sz="1400" b="1">
                <a:latin typeface="Helvetica" pitchFamily="2" charset="0"/>
              </a:rPr>
              <a:t> Yes</a:t>
            </a:r>
          </a:p>
        </p:txBody>
      </p:sp>
      <p:sp>
        <p:nvSpPr>
          <p:cNvPr id="12" name="Title 1">
            <a:extLst>
              <a:ext uri="{FF2B5EF4-FFF2-40B4-BE49-F238E27FC236}">
                <a16:creationId xmlns:a16="http://schemas.microsoft.com/office/drawing/2014/main" id="{8EC306C5-1B31-07F6-C155-EA3F4350CF16}"/>
              </a:ext>
            </a:extLst>
          </p:cNvPr>
          <p:cNvSpPr>
            <a:spLocks noGrp="1"/>
          </p:cNvSpPr>
          <p:nvPr>
            <p:ph type="title"/>
          </p:nvPr>
        </p:nvSpPr>
        <p:spPr>
          <a:xfrm>
            <a:off x="162934" y="532675"/>
            <a:ext cx="11469742" cy="361169"/>
          </a:xfrm>
        </p:spPr>
        <p:txBody>
          <a:bodyPr/>
          <a:lstStyle/>
          <a:p>
            <a:r>
              <a:rPr lang="en-US" sz="2000" b="1" dirty="0">
                <a:latin typeface="+mj-lt"/>
              </a:rPr>
              <a:t>7 in 10 recall personal care product OOH ads, and more than half in the last month</a:t>
            </a:r>
            <a:endParaRPr lang="en-US" sz="2000" dirty="0">
              <a:latin typeface="+mj-lt"/>
            </a:endParaRPr>
          </a:p>
        </p:txBody>
      </p:sp>
      <p:sp>
        <p:nvSpPr>
          <p:cNvPr id="13" name="Text Placeholder 3">
            <a:extLst>
              <a:ext uri="{FF2B5EF4-FFF2-40B4-BE49-F238E27FC236}">
                <a16:creationId xmlns:a16="http://schemas.microsoft.com/office/drawing/2014/main" id="{4C09D19A-FB33-A68E-AB4A-4B081AF1DA6F}"/>
              </a:ext>
            </a:extLst>
          </p:cNvPr>
          <p:cNvSpPr>
            <a:spLocks noGrp="1"/>
          </p:cNvSpPr>
          <p:nvPr>
            <p:ph type="body" sz="quarter" idx="10"/>
          </p:nvPr>
        </p:nvSpPr>
        <p:spPr>
          <a:xfrm>
            <a:off x="177447" y="867761"/>
            <a:ext cx="11403471" cy="338554"/>
          </a:xfrm>
        </p:spPr>
        <p:txBody>
          <a:bodyPr/>
          <a:lstStyle/>
          <a:p>
            <a:pPr>
              <a:spcBef>
                <a:spcPts val="0"/>
              </a:spcBef>
            </a:pPr>
            <a:r>
              <a:rPr lang="en-US" dirty="0">
                <a:solidFill>
                  <a:schemeClr val="bg2"/>
                </a:solidFill>
              </a:rPr>
              <a:t>Men, younger generations, Urban 1M+ adults, and those in the Northeast and South are more likely to recall seeing these types of ads.</a:t>
            </a:r>
          </a:p>
        </p:txBody>
      </p:sp>
      <p:graphicFrame>
        <p:nvGraphicFramePr>
          <p:cNvPr id="8" name="Chart 7">
            <a:extLst>
              <a:ext uri="{FF2B5EF4-FFF2-40B4-BE49-F238E27FC236}">
                <a16:creationId xmlns:a16="http://schemas.microsoft.com/office/drawing/2014/main" id="{167589D1-4DBA-9D5F-F609-9792191B5755}"/>
              </a:ext>
            </a:extLst>
          </p:cNvPr>
          <p:cNvGraphicFramePr/>
          <p:nvPr/>
        </p:nvGraphicFramePr>
        <p:xfrm>
          <a:off x="1280660" y="2286861"/>
          <a:ext cx="4570572" cy="3289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1847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C46EA-8E99-3B62-114B-76590A8B71F3}"/>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02AD72FA-4154-5282-7F7C-A6DDAB9801C4}"/>
              </a:ext>
            </a:extLst>
          </p:cNvPr>
          <p:cNvSpPr txBox="1"/>
          <p:nvPr/>
        </p:nvSpPr>
        <p:spPr>
          <a:xfrm>
            <a:off x="2518955" y="1341797"/>
            <a:ext cx="7154090" cy="492443"/>
          </a:xfrm>
          <a:prstGeom prst="rect">
            <a:avLst/>
          </a:prstGeom>
          <a:noFill/>
        </p:spPr>
        <p:txBody>
          <a:bodyPr wrap="square" rtlCol="0">
            <a:spAutoFit/>
          </a:bodyPr>
          <a:lstStyle/>
          <a:p>
            <a:pPr algn="ctr"/>
            <a:r>
              <a:rPr lang="en-US" sz="1400" b="1"/>
              <a:t>Actions Taken After Seeing Personal Care Product OOH Ad</a:t>
            </a:r>
          </a:p>
          <a:p>
            <a:pPr algn="ctr"/>
            <a:r>
              <a:rPr lang="en-US" sz="1100" i="1"/>
              <a:t>Among those who have engaged with the ad type</a:t>
            </a:r>
          </a:p>
        </p:txBody>
      </p:sp>
      <p:sp>
        <p:nvSpPr>
          <p:cNvPr id="18" name="Text Placeholder 5">
            <a:extLst>
              <a:ext uri="{FF2B5EF4-FFF2-40B4-BE49-F238E27FC236}">
                <a16:creationId xmlns:a16="http://schemas.microsoft.com/office/drawing/2014/main" id="{15012D92-CF47-E952-B25A-ED651707D6FC}"/>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 2025 PRODUCT CATEGORY RESEARCH: PERSONAL CARE PRODUCTS</a:t>
            </a:r>
          </a:p>
        </p:txBody>
      </p:sp>
      <p:sp>
        <p:nvSpPr>
          <p:cNvPr id="7" name="TextBox 6">
            <a:extLst>
              <a:ext uri="{FF2B5EF4-FFF2-40B4-BE49-F238E27FC236}">
                <a16:creationId xmlns:a16="http://schemas.microsoft.com/office/drawing/2014/main" id="{63CB2911-C554-69CF-10F8-50025E84E795}"/>
              </a:ext>
            </a:extLst>
          </p:cNvPr>
          <p:cNvSpPr txBox="1"/>
          <p:nvPr/>
        </p:nvSpPr>
        <p:spPr>
          <a:xfrm>
            <a:off x="177447" y="6253859"/>
            <a:ext cx="12014553" cy="338554"/>
          </a:xfrm>
          <a:prstGeom prst="rect">
            <a:avLst/>
          </a:prstGeom>
          <a:noFill/>
        </p:spPr>
        <p:txBody>
          <a:bodyPr wrap="square" rtlCol="0">
            <a:spAutoFit/>
          </a:bodyPr>
          <a:lstStyle/>
          <a:p>
            <a:pPr lvl="0" defTabSz="914377">
              <a:defRPr/>
            </a:pPr>
            <a:r>
              <a:rPr lang="en-US" sz="800" u="sng">
                <a:solidFill>
                  <a:schemeClr val="tx2"/>
                </a:solidFill>
                <a:cs typeface="Arial" panose="020B0604020202020204" pitchFamily="34" charset="0"/>
              </a:rPr>
              <a:t>BASE: RECALL AD TYPE (n=1128);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ENGAGED WITH PERSONAL CARE PRODUCT C OOH </a:t>
            </a:r>
            <a:r>
              <a:rPr lang="en-US" sz="800" u="sng">
                <a:solidFill>
                  <a:srgbClr val="939598"/>
                </a:solidFill>
                <a:latin typeface="Arial" panose="020B0604020202020204"/>
                <a:cs typeface="Arial" panose="020B0604020202020204" pitchFamily="34" charset="0"/>
              </a:rPr>
              <a:t>AD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(n=935) </a:t>
            </a:r>
          </a:p>
          <a:p>
            <a:pPr defTabSz="914377">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Q6. Have you taken any of the following actions after recently seeing out-of-home advertisements for personal care products? Please select all that apply.</a:t>
            </a:r>
          </a:p>
        </p:txBody>
      </p:sp>
      <p:graphicFrame>
        <p:nvGraphicFramePr>
          <p:cNvPr id="8" name="Chart 7">
            <a:extLst>
              <a:ext uri="{FF2B5EF4-FFF2-40B4-BE49-F238E27FC236}">
                <a16:creationId xmlns:a16="http://schemas.microsoft.com/office/drawing/2014/main" id="{81A01378-F869-A52F-9735-3D2D693619BA}"/>
              </a:ext>
            </a:extLst>
          </p:cNvPr>
          <p:cNvGraphicFramePr/>
          <p:nvPr/>
        </p:nvGraphicFramePr>
        <p:xfrm>
          <a:off x="177551" y="1918743"/>
          <a:ext cx="10635074" cy="421289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317D5CBF-32CA-E318-7AA3-8F63AACC903B}"/>
              </a:ext>
            </a:extLst>
          </p:cNvPr>
          <p:cNvGrpSpPr/>
          <p:nvPr/>
        </p:nvGrpSpPr>
        <p:grpSpPr>
          <a:xfrm>
            <a:off x="7931518" y="1969722"/>
            <a:ext cx="2079136" cy="261610"/>
            <a:chOff x="9846353" y="3109533"/>
            <a:chExt cx="2079136" cy="261610"/>
          </a:xfrm>
        </p:grpSpPr>
        <p:cxnSp>
          <p:nvCxnSpPr>
            <p:cNvPr id="4" name="Straight Arrow Connector 3">
              <a:extLst>
                <a:ext uri="{FF2B5EF4-FFF2-40B4-BE49-F238E27FC236}">
                  <a16:creationId xmlns:a16="http://schemas.microsoft.com/office/drawing/2014/main" id="{1DB15D66-7F2F-4948-053C-9B7F6BE13ACE}"/>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7E3E954-C077-A219-E5F3-16E0578DA6B9}"/>
                </a:ext>
              </a:extLst>
            </p:cNvPr>
            <p:cNvSpPr txBox="1"/>
            <p:nvPr/>
          </p:nvSpPr>
          <p:spPr>
            <a:xfrm>
              <a:off x="10151918" y="3109533"/>
              <a:ext cx="1773571" cy="261610"/>
            </a:xfrm>
            <a:prstGeom prst="rect">
              <a:avLst/>
            </a:prstGeom>
            <a:noFill/>
          </p:spPr>
          <p:txBody>
            <a:bodyPr wrap="square" rtlCol="0">
              <a:spAutoFit/>
            </a:bodyPr>
            <a:lstStyle/>
            <a:p>
              <a:r>
                <a:rPr lang="en-US" sz="1100" b="1">
                  <a:solidFill>
                    <a:schemeClr val="accent4"/>
                  </a:solidFill>
                </a:rPr>
                <a:t>46% </a:t>
              </a:r>
              <a:r>
                <a:rPr lang="en-US" sz="1100" b="1"/>
                <a:t>Urban 1M+</a:t>
              </a:r>
            </a:p>
          </p:txBody>
        </p:sp>
      </p:grpSp>
      <p:sp>
        <p:nvSpPr>
          <p:cNvPr id="6" name="TextBox 5">
            <a:extLst>
              <a:ext uri="{FF2B5EF4-FFF2-40B4-BE49-F238E27FC236}">
                <a16:creationId xmlns:a16="http://schemas.microsoft.com/office/drawing/2014/main" id="{0299DB9C-8481-BD1F-CA6F-6A0DBB5A2966}"/>
              </a:ext>
            </a:extLst>
          </p:cNvPr>
          <p:cNvSpPr txBox="1"/>
          <p:nvPr/>
        </p:nvSpPr>
        <p:spPr>
          <a:xfrm>
            <a:off x="9380159" y="3268340"/>
            <a:ext cx="2549623" cy="1107996"/>
          </a:xfrm>
          <a:prstGeom prst="rect">
            <a:avLst/>
          </a:prstGeom>
          <a:noFill/>
          <a:ln>
            <a:solidFill>
              <a:srgbClr val="00B0F0"/>
            </a:solidFill>
            <a:prstDash val="sysDash"/>
          </a:ln>
        </p:spPr>
        <p:txBody>
          <a:bodyPr wrap="square" rtlCol="0">
            <a:spAutoFit/>
          </a:bodyPr>
          <a:lstStyle/>
          <a:p>
            <a:r>
              <a:rPr lang="en-US" sz="2400" b="1">
                <a:solidFill>
                  <a:schemeClr val="accent4"/>
                </a:solidFill>
              </a:rPr>
              <a:t>83% </a:t>
            </a:r>
            <a:r>
              <a:rPr lang="en-US" sz="1400"/>
              <a:t>of adults 18-64 engaged with a </a:t>
            </a:r>
            <a:r>
              <a:rPr lang="en-US" sz="1400">
                <a:solidFill>
                  <a:schemeClr val="accent4"/>
                </a:solidFill>
              </a:rPr>
              <a:t>personal care product OOH ad </a:t>
            </a:r>
            <a:r>
              <a:rPr lang="en-US" sz="1400"/>
              <a:t>after seeing it</a:t>
            </a:r>
          </a:p>
        </p:txBody>
      </p:sp>
      <p:sp>
        <p:nvSpPr>
          <p:cNvPr id="10" name="Title 1">
            <a:extLst>
              <a:ext uri="{FF2B5EF4-FFF2-40B4-BE49-F238E27FC236}">
                <a16:creationId xmlns:a16="http://schemas.microsoft.com/office/drawing/2014/main" id="{3B86E625-7679-5259-BE86-CC742BE3EF5E}"/>
              </a:ext>
            </a:extLst>
          </p:cNvPr>
          <p:cNvSpPr>
            <a:spLocks noGrp="1"/>
          </p:cNvSpPr>
          <p:nvPr>
            <p:ph type="title"/>
          </p:nvPr>
        </p:nvSpPr>
        <p:spPr>
          <a:xfrm>
            <a:off x="162934" y="532675"/>
            <a:ext cx="11469742" cy="361169"/>
          </a:xfrm>
        </p:spPr>
        <p:txBody>
          <a:bodyPr/>
          <a:lstStyle/>
          <a:p>
            <a:r>
              <a:rPr lang="en-US" sz="2000" b="1">
                <a:latin typeface="+mj-lt"/>
              </a:rPr>
              <a:t>More than 4 in 5 have engaged with personal care product OOH ads</a:t>
            </a:r>
            <a:endParaRPr lang="en-US" sz="2000">
              <a:latin typeface="+mj-lt"/>
            </a:endParaRPr>
          </a:p>
        </p:txBody>
      </p:sp>
      <p:sp>
        <p:nvSpPr>
          <p:cNvPr id="11" name="Text Placeholder 3">
            <a:extLst>
              <a:ext uri="{FF2B5EF4-FFF2-40B4-BE49-F238E27FC236}">
                <a16:creationId xmlns:a16="http://schemas.microsoft.com/office/drawing/2014/main" id="{5572080B-D226-560D-445E-B3356195156F}"/>
              </a:ext>
            </a:extLst>
          </p:cNvPr>
          <p:cNvSpPr>
            <a:spLocks noGrp="1"/>
          </p:cNvSpPr>
          <p:nvPr>
            <p:ph type="body" sz="quarter" idx="10"/>
          </p:nvPr>
        </p:nvSpPr>
        <p:spPr>
          <a:xfrm>
            <a:off x="177447" y="867761"/>
            <a:ext cx="11403471" cy="338554"/>
          </a:xfrm>
        </p:spPr>
        <p:txBody>
          <a:bodyPr/>
          <a:lstStyle/>
          <a:p>
            <a:pPr>
              <a:spcBef>
                <a:spcPts val="0"/>
              </a:spcBef>
            </a:pPr>
            <a:r>
              <a:rPr lang="en-US">
                <a:solidFill>
                  <a:schemeClr val="bg2"/>
                </a:solidFill>
              </a:rPr>
              <a:t>Among those who engaged, most (41%) say they purchased the product/brand advertised.</a:t>
            </a:r>
          </a:p>
        </p:txBody>
      </p:sp>
      <p:grpSp>
        <p:nvGrpSpPr>
          <p:cNvPr id="13" name="Group 12">
            <a:extLst>
              <a:ext uri="{FF2B5EF4-FFF2-40B4-BE49-F238E27FC236}">
                <a16:creationId xmlns:a16="http://schemas.microsoft.com/office/drawing/2014/main" id="{789CB3FD-F683-C6CA-ABB6-2618D75326C8}"/>
              </a:ext>
            </a:extLst>
          </p:cNvPr>
          <p:cNvGrpSpPr/>
          <p:nvPr/>
        </p:nvGrpSpPr>
        <p:grpSpPr>
          <a:xfrm>
            <a:off x="7800139" y="2364748"/>
            <a:ext cx="2079136" cy="261610"/>
            <a:chOff x="9846353" y="3109533"/>
            <a:chExt cx="2079136" cy="261610"/>
          </a:xfrm>
        </p:grpSpPr>
        <p:cxnSp>
          <p:nvCxnSpPr>
            <p:cNvPr id="14" name="Straight Arrow Connector 13">
              <a:extLst>
                <a:ext uri="{FF2B5EF4-FFF2-40B4-BE49-F238E27FC236}">
                  <a16:creationId xmlns:a16="http://schemas.microsoft.com/office/drawing/2014/main" id="{A751DC53-3FFE-F881-F242-40119DE6D8C4}"/>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FE8A8644-D829-4DCF-01C1-3FE5D1C3F973}"/>
                </a:ext>
              </a:extLst>
            </p:cNvPr>
            <p:cNvSpPr txBox="1"/>
            <p:nvPr/>
          </p:nvSpPr>
          <p:spPr>
            <a:xfrm>
              <a:off x="10151918" y="3109533"/>
              <a:ext cx="1773571" cy="261610"/>
            </a:xfrm>
            <a:prstGeom prst="rect">
              <a:avLst/>
            </a:prstGeom>
            <a:noFill/>
          </p:spPr>
          <p:txBody>
            <a:bodyPr wrap="square" rtlCol="0">
              <a:spAutoFit/>
            </a:bodyPr>
            <a:lstStyle/>
            <a:p>
              <a:r>
                <a:rPr lang="en-US" sz="1100" b="1">
                  <a:solidFill>
                    <a:schemeClr val="accent4"/>
                  </a:solidFill>
                </a:rPr>
                <a:t>44% </a:t>
              </a:r>
              <a:r>
                <a:rPr lang="en-US" sz="1100" b="1"/>
                <a:t>Gen Z</a:t>
              </a:r>
            </a:p>
          </p:txBody>
        </p:sp>
      </p:grpSp>
      <p:grpSp>
        <p:nvGrpSpPr>
          <p:cNvPr id="16" name="Group 15">
            <a:extLst>
              <a:ext uri="{FF2B5EF4-FFF2-40B4-BE49-F238E27FC236}">
                <a16:creationId xmlns:a16="http://schemas.microsoft.com/office/drawing/2014/main" id="{DF3D76D7-E991-D1C8-E49C-B75F5963DC5E}"/>
              </a:ext>
            </a:extLst>
          </p:cNvPr>
          <p:cNvGrpSpPr/>
          <p:nvPr/>
        </p:nvGrpSpPr>
        <p:grpSpPr>
          <a:xfrm>
            <a:off x="7593909" y="3506412"/>
            <a:ext cx="2079136" cy="261610"/>
            <a:chOff x="9846353" y="3109533"/>
            <a:chExt cx="2079136" cy="261610"/>
          </a:xfrm>
        </p:grpSpPr>
        <p:cxnSp>
          <p:nvCxnSpPr>
            <p:cNvPr id="19" name="Straight Arrow Connector 18">
              <a:extLst>
                <a:ext uri="{FF2B5EF4-FFF2-40B4-BE49-F238E27FC236}">
                  <a16:creationId xmlns:a16="http://schemas.microsoft.com/office/drawing/2014/main" id="{15B619D1-72EC-3E30-C3D5-E15B8B808A9C}"/>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7D99D28-28BC-C9D2-0F53-286A13C7D921}"/>
                </a:ext>
              </a:extLst>
            </p:cNvPr>
            <p:cNvSpPr txBox="1"/>
            <p:nvPr/>
          </p:nvSpPr>
          <p:spPr>
            <a:xfrm>
              <a:off x="10151918" y="3109533"/>
              <a:ext cx="1773571" cy="261610"/>
            </a:xfrm>
            <a:prstGeom prst="rect">
              <a:avLst/>
            </a:prstGeom>
            <a:noFill/>
          </p:spPr>
          <p:txBody>
            <a:bodyPr wrap="square" rtlCol="0">
              <a:spAutoFit/>
            </a:bodyPr>
            <a:lstStyle/>
            <a:p>
              <a:r>
                <a:rPr lang="en-US" sz="1100" b="1">
                  <a:solidFill>
                    <a:schemeClr val="accent4"/>
                  </a:solidFill>
                </a:rPr>
                <a:t>42% </a:t>
              </a:r>
              <a:r>
                <a:rPr lang="en-US" sz="1100" b="1"/>
                <a:t>Urban 1M+</a:t>
              </a:r>
            </a:p>
          </p:txBody>
        </p:sp>
      </p:grpSp>
      <p:grpSp>
        <p:nvGrpSpPr>
          <p:cNvPr id="21" name="Group 20">
            <a:extLst>
              <a:ext uri="{FF2B5EF4-FFF2-40B4-BE49-F238E27FC236}">
                <a16:creationId xmlns:a16="http://schemas.microsoft.com/office/drawing/2014/main" id="{92878096-1DC2-3A28-0569-E00FD623866C}"/>
              </a:ext>
            </a:extLst>
          </p:cNvPr>
          <p:cNvGrpSpPr/>
          <p:nvPr/>
        </p:nvGrpSpPr>
        <p:grpSpPr>
          <a:xfrm>
            <a:off x="7066136" y="4648076"/>
            <a:ext cx="2079136" cy="261610"/>
            <a:chOff x="9846353" y="3109533"/>
            <a:chExt cx="2079136" cy="261610"/>
          </a:xfrm>
        </p:grpSpPr>
        <p:cxnSp>
          <p:nvCxnSpPr>
            <p:cNvPr id="22" name="Straight Arrow Connector 21">
              <a:extLst>
                <a:ext uri="{FF2B5EF4-FFF2-40B4-BE49-F238E27FC236}">
                  <a16:creationId xmlns:a16="http://schemas.microsoft.com/office/drawing/2014/main" id="{030A0A2D-45D4-BFC2-892A-06A9890ABF4F}"/>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091CA01-B773-2F84-8752-14A1CEBDBC85}"/>
                </a:ext>
              </a:extLst>
            </p:cNvPr>
            <p:cNvSpPr txBox="1"/>
            <p:nvPr/>
          </p:nvSpPr>
          <p:spPr>
            <a:xfrm>
              <a:off x="10151918" y="3109533"/>
              <a:ext cx="1773571" cy="261610"/>
            </a:xfrm>
            <a:prstGeom prst="rect">
              <a:avLst/>
            </a:prstGeom>
            <a:noFill/>
          </p:spPr>
          <p:txBody>
            <a:bodyPr wrap="square" rtlCol="0">
              <a:spAutoFit/>
            </a:bodyPr>
            <a:lstStyle/>
            <a:p>
              <a:r>
                <a:rPr lang="en-US" sz="1100" b="1">
                  <a:solidFill>
                    <a:schemeClr val="accent4"/>
                  </a:solidFill>
                </a:rPr>
                <a:t>32% </a:t>
              </a:r>
              <a:r>
                <a:rPr lang="en-US" sz="1100" b="1"/>
                <a:t>Urban 1M+</a:t>
              </a:r>
            </a:p>
          </p:txBody>
        </p:sp>
      </p:grpSp>
      <p:grpSp>
        <p:nvGrpSpPr>
          <p:cNvPr id="24" name="Group 23">
            <a:extLst>
              <a:ext uri="{FF2B5EF4-FFF2-40B4-BE49-F238E27FC236}">
                <a16:creationId xmlns:a16="http://schemas.microsoft.com/office/drawing/2014/main" id="{28CB21CC-40AA-E08F-EAD2-2F6010BEA37F}"/>
              </a:ext>
            </a:extLst>
          </p:cNvPr>
          <p:cNvGrpSpPr/>
          <p:nvPr/>
        </p:nvGrpSpPr>
        <p:grpSpPr>
          <a:xfrm>
            <a:off x="7002673" y="5042830"/>
            <a:ext cx="2079136" cy="261610"/>
            <a:chOff x="9846353" y="3109533"/>
            <a:chExt cx="2079136" cy="261610"/>
          </a:xfrm>
        </p:grpSpPr>
        <p:cxnSp>
          <p:nvCxnSpPr>
            <p:cNvPr id="26" name="Straight Arrow Connector 25">
              <a:extLst>
                <a:ext uri="{FF2B5EF4-FFF2-40B4-BE49-F238E27FC236}">
                  <a16:creationId xmlns:a16="http://schemas.microsoft.com/office/drawing/2014/main" id="{D324F2C3-DFB3-B4CA-C89E-51E59293A729}"/>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3BFD48D2-2835-2C46-C8DE-6D4CB1753E41}"/>
                </a:ext>
              </a:extLst>
            </p:cNvPr>
            <p:cNvSpPr txBox="1"/>
            <p:nvPr/>
          </p:nvSpPr>
          <p:spPr>
            <a:xfrm>
              <a:off x="10151918" y="3109533"/>
              <a:ext cx="1773571" cy="261610"/>
            </a:xfrm>
            <a:prstGeom prst="rect">
              <a:avLst/>
            </a:prstGeom>
            <a:noFill/>
          </p:spPr>
          <p:txBody>
            <a:bodyPr wrap="square" rtlCol="0">
              <a:spAutoFit/>
            </a:bodyPr>
            <a:lstStyle/>
            <a:p>
              <a:r>
                <a:rPr lang="en-US" sz="1100" b="1">
                  <a:solidFill>
                    <a:schemeClr val="accent4"/>
                  </a:solidFill>
                </a:rPr>
                <a:t>26% </a:t>
              </a:r>
              <a:r>
                <a:rPr lang="en-US" sz="1100" b="1"/>
                <a:t>Urban 1M+</a:t>
              </a:r>
            </a:p>
          </p:txBody>
        </p:sp>
      </p:grpSp>
    </p:spTree>
    <p:extLst>
      <p:ext uri="{BB962C8B-B14F-4D97-AF65-F5344CB8AC3E}">
        <p14:creationId xmlns:p14="http://schemas.microsoft.com/office/powerpoint/2010/main" val="49105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89FA2-9A99-0301-758B-E42A45970279}"/>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64FB70E2-0E4A-2B7A-DDE8-31D53D65E380}"/>
              </a:ext>
            </a:extLst>
          </p:cNvPr>
          <p:cNvSpPr txBox="1"/>
          <p:nvPr/>
        </p:nvSpPr>
        <p:spPr>
          <a:xfrm>
            <a:off x="1833833" y="1574070"/>
            <a:ext cx="8524333" cy="477054"/>
          </a:xfrm>
          <a:prstGeom prst="rect">
            <a:avLst/>
          </a:prstGeom>
          <a:noFill/>
        </p:spPr>
        <p:txBody>
          <a:bodyPr wrap="square" rtlCol="0">
            <a:spAutoFit/>
          </a:bodyPr>
          <a:lstStyle/>
          <a:p>
            <a:pPr algn="ctr"/>
            <a:r>
              <a:rPr lang="en-US" sz="1400" b="1"/>
              <a:t>Messaging Most Interested in for Personal Care Product OOH Ads (Select 3)</a:t>
            </a:r>
          </a:p>
          <a:p>
            <a:pPr algn="ctr"/>
            <a:r>
              <a:rPr lang="en-US" sz="1100" i="1"/>
              <a:t>Among those interested in the ad type</a:t>
            </a:r>
          </a:p>
        </p:txBody>
      </p:sp>
      <p:sp>
        <p:nvSpPr>
          <p:cNvPr id="18" name="Text Placeholder 5">
            <a:extLst>
              <a:ext uri="{FF2B5EF4-FFF2-40B4-BE49-F238E27FC236}">
                <a16:creationId xmlns:a16="http://schemas.microsoft.com/office/drawing/2014/main" id="{CB0BAE6E-EFA3-FE62-E060-FAB658CF9A70}"/>
              </a:ext>
            </a:extLst>
          </p:cNvPr>
          <p:cNvSpPr>
            <a:spLocks noGrp="1"/>
          </p:cNvSpPr>
          <p:nvPr>
            <p:ph type="body" sz="quarter" idx="11"/>
          </p:nvPr>
        </p:nvSpPr>
        <p:spPr>
          <a:xfrm>
            <a:off x="177446" y="265587"/>
            <a:ext cx="7051043" cy="267088"/>
          </a:xfrm>
        </p:spPr>
        <p:txBody>
          <a:bodyPr/>
          <a:lstStyle/>
          <a:p>
            <a:r>
              <a:rPr lang="en-US" b="1" dirty="0">
                <a:solidFill>
                  <a:schemeClr val="accent2"/>
                </a:solidFill>
                <a:latin typeface="+mn-lt"/>
              </a:rPr>
              <a:t> 2025 PRODUCT CATEGORY RESEARCH: PERSONAL CARE PRODUCTS</a:t>
            </a:r>
          </a:p>
        </p:txBody>
      </p:sp>
      <p:sp>
        <p:nvSpPr>
          <p:cNvPr id="3" name="TextBox 2">
            <a:extLst>
              <a:ext uri="{FF2B5EF4-FFF2-40B4-BE49-F238E27FC236}">
                <a16:creationId xmlns:a16="http://schemas.microsoft.com/office/drawing/2014/main" id="{A1272FBD-CB57-FA1A-1AB7-4D521429D03E}"/>
              </a:ext>
            </a:extLst>
          </p:cNvPr>
          <p:cNvSpPr txBox="1"/>
          <p:nvPr/>
        </p:nvSpPr>
        <p:spPr>
          <a:xfrm>
            <a:off x="9491241" y="5127585"/>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FC96E4EF-FB47-8F6F-1A74-A2348D2E7BA6}"/>
              </a:ext>
            </a:extLst>
          </p:cNvPr>
          <p:cNvSpPr txBox="1"/>
          <p:nvPr/>
        </p:nvSpPr>
        <p:spPr>
          <a:xfrm>
            <a:off x="177447" y="6160728"/>
            <a:ext cx="10654964" cy="461665"/>
          </a:xfrm>
          <a:prstGeom prst="rect">
            <a:avLst/>
          </a:prstGeom>
          <a:noFill/>
        </p:spPr>
        <p:txBody>
          <a:bodyPr wrap="square" rtlCol="0">
            <a:spAutoFit/>
          </a:bodyPr>
          <a:lstStyle/>
          <a:p>
            <a:pPr lvl="0" defTabSz="914377">
              <a:defRPr/>
            </a:pPr>
            <a:endParaRPr lang="en-US" sz="800" u="sng" dirty="0">
              <a:solidFill>
                <a:schemeClr val="tx2"/>
              </a:solidFill>
              <a:cs typeface="Arial" panose="020B0604020202020204" pitchFamily="34" charset="0"/>
            </a:endParaRPr>
          </a:p>
          <a:p>
            <a:pPr defTabSz="914377">
              <a:defRPr/>
            </a:pPr>
            <a:r>
              <a:rPr lang="en-US" sz="800" u="sng" dirty="0">
                <a:solidFill>
                  <a:schemeClr val="tx2"/>
                </a:solidFill>
                <a:cs typeface="Arial" panose="020B0604020202020204" pitchFamily="34" charset="0"/>
              </a:rPr>
              <a:t>BASE: </a:t>
            </a:r>
            <a:r>
              <a:rPr lang="pt-BR" sz="800" u="sng" dirty="0">
                <a:solidFill>
                  <a:schemeClr val="tx2"/>
                </a:solidFill>
                <a:cs typeface="Arial" panose="020B0604020202020204" pitchFamily="34" charset="0"/>
              </a:rPr>
              <a:t>GENERAL PUBLIC 18-64 (n=1632)</a:t>
            </a:r>
            <a:r>
              <a:rPr lang="en-US" sz="800" u="sng" dirty="0">
                <a:solidFill>
                  <a:schemeClr val="tx2"/>
                </a:solidFill>
                <a:cs typeface="Arial" panose="020B0604020202020204" pitchFamily="34" charset="0"/>
              </a:rPr>
              <a:t>; </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INTERESTED IN PERSONAL CARE PRODUCT OOH ADS (n=1361)</a:t>
            </a:r>
          </a:p>
          <a:p>
            <a:r>
              <a:rPr lang="en-US" sz="800" dirty="0">
                <a:solidFill>
                  <a:srgbClr val="939598"/>
                </a:solidFill>
              </a:rPr>
              <a:t>Q11 Which types of out-of-home advertising messages for personal care products are most likely to interest you? Please select up to three.</a:t>
            </a:r>
            <a:endParaRPr lang="en-US" sz="800" dirty="0">
              <a:solidFill>
                <a:schemeClr val="tx2"/>
              </a:solidFill>
            </a:endParaRPr>
          </a:p>
        </p:txBody>
      </p:sp>
      <p:graphicFrame>
        <p:nvGraphicFramePr>
          <p:cNvPr id="8" name="Chart 7">
            <a:extLst>
              <a:ext uri="{FF2B5EF4-FFF2-40B4-BE49-F238E27FC236}">
                <a16:creationId xmlns:a16="http://schemas.microsoft.com/office/drawing/2014/main" id="{495D740D-513D-62B6-13A4-4BB901D11617}"/>
              </a:ext>
            </a:extLst>
          </p:cNvPr>
          <p:cNvGraphicFramePr/>
          <p:nvPr/>
        </p:nvGraphicFramePr>
        <p:xfrm>
          <a:off x="759254" y="2114274"/>
          <a:ext cx="9354236" cy="393918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F265496A-1BA3-F970-75DF-F987DD17C826}"/>
              </a:ext>
            </a:extLst>
          </p:cNvPr>
          <p:cNvGrpSpPr/>
          <p:nvPr/>
        </p:nvGrpSpPr>
        <p:grpSpPr>
          <a:xfrm>
            <a:off x="7675925" y="2557299"/>
            <a:ext cx="2093906" cy="261610"/>
            <a:chOff x="9831583" y="3106329"/>
            <a:chExt cx="2093906" cy="261610"/>
          </a:xfrm>
        </p:grpSpPr>
        <p:cxnSp>
          <p:nvCxnSpPr>
            <p:cNvPr id="4" name="Straight Arrow Connector 3">
              <a:extLst>
                <a:ext uri="{FF2B5EF4-FFF2-40B4-BE49-F238E27FC236}">
                  <a16:creationId xmlns:a16="http://schemas.microsoft.com/office/drawing/2014/main" id="{CB54BB88-C4D7-F799-0D5A-DA58CCB282BA}"/>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5585BF2B-7448-8B57-D1AB-E09E97D9E790}"/>
                </a:ext>
              </a:extLst>
            </p:cNvPr>
            <p:cNvSpPr txBox="1"/>
            <p:nvPr/>
          </p:nvSpPr>
          <p:spPr>
            <a:xfrm>
              <a:off x="10151918" y="3106329"/>
              <a:ext cx="1773571" cy="261610"/>
            </a:xfrm>
            <a:prstGeom prst="rect">
              <a:avLst/>
            </a:prstGeom>
            <a:noFill/>
          </p:spPr>
          <p:txBody>
            <a:bodyPr wrap="square" rtlCol="0">
              <a:spAutoFit/>
            </a:bodyPr>
            <a:lstStyle/>
            <a:p>
              <a:r>
                <a:rPr lang="en-US" sz="1100" b="1">
                  <a:solidFill>
                    <a:schemeClr val="accent2"/>
                  </a:solidFill>
                </a:rPr>
                <a:t>47% </a:t>
              </a:r>
              <a:r>
                <a:rPr lang="en-US" sz="1100" b="1"/>
                <a:t>Women</a:t>
              </a:r>
              <a:endParaRPr lang="en-US" sz="1100" b="1">
                <a:solidFill>
                  <a:schemeClr val="accent2"/>
                </a:solidFill>
              </a:endParaRPr>
            </a:p>
          </p:txBody>
        </p:sp>
      </p:grpSp>
      <p:sp>
        <p:nvSpPr>
          <p:cNvPr id="6" name="TextBox 5">
            <a:extLst>
              <a:ext uri="{FF2B5EF4-FFF2-40B4-BE49-F238E27FC236}">
                <a16:creationId xmlns:a16="http://schemas.microsoft.com/office/drawing/2014/main" id="{3F30B2B0-C4EE-3AE5-5AF1-E5153E7CDE41}"/>
              </a:ext>
            </a:extLst>
          </p:cNvPr>
          <p:cNvSpPr txBox="1"/>
          <p:nvPr/>
        </p:nvSpPr>
        <p:spPr>
          <a:xfrm>
            <a:off x="9333522" y="3604721"/>
            <a:ext cx="2299153" cy="892552"/>
          </a:xfrm>
          <a:prstGeom prst="rect">
            <a:avLst/>
          </a:prstGeom>
          <a:noFill/>
          <a:ln>
            <a:solidFill>
              <a:schemeClr val="accent2"/>
            </a:solidFill>
            <a:prstDash val="sysDash"/>
          </a:ln>
        </p:spPr>
        <p:txBody>
          <a:bodyPr wrap="square" rtlCol="0">
            <a:spAutoFit/>
          </a:bodyPr>
          <a:lstStyle/>
          <a:p>
            <a:r>
              <a:rPr lang="en-US" sz="2400" b="1">
                <a:solidFill>
                  <a:schemeClr val="accent2"/>
                </a:solidFill>
              </a:rPr>
              <a:t>84% </a:t>
            </a:r>
            <a:r>
              <a:rPr lang="en-US" sz="1400"/>
              <a:t>of adults 18-64 are interested in </a:t>
            </a:r>
            <a:r>
              <a:rPr lang="en-US" sz="1400" b="1">
                <a:solidFill>
                  <a:schemeClr val="accent2"/>
                </a:solidFill>
              </a:rPr>
              <a:t>personal care product OOH ads</a:t>
            </a:r>
          </a:p>
        </p:txBody>
      </p:sp>
      <p:sp>
        <p:nvSpPr>
          <p:cNvPr id="11" name="Title 1">
            <a:extLst>
              <a:ext uri="{FF2B5EF4-FFF2-40B4-BE49-F238E27FC236}">
                <a16:creationId xmlns:a16="http://schemas.microsoft.com/office/drawing/2014/main" id="{AF9C96C3-AB9E-A47C-C01F-0EF126DCB9F5}"/>
              </a:ext>
            </a:extLst>
          </p:cNvPr>
          <p:cNvSpPr>
            <a:spLocks noGrp="1"/>
          </p:cNvSpPr>
          <p:nvPr>
            <p:ph type="title"/>
          </p:nvPr>
        </p:nvSpPr>
        <p:spPr>
          <a:xfrm>
            <a:off x="162934" y="532675"/>
            <a:ext cx="11469742" cy="361169"/>
          </a:xfrm>
        </p:spPr>
        <p:txBody>
          <a:bodyPr/>
          <a:lstStyle/>
          <a:p>
            <a:r>
              <a:rPr lang="en-US" sz="2000" b="1" dirty="0">
                <a:latin typeface="+mj-lt"/>
              </a:rPr>
              <a:t>Over 8 in 10 are interested in personal care products OOH ads</a:t>
            </a:r>
            <a:endParaRPr lang="en-US" sz="2000" dirty="0">
              <a:latin typeface="+mj-lt"/>
            </a:endParaRPr>
          </a:p>
        </p:txBody>
      </p:sp>
      <p:sp>
        <p:nvSpPr>
          <p:cNvPr id="12" name="Text Placeholder 3">
            <a:extLst>
              <a:ext uri="{FF2B5EF4-FFF2-40B4-BE49-F238E27FC236}">
                <a16:creationId xmlns:a16="http://schemas.microsoft.com/office/drawing/2014/main" id="{E36ACF78-82A9-9C71-33B9-325835B5AFE9}"/>
              </a:ext>
            </a:extLst>
          </p:cNvPr>
          <p:cNvSpPr>
            <a:spLocks noGrp="1"/>
          </p:cNvSpPr>
          <p:nvPr>
            <p:ph type="body" sz="quarter" idx="10"/>
          </p:nvPr>
        </p:nvSpPr>
        <p:spPr>
          <a:xfrm>
            <a:off x="177446" y="921600"/>
            <a:ext cx="11403471" cy="338554"/>
          </a:xfrm>
        </p:spPr>
        <p:txBody>
          <a:bodyPr/>
          <a:lstStyle/>
          <a:p>
            <a:pPr>
              <a:spcBef>
                <a:spcPts val="0"/>
              </a:spcBef>
            </a:pPr>
            <a:r>
              <a:rPr lang="en-US" dirty="0">
                <a:solidFill>
                  <a:schemeClr val="bg2"/>
                </a:solidFill>
              </a:rPr>
              <a:t>Price and cost-saving opportunities (41%) and product benefits (41%) are what adults would be most interested in seeing.</a:t>
            </a:r>
          </a:p>
        </p:txBody>
      </p:sp>
      <p:grpSp>
        <p:nvGrpSpPr>
          <p:cNvPr id="13" name="Group 12">
            <a:extLst>
              <a:ext uri="{FF2B5EF4-FFF2-40B4-BE49-F238E27FC236}">
                <a16:creationId xmlns:a16="http://schemas.microsoft.com/office/drawing/2014/main" id="{FA665F2D-8052-5793-40BB-C9D0A60FFD69}"/>
              </a:ext>
            </a:extLst>
          </p:cNvPr>
          <p:cNvGrpSpPr/>
          <p:nvPr/>
        </p:nvGrpSpPr>
        <p:grpSpPr>
          <a:xfrm>
            <a:off x="6535552" y="5312251"/>
            <a:ext cx="2093906" cy="261610"/>
            <a:chOff x="9831583" y="3106329"/>
            <a:chExt cx="2093906" cy="261610"/>
          </a:xfrm>
        </p:grpSpPr>
        <p:cxnSp>
          <p:nvCxnSpPr>
            <p:cNvPr id="14" name="Straight Arrow Connector 13">
              <a:extLst>
                <a:ext uri="{FF2B5EF4-FFF2-40B4-BE49-F238E27FC236}">
                  <a16:creationId xmlns:a16="http://schemas.microsoft.com/office/drawing/2014/main" id="{8F455200-5E42-1807-6727-F748FB6CB346}"/>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8190E85-B6B7-0D0A-B8E0-89CC5C3ABEB0}"/>
                </a:ext>
              </a:extLst>
            </p:cNvPr>
            <p:cNvSpPr txBox="1"/>
            <p:nvPr/>
          </p:nvSpPr>
          <p:spPr>
            <a:xfrm>
              <a:off x="10151918" y="3106329"/>
              <a:ext cx="1773571" cy="261610"/>
            </a:xfrm>
            <a:prstGeom prst="rect">
              <a:avLst/>
            </a:prstGeom>
            <a:noFill/>
          </p:spPr>
          <p:txBody>
            <a:bodyPr wrap="square" rtlCol="0">
              <a:spAutoFit/>
            </a:bodyPr>
            <a:lstStyle/>
            <a:p>
              <a:r>
                <a:rPr lang="en-US" sz="1100" b="1">
                  <a:solidFill>
                    <a:schemeClr val="accent2"/>
                  </a:solidFill>
                </a:rPr>
                <a:t>21% </a:t>
              </a:r>
              <a:r>
                <a:rPr lang="en-US" sz="1100" b="1"/>
                <a:t>Gen Z</a:t>
              </a:r>
            </a:p>
          </p:txBody>
        </p:sp>
      </p:grpSp>
      <p:grpSp>
        <p:nvGrpSpPr>
          <p:cNvPr id="16" name="Group 15">
            <a:extLst>
              <a:ext uri="{FF2B5EF4-FFF2-40B4-BE49-F238E27FC236}">
                <a16:creationId xmlns:a16="http://schemas.microsoft.com/office/drawing/2014/main" id="{04A2AAEC-964D-E485-EF5C-CEB49879D337}"/>
              </a:ext>
            </a:extLst>
          </p:cNvPr>
          <p:cNvGrpSpPr/>
          <p:nvPr/>
        </p:nvGrpSpPr>
        <p:grpSpPr>
          <a:xfrm>
            <a:off x="7326455" y="3356725"/>
            <a:ext cx="2093906" cy="261610"/>
            <a:chOff x="9831583" y="3106329"/>
            <a:chExt cx="2093906" cy="261610"/>
          </a:xfrm>
        </p:grpSpPr>
        <p:cxnSp>
          <p:nvCxnSpPr>
            <p:cNvPr id="19" name="Straight Arrow Connector 18">
              <a:extLst>
                <a:ext uri="{FF2B5EF4-FFF2-40B4-BE49-F238E27FC236}">
                  <a16:creationId xmlns:a16="http://schemas.microsoft.com/office/drawing/2014/main" id="{789EDF7F-439E-8BC9-825E-6A870CE847A2}"/>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8281F01-CC9B-5AB0-C044-2BF3E1F84380}"/>
                </a:ext>
              </a:extLst>
            </p:cNvPr>
            <p:cNvSpPr txBox="1"/>
            <p:nvPr/>
          </p:nvSpPr>
          <p:spPr>
            <a:xfrm>
              <a:off x="10151918" y="3106329"/>
              <a:ext cx="1773571" cy="261610"/>
            </a:xfrm>
            <a:prstGeom prst="rect">
              <a:avLst/>
            </a:prstGeom>
            <a:noFill/>
          </p:spPr>
          <p:txBody>
            <a:bodyPr wrap="square" rtlCol="0">
              <a:spAutoFit/>
            </a:bodyPr>
            <a:lstStyle/>
            <a:p>
              <a:r>
                <a:rPr lang="en-US" sz="1100" b="1">
                  <a:solidFill>
                    <a:schemeClr val="accent2"/>
                  </a:solidFill>
                </a:rPr>
                <a:t>39% </a:t>
              </a:r>
              <a:r>
                <a:rPr lang="en-US" sz="1100" b="1"/>
                <a:t>Northeast</a:t>
              </a:r>
            </a:p>
          </p:txBody>
        </p:sp>
      </p:grpSp>
    </p:spTree>
    <p:extLst>
      <p:ext uri="{BB962C8B-B14F-4D97-AF65-F5344CB8AC3E}">
        <p14:creationId xmlns:p14="http://schemas.microsoft.com/office/powerpoint/2010/main" val="3828208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3E83F-93BC-8DCC-33AB-C5B0EA27961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162199E-EC6A-B88F-5DB7-43876E67A017}"/>
              </a:ext>
            </a:extLst>
          </p:cNvPr>
          <p:cNvSpPr>
            <a:spLocks noGrp="1"/>
          </p:cNvSpPr>
          <p:nvPr>
            <p:ph type="ctrTitle"/>
          </p:nvPr>
        </p:nvSpPr>
        <p:spPr>
          <a:xfrm>
            <a:off x="1502228" y="2926291"/>
            <a:ext cx="9187544" cy="1005417"/>
          </a:xfrm>
        </p:spPr>
        <p:txBody>
          <a:bodyPr anchor="ctr"/>
          <a:lstStyle/>
          <a:p>
            <a:r>
              <a:rPr lang="en-US" sz="4000" dirty="0"/>
              <a:t>OOH Impact: Real Estate</a:t>
            </a:r>
          </a:p>
        </p:txBody>
      </p:sp>
    </p:spTree>
    <p:extLst>
      <p:ext uri="{BB962C8B-B14F-4D97-AF65-F5344CB8AC3E}">
        <p14:creationId xmlns:p14="http://schemas.microsoft.com/office/powerpoint/2010/main" val="220903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536227" y="1514028"/>
            <a:ext cx="7119546" cy="307777"/>
          </a:xfrm>
          <a:prstGeom prst="rect">
            <a:avLst/>
          </a:prstGeom>
          <a:noFill/>
        </p:spPr>
        <p:txBody>
          <a:bodyPr wrap="square" rtlCol="0">
            <a:spAutoFit/>
          </a:bodyPr>
          <a:lstStyle/>
          <a:p>
            <a:pPr algn="ctr"/>
            <a:endParaRPr lang="en-US" sz="1400" b="1"/>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 2025 PRODUCT CATEGORY RESEARCH: REAL ESTATE</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sz="1800" b="1" dirty="0">
                <a:latin typeface="+mj-lt"/>
              </a:rPr>
              <a:t>3 in 5 adults recall recently seeing an OOH real estate ad</a:t>
            </a: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047451"/>
            <a:ext cx="10654964" cy="461665"/>
          </a:xfrm>
          <a:prstGeom prst="rect">
            <a:avLst/>
          </a:prstGeom>
          <a:noFill/>
        </p:spPr>
        <p:txBody>
          <a:bodyPr wrap="square" rtlCol="0">
            <a:spAutoFit/>
          </a:bodyPr>
          <a:lstStyle/>
          <a:p>
            <a:pPr lvl="0" defTabSz="914377">
              <a:defRPr/>
            </a:pPr>
            <a:endParaRPr lang="en-US" sz="800" u="sng" dirty="0">
              <a:solidFill>
                <a:schemeClr val="tx2"/>
              </a:solidFill>
              <a:cs typeface="Arial" panose="020B0604020202020204" pitchFamily="34" charset="0"/>
            </a:endParaRPr>
          </a:p>
          <a:p>
            <a:pPr lvl="0" defTabSz="914377">
              <a:defRPr/>
            </a:pPr>
            <a:r>
              <a:rPr lang="pt-BR" sz="800" u="sng" dirty="0">
                <a:solidFill>
                  <a:schemeClr val="tx2"/>
                </a:solidFill>
                <a:cs typeface="Arial" panose="020B0604020202020204" pitchFamily="34" charset="0"/>
              </a:rPr>
              <a:t>BASE: GENERAL PUBLIC 18-64 (n=1632)</a:t>
            </a:r>
            <a:endParaRPr lang="en-US" sz="800" u="sng" dirty="0">
              <a:solidFill>
                <a:schemeClr val="tx2"/>
              </a:solidFill>
              <a:cs typeface="Arial" panose="020B0604020202020204" pitchFamily="34" charset="0"/>
            </a:endParaRPr>
          </a:p>
          <a:p>
            <a:pPr>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 Do you recall recently seeing out-of-home advertisements for any of the following products or services</a:t>
            </a:r>
            <a:r>
              <a:rPr lang="en-US" sz="800" dirty="0">
                <a:solidFill>
                  <a:srgbClr val="939598"/>
                </a:solidFill>
              </a:rPr>
              <a:t>? </a:t>
            </a:r>
          </a:p>
        </p:txBody>
      </p:sp>
      <p:graphicFrame>
        <p:nvGraphicFramePr>
          <p:cNvPr id="2" name="Chart 1">
            <a:extLst>
              <a:ext uri="{FF2B5EF4-FFF2-40B4-BE49-F238E27FC236}">
                <a16:creationId xmlns:a16="http://schemas.microsoft.com/office/drawing/2014/main" id="{A0B4FD76-BD3B-66ED-D82C-97C07EE4B4A5}"/>
              </a:ext>
            </a:extLst>
          </p:cNvPr>
          <p:cNvGraphicFramePr/>
          <p:nvPr>
            <p:extLst>
              <p:ext uri="{D42A27DB-BD31-4B8C-83A1-F6EECF244321}">
                <p14:modId xmlns:p14="http://schemas.microsoft.com/office/powerpoint/2010/main" val="4189787654"/>
              </p:ext>
            </p:extLst>
          </p:nvPr>
        </p:nvGraphicFramePr>
        <p:xfrm>
          <a:off x="1280660" y="2286861"/>
          <a:ext cx="4570572" cy="3289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B019268-3196-5A46-3DE9-6E289C04C61A}"/>
              </a:ext>
            </a:extLst>
          </p:cNvPr>
          <p:cNvGraphicFramePr/>
          <p:nvPr>
            <p:extLst>
              <p:ext uri="{D42A27DB-BD31-4B8C-83A1-F6EECF244321}">
                <p14:modId xmlns:p14="http://schemas.microsoft.com/office/powerpoint/2010/main" val="3697213567"/>
              </p:ext>
            </p:extLst>
          </p:nvPr>
        </p:nvGraphicFramePr>
        <p:xfrm>
          <a:off x="7063861" y="2414129"/>
          <a:ext cx="3582456"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4BE20AE0-4962-1674-C41C-29561E3C7825}"/>
              </a:ext>
            </a:extLst>
          </p:cNvPr>
          <p:cNvSpPr txBox="1"/>
          <p:nvPr/>
        </p:nvSpPr>
        <p:spPr>
          <a:xfrm>
            <a:off x="8187957" y="2176517"/>
            <a:ext cx="2204277" cy="307777"/>
          </a:xfrm>
          <a:prstGeom prst="rect">
            <a:avLst/>
          </a:prstGeom>
          <a:noFill/>
        </p:spPr>
        <p:txBody>
          <a:bodyPr wrap="square" rtlCol="0">
            <a:spAutoFit/>
          </a:bodyPr>
          <a:lstStyle/>
          <a:p>
            <a:pPr marL="0" marR="0" algn="ctr">
              <a:spcBef>
                <a:spcPts val="0"/>
              </a:spcBef>
              <a:spcAft>
                <a:spcPts val="0"/>
              </a:spcAft>
            </a:pPr>
            <a:r>
              <a:rPr lang="en-US" sz="1400" b="1">
                <a:effectLst/>
                <a:latin typeface="+mj-lt"/>
                <a:ea typeface="Calibri" panose="020F0502020204030204" pitchFamily="34" charset="0"/>
              </a:rPr>
              <a:t>% Yes</a:t>
            </a:r>
          </a:p>
        </p:txBody>
      </p:sp>
      <p:sp>
        <p:nvSpPr>
          <p:cNvPr id="6" name="Right Brace 5">
            <a:extLst>
              <a:ext uri="{FF2B5EF4-FFF2-40B4-BE49-F238E27FC236}">
                <a16:creationId xmlns:a16="http://schemas.microsoft.com/office/drawing/2014/main" id="{583D2A67-583A-6D56-88E8-4E23BD96825C}"/>
              </a:ext>
            </a:extLst>
          </p:cNvPr>
          <p:cNvSpPr/>
          <p:nvPr/>
        </p:nvSpPr>
        <p:spPr>
          <a:xfrm>
            <a:off x="5307949" y="2533226"/>
            <a:ext cx="798136" cy="2912533"/>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ACBEE5FF-4F5A-537E-719A-4DAA1E63209C}"/>
              </a:ext>
            </a:extLst>
          </p:cNvPr>
          <p:cNvSpPr txBox="1"/>
          <p:nvPr/>
        </p:nvSpPr>
        <p:spPr>
          <a:xfrm>
            <a:off x="6106085" y="3835603"/>
            <a:ext cx="1032326" cy="307777"/>
          </a:xfrm>
          <a:prstGeom prst="rect">
            <a:avLst/>
          </a:prstGeom>
          <a:noFill/>
        </p:spPr>
        <p:txBody>
          <a:bodyPr wrap="square" rtlCol="0">
            <a:spAutoFit/>
          </a:bodyPr>
          <a:lstStyle/>
          <a:p>
            <a:r>
              <a:rPr lang="en-US" sz="1400" b="1" dirty="0">
                <a:solidFill>
                  <a:schemeClr val="accent1"/>
                </a:solidFill>
                <a:latin typeface="Helvetica" pitchFamily="2" charset="0"/>
              </a:rPr>
              <a:t>62%</a:t>
            </a:r>
            <a:r>
              <a:rPr lang="en-US" sz="1400" b="1" dirty="0">
                <a:latin typeface="Helvetica" pitchFamily="2" charset="0"/>
              </a:rPr>
              <a:t> Yes</a:t>
            </a:r>
          </a:p>
        </p:txBody>
      </p:sp>
      <p:sp>
        <p:nvSpPr>
          <p:cNvPr id="3" name="TextBox 2">
            <a:extLst>
              <a:ext uri="{FF2B5EF4-FFF2-40B4-BE49-F238E27FC236}">
                <a16:creationId xmlns:a16="http://schemas.microsoft.com/office/drawing/2014/main" id="{F2CCCDF7-1B15-1925-B600-6A4A3D4955DA}"/>
              </a:ext>
            </a:extLst>
          </p:cNvPr>
          <p:cNvSpPr txBox="1"/>
          <p:nvPr/>
        </p:nvSpPr>
        <p:spPr>
          <a:xfrm>
            <a:off x="2546312" y="1749785"/>
            <a:ext cx="7119546" cy="307777"/>
          </a:xfrm>
          <a:prstGeom prst="rect">
            <a:avLst/>
          </a:prstGeom>
          <a:noFill/>
        </p:spPr>
        <p:txBody>
          <a:bodyPr wrap="square" rtlCol="0">
            <a:spAutoFit/>
          </a:bodyPr>
          <a:lstStyle/>
          <a:p>
            <a:pPr algn="ctr"/>
            <a:r>
              <a:rPr lang="en-US" sz="1400" b="1"/>
              <a:t>Recall of Real Estate OOH Ads</a:t>
            </a:r>
          </a:p>
        </p:txBody>
      </p:sp>
      <p:sp>
        <p:nvSpPr>
          <p:cNvPr id="8" name="Text Placeholder 3">
            <a:extLst>
              <a:ext uri="{FF2B5EF4-FFF2-40B4-BE49-F238E27FC236}">
                <a16:creationId xmlns:a16="http://schemas.microsoft.com/office/drawing/2014/main" id="{0ED6F061-F903-D712-0D39-26C54D031485}"/>
              </a:ext>
            </a:extLst>
          </p:cNvPr>
          <p:cNvSpPr>
            <a:spLocks noGrp="1"/>
          </p:cNvSpPr>
          <p:nvPr>
            <p:ph type="body" sz="quarter" idx="10"/>
          </p:nvPr>
        </p:nvSpPr>
        <p:spPr>
          <a:xfrm>
            <a:off x="177447" y="835045"/>
            <a:ext cx="11403471" cy="378137"/>
          </a:xfrm>
        </p:spPr>
        <p:txBody>
          <a:bodyPr/>
          <a:lstStyle/>
          <a:p>
            <a:r>
              <a:rPr lang="en-US" dirty="0">
                <a:solidFill>
                  <a:schemeClr val="bg2"/>
                </a:solidFill>
              </a:rPr>
              <a:t>Men and younger adults are significantly more likely to recall seeing these ads compared to women and Boomers.</a:t>
            </a:r>
          </a:p>
        </p:txBody>
      </p:sp>
    </p:spTree>
    <p:extLst>
      <p:ext uri="{BB962C8B-B14F-4D97-AF65-F5344CB8AC3E}">
        <p14:creationId xmlns:p14="http://schemas.microsoft.com/office/powerpoint/2010/main" val="301890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84EBE-D0FE-0730-4E8A-6361CF438D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7F1082-BBD9-8A17-1CAF-3DC978020187}"/>
              </a:ext>
            </a:extLst>
          </p:cNvPr>
          <p:cNvSpPr>
            <a:spLocks noGrp="1"/>
          </p:cNvSpPr>
          <p:nvPr>
            <p:ph type="title"/>
          </p:nvPr>
        </p:nvSpPr>
        <p:spPr/>
        <p:txBody>
          <a:bodyPr/>
          <a:lstStyle/>
          <a:p>
            <a:r>
              <a:rPr lang="en-US" b="1">
                <a:latin typeface="+mn-lt"/>
              </a:rPr>
              <a:t>Table of Contents</a:t>
            </a:r>
          </a:p>
        </p:txBody>
      </p:sp>
      <p:graphicFrame>
        <p:nvGraphicFramePr>
          <p:cNvPr id="4" name="Table 5">
            <a:extLst>
              <a:ext uri="{FF2B5EF4-FFF2-40B4-BE49-F238E27FC236}">
                <a16:creationId xmlns:a16="http://schemas.microsoft.com/office/drawing/2014/main" id="{D8AB17E6-C896-A7E4-0BC0-03585B10093D}"/>
              </a:ext>
            </a:extLst>
          </p:cNvPr>
          <p:cNvGraphicFramePr>
            <a:graphicFrameLocks noGrp="1"/>
          </p:cNvGraphicFramePr>
          <p:nvPr>
            <p:extLst>
              <p:ext uri="{D42A27DB-BD31-4B8C-83A1-F6EECF244321}">
                <p14:modId xmlns:p14="http://schemas.microsoft.com/office/powerpoint/2010/main" val="2063333982"/>
              </p:ext>
            </p:extLst>
          </p:nvPr>
        </p:nvGraphicFramePr>
        <p:xfrm>
          <a:off x="790990" y="1439042"/>
          <a:ext cx="10008389" cy="4443597"/>
        </p:xfrm>
        <a:graphic>
          <a:graphicData uri="http://schemas.openxmlformats.org/drawingml/2006/table">
            <a:tbl>
              <a:tblPr firstRow="1" bandRow="1">
                <a:tableStyleId>{2D5ABB26-0587-4C30-8999-92F81FD0307C}</a:tableStyleId>
              </a:tblPr>
              <a:tblGrid>
                <a:gridCol w="8448264">
                  <a:extLst>
                    <a:ext uri="{9D8B030D-6E8A-4147-A177-3AD203B41FA5}">
                      <a16:colId xmlns:a16="http://schemas.microsoft.com/office/drawing/2014/main" val="3980726531"/>
                    </a:ext>
                  </a:extLst>
                </a:gridCol>
                <a:gridCol w="1560125">
                  <a:extLst>
                    <a:ext uri="{9D8B030D-6E8A-4147-A177-3AD203B41FA5}">
                      <a16:colId xmlns:a16="http://schemas.microsoft.com/office/drawing/2014/main" val="2276397627"/>
                    </a:ext>
                  </a:extLst>
                </a:gridCol>
              </a:tblGrid>
              <a:tr h="493733">
                <a:tc>
                  <a:txBody>
                    <a:bodyPr/>
                    <a:lstStyle/>
                    <a:p>
                      <a:r>
                        <a:rPr lang="en-US" sz="1400" b="1" i="0">
                          <a:solidFill>
                            <a:schemeClr val="tx1"/>
                          </a:solidFill>
                          <a:latin typeface="+mn-lt"/>
                        </a:rPr>
                        <a:t>Key Findings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mn-lt"/>
                        </a:rPr>
                        <a:t>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421713831"/>
                  </a:ext>
                </a:extLst>
              </a:tr>
              <a:tr h="493733">
                <a:tc>
                  <a:txBody>
                    <a:bodyPr/>
                    <a:lstStyle/>
                    <a:p>
                      <a:r>
                        <a:rPr lang="en-US" sz="1400" b="1" i="0" dirty="0">
                          <a:solidFill>
                            <a:schemeClr val="tx1"/>
                          </a:solidFill>
                          <a:latin typeface="+mn-lt"/>
                        </a:rPr>
                        <a:t>OOH Impact: Product Categories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600" b="1" i="0" dirty="0">
                        <a:solidFill>
                          <a:schemeClr val="accent1"/>
                        </a:solidFill>
                        <a:latin typeface="+mn-lt"/>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81754036"/>
                  </a:ext>
                </a:extLst>
              </a:tr>
              <a:tr h="493733">
                <a:tc>
                  <a:txBody>
                    <a:bodyPr/>
                    <a:lstStyle/>
                    <a:p>
                      <a:r>
                        <a:rPr lang="en-US" sz="1400" b="1" i="0" kern="1200" dirty="0">
                          <a:solidFill>
                            <a:schemeClr val="tx1"/>
                          </a:solidFill>
                          <a:latin typeface="+mn-lt"/>
                          <a:ea typeface="+mn-ea"/>
                          <a:cs typeface="+mn-cs"/>
                        </a:rPr>
                        <a:t>   Job Recruitment</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mn-lt"/>
                        </a:rPr>
                        <a:t>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26867042"/>
                  </a:ext>
                </a:extLst>
              </a:tr>
              <a:tr h="493733">
                <a:tc>
                  <a:txBody>
                    <a:bodyPr/>
                    <a:lstStyle/>
                    <a:p>
                      <a:r>
                        <a:rPr lang="en-US" sz="1400" b="1" i="0" kern="1200" dirty="0">
                          <a:solidFill>
                            <a:schemeClr val="tx1"/>
                          </a:solidFill>
                          <a:latin typeface="+mn-lt"/>
                          <a:ea typeface="+mn-ea"/>
                          <a:cs typeface="+mn-cs"/>
                        </a:rPr>
                        <a:t>   Non-Alcoholic Beverages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mn-lt"/>
                        </a:rPr>
                        <a:t>10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99947712"/>
                  </a:ext>
                </a:extLst>
              </a:tr>
              <a:tr h="493733">
                <a:tc>
                  <a:txBody>
                    <a:bodyPr/>
                    <a:lstStyle/>
                    <a:p>
                      <a:r>
                        <a:rPr lang="en-US" sz="1400" b="1" i="0" dirty="0">
                          <a:solidFill>
                            <a:schemeClr val="tx1"/>
                          </a:solidFill>
                          <a:latin typeface="+mn-lt"/>
                        </a:rPr>
                        <a:t>   Personal Care Products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mn-lt"/>
                        </a:rPr>
                        <a:t>14</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7804541"/>
                  </a:ext>
                </a:extLst>
              </a:tr>
              <a:tr h="493733">
                <a:tc>
                  <a:txBody>
                    <a:bodyPr/>
                    <a:lstStyle/>
                    <a:p>
                      <a:r>
                        <a:rPr lang="en-US" sz="1400" b="1" i="0" dirty="0">
                          <a:solidFill>
                            <a:schemeClr val="tx1"/>
                          </a:solidFill>
                          <a:latin typeface="+mn-lt"/>
                        </a:rPr>
                        <a:t>   Real Estate</a:t>
                      </a:r>
                      <a:endParaRPr lang="en-US" sz="1400" b="1" i="0" kern="1200" dirty="0">
                        <a:solidFill>
                          <a:schemeClr val="tx1"/>
                        </a:solidFill>
                        <a:latin typeface="+mn-lt"/>
                        <a:ea typeface="+mn-ea"/>
                        <a:cs typeface="+mn-cs"/>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mn-lt"/>
                        </a:rPr>
                        <a:t>18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00694772"/>
                  </a:ext>
                </a:extLst>
              </a:tr>
              <a:tr h="493733">
                <a:tc>
                  <a:txBody>
                    <a:bodyPr/>
                    <a:lstStyle/>
                    <a:p>
                      <a:r>
                        <a:rPr lang="en-US" sz="1400" b="1" i="0" dirty="0">
                          <a:solidFill>
                            <a:schemeClr val="tx1"/>
                          </a:solidFill>
                          <a:latin typeface="+mn-lt"/>
                        </a:rPr>
                        <a:t>   Sit-Down + Fine Dining Restaurants</a:t>
                      </a:r>
                      <a:endParaRPr lang="en-US" sz="1400" b="1" i="0" kern="1200" dirty="0">
                        <a:solidFill>
                          <a:schemeClr val="tx1"/>
                        </a:solidFill>
                        <a:latin typeface="+mn-lt"/>
                        <a:ea typeface="+mn-ea"/>
                        <a:cs typeface="+mn-cs"/>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mn-lt"/>
                        </a:rPr>
                        <a:t>22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77194125"/>
                  </a:ext>
                </a:extLst>
              </a:tr>
              <a:tr h="493733">
                <a:tc>
                  <a:txBody>
                    <a:bodyPr/>
                    <a:lstStyle/>
                    <a:p>
                      <a:r>
                        <a:rPr lang="en-US" sz="1400" b="1" i="0" dirty="0">
                          <a:solidFill>
                            <a:schemeClr val="tx1"/>
                          </a:solidFill>
                          <a:latin typeface="+mn-lt"/>
                        </a:rPr>
                        <a:t>Methodology &amp; Report Notes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mn-lt"/>
                        </a:rPr>
                        <a:t>27</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290327418"/>
                  </a:ext>
                </a:extLst>
              </a:tr>
              <a:tr h="493733">
                <a:tc>
                  <a:txBody>
                    <a:bodyPr/>
                    <a:lstStyle/>
                    <a:p>
                      <a:r>
                        <a:rPr lang="en-US" sz="1400" b="1" i="0" kern="1200">
                          <a:solidFill>
                            <a:schemeClr val="tx1"/>
                          </a:solidFill>
                          <a:latin typeface="+mn-lt"/>
                          <a:ea typeface="+mn-ea"/>
                          <a:cs typeface="+mn-cs"/>
                        </a:rPr>
                        <a:t>Demographics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mn-lt"/>
                        </a:rPr>
                        <a:t>28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82440147"/>
                  </a:ext>
                </a:extLst>
              </a:tr>
            </a:tbl>
          </a:graphicData>
        </a:graphic>
      </p:graphicFrame>
      <p:sp>
        <p:nvSpPr>
          <p:cNvPr id="12" name="Text Placeholder 5">
            <a:extLst>
              <a:ext uri="{FF2B5EF4-FFF2-40B4-BE49-F238E27FC236}">
                <a16:creationId xmlns:a16="http://schemas.microsoft.com/office/drawing/2014/main" id="{892D84A6-3F51-C22C-CB85-F2BDDCD92C07}"/>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2025 PRODUCT CATEGORY RESEARCH</a:t>
            </a:r>
          </a:p>
        </p:txBody>
      </p:sp>
    </p:spTree>
    <p:extLst>
      <p:ext uri="{BB962C8B-B14F-4D97-AF65-F5344CB8AC3E}">
        <p14:creationId xmlns:p14="http://schemas.microsoft.com/office/powerpoint/2010/main" val="3627814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696402" y="1382065"/>
            <a:ext cx="7154090" cy="492443"/>
          </a:xfrm>
          <a:prstGeom prst="rect">
            <a:avLst/>
          </a:prstGeom>
          <a:noFill/>
        </p:spPr>
        <p:txBody>
          <a:bodyPr wrap="square" rtlCol="0">
            <a:spAutoFit/>
          </a:bodyPr>
          <a:lstStyle/>
          <a:p>
            <a:pPr algn="ctr"/>
            <a:r>
              <a:rPr lang="en-US" sz="1400" b="1"/>
              <a:t>Actions Taken After Seeing Real Estate OOH Ad</a:t>
            </a:r>
          </a:p>
          <a:p>
            <a:pPr algn="ctr"/>
            <a:r>
              <a:rPr lang="en-US" sz="1100" i="1"/>
              <a:t>Among those who have engaged with the ad type</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 2025 PRODUCT CATEGORY RESEARCH: REAL ESTATE</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208525" cy="361169"/>
          </a:xfrm>
        </p:spPr>
        <p:txBody>
          <a:bodyPr/>
          <a:lstStyle/>
          <a:p>
            <a:r>
              <a:rPr lang="en-US" sz="2000" b="1">
                <a:latin typeface="+mj-lt"/>
              </a:rPr>
              <a:t>3 in 5 are also likely to engage with OOH real estate ads after seeing it</a:t>
            </a:r>
            <a:endParaRPr lang="en-US" sz="1600" b="1">
              <a:latin typeface="+mj-lt"/>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52812" y="6130748"/>
            <a:ext cx="12014553" cy="461665"/>
          </a:xfrm>
          <a:prstGeom prst="rect">
            <a:avLst/>
          </a:prstGeom>
          <a:noFill/>
        </p:spPr>
        <p:txBody>
          <a:bodyPr wrap="square" rtlCol="0">
            <a:spAutoFit/>
          </a:bodyPr>
          <a:lstStyle/>
          <a:p>
            <a:pPr lvl="0" defTabSz="914377">
              <a:defRPr/>
            </a:pPr>
            <a:endParaRPr lang="en-US" sz="800" u="sng">
              <a:solidFill>
                <a:schemeClr val="tx2"/>
              </a:solidFill>
              <a:cs typeface="Arial" panose="020B0604020202020204" pitchFamily="34" charset="0"/>
            </a:endParaRPr>
          </a:p>
          <a:p>
            <a:pPr lvl="0" defTabSz="914377">
              <a:defRPr/>
            </a:pPr>
            <a:r>
              <a:rPr lang="en-US" sz="800" u="sng">
                <a:solidFill>
                  <a:schemeClr val="tx2"/>
                </a:solidFill>
                <a:cs typeface="Arial" panose="020B0604020202020204" pitchFamily="34" charset="0"/>
              </a:rPr>
              <a:t>BASE: RECALL AD TYPE (N=1002);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ENGAGED WITH </a:t>
            </a:r>
            <a:r>
              <a:rPr lang="en-US" sz="800" u="sng">
                <a:solidFill>
                  <a:srgbClr val="939598"/>
                </a:solidFill>
                <a:latin typeface="Arial" panose="020B0604020202020204"/>
                <a:cs typeface="Arial" panose="020B0604020202020204" pitchFamily="34" charset="0"/>
              </a:rPr>
              <a:t>REAL ESTATE OOH AD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(n=607) </a:t>
            </a:r>
          </a:p>
          <a:p>
            <a:pPr defTabSz="914377">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Q2. Have you taken any of the following actions after recently seeing out-of-home advertisements for real estate? Please select all that apply.</a:t>
            </a:r>
          </a:p>
        </p:txBody>
      </p:sp>
      <p:graphicFrame>
        <p:nvGraphicFramePr>
          <p:cNvPr id="8" name="Chart 7">
            <a:extLst>
              <a:ext uri="{FF2B5EF4-FFF2-40B4-BE49-F238E27FC236}">
                <a16:creationId xmlns:a16="http://schemas.microsoft.com/office/drawing/2014/main" id="{B0606C51-593F-964B-9ADD-675CC26E95BA}"/>
              </a:ext>
            </a:extLst>
          </p:cNvPr>
          <p:cNvGraphicFramePr/>
          <p:nvPr>
            <p:extLst>
              <p:ext uri="{D42A27DB-BD31-4B8C-83A1-F6EECF244321}">
                <p14:modId xmlns:p14="http://schemas.microsoft.com/office/powerpoint/2010/main" val="4195083027"/>
              </p:ext>
            </p:extLst>
          </p:nvPr>
        </p:nvGraphicFramePr>
        <p:xfrm>
          <a:off x="464173" y="1942351"/>
          <a:ext cx="10635074" cy="421289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6C505195-F1F8-0FD2-86CA-065160149187}"/>
              </a:ext>
            </a:extLst>
          </p:cNvPr>
          <p:cNvGrpSpPr/>
          <p:nvPr/>
        </p:nvGrpSpPr>
        <p:grpSpPr>
          <a:xfrm>
            <a:off x="8088871" y="2324120"/>
            <a:ext cx="2079136" cy="261610"/>
            <a:chOff x="9846353" y="3111159"/>
            <a:chExt cx="2079136" cy="261610"/>
          </a:xfrm>
        </p:grpSpPr>
        <p:cxnSp>
          <p:nvCxnSpPr>
            <p:cNvPr id="4" name="Straight Arrow Connector 3">
              <a:extLst>
                <a:ext uri="{FF2B5EF4-FFF2-40B4-BE49-F238E27FC236}">
                  <a16:creationId xmlns:a16="http://schemas.microsoft.com/office/drawing/2014/main" id="{A1BE52AD-7E80-9244-7F25-D52BDF85EFD4}"/>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DDD6335-B09A-B4E8-1889-76D5B75CC6AC}"/>
                </a:ext>
              </a:extLst>
            </p:cNvPr>
            <p:cNvSpPr txBox="1"/>
            <p:nvPr/>
          </p:nvSpPr>
          <p:spPr>
            <a:xfrm>
              <a:off x="10151918" y="3111159"/>
              <a:ext cx="1773571" cy="261610"/>
            </a:xfrm>
            <a:prstGeom prst="rect">
              <a:avLst/>
            </a:prstGeom>
            <a:noFill/>
          </p:spPr>
          <p:txBody>
            <a:bodyPr wrap="square" rtlCol="0">
              <a:spAutoFit/>
            </a:bodyPr>
            <a:lstStyle/>
            <a:p>
              <a:r>
                <a:rPr lang="en-US" sz="1100" b="1">
                  <a:solidFill>
                    <a:schemeClr val="accent4"/>
                  </a:solidFill>
                </a:rPr>
                <a:t>47%</a:t>
              </a:r>
              <a:r>
                <a:rPr lang="en-US" sz="1100" b="1"/>
                <a:t> Gen Z</a:t>
              </a:r>
            </a:p>
          </p:txBody>
        </p:sp>
      </p:grpSp>
      <p:sp>
        <p:nvSpPr>
          <p:cNvPr id="9" name="TextBox 8">
            <a:extLst>
              <a:ext uri="{FF2B5EF4-FFF2-40B4-BE49-F238E27FC236}">
                <a16:creationId xmlns:a16="http://schemas.microsoft.com/office/drawing/2014/main" id="{DA3F41E1-72B1-9FAA-1FB0-6CEA1FC0FE23}"/>
              </a:ext>
            </a:extLst>
          </p:cNvPr>
          <p:cNvSpPr txBox="1"/>
          <p:nvPr/>
        </p:nvSpPr>
        <p:spPr>
          <a:xfrm>
            <a:off x="9925715" y="2859799"/>
            <a:ext cx="1802112" cy="1107996"/>
          </a:xfrm>
          <a:prstGeom prst="rect">
            <a:avLst/>
          </a:prstGeom>
          <a:noFill/>
          <a:ln>
            <a:solidFill>
              <a:srgbClr val="00B0F0"/>
            </a:solidFill>
            <a:prstDash val="sysDash"/>
          </a:ln>
        </p:spPr>
        <p:txBody>
          <a:bodyPr wrap="square" rtlCol="0">
            <a:spAutoFit/>
          </a:bodyPr>
          <a:lstStyle/>
          <a:p>
            <a:r>
              <a:rPr lang="en-US" sz="2400" b="1">
                <a:solidFill>
                  <a:schemeClr val="accent4"/>
                </a:solidFill>
              </a:rPr>
              <a:t>59% </a:t>
            </a:r>
            <a:r>
              <a:rPr lang="en-US" sz="1400"/>
              <a:t>of adults 18-64 engaged with a </a:t>
            </a:r>
            <a:r>
              <a:rPr lang="en-US" sz="1400" b="1">
                <a:solidFill>
                  <a:schemeClr val="accent4"/>
                </a:solidFill>
              </a:rPr>
              <a:t>real estate OOH ad </a:t>
            </a:r>
            <a:r>
              <a:rPr lang="en-US" sz="1400"/>
              <a:t>after seeing it</a:t>
            </a:r>
          </a:p>
        </p:txBody>
      </p:sp>
      <p:sp>
        <p:nvSpPr>
          <p:cNvPr id="3" name="Text Placeholder 3">
            <a:extLst>
              <a:ext uri="{FF2B5EF4-FFF2-40B4-BE49-F238E27FC236}">
                <a16:creationId xmlns:a16="http://schemas.microsoft.com/office/drawing/2014/main" id="{2E2E7476-5D54-99D8-FD9F-1589E42804C1}"/>
              </a:ext>
            </a:extLst>
          </p:cNvPr>
          <p:cNvSpPr>
            <a:spLocks noGrp="1"/>
          </p:cNvSpPr>
          <p:nvPr>
            <p:ph type="body" sz="quarter" idx="10"/>
          </p:nvPr>
        </p:nvSpPr>
        <p:spPr>
          <a:xfrm>
            <a:off x="177447" y="836463"/>
            <a:ext cx="11403471" cy="378137"/>
          </a:xfrm>
        </p:spPr>
        <p:txBody>
          <a:bodyPr/>
          <a:lstStyle/>
          <a:p>
            <a:r>
              <a:rPr lang="en-US">
                <a:solidFill>
                  <a:schemeClr val="bg2"/>
                </a:solidFill>
              </a:rPr>
              <a:t>Among those who engage, most (38%) say they searched for advertised homes online or talked to friends/family about the agents/realty group.</a:t>
            </a:r>
          </a:p>
        </p:txBody>
      </p:sp>
      <p:grpSp>
        <p:nvGrpSpPr>
          <p:cNvPr id="10" name="Group 9">
            <a:extLst>
              <a:ext uri="{FF2B5EF4-FFF2-40B4-BE49-F238E27FC236}">
                <a16:creationId xmlns:a16="http://schemas.microsoft.com/office/drawing/2014/main" id="{9AF7A5E4-E3FF-1055-A6ED-03F52B6BD247}"/>
              </a:ext>
            </a:extLst>
          </p:cNvPr>
          <p:cNvGrpSpPr/>
          <p:nvPr/>
        </p:nvGrpSpPr>
        <p:grpSpPr>
          <a:xfrm>
            <a:off x="7484527" y="4339708"/>
            <a:ext cx="2079136" cy="430887"/>
            <a:chOff x="9846353" y="3023582"/>
            <a:chExt cx="2079136" cy="430887"/>
          </a:xfrm>
        </p:grpSpPr>
        <p:cxnSp>
          <p:nvCxnSpPr>
            <p:cNvPr id="11" name="Straight Arrow Connector 10">
              <a:extLst>
                <a:ext uri="{FF2B5EF4-FFF2-40B4-BE49-F238E27FC236}">
                  <a16:creationId xmlns:a16="http://schemas.microsoft.com/office/drawing/2014/main" id="{BE5DB000-AD05-5F2F-6AB8-A471C7073A66}"/>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12C5192-9C17-0577-7648-E8224FC8552D}"/>
                </a:ext>
              </a:extLst>
            </p:cNvPr>
            <p:cNvSpPr txBox="1"/>
            <p:nvPr/>
          </p:nvSpPr>
          <p:spPr>
            <a:xfrm>
              <a:off x="10151918" y="3023582"/>
              <a:ext cx="1773571" cy="430887"/>
            </a:xfrm>
            <a:prstGeom prst="rect">
              <a:avLst/>
            </a:prstGeom>
            <a:noFill/>
          </p:spPr>
          <p:txBody>
            <a:bodyPr wrap="square" rtlCol="0">
              <a:spAutoFit/>
            </a:bodyPr>
            <a:lstStyle/>
            <a:p>
              <a:r>
                <a:rPr lang="en-US" sz="1100" b="1">
                  <a:solidFill>
                    <a:schemeClr val="accent4"/>
                  </a:solidFill>
                </a:rPr>
                <a:t>47%</a:t>
              </a:r>
              <a:r>
                <a:rPr lang="en-US" sz="1100" b="1"/>
                <a:t> Urban 1M+</a:t>
              </a:r>
            </a:p>
            <a:p>
              <a:r>
                <a:rPr lang="en-US" sz="1100" b="1">
                  <a:solidFill>
                    <a:schemeClr val="accent4"/>
                  </a:solidFill>
                </a:rPr>
                <a:t>33%</a:t>
              </a:r>
              <a:r>
                <a:rPr lang="en-US" sz="1100" b="1"/>
                <a:t> Gen Z</a:t>
              </a:r>
            </a:p>
          </p:txBody>
        </p:sp>
      </p:grpSp>
      <p:grpSp>
        <p:nvGrpSpPr>
          <p:cNvPr id="13" name="Group 12">
            <a:extLst>
              <a:ext uri="{FF2B5EF4-FFF2-40B4-BE49-F238E27FC236}">
                <a16:creationId xmlns:a16="http://schemas.microsoft.com/office/drawing/2014/main" id="{24B2A87A-60C2-A4BE-7C60-8382881C351E}"/>
              </a:ext>
            </a:extLst>
          </p:cNvPr>
          <p:cNvGrpSpPr/>
          <p:nvPr/>
        </p:nvGrpSpPr>
        <p:grpSpPr>
          <a:xfrm>
            <a:off x="8088871" y="1976203"/>
            <a:ext cx="2079136" cy="261610"/>
            <a:chOff x="9846353" y="3111159"/>
            <a:chExt cx="2079136" cy="261610"/>
          </a:xfrm>
        </p:grpSpPr>
        <p:cxnSp>
          <p:nvCxnSpPr>
            <p:cNvPr id="14" name="Straight Arrow Connector 13">
              <a:extLst>
                <a:ext uri="{FF2B5EF4-FFF2-40B4-BE49-F238E27FC236}">
                  <a16:creationId xmlns:a16="http://schemas.microsoft.com/office/drawing/2014/main" id="{D90DF716-0D59-C696-B58F-94358D4808C1}"/>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E4351A9-3707-CA59-17AD-D7DB1248BBA0}"/>
                </a:ext>
              </a:extLst>
            </p:cNvPr>
            <p:cNvSpPr txBox="1"/>
            <p:nvPr/>
          </p:nvSpPr>
          <p:spPr>
            <a:xfrm>
              <a:off x="10151918" y="3111159"/>
              <a:ext cx="1773571" cy="261610"/>
            </a:xfrm>
            <a:prstGeom prst="rect">
              <a:avLst/>
            </a:prstGeom>
            <a:noFill/>
          </p:spPr>
          <p:txBody>
            <a:bodyPr wrap="square" rtlCol="0">
              <a:spAutoFit/>
            </a:bodyPr>
            <a:lstStyle/>
            <a:p>
              <a:r>
                <a:rPr lang="en-US" sz="1100" b="1">
                  <a:solidFill>
                    <a:schemeClr val="accent4"/>
                  </a:solidFill>
                </a:rPr>
                <a:t>47%</a:t>
              </a:r>
              <a:r>
                <a:rPr lang="en-US" sz="1100" b="1"/>
                <a:t> Rural</a:t>
              </a:r>
            </a:p>
          </p:txBody>
        </p:sp>
      </p:grpSp>
    </p:spTree>
    <p:extLst>
      <p:ext uri="{BB962C8B-B14F-4D97-AF65-F5344CB8AC3E}">
        <p14:creationId xmlns:p14="http://schemas.microsoft.com/office/powerpoint/2010/main" val="2472297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668743" y="1478172"/>
            <a:ext cx="6854513" cy="492443"/>
          </a:xfrm>
          <a:prstGeom prst="rect">
            <a:avLst/>
          </a:prstGeom>
          <a:noFill/>
        </p:spPr>
        <p:txBody>
          <a:bodyPr wrap="square" rtlCol="0">
            <a:spAutoFit/>
          </a:bodyPr>
          <a:lstStyle/>
          <a:p>
            <a:pPr algn="ctr"/>
            <a:r>
              <a:rPr lang="en-US" sz="1400" b="1"/>
              <a:t>Messaging Most Interested in for Real Estate OOH Ads (Select 3)</a:t>
            </a:r>
          </a:p>
          <a:p>
            <a:pPr algn="ctr"/>
            <a:r>
              <a:rPr lang="en-US" sz="1100" i="1"/>
              <a:t>Among those interested in the ad type</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 2025 PRODUCT CATEGORY RESEARCH: REAL ESTATE</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62934" y="532675"/>
            <a:ext cx="11469742" cy="361169"/>
          </a:xfrm>
        </p:spPr>
        <p:txBody>
          <a:bodyPr/>
          <a:lstStyle/>
          <a:p>
            <a:r>
              <a:rPr lang="en-US" sz="2000" b="1" dirty="0">
                <a:latin typeface="+mj-lt"/>
              </a:rPr>
              <a:t>Nearly 7 in 10 adults are interested in OOH real estate ads</a:t>
            </a:r>
            <a:endParaRPr lang="en-US" sz="2000" dirty="0">
              <a:latin typeface="+mj-lt"/>
            </a:endParaRP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60728"/>
            <a:ext cx="10654964" cy="461665"/>
          </a:xfrm>
          <a:prstGeom prst="rect">
            <a:avLst/>
          </a:prstGeom>
          <a:noFill/>
        </p:spPr>
        <p:txBody>
          <a:bodyPr wrap="square" rtlCol="0">
            <a:spAutoFit/>
          </a:bodyPr>
          <a:lstStyle/>
          <a:p>
            <a:pPr lvl="0" defTabSz="914377">
              <a:defRPr/>
            </a:pPr>
            <a:endParaRPr lang="en-US" sz="800" u="sng">
              <a:solidFill>
                <a:schemeClr val="tx2"/>
              </a:solidFill>
              <a:cs typeface="Arial" panose="020B0604020202020204" pitchFamily="34" charset="0"/>
            </a:endParaRPr>
          </a:p>
          <a:p>
            <a:pPr defTabSz="914377">
              <a:defRPr/>
            </a:pPr>
            <a:r>
              <a:rPr lang="en-US" sz="800" u="sng">
                <a:solidFill>
                  <a:schemeClr val="tx2"/>
                </a:solidFill>
                <a:cs typeface="Arial" panose="020B0604020202020204" pitchFamily="34" charset="0"/>
              </a:rPr>
              <a:t>BASE: GENERAL PUBLIC 18-64 (n=1632);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INTERESTED IN REAL ESTATE OOH ADS (n=1109)</a:t>
            </a:r>
          </a:p>
          <a:p>
            <a:r>
              <a:rPr lang="en-US" sz="800">
                <a:solidFill>
                  <a:srgbClr val="939598"/>
                </a:solidFill>
              </a:rPr>
              <a:t>Q7. Which types of out-of-home advertising messages for real estate are most likely to interest you? Please select up to three. </a:t>
            </a:r>
            <a:endParaRPr lang="en-US" sz="800">
              <a:solidFill>
                <a:schemeClr val="tx2"/>
              </a:solidFill>
            </a:endParaRPr>
          </a:p>
        </p:txBody>
      </p:sp>
      <p:graphicFrame>
        <p:nvGraphicFramePr>
          <p:cNvPr id="8" name="Chart 7">
            <a:extLst>
              <a:ext uri="{FF2B5EF4-FFF2-40B4-BE49-F238E27FC236}">
                <a16:creationId xmlns:a16="http://schemas.microsoft.com/office/drawing/2014/main" id="{24CD2945-1266-234C-886A-CF9CB1D64C96}"/>
              </a:ext>
            </a:extLst>
          </p:cNvPr>
          <p:cNvGraphicFramePr/>
          <p:nvPr>
            <p:extLst>
              <p:ext uri="{D42A27DB-BD31-4B8C-83A1-F6EECF244321}">
                <p14:modId xmlns:p14="http://schemas.microsoft.com/office/powerpoint/2010/main" val="2794491342"/>
              </p:ext>
            </p:extLst>
          </p:nvPr>
        </p:nvGraphicFramePr>
        <p:xfrm>
          <a:off x="331075" y="2112679"/>
          <a:ext cx="10874468" cy="393918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8AC07793-CC89-11BB-95B0-2149C7717212}"/>
              </a:ext>
            </a:extLst>
          </p:cNvPr>
          <p:cNvGrpSpPr/>
          <p:nvPr/>
        </p:nvGrpSpPr>
        <p:grpSpPr>
          <a:xfrm>
            <a:off x="8440792" y="2176932"/>
            <a:ext cx="2093906" cy="261610"/>
            <a:chOff x="9831583" y="3111159"/>
            <a:chExt cx="2093906" cy="261610"/>
          </a:xfrm>
        </p:grpSpPr>
        <p:cxnSp>
          <p:nvCxnSpPr>
            <p:cNvPr id="4" name="Straight Arrow Connector 3">
              <a:extLst>
                <a:ext uri="{FF2B5EF4-FFF2-40B4-BE49-F238E27FC236}">
                  <a16:creationId xmlns:a16="http://schemas.microsoft.com/office/drawing/2014/main" id="{0934D179-B5B1-7191-4588-DCCC2DCD2701}"/>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ED8C83D-F19B-A6BA-351E-02156215574E}"/>
                </a:ext>
              </a:extLst>
            </p:cNvPr>
            <p:cNvSpPr txBox="1"/>
            <p:nvPr/>
          </p:nvSpPr>
          <p:spPr>
            <a:xfrm>
              <a:off x="10151918" y="3111159"/>
              <a:ext cx="1773571" cy="261610"/>
            </a:xfrm>
            <a:prstGeom prst="rect">
              <a:avLst/>
            </a:prstGeom>
            <a:noFill/>
          </p:spPr>
          <p:txBody>
            <a:bodyPr wrap="square" rtlCol="0">
              <a:spAutoFit/>
            </a:bodyPr>
            <a:lstStyle/>
            <a:p>
              <a:r>
                <a:rPr lang="en-US" sz="1100" b="1">
                  <a:solidFill>
                    <a:schemeClr val="accent2"/>
                  </a:solidFill>
                </a:rPr>
                <a:t>51% </a:t>
              </a:r>
              <a:r>
                <a:rPr lang="en-US" sz="1100" b="1"/>
                <a:t>Gen X</a:t>
              </a:r>
              <a:endParaRPr lang="en-US" sz="1100" b="1">
                <a:solidFill>
                  <a:schemeClr val="accent2"/>
                </a:solidFill>
              </a:endParaRPr>
            </a:p>
          </p:txBody>
        </p:sp>
      </p:grpSp>
      <p:sp>
        <p:nvSpPr>
          <p:cNvPr id="6" name="TextBox 5">
            <a:extLst>
              <a:ext uri="{FF2B5EF4-FFF2-40B4-BE49-F238E27FC236}">
                <a16:creationId xmlns:a16="http://schemas.microsoft.com/office/drawing/2014/main" id="{BD0D5AA5-9C31-4352-322E-2CB16D6BBAFE}"/>
              </a:ext>
            </a:extLst>
          </p:cNvPr>
          <p:cNvSpPr txBox="1"/>
          <p:nvPr/>
        </p:nvSpPr>
        <p:spPr>
          <a:xfrm>
            <a:off x="9718933" y="3539829"/>
            <a:ext cx="2049286" cy="892552"/>
          </a:xfrm>
          <a:prstGeom prst="rect">
            <a:avLst/>
          </a:prstGeom>
          <a:noFill/>
          <a:ln>
            <a:solidFill>
              <a:schemeClr val="accent2"/>
            </a:solidFill>
            <a:prstDash val="sysDash"/>
          </a:ln>
        </p:spPr>
        <p:txBody>
          <a:bodyPr wrap="square" rtlCol="0">
            <a:spAutoFit/>
          </a:bodyPr>
          <a:lstStyle/>
          <a:p>
            <a:r>
              <a:rPr lang="en-US" sz="2400" b="1">
                <a:solidFill>
                  <a:schemeClr val="accent2"/>
                </a:solidFill>
              </a:rPr>
              <a:t>68% </a:t>
            </a:r>
            <a:r>
              <a:rPr lang="en-US" sz="1400"/>
              <a:t>of adults 18-64 are interested in </a:t>
            </a:r>
            <a:r>
              <a:rPr lang="en-US" sz="1400" b="1">
                <a:solidFill>
                  <a:schemeClr val="accent2"/>
                </a:solidFill>
              </a:rPr>
              <a:t>real estate OOH ads</a:t>
            </a:r>
          </a:p>
        </p:txBody>
      </p:sp>
      <p:sp>
        <p:nvSpPr>
          <p:cNvPr id="9" name="Text Placeholder 3">
            <a:extLst>
              <a:ext uri="{FF2B5EF4-FFF2-40B4-BE49-F238E27FC236}">
                <a16:creationId xmlns:a16="http://schemas.microsoft.com/office/drawing/2014/main" id="{86C51B55-A007-D070-2333-D52A443A0DBB}"/>
              </a:ext>
            </a:extLst>
          </p:cNvPr>
          <p:cNvSpPr>
            <a:spLocks noGrp="1"/>
          </p:cNvSpPr>
          <p:nvPr>
            <p:ph type="body" sz="quarter" idx="10"/>
          </p:nvPr>
        </p:nvSpPr>
        <p:spPr>
          <a:xfrm>
            <a:off x="177447" y="853682"/>
            <a:ext cx="11403471" cy="378137"/>
          </a:xfrm>
        </p:spPr>
        <p:txBody>
          <a:bodyPr/>
          <a:lstStyle/>
          <a:p>
            <a:r>
              <a:rPr lang="en-US">
                <a:solidFill>
                  <a:schemeClr val="bg2"/>
                </a:solidFill>
              </a:rPr>
              <a:t>Ads related to local homes for sale has the highest interest, especially among Gen X adults.</a:t>
            </a:r>
          </a:p>
        </p:txBody>
      </p:sp>
      <p:grpSp>
        <p:nvGrpSpPr>
          <p:cNvPr id="10" name="Group 9">
            <a:extLst>
              <a:ext uri="{FF2B5EF4-FFF2-40B4-BE49-F238E27FC236}">
                <a16:creationId xmlns:a16="http://schemas.microsoft.com/office/drawing/2014/main" id="{88E6B5C3-CE9C-6775-9CFF-9FA843062E96}"/>
              </a:ext>
            </a:extLst>
          </p:cNvPr>
          <p:cNvGrpSpPr/>
          <p:nvPr/>
        </p:nvGrpSpPr>
        <p:grpSpPr>
          <a:xfrm>
            <a:off x="7554006" y="3493964"/>
            <a:ext cx="2093906" cy="261610"/>
            <a:chOff x="9831583" y="3111159"/>
            <a:chExt cx="2093906" cy="261610"/>
          </a:xfrm>
        </p:grpSpPr>
        <p:cxnSp>
          <p:nvCxnSpPr>
            <p:cNvPr id="11" name="Straight Arrow Connector 10">
              <a:extLst>
                <a:ext uri="{FF2B5EF4-FFF2-40B4-BE49-F238E27FC236}">
                  <a16:creationId xmlns:a16="http://schemas.microsoft.com/office/drawing/2014/main" id="{B33DE2C7-7D59-C322-B093-C24B14930FC2}"/>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E91771F1-7627-0901-764F-F9454BFBCF34}"/>
                </a:ext>
              </a:extLst>
            </p:cNvPr>
            <p:cNvSpPr txBox="1"/>
            <p:nvPr/>
          </p:nvSpPr>
          <p:spPr>
            <a:xfrm>
              <a:off x="10151918" y="3111159"/>
              <a:ext cx="1773571" cy="261610"/>
            </a:xfrm>
            <a:prstGeom prst="rect">
              <a:avLst/>
            </a:prstGeom>
            <a:noFill/>
          </p:spPr>
          <p:txBody>
            <a:bodyPr wrap="square" rtlCol="0">
              <a:spAutoFit/>
            </a:bodyPr>
            <a:lstStyle/>
            <a:p>
              <a:r>
                <a:rPr lang="en-US" sz="1100" b="1">
                  <a:solidFill>
                    <a:schemeClr val="accent2"/>
                  </a:solidFill>
                </a:rPr>
                <a:t>35% </a:t>
              </a:r>
              <a:r>
                <a:rPr lang="en-US" sz="1100" b="1"/>
                <a:t>Gen Z</a:t>
              </a:r>
              <a:endParaRPr lang="en-US" sz="1100" b="1">
                <a:solidFill>
                  <a:schemeClr val="accent2"/>
                </a:solidFill>
              </a:endParaRPr>
            </a:p>
          </p:txBody>
        </p:sp>
      </p:grpSp>
    </p:spTree>
    <p:extLst>
      <p:ext uri="{BB962C8B-B14F-4D97-AF65-F5344CB8AC3E}">
        <p14:creationId xmlns:p14="http://schemas.microsoft.com/office/powerpoint/2010/main" val="1458040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1020A-298F-79D7-E09B-352B8F6C33F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10311A2-0EB0-FD86-B600-3377171119A1}"/>
              </a:ext>
            </a:extLst>
          </p:cNvPr>
          <p:cNvSpPr>
            <a:spLocks noGrp="1"/>
          </p:cNvSpPr>
          <p:nvPr>
            <p:ph type="ctrTitle"/>
          </p:nvPr>
        </p:nvSpPr>
        <p:spPr>
          <a:xfrm>
            <a:off x="1502228" y="2926291"/>
            <a:ext cx="9187544" cy="1005417"/>
          </a:xfrm>
        </p:spPr>
        <p:txBody>
          <a:bodyPr anchor="ctr"/>
          <a:lstStyle/>
          <a:p>
            <a:r>
              <a:rPr lang="en-US" sz="4000" dirty="0"/>
              <a:t>OOH Impact:</a:t>
            </a:r>
            <a:br>
              <a:rPr lang="en-US" sz="4000" dirty="0"/>
            </a:br>
            <a:r>
              <a:rPr lang="en-US" sz="4000" dirty="0"/>
              <a:t>Sit-down + Fine Dining Restaurants</a:t>
            </a:r>
          </a:p>
        </p:txBody>
      </p:sp>
    </p:spTree>
    <p:extLst>
      <p:ext uri="{BB962C8B-B14F-4D97-AF65-F5344CB8AC3E}">
        <p14:creationId xmlns:p14="http://schemas.microsoft.com/office/powerpoint/2010/main" val="877463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536227" y="1514028"/>
            <a:ext cx="7119546" cy="307777"/>
          </a:xfrm>
          <a:prstGeom prst="rect">
            <a:avLst/>
          </a:prstGeom>
          <a:noFill/>
        </p:spPr>
        <p:txBody>
          <a:bodyPr wrap="square" rtlCol="0">
            <a:spAutoFit/>
          </a:bodyPr>
          <a:lstStyle/>
          <a:p>
            <a:pPr algn="ctr"/>
            <a:r>
              <a:rPr lang="en-US" sz="1400" b="1" dirty="0"/>
              <a:t>Recall of Sit-Down + Fine Dining OOH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 2025 PRODUCT CATEGORY RESEARCH: SIT-DOWN AND FINE DINING RESTAURANTS</a:t>
            </a: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047451"/>
            <a:ext cx="10654964" cy="461665"/>
          </a:xfrm>
          <a:prstGeom prst="rect">
            <a:avLst/>
          </a:prstGeom>
          <a:noFill/>
        </p:spPr>
        <p:txBody>
          <a:bodyPr wrap="square" rtlCol="0">
            <a:spAutoFit/>
          </a:bodyPr>
          <a:lstStyle/>
          <a:p>
            <a:pPr lvl="0" defTabSz="914377">
              <a:defRPr/>
            </a:pPr>
            <a:endParaRPr lang="en-US" sz="800" u="sng" dirty="0">
              <a:solidFill>
                <a:schemeClr val="tx2"/>
              </a:solidFill>
              <a:cs typeface="Arial" panose="020B0604020202020204" pitchFamily="34" charset="0"/>
            </a:endParaRPr>
          </a:p>
          <a:p>
            <a:pPr lvl="0" defTabSz="914377">
              <a:defRPr/>
            </a:pPr>
            <a:r>
              <a:rPr lang="pt-BR" sz="800" u="sng" dirty="0">
                <a:solidFill>
                  <a:schemeClr val="tx2"/>
                </a:solidFill>
                <a:cs typeface="Arial" panose="020B0604020202020204" pitchFamily="34" charset="0"/>
              </a:rPr>
              <a:t>BASE: GENERAL PUBLIC 18-64 (n=1632)</a:t>
            </a:r>
            <a:endParaRPr lang="en-US" sz="800" u="sng" dirty="0">
              <a:solidFill>
                <a:schemeClr val="tx2"/>
              </a:solidFill>
              <a:cs typeface="Arial" panose="020B0604020202020204" pitchFamily="34" charset="0"/>
            </a:endParaRPr>
          </a:p>
          <a:p>
            <a:pPr>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 Do you recall recently seeing out-of-home advertisements for any of the following products or services</a:t>
            </a:r>
            <a:r>
              <a:rPr lang="en-US" sz="800" dirty="0">
                <a:solidFill>
                  <a:srgbClr val="939598"/>
                </a:solidFill>
              </a:rPr>
              <a:t>? </a:t>
            </a:r>
          </a:p>
        </p:txBody>
      </p:sp>
      <p:graphicFrame>
        <p:nvGraphicFramePr>
          <p:cNvPr id="4" name="Chart 3">
            <a:extLst>
              <a:ext uri="{FF2B5EF4-FFF2-40B4-BE49-F238E27FC236}">
                <a16:creationId xmlns:a16="http://schemas.microsoft.com/office/drawing/2014/main" id="{0B019268-3196-5A46-3DE9-6E289C04C61A}"/>
              </a:ext>
            </a:extLst>
          </p:cNvPr>
          <p:cNvGraphicFramePr/>
          <p:nvPr>
            <p:extLst>
              <p:ext uri="{D42A27DB-BD31-4B8C-83A1-F6EECF244321}">
                <p14:modId xmlns:p14="http://schemas.microsoft.com/office/powerpoint/2010/main" val="2578394555"/>
              </p:ext>
            </p:extLst>
          </p:nvPr>
        </p:nvGraphicFramePr>
        <p:xfrm>
          <a:off x="7063861" y="2414129"/>
          <a:ext cx="3582456"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BE20AE0-4962-1674-C41C-29561E3C7825}"/>
              </a:ext>
            </a:extLst>
          </p:cNvPr>
          <p:cNvSpPr txBox="1"/>
          <p:nvPr/>
        </p:nvSpPr>
        <p:spPr>
          <a:xfrm>
            <a:off x="8187957" y="2176517"/>
            <a:ext cx="2204277" cy="307777"/>
          </a:xfrm>
          <a:prstGeom prst="rect">
            <a:avLst/>
          </a:prstGeom>
          <a:noFill/>
        </p:spPr>
        <p:txBody>
          <a:bodyPr wrap="square" rtlCol="0">
            <a:spAutoFit/>
          </a:bodyPr>
          <a:lstStyle/>
          <a:p>
            <a:pPr marL="0" marR="0" algn="ctr">
              <a:spcBef>
                <a:spcPts val="0"/>
              </a:spcBef>
              <a:spcAft>
                <a:spcPts val="0"/>
              </a:spcAft>
            </a:pPr>
            <a:r>
              <a:rPr lang="en-US" sz="1400" b="1">
                <a:effectLst/>
                <a:ea typeface="Calibri" panose="020F0502020204030204" pitchFamily="34" charset="0"/>
              </a:rPr>
              <a:t>% Yes</a:t>
            </a:r>
          </a:p>
        </p:txBody>
      </p:sp>
      <p:sp>
        <p:nvSpPr>
          <p:cNvPr id="6" name="Right Brace 5">
            <a:extLst>
              <a:ext uri="{FF2B5EF4-FFF2-40B4-BE49-F238E27FC236}">
                <a16:creationId xmlns:a16="http://schemas.microsoft.com/office/drawing/2014/main" id="{583D2A67-583A-6D56-88E8-4E23BD96825C}"/>
              </a:ext>
            </a:extLst>
          </p:cNvPr>
          <p:cNvSpPr/>
          <p:nvPr/>
        </p:nvSpPr>
        <p:spPr>
          <a:xfrm>
            <a:off x="5307949" y="2508762"/>
            <a:ext cx="798136" cy="2950205"/>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ACBEE5FF-4F5A-537E-719A-4DAA1E63209C}"/>
              </a:ext>
            </a:extLst>
          </p:cNvPr>
          <p:cNvSpPr txBox="1"/>
          <p:nvPr/>
        </p:nvSpPr>
        <p:spPr>
          <a:xfrm>
            <a:off x="6106085" y="3817742"/>
            <a:ext cx="1032326" cy="307777"/>
          </a:xfrm>
          <a:prstGeom prst="rect">
            <a:avLst/>
          </a:prstGeom>
          <a:noFill/>
        </p:spPr>
        <p:txBody>
          <a:bodyPr wrap="square" rtlCol="0">
            <a:spAutoFit/>
          </a:bodyPr>
          <a:lstStyle/>
          <a:p>
            <a:r>
              <a:rPr lang="en-US" sz="1400" b="1">
                <a:solidFill>
                  <a:schemeClr val="accent1"/>
                </a:solidFill>
                <a:latin typeface="Helvetica" pitchFamily="2" charset="0"/>
              </a:rPr>
              <a:t>71%</a:t>
            </a:r>
            <a:r>
              <a:rPr lang="en-US" sz="1400" b="1">
                <a:latin typeface="Helvetica" pitchFamily="2" charset="0"/>
              </a:rPr>
              <a:t> Yes</a:t>
            </a:r>
          </a:p>
        </p:txBody>
      </p:sp>
      <p:sp>
        <p:nvSpPr>
          <p:cNvPr id="12" name="Title 1">
            <a:extLst>
              <a:ext uri="{FF2B5EF4-FFF2-40B4-BE49-F238E27FC236}">
                <a16:creationId xmlns:a16="http://schemas.microsoft.com/office/drawing/2014/main" id="{1B3F4B8C-B1DF-002E-9B04-6D5892AC6D18}"/>
              </a:ext>
            </a:extLst>
          </p:cNvPr>
          <p:cNvSpPr>
            <a:spLocks noGrp="1"/>
          </p:cNvSpPr>
          <p:nvPr>
            <p:ph type="title"/>
          </p:nvPr>
        </p:nvSpPr>
        <p:spPr>
          <a:xfrm>
            <a:off x="162934" y="532675"/>
            <a:ext cx="11469742" cy="361169"/>
          </a:xfrm>
        </p:spPr>
        <p:txBody>
          <a:bodyPr/>
          <a:lstStyle/>
          <a:p>
            <a:r>
              <a:rPr lang="en-US" sz="2000" b="1" dirty="0">
                <a:latin typeface="+mj-lt"/>
              </a:rPr>
              <a:t>70% recall seeing OOH ads for sit-down/fine dining restaurants, almost half in the last month</a:t>
            </a:r>
            <a:endParaRPr lang="en-US" sz="2000" dirty="0">
              <a:latin typeface="+mj-lt"/>
            </a:endParaRPr>
          </a:p>
        </p:txBody>
      </p:sp>
      <p:sp>
        <p:nvSpPr>
          <p:cNvPr id="13" name="Text Placeholder 3">
            <a:extLst>
              <a:ext uri="{FF2B5EF4-FFF2-40B4-BE49-F238E27FC236}">
                <a16:creationId xmlns:a16="http://schemas.microsoft.com/office/drawing/2014/main" id="{42CDE086-7C9A-1771-065C-00FB2672CAA2}"/>
              </a:ext>
            </a:extLst>
          </p:cNvPr>
          <p:cNvSpPr>
            <a:spLocks noGrp="1"/>
          </p:cNvSpPr>
          <p:nvPr>
            <p:ph type="body" sz="quarter" idx="10"/>
          </p:nvPr>
        </p:nvSpPr>
        <p:spPr>
          <a:xfrm>
            <a:off x="177447" y="867761"/>
            <a:ext cx="11403471" cy="338554"/>
          </a:xfrm>
        </p:spPr>
        <p:txBody>
          <a:bodyPr/>
          <a:lstStyle/>
          <a:p>
            <a:pPr>
              <a:spcBef>
                <a:spcPts val="0"/>
              </a:spcBef>
            </a:pPr>
            <a:r>
              <a:rPr lang="en-US" dirty="0">
                <a:solidFill>
                  <a:schemeClr val="bg2"/>
                </a:solidFill>
              </a:rPr>
              <a:t>Nearly half (48%) recall seeing these ads in the last month, with higher recall among men, younger generations, and Urban 1M+ adults.</a:t>
            </a:r>
          </a:p>
        </p:txBody>
      </p:sp>
      <p:graphicFrame>
        <p:nvGraphicFramePr>
          <p:cNvPr id="8" name="Chart 7">
            <a:extLst>
              <a:ext uri="{FF2B5EF4-FFF2-40B4-BE49-F238E27FC236}">
                <a16:creationId xmlns:a16="http://schemas.microsoft.com/office/drawing/2014/main" id="{404D59D7-B1C4-9C01-5CEB-9AAC733A4B49}"/>
              </a:ext>
            </a:extLst>
          </p:cNvPr>
          <p:cNvGraphicFramePr/>
          <p:nvPr>
            <p:extLst>
              <p:ext uri="{D42A27DB-BD31-4B8C-83A1-F6EECF244321}">
                <p14:modId xmlns:p14="http://schemas.microsoft.com/office/powerpoint/2010/main" val="50643010"/>
              </p:ext>
            </p:extLst>
          </p:nvPr>
        </p:nvGraphicFramePr>
        <p:xfrm>
          <a:off x="1280660" y="2286861"/>
          <a:ext cx="4570572" cy="3289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2665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C3FED-EDFE-B66D-D38B-0696110B28F1}"/>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4FFB5789-4738-4CC5-3CD8-1FC05AF0C535}"/>
              </a:ext>
            </a:extLst>
          </p:cNvPr>
          <p:cNvSpPr txBox="1"/>
          <p:nvPr/>
        </p:nvSpPr>
        <p:spPr>
          <a:xfrm>
            <a:off x="2696402" y="1402437"/>
            <a:ext cx="7154090" cy="492443"/>
          </a:xfrm>
          <a:prstGeom prst="rect">
            <a:avLst/>
          </a:prstGeom>
          <a:noFill/>
        </p:spPr>
        <p:txBody>
          <a:bodyPr wrap="square" rtlCol="0">
            <a:spAutoFit/>
          </a:bodyPr>
          <a:lstStyle/>
          <a:p>
            <a:pPr algn="ctr"/>
            <a:r>
              <a:rPr lang="en-US" sz="1400" b="1"/>
              <a:t>Actions Taken After Seeing Sit-Down or Fine Dining Restaurant OOH Ad</a:t>
            </a:r>
          </a:p>
          <a:p>
            <a:pPr algn="ctr"/>
            <a:r>
              <a:rPr lang="en-US" sz="1100" i="1"/>
              <a:t>Among those who have engaged with the ad type</a:t>
            </a:r>
          </a:p>
        </p:txBody>
      </p:sp>
      <p:sp>
        <p:nvSpPr>
          <p:cNvPr id="18" name="Text Placeholder 5">
            <a:extLst>
              <a:ext uri="{FF2B5EF4-FFF2-40B4-BE49-F238E27FC236}">
                <a16:creationId xmlns:a16="http://schemas.microsoft.com/office/drawing/2014/main" id="{9617FBE4-B201-F38B-FE51-C31F6A518537}"/>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 2025 PRODUCT CATEGORY RESEARCH: SIT-DOWN AND FINE DINING RESTAURANTS</a:t>
            </a:r>
          </a:p>
        </p:txBody>
      </p:sp>
      <p:sp>
        <p:nvSpPr>
          <p:cNvPr id="7" name="TextBox 6">
            <a:extLst>
              <a:ext uri="{FF2B5EF4-FFF2-40B4-BE49-F238E27FC236}">
                <a16:creationId xmlns:a16="http://schemas.microsoft.com/office/drawing/2014/main" id="{03F42273-157B-35E1-9BAD-B7A37C390774}"/>
              </a:ext>
            </a:extLst>
          </p:cNvPr>
          <p:cNvSpPr txBox="1"/>
          <p:nvPr/>
        </p:nvSpPr>
        <p:spPr>
          <a:xfrm>
            <a:off x="152812" y="6130748"/>
            <a:ext cx="12014553" cy="461665"/>
          </a:xfrm>
          <a:prstGeom prst="rect">
            <a:avLst/>
          </a:prstGeom>
          <a:noFill/>
        </p:spPr>
        <p:txBody>
          <a:bodyPr wrap="square" rtlCol="0">
            <a:spAutoFit/>
          </a:bodyPr>
          <a:lstStyle/>
          <a:p>
            <a:pPr lvl="0" defTabSz="914377">
              <a:defRPr/>
            </a:pPr>
            <a:endParaRPr lang="en-US" sz="800" u="sng">
              <a:solidFill>
                <a:schemeClr val="tx2"/>
              </a:solidFill>
              <a:cs typeface="Arial" panose="020B0604020202020204" pitchFamily="34" charset="0"/>
            </a:endParaRPr>
          </a:p>
          <a:p>
            <a:pPr lvl="0" defTabSz="914377">
              <a:defRPr/>
            </a:pPr>
            <a:r>
              <a:rPr lang="en-US" sz="800" u="sng">
                <a:solidFill>
                  <a:schemeClr val="tx2"/>
                </a:solidFill>
                <a:cs typeface="Arial" panose="020B0604020202020204" pitchFamily="34" charset="0"/>
              </a:rPr>
              <a:t>BASE: RECALL AD TYPE (n=1143);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ENGAGED WITH </a:t>
            </a:r>
            <a:r>
              <a:rPr lang="en-US" sz="800" u="sng">
                <a:solidFill>
                  <a:srgbClr val="939598"/>
                </a:solidFill>
                <a:latin typeface="Arial" panose="020B0604020202020204"/>
                <a:cs typeface="Arial" panose="020B0604020202020204" pitchFamily="34" charset="0"/>
              </a:rPr>
              <a:t>SIT-DOWN OR FINE FINDING RESTAURANT OOH AD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(n=978) </a:t>
            </a:r>
          </a:p>
          <a:p>
            <a:pPr defTabSz="914377">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Q4. Have you taken any of the following actions after recently seeing out-of-home advertisements for sit-down or fine dining restaurants? Please select all that apply.</a:t>
            </a:r>
          </a:p>
        </p:txBody>
      </p:sp>
      <p:graphicFrame>
        <p:nvGraphicFramePr>
          <p:cNvPr id="8" name="Chart 7">
            <a:extLst>
              <a:ext uri="{FF2B5EF4-FFF2-40B4-BE49-F238E27FC236}">
                <a16:creationId xmlns:a16="http://schemas.microsoft.com/office/drawing/2014/main" id="{8237FA70-DE6E-1592-DE50-3FFD86E0C8B7}"/>
              </a:ext>
            </a:extLst>
          </p:cNvPr>
          <p:cNvGraphicFramePr/>
          <p:nvPr>
            <p:extLst>
              <p:ext uri="{D42A27DB-BD31-4B8C-83A1-F6EECF244321}">
                <p14:modId xmlns:p14="http://schemas.microsoft.com/office/powerpoint/2010/main" val="2061132115"/>
              </p:ext>
            </p:extLst>
          </p:nvPr>
        </p:nvGraphicFramePr>
        <p:xfrm>
          <a:off x="152812" y="1917849"/>
          <a:ext cx="10635074" cy="421289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9A33B4D4-887D-6C0D-C428-198B054B1A26}"/>
              </a:ext>
            </a:extLst>
          </p:cNvPr>
          <p:cNvGrpSpPr/>
          <p:nvPr/>
        </p:nvGrpSpPr>
        <p:grpSpPr>
          <a:xfrm>
            <a:off x="7860573" y="2307235"/>
            <a:ext cx="2079136" cy="261610"/>
            <a:chOff x="9846353" y="3108139"/>
            <a:chExt cx="2079136" cy="261610"/>
          </a:xfrm>
        </p:grpSpPr>
        <p:cxnSp>
          <p:nvCxnSpPr>
            <p:cNvPr id="4" name="Straight Arrow Connector 3">
              <a:extLst>
                <a:ext uri="{FF2B5EF4-FFF2-40B4-BE49-F238E27FC236}">
                  <a16:creationId xmlns:a16="http://schemas.microsoft.com/office/drawing/2014/main" id="{D06B3F6B-C5A9-FC56-DD60-122FBB583B77}"/>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9CD34DB-2F6A-4E34-443F-996AFAF2C1D0}"/>
                </a:ext>
              </a:extLst>
            </p:cNvPr>
            <p:cNvSpPr txBox="1"/>
            <p:nvPr/>
          </p:nvSpPr>
          <p:spPr>
            <a:xfrm>
              <a:off x="10151918" y="3108139"/>
              <a:ext cx="1773571" cy="261610"/>
            </a:xfrm>
            <a:prstGeom prst="rect">
              <a:avLst/>
            </a:prstGeom>
            <a:noFill/>
          </p:spPr>
          <p:txBody>
            <a:bodyPr wrap="square" rtlCol="0">
              <a:spAutoFit/>
            </a:bodyPr>
            <a:lstStyle/>
            <a:p>
              <a:r>
                <a:rPr lang="en-US" sz="1100" b="1">
                  <a:solidFill>
                    <a:schemeClr val="accent4"/>
                  </a:solidFill>
                </a:rPr>
                <a:t>45% </a:t>
              </a:r>
              <a:r>
                <a:rPr lang="en-US" sz="1100" b="1"/>
                <a:t>Gen Z</a:t>
              </a:r>
            </a:p>
          </p:txBody>
        </p:sp>
      </p:grpSp>
      <p:sp>
        <p:nvSpPr>
          <p:cNvPr id="6" name="TextBox 5">
            <a:extLst>
              <a:ext uri="{FF2B5EF4-FFF2-40B4-BE49-F238E27FC236}">
                <a16:creationId xmlns:a16="http://schemas.microsoft.com/office/drawing/2014/main" id="{3F2E4BB2-6951-AEC3-9D88-564891B8F522}"/>
              </a:ext>
            </a:extLst>
          </p:cNvPr>
          <p:cNvSpPr txBox="1"/>
          <p:nvPr/>
        </p:nvSpPr>
        <p:spPr>
          <a:xfrm>
            <a:off x="9539913" y="3300128"/>
            <a:ext cx="2288494" cy="1107996"/>
          </a:xfrm>
          <a:prstGeom prst="rect">
            <a:avLst/>
          </a:prstGeom>
          <a:noFill/>
          <a:ln>
            <a:solidFill>
              <a:srgbClr val="00B0F0"/>
            </a:solidFill>
            <a:prstDash val="sysDash"/>
          </a:ln>
        </p:spPr>
        <p:txBody>
          <a:bodyPr wrap="square" rtlCol="0">
            <a:spAutoFit/>
          </a:bodyPr>
          <a:lstStyle/>
          <a:p>
            <a:r>
              <a:rPr lang="en-US" sz="2400" b="1">
                <a:solidFill>
                  <a:schemeClr val="accent4"/>
                </a:solidFill>
              </a:rPr>
              <a:t>86% </a:t>
            </a:r>
            <a:r>
              <a:rPr lang="en-US" sz="1400"/>
              <a:t>of adults 18-64 engaged with a </a:t>
            </a:r>
            <a:r>
              <a:rPr lang="en-US" sz="1400" b="1">
                <a:solidFill>
                  <a:schemeClr val="accent4"/>
                </a:solidFill>
              </a:rPr>
              <a:t>sit-down or fine dining restaurant OH ad </a:t>
            </a:r>
            <a:r>
              <a:rPr lang="en-US" sz="1400"/>
              <a:t>after seeing it</a:t>
            </a:r>
          </a:p>
        </p:txBody>
      </p:sp>
      <p:sp>
        <p:nvSpPr>
          <p:cNvPr id="10" name="Title 1">
            <a:extLst>
              <a:ext uri="{FF2B5EF4-FFF2-40B4-BE49-F238E27FC236}">
                <a16:creationId xmlns:a16="http://schemas.microsoft.com/office/drawing/2014/main" id="{F571E875-43EE-990E-D726-11015C783A9C}"/>
              </a:ext>
            </a:extLst>
          </p:cNvPr>
          <p:cNvSpPr>
            <a:spLocks noGrp="1"/>
          </p:cNvSpPr>
          <p:nvPr>
            <p:ph type="title"/>
          </p:nvPr>
        </p:nvSpPr>
        <p:spPr>
          <a:xfrm>
            <a:off x="162933" y="532675"/>
            <a:ext cx="11665473" cy="361169"/>
          </a:xfrm>
        </p:spPr>
        <p:txBody>
          <a:bodyPr/>
          <a:lstStyle/>
          <a:p>
            <a:r>
              <a:rPr lang="en-US" sz="2000" b="1" dirty="0">
                <a:latin typeface="+mj-lt"/>
              </a:rPr>
              <a:t>Nearly 9 in 10 have taken some action after seeing sit-down or fine dining restaurant OOH ads </a:t>
            </a:r>
            <a:endParaRPr lang="en-US" sz="2000" dirty="0">
              <a:latin typeface="+mj-lt"/>
            </a:endParaRPr>
          </a:p>
        </p:txBody>
      </p:sp>
      <p:sp>
        <p:nvSpPr>
          <p:cNvPr id="11" name="Text Placeholder 3">
            <a:extLst>
              <a:ext uri="{FF2B5EF4-FFF2-40B4-BE49-F238E27FC236}">
                <a16:creationId xmlns:a16="http://schemas.microsoft.com/office/drawing/2014/main" id="{4214F88D-03E5-341D-3011-7FF61F905195}"/>
              </a:ext>
            </a:extLst>
          </p:cNvPr>
          <p:cNvSpPr>
            <a:spLocks noGrp="1"/>
          </p:cNvSpPr>
          <p:nvPr>
            <p:ph type="body" sz="quarter" idx="10"/>
          </p:nvPr>
        </p:nvSpPr>
        <p:spPr>
          <a:xfrm>
            <a:off x="177447" y="867761"/>
            <a:ext cx="11403471" cy="338554"/>
          </a:xfrm>
        </p:spPr>
        <p:txBody>
          <a:bodyPr/>
          <a:lstStyle/>
          <a:p>
            <a:pPr>
              <a:spcBef>
                <a:spcPts val="0"/>
              </a:spcBef>
            </a:pPr>
            <a:r>
              <a:rPr lang="en-US" dirty="0">
                <a:solidFill>
                  <a:schemeClr val="bg2"/>
                </a:solidFill>
              </a:rPr>
              <a:t>Talking to friends/family (40%) and searching for the restaurant (39%) are the top actions taken. Younger generations are more likely to engage in digital behaviors.</a:t>
            </a:r>
          </a:p>
          <a:p>
            <a:pPr>
              <a:spcBef>
                <a:spcPts val="0"/>
              </a:spcBef>
            </a:pPr>
            <a:endParaRPr lang="en-US" dirty="0">
              <a:solidFill>
                <a:schemeClr val="bg2"/>
              </a:solidFill>
            </a:endParaRPr>
          </a:p>
        </p:txBody>
      </p:sp>
      <p:grpSp>
        <p:nvGrpSpPr>
          <p:cNvPr id="12" name="Group 11">
            <a:extLst>
              <a:ext uri="{FF2B5EF4-FFF2-40B4-BE49-F238E27FC236}">
                <a16:creationId xmlns:a16="http://schemas.microsoft.com/office/drawing/2014/main" id="{06E2C6D2-BF43-F649-143D-583C6091F5FF}"/>
              </a:ext>
            </a:extLst>
          </p:cNvPr>
          <p:cNvGrpSpPr/>
          <p:nvPr/>
        </p:nvGrpSpPr>
        <p:grpSpPr>
          <a:xfrm>
            <a:off x="7771356" y="2667329"/>
            <a:ext cx="2079136" cy="261610"/>
            <a:chOff x="9846353" y="3108139"/>
            <a:chExt cx="2079136" cy="261610"/>
          </a:xfrm>
        </p:grpSpPr>
        <p:cxnSp>
          <p:nvCxnSpPr>
            <p:cNvPr id="13" name="Straight Arrow Connector 12">
              <a:extLst>
                <a:ext uri="{FF2B5EF4-FFF2-40B4-BE49-F238E27FC236}">
                  <a16:creationId xmlns:a16="http://schemas.microsoft.com/office/drawing/2014/main" id="{9DA437B7-6D69-B78D-5C27-2B685CDCA2E9}"/>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2C461FF-2CEC-0CC6-ED1F-200E9345694B}"/>
                </a:ext>
              </a:extLst>
            </p:cNvPr>
            <p:cNvSpPr txBox="1"/>
            <p:nvPr/>
          </p:nvSpPr>
          <p:spPr>
            <a:xfrm>
              <a:off x="10151918" y="3108139"/>
              <a:ext cx="1773571" cy="261610"/>
            </a:xfrm>
            <a:prstGeom prst="rect">
              <a:avLst/>
            </a:prstGeom>
            <a:noFill/>
          </p:spPr>
          <p:txBody>
            <a:bodyPr wrap="square" rtlCol="0">
              <a:spAutoFit/>
            </a:bodyPr>
            <a:lstStyle/>
            <a:p>
              <a:r>
                <a:rPr lang="en-US" sz="1100" b="1">
                  <a:solidFill>
                    <a:schemeClr val="accent4"/>
                  </a:solidFill>
                </a:rPr>
                <a:t>43% </a:t>
              </a:r>
              <a:r>
                <a:rPr lang="en-US" sz="1100" b="1"/>
                <a:t>Millennials</a:t>
              </a:r>
            </a:p>
          </p:txBody>
        </p:sp>
      </p:grpSp>
      <p:grpSp>
        <p:nvGrpSpPr>
          <p:cNvPr id="15" name="Group 14">
            <a:extLst>
              <a:ext uri="{FF2B5EF4-FFF2-40B4-BE49-F238E27FC236}">
                <a16:creationId xmlns:a16="http://schemas.microsoft.com/office/drawing/2014/main" id="{EC2FF959-424E-6995-4F2B-3283B0E04DCE}"/>
              </a:ext>
            </a:extLst>
          </p:cNvPr>
          <p:cNvGrpSpPr/>
          <p:nvPr/>
        </p:nvGrpSpPr>
        <p:grpSpPr>
          <a:xfrm>
            <a:off x="7771356" y="3003941"/>
            <a:ext cx="2079136" cy="261610"/>
            <a:chOff x="9846353" y="3108139"/>
            <a:chExt cx="2079136" cy="261610"/>
          </a:xfrm>
        </p:grpSpPr>
        <p:cxnSp>
          <p:nvCxnSpPr>
            <p:cNvPr id="16" name="Straight Arrow Connector 15">
              <a:extLst>
                <a:ext uri="{FF2B5EF4-FFF2-40B4-BE49-F238E27FC236}">
                  <a16:creationId xmlns:a16="http://schemas.microsoft.com/office/drawing/2014/main" id="{5B86B5FF-9FF0-40AD-3A16-DE8EF7C71E27}"/>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7F45A39-FA4B-D225-12AF-29F48A13241D}"/>
                </a:ext>
              </a:extLst>
            </p:cNvPr>
            <p:cNvSpPr txBox="1"/>
            <p:nvPr/>
          </p:nvSpPr>
          <p:spPr>
            <a:xfrm>
              <a:off x="10151918" y="3108139"/>
              <a:ext cx="1773571" cy="261610"/>
            </a:xfrm>
            <a:prstGeom prst="rect">
              <a:avLst/>
            </a:prstGeom>
            <a:noFill/>
          </p:spPr>
          <p:txBody>
            <a:bodyPr wrap="square" rtlCol="0">
              <a:spAutoFit/>
            </a:bodyPr>
            <a:lstStyle/>
            <a:p>
              <a:r>
                <a:rPr lang="en-US" sz="1100" b="1">
                  <a:solidFill>
                    <a:schemeClr val="accent4"/>
                  </a:solidFill>
                </a:rPr>
                <a:t>44% </a:t>
              </a:r>
              <a:r>
                <a:rPr lang="en-US" sz="1100" b="1"/>
                <a:t>Urban 1M+</a:t>
              </a:r>
            </a:p>
          </p:txBody>
        </p:sp>
      </p:grpSp>
      <p:grpSp>
        <p:nvGrpSpPr>
          <p:cNvPr id="20" name="Group 19">
            <a:extLst>
              <a:ext uri="{FF2B5EF4-FFF2-40B4-BE49-F238E27FC236}">
                <a16:creationId xmlns:a16="http://schemas.microsoft.com/office/drawing/2014/main" id="{87DEB0A0-2C5D-4593-11E4-001A0107DD43}"/>
              </a:ext>
            </a:extLst>
          </p:cNvPr>
          <p:cNvGrpSpPr/>
          <p:nvPr/>
        </p:nvGrpSpPr>
        <p:grpSpPr>
          <a:xfrm>
            <a:off x="7569032" y="3343628"/>
            <a:ext cx="2079136" cy="261610"/>
            <a:chOff x="9846353" y="3108139"/>
            <a:chExt cx="2079136" cy="261610"/>
          </a:xfrm>
        </p:grpSpPr>
        <p:cxnSp>
          <p:nvCxnSpPr>
            <p:cNvPr id="21" name="Straight Arrow Connector 20">
              <a:extLst>
                <a:ext uri="{FF2B5EF4-FFF2-40B4-BE49-F238E27FC236}">
                  <a16:creationId xmlns:a16="http://schemas.microsoft.com/office/drawing/2014/main" id="{8C22FFA9-08CD-30F8-8F2C-710E1F3F7A25}"/>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65423F2-A8D8-64CC-089F-F91068AB9CC5}"/>
                </a:ext>
              </a:extLst>
            </p:cNvPr>
            <p:cNvSpPr txBox="1"/>
            <p:nvPr/>
          </p:nvSpPr>
          <p:spPr>
            <a:xfrm>
              <a:off x="10151918" y="3108139"/>
              <a:ext cx="1773571" cy="261610"/>
            </a:xfrm>
            <a:prstGeom prst="rect">
              <a:avLst/>
            </a:prstGeom>
            <a:noFill/>
          </p:spPr>
          <p:txBody>
            <a:bodyPr wrap="square" rtlCol="0">
              <a:spAutoFit/>
            </a:bodyPr>
            <a:lstStyle/>
            <a:p>
              <a:r>
                <a:rPr lang="en-US" sz="1100" b="1">
                  <a:solidFill>
                    <a:schemeClr val="accent4"/>
                  </a:solidFill>
                </a:rPr>
                <a:t>41% </a:t>
              </a:r>
              <a:r>
                <a:rPr lang="en-US" sz="1100" b="1"/>
                <a:t>Midwest</a:t>
              </a:r>
            </a:p>
          </p:txBody>
        </p:sp>
      </p:grpSp>
      <p:grpSp>
        <p:nvGrpSpPr>
          <p:cNvPr id="23" name="Group 22">
            <a:extLst>
              <a:ext uri="{FF2B5EF4-FFF2-40B4-BE49-F238E27FC236}">
                <a16:creationId xmlns:a16="http://schemas.microsoft.com/office/drawing/2014/main" id="{3DD978E2-DD81-AE25-8DA8-12E49C8C9660}"/>
              </a:ext>
            </a:extLst>
          </p:cNvPr>
          <p:cNvGrpSpPr/>
          <p:nvPr/>
        </p:nvGrpSpPr>
        <p:grpSpPr>
          <a:xfrm>
            <a:off x="7155212" y="4063887"/>
            <a:ext cx="2079136" cy="261610"/>
            <a:chOff x="9846353" y="3108139"/>
            <a:chExt cx="2079136" cy="261610"/>
          </a:xfrm>
        </p:grpSpPr>
        <p:cxnSp>
          <p:nvCxnSpPr>
            <p:cNvPr id="24" name="Straight Arrow Connector 23">
              <a:extLst>
                <a:ext uri="{FF2B5EF4-FFF2-40B4-BE49-F238E27FC236}">
                  <a16:creationId xmlns:a16="http://schemas.microsoft.com/office/drawing/2014/main" id="{970F8C64-E56E-7A6E-A638-4AEA6CAD6DC1}"/>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93412F8F-773E-B92A-EC5E-108554034098}"/>
                </a:ext>
              </a:extLst>
            </p:cNvPr>
            <p:cNvSpPr txBox="1"/>
            <p:nvPr/>
          </p:nvSpPr>
          <p:spPr>
            <a:xfrm>
              <a:off x="10151918" y="3108139"/>
              <a:ext cx="1773571" cy="261610"/>
            </a:xfrm>
            <a:prstGeom prst="rect">
              <a:avLst/>
            </a:prstGeom>
            <a:noFill/>
          </p:spPr>
          <p:txBody>
            <a:bodyPr wrap="square" rtlCol="0">
              <a:spAutoFit/>
            </a:bodyPr>
            <a:lstStyle/>
            <a:p>
              <a:r>
                <a:rPr lang="en-US" sz="1100" b="1">
                  <a:solidFill>
                    <a:schemeClr val="accent4"/>
                  </a:solidFill>
                </a:rPr>
                <a:t>31% </a:t>
              </a:r>
              <a:r>
                <a:rPr lang="en-US" sz="1100" b="1"/>
                <a:t>Gen Z</a:t>
              </a:r>
            </a:p>
          </p:txBody>
        </p:sp>
      </p:grpSp>
      <p:grpSp>
        <p:nvGrpSpPr>
          <p:cNvPr id="27" name="Group 26">
            <a:extLst>
              <a:ext uri="{FF2B5EF4-FFF2-40B4-BE49-F238E27FC236}">
                <a16:creationId xmlns:a16="http://schemas.microsoft.com/office/drawing/2014/main" id="{8C08AA9E-F6C8-D7DF-9E3F-72F25FCCC84E}"/>
              </a:ext>
            </a:extLst>
          </p:cNvPr>
          <p:cNvGrpSpPr/>
          <p:nvPr/>
        </p:nvGrpSpPr>
        <p:grpSpPr>
          <a:xfrm>
            <a:off x="7037353" y="4406105"/>
            <a:ext cx="2079136" cy="261610"/>
            <a:chOff x="9846353" y="3108139"/>
            <a:chExt cx="2079136" cy="261610"/>
          </a:xfrm>
        </p:grpSpPr>
        <p:cxnSp>
          <p:nvCxnSpPr>
            <p:cNvPr id="28" name="Straight Arrow Connector 27">
              <a:extLst>
                <a:ext uri="{FF2B5EF4-FFF2-40B4-BE49-F238E27FC236}">
                  <a16:creationId xmlns:a16="http://schemas.microsoft.com/office/drawing/2014/main" id="{3688789C-02EF-03BB-153D-B90297B97E92}"/>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60F1C67-84C9-D298-65B0-C41711C08C54}"/>
                </a:ext>
              </a:extLst>
            </p:cNvPr>
            <p:cNvSpPr txBox="1"/>
            <p:nvPr/>
          </p:nvSpPr>
          <p:spPr>
            <a:xfrm>
              <a:off x="10151918" y="3108139"/>
              <a:ext cx="1773571" cy="261610"/>
            </a:xfrm>
            <a:prstGeom prst="rect">
              <a:avLst/>
            </a:prstGeom>
            <a:noFill/>
          </p:spPr>
          <p:txBody>
            <a:bodyPr wrap="square" rtlCol="0">
              <a:spAutoFit/>
            </a:bodyPr>
            <a:lstStyle/>
            <a:p>
              <a:r>
                <a:rPr lang="en-US" sz="1100" b="1">
                  <a:solidFill>
                    <a:schemeClr val="accent4"/>
                  </a:solidFill>
                </a:rPr>
                <a:t>28% </a:t>
              </a:r>
              <a:r>
                <a:rPr lang="en-US" sz="1100" b="1"/>
                <a:t>Millennials</a:t>
              </a:r>
            </a:p>
          </p:txBody>
        </p:sp>
      </p:grpSp>
    </p:spTree>
    <p:extLst>
      <p:ext uri="{BB962C8B-B14F-4D97-AF65-F5344CB8AC3E}">
        <p14:creationId xmlns:p14="http://schemas.microsoft.com/office/powerpoint/2010/main" val="3870805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FF483-2B29-FB97-0BDA-5C0D3A0E8B01}"/>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9AF8CDF4-7D0C-42BD-0ED4-1C4CCAB614CF}"/>
              </a:ext>
            </a:extLst>
          </p:cNvPr>
          <p:cNvSpPr txBox="1"/>
          <p:nvPr/>
        </p:nvSpPr>
        <p:spPr>
          <a:xfrm>
            <a:off x="1833833" y="1527057"/>
            <a:ext cx="8524333" cy="477054"/>
          </a:xfrm>
          <a:prstGeom prst="rect">
            <a:avLst/>
          </a:prstGeom>
          <a:noFill/>
        </p:spPr>
        <p:txBody>
          <a:bodyPr wrap="square" rtlCol="0">
            <a:spAutoFit/>
          </a:bodyPr>
          <a:lstStyle/>
          <a:p>
            <a:pPr algn="ctr"/>
            <a:r>
              <a:rPr lang="en-US" sz="1400" b="1"/>
              <a:t>Messaging Most Interested in for Sit-Down or Fine Dining Restaurant OOH Ads (Select 3)</a:t>
            </a:r>
          </a:p>
          <a:p>
            <a:pPr algn="ctr"/>
            <a:r>
              <a:rPr lang="en-US" sz="1100" i="1"/>
              <a:t>Among those interested in the ad type</a:t>
            </a:r>
          </a:p>
        </p:txBody>
      </p:sp>
      <p:sp>
        <p:nvSpPr>
          <p:cNvPr id="18" name="Text Placeholder 5">
            <a:extLst>
              <a:ext uri="{FF2B5EF4-FFF2-40B4-BE49-F238E27FC236}">
                <a16:creationId xmlns:a16="http://schemas.microsoft.com/office/drawing/2014/main" id="{2E901AC9-32D9-131E-AE9C-4A5AFA024CBF}"/>
              </a:ext>
            </a:extLst>
          </p:cNvPr>
          <p:cNvSpPr>
            <a:spLocks noGrp="1"/>
          </p:cNvSpPr>
          <p:nvPr>
            <p:ph type="body" sz="quarter" idx="11"/>
          </p:nvPr>
        </p:nvSpPr>
        <p:spPr>
          <a:xfrm>
            <a:off x="177446" y="265587"/>
            <a:ext cx="7051043" cy="267088"/>
          </a:xfrm>
        </p:spPr>
        <p:txBody>
          <a:bodyPr/>
          <a:lstStyle/>
          <a:p>
            <a:r>
              <a:rPr lang="en-US" b="1" dirty="0">
                <a:solidFill>
                  <a:schemeClr val="accent2"/>
                </a:solidFill>
                <a:latin typeface="+mn-lt"/>
              </a:rPr>
              <a:t> 2025 PRODUCT CATEGORY RESEARCH: SIT-DOWN AND FINE DINING RESTAURANTS</a:t>
            </a:r>
          </a:p>
        </p:txBody>
      </p:sp>
      <p:sp>
        <p:nvSpPr>
          <p:cNvPr id="3" name="TextBox 2">
            <a:extLst>
              <a:ext uri="{FF2B5EF4-FFF2-40B4-BE49-F238E27FC236}">
                <a16:creationId xmlns:a16="http://schemas.microsoft.com/office/drawing/2014/main" id="{051190C8-4410-7A5C-A296-A04536AA63F1}"/>
              </a:ext>
            </a:extLst>
          </p:cNvPr>
          <p:cNvSpPr txBox="1"/>
          <p:nvPr/>
        </p:nvSpPr>
        <p:spPr>
          <a:xfrm>
            <a:off x="9491241" y="5127585"/>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CD92457D-9C61-41F8-7B06-3F5FD84BD3C6}"/>
              </a:ext>
            </a:extLst>
          </p:cNvPr>
          <p:cNvSpPr txBox="1"/>
          <p:nvPr/>
        </p:nvSpPr>
        <p:spPr>
          <a:xfrm>
            <a:off x="177447" y="6160728"/>
            <a:ext cx="10654964" cy="461665"/>
          </a:xfrm>
          <a:prstGeom prst="rect">
            <a:avLst/>
          </a:prstGeom>
          <a:noFill/>
        </p:spPr>
        <p:txBody>
          <a:bodyPr wrap="square" rtlCol="0">
            <a:spAutoFit/>
          </a:bodyPr>
          <a:lstStyle/>
          <a:p>
            <a:pPr lvl="0" defTabSz="914377">
              <a:defRPr/>
            </a:pPr>
            <a:endParaRPr lang="en-US" sz="800" u="sng">
              <a:solidFill>
                <a:schemeClr val="tx2"/>
              </a:solidFill>
              <a:cs typeface="Arial" panose="020B0604020202020204" pitchFamily="34" charset="0"/>
            </a:endParaRPr>
          </a:p>
          <a:p>
            <a:pPr defTabSz="914377">
              <a:defRPr/>
            </a:pPr>
            <a:r>
              <a:rPr lang="en-US" sz="800" u="sng">
                <a:solidFill>
                  <a:schemeClr val="tx2"/>
                </a:solidFill>
                <a:cs typeface="Arial" panose="020B0604020202020204" pitchFamily="34" charset="0"/>
              </a:rPr>
              <a:t>BASE: </a:t>
            </a:r>
            <a:r>
              <a:rPr lang="pt-BR" sz="800" u="sng">
                <a:solidFill>
                  <a:schemeClr val="tx2"/>
                </a:solidFill>
                <a:cs typeface="Arial" panose="020B0604020202020204" pitchFamily="34" charset="0"/>
              </a:rPr>
              <a:t>GENERAL PUBLIC 18-64 (n=1632)</a:t>
            </a:r>
            <a:r>
              <a:rPr lang="en-US" sz="800" u="sng">
                <a:solidFill>
                  <a:schemeClr val="tx2"/>
                </a:solidFill>
                <a:cs typeface="Arial" panose="020B0604020202020204" pitchFamily="34" charset="0"/>
              </a:rPr>
              <a:t>;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INTERESTED IN </a:t>
            </a:r>
            <a:r>
              <a:rPr lang="en-US" sz="800" u="sng">
                <a:solidFill>
                  <a:srgbClr val="939598"/>
                </a:solidFill>
                <a:latin typeface="Arial" panose="020B0604020202020204"/>
                <a:cs typeface="Arial" panose="020B0604020202020204" pitchFamily="34" charset="0"/>
              </a:rPr>
              <a:t>SIT-DOWN OR FINE DINING RESTAURANT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OOH ADS (n=</a:t>
            </a:r>
            <a:r>
              <a:rPr lang="en-US" sz="800" u="sng">
                <a:solidFill>
                  <a:srgbClr val="939598"/>
                </a:solidFill>
                <a:latin typeface="Arial" panose="020B0604020202020204"/>
                <a:cs typeface="Arial" panose="020B0604020202020204" pitchFamily="34" charset="0"/>
              </a:rPr>
              <a:t>1425</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a:t>
            </a:r>
          </a:p>
          <a:p>
            <a:r>
              <a:rPr lang="en-US" sz="800">
                <a:solidFill>
                  <a:srgbClr val="939598"/>
                </a:solidFill>
              </a:rPr>
              <a:t>Q9. Which types of out-of-home advertising messages for sit-down or fine dining restaurants are most likely to interest you? Please select up to three. </a:t>
            </a:r>
            <a:endParaRPr lang="en-US" sz="800">
              <a:solidFill>
                <a:schemeClr val="tx2"/>
              </a:solidFill>
            </a:endParaRPr>
          </a:p>
        </p:txBody>
      </p:sp>
      <p:graphicFrame>
        <p:nvGraphicFramePr>
          <p:cNvPr id="8" name="Chart 7">
            <a:extLst>
              <a:ext uri="{FF2B5EF4-FFF2-40B4-BE49-F238E27FC236}">
                <a16:creationId xmlns:a16="http://schemas.microsoft.com/office/drawing/2014/main" id="{E54B177D-4565-C1AA-B55C-973CF089452D}"/>
              </a:ext>
            </a:extLst>
          </p:cNvPr>
          <p:cNvGraphicFramePr/>
          <p:nvPr>
            <p:extLst>
              <p:ext uri="{D42A27DB-BD31-4B8C-83A1-F6EECF244321}">
                <p14:modId xmlns:p14="http://schemas.microsoft.com/office/powerpoint/2010/main" val="734593651"/>
              </p:ext>
            </p:extLst>
          </p:nvPr>
        </p:nvGraphicFramePr>
        <p:xfrm>
          <a:off x="618650" y="2089129"/>
          <a:ext cx="9354236" cy="393918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0F508E3C-A4A3-4065-045B-3DBD67B4C122}"/>
              </a:ext>
            </a:extLst>
          </p:cNvPr>
          <p:cNvGrpSpPr/>
          <p:nvPr/>
        </p:nvGrpSpPr>
        <p:grpSpPr>
          <a:xfrm>
            <a:off x="7274720" y="2042296"/>
            <a:ext cx="2164927" cy="430887"/>
            <a:chOff x="9831583" y="3023357"/>
            <a:chExt cx="2164927" cy="430887"/>
          </a:xfrm>
        </p:grpSpPr>
        <p:cxnSp>
          <p:nvCxnSpPr>
            <p:cNvPr id="4" name="Straight Arrow Connector 3">
              <a:extLst>
                <a:ext uri="{FF2B5EF4-FFF2-40B4-BE49-F238E27FC236}">
                  <a16:creationId xmlns:a16="http://schemas.microsoft.com/office/drawing/2014/main" id="{342901D6-EE63-6D0A-6D69-094BADE26C04}"/>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D8723E9A-2477-E014-B0D5-6455DB47B0DE}"/>
                </a:ext>
              </a:extLst>
            </p:cNvPr>
            <p:cNvSpPr txBox="1"/>
            <p:nvPr/>
          </p:nvSpPr>
          <p:spPr>
            <a:xfrm>
              <a:off x="10222939" y="3023357"/>
              <a:ext cx="1773571" cy="430887"/>
            </a:xfrm>
            <a:prstGeom prst="rect">
              <a:avLst/>
            </a:prstGeom>
            <a:noFill/>
          </p:spPr>
          <p:txBody>
            <a:bodyPr wrap="square" rtlCol="0">
              <a:spAutoFit/>
            </a:bodyPr>
            <a:lstStyle/>
            <a:p>
              <a:r>
                <a:rPr lang="en-US" sz="1100" b="1">
                  <a:solidFill>
                    <a:schemeClr val="accent2"/>
                  </a:solidFill>
                </a:rPr>
                <a:t>51% </a:t>
              </a:r>
              <a:r>
                <a:rPr lang="en-US" sz="1100" b="1"/>
                <a:t>Boomers+</a:t>
              </a:r>
              <a:endParaRPr lang="en-US" sz="1100" b="1">
                <a:solidFill>
                  <a:schemeClr val="accent2"/>
                </a:solidFill>
              </a:endParaRPr>
            </a:p>
            <a:p>
              <a:r>
                <a:rPr lang="en-US" sz="1100" b="1">
                  <a:solidFill>
                    <a:schemeClr val="accent2"/>
                  </a:solidFill>
                </a:rPr>
                <a:t>41% </a:t>
              </a:r>
              <a:r>
                <a:rPr lang="en-US" sz="1100" b="1"/>
                <a:t>Gen X</a:t>
              </a:r>
              <a:endParaRPr lang="en-US" sz="1100" b="1">
                <a:solidFill>
                  <a:schemeClr val="accent2"/>
                </a:solidFill>
              </a:endParaRPr>
            </a:p>
          </p:txBody>
        </p:sp>
      </p:grpSp>
      <p:sp>
        <p:nvSpPr>
          <p:cNvPr id="6" name="TextBox 5">
            <a:extLst>
              <a:ext uri="{FF2B5EF4-FFF2-40B4-BE49-F238E27FC236}">
                <a16:creationId xmlns:a16="http://schemas.microsoft.com/office/drawing/2014/main" id="{80F5740C-786B-A0C3-335D-A9FEABF767A8}"/>
              </a:ext>
            </a:extLst>
          </p:cNvPr>
          <p:cNvSpPr txBox="1"/>
          <p:nvPr/>
        </p:nvSpPr>
        <p:spPr>
          <a:xfrm>
            <a:off x="9309675" y="3524696"/>
            <a:ext cx="2536189" cy="892552"/>
          </a:xfrm>
          <a:prstGeom prst="rect">
            <a:avLst/>
          </a:prstGeom>
          <a:noFill/>
          <a:ln>
            <a:solidFill>
              <a:schemeClr val="accent2"/>
            </a:solidFill>
            <a:prstDash val="sysDash"/>
          </a:ln>
        </p:spPr>
        <p:txBody>
          <a:bodyPr wrap="square" rtlCol="0">
            <a:spAutoFit/>
          </a:bodyPr>
          <a:lstStyle/>
          <a:p>
            <a:r>
              <a:rPr lang="en-US" sz="2400" b="1">
                <a:solidFill>
                  <a:schemeClr val="accent2"/>
                </a:solidFill>
              </a:rPr>
              <a:t>87% </a:t>
            </a:r>
            <a:r>
              <a:rPr lang="en-US" sz="1400"/>
              <a:t>of adults 18-64 are interested in </a:t>
            </a:r>
            <a:r>
              <a:rPr lang="en-US" sz="1400" b="1">
                <a:solidFill>
                  <a:schemeClr val="accent2"/>
                </a:solidFill>
              </a:rPr>
              <a:t>sit-down or fine dining restaurant OOH ads</a:t>
            </a:r>
          </a:p>
        </p:txBody>
      </p:sp>
      <p:sp>
        <p:nvSpPr>
          <p:cNvPr id="11" name="Title 1">
            <a:extLst>
              <a:ext uri="{FF2B5EF4-FFF2-40B4-BE49-F238E27FC236}">
                <a16:creationId xmlns:a16="http://schemas.microsoft.com/office/drawing/2014/main" id="{9DC82838-CC21-58BF-239D-89C20A9248E8}"/>
              </a:ext>
            </a:extLst>
          </p:cNvPr>
          <p:cNvSpPr>
            <a:spLocks noGrp="1"/>
          </p:cNvSpPr>
          <p:nvPr>
            <p:ph type="title"/>
          </p:nvPr>
        </p:nvSpPr>
        <p:spPr>
          <a:xfrm>
            <a:off x="162934" y="532675"/>
            <a:ext cx="11469742" cy="361169"/>
          </a:xfrm>
        </p:spPr>
        <p:txBody>
          <a:bodyPr/>
          <a:lstStyle/>
          <a:p>
            <a:r>
              <a:rPr lang="en-US" sz="2000" b="1" dirty="0">
                <a:latin typeface="+mj-lt"/>
              </a:rPr>
              <a:t>Almost 90% of consumers are interested in sit-down or fine dining restaurant OOH ads</a:t>
            </a:r>
            <a:endParaRPr lang="en-US" sz="2000" dirty="0">
              <a:latin typeface="+mj-lt"/>
            </a:endParaRPr>
          </a:p>
        </p:txBody>
      </p:sp>
      <p:sp>
        <p:nvSpPr>
          <p:cNvPr id="12" name="Text Placeholder 3">
            <a:extLst>
              <a:ext uri="{FF2B5EF4-FFF2-40B4-BE49-F238E27FC236}">
                <a16:creationId xmlns:a16="http://schemas.microsoft.com/office/drawing/2014/main" id="{EE65B78F-A246-25E5-E67D-4CD0EA755141}"/>
              </a:ext>
            </a:extLst>
          </p:cNvPr>
          <p:cNvSpPr>
            <a:spLocks noGrp="1"/>
          </p:cNvSpPr>
          <p:nvPr>
            <p:ph type="body" sz="quarter" idx="10"/>
          </p:nvPr>
        </p:nvSpPr>
        <p:spPr>
          <a:xfrm>
            <a:off x="177447" y="867761"/>
            <a:ext cx="11403471" cy="338554"/>
          </a:xfrm>
        </p:spPr>
        <p:txBody>
          <a:bodyPr/>
          <a:lstStyle/>
          <a:p>
            <a:pPr>
              <a:spcBef>
                <a:spcPts val="0"/>
              </a:spcBef>
            </a:pPr>
            <a:r>
              <a:rPr lang="en-US">
                <a:solidFill>
                  <a:schemeClr val="bg2"/>
                </a:solidFill>
              </a:rPr>
              <a:t>Location (35%) and cost-saving opportunities (34%) are of most interest.</a:t>
            </a:r>
          </a:p>
        </p:txBody>
      </p:sp>
      <p:grpSp>
        <p:nvGrpSpPr>
          <p:cNvPr id="13" name="Group 12">
            <a:extLst>
              <a:ext uri="{FF2B5EF4-FFF2-40B4-BE49-F238E27FC236}">
                <a16:creationId xmlns:a16="http://schemas.microsoft.com/office/drawing/2014/main" id="{60EB9599-D036-2CB0-1FC3-33D1B9F9A6B1}"/>
              </a:ext>
            </a:extLst>
          </p:cNvPr>
          <p:cNvGrpSpPr/>
          <p:nvPr/>
        </p:nvGrpSpPr>
        <p:grpSpPr>
          <a:xfrm>
            <a:off x="7228489" y="2500749"/>
            <a:ext cx="2081186" cy="261610"/>
            <a:chOff x="9831583" y="3111159"/>
            <a:chExt cx="2081186" cy="261610"/>
          </a:xfrm>
        </p:grpSpPr>
        <p:cxnSp>
          <p:nvCxnSpPr>
            <p:cNvPr id="14" name="Straight Arrow Connector 13">
              <a:extLst>
                <a:ext uri="{FF2B5EF4-FFF2-40B4-BE49-F238E27FC236}">
                  <a16:creationId xmlns:a16="http://schemas.microsoft.com/office/drawing/2014/main" id="{432864FF-007F-8656-3417-ED1C168E117D}"/>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EC546BC-1C19-00AC-EBAF-477E6162A72B}"/>
                </a:ext>
              </a:extLst>
            </p:cNvPr>
            <p:cNvSpPr txBox="1"/>
            <p:nvPr/>
          </p:nvSpPr>
          <p:spPr>
            <a:xfrm>
              <a:off x="10139198" y="3111159"/>
              <a:ext cx="1773571" cy="261610"/>
            </a:xfrm>
            <a:prstGeom prst="rect">
              <a:avLst/>
            </a:prstGeom>
            <a:noFill/>
          </p:spPr>
          <p:txBody>
            <a:bodyPr wrap="square" rtlCol="0">
              <a:spAutoFit/>
            </a:bodyPr>
            <a:lstStyle/>
            <a:p>
              <a:r>
                <a:rPr lang="en-US" sz="1100" b="1">
                  <a:solidFill>
                    <a:schemeClr val="accent2"/>
                  </a:solidFill>
                </a:rPr>
                <a:t>40% </a:t>
              </a:r>
              <a:r>
                <a:rPr lang="en-US" sz="1100" b="1"/>
                <a:t>Women</a:t>
              </a:r>
              <a:endParaRPr lang="en-US" sz="1100" b="1">
                <a:solidFill>
                  <a:schemeClr val="accent2"/>
                </a:solidFill>
              </a:endParaRPr>
            </a:p>
          </p:txBody>
        </p:sp>
      </p:grpSp>
      <p:grpSp>
        <p:nvGrpSpPr>
          <p:cNvPr id="21" name="Group 20">
            <a:extLst>
              <a:ext uri="{FF2B5EF4-FFF2-40B4-BE49-F238E27FC236}">
                <a16:creationId xmlns:a16="http://schemas.microsoft.com/office/drawing/2014/main" id="{2D473C6E-0E76-FBED-A246-A165680689E8}"/>
              </a:ext>
            </a:extLst>
          </p:cNvPr>
          <p:cNvGrpSpPr/>
          <p:nvPr/>
        </p:nvGrpSpPr>
        <p:grpSpPr>
          <a:xfrm>
            <a:off x="7120757" y="3225192"/>
            <a:ext cx="2081186" cy="261610"/>
            <a:chOff x="9831583" y="3111159"/>
            <a:chExt cx="2081186" cy="261610"/>
          </a:xfrm>
        </p:grpSpPr>
        <p:cxnSp>
          <p:nvCxnSpPr>
            <p:cNvPr id="22" name="Straight Arrow Connector 21">
              <a:extLst>
                <a:ext uri="{FF2B5EF4-FFF2-40B4-BE49-F238E27FC236}">
                  <a16:creationId xmlns:a16="http://schemas.microsoft.com/office/drawing/2014/main" id="{84E05D12-052A-8FC1-BBAC-5F347F7DEC4D}"/>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4D6AFD34-B14D-8490-6DE8-3949BDA1D345}"/>
                </a:ext>
              </a:extLst>
            </p:cNvPr>
            <p:cNvSpPr txBox="1"/>
            <p:nvPr/>
          </p:nvSpPr>
          <p:spPr>
            <a:xfrm>
              <a:off x="10139198" y="3111159"/>
              <a:ext cx="1773571" cy="261610"/>
            </a:xfrm>
            <a:prstGeom prst="rect">
              <a:avLst/>
            </a:prstGeom>
            <a:noFill/>
          </p:spPr>
          <p:txBody>
            <a:bodyPr wrap="square" rtlCol="0">
              <a:spAutoFit/>
            </a:bodyPr>
            <a:lstStyle/>
            <a:p>
              <a:r>
                <a:rPr lang="en-US" sz="1100" b="1">
                  <a:solidFill>
                    <a:schemeClr val="accent2"/>
                  </a:solidFill>
                </a:rPr>
                <a:t>37% </a:t>
              </a:r>
              <a:r>
                <a:rPr lang="en-US" sz="1100" b="1"/>
                <a:t>Urban 1M+</a:t>
              </a:r>
              <a:endParaRPr lang="en-US" sz="1100" b="1">
                <a:solidFill>
                  <a:schemeClr val="accent2"/>
                </a:solidFill>
              </a:endParaRPr>
            </a:p>
          </p:txBody>
        </p:sp>
      </p:grpSp>
      <p:grpSp>
        <p:nvGrpSpPr>
          <p:cNvPr id="24" name="Group 23">
            <a:extLst>
              <a:ext uri="{FF2B5EF4-FFF2-40B4-BE49-F238E27FC236}">
                <a16:creationId xmlns:a16="http://schemas.microsoft.com/office/drawing/2014/main" id="{F8999512-0672-29CE-5E5C-9B5C31AEBA09}"/>
              </a:ext>
            </a:extLst>
          </p:cNvPr>
          <p:cNvGrpSpPr/>
          <p:nvPr/>
        </p:nvGrpSpPr>
        <p:grpSpPr>
          <a:xfrm>
            <a:off x="6800191" y="3552716"/>
            <a:ext cx="2081186" cy="261610"/>
            <a:chOff x="9831583" y="3111159"/>
            <a:chExt cx="2081186" cy="261610"/>
          </a:xfrm>
        </p:grpSpPr>
        <p:cxnSp>
          <p:nvCxnSpPr>
            <p:cNvPr id="26" name="Straight Arrow Connector 25">
              <a:extLst>
                <a:ext uri="{FF2B5EF4-FFF2-40B4-BE49-F238E27FC236}">
                  <a16:creationId xmlns:a16="http://schemas.microsoft.com/office/drawing/2014/main" id="{F3D5C608-0E39-C00B-D2BF-15F3F7C09656}"/>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D8BF963D-21F5-27DE-FA4C-19DFFB4E5BCC}"/>
                </a:ext>
              </a:extLst>
            </p:cNvPr>
            <p:cNvSpPr txBox="1"/>
            <p:nvPr/>
          </p:nvSpPr>
          <p:spPr>
            <a:xfrm>
              <a:off x="10139198" y="3111159"/>
              <a:ext cx="1773571" cy="261610"/>
            </a:xfrm>
            <a:prstGeom prst="rect">
              <a:avLst/>
            </a:prstGeom>
            <a:noFill/>
          </p:spPr>
          <p:txBody>
            <a:bodyPr wrap="square" rtlCol="0">
              <a:spAutoFit/>
            </a:bodyPr>
            <a:lstStyle/>
            <a:p>
              <a:r>
                <a:rPr lang="en-US" sz="1100" b="1">
                  <a:solidFill>
                    <a:schemeClr val="accent2"/>
                  </a:solidFill>
                </a:rPr>
                <a:t>36% </a:t>
              </a:r>
              <a:r>
                <a:rPr lang="en-US" sz="1100" b="1"/>
                <a:t>Urban &lt;1M</a:t>
              </a:r>
              <a:endParaRPr lang="en-US" sz="1100" b="1">
                <a:solidFill>
                  <a:schemeClr val="accent2"/>
                </a:solidFill>
              </a:endParaRPr>
            </a:p>
          </p:txBody>
        </p:sp>
      </p:grpSp>
    </p:spTree>
    <p:extLst>
      <p:ext uri="{BB962C8B-B14F-4D97-AF65-F5344CB8AC3E}">
        <p14:creationId xmlns:p14="http://schemas.microsoft.com/office/powerpoint/2010/main" val="2238825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E261B-F538-D43E-28F2-F406333CE0C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0E61AE4-949A-2CC8-ED44-1FB8A2D702DA}"/>
              </a:ext>
            </a:extLst>
          </p:cNvPr>
          <p:cNvSpPr>
            <a:spLocks noGrp="1"/>
          </p:cNvSpPr>
          <p:nvPr>
            <p:ph type="ctrTitle"/>
          </p:nvPr>
        </p:nvSpPr>
        <p:spPr>
          <a:xfrm>
            <a:off x="0" y="2525120"/>
            <a:ext cx="12191999" cy="2355391"/>
          </a:xfrm>
        </p:spPr>
        <p:txBody>
          <a:bodyPr anchor="ctr"/>
          <a:lstStyle/>
          <a:p>
            <a:r>
              <a:rPr lang="en-US" sz="4800" dirty="0"/>
              <a:t>Methodology + Demographics</a:t>
            </a:r>
            <a:endParaRPr lang="en-US" sz="4000" dirty="0"/>
          </a:p>
        </p:txBody>
      </p:sp>
    </p:spTree>
    <p:extLst>
      <p:ext uri="{BB962C8B-B14F-4D97-AF65-F5344CB8AC3E}">
        <p14:creationId xmlns:p14="http://schemas.microsoft.com/office/powerpoint/2010/main" val="3314371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7FB5F0-E6B6-4C6B-820A-361958DC41E1}"/>
              </a:ext>
            </a:extLst>
          </p:cNvPr>
          <p:cNvSpPr>
            <a:spLocks noGrp="1"/>
          </p:cNvSpPr>
          <p:nvPr>
            <p:ph type="title"/>
          </p:nvPr>
        </p:nvSpPr>
        <p:spPr/>
        <p:txBody>
          <a:bodyPr/>
          <a:lstStyle/>
          <a:p>
            <a:r>
              <a:rPr lang="en-US" b="1">
                <a:latin typeface="+mn-lt"/>
              </a:rPr>
              <a:t>Methodology &amp; Report Notes</a:t>
            </a:r>
          </a:p>
        </p:txBody>
      </p:sp>
      <p:sp>
        <p:nvSpPr>
          <p:cNvPr id="12" name="Text Placeholder 5">
            <a:extLst>
              <a:ext uri="{FF2B5EF4-FFF2-40B4-BE49-F238E27FC236}">
                <a16:creationId xmlns:a16="http://schemas.microsoft.com/office/drawing/2014/main" id="{58690D2C-1BBB-F246-BC52-80C976A36A7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 2025 PRODUCT CATEGORY RESEARCH</a:t>
            </a:r>
          </a:p>
        </p:txBody>
      </p:sp>
      <p:sp>
        <p:nvSpPr>
          <p:cNvPr id="20" name="TextBox 19">
            <a:extLst>
              <a:ext uri="{FF2B5EF4-FFF2-40B4-BE49-F238E27FC236}">
                <a16:creationId xmlns:a16="http://schemas.microsoft.com/office/drawing/2014/main" id="{6BAA2E33-271E-D9BF-3F1A-E0FD75DE5AFD}"/>
              </a:ext>
            </a:extLst>
          </p:cNvPr>
          <p:cNvSpPr txBox="1"/>
          <p:nvPr/>
        </p:nvSpPr>
        <p:spPr>
          <a:xfrm>
            <a:off x="256190" y="1204472"/>
            <a:ext cx="11798650" cy="379148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CF9C"/>
                </a:solidFill>
                <a:effectLst/>
                <a:uLnTx/>
                <a:uFillTx/>
                <a:latin typeface="Arial" panose="020B0604020202020204" pitchFamily="34" charset="0"/>
                <a:ea typeface="Arial" panose="020B0604020202020204" pitchFamily="34" charset="0"/>
                <a:cs typeface="+mn-cs"/>
              </a:rPr>
              <a:t>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This survey was conducted online within the United States by The Harris Poll on behalf of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OAAA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from February 25-27, 2025, among 2,088 U.S. adults ages 18+, of which 1,632 are ages 18-64. Data are weighted where necessary by age, gender, region, race/ethnicity, household income, education, marital status, size of household, and political party affiliation to bring them in line with their actual proportions in the population.</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Respondents for this survey were selected from among those who have agreed to participate in our surveys. The sampling precision of Harris online polls is measured by using a Bayesian credible interval. For this study, the full sample data is accurate to within </a:t>
            </a:r>
            <a:r>
              <a:rPr kumimoji="0" lang="en-US" sz="1200" b="0" i="0"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2.5 percentage points using a 95% confidence level and </a:t>
            </a:r>
            <a:r>
              <a:rPr kumimoji="0" lang="en-US" sz="1200" b="0" i="0"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2.8 percentage points for the 18-64 sample. This credible interval will be wider among subsets of the surveyed population of interest.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All sample surveys and polls, whether or not they use probability sampling, are subject to other multiple sources of error which are most often not possible to quantify or estimate, including, but not limited to coverage error, error associated with nonresponse, error associated with question wording and response options, and post-survey weighting and adjustments.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00CF9C"/>
                </a:solidFill>
                <a:effectLst/>
                <a:uLnTx/>
                <a:uFillTx/>
                <a:latin typeface="Arial" panose="020B0604020202020204" pitchFamily="34" charset="0"/>
                <a:ea typeface="Arial" panose="020B0604020202020204" pitchFamily="34" charset="0"/>
                <a:cs typeface="+mn-cs"/>
              </a:rPr>
              <a:t>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CF9C"/>
                </a:solidFill>
                <a:effectLst/>
                <a:uLnTx/>
                <a:uFillTx/>
                <a:latin typeface="Arial" panose="020B0604020202020204" pitchFamily="34" charset="0"/>
                <a:ea typeface="Arial" panose="020B0604020202020204" pitchFamily="34" charset="0"/>
                <a:cs typeface="+mn-cs"/>
              </a:rPr>
              <a:t>Report Notes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While this survey was conducted among 2,088 U.S. adults ages 18+, this analysis focuses only on the 1,632 adults ages 18-64. This audience is referred to as “adults” throughout the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The Boomer+ generation is typically defined as adults ages 61 or older but will only represent adults ages 61-64 in this report.</a:t>
            </a:r>
          </a:p>
        </p:txBody>
      </p:sp>
      <p:sp>
        <p:nvSpPr>
          <p:cNvPr id="4" name="TextBox 3">
            <a:extLst>
              <a:ext uri="{FF2B5EF4-FFF2-40B4-BE49-F238E27FC236}">
                <a16:creationId xmlns:a16="http://schemas.microsoft.com/office/drawing/2014/main" id="{ED845288-3818-07DC-263F-48C62486E1B6}"/>
              </a:ext>
            </a:extLst>
          </p:cNvPr>
          <p:cNvSpPr txBox="1"/>
          <p:nvPr/>
        </p:nvSpPr>
        <p:spPr>
          <a:xfrm>
            <a:off x="3355892" y="6297168"/>
            <a:ext cx="8101540" cy="369332"/>
          </a:xfrm>
          <a:prstGeom prst="rect">
            <a:avLst/>
          </a:prstGeom>
          <a:noFill/>
        </p:spPr>
        <p:txBody>
          <a:bodyPr wrap="square">
            <a:spAutoFit/>
          </a:bodyPr>
          <a:lstStyle/>
          <a:p>
            <a:r>
              <a:rPr lang="en-US" sz="900" dirty="0"/>
              <a:t>“2025 OOH Impact on Key Product Categories” research was sponsored by The Foundation for Out of Home Advertising Research and Education (FOARE), a 501 (c) (3) not for profit, charitable organization</a:t>
            </a:r>
          </a:p>
        </p:txBody>
      </p:sp>
    </p:spTree>
    <p:extLst>
      <p:ext uri="{BB962C8B-B14F-4D97-AF65-F5344CB8AC3E}">
        <p14:creationId xmlns:p14="http://schemas.microsoft.com/office/powerpoint/2010/main" val="1084169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ADE63-5AE6-EC19-758E-D80E2773C5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0D6D9-EDE7-5AD0-FF11-FA56A406F678}"/>
              </a:ext>
            </a:extLst>
          </p:cNvPr>
          <p:cNvSpPr>
            <a:spLocks noGrp="1"/>
          </p:cNvSpPr>
          <p:nvPr>
            <p:ph type="title"/>
          </p:nvPr>
        </p:nvSpPr>
        <p:spPr>
          <a:xfrm>
            <a:off x="303054" y="377495"/>
            <a:ext cx="11276119" cy="433739"/>
          </a:xfrm>
        </p:spPr>
        <p:txBody>
          <a:bodyPr/>
          <a:lstStyle/>
          <a:p>
            <a:r>
              <a:rPr lang="en-US"/>
              <a:t>Audience Demographics</a:t>
            </a:r>
          </a:p>
        </p:txBody>
      </p:sp>
      <p:graphicFrame>
        <p:nvGraphicFramePr>
          <p:cNvPr id="8" name="Table 7">
            <a:extLst>
              <a:ext uri="{FF2B5EF4-FFF2-40B4-BE49-F238E27FC236}">
                <a16:creationId xmlns:a16="http://schemas.microsoft.com/office/drawing/2014/main" id="{2A7CB1A7-9A7C-EB91-9B64-C8B3AFC4AE08}"/>
              </a:ext>
            </a:extLst>
          </p:cNvPr>
          <p:cNvGraphicFramePr>
            <a:graphicFrameLocks noGrp="1"/>
          </p:cNvGraphicFramePr>
          <p:nvPr>
            <p:extLst>
              <p:ext uri="{D42A27DB-BD31-4B8C-83A1-F6EECF244321}">
                <p14:modId xmlns:p14="http://schemas.microsoft.com/office/powerpoint/2010/main" val="3934964118"/>
              </p:ext>
            </p:extLst>
          </p:nvPr>
        </p:nvGraphicFramePr>
        <p:xfrm>
          <a:off x="799356" y="992587"/>
          <a:ext cx="5284948" cy="5425147"/>
        </p:xfrm>
        <a:graphic>
          <a:graphicData uri="http://schemas.openxmlformats.org/drawingml/2006/table">
            <a:tbl>
              <a:tblPr firstRow="1" firstCol="1" bandRow="1">
                <a:tableStyleId>{69012ECD-51FC-41F1-AA8D-1B2483CD663E}</a:tableStyleId>
              </a:tblPr>
              <a:tblGrid>
                <a:gridCol w="2434783">
                  <a:extLst>
                    <a:ext uri="{9D8B030D-6E8A-4147-A177-3AD203B41FA5}">
                      <a16:colId xmlns:a16="http://schemas.microsoft.com/office/drawing/2014/main" val="4050118041"/>
                    </a:ext>
                  </a:extLst>
                </a:gridCol>
                <a:gridCol w="2850165">
                  <a:extLst>
                    <a:ext uri="{9D8B030D-6E8A-4147-A177-3AD203B41FA5}">
                      <a16:colId xmlns:a16="http://schemas.microsoft.com/office/drawing/2014/main" val="978078568"/>
                    </a:ext>
                  </a:extLst>
                </a:gridCol>
              </a:tblGrid>
              <a:tr h="284887">
                <a:tc>
                  <a:txBody>
                    <a:bodyPr/>
                    <a:lstStyle/>
                    <a:p>
                      <a:pPr marL="0" marR="0" algn="just">
                        <a:lnSpc>
                          <a:spcPct val="107000"/>
                        </a:lnSpc>
                        <a:spcBef>
                          <a:spcPts val="0"/>
                        </a:spcBef>
                        <a:spcAft>
                          <a:spcPts val="0"/>
                        </a:spcAft>
                      </a:pPr>
                      <a:endParaRPr lang="en-US" sz="900" b="1" kern="100">
                        <a:solidFill>
                          <a:schemeClr val="tx1"/>
                        </a:solidFill>
                        <a:effectLst/>
                        <a:latin typeface="+mn-lt"/>
                        <a:ea typeface="MS Mincho" panose="02020609040205080304" pitchFamily="49" charset="-128"/>
                        <a:cs typeface="Century" panose="02040604050505020304" pitchFamily="18" charset="0"/>
                      </a:endParaRPr>
                    </a:p>
                  </a:txBody>
                  <a:tcPr marL="45924" marR="45924" marT="0" marB="0" anchor="ctr"/>
                </a:tc>
                <a:tc>
                  <a:txBody>
                    <a:bodyPr/>
                    <a:lstStyle/>
                    <a:p>
                      <a:pPr marL="0" marR="0" algn="ctr">
                        <a:lnSpc>
                          <a:spcPct val="107000"/>
                        </a:lnSpc>
                        <a:spcBef>
                          <a:spcPts val="0"/>
                        </a:spcBef>
                        <a:spcAft>
                          <a:spcPts val="0"/>
                        </a:spcAft>
                      </a:pPr>
                      <a:endParaRPr lang="en-US" sz="1400" b="1" kern="100">
                        <a:solidFill>
                          <a:schemeClr val="bg1"/>
                        </a:solidFill>
                        <a:effectLst/>
                        <a:latin typeface="Times New Roman" panose="02020603050405020304" pitchFamily="18" charset="0"/>
                        <a:ea typeface="MS Mincho" panose="02020609040205080304" pitchFamily="49" charset="-128"/>
                        <a:cs typeface="Century" panose="02040604050505020304" pitchFamily="18" charset="0"/>
                      </a:endParaRPr>
                    </a:p>
                  </a:txBody>
                  <a:tcPr marL="45924" marR="45924" marT="0" marB="0" anchor="ctr"/>
                </a:tc>
                <a:extLst>
                  <a:ext uri="{0D108BD9-81ED-4DB2-BD59-A6C34878D82A}">
                    <a16:rowId xmlns:a16="http://schemas.microsoft.com/office/drawing/2014/main" val="3890215316"/>
                  </a:ext>
                </a:extLst>
              </a:tr>
              <a:tr h="285282">
                <a:tc>
                  <a:txBody>
                    <a:bodyPr/>
                    <a:lstStyle/>
                    <a:p>
                      <a:pPr marL="0" marR="0" algn="just">
                        <a:lnSpc>
                          <a:spcPct val="107000"/>
                        </a:lnSpc>
                        <a:spcBef>
                          <a:spcPts val="0"/>
                        </a:spcBef>
                        <a:spcAft>
                          <a:spcPts val="0"/>
                        </a:spcAft>
                      </a:pPr>
                      <a:r>
                        <a:rPr lang="en-US" sz="1400" b="1" kern="100" dirty="0">
                          <a:effectLst/>
                        </a:rPr>
                        <a:t>Gender</a:t>
                      </a:r>
                      <a:endParaRPr lang="en-US" sz="1400" b="1" kern="100" dirty="0">
                        <a:effectLst/>
                        <a:latin typeface="+mn-lt"/>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solidFill>
                      <a:schemeClr val="bg1">
                        <a:lumMod val="85000"/>
                      </a:schemeClr>
                    </a:solidFill>
                  </a:tcPr>
                </a:tc>
                <a:tc>
                  <a:txBody>
                    <a:bodyPr/>
                    <a:lstStyle/>
                    <a:p>
                      <a:pPr marL="0" marR="0" algn="ctr">
                        <a:lnSpc>
                          <a:spcPct val="107000"/>
                        </a:lnSpc>
                        <a:spcBef>
                          <a:spcPts val="0"/>
                        </a:spcBef>
                        <a:spcAft>
                          <a:spcPts val="0"/>
                        </a:spcAft>
                      </a:pPr>
                      <a:endParaRPr lang="en-US" sz="1400" b="0" kern="100" dirty="0">
                        <a:effectLst/>
                        <a:latin typeface="Times New Roman" panose="02020603050405020304" pitchFamily="18" charset="0"/>
                        <a:ea typeface="MS Mincho" panose="02020609040205080304" pitchFamily="49" charset="-128"/>
                        <a:cs typeface="Century" panose="020406040505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275261108"/>
                  </a:ext>
                </a:extLst>
              </a:tr>
              <a:tr h="285813">
                <a:tc>
                  <a:txBody>
                    <a:bodyPr/>
                    <a:lstStyle/>
                    <a:p>
                      <a:pPr marL="0" marR="0" algn="just">
                        <a:lnSpc>
                          <a:spcPct val="107000"/>
                        </a:lnSpc>
                        <a:spcBef>
                          <a:spcPts val="0"/>
                        </a:spcBef>
                        <a:spcAft>
                          <a:spcPts val="0"/>
                        </a:spcAft>
                      </a:pPr>
                      <a:r>
                        <a:rPr lang="en-US" sz="1400" b="0" kern="100" dirty="0">
                          <a:effectLst/>
                        </a:rPr>
                        <a:t>    Woman</a:t>
                      </a:r>
                      <a:endParaRPr lang="en-US" sz="1400" b="0" kern="100" dirty="0">
                        <a:effectLst/>
                        <a:latin typeface="+mn-lt"/>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lgn="ctr" fontAlgn="ctr"/>
                      <a:r>
                        <a:rPr lang="en-IN" sz="1400" b="0" i="0" u="none" strike="noStrike">
                          <a:solidFill>
                            <a:srgbClr val="000000"/>
                          </a:solidFill>
                          <a:effectLst/>
                          <a:latin typeface="Arial (Body)"/>
                        </a:rPr>
                        <a:t>50%</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899295308"/>
                  </a:ext>
                </a:extLst>
              </a:tr>
              <a:tr h="285813">
                <a:tc>
                  <a:txBody>
                    <a:bodyPr/>
                    <a:lstStyle/>
                    <a:p>
                      <a:pPr marL="0" marR="0" algn="just">
                        <a:lnSpc>
                          <a:spcPct val="107000"/>
                        </a:lnSpc>
                        <a:spcBef>
                          <a:spcPts val="0"/>
                        </a:spcBef>
                        <a:spcAft>
                          <a:spcPts val="0"/>
                        </a:spcAft>
                      </a:pPr>
                      <a:r>
                        <a:rPr lang="en-US" sz="1400" b="0" kern="100" dirty="0">
                          <a:effectLst/>
                          <a:latin typeface="+mn-lt"/>
                          <a:ea typeface="MS Mincho" panose="02020609040205080304" pitchFamily="49" charset="-128"/>
                          <a:cs typeface="Century" panose="02040604050505020304" pitchFamily="18" charset="0"/>
                        </a:rPr>
                        <a:t>    Man</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49%</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368184352"/>
                  </a:ext>
                </a:extLst>
              </a:tr>
              <a:tr h="285282">
                <a:tc>
                  <a:txBody>
                    <a:bodyPr/>
                    <a:lstStyle/>
                    <a:p>
                      <a:pPr marL="0" marR="0" algn="l">
                        <a:lnSpc>
                          <a:spcPct val="107000"/>
                        </a:lnSpc>
                        <a:spcBef>
                          <a:spcPts val="0"/>
                        </a:spcBef>
                        <a:spcAft>
                          <a:spcPts val="0"/>
                        </a:spcAft>
                      </a:pPr>
                      <a:r>
                        <a:rPr lang="en-US" sz="1400" b="1" kern="100">
                          <a:effectLst/>
                          <a:latin typeface="Times New Roman" panose="02020603050405020304" pitchFamily="18" charset="0"/>
                          <a:ea typeface="MS Mincho" panose="02020609040205080304" pitchFamily="49" charset="-128"/>
                          <a:cs typeface="Century" panose="02040604050505020304" pitchFamily="18" charset="0"/>
                        </a:rPr>
                        <a:t>    </a:t>
                      </a:r>
                      <a:r>
                        <a:rPr lang="en-US" sz="1400" b="0" kern="100">
                          <a:solidFill>
                            <a:schemeClr val="tx1"/>
                          </a:solidFill>
                          <a:effectLst/>
                          <a:latin typeface="+mn-lt"/>
                          <a:ea typeface="+mn-ea"/>
                          <a:cs typeface="+mn-cs"/>
                        </a:rPr>
                        <a:t>Other/Prefer not to answer</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marR="0" algn="ctr" defTabSz="609585" rtl="0" eaLnBrk="1" fontAlgn="ctr" latinLnBrk="0" hangingPunct="1">
                        <a:lnSpc>
                          <a:spcPct val="107000"/>
                        </a:lnSpc>
                        <a:spcBef>
                          <a:spcPts val="0"/>
                        </a:spcBef>
                        <a:spcAft>
                          <a:spcPts val="0"/>
                        </a:spcAft>
                      </a:pPr>
                      <a:r>
                        <a:rPr lang="en-US" sz="1400" b="0" i="0" u="none" strike="noStrike" kern="1200">
                          <a:solidFill>
                            <a:srgbClr val="000000"/>
                          </a:solidFill>
                          <a:effectLst/>
                          <a:latin typeface="Arial (Body)"/>
                          <a:ea typeface="+mn-ea"/>
                          <a:cs typeface="+mn-cs"/>
                        </a:rPr>
                        <a:t>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879156089"/>
                  </a:ext>
                </a:extLst>
              </a:tr>
              <a:tr h="285282">
                <a:tc>
                  <a:txBody>
                    <a:bodyPr/>
                    <a:lstStyle/>
                    <a:p>
                      <a:pPr marL="0" marR="0" algn="just">
                        <a:lnSpc>
                          <a:spcPct val="107000"/>
                        </a:lnSpc>
                        <a:spcBef>
                          <a:spcPts val="0"/>
                        </a:spcBef>
                        <a:spcAft>
                          <a:spcPts val="0"/>
                        </a:spcAft>
                      </a:pPr>
                      <a:r>
                        <a:rPr lang="en-US" sz="1400" b="1" kern="100" dirty="0">
                          <a:solidFill>
                            <a:srgbClr val="000000"/>
                          </a:solidFill>
                          <a:effectLst/>
                        </a:rPr>
                        <a:t>Age</a:t>
                      </a:r>
                      <a:endParaRPr lang="en-US" sz="1400" b="1" kern="100" dirty="0">
                        <a:effectLst/>
                        <a:latin typeface="Times New Roman" panose="02020603050405020304" pitchFamily="18" charset="0"/>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solidFill>
                      <a:schemeClr val="bg1">
                        <a:lumMod val="85000"/>
                      </a:schemeClr>
                    </a:solidFill>
                  </a:tcPr>
                </a:tc>
                <a:tc>
                  <a:txBody>
                    <a:bodyPr/>
                    <a:lstStyle/>
                    <a:p>
                      <a:pPr marL="0" marR="0" algn="ctr" defTabSz="609585"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Arial (Body)"/>
                          <a:ea typeface="+mn-ea"/>
                          <a:cs typeface="+mn-cs"/>
                        </a:rPr>
                        <a:t>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351013064"/>
                  </a:ext>
                </a:extLst>
              </a:tr>
              <a:tr h="285813">
                <a:tc>
                  <a:txBody>
                    <a:bodyPr/>
                    <a:lstStyle/>
                    <a:p>
                      <a:pPr marL="209550" marR="0" algn="just">
                        <a:lnSpc>
                          <a:spcPct val="107000"/>
                        </a:lnSpc>
                        <a:spcBef>
                          <a:spcPts val="0"/>
                        </a:spcBef>
                        <a:spcAft>
                          <a:spcPts val="0"/>
                        </a:spcAft>
                      </a:pPr>
                      <a:r>
                        <a:rPr lang="en-US" sz="1400" b="0" kern="100">
                          <a:effectLst/>
                        </a:rPr>
                        <a:t>18-34</a:t>
                      </a:r>
                      <a:endParaRPr lang="en-US" sz="1400" b="0" kern="100">
                        <a:effectLst/>
                        <a:latin typeface="Times New Roman" panose="02020603050405020304" pitchFamily="18" charset="0"/>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37%</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900445907"/>
                  </a:ext>
                </a:extLst>
              </a:tr>
              <a:tr h="285813">
                <a:tc>
                  <a:txBody>
                    <a:bodyPr/>
                    <a:lstStyle/>
                    <a:p>
                      <a:pPr marL="209550" marR="0" algn="just">
                        <a:lnSpc>
                          <a:spcPct val="107000"/>
                        </a:lnSpc>
                        <a:spcBef>
                          <a:spcPts val="0"/>
                        </a:spcBef>
                        <a:spcAft>
                          <a:spcPts val="0"/>
                        </a:spcAft>
                      </a:pPr>
                      <a:r>
                        <a:rPr lang="en-US" sz="1400" b="0" kern="100">
                          <a:effectLst/>
                        </a:rPr>
                        <a:t>35-54</a:t>
                      </a:r>
                      <a:endParaRPr lang="en-US" sz="1400" b="0" kern="100">
                        <a:effectLst/>
                        <a:latin typeface="Times New Roman" panose="02020603050405020304" pitchFamily="18" charset="0"/>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42%</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994386919"/>
                  </a:ext>
                </a:extLst>
              </a:tr>
              <a:tr h="285813">
                <a:tc>
                  <a:txBody>
                    <a:bodyPr/>
                    <a:lstStyle/>
                    <a:p>
                      <a:pPr marL="209550" marR="0" algn="just" defTabSz="609585" rtl="0" eaLnBrk="1" latinLnBrk="0" hangingPunct="1">
                        <a:lnSpc>
                          <a:spcPct val="107000"/>
                        </a:lnSpc>
                        <a:spcBef>
                          <a:spcPts val="0"/>
                        </a:spcBef>
                        <a:spcAft>
                          <a:spcPts val="0"/>
                        </a:spcAft>
                      </a:pPr>
                      <a:r>
                        <a:rPr lang="en-US" sz="1400" b="0" kern="100">
                          <a:solidFill>
                            <a:schemeClr val="tx1"/>
                          </a:solidFill>
                          <a:effectLst/>
                          <a:latin typeface="+mn-lt"/>
                          <a:ea typeface="+mn-ea"/>
                          <a:cs typeface="+mn-cs"/>
                        </a:rPr>
                        <a:t>55+</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20%</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320298520"/>
                  </a:ext>
                </a:extLst>
              </a:tr>
              <a:tr h="285813">
                <a:tc>
                  <a:txBody>
                    <a:bodyPr/>
                    <a:lstStyle/>
                    <a:p>
                      <a:pPr marL="209550" marR="0" algn="just">
                        <a:lnSpc>
                          <a:spcPct val="107000"/>
                        </a:lnSpc>
                        <a:spcBef>
                          <a:spcPts val="0"/>
                        </a:spcBef>
                        <a:spcAft>
                          <a:spcPts val="0"/>
                        </a:spcAft>
                      </a:pPr>
                      <a:r>
                        <a:rPr lang="en-US" sz="1400" b="1" i="1" kern="100">
                          <a:effectLst/>
                        </a:rPr>
                        <a:t>Mean</a:t>
                      </a:r>
                      <a:endParaRPr lang="en-US" sz="1400" b="1" i="1" kern="100">
                        <a:effectLst/>
                        <a:latin typeface="Times New Roman" panose="02020603050405020304" pitchFamily="18" charset="0"/>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1" i="1" u="none" strike="noStrike" kern="1200">
                          <a:solidFill>
                            <a:srgbClr val="000000"/>
                          </a:solidFill>
                          <a:effectLst/>
                          <a:latin typeface="Arial (Body)"/>
                          <a:ea typeface="+mn-ea"/>
                          <a:cs typeface="+mn-cs"/>
                        </a:rPr>
                        <a:t>41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239028249"/>
                  </a:ext>
                </a:extLst>
              </a:tr>
              <a:tr h="283563">
                <a:tc>
                  <a:txBody>
                    <a:bodyPr/>
                    <a:lstStyle/>
                    <a:p>
                      <a:pPr marL="0" marR="0" indent="0" algn="just">
                        <a:lnSpc>
                          <a:spcPct val="107000"/>
                        </a:lnSpc>
                        <a:spcBef>
                          <a:spcPts val="0"/>
                        </a:spcBef>
                        <a:spcAft>
                          <a:spcPts val="0"/>
                        </a:spcAft>
                      </a:pPr>
                      <a:r>
                        <a:rPr lang="en-US" sz="1400" b="1" kern="100" dirty="0">
                          <a:effectLst/>
                        </a:rPr>
                        <a:t>Race</a:t>
                      </a:r>
                      <a:endParaRPr lang="en-US" sz="1400" b="1" kern="100" dirty="0">
                        <a:effectLst/>
                        <a:latin typeface="+mn-lt"/>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solidFill>
                      <a:schemeClr val="bg1">
                        <a:lumMod val="85000"/>
                      </a:schemeClr>
                    </a:solidFill>
                  </a:tcPr>
                </a:tc>
                <a:tc>
                  <a:txBody>
                    <a:bodyPr/>
                    <a:lstStyle/>
                    <a:p>
                      <a:pPr marL="0" marR="0" algn="ctr" defTabSz="609585" rtl="0" eaLnBrk="1" fontAlgn="ctr" latinLnBrk="0" hangingPunct="1">
                        <a:lnSpc>
                          <a:spcPct val="107000"/>
                        </a:lnSpc>
                        <a:spcBef>
                          <a:spcPts val="0"/>
                        </a:spcBef>
                        <a:spcAft>
                          <a:spcPts val="0"/>
                        </a:spcAft>
                      </a:pPr>
                      <a:endParaRPr lang="en-US" sz="1400" b="0" i="0" u="none" strike="noStrike" kern="1200" dirty="0">
                        <a:solidFill>
                          <a:srgbClr val="000000"/>
                        </a:solidFill>
                        <a:effectLst/>
                        <a:latin typeface="Arial (Body)"/>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493440501"/>
                  </a:ext>
                </a:extLst>
              </a:tr>
              <a:tr h="285813">
                <a:tc>
                  <a:txBody>
                    <a:bodyPr/>
                    <a:lstStyle/>
                    <a:p>
                      <a:pPr marL="209550" marR="0" algn="just">
                        <a:lnSpc>
                          <a:spcPct val="107000"/>
                        </a:lnSpc>
                        <a:spcBef>
                          <a:spcPts val="0"/>
                        </a:spcBef>
                        <a:spcAft>
                          <a:spcPts val="0"/>
                        </a:spcAft>
                      </a:pPr>
                      <a:r>
                        <a:rPr lang="en-US" sz="1400" b="0" kern="100">
                          <a:effectLst/>
                        </a:rPr>
                        <a:t>White</a:t>
                      </a:r>
                      <a:endParaRPr lang="en-US" sz="1400" b="0" kern="100">
                        <a:effectLst/>
                        <a:latin typeface="+mn-lt"/>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51%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99766552"/>
                  </a:ext>
                </a:extLst>
              </a:tr>
              <a:tr h="285813">
                <a:tc>
                  <a:txBody>
                    <a:bodyPr/>
                    <a:lstStyle/>
                    <a:p>
                      <a:pPr marL="209550" marR="0" algn="just">
                        <a:lnSpc>
                          <a:spcPct val="107000"/>
                        </a:lnSpc>
                        <a:spcBef>
                          <a:spcPts val="0"/>
                        </a:spcBef>
                        <a:spcAft>
                          <a:spcPts val="0"/>
                        </a:spcAft>
                      </a:pPr>
                      <a:r>
                        <a:rPr lang="en-US" sz="1400" b="0" kern="100">
                          <a:effectLst/>
                        </a:rPr>
                        <a:t>Hispanic</a:t>
                      </a:r>
                      <a:endParaRPr lang="en-US" sz="1400" b="0" kern="100">
                        <a:effectLst/>
                        <a:latin typeface="+mn-lt"/>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22%</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620423940"/>
                  </a:ext>
                </a:extLst>
              </a:tr>
              <a:tr h="285813">
                <a:tc>
                  <a:txBody>
                    <a:bodyPr/>
                    <a:lstStyle/>
                    <a:p>
                      <a:pPr marL="209550" marR="0" algn="just">
                        <a:lnSpc>
                          <a:spcPct val="107000"/>
                        </a:lnSpc>
                        <a:spcBef>
                          <a:spcPts val="0"/>
                        </a:spcBef>
                        <a:spcAft>
                          <a:spcPts val="0"/>
                        </a:spcAft>
                      </a:pPr>
                      <a:r>
                        <a:rPr lang="en-US" sz="1400" b="0" kern="100">
                          <a:effectLst/>
                        </a:rPr>
                        <a:t>Black or African American</a:t>
                      </a:r>
                      <a:endParaRPr lang="en-US" sz="1400" b="0" kern="100">
                        <a:effectLst/>
                        <a:latin typeface="+mn-lt"/>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14%</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576234304"/>
                  </a:ext>
                </a:extLst>
              </a:tr>
              <a:tr h="285813">
                <a:tc>
                  <a:txBody>
                    <a:bodyPr/>
                    <a:lstStyle/>
                    <a:p>
                      <a:pPr marL="209550" marR="0" algn="just">
                        <a:lnSpc>
                          <a:spcPct val="107000"/>
                        </a:lnSpc>
                        <a:spcBef>
                          <a:spcPts val="0"/>
                        </a:spcBef>
                        <a:spcAft>
                          <a:spcPts val="0"/>
                        </a:spcAft>
                      </a:pPr>
                      <a:r>
                        <a:rPr lang="en-US" sz="1400" b="0" kern="100">
                          <a:effectLst/>
                        </a:rPr>
                        <a:t>Asian</a:t>
                      </a:r>
                      <a:endParaRPr lang="en-US" sz="1400" b="0" kern="100">
                        <a:effectLst/>
                        <a:latin typeface="+mn-lt"/>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7%</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434115171"/>
                  </a:ext>
                </a:extLst>
              </a:tr>
              <a:tr h="285813">
                <a:tc>
                  <a:txBody>
                    <a:bodyPr/>
                    <a:lstStyle/>
                    <a:p>
                      <a:pPr marL="209550" marR="0" algn="just">
                        <a:lnSpc>
                          <a:spcPct val="107000"/>
                        </a:lnSpc>
                        <a:spcBef>
                          <a:spcPts val="0"/>
                        </a:spcBef>
                        <a:spcAft>
                          <a:spcPts val="0"/>
                        </a:spcAft>
                      </a:pPr>
                      <a:r>
                        <a:rPr lang="en-US" sz="1400" b="0" kern="100">
                          <a:effectLst/>
                        </a:rPr>
                        <a:t>Other</a:t>
                      </a:r>
                      <a:endParaRPr lang="en-US" sz="1400" b="0" kern="100">
                        <a:effectLst/>
                        <a:latin typeface="+mn-lt"/>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5%</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750263600"/>
                  </a:ext>
                </a:extLst>
              </a:tr>
              <a:tr h="285282">
                <a:tc>
                  <a:txBody>
                    <a:bodyPr/>
                    <a:lstStyle/>
                    <a:p>
                      <a:pPr marL="0" marR="0" algn="l">
                        <a:lnSpc>
                          <a:spcPct val="107000"/>
                        </a:lnSpc>
                        <a:spcBef>
                          <a:spcPts val="0"/>
                        </a:spcBef>
                        <a:spcAft>
                          <a:spcPts val="0"/>
                        </a:spcAft>
                      </a:pPr>
                      <a:r>
                        <a:rPr lang="en-US" sz="1400" b="1" kern="100" dirty="0">
                          <a:solidFill>
                            <a:srgbClr val="000000"/>
                          </a:solidFill>
                          <a:effectLst/>
                        </a:rPr>
                        <a:t>Employment</a:t>
                      </a:r>
                      <a:endParaRPr lang="en-US" sz="1400" b="0" i="1" kern="100" dirty="0">
                        <a:effectLst/>
                        <a:latin typeface="Times New Roman" panose="02020603050405020304" pitchFamily="18" charset="0"/>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solidFill>
                      <a:schemeClr val="bg1">
                        <a:lumMod val="85000"/>
                      </a:schemeClr>
                    </a:solidFill>
                  </a:tcPr>
                </a:tc>
                <a:tc>
                  <a:txBody>
                    <a:bodyPr/>
                    <a:lstStyle/>
                    <a:p>
                      <a:pPr marL="0" marR="0" algn="ctr" defTabSz="609585" rtl="0" eaLnBrk="1" fontAlgn="ctr" latinLnBrk="0" hangingPunct="1">
                        <a:lnSpc>
                          <a:spcPct val="107000"/>
                        </a:lnSpc>
                        <a:spcBef>
                          <a:spcPts val="0"/>
                        </a:spcBef>
                        <a:spcAft>
                          <a:spcPts val="0"/>
                        </a:spcAft>
                      </a:pPr>
                      <a:r>
                        <a:rPr lang="en-US" sz="1400" b="0" i="0" u="none" strike="noStrike" kern="1200" dirty="0">
                          <a:solidFill>
                            <a:srgbClr val="000000"/>
                          </a:solidFill>
                          <a:effectLst/>
                          <a:latin typeface="Arial (Body)"/>
                          <a:ea typeface="+mn-ea"/>
                          <a:cs typeface="+mn-cs"/>
                        </a:rPr>
                        <a:t>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658862427"/>
                  </a:ext>
                </a:extLst>
              </a:tr>
              <a:tr h="285813">
                <a:tc>
                  <a:txBody>
                    <a:bodyPr/>
                    <a:lstStyle/>
                    <a:p>
                      <a:pPr marL="209550" marR="0" algn="l">
                        <a:lnSpc>
                          <a:spcPct val="107000"/>
                        </a:lnSpc>
                        <a:spcBef>
                          <a:spcPts val="0"/>
                        </a:spcBef>
                        <a:spcAft>
                          <a:spcPts val="0"/>
                        </a:spcAft>
                      </a:pPr>
                      <a:r>
                        <a:rPr lang="en-US" sz="1400" b="0" kern="100">
                          <a:effectLst/>
                        </a:rPr>
                        <a:t>Employed (NET)</a:t>
                      </a:r>
                      <a:endParaRPr lang="en-US" sz="1400" b="0" kern="100">
                        <a:effectLst/>
                        <a:latin typeface="+mn-lt"/>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74%</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101925903"/>
                  </a:ext>
                </a:extLst>
              </a:tr>
              <a:tr h="285813">
                <a:tc>
                  <a:txBody>
                    <a:bodyPr/>
                    <a:lstStyle/>
                    <a:p>
                      <a:pPr marL="209550" marR="0" algn="l">
                        <a:lnSpc>
                          <a:spcPct val="107000"/>
                        </a:lnSpc>
                        <a:spcBef>
                          <a:spcPts val="0"/>
                        </a:spcBef>
                        <a:spcAft>
                          <a:spcPts val="0"/>
                        </a:spcAft>
                      </a:pPr>
                      <a:r>
                        <a:rPr lang="en-US" sz="1400" b="0" kern="100">
                          <a:effectLst/>
                        </a:rPr>
                        <a:t>Not Employed (NET)</a:t>
                      </a:r>
                      <a:endParaRPr lang="en-US" sz="1400" b="0" kern="100">
                        <a:effectLst/>
                        <a:latin typeface="+mn-lt"/>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dirty="0">
                          <a:solidFill>
                            <a:srgbClr val="000000"/>
                          </a:solidFill>
                          <a:effectLst/>
                          <a:latin typeface="Arial (Body)"/>
                          <a:ea typeface="+mn-ea"/>
                          <a:cs typeface="+mn-cs"/>
                        </a:rPr>
                        <a:t>26%</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353817847"/>
                  </a:ext>
                </a:extLst>
              </a:tr>
            </a:tbl>
          </a:graphicData>
        </a:graphic>
      </p:graphicFrame>
      <p:graphicFrame>
        <p:nvGraphicFramePr>
          <p:cNvPr id="11" name="Table 10">
            <a:extLst>
              <a:ext uri="{FF2B5EF4-FFF2-40B4-BE49-F238E27FC236}">
                <a16:creationId xmlns:a16="http://schemas.microsoft.com/office/drawing/2014/main" id="{89A6EE08-940D-5C3E-37C7-AF7978AEF89C}"/>
              </a:ext>
            </a:extLst>
          </p:cNvPr>
          <p:cNvGraphicFramePr>
            <a:graphicFrameLocks noGrp="1"/>
          </p:cNvGraphicFramePr>
          <p:nvPr>
            <p:extLst>
              <p:ext uri="{D42A27DB-BD31-4B8C-83A1-F6EECF244321}">
                <p14:modId xmlns:p14="http://schemas.microsoft.com/office/powerpoint/2010/main" val="2204841587"/>
              </p:ext>
            </p:extLst>
          </p:nvPr>
        </p:nvGraphicFramePr>
        <p:xfrm>
          <a:off x="6226489" y="992587"/>
          <a:ext cx="5491377" cy="5425148"/>
        </p:xfrm>
        <a:graphic>
          <a:graphicData uri="http://schemas.openxmlformats.org/drawingml/2006/table">
            <a:tbl>
              <a:tblPr firstRow="1" firstCol="1" bandRow="1">
                <a:tableStyleId>{69012ECD-51FC-41F1-AA8D-1B2483CD663E}</a:tableStyleId>
              </a:tblPr>
              <a:tblGrid>
                <a:gridCol w="3541715">
                  <a:extLst>
                    <a:ext uri="{9D8B030D-6E8A-4147-A177-3AD203B41FA5}">
                      <a16:colId xmlns:a16="http://schemas.microsoft.com/office/drawing/2014/main" val="4050118041"/>
                    </a:ext>
                  </a:extLst>
                </a:gridCol>
                <a:gridCol w="1949662">
                  <a:extLst>
                    <a:ext uri="{9D8B030D-6E8A-4147-A177-3AD203B41FA5}">
                      <a16:colId xmlns:a16="http://schemas.microsoft.com/office/drawing/2014/main" val="978078568"/>
                    </a:ext>
                  </a:extLst>
                </a:gridCol>
              </a:tblGrid>
              <a:tr h="320681">
                <a:tc>
                  <a:txBody>
                    <a:bodyPr/>
                    <a:lstStyle/>
                    <a:p>
                      <a:pPr marL="0" marR="0" algn="just">
                        <a:lnSpc>
                          <a:spcPct val="107000"/>
                        </a:lnSpc>
                        <a:spcBef>
                          <a:spcPts val="0"/>
                        </a:spcBef>
                        <a:spcAft>
                          <a:spcPts val="0"/>
                        </a:spcAft>
                      </a:pPr>
                      <a:endParaRPr lang="en-US" sz="1400" b="1" kern="100">
                        <a:solidFill>
                          <a:schemeClr val="tx1"/>
                        </a:solidFill>
                        <a:effectLst/>
                        <a:latin typeface="+mn-lt"/>
                        <a:ea typeface="MS Mincho" panose="02020609040205080304" pitchFamily="49" charset="-128"/>
                        <a:cs typeface="Century" panose="02040604050505020304" pitchFamily="18" charset="0"/>
                      </a:endParaRPr>
                    </a:p>
                  </a:txBody>
                  <a:tcPr marL="45924" marR="45924" marT="0" marB="0" anchor="ctr"/>
                </a:tc>
                <a:tc>
                  <a:txBody>
                    <a:bodyPr/>
                    <a:lstStyle/>
                    <a:p>
                      <a:pPr marL="0" marR="0" algn="ctr">
                        <a:lnSpc>
                          <a:spcPct val="107000"/>
                        </a:lnSpc>
                        <a:spcBef>
                          <a:spcPts val="0"/>
                        </a:spcBef>
                        <a:spcAft>
                          <a:spcPts val="0"/>
                        </a:spcAft>
                      </a:pPr>
                      <a:endParaRPr lang="en-US" sz="1400" b="1" kern="100">
                        <a:solidFill>
                          <a:schemeClr val="bg1"/>
                        </a:solidFill>
                        <a:effectLst/>
                        <a:latin typeface="Times New Roman" panose="02020603050405020304" pitchFamily="18" charset="0"/>
                        <a:ea typeface="MS Mincho" panose="02020609040205080304" pitchFamily="49" charset="-128"/>
                        <a:cs typeface="Century" panose="02040604050505020304" pitchFamily="18" charset="0"/>
                      </a:endParaRPr>
                    </a:p>
                  </a:txBody>
                  <a:tcPr marL="45924" marR="45924" marT="0" marB="0" anchor="ctr"/>
                </a:tc>
                <a:extLst>
                  <a:ext uri="{0D108BD9-81ED-4DB2-BD59-A6C34878D82A}">
                    <a16:rowId xmlns:a16="http://schemas.microsoft.com/office/drawing/2014/main" val="3890215316"/>
                  </a:ext>
                </a:extLst>
              </a:tr>
              <a:tr h="319190">
                <a:tc>
                  <a:txBody>
                    <a:bodyPr/>
                    <a:lstStyle/>
                    <a:p>
                      <a:pPr marL="0" marR="0" indent="0" algn="l">
                        <a:lnSpc>
                          <a:spcPct val="107000"/>
                        </a:lnSpc>
                        <a:spcBef>
                          <a:spcPts val="0"/>
                        </a:spcBef>
                        <a:spcAft>
                          <a:spcPts val="0"/>
                        </a:spcAft>
                      </a:pPr>
                      <a:r>
                        <a:rPr lang="en-US" sz="1400" b="1" kern="100" dirty="0">
                          <a:effectLst/>
                        </a:rPr>
                        <a:t>Marital Status</a:t>
                      </a:r>
                      <a:endParaRPr lang="en-US" sz="1400" b="1" kern="100" dirty="0">
                        <a:effectLst/>
                        <a:latin typeface="+mn-lt"/>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solidFill>
                      <a:schemeClr val="bg1">
                        <a:lumMod val="85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en-US" sz="1400" b="0" i="0" u="none" strike="noStrike" kern="100" cap="none" spc="0" normalizeH="0" baseline="0" noProof="0" dirty="0">
                        <a:ln>
                          <a:noFill/>
                        </a:ln>
                        <a:solidFill>
                          <a:srgbClr val="000000"/>
                        </a:solidFill>
                        <a:effectLst/>
                        <a:uLnTx/>
                        <a:uFillTx/>
                        <a:latin typeface="+mn-lt"/>
                        <a:ea typeface="MS Mincho" panose="02020609040205080304" pitchFamily="49" charset="-128"/>
                        <a:cs typeface="Century" panose="020406040505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37404710"/>
                  </a:ext>
                </a:extLst>
              </a:tr>
              <a:tr h="249267">
                <a:tc>
                  <a:txBody>
                    <a:bodyPr/>
                    <a:lstStyle/>
                    <a:p>
                      <a:pPr marL="209550" marR="0" algn="l">
                        <a:lnSpc>
                          <a:spcPct val="107000"/>
                        </a:lnSpc>
                        <a:spcBef>
                          <a:spcPts val="0"/>
                        </a:spcBef>
                        <a:spcAft>
                          <a:spcPts val="0"/>
                        </a:spcAft>
                      </a:pPr>
                      <a:r>
                        <a:rPr lang="en-US" sz="1400" b="0" kern="100">
                          <a:effectLst/>
                        </a:rPr>
                        <a:t>Never married</a:t>
                      </a:r>
                      <a:endParaRPr lang="en-US" sz="1400" b="0" kern="100">
                        <a:effectLst/>
                        <a:latin typeface="+mn-lt"/>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38%</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023640487"/>
                  </a:ext>
                </a:extLst>
              </a:tr>
              <a:tr h="249267">
                <a:tc>
                  <a:txBody>
                    <a:bodyPr/>
                    <a:lstStyle/>
                    <a:p>
                      <a:pPr marL="209550" marR="0" algn="l">
                        <a:lnSpc>
                          <a:spcPct val="107000"/>
                        </a:lnSpc>
                        <a:spcBef>
                          <a:spcPts val="0"/>
                        </a:spcBef>
                        <a:spcAft>
                          <a:spcPts val="0"/>
                        </a:spcAft>
                      </a:pPr>
                      <a:r>
                        <a:rPr lang="en-US" sz="1400" b="0" kern="100">
                          <a:effectLst/>
                        </a:rPr>
                        <a:t>Married/living with partner (NET)</a:t>
                      </a:r>
                      <a:endParaRPr lang="en-US" sz="1400" b="0" kern="100">
                        <a:effectLst/>
                        <a:latin typeface="+mn-lt"/>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49%</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4216751148"/>
                  </a:ext>
                </a:extLst>
              </a:tr>
              <a:tr h="249267">
                <a:tc>
                  <a:txBody>
                    <a:bodyPr/>
                    <a:lstStyle/>
                    <a:p>
                      <a:pPr marL="209550" marR="0" algn="l">
                        <a:lnSpc>
                          <a:spcPct val="107000"/>
                        </a:lnSpc>
                        <a:spcBef>
                          <a:spcPts val="0"/>
                        </a:spcBef>
                        <a:spcAft>
                          <a:spcPts val="0"/>
                        </a:spcAft>
                      </a:pPr>
                      <a:r>
                        <a:rPr lang="en-US" sz="1400" b="0" kern="100">
                          <a:effectLst/>
                        </a:rPr>
                        <a:t>Divorced/Widowed/Separated (NET)</a:t>
                      </a:r>
                      <a:endParaRPr lang="en-US" sz="1400" b="0" kern="100">
                        <a:effectLst/>
                        <a:latin typeface="+mn-lt"/>
                        <a:ea typeface="MS Mincho" panose="02020609040205080304" pitchFamily="49" charset="-128"/>
                        <a:cs typeface="Century" panose="020406040505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14%</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632003091"/>
                  </a:ext>
                </a:extLst>
              </a:tr>
              <a:tr h="321722">
                <a:tc>
                  <a:txBody>
                    <a:bodyPr/>
                    <a:lstStyle/>
                    <a:p>
                      <a:pPr marL="0" marR="0" indent="0" algn="just">
                        <a:lnSpc>
                          <a:spcPct val="107000"/>
                        </a:lnSpc>
                        <a:spcBef>
                          <a:spcPts val="0"/>
                        </a:spcBef>
                        <a:spcAft>
                          <a:spcPts val="0"/>
                        </a:spcAft>
                      </a:pPr>
                      <a:r>
                        <a:rPr lang="en-US" sz="1400" b="1" kern="100" dirty="0">
                          <a:effectLst/>
                          <a:latin typeface="+mn-lt"/>
                          <a:ea typeface="MS Mincho" panose="02020609040205080304" pitchFamily="49" charset="-128"/>
                          <a:cs typeface="Century" panose="02040604050505020304" pitchFamily="18" charset="0"/>
                        </a:rPr>
                        <a:t>Education</a:t>
                      </a:r>
                    </a:p>
                  </a:txBody>
                  <a:tcPr marL="68580" marR="68580" marT="0" marB="0" anchor="ctr">
                    <a:lnR w="12700" cap="flat" cmpd="sng" algn="ctr">
                      <a:solidFill>
                        <a:schemeClr val="accent1"/>
                      </a:solidFill>
                      <a:prstDash val="solid"/>
                      <a:round/>
                      <a:headEnd type="none" w="med" len="med"/>
                      <a:tailEnd type="none" w="med" len="med"/>
                    </a:lnR>
                    <a:solidFill>
                      <a:schemeClr val="bg1">
                        <a:lumMod val="85000"/>
                      </a:schemeClr>
                    </a:solidFill>
                  </a:tcPr>
                </a:tc>
                <a:tc>
                  <a:txBody>
                    <a:bodyPr/>
                    <a:lstStyle/>
                    <a:p>
                      <a:pPr marL="0" algn="ctr" defTabSz="609585" rtl="0" eaLnBrk="1" fontAlgn="ctr" latinLnBrk="0" hangingPunct="1"/>
                      <a:endParaRPr lang="en-IN" sz="1400" b="0" i="0" u="none" strike="noStrike" kern="1200" dirty="0">
                        <a:solidFill>
                          <a:srgbClr val="000000"/>
                        </a:solidFill>
                        <a:effectLst/>
                        <a:latin typeface="Arial (Body)"/>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4101452506"/>
                  </a:ext>
                </a:extLst>
              </a:tr>
              <a:tr h="249267">
                <a:tc>
                  <a:txBody>
                    <a:bodyPr/>
                    <a:lstStyle/>
                    <a:p>
                      <a:pPr marL="227013" marR="0" indent="0" algn="just">
                        <a:lnSpc>
                          <a:spcPct val="107000"/>
                        </a:lnSpc>
                        <a:spcBef>
                          <a:spcPts val="0"/>
                        </a:spcBef>
                        <a:spcAft>
                          <a:spcPts val="0"/>
                        </a:spcAft>
                      </a:pPr>
                      <a:r>
                        <a:rPr lang="en-US" sz="1400" b="0" kern="100">
                          <a:effectLst/>
                          <a:latin typeface="+mn-lt"/>
                          <a:ea typeface="MS Mincho" panose="02020609040205080304" pitchFamily="49" charset="-128"/>
                          <a:cs typeface="Century" panose="02040604050505020304" pitchFamily="18" charset="0"/>
                        </a:rPr>
                        <a:t>Less than HS</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dirty="0">
                          <a:solidFill>
                            <a:srgbClr val="000000"/>
                          </a:solidFill>
                          <a:effectLst/>
                          <a:latin typeface="Arial (Body)"/>
                          <a:ea typeface="+mn-ea"/>
                          <a:cs typeface="+mn-cs"/>
                        </a:rPr>
                        <a:t>11%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6220575"/>
                  </a:ext>
                </a:extLst>
              </a:tr>
              <a:tr h="249267">
                <a:tc>
                  <a:txBody>
                    <a:bodyPr/>
                    <a:lstStyle/>
                    <a:p>
                      <a:pPr marL="227013" marR="0" indent="0" algn="just">
                        <a:lnSpc>
                          <a:spcPct val="107000"/>
                        </a:lnSpc>
                        <a:spcBef>
                          <a:spcPts val="0"/>
                        </a:spcBef>
                        <a:spcAft>
                          <a:spcPts val="0"/>
                        </a:spcAft>
                      </a:pPr>
                      <a:r>
                        <a:rPr lang="en-US" sz="1400" b="0" kern="100">
                          <a:effectLst/>
                          <a:latin typeface="+mn-lt"/>
                          <a:ea typeface="MS Mincho" panose="02020609040205080304" pitchFamily="49" charset="-128"/>
                          <a:cs typeface="Century" panose="02040604050505020304" pitchFamily="18" charset="0"/>
                        </a:rPr>
                        <a:t>HS – Less than 4-year degree</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54%</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580882868"/>
                  </a:ext>
                </a:extLst>
              </a:tr>
              <a:tr h="321722">
                <a:tc>
                  <a:txBody>
                    <a:bodyPr/>
                    <a:lstStyle/>
                    <a:p>
                      <a:pPr marL="227013" marR="0" indent="0" algn="just">
                        <a:lnSpc>
                          <a:spcPct val="107000"/>
                        </a:lnSpc>
                        <a:spcBef>
                          <a:spcPts val="0"/>
                        </a:spcBef>
                        <a:spcAft>
                          <a:spcPts val="0"/>
                        </a:spcAft>
                      </a:pPr>
                      <a:r>
                        <a:rPr lang="en-US" sz="1400" b="0" kern="100">
                          <a:effectLst/>
                          <a:latin typeface="+mn-lt"/>
                          <a:ea typeface="MS Mincho" panose="02020609040205080304" pitchFamily="49" charset="-128"/>
                          <a:cs typeface="Century" panose="02040604050505020304" pitchFamily="18" charset="0"/>
                        </a:rPr>
                        <a:t>4-year degree or more</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33%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007089679"/>
                  </a:ext>
                </a:extLst>
              </a:tr>
              <a:tr h="321722">
                <a:tc>
                  <a:txBody>
                    <a:bodyPr/>
                    <a:lstStyle/>
                    <a:p>
                      <a:pPr marL="0" marR="0" indent="0" algn="just">
                        <a:lnSpc>
                          <a:spcPct val="107000"/>
                        </a:lnSpc>
                        <a:spcBef>
                          <a:spcPts val="0"/>
                        </a:spcBef>
                        <a:spcAft>
                          <a:spcPts val="0"/>
                        </a:spcAft>
                      </a:pPr>
                      <a:r>
                        <a:rPr lang="en-US" sz="1400" b="1" kern="100" dirty="0">
                          <a:effectLst/>
                          <a:latin typeface="+mn-lt"/>
                          <a:ea typeface="MS Mincho" panose="02020609040205080304" pitchFamily="49" charset="-128"/>
                          <a:cs typeface="Century" panose="02040604050505020304" pitchFamily="18" charset="0"/>
                        </a:rPr>
                        <a:t>Household Income</a:t>
                      </a:r>
                    </a:p>
                  </a:txBody>
                  <a:tcPr marL="68580" marR="68580" marT="0" marB="0" anchor="ctr">
                    <a:lnR w="12700" cap="flat" cmpd="sng" algn="ctr">
                      <a:solidFill>
                        <a:schemeClr val="accent1"/>
                      </a:solidFill>
                      <a:prstDash val="solid"/>
                      <a:round/>
                      <a:headEnd type="none" w="med" len="med"/>
                      <a:tailEnd type="none" w="med" len="med"/>
                    </a:lnR>
                    <a:solidFill>
                      <a:schemeClr val="bg1">
                        <a:lumMod val="85000"/>
                      </a:schemeClr>
                    </a:solidFill>
                  </a:tcPr>
                </a:tc>
                <a:tc>
                  <a:txBody>
                    <a:bodyPr/>
                    <a:lstStyle/>
                    <a:p>
                      <a:pPr marL="0" algn="ctr" defTabSz="609585" rtl="0" eaLnBrk="1" fontAlgn="ctr" latinLnBrk="0" hangingPunct="1"/>
                      <a:endParaRPr lang="en-IN" sz="1400" b="0" i="0" u="none" strike="noStrike" kern="1200" dirty="0">
                        <a:solidFill>
                          <a:srgbClr val="000000"/>
                        </a:solidFill>
                        <a:effectLst/>
                        <a:latin typeface="Arial (Body)"/>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348530432"/>
                  </a:ext>
                </a:extLst>
              </a:tr>
              <a:tr h="321722">
                <a:tc>
                  <a:txBody>
                    <a:bodyPr/>
                    <a:lstStyle/>
                    <a:p>
                      <a:pPr marL="227013" marR="0" indent="0" algn="just">
                        <a:lnSpc>
                          <a:spcPct val="107000"/>
                        </a:lnSpc>
                        <a:spcBef>
                          <a:spcPts val="0"/>
                        </a:spcBef>
                        <a:spcAft>
                          <a:spcPts val="0"/>
                        </a:spcAft>
                      </a:pPr>
                      <a:r>
                        <a:rPr lang="en-US" sz="1400" b="0" kern="100">
                          <a:effectLst/>
                          <a:latin typeface="+mn-lt"/>
                          <a:ea typeface="MS Mincho" panose="02020609040205080304" pitchFamily="49" charset="-128"/>
                          <a:cs typeface="Century" panose="02040604050505020304" pitchFamily="18" charset="0"/>
                        </a:rPr>
                        <a:t>Less than $50K</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dirty="0">
                          <a:solidFill>
                            <a:srgbClr val="000000"/>
                          </a:solidFill>
                          <a:effectLst/>
                          <a:latin typeface="Arial (Body)"/>
                          <a:ea typeface="+mn-ea"/>
                          <a:cs typeface="+mn-cs"/>
                        </a:rPr>
                        <a:t>25%</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398881445"/>
                  </a:ext>
                </a:extLst>
              </a:tr>
              <a:tr h="321722">
                <a:tc>
                  <a:txBody>
                    <a:bodyPr/>
                    <a:lstStyle/>
                    <a:p>
                      <a:pPr marL="227013" marR="0" indent="0" algn="just">
                        <a:lnSpc>
                          <a:spcPct val="107000"/>
                        </a:lnSpc>
                        <a:spcBef>
                          <a:spcPts val="0"/>
                        </a:spcBef>
                        <a:spcAft>
                          <a:spcPts val="0"/>
                        </a:spcAft>
                      </a:pPr>
                      <a:r>
                        <a:rPr lang="en-US" sz="1400" b="0" kern="100">
                          <a:effectLst/>
                          <a:latin typeface="+mn-lt"/>
                          <a:ea typeface="MS Mincho" panose="02020609040205080304" pitchFamily="49" charset="-128"/>
                          <a:cs typeface="Century" panose="02040604050505020304" pitchFamily="18" charset="0"/>
                        </a:rPr>
                        <a:t>$50K - $99.9K</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26%</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631443204"/>
                  </a:ext>
                </a:extLst>
              </a:tr>
              <a:tr h="321722">
                <a:tc>
                  <a:txBody>
                    <a:bodyPr/>
                    <a:lstStyle/>
                    <a:p>
                      <a:pPr marL="227013" marR="0" indent="0" algn="just">
                        <a:lnSpc>
                          <a:spcPct val="107000"/>
                        </a:lnSpc>
                        <a:spcBef>
                          <a:spcPts val="0"/>
                        </a:spcBef>
                        <a:spcAft>
                          <a:spcPts val="0"/>
                        </a:spcAft>
                      </a:pPr>
                      <a:r>
                        <a:rPr lang="en-US" sz="1400" b="0" kern="100">
                          <a:effectLst/>
                          <a:latin typeface="+mn-lt"/>
                          <a:ea typeface="MS Mincho" panose="02020609040205080304" pitchFamily="49" charset="-128"/>
                          <a:cs typeface="Century" panose="02040604050505020304" pitchFamily="18" charset="0"/>
                        </a:rPr>
                        <a:t>$100K+</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47%</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521448872"/>
                  </a:ext>
                </a:extLst>
              </a:tr>
              <a:tr h="321722">
                <a:tc>
                  <a:txBody>
                    <a:bodyPr/>
                    <a:lstStyle/>
                    <a:p>
                      <a:pPr marL="0" marR="0" indent="0" algn="just">
                        <a:lnSpc>
                          <a:spcPct val="107000"/>
                        </a:lnSpc>
                        <a:spcBef>
                          <a:spcPts val="0"/>
                        </a:spcBef>
                        <a:spcAft>
                          <a:spcPts val="0"/>
                        </a:spcAft>
                      </a:pPr>
                      <a:r>
                        <a:rPr lang="en-US" sz="1400" b="1" kern="100" dirty="0">
                          <a:effectLst/>
                          <a:latin typeface="+mn-lt"/>
                          <a:ea typeface="MS Mincho" panose="02020609040205080304" pitchFamily="49" charset="-128"/>
                          <a:cs typeface="Century" panose="02040604050505020304" pitchFamily="18" charset="0"/>
                        </a:rPr>
                        <a:t>Region</a:t>
                      </a:r>
                    </a:p>
                  </a:txBody>
                  <a:tcPr marL="68580" marR="68580" marT="0" marB="0" anchor="ctr">
                    <a:lnR w="12700" cap="flat" cmpd="sng" algn="ctr">
                      <a:solidFill>
                        <a:schemeClr val="accent1"/>
                      </a:solidFill>
                      <a:prstDash val="solid"/>
                      <a:round/>
                      <a:headEnd type="none" w="med" len="med"/>
                      <a:tailEnd type="none" w="med" len="med"/>
                    </a:lnR>
                    <a:solidFill>
                      <a:schemeClr val="bg1">
                        <a:lumMod val="85000"/>
                      </a:schemeClr>
                    </a:solidFill>
                  </a:tcPr>
                </a:tc>
                <a:tc>
                  <a:txBody>
                    <a:bodyPr/>
                    <a:lstStyle/>
                    <a:p>
                      <a:pPr marL="0" algn="ctr" defTabSz="609585" rtl="0" eaLnBrk="1" fontAlgn="ctr" latinLnBrk="0" hangingPunct="1"/>
                      <a:endParaRPr lang="en-IN" sz="1400" b="0" i="0" u="none" strike="noStrike" kern="1200" dirty="0">
                        <a:solidFill>
                          <a:srgbClr val="000000"/>
                        </a:solidFill>
                        <a:effectLst/>
                        <a:latin typeface="Arial (Body)"/>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600035748"/>
                  </a:ext>
                </a:extLst>
              </a:tr>
              <a:tr h="321722">
                <a:tc>
                  <a:txBody>
                    <a:bodyPr/>
                    <a:lstStyle/>
                    <a:p>
                      <a:pPr marL="227013" marR="0" indent="0" algn="just">
                        <a:lnSpc>
                          <a:spcPct val="107000"/>
                        </a:lnSpc>
                        <a:spcBef>
                          <a:spcPts val="0"/>
                        </a:spcBef>
                        <a:spcAft>
                          <a:spcPts val="0"/>
                        </a:spcAft>
                      </a:pPr>
                      <a:r>
                        <a:rPr lang="en-US" sz="1400" b="0" kern="100">
                          <a:effectLst/>
                          <a:latin typeface="+mn-lt"/>
                          <a:ea typeface="MS Mincho" panose="02020609040205080304" pitchFamily="49" charset="-128"/>
                          <a:cs typeface="Century" panose="02040604050505020304" pitchFamily="18" charset="0"/>
                        </a:rPr>
                        <a:t>Northeast</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17%</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572939100"/>
                  </a:ext>
                </a:extLst>
              </a:tr>
              <a:tr h="321722">
                <a:tc>
                  <a:txBody>
                    <a:bodyPr/>
                    <a:lstStyle/>
                    <a:p>
                      <a:pPr marL="227013" marR="0" indent="0" algn="just">
                        <a:lnSpc>
                          <a:spcPct val="107000"/>
                        </a:lnSpc>
                        <a:spcBef>
                          <a:spcPts val="0"/>
                        </a:spcBef>
                        <a:spcAft>
                          <a:spcPts val="0"/>
                        </a:spcAft>
                      </a:pPr>
                      <a:r>
                        <a:rPr lang="en-US" sz="1400" b="0" kern="100">
                          <a:effectLst/>
                          <a:latin typeface="+mn-lt"/>
                          <a:ea typeface="MS Mincho" panose="02020609040205080304" pitchFamily="49" charset="-128"/>
                          <a:cs typeface="Century" panose="02040604050505020304" pitchFamily="18" charset="0"/>
                        </a:rPr>
                        <a:t>South</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38%</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32569872"/>
                  </a:ext>
                </a:extLst>
              </a:tr>
              <a:tr h="321722">
                <a:tc>
                  <a:txBody>
                    <a:bodyPr/>
                    <a:lstStyle/>
                    <a:p>
                      <a:pPr marL="227013" marR="0" indent="0" algn="just">
                        <a:lnSpc>
                          <a:spcPct val="107000"/>
                        </a:lnSpc>
                        <a:spcBef>
                          <a:spcPts val="0"/>
                        </a:spcBef>
                        <a:spcAft>
                          <a:spcPts val="0"/>
                        </a:spcAft>
                      </a:pPr>
                      <a:r>
                        <a:rPr lang="en-US" sz="1400" b="0" kern="100">
                          <a:effectLst/>
                          <a:latin typeface="+mn-lt"/>
                          <a:ea typeface="MS Mincho" panose="02020609040205080304" pitchFamily="49" charset="-128"/>
                          <a:cs typeface="Century" panose="02040604050505020304" pitchFamily="18" charset="0"/>
                        </a:rPr>
                        <a:t>Midwest</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a:solidFill>
                            <a:srgbClr val="000000"/>
                          </a:solidFill>
                          <a:effectLst/>
                          <a:latin typeface="Arial (Body)"/>
                          <a:ea typeface="+mn-ea"/>
                          <a:cs typeface="+mn-cs"/>
                        </a:rPr>
                        <a:t>25%</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289426441"/>
                  </a:ext>
                </a:extLst>
              </a:tr>
              <a:tr h="321722">
                <a:tc>
                  <a:txBody>
                    <a:bodyPr/>
                    <a:lstStyle/>
                    <a:p>
                      <a:pPr marL="227013" marR="0" indent="0" algn="just">
                        <a:lnSpc>
                          <a:spcPct val="107000"/>
                        </a:lnSpc>
                        <a:spcBef>
                          <a:spcPts val="0"/>
                        </a:spcBef>
                        <a:spcAft>
                          <a:spcPts val="0"/>
                        </a:spcAft>
                      </a:pPr>
                      <a:r>
                        <a:rPr lang="en-US" sz="1400" b="0" kern="100">
                          <a:effectLst/>
                          <a:latin typeface="+mn-lt"/>
                          <a:ea typeface="MS Mincho" panose="02020609040205080304" pitchFamily="49" charset="-128"/>
                          <a:cs typeface="Century" panose="02040604050505020304" pitchFamily="18" charset="0"/>
                        </a:rPr>
                        <a:t>West</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0" algn="ctr" defTabSz="609585" rtl="0" eaLnBrk="1" fontAlgn="ctr" latinLnBrk="0" hangingPunct="1"/>
                      <a:r>
                        <a:rPr lang="en-IN" sz="1400" b="0" i="0" u="none" strike="noStrike" kern="1200" dirty="0">
                          <a:solidFill>
                            <a:srgbClr val="000000"/>
                          </a:solidFill>
                          <a:effectLst/>
                          <a:latin typeface="Arial (Body)"/>
                          <a:ea typeface="+mn-ea"/>
                          <a:cs typeface="+mn-cs"/>
                        </a:rPr>
                        <a:t>20%</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060361544"/>
                  </a:ext>
                </a:extLst>
              </a:tr>
            </a:tbl>
          </a:graphicData>
        </a:graphic>
      </p:graphicFrame>
    </p:spTree>
    <p:extLst>
      <p:ext uri="{BB962C8B-B14F-4D97-AF65-F5344CB8AC3E}">
        <p14:creationId xmlns:p14="http://schemas.microsoft.com/office/powerpoint/2010/main" val="1285245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9351C8-8FFB-4DEB-9A08-F6C661002929}"/>
              </a:ext>
            </a:extLst>
          </p:cNvPr>
          <p:cNvPicPr>
            <a:picLocks noChangeAspect="1"/>
          </p:cNvPicPr>
          <p:nvPr/>
        </p:nvPicPr>
        <p:blipFill>
          <a:blip r:embed="rId2"/>
          <a:stretch>
            <a:fillRect/>
          </a:stretch>
        </p:blipFill>
        <p:spPr>
          <a:xfrm>
            <a:off x="7919049" y="4965545"/>
            <a:ext cx="3504644" cy="1129755"/>
          </a:xfrm>
          <a:prstGeom prst="rect">
            <a:avLst/>
          </a:prstGeom>
        </p:spPr>
      </p:pic>
      <p:sp>
        <p:nvSpPr>
          <p:cNvPr id="4" name="TextBox 3">
            <a:extLst>
              <a:ext uri="{FF2B5EF4-FFF2-40B4-BE49-F238E27FC236}">
                <a16:creationId xmlns:a16="http://schemas.microsoft.com/office/drawing/2014/main" id="{D01CD8AE-FD1B-4C50-B675-289402BBC1E8}"/>
              </a:ext>
            </a:extLst>
          </p:cNvPr>
          <p:cNvSpPr txBox="1"/>
          <p:nvPr/>
        </p:nvSpPr>
        <p:spPr>
          <a:xfrm>
            <a:off x="5193792" y="6310744"/>
            <a:ext cx="6744453" cy="430887"/>
          </a:xfrm>
          <a:prstGeom prst="rect">
            <a:avLst/>
          </a:prstGeom>
          <a:noFill/>
        </p:spPr>
        <p:txBody>
          <a:bodyPr wrap="square">
            <a:spAutoFit/>
          </a:bodyPr>
          <a:lstStyle/>
          <a:p>
            <a:pPr algn="r"/>
            <a:r>
              <a:rPr lang="en-US" sz="1100" dirty="0">
                <a:solidFill>
                  <a:schemeClr val="bg1"/>
                </a:solidFill>
                <a:effectLst/>
                <a:ea typeface="Calibri" panose="020F0502020204030204" pitchFamily="34" charset="0"/>
                <a:cs typeface="Times New Roman" panose="02020603050405020304" pitchFamily="18" charset="0"/>
              </a:rPr>
              <a:t> “2025 OOH Impact on Key Product Categories” research was sponsored by The Foundation for Out of Home Advertising Research and Education (FOARE), a 501 (c) (3) not for profit, charitable organization</a:t>
            </a:r>
          </a:p>
        </p:txBody>
      </p:sp>
    </p:spTree>
    <p:extLst>
      <p:ext uri="{BB962C8B-B14F-4D97-AF65-F5344CB8AC3E}">
        <p14:creationId xmlns:p14="http://schemas.microsoft.com/office/powerpoint/2010/main" val="157576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BC5A5E0-02BF-4D43-85D0-3FBCD3ABE149}"/>
              </a:ext>
            </a:extLst>
          </p:cNvPr>
          <p:cNvSpPr>
            <a:spLocks noGrp="1"/>
          </p:cNvSpPr>
          <p:nvPr>
            <p:ph type="title"/>
          </p:nvPr>
        </p:nvSpPr>
        <p:spPr>
          <a:xfrm>
            <a:off x="200026" y="482600"/>
            <a:ext cx="11403471" cy="433739"/>
          </a:xfrm>
        </p:spPr>
        <p:txBody>
          <a:bodyPr/>
          <a:lstStyle/>
          <a:p>
            <a:r>
              <a:rPr lang="en-US" b="1">
                <a:latin typeface="+mn-lt"/>
              </a:rPr>
              <a:t>Key Findings </a:t>
            </a:r>
            <a:endParaRPr lang="en-US" b="1">
              <a:highlight>
                <a:srgbClr val="FFFF00"/>
              </a:highlight>
              <a:latin typeface="+mn-lt"/>
            </a:endParaRPr>
          </a:p>
        </p:txBody>
      </p:sp>
      <p:sp>
        <p:nvSpPr>
          <p:cNvPr id="8" name="Text Placeholder 5">
            <a:extLst>
              <a:ext uri="{FF2B5EF4-FFF2-40B4-BE49-F238E27FC236}">
                <a16:creationId xmlns:a16="http://schemas.microsoft.com/office/drawing/2014/main" id="{379BAC47-76A7-0147-BB29-A25C1557DD9E}"/>
              </a:ext>
            </a:extLst>
          </p:cNvPr>
          <p:cNvSpPr>
            <a:spLocks noGrp="1"/>
          </p:cNvSpPr>
          <p:nvPr>
            <p:ph type="body" sz="quarter" idx="11"/>
          </p:nvPr>
        </p:nvSpPr>
        <p:spPr>
          <a:xfrm>
            <a:off x="200026" y="191785"/>
            <a:ext cx="7715723" cy="252573"/>
          </a:xfrm>
        </p:spPr>
        <p:txBody>
          <a:bodyPr/>
          <a:lstStyle/>
          <a:p>
            <a:r>
              <a:rPr lang="en-US" b="1" dirty="0">
                <a:solidFill>
                  <a:schemeClr val="accent2"/>
                </a:solidFill>
                <a:latin typeface="+mn-lt"/>
              </a:rPr>
              <a:t>2025 PRODUCT CATEGORY RESEARCH</a:t>
            </a:r>
          </a:p>
        </p:txBody>
      </p:sp>
      <p:sp>
        <p:nvSpPr>
          <p:cNvPr id="43" name="Text Placeholder 4">
            <a:extLst>
              <a:ext uri="{FF2B5EF4-FFF2-40B4-BE49-F238E27FC236}">
                <a16:creationId xmlns:a16="http://schemas.microsoft.com/office/drawing/2014/main" id="{5706573A-3FE4-A805-2B14-67C150BAEB9F}"/>
              </a:ext>
            </a:extLst>
          </p:cNvPr>
          <p:cNvSpPr txBox="1">
            <a:spLocks/>
          </p:cNvSpPr>
          <p:nvPr/>
        </p:nvSpPr>
        <p:spPr>
          <a:xfrm>
            <a:off x="517933" y="3028426"/>
            <a:ext cx="11156133" cy="1934753"/>
          </a:xfrm>
          <a:prstGeom prst="rect">
            <a:avLst/>
          </a:prstGeom>
        </p:spPr>
        <p:txBody>
          <a:bodyPr/>
          <a:lstStyle>
            <a:lvl1pPr marL="307840" indent="-228594" algn="l" defTabSz="609585" rtl="0" eaLnBrk="1" latinLnBrk="0" hangingPunct="1">
              <a:lnSpc>
                <a:spcPct val="120000"/>
              </a:lnSpc>
              <a:spcBef>
                <a:spcPts val="0"/>
              </a:spcBef>
              <a:buClr>
                <a:schemeClr val="accent1"/>
              </a:buClr>
              <a:buFont typeface="Arial" charset="0"/>
              <a:buChar char="•"/>
              <a:defRPr sz="1400" b="0" i="0" kern="1200">
                <a:solidFill>
                  <a:schemeClr val="tx1"/>
                </a:solidFill>
                <a:latin typeface="Helvetica Light" panose="020B0403020202020204" pitchFamily="34" charset="0"/>
                <a:ea typeface="+mn-ea"/>
                <a:cs typeface="+mn-cs"/>
              </a:defRPr>
            </a:lvl1pPr>
            <a:lvl2pPr marL="841227" indent="-228594" algn="l" defTabSz="609585" rtl="0" eaLnBrk="1" latinLnBrk="0" hangingPunct="1">
              <a:lnSpc>
                <a:spcPct val="120000"/>
              </a:lnSpc>
              <a:spcBef>
                <a:spcPts val="0"/>
              </a:spcBef>
              <a:buClr>
                <a:schemeClr val="accent1"/>
              </a:buClr>
              <a:buFont typeface="Arial" charset="0"/>
              <a:buChar char="•"/>
              <a:defRPr sz="1400" b="0" i="0" kern="1200">
                <a:solidFill>
                  <a:schemeClr val="tx1"/>
                </a:solidFill>
                <a:latin typeface="Helvetica Light" panose="020B0403020202020204" pitchFamily="34" charset="0"/>
                <a:ea typeface="+mn-ea"/>
                <a:cs typeface="+mn-cs"/>
              </a:defRPr>
            </a:lvl2pPr>
            <a:lvl3pPr marL="1374614" indent="-228594" algn="l" defTabSz="609585" rtl="0" eaLnBrk="1" latinLnBrk="0" hangingPunct="1">
              <a:lnSpc>
                <a:spcPct val="120000"/>
              </a:lnSpc>
              <a:spcBef>
                <a:spcPts val="0"/>
              </a:spcBef>
              <a:buClr>
                <a:schemeClr val="accent1"/>
              </a:buClr>
              <a:buFont typeface="Arial" charset="0"/>
              <a:buChar char="•"/>
              <a:defRPr sz="1400" b="0" i="0" kern="1200" cap="none" spc="0">
                <a:ln>
                  <a:noFill/>
                </a:ln>
                <a:solidFill>
                  <a:schemeClr val="tx1"/>
                </a:solidFill>
                <a:effectLst/>
                <a:latin typeface="Helvetica Light" panose="020B0403020202020204" pitchFamily="34" charset="0"/>
                <a:ea typeface="+mn-ea"/>
                <a:cs typeface="+mn-cs"/>
              </a:defRPr>
            </a:lvl3pPr>
            <a:lvl4pPr marL="1984198" indent="-228594" algn="l" defTabSz="609585" rtl="0" eaLnBrk="1" latinLnBrk="0" hangingPunct="1">
              <a:lnSpc>
                <a:spcPct val="120000"/>
              </a:lnSpc>
              <a:spcBef>
                <a:spcPts val="0"/>
              </a:spcBef>
              <a:buClr>
                <a:schemeClr val="accent1"/>
              </a:buClr>
              <a:buFont typeface="Arial" charset="0"/>
              <a:buChar char="•"/>
              <a:defRPr sz="1400" b="0" i="0" kern="1200">
                <a:solidFill>
                  <a:schemeClr val="tx1"/>
                </a:solidFill>
                <a:latin typeface="Helvetica Light" panose="020B0403020202020204" pitchFamily="34" charset="0"/>
                <a:ea typeface="+mn-ea"/>
                <a:cs typeface="+mn-cs"/>
              </a:defRPr>
            </a:lvl4pPr>
            <a:lvl5pPr marL="2593783" indent="-228594" algn="l" defTabSz="609585" rtl="0" eaLnBrk="1" latinLnBrk="0" hangingPunct="1">
              <a:lnSpc>
                <a:spcPct val="120000"/>
              </a:lnSpc>
              <a:spcBef>
                <a:spcPts val="0"/>
              </a:spcBef>
              <a:buClr>
                <a:schemeClr val="accent1"/>
              </a:buClr>
              <a:buFont typeface="Arial" charset="0"/>
              <a:buChar char="•"/>
              <a:defRPr sz="1400" b="0" i="0" kern="1200">
                <a:solidFill>
                  <a:schemeClr val="tx1"/>
                </a:solidFill>
                <a:latin typeface="Helvetica Light" panose="020B0403020202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79246" indent="0">
              <a:buFont typeface="Arial" charset="0"/>
              <a:buNone/>
            </a:pPr>
            <a:endParaRPr lang="en-US"/>
          </a:p>
        </p:txBody>
      </p:sp>
      <p:graphicFrame>
        <p:nvGraphicFramePr>
          <p:cNvPr id="46" name="Table 45">
            <a:extLst>
              <a:ext uri="{FF2B5EF4-FFF2-40B4-BE49-F238E27FC236}">
                <a16:creationId xmlns:a16="http://schemas.microsoft.com/office/drawing/2014/main" id="{D2BAE5F2-3FA9-0179-0E27-7A651BE56C99}"/>
              </a:ext>
            </a:extLst>
          </p:cNvPr>
          <p:cNvGraphicFramePr>
            <a:graphicFrameLocks noGrp="1"/>
          </p:cNvGraphicFramePr>
          <p:nvPr>
            <p:extLst>
              <p:ext uri="{D42A27DB-BD31-4B8C-83A1-F6EECF244321}">
                <p14:modId xmlns:p14="http://schemas.microsoft.com/office/powerpoint/2010/main" val="2453620122"/>
              </p:ext>
            </p:extLst>
          </p:nvPr>
        </p:nvGraphicFramePr>
        <p:xfrm>
          <a:off x="1413277" y="1186949"/>
          <a:ext cx="9230182" cy="1486853"/>
        </p:xfrm>
        <a:graphic>
          <a:graphicData uri="http://schemas.openxmlformats.org/drawingml/2006/table">
            <a:tbl>
              <a:tblPr firstRow="1" bandRow="1">
                <a:tableStyleId>{5940675A-B579-460E-94D1-54222C63F5DA}</a:tableStyleId>
              </a:tblPr>
              <a:tblGrid>
                <a:gridCol w="9230182">
                  <a:extLst>
                    <a:ext uri="{9D8B030D-6E8A-4147-A177-3AD203B41FA5}">
                      <a16:colId xmlns:a16="http://schemas.microsoft.com/office/drawing/2014/main" val="3691735403"/>
                    </a:ext>
                  </a:extLst>
                </a:gridCol>
              </a:tblGrid>
              <a:tr h="500157">
                <a:tc>
                  <a:txBody>
                    <a:bodyPr/>
                    <a:lstStyle/>
                    <a:p>
                      <a:r>
                        <a:rPr kumimoji="0" lang="en-US" sz="1200" b="1" i="0" u="none" strike="noStrike" kern="1200" cap="none" spc="0" normalizeH="0" baseline="0" dirty="0">
                          <a:ln>
                            <a:noFill/>
                          </a:ln>
                          <a:solidFill>
                            <a:srgbClr val="000000"/>
                          </a:solidFill>
                          <a:effectLst/>
                          <a:uLnTx/>
                          <a:uFillTx/>
                          <a:latin typeface="+mn-lt"/>
                          <a:ea typeface="+mn-ea"/>
                          <a:cs typeface="+mn-cs"/>
                        </a:rPr>
                        <a:t>Awareness: </a:t>
                      </a:r>
                      <a:r>
                        <a:rPr kumimoji="0" lang="en-US" sz="1200" b="0" i="0" u="none" strike="noStrike" kern="1200" cap="none" spc="0" normalizeH="0" baseline="0" dirty="0">
                          <a:ln>
                            <a:noFill/>
                          </a:ln>
                          <a:solidFill>
                            <a:srgbClr val="000000"/>
                          </a:solidFill>
                          <a:effectLst/>
                          <a:uLnTx/>
                          <a:uFillTx/>
                          <a:latin typeface="+mn-lt"/>
                          <a:ea typeface="+mn-ea"/>
                          <a:cs typeface="+mn-cs"/>
                        </a:rPr>
                        <a:t>More than half of adults (57%) recall recently seeing an employment-related OOH ad, and more than a third (35%) within the last month. Men, Gen Z adults, and those in large urban areas are significantly more likely to recall seeing these ads.</a:t>
                      </a:r>
                      <a:endParaRPr kumimoji="0" lang="en-US" sz="1200" b="1" i="0" u="none" strike="noStrike" kern="1200" cap="none" spc="0" normalizeH="0" baseline="0" dirty="0">
                        <a:ln>
                          <a:noFill/>
                        </a:ln>
                        <a:solidFill>
                          <a:srgbClr val="000000"/>
                        </a:solidFill>
                        <a:effectLst/>
                        <a:uLnTx/>
                        <a:uFillTx/>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039539"/>
                  </a:ext>
                </a:extLst>
              </a:tr>
              <a:tr h="49334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Actions Taken: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Three quarters (75%) report taking an action after seeing employment-related OOH ads, with most (41%) saying they talk to friends or family about it. Notably, a third (33%) say they applied to the job being featured.</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5575087"/>
                  </a:ext>
                </a:extLst>
              </a:tr>
              <a:tr h="49334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Interest: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Interest in employment-related OOH ads is high, with just under three quarters (73%) saying they’d be interested in the ads. Wage/salary information (48%) and benefits offered (39%) are key messages for this ad type.</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400416"/>
                  </a:ext>
                </a:extLst>
              </a:tr>
            </a:tbl>
          </a:graphicData>
        </a:graphic>
      </p:graphicFrame>
      <p:grpSp>
        <p:nvGrpSpPr>
          <p:cNvPr id="56" name="Group 55">
            <a:extLst>
              <a:ext uri="{FF2B5EF4-FFF2-40B4-BE49-F238E27FC236}">
                <a16:creationId xmlns:a16="http://schemas.microsoft.com/office/drawing/2014/main" id="{970B6E9D-9260-1174-E450-294F3A9C2709}"/>
              </a:ext>
            </a:extLst>
          </p:cNvPr>
          <p:cNvGrpSpPr/>
          <p:nvPr/>
        </p:nvGrpSpPr>
        <p:grpSpPr>
          <a:xfrm>
            <a:off x="0" y="1454211"/>
            <a:ext cx="1413277" cy="1045646"/>
            <a:chOff x="130025" y="3179432"/>
            <a:chExt cx="1413277" cy="1045646"/>
          </a:xfrm>
        </p:grpSpPr>
        <p:pic>
          <p:nvPicPr>
            <p:cNvPr id="51" name="Graphic 50" descr="Briefcase with solid fill">
              <a:extLst>
                <a:ext uri="{FF2B5EF4-FFF2-40B4-BE49-F238E27FC236}">
                  <a16:creationId xmlns:a16="http://schemas.microsoft.com/office/drawing/2014/main" id="{DF917FC6-032B-DF67-D140-822C2AE4A2B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9465" y="3179432"/>
              <a:ext cx="914400" cy="914400"/>
            </a:xfrm>
            <a:prstGeom prst="rect">
              <a:avLst/>
            </a:prstGeom>
          </p:spPr>
        </p:pic>
        <p:sp>
          <p:nvSpPr>
            <p:cNvPr id="55" name="TextBox 54">
              <a:extLst>
                <a:ext uri="{FF2B5EF4-FFF2-40B4-BE49-F238E27FC236}">
                  <a16:creationId xmlns:a16="http://schemas.microsoft.com/office/drawing/2014/main" id="{C4AEA687-635E-C1E3-8924-9473964BC448}"/>
                </a:ext>
              </a:extLst>
            </p:cNvPr>
            <p:cNvSpPr txBox="1"/>
            <p:nvPr/>
          </p:nvSpPr>
          <p:spPr>
            <a:xfrm>
              <a:off x="130025" y="3971162"/>
              <a:ext cx="1413277" cy="253916"/>
            </a:xfrm>
            <a:prstGeom prst="rect">
              <a:avLst/>
            </a:prstGeom>
            <a:noFill/>
          </p:spPr>
          <p:txBody>
            <a:bodyPr wrap="square" rtlCol="0">
              <a:spAutoFit/>
            </a:bodyPr>
            <a:lstStyle/>
            <a:p>
              <a:pPr algn="ctr"/>
              <a:r>
                <a:rPr lang="en-US" sz="1050" b="1" dirty="0"/>
                <a:t>Job Recruitment</a:t>
              </a:r>
            </a:p>
          </p:txBody>
        </p:sp>
      </p:grpSp>
      <p:graphicFrame>
        <p:nvGraphicFramePr>
          <p:cNvPr id="2" name="Table 1">
            <a:extLst>
              <a:ext uri="{FF2B5EF4-FFF2-40B4-BE49-F238E27FC236}">
                <a16:creationId xmlns:a16="http://schemas.microsoft.com/office/drawing/2014/main" id="{DED65FA9-B819-D616-3797-D2011D6DA07B}"/>
              </a:ext>
            </a:extLst>
          </p:cNvPr>
          <p:cNvGraphicFramePr>
            <a:graphicFrameLocks noGrp="1"/>
          </p:cNvGraphicFramePr>
          <p:nvPr>
            <p:extLst>
              <p:ext uri="{D42A27DB-BD31-4B8C-83A1-F6EECF244321}">
                <p14:modId xmlns:p14="http://schemas.microsoft.com/office/powerpoint/2010/main" val="38924329"/>
              </p:ext>
            </p:extLst>
          </p:nvPr>
        </p:nvGraphicFramePr>
        <p:xfrm>
          <a:off x="1413277" y="3034751"/>
          <a:ext cx="9230182" cy="1486853"/>
        </p:xfrm>
        <a:graphic>
          <a:graphicData uri="http://schemas.openxmlformats.org/drawingml/2006/table">
            <a:tbl>
              <a:tblPr firstRow="1" bandRow="1">
                <a:tableStyleId>{5940675A-B579-460E-94D1-54222C63F5DA}</a:tableStyleId>
              </a:tblPr>
              <a:tblGrid>
                <a:gridCol w="9230182">
                  <a:extLst>
                    <a:ext uri="{9D8B030D-6E8A-4147-A177-3AD203B41FA5}">
                      <a16:colId xmlns:a16="http://schemas.microsoft.com/office/drawing/2014/main" val="3691735403"/>
                    </a:ext>
                  </a:extLst>
                </a:gridCol>
              </a:tblGrid>
              <a:tr h="500157">
                <a:tc>
                  <a:txBody>
                    <a:bodyPr/>
                    <a:lstStyle/>
                    <a:p>
                      <a:r>
                        <a:rPr kumimoji="0" lang="en-US" sz="1200" b="1" i="0" u="none" strike="noStrike" kern="1200" cap="none" spc="0" normalizeH="0" baseline="0" dirty="0">
                          <a:ln>
                            <a:noFill/>
                          </a:ln>
                          <a:solidFill>
                            <a:srgbClr val="000000"/>
                          </a:solidFill>
                          <a:effectLst/>
                          <a:uLnTx/>
                          <a:uFillTx/>
                          <a:latin typeface="+mn-lt"/>
                          <a:ea typeface="+mn-ea"/>
                          <a:cs typeface="+mn-cs"/>
                        </a:rPr>
                        <a:t>Awareness: </a:t>
                      </a:r>
                      <a:r>
                        <a:rPr kumimoji="0" lang="en-US" sz="1200" b="0" i="0" u="none" strike="noStrike" kern="1200" cap="none" spc="0" normalizeH="0" baseline="0" dirty="0">
                          <a:ln>
                            <a:noFill/>
                          </a:ln>
                          <a:solidFill>
                            <a:srgbClr val="000000"/>
                          </a:solidFill>
                          <a:effectLst/>
                          <a:uLnTx/>
                          <a:uFillTx/>
                          <a:latin typeface="+mn-lt"/>
                          <a:ea typeface="+mn-ea"/>
                          <a:cs typeface="+mn-cs"/>
                        </a:rPr>
                        <a:t>Nearly three in four (73%) of adults recall recently seeing non-alcoholic beverage OOH ads, and more than half (56%) in the last month. Men, younger generations, and Urban 1M+ adults have even higher recall for these ads.</a:t>
                      </a: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039539"/>
                  </a:ext>
                </a:extLst>
              </a:tr>
              <a:tr h="49334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Actions Taken: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The same proportion (73%) say they engaged with these types of ads, and notably more than 2 in 5 (43%) saying they purchased the product/brand advertised.</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5575087"/>
                  </a:ext>
                </a:extLst>
              </a:tr>
              <a:tr h="493348">
                <a:tc>
                  <a:txBody>
                    <a:bodyPr/>
                    <a:lstStyle/>
                    <a:p>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Interest: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Almost 4 in 5 (78%) would be</a:t>
                      </a:r>
                      <a:r>
                        <a:rPr kumimoji="0" lang="en-US" sz="1200" b="0" i="0" u="none" strike="noStrike" kern="1200" cap="none" spc="0" normalizeH="0" baseline="0" dirty="0">
                          <a:ln>
                            <a:noFill/>
                          </a:ln>
                          <a:solidFill>
                            <a:srgbClr val="000000"/>
                          </a:solidFill>
                          <a:effectLst/>
                          <a:uLnTx/>
                          <a:uFillTx/>
                          <a:latin typeface="Arial" panose="020B0604020202020204"/>
                          <a:ea typeface="+mn-ea"/>
                          <a:cs typeface="+mn-cs"/>
                        </a:rPr>
                        <a:t> interested in seeing any </a:t>
                      </a:r>
                      <a:r>
                        <a:rPr kumimoji="0" lang="en-US" sz="1200" b="0" i="0" u="none" strike="noStrike" kern="1200" cap="none" spc="0" normalizeH="0" baseline="0" dirty="0">
                          <a:ln>
                            <a:noFill/>
                          </a:ln>
                          <a:solidFill>
                            <a:srgbClr val="000000"/>
                          </a:solidFill>
                          <a:effectLst/>
                          <a:uLnTx/>
                          <a:uFillTx/>
                          <a:latin typeface="+mn-lt"/>
                          <a:ea typeface="+mn-ea"/>
                          <a:cs typeface="+mn-cs"/>
                        </a:rPr>
                        <a:t>non-alcoholic beverage </a:t>
                      </a:r>
                      <a:r>
                        <a:rPr kumimoji="0" lang="en-US" sz="1200" b="0" i="0" u="none" strike="noStrike" kern="1200" cap="none" spc="0" normalizeH="0" baseline="0" dirty="0">
                          <a:ln>
                            <a:noFill/>
                          </a:ln>
                          <a:solidFill>
                            <a:srgbClr val="000000"/>
                          </a:solidFill>
                          <a:effectLst/>
                          <a:uLnTx/>
                          <a:uFillTx/>
                          <a:latin typeface="Arial" panose="020B0604020202020204"/>
                          <a:ea typeface="+mn-ea"/>
                          <a:cs typeface="+mn-cs"/>
                        </a:rPr>
                        <a:t>OOH ad messaging. Nearly half (45%) would be interested in new products on the market, followed by price/cost-saving opportunities (41%).</a:t>
                      </a: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400416"/>
                  </a:ext>
                </a:extLst>
              </a:tr>
            </a:tbl>
          </a:graphicData>
        </a:graphic>
      </p:graphicFrame>
      <p:grpSp>
        <p:nvGrpSpPr>
          <p:cNvPr id="7" name="Group 6">
            <a:extLst>
              <a:ext uri="{FF2B5EF4-FFF2-40B4-BE49-F238E27FC236}">
                <a16:creationId xmlns:a16="http://schemas.microsoft.com/office/drawing/2014/main" id="{3EF63C68-E2A7-58C3-3CE5-426A86B51F8C}"/>
              </a:ext>
            </a:extLst>
          </p:cNvPr>
          <p:cNvGrpSpPr/>
          <p:nvPr/>
        </p:nvGrpSpPr>
        <p:grpSpPr>
          <a:xfrm>
            <a:off x="79903" y="3089323"/>
            <a:ext cx="1253469" cy="1345287"/>
            <a:chOff x="262481" y="2014285"/>
            <a:chExt cx="1253469" cy="1345287"/>
          </a:xfrm>
        </p:grpSpPr>
        <p:pic>
          <p:nvPicPr>
            <p:cNvPr id="3" name="Graphic 2" descr="Bubble Tea with solid fill">
              <a:extLst>
                <a:ext uri="{FF2B5EF4-FFF2-40B4-BE49-F238E27FC236}">
                  <a16:creationId xmlns:a16="http://schemas.microsoft.com/office/drawing/2014/main" id="{F144FF69-EF48-3D0F-AF0E-CD551082FAC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32016" y="2014285"/>
              <a:ext cx="914400" cy="914400"/>
            </a:xfrm>
            <a:prstGeom prst="rect">
              <a:avLst/>
            </a:prstGeom>
          </p:spPr>
        </p:pic>
        <p:sp>
          <p:nvSpPr>
            <p:cNvPr id="4" name="TextBox 3">
              <a:extLst>
                <a:ext uri="{FF2B5EF4-FFF2-40B4-BE49-F238E27FC236}">
                  <a16:creationId xmlns:a16="http://schemas.microsoft.com/office/drawing/2014/main" id="{60393A8F-3A8D-50FA-1E39-34D4748740B5}"/>
                </a:ext>
              </a:extLst>
            </p:cNvPr>
            <p:cNvSpPr txBox="1"/>
            <p:nvPr/>
          </p:nvSpPr>
          <p:spPr>
            <a:xfrm>
              <a:off x="262481" y="2928685"/>
              <a:ext cx="1253469" cy="430887"/>
            </a:xfrm>
            <a:prstGeom prst="rect">
              <a:avLst/>
            </a:prstGeom>
            <a:noFill/>
          </p:spPr>
          <p:txBody>
            <a:bodyPr wrap="square" rtlCol="0">
              <a:spAutoFit/>
            </a:bodyPr>
            <a:lstStyle/>
            <a:p>
              <a:pPr algn="ctr"/>
              <a:r>
                <a:rPr lang="en-US" sz="1050" b="1" dirty="0"/>
                <a:t>Non-Alcoholic Beverages</a:t>
              </a:r>
            </a:p>
          </p:txBody>
        </p:sp>
      </p:grpSp>
      <p:graphicFrame>
        <p:nvGraphicFramePr>
          <p:cNvPr id="5" name="Table 4">
            <a:extLst>
              <a:ext uri="{FF2B5EF4-FFF2-40B4-BE49-F238E27FC236}">
                <a16:creationId xmlns:a16="http://schemas.microsoft.com/office/drawing/2014/main" id="{4205FBAA-7262-C012-07EB-A34E639396A7}"/>
              </a:ext>
            </a:extLst>
          </p:cNvPr>
          <p:cNvGraphicFramePr>
            <a:graphicFrameLocks noGrp="1"/>
          </p:cNvGraphicFramePr>
          <p:nvPr>
            <p:extLst>
              <p:ext uri="{D42A27DB-BD31-4B8C-83A1-F6EECF244321}">
                <p14:modId xmlns:p14="http://schemas.microsoft.com/office/powerpoint/2010/main" val="3863998969"/>
              </p:ext>
            </p:extLst>
          </p:nvPr>
        </p:nvGraphicFramePr>
        <p:xfrm>
          <a:off x="1413277" y="4888547"/>
          <a:ext cx="9230182" cy="1486853"/>
        </p:xfrm>
        <a:graphic>
          <a:graphicData uri="http://schemas.openxmlformats.org/drawingml/2006/table">
            <a:tbl>
              <a:tblPr firstRow="1" bandRow="1">
                <a:tableStyleId>{5940675A-B579-460E-94D1-54222C63F5DA}</a:tableStyleId>
              </a:tblPr>
              <a:tblGrid>
                <a:gridCol w="9230182">
                  <a:extLst>
                    <a:ext uri="{9D8B030D-6E8A-4147-A177-3AD203B41FA5}">
                      <a16:colId xmlns:a16="http://schemas.microsoft.com/office/drawing/2014/main" val="3691735403"/>
                    </a:ext>
                  </a:extLst>
                </a:gridCol>
              </a:tblGrid>
              <a:tr h="500157">
                <a:tc>
                  <a:txBody>
                    <a:bodyPr/>
                    <a:lstStyle/>
                    <a:p>
                      <a:r>
                        <a:rPr kumimoji="0" lang="en-US" sz="1200" b="1" i="0" u="none" strike="noStrike" kern="1200" cap="none" spc="0" normalizeH="0" baseline="0" dirty="0">
                          <a:ln>
                            <a:noFill/>
                          </a:ln>
                          <a:solidFill>
                            <a:srgbClr val="000000"/>
                          </a:solidFill>
                          <a:effectLst/>
                          <a:uLnTx/>
                          <a:uFillTx/>
                          <a:latin typeface="+mn-lt"/>
                          <a:ea typeface="+mn-ea"/>
                          <a:cs typeface="+mn-cs"/>
                        </a:rPr>
                        <a:t>Awareness: </a:t>
                      </a:r>
                      <a:r>
                        <a:rPr kumimoji="0" lang="en-US" sz="1200" b="0" i="0" u="none" strike="noStrike" kern="1200" cap="none" spc="0" normalizeH="0" baseline="0" dirty="0">
                          <a:ln>
                            <a:noFill/>
                          </a:ln>
                          <a:solidFill>
                            <a:srgbClr val="000000"/>
                          </a:solidFill>
                          <a:effectLst/>
                          <a:uLnTx/>
                          <a:uFillTx/>
                          <a:latin typeface="+mn-lt"/>
                          <a:ea typeface="+mn-ea"/>
                          <a:cs typeface="+mn-cs"/>
                        </a:rPr>
                        <a:t>7 in 10 (70%) recall personal care product OOH ads, and more than half (53%) in the last month. There is even higher recall among men, younger generations, Urban 1M+ adults, and those in the northeast and south.</a:t>
                      </a:r>
                      <a:endParaRPr kumimoji="0" lang="en-US" sz="1200" b="1" i="0" u="none" strike="noStrike" kern="1200" cap="none" spc="0" normalizeH="0" baseline="0" dirty="0">
                        <a:ln>
                          <a:noFill/>
                        </a:ln>
                        <a:solidFill>
                          <a:srgbClr val="000000"/>
                        </a:solidFill>
                        <a:effectLst/>
                        <a:uLnTx/>
                        <a:uFillTx/>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039539"/>
                  </a:ext>
                </a:extLst>
              </a:tr>
              <a:tr h="49334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Actions Taken: </a:t>
                      </a:r>
                      <a:r>
                        <a:rPr kumimoji="0" lang="en-US" sz="1200" b="0" i="0" u="none" strike="noStrike" kern="1200" cap="none" spc="0" normalizeH="0" baseline="0" noProof="0" dirty="0">
                          <a:ln>
                            <a:noFill/>
                          </a:ln>
                          <a:solidFill>
                            <a:srgbClr val="000000"/>
                          </a:solidFill>
                          <a:effectLst/>
                          <a:uLnTx/>
                          <a:uFillTx/>
                          <a:latin typeface="+mn-lt"/>
                          <a:ea typeface="+mn-ea"/>
                          <a:cs typeface="+mn-cs"/>
                        </a:rPr>
                        <a:t>More than 4 in 5 adults (83%) have engaged with personal care product OOH ads. Most (41%) say they purchased the product/brand advertised, including nearly half (46%) of Urban 1M+ adults.</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5575087"/>
                  </a:ext>
                </a:extLst>
              </a:tr>
              <a:tr h="49334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Interest: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More than 4 in 5 adults (84%) would also be interested in seeing </a:t>
                      </a:r>
                      <a:r>
                        <a:rPr kumimoji="0" lang="en-US" sz="1200" b="0" i="0" u="none" strike="noStrike" kern="1200" cap="none" spc="0" normalizeH="0" baseline="0" noProof="0" dirty="0">
                          <a:ln>
                            <a:noFill/>
                          </a:ln>
                          <a:solidFill>
                            <a:srgbClr val="000000"/>
                          </a:solidFill>
                          <a:effectLst/>
                          <a:uLnTx/>
                          <a:uFillTx/>
                          <a:latin typeface="+mn-lt"/>
                          <a:ea typeface="+mn-ea"/>
                          <a:cs typeface="+mn-cs"/>
                        </a:rPr>
                        <a:t>personal care product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OOH ad. Price </a:t>
                      </a:r>
                      <a:r>
                        <a:rPr kumimoji="0" lang="en-US" sz="1200" b="0" i="0" u="none" strike="noStrike" kern="1200" cap="none" spc="0" normalizeH="0" baseline="0" dirty="0">
                          <a:ln>
                            <a:noFill/>
                          </a:ln>
                          <a:solidFill>
                            <a:srgbClr val="000000"/>
                          </a:solidFill>
                          <a:effectLst/>
                          <a:uLnTx/>
                          <a:uFillTx/>
                          <a:latin typeface="Arial" panose="020B0604020202020204"/>
                          <a:ea typeface="+mn-ea"/>
                          <a:cs typeface="+mn-cs"/>
                        </a:rPr>
                        <a:t>and cost-saving opportunities (42%) are of greatest interest with product benefits (41%) almost as high. </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400416"/>
                  </a:ext>
                </a:extLst>
              </a:tr>
            </a:tbl>
          </a:graphicData>
        </a:graphic>
      </p:graphicFrame>
      <p:grpSp>
        <p:nvGrpSpPr>
          <p:cNvPr id="6" name="Group 5">
            <a:extLst>
              <a:ext uri="{FF2B5EF4-FFF2-40B4-BE49-F238E27FC236}">
                <a16:creationId xmlns:a16="http://schemas.microsoft.com/office/drawing/2014/main" id="{E6CBDE17-3154-D5D0-2530-5BBB8C86C7FD}"/>
              </a:ext>
            </a:extLst>
          </p:cNvPr>
          <p:cNvGrpSpPr/>
          <p:nvPr/>
        </p:nvGrpSpPr>
        <p:grpSpPr>
          <a:xfrm>
            <a:off x="79903" y="5024644"/>
            <a:ext cx="1253469" cy="1214658"/>
            <a:chOff x="262480" y="3870741"/>
            <a:chExt cx="1253469" cy="1214658"/>
          </a:xfrm>
        </p:grpSpPr>
        <p:pic>
          <p:nvPicPr>
            <p:cNvPr id="9" name="Graphic 8" descr="Sanitizer with solid fill">
              <a:extLst>
                <a:ext uri="{FF2B5EF4-FFF2-40B4-BE49-F238E27FC236}">
                  <a16:creationId xmlns:a16="http://schemas.microsoft.com/office/drawing/2014/main" id="{56E4F241-53D0-3917-06F0-D2C84EA26DD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14494" y="3870741"/>
              <a:ext cx="914400" cy="914400"/>
            </a:xfrm>
            <a:prstGeom prst="rect">
              <a:avLst/>
            </a:prstGeom>
          </p:spPr>
        </p:pic>
        <p:sp>
          <p:nvSpPr>
            <p:cNvPr id="10" name="TextBox 9">
              <a:extLst>
                <a:ext uri="{FF2B5EF4-FFF2-40B4-BE49-F238E27FC236}">
                  <a16:creationId xmlns:a16="http://schemas.microsoft.com/office/drawing/2014/main" id="{BE341F40-6CC2-FA18-C8E9-F4BB5D2CD598}"/>
                </a:ext>
              </a:extLst>
            </p:cNvPr>
            <p:cNvSpPr txBox="1"/>
            <p:nvPr/>
          </p:nvSpPr>
          <p:spPr>
            <a:xfrm>
              <a:off x="262480" y="4654512"/>
              <a:ext cx="1253469" cy="430887"/>
            </a:xfrm>
            <a:prstGeom prst="rect">
              <a:avLst/>
            </a:prstGeom>
            <a:noFill/>
          </p:spPr>
          <p:txBody>
            <a:bodyPr wrap="square" rtlCol="0">
              <a:spAutoFit/>
            </a:bodyPr>
            <a:lstStyle/>
            <a:p>
              <a:pPr algn="ctr"/>
              <a:r>
                <a:rPr lang="en-US" sz="1050" b="1" dirty="0"/>
                <a:t>Personal Care Products</a:t>
              </a:r>
            </a:p>
          </p:txBody>
        </p:sp>
      </p:grpSp>
    </p:spTree>
    <p:extLst>
      <p:ext uri="{BB962C8B-B14F-4D97-AF65-F5344CB8AC3E}">
        <p14:creationId xmlns:p14="http://schemas.microsoft.com/office/powerpoint/2010/main" val="119110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664BF-FEBF-8B7C-313C-340359AB0FD7}"/>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E0316984-C239-B6F4-C6C3-D1D91936282A}"/>
              </a:ext>
            </a:extLst>
          </p:cNvPr>
          <p:cNvSpPr>
            <a:spLocks noGrp="1"/>
          </p:cNvSpPr>
          <p:nvPr>
            <p:ph type="title"/>
          </p:nvPr>
        </p:nvSpPr>
        <p:spPr>
          <a:xfrm>
            <a:off x="200026" y="482600"/>
            <a:ext cx="11403471" cy="433739"/>
          </a:xfrm>
        </p:spPr>
        <p:txBody>
          <a:bodyPr/>
          <a:lstStyle/>
          <a:p>
            <a:r>
              <a:rPr lang="en-US" b="1">
                <a:latin typeface="+mn-lt"/>
              </a:rPr>
              <a:t>Key Findings </a:t>
            </a:r>
            <a:endParaRPr lang="en-US" b="1">
              <a:highlight>
                <a:srgbClr val="FFFF00"/>
              </a:highlight>
              <a:latin typeface="+mn-lt"/>
            </a:endParaRPr>
          </a:p>
        </p:txBody>
      </p:sp>
      <p:sp>
        <p:nvSpPr>
          <p:cNvPr id="8" name="Text Placeholder 5">
            <a:extLst>
              <a:ext uri="{FF2B5EF4-FFF2-40B4-BE49-F238E27FC236}">
                <a16:creationId xmlns:a16="http://schemas.microsoft.com/office/drawing/2014/main" id="{0DE1EEBA-A021-30B0-ED6B-D578F6CB839D}"/>
              </a:ext>
            </a:extLst>
          </p:cNvPr>
          <p:cNvSpPr>
            <a:spLocks noGrp="1"/>
          </p:cNvSpPr>
          <p:nvPr>
            <p:ph type="body" sz="quarter" idx="11"/>
          </p:nvPr>
        </p:nvSpPr>
        <p:spPr>
          <a:xfrm>
            <a:off x="200026" y="191785"/>
            <a:ext cx="7715723" cy="252573"/>
          </a:xfrm>
        </p:spPr>
        <p:txBody>
          <a:bodyPr/>
          <a:lstStyle/>
          <a:p>
            <a:r>
              <a:rPr lang="en-US" b="1" dirty="0">
                <a:solidFill>
                  <a:schemeClr val="accent2"/>
                </a:solidFill>
                <a:latin typeface="+mn-lt"/>
              </a:rPr>
              <a:t>2025 PRODUCT CA7EGORY RESEARCH</a:t>
            </a:r>
          </a:p>
        </p:txBody>
      </p:sp>
      <p:sp>
        <p:nvSpPr>
          <p:cNvPr id="43" name="Text Placeholder 4">
            <a:extLst>
              <a:ext uri="{FF2B5EF4-FFF2-40B4-BE49-F238E27FC236}">
                <a16:creationId xmlns:a16="http://schemas.microsoft.com/office/drawing/2014/main" id="{84B97C62-C0BC-7526-260D-17E5172DF35A}"/>
              </a:ext>
            </a:extLst>
          </p:cNvPr>
          <p:cNvSpPr txBox="1">
            <a:spLocks/>
          </p:cNvSpPr>
          <p:nvPr/>
        </p:nvSpPr>
        <p:spPr>
          <a:xfrm>
            <a:off x="517933" y="3028426"/>
            <a:ext cx="11156133" cy="1934753"/>
          </a:xfrm>
          <a:prstGeom prst="rect">
            <a:avLst/>
          </a:prstGeom>
        </p:spPr>
        <p:txBody>
          <a:bodyPr/>
          <a:lstStyle>
            <a:lvl1pPr marL="307840" indent="-228594" algn="l" defTabSz="609585" rtl="0" eaLnBrk="1" latinLnBrk="0" hangingPunct="1">
              <a:lnSpc>
                <a:spcPct val="120000"/>
              </a:lnSpc>
              <a:spcBef>
                <a:spcPts val="0"/>
              </a:spcBef>
              <a:buClr>
                <a:schemeClr val="accent1"/>
              </a:buClr>
              <a:buFont typeface="Arial" charset="0"/>
              <a:buChar char="•"/>
              <a:defRPr sz="1400" b="0" i="0" kern="1200">
                <a:solidFill>
                  <a:schemeClr val="tx1"/>
                </a:solidFill>
                <a:latin typeface="Helvetica Light" panose="020B0403020202020204" pitchFamily="34" charset="0"/>
                <a:ea typeface="+mn-ea"/>
                <a:cs typeface="+mn-cs"/>
              </a:defRPr>
            </a:lvl1pPr>
            <a:lvl2pPr marL="841227" indent="-228594" algn="l" defTabSz="609585" rtl="0" eaLnBrk="1" latinLnBrk="0" hangingPunct="1">
              <a:lnSpc>
                <a:spcPct val="120000"/>
              </a:lnSpc>
              <a:spcBef>
                <a:spcPts val="0"/>
              </a:spcBef>
              <a:buClr>
                <a:schemeClr val="accent1"/>
              </a:buClr>
              <a:buFont typeface="Arial" charset="0"/>
              <a:buChar char="•"/>
              <a:defRPr sz="1400" b="0" i="0" kern="1200">
                <a:solidFill>
                  <a:schemeClr val="tx1"/>
                </a:solidFill>
                <a:latin typeface="Helvetica Light" panose="020B0403020202020204" pitchFamily="34" charset="0"/>
                <a:ea typeface="+mn-ea"/>
                <a:cs typeface="+mn-cs"/>
              </a:defRPr>
            </a:lvl2pPr>
            <a:lvl3pPr marL="1374614" indent="-228594" algn="l" defTabSz="609585" rtl="0" eaLnBrk="1" latinLnBrk="0" hangingPunct="1">
              <a:lnSpc>
                <a:spcPct val="120000"/>
              </a:lnSpc>
              <a:spcBef>
                <a:spcPts val="0"/>
              </a:spcBef>
              <a:buClr>
                <a:schemeClr val="accent1"/>
              </a:buClr>
              <a:buFont typeface="Arial" charset="0"/>
              <a:buChar char="•"/>
              <a:defRPr sz="1400" b="0" i="0" kern="1200" cap="none" spc="0">
                <a:ln>
                  <a:noFill/>
                </a:ln>
                <a:solidFill>
                  <a:schemeClr val="tx1"/>
                </a:solidFill>
                <a:effectLst/>
                <a:latin typeface="Helvetica Light" panose="020B0403020202020204" pitchFamily="34" charset="0"/>
                <a:ea typeface="+mn-ea"/>
                <a:cs typeface="+mn-cs"/>
              </a:defRPr>
            </a:lvl3pPr>
            <a:lvl4pPr marL="1984198" indent="-228594" algn="l" defTabSz="609585" rtl="0" eaLnBrk="1" latinLnBrk="0" hangingPunct="1">
              <a:lnSpc>
                <a:spcPct val="120000"/>
              </a:lnSpc>
              <a:spcBef>
                <a:spcPts val="0"/>
              </a:spcBef>
              <a:buClr>
                <a:schemeClr val="accent1"/>
              </a:buClr>
              <a:buFont typeface="Arial" charset="0"/>
              <a:buChar char="•"/>
              <a:defRPr sz="1400" b="0" i="0" kern="1200">
                <a:solidFill>
                  <a:schemeClr val="tx1"/>
                </a:solidFill>
                <a:latin typeface="Helvetica Light" panose="020B0403020202020204" pitchFamily="34" charset="0"/>
                <a:ea typeface="+mn-ea"/>
                <a:cs typeface="+mn-cs"/>
              </a:defRPr>
            </a:lvl4pPr>
            <a:lvl5pPr marL="2593783" indent="-228594" algn="l" defTabSz="609585" rtl="0" eaLnBrk="1" latinLnBrk="0" hangingPunct="1">
              <a:lnSpc>
                <a:spcPct val="120000"/>
              </a:lnSpc>
              <a:spcBef>
                <a:spcPts val="0"/>
              </a:spcBef>
              <a:buClr>
                <a:schemeClr val="accent1"/>
              </a:buClr>
              <a:buFont typeface="Arial" charset="0"/>
              <a:buChar char="•"/>
              <a:defRPr sz="1400" b="0" i="0" kern="1200">
                <a:solidFill>
                  <a:schemeClr val="tx1"/>
                </a:solidFill>
                <a:latin typeface="Helvetica Light" panose="020B0403020202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79246" indent="0">
              <a:buFont typeface="Arial" charset="0"/>
              <a:buNone/>
            </a:pPr>
            <a:endParaRPr lang="en-US"/>
          </a:p>
        </p:txBody>
      </p:sp>
      <p:graphicFrame>
        <p:nvGraphicFramePr>
          <p:cNvPr id="6" name="Table 5">
            <a:extLst>
              <a:ext uri="{FF2B5EF4-FFF2-40B4-BE49-F238E27FC236}">
                <a16:creationId xmlns:a16="http://schemas.microsoft.com/office/drawing/2014/main" id="{23B6AFB7-2E8D-9EB2-DE90-2C03669B8C1A}"/>
              </a:ext>
            </a:extLst>
          </p:cNvPr>
          <p:cNvGraphicFramePr>
            <a:graphicFrameLocks noGrp="1"/>
          </p:cNvGraphicFramePr>
          <p:nvPr>
            <p:extLst>
              <p:ext uri="{D42A27DB-BD31-4B8C-83A1-F6EECF244321}">
                <p14:modId xmlns:p14="http://schemas.microsoft.com/office/powerpoint/2010/main" val="896052492"/>
              </p:ext>
            </p:extLst>
          </p:nvPr>
        </p:nvGraphicFramePr>
        <p:xfrm>
          <a:off x="1707977" y="1813018"/>
          <a:ext cx="9230182" cy="1486853"/>
        </p:xfrm>
        <a:graphic>
          <a:graphicData uri="http://schemas.openxmlformats.org/drawingml/2006/table">
            <a:tbl>
              <a:tblPr firstRow="1" bandRow="1">
                <a:tableStyleId>{5940675A-B579-460E-94D1-54222C63F5DA}</a:tableStyleId>
              </a:tblPr>
              <a:tblGrid>
                <a:gridCol w="9230182">
                  <a:extLst>
                    <a:ext uri="{9D8B030D-6E8A-4147-A177-3AD203B41FA5}">
                      <a16:colId xmlns:a16="http://schemas.microsoft.com/office/drawing/2014/main" val="3691735403"/>
                    </a:ext>
                  </a:extLst>
                </a:gridCol>
              </a:tblGrid>
              <a:tr h="500157">
                <a:tc>
                  <a:txBody>
                    <a:bodyPr/>
                    <a:lstStyle/>
                    <a:p>
                      <a:r>
                        <a:rPr kumimoji="0" lang="en-US" sz="1200" b="1" i="0" u="none" strike="noStrike" kern="1200" cap="none" spc="0" normalizeH="0" baseline="0" dirty="0">
                          <a:ln>
                            <a:noFill/>
                          </a:ln>
                          <a:solidFill>
                            <a:srgbClr val="000000"/>
                          </a:solidFill>
                          <a:effectLst/>
                          <a:uLnTx/>
                          <a:uFillTx/>
                          <a:latin typeface="+mn-lt"/>
                          <a:ea typeface="+mn-ea"/>
                          <a:cs typeface="+mn-cs"/>
                        </a:rPr>
                        <a:t>Awareness: </a:t>
                      </a:r>
                      <a:r>
                        <a:rPr kumimoji="0" lang="en-US" sz="1200" b="0" i="0" u="none" strike="noStrike" kern="1200" cap="none" spc="0" normalizeH="0" baseline="0" dirty="0">
                          <a:ln>
                            <a:noFill/>
                          </a:ln>
                          <a:solidFill>
                            <a:srgbClr val="000000"/>
                          </a:solidFill>
                          <a:effectLst/>
                          <a:uLnTx/>
                          <a:uFillTx/>
                          <a:latin typeface="+mn-lt"/>
                          <a:ea typeface="+mn-ea"/>
                          <a:cs typeface="+mn-cs"/>
                        </a:rPr>
                        <a:t>Three in five adults (62%) recall recently seeing an OOH real estate ad; and 2 in 5 (39%) within the last month.</a:t>
                      </a:r>
                      <a:endParaRPr kumimoji="0" lang="en-US" sz="1200" b="1" i="0" u="none" strike="noStrike" kern="1200" cap="none" spc="0" normalizeH="0" baseline="0" dirty="0">
                        <a:ln>
                          <a:noFill/>
                        </a:ln>
                        <a:solidFill>
                          <a:srgbClr val="000000"/>
                        </a:solidFill>
                        <a:effectLst/>
                        <a:uLnTx/>
                        <a:uFillTx/>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039539"/>
                  </a:ext>
                </a:extLst>
              </a:tr>
              <a:tr h="49334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Actions Taken: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A majority (59%) report engaging with real estate ads, with most (38%) saying they either searched for homes advertised or talked to friends/family about the agent/realty group from the ad.</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5575087"/>
                  </a:ext>
                </a:extLst>
              </a:tr>
              <a:tr h="49334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Interest: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There is high interest in seeing OOH real estate ads, with nearly 7 in 10 (68%) saying they would be interested in any kind of messaging. Most (44%) want to see ads about local homes for sale.</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400416"/>
                  </a:ext>
                </a:extLst>
              </a:tr>
            </a:tbl>
          </a:graphicData>
        </a:graphic>
      </p:graphicFrame>
      <p:grpSp>
        <p:nvGrpSpPr>
          <p:cNvPr id="10" name="Group 9">
            <a:extLst>
              <a:ext uri="{FF2B5EF4-FFF2-40B4-BE49-F238E27FC236}">
                <a16:creationId xmlns:a16="http://schemas.microsoft.com/office/drawing/2014/main" id="{A46AEACE-4A2A-EBB6-4CB6-B10BBEBDA347}"/>
              </a:ext>
            </a:extLst>
          </p:cNvPr>
          <p:cNvGrpSpPr/>
          <p:nvPr/>
        </p:nvGrpSpPr>
        <p:grpSpPr>
          <a:xfrm>
            <a:off x="294707" y="1910064"/>
            <a:ext cx="1062709" cy="1118362"/>
            <a:chOff x="305310" y="1314833"/>
            <a:chExt cx="1062709" cy="1118362"/>
          </a:xfrm>
        </p:grpSpPr>
        <p:pic>
          <p:nvPicPr>
            <p:cNvPr id="11" name="Graphic 10" descr="For Sale with solid fill">
              <a:extLst>
                <a:ext uri="{FF2B5EF4-FFF2-40B4-BE49-F238E27FC236}">
                  <a16:creationId xmlns:a16="http://schemas.microsoft.com/office/drawing/2014/main" id="{1A92583C-CBFA-52F0-ED70-43F408EAB2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465" y="1314833"/>
              <a:ext cx="914400" cy="914400"/>
            </a:xfrm>
            <a:prstGeom prst="rect">
              <a:avLst/>
            </a:prstGeom>
          </p:spPr>
        </p:pic>
        <p:sp>
          <p:nvSpPr>
            <p:cNvPr id="12" name="TextBox 11">
              <a:extLst>
                <a:ext uri="{FF2B5EF4-FFF2-40B4-BE49-F238E27FC236}">
                  <a16:creationId xmlns:a16="http://schemas.microsoft.com/office/drawing/2014/main" id="{3A4102FA-C441-6036-7405-3E6254077696}"/>
                </a:ext>
              </a:extLst>
            </p:cNvPr>
            <p:cNvSpPr txBox="1"/>
            <p:nvPr/>
          </p:nvSpPr>
          <p:spPr>
            <a:xfrm>
              <a:off x="305310" y="2171585"/>
              <a:ext cx="1062709" cy="261610"/>
            </a:xfrm>
            <a:prstGeom prst="rect">
              <a:avLst/>
            </a:prstGeom>
            <a:noFill/>
          </p:spPr>
          <p:txBody>
            <a:bodyPr wrap="square" rtlCol="0">
              <a:spAutoFit/>
            </a:bodyPr>
            <a:lstStyle/>
            <a:p>
              <a:pPr algn="ctr"/>
              <a:r>
                <a:rPr lang="en-US" sz="1050" b="1" dirty="0"/>
                <a:t>Real Estate</a:t>
              </a:r>
            </a:p>
          </p:txBody>
        </p:sp>
      </p:grpSp>
      <p:graphicFrame>
        <p:nvGraphicFramePr>
          <p:cNvPr id="48" name="Table 47">
            <a:extLst>
              <a:ext uri="{FF2B5EF4-FFF2-40B4-BE49-F238E27FC236}">
                <a16:creationId xmlns:a16="http://schemas.microsoft.com/office/drawing/2014/main" id="{AB1D3470-20B5-44EF-202F-07C94B231ECE}"/>
              </a:ext>
            </a:extLst>
          </p:cNvPr>
          <p:cNvGraphicFramePr>
            <a:graphicFrameLocks noGrp="1"/>
          </p:cNvGraphicFramePr>
          <p:nvPr>
            <p:extLst>
              <p:ext uri="{D42A27DB-BD31-4B8C-83A1-F6EECF244321}">
                <p14:modId xmlns:p14="http://schemas.microsoft.com/office/powerpoint/2010/main" val="2892706761"/>
              </p:ext>
            </p:extLst>
          </p:nvPr>
        </p:nvGraphicFramePr>
        <p:xfrm>
          <a:off x="1707977" y="4097598"/>
          <a:ext cx="9230182" cy="1722333"/>
        </p:xfrm>
        <a:graphic>
          <a:graphicData uri="http://schemas.openxmlformats.org/drawingml/2006/table">
            <a:tbl>
              <a:tblPr firstRow="1" bandRow="1">
                <a:tableStyleId>{5940675A-B579-460E-94D1-54222C63F5DA}</a:tableStyleId>
              </a:tblPr>
              <a:tblGrid>
                <a:gridCol w="9230182">
                  <a:extLst>
                    <a:ext uri="{9D8B030D-6E8A-4147-A177-3AD203B41FA5}">
                      <a16:colId xmlns:a16="http://schemas.microsoft.com/office/drawing/2014/main" val="3691735403"/>
                    </a:ext>
                  </a:extLst>
                </a:gridCol>
              </a:tblGrid>
              <a:tr h="558425">
                <a:tc>
                  <a:txBody>
                    <a:bodyPr/>
                    <a:lstStyle/>
                    <a:p>
                      <a:r>
                        <a:rPr kumimoji="0" lang="en-US" sz="1200" b="1" i="0" u="none" strike="noStrike" kern="1200" cap="none" spc="0" normalizeH="0" baseline="0" dirty="0">
                          <a:ln>
                            <a:noFill/>
                          </a:ln>
                          <a:solidFill>
                            <a:srgbClr val="000000"/>
                          </a:solidFill>
                          <a:effectLst/>
                          <a:uLnTx/>
                          <a:uFillTx/>
                          <a:latin typeface="+mn-lt"/>
                          <a:ea typeface="+mn-ea"/>
                          <a:cs typeface="+mn-cs"/>
                        </a:rPr>
                        <a:t>Awareness: </a:t>
                      </a:r>
                      <a:r>
                        <a:rPr kumimoji="0" lang="en-US" sz="1200" b="0" i="0" u="none" strike="noStrike" kern="1200" cap="none" spc="0" normalizeH="0" baseline="0" dirty="0">
                          <a:ln>
                            <a:noFill/>
                          </a:ln>
                          <a:solidFill>
                            <a:srgbClr val="000000"/>
                          </a:solidFill>
                          <a:effectLst/>
                          <a:uLnTx/>
                          <a:uFillTx/>
                          <a:latin typeface="+mn-lt"/>
                          <a:ea typeface="+mn-ea"/>
                          <a:cs typeface="+mn-cs"/>
                        </a:rPr>
                        <a:t>Recall is high for sit-down or fine dining restaurant OOH ads, with 7 in 10 (71%) saying they recall ever seeing this type of ad and half (48%) saying they recall seeing it within the last month.</a:t>
                      </a:r>
                      <a:endParaRPr kumimoji="0" lang="en-US" sz="1200" b="1" i="0" u="none" strike="noStrike" kern="1200" cap="none" spc="0" normalizeH="0" baseline="0" dirty="0">
                        <a:ln>
                          <a:noFill/>
                        </a:ln>
                        <a:solidFill>
                          <a:srgbClr val="000000"/>
                        </a:solidFill>
                        <a:effectLst/>
                        <a:uLnTx/>
                        <a:uFillTx/>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039539"/>
                  </a:ext>
                </a:extLst>
              </a:tr>
              <a:tr h="49334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Actions Taken: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A majority (86%) say they have taken some action after seeing this type of OOH ad, with most (40%) saying they talked to family or friends about the restaurant. Younger generations are significantly more likely to </a:t>
                      </a:r>
                      <a:r>
                        <a:rPr kumimoji="0" lang="en-US" sz="1200" b="0" i="0" u="none" strike="noStrike" kern="1200" cap="none" spc="0" normalizeH="0" baseline="0" noProof="0" dirty="0">
                          <a:ln>
                            <a:noFill/>
                          </a:ln>
                          <a:solidFill>
                            <a:srgbClr val="000000"/>
                          </a:solidFill>
                          <a:effectLst/>
                          <a:uLnTx/>
                          <a:uFillTx/>
                          <a:latin typeface="+mn-lt"/>
                          <a:ea typeface="+mn-ea"/>
                          <a:cs typeface="+mn-cs"/>
                        </a:rPr>
                        <a:t>engage in digital behaviors, such as downloading apps, following on social media, visiting websites, and reading reviews.</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5575087"/>
                  </a:ext>
                </a:extLst>
              </a:tr>
              <a:tr h="49334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Interest: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Nearly 9 in 10 (87%) say they are interested in any non-QSR OOH messaging, with l</a:t>
                      </a:r>
                      <a:r>
                        <a:rPr kumimoji="0" lang="en-US" sz="1200" b="0" i="0" u="none" strike="noStrike" kern="1200" cap="none" spc="0" normalizeH="0" baseline="0" dirty="0" err="1">
                          <a:ln>
                            <a:noFill/>
                          </a:ln>
                          <a:solidFill>
                            <a:srgbClr val="000000"/>
                          </a:solidFill>
                          <a:effectLst/>
                          <a:uLnTx/>
                          <a:uFillTx/>
                          <a:latin typeface="Arial" panose="020B0604020202020204"/>
                          <a:ea typeface="+mn-ea"/>
                          <a:cs typeface="+mn-cs"/>
                        </a:rPr>
                        <a:t>ocation</a:t>
                      </a:r>
                      <a:r>
                        <a:rPr kumimoji="0" lang="en-US" sz="1200" b="0" i="0" u="none" strike="noStrike" kern="1200" cap="none" spc="0" normalizeH="0" baseline="0" dirty="0">
                          <a:ln>
                            <a:noFill/>
                          </a:ln>
                          <a:solidFill>
                            <a:srgbClr val="000000"/>
                          </a:solidFill>
                          <a:effectLst/>
                          <a:uLnTx/>
                          <a:uFillTx/>
                          <a:latin typeface="Arial" panose="020B0604020202020204"/>
                          <a:ea typeface="+mn-ea"/>
                          <a:cs typeface="+mn-cs"/>
                        </a:rPr>
                        <a:t> (35%) and cost-saving opportunities (34%) being of most interest.</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400416"/>
                  </a:ext>
                </a:extLst>
              </a:tr>
            </a:tbl>
          </a:graphicData>
        </a:graphic>
      </p:graphicFrame>
      <p:grpSp>
        <p:nvGrpSpPr>
          <p:cNvPr id="13" name="Group 12">
            <a:extLst>
              <a:ext uri="{FF2B5EF4-FFF2-40B4-BE49-F238E27FC236}">
                <a16:creationId xmlns:a16="http://schemas.microsoft.com/office/drawing/2014/main" id="{5D8DB3A5-FBBB-7CAC-01CC-59FCA169482A}"/>
              </a:ext>
            </a:extLst>
          </p:cNvPr>
          <p:cNvGrpSpPr/>
          <p:nvPr/>
        </p:nvGrpSpPr>
        <p:grpSpPr>
          <a:xfrm>
            <a:off x="244140" y="4205362"/>
            <a:ext cx="1163841" cy="1462378"/>
            <a:chOff x="254742" y="5142387"/>
            <a:chExt cx="1163841" cy="1462378"/>
          </a:xfrm>
        </p:grpSpPr>
        <p:pic>
          <p:nvPicPr>
            <p:cNvPr id="14" name="Graphic 13" descr="Restaurant with solid fill">
              <a:extLst>
                <a:ext uri="{FF2B5EF4-FFF2-40B4-BE49-F238E27FC236}">
                  <a16:creationId xmlns:a16="http://schemas.microsoft.com/office/drawing/2014/main" id="{8F8F78B9-FF18-A54C-AFA3-C8CE073CF3D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79465" y="5142387"/>
              <a:ext cx="914400" cy="914400"/>
            </a:xfrm>
            <a:prstGeom prst="rect">
              <a:avLst/>
            </a:prstGeom>
          </p:spPr>
        </p:pic>
        <p:sp>
          <p:nvSpPr>
            <p:cNvPr id="16" name="TextBox 15">
              <a:extLst>
                <a:ext uri="{FF2B5EF4-FFF2-40B4-BE49-F238E27FC236}">
                  <a16:creationId xmlns:a16="http://schemas.microsoft.com/office/drawing/2014/main" id="{36441B14-53CF-8485-8F2D-FBE14AC0AB24}"/>
                </a:ext>
              </a:extLst>
            </p:cNvPr>
            <p:cNvSpPr txBox="1"/>
            <p:nvPr/>
          </p:nvSpPr>
          <p:spPr>
            <a:xfrm>
              <a:off x="254742" y="6027684"/>
              <a:ext cx="1163841" cy="577081"/>
            </a:xfrm>
            <a:prstGeom prst="rect">
              <a:avLst/>
            </a:prstGeom>
            <a:noFill/>
          </p:spPr>
          <p:txBody>
            <a:bodyPr wrap="square" rtlCol="0">
              <a:spAutoFit/>
            </a:bodyPr>
            <a:lstStyle/>
            <a:p>
              <a:pPr algn="ctr"/>
              <a:r>
                <a:rPr lang="en-US" sz="1050" b="1" dirty="0"/>
                <a:t>Sit Down &amp; Fine Dining Restaurants</a:t>
              </a:r>
            </a:p>
          </p:txBody>
        </p:sp>
      </p:grpSp>
    </p:spTree>
    <p:extLst>
      <p:ext uri="{BB962C8B-B14F-4D97-AF65-F5344CB8AC3E}">
        <p14:creationId xmlns:p14="http://schemas.microsoft.com/office/powerpoint/2010/main" val="32092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0" y="2525120"/>
            <a:ext cx="12191999" cy="2355391"/>
          </a:xfrm>
        </p:spPr>
        <p:txBody>
          <a:bodyPr anchor="ctr"/>
          <a:lstStyle/>
          <a:p>
            <a:r>
              <a:rPr lang="en-US" sz="4800"/>
              <a:t>OOH Relevance: Product Categories </a:t>
            </a:r>
            <a:endParaRPr lang="en-US" sz="4000"/>
          </a:p>
        </p:txBody>
      </p:sp>
    </p:spTree>
    <p:extLst>
      <p:ext uri="{BB962C8B-B14F-4D97-AF65-F5344CB8AC3E}">
        <p14:creationId xmlns:p14="http://schemas.microsoft.com/office/powerpoint/2010/main" val="116000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BDCD7-E2BB-67D4-2EF1-124F02609FA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A72845A-6B65-F7EC-92AC-1861AB7982EC}"/>
              </a:ext>
            </a:extLst>
          </p:cNvPr>
          <p:cNvSpPr>
            <a:spLocks noGrp="1"/>
          </p:cNvSpPr>
          <p:nvPr>
            <p:ph type="ctrTitle"/>
          </p:nvPr>
        </p:nvSpPr>
        <p:spPr>
          <a:xfrm>
            <a:off x="1502228" y="2926291"/>
            <a:ext cx="9187544" cy="1005417"/>
          </a:xfrm>
        </p:spPr>
        <p:txBody>
          <a:bodyPr anchor="ctr"/>
          <a:lstStyle/>
          <a:p>
            <a:r>
              <a:rPr lang="en-US" sz="4000" dirty="0"/>
              <a:t>OOH Impact: Job Recruitment </a:t>
            </a:r>
          </a:p>
        </p:txBody>
      </p:sp>
    </p:spTree>
    <p:extLst>
      <p:ext uri="{BB962C8B-B14F-4D97-AF65-F5344CB8AC3E}">
        <p14:creationId xmlns:p14="http://schemas.microsoft.com/office/powerpoint/2010/main" val="95347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536227" y="1594882"/>
            <a:ext cx="711954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Recall of Job Recruitment OOH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960964" cy="260973"/>
          </a:xfrm>
        </p:spPr>
        <p:txBody>
          <a:bodyPr/>
          <a:lstStyle/>
          <a:p>
            <a:r>
              <a:rPr lang="en-US" b="1" dirty="0">
                <a:solidFill>
                  <a:schemeClr val="accent2"/>
                </a:solidFill>
                <a:latin typeface="+mn-lt"/>
              </a:rPr>
              <a:t> 2025 PRODUCT CATEGORY RESEARCH: JOB RECRUITMENT </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483509" cy="361169"/>
          </a:xfrm>
        </p:spPr>
        <p:txBody>
          <a:bodyPr/>
          <a:lstStyle/>
          <a:p>
            <a:r>
              <a:rPr lang="en-US" sz="2000" b="1" dirty="0">
                <a:latin typeface="+mj-lt"/>
              </a:rPr>
              <a:t>Recall for job recruitment OOH ads is over half</a:t>
            </a: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047451"/>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pt-BR"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GENERAL PUBLIC 18-64 (n=1632)</a:t>
            </a:r>
            <a:endPar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 Do you recall recently seeing out-of-home advertisements for any of the following products or services? </a:t>
            </a:r>
          </a:p>
        </p:txBody>
      </p:sp>
      <p:graphicFrame>
        <p:nvGraphicFramePr>
          <p:cNvPr id="4" name="Chart 3">
            <a:extLst>
              <a:ext uri="{FF2B5EF4-FFF2-40B4-BE49-F238E27FC236}">
                <a16:creationId xmlns:a16="http://schemas.microsoft.com/office/drawing/2014/main" id="{0B019268-3196-5A46-3DE9-6E289C04C61A}"/>
              </a:ext>
            </a:extLst>
          </p:cNvPr>
          <p:cNvGraphicFramePr/>
          <p:nvPr/>
        </p:nvGraphicFramePr>
        <p:xfrm>
          <a:off x="7063861" y="2414129"/>
          <a:ext cx="3582456"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BE20AE0-4962-1674-C41C-29561E3C7825}"/>
              </a:ext>
            </a:extLst>
          </p:cNvPr>
          <p:cNvSpPr txBox="1"/>
          <p:nvPr/>
        </p:nvSpPr>
        <p:spPr>
          <a:xfrm>
            <a:off x="8187957" y="2176517"/>
            <a:ext cx="22042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Calibri" panose="020F0502020204030204" pitchFamily="34" charset="0"/>
                <a:cs typeface="+mn-cs"/>
              </a:rPr>
              <a:t>% Yes</a:t>
            </a:r>
          </a:p>
        </p:txBody>
      </p:sp>
      <p:sp>
        <p:nvSpPr>
          <p:cNvPr id="6" name="Right Brace 5">
            <a:extLst>
              <a:ext uri="{FF2B5EF4-FFF2-40B4-BE49-F238E27FC236}">
                <a16:creationId xmlns:a16="http://schemas.microsoft.com/office/drawing/2014/main" id="{583D2A67-583A-6D56-88E8-4E23BD96825C}"/>
              </a:ext>
            </a:extLst>
          </p:cNvPr>
          <p:cNvSpPr/>
          <p:nvPr/>
        </p:nvSpPr>
        <p:spPr>
          <a:xfrm>
            <a:off x="5307949" y="2456502"/>
            <a:ext cx="798136" cy="2993321"/>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ACBEE5FF-4F5A-537E-719A-4DAA1E63209C}"/>
              </a:ext>
            </a:extLst>
          </p:cNvPr>
          <p:cNvSpPr txBox="1"/>
          <p:nvPr/>
        </p:nvSpPr>
        <p:spPr>
          <a:xfrm>
            <a:off x="6106085" y="3799273"/>
            <a:ext cx="10323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CF9C"/>
                </a:solidFill>
                <a:effectLst/>
                <a:uLnTx/>
                <a:uFillTx/>
                <a:latin typeface="Helvetica" pitchFamily="2" charset="0"/>
                <a:ea typeface="+mn-ea"/>
                <a:cs typeface="+mn-cs"/>
              </a:rPr>
              <a:t>57%</a:t>
            </a:r>
            <a:r>
              <a:rPr kumimoji="0" lang="en-US" sz="1400" b="1" i="0" u="none" strike="noStrike" kern="1200" cap="none" spc="0" normalizeH="0" baseline="0" noProof="0">
                <a:ln>
                  <a:noFill/>
                </a:ln>
                <a:solidFill>
                  <a:srgbClr val="000000"/>
                </a:solidFill>
                <a:effectLst/>
                <a:uLnTx/>
                <a:uFillTx/>
                <a:latin typeface="Helvetica" pitchFamily="2" charset="0"/>
                <a:ea typeface="+mn-ea"/>
                <a:cs typeface="+mn-cs"/>
              </a:rPr>
              <a:t> Yes</a:t>
            </a:r>
          </a:p>
        </p:txBody>
      </p:sp>
      <p:sp>
        <p:nvSpPr>
          <p:cNvPr id="9" name="Text Placeholder 3">
            <a:extLst>
              <a:ext uri="{FF2B5EF4-FFF2-40B4-BE49-F238E27FC236}">
                <a16:creationId xmlns:a16="http://schemas.microsoft.com/office/drawing/2014/main" id="{305B421F-AC97-7214-12ED-0CF1A8A93095}"/>
              </a:ext>
            </a:extLst>
          </p:cNvPr>
          <p:cNvSpPr>
            <a:spLocks noGrp="1"/>
          </p:cNvSpPr>
          <p:nvPr>
            <p:ph type="body" sz="quarter" idx="10"/>
          </p:nvPr>
        </p:nvSpPr>
        <p:spPr>
          <a:xfrm>
            <a:off x="177447" y="833744"/>
            <a:ext cx="11403471" cy="378137"/>
          </a:xfrm>
        </p:spPr>
        <p:txBody>
          <a:bodyPr/>
          <a:lstStyle/>
          <a:p>
            <a:r>
              <a:rPr lang="en-US" dirty="0">
                <a:solidFill>
                  <a:schemeClr val="bg2"/>
                </a:solidFill>
              </a:rPr>
              <a:t>Men, Gen Z adults, and those in large urban areas are significantly more likely to recall ever seeing these types of ads compared to women, older generations, and less populated areas.</a:t>
            </a:r>
          </a:p>
        </p:txBody>
      </p:sp>
      <p:graphicFrame>
        <p:nvGraphicFramePr>
          <p:cNvPr id="12" name="Chart 11">
            <a:extLst>
              <a:ext uri="{FF2B5EF4-FFF2-40B4-BE49-F238E27FC236}">
                <a16:creationId xmlns:a16="http://schemas.microsoft.com/office/drawing/2014/main" id="{A20B8861-F752-220E-5782-BA89B0AF3CCB}"/>
              </a:ext>
            </a:extLst>
          </p:cNvPr>
          <p:cNvGraphicFramePr/>
          <p:nvPr/>
        </p:nvGraphicFramePr>
        <p:xfrm>
          <a:off x="1280660" y="2286861"/>
          <a:ext cx="4570572" cy="3289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284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4CF8-C4D2-8D01-CA3A-0E8B18E1A3EB}"/>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37DC78FF-B022-ED50-D13C-081C480DCA45}"/>
              </a:ext>
            </a:extLst>
          </p:cNvPr>
          <p:cNvSpPr txBox="1"/>
          <p:nvPr/>
        </p:nvSpPr>
        <p:spPr>
          <a:xfrm>
            <a:off x="2518955" y="1494972"/>
            <a:ext cx="7154090"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Actions Taken After Seeing Job Recruitment OOH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Arial" panose="020B0604020202020204"/>
                <a:ea typeface="+mn-ea"/>
                <a:cs typeface="+mn-cs"/>
              </a:rPr>
              <a:t>Among those who have engaged with the ad type</a:t>
            </a:r>
          </a:p>
        </p:txBody>
      </p:sp>
      <p:sp>
        <p:nvSpPr>
          <p:cNvPr id="18" name="Text Placeholder 5">
            <a:extLst>
              <a:ext uri="{FF2B5EF4-FFF2-40B4-BE49-F238E27FC236}">
                <a16:creationId xmlns:a16="http://schemas.microsoft.com/office/drawing/2014/main" id="{97F01F8C-55B5-E71F-E501-02D46F28E049}"/>
              </a:ext>
            </a:extLst>
          </p:cNvPr>
          <p:cNvSpPr>
            <a:spLocks noGrp="1"/>
          </p:cNvSpPr>
          <p:nvPr>
            <p:ph type="body" sz="quarter" idx="11"/>
          </p:nvPr>
        </p:nvSpPr>
        <p:spPr>
          <a:xfrm>
            <a:off x="177447" y="265587"/>
            <a:ext cx="7019220" cy="252574"/>
          </a:xfrm>
        </p:spPr>
        <p:txBody>
          <a:bodyPr/>
          <a:lstStyle/>
          <a:p>
            <a:r>
              <a:rPr lang="en-US" b="1" dirty="0">
                <a:solidFill>
                  <a:schemeClr val="accent2"/>
                </a:solidFill>
                <a:latin typeface="+mn-lt"/>
              </a:rPr>
              <a:t> 2025 PRODUCT CATEGORY RESEARCH: JOB RECRUITMENT </a:t>
            </a:r>
          </a:p>
        </p:txBody>
      </p:sp>
      <p:sp>
        <p:nvSpPr>
          <p:cNvPr id="25" name="Title 1">
            <a:extLst>
              <a:ext uri="{FF2B5EF4-FFF2-40B4-BE49-F238E27FC236}">
                <a16:creationId xmlns:a16="http://schemas.microsoft.com/office/drawing/2014/main" id="{383EF9AF-2C7F-0586-A494-87B4AE56D0EC}"/>
              </a:ext>
            </a:extLst>
          </p:cNvPr>
          <p:cNvSpPr>
            <a:spLocks noGrp="1"/>
          </p:cNvSpPr>
          <p:nvPr>
            <p:ph type="title"/>
          </p:nvPr>
        </p:nvSpPr>
        <p:spPr>
          <a:xfrm>
            <a:off x="177448" y="518161"/>
            <a:ext cx="11208525" cy="361169"/>
          </a:xfrm>
        </p:spPr>
        <p:txBody>
          <a:bodyPr/>
          <a:lstStyle/>
          <a:p>
            <a:r>
              <a:rPr lang="en-US" sz="2000" b="1" dirty="0">
                <a:latin typeface="+mj-lt"/>
              </a:rPr>
              <a:t>Job recruitment ad engagement is high with three quarters taking some action</a:t>
            </a:r>
            <a:endParaRPr lang="en-US" sz="1600" b="1" dirty="0">
              <a:latin typeface="+mj-lt"/>
            </a:endParaRPr>
          </a:p>
        </p:txBody>
      </p:sp>
      <p:sp>
        <p:nvSpPr>
          <p:cNvPr id="7" name="TextBox 6">
            <a:extLst>
              <a:ext uri="{FF2B5EF4-FFF2-40B4-BE49-F238E27FC236}">
                <a16:creationId xmlns:a16="http://schemas.microsoft.com/office/drawing/2014/main" id="{BD910100-2E1A-C9E0-09D5-AB853FA50A1E}"/>
              </a:ext>
            </a:extLst>
          </p:cNvPr>
          <p:cNvSpPr txBox="1"/>
          <p:nvPr/>
        </p:nvSpPr>
        <p:spPr>
          <a:xfrm>
            <a:off x="177447" y="6230987"/>
            <a:ext cx="12014553"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RECALL AD TYPE (n=895); ENGAGED WITH JOB RECRUITMENT/EMPLOYMENT OPPORTUNITY OOH AD (n=678)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Q3. Have you taken any of the following actions after recently seeing out-of-home advertisements for job recruitment or employment opportunities? Please select all that apply.</a:t>
            </a:r>
          </a:p>
        </p:txBody>
      </p:sp>
      <p:graphicFrame>
        <p:nvGraphicFramePr>
          <p:cNvPr id="8" name="Chart 7">
            <a:extLst>
              <a:ext uri="{FF2B5EF4-FFF2-40B4-BE49-F238E27FC236}">
                <a16:creationId xmlns:a16="http://schemas.microsoft.com/office/drawing/2014/main" id="{7D9426B8-1375-A90B-6941-4F5D09F094BF}"/>
              </a:ext>
            </a:extLst>
          </p:cNvPr>
          <p:cNvGraphicFramePr/>
          <p:nvPr/>
        </p:nvGraphicFramePr>
        <p:xfrm>
          <a:off x="371473" y="1995057"/>
          <a:ext cx="10635074" cy="421289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4F6831EA-947D-9A2B-AE6E-1607124D2B3C}"/>
              </a:ext>
            </a:extLst>
          </p:cNvPr>
          <p:cNvGrpSpPr/>
          <p:nvPr/>
        </p:nvGrpSpPr>
        <p:grpSpPr>
          <a:xfrm>
            <a:off x="8089172" y="2505279"/>
            <a:ext cx="2079136" cy="261610"/>
            <a:chOff x="9846353" y="3111159"/>
            <a:chExt cx="2079136" cy="261610"/>
          </a:xfrm>
        </p:grpSpPr>
        <p:cxnSp>
          <p:nvCxnSpPr>
            <p:cNvPr id="4" name="Straight Arrow Connector 3">
              <a:extLst>
                <a:ext uri="{FF2B5EF4-FFF2-40B4-BE49-F238E27FC236}">
                  <a16:creationId xmlns:a16="http://schemas.microsoft.com/office/drawing/2014/main" id="{2840299B-61CC-2827-DA24-E4C7BA8188CA}"/>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C3EC8B3-1301-72D3-9919-988A4588D569}"/>
                </a:ext>
              </a:extLst>
            </p:cNvPr>
            <p:cNvSpPr txBox="1"/>
            <p:nvPr/>
          </p:nvSpPr>
          <p:spPr>
            <a:xfrm>
              <a:off x="10151918"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19EDB"/>
                  </a:solidFill>
                  <a:effectLst/>
                  <a:uLnTx/>
                  <a:uFillTx/>
                  <a:latin typeface="Arial" panose="020B0604020202020204"/>
                  <a:ea typeface="+mn-ea"/>
                  <a:cs typeface="+mn-cs"/>
                </a:rPr>
                <a:t>50%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Urban &lt;1M</a:t>
              </a:r>
            </a:p>
          </p:txBody>
        </p:sp>
      </p:grpSp>
      <p:sp>
        <p:nvSpPr>
          <p:cNvPr id="6" name="TextBox 5">
            <a:extLst>
              <a:ext uri="{FF2B5EF4-FFF2-40B4-BE49-F238E27FC236}">
                <a16:creationId xmlns:a16="http://schemas.microsoft.com/office/drawing/2014/main" id="{854225A7-9106-B67D-47AF-68F2143D050A}"/>
              </a:ext>
            </a:extLst>
          </p:cNvPr>
          <p:cNvSpPr txBox="1"/>
          <p:nvPr/>
        </p:nvSpPr>
        <p:spPr>
          <a:xfrm>
            <a:off x="9451577" y="3358797"/>
            <a:ext cx="2289319" cy="1107996"/>
          </a:xfrm>
          <a:prstGeom prst="rect">
            <a:avLst/>
          </a:prstGeom>
          <a:noFill/>
          <a:ln>
            <a:solidFill>
              <a:srgbClr val="00B0F0"/>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9EDB"/>
                </a:solidFill>
                <a:effectLst/>
                <a:uLnTx/>
                <a:uFillTx/>
                <a:latin typeface="Arial" panose="020B0604020202020204"/>
                <a:ea typeface="+mn-ea"/>
                <a:cs typeface="+mn-cs"/>
              </a:rPr>
              <a:t>75%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of adults 18-64 engaged with a </a:t>
            </a:r>
            <a:r>
              <a:rPr kumimoji="0" lang="en-US" sz="1400" b="1" i="0" u="none" strike="noStrike" kern="1200" cap="none" spc="0" normalizeH="0" baseline="0" noProof="0" dirty="0">
                <a:ln>
                  <a:noFill/>
                </a:ln>
                <a:solidFill>
                  <a:srgbClr val="019EDB"/>
                </a:solidFill>
                <a:effectLst/>
                <a:uLnTx/>
                <a:uFillTx/>
                <a:latin typeface="Arial" panose="020B0604020202020204"/>
                <a:ea typeface="+mn-ea"/>
                <a:cs typeface="+mn-cs"/>
              </a:rPr>
              <a:t>job recruitment OOH ad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after seeing it</a:t>
            </a:r>
          </a:p>
        </p:txBody>
      </p:sp>
      <p:sp>
        <p:nvSpPr>
          <p:cNvPr id="3" name="Text Placeholder 3">
            <a:extLst>
              <a:ext uri="{FF2B5EF4-FFF2-40B4-BE49-F238E27FC236}">
                <a16:creationId xmlns:a16="http://schemas.microsoft.com/office/drawing/2014/main" id="{820714C9-32E8-F5B4-90D2-909243BD2C25}"/>
              </a:ext>
            </a:extLst>
          </p:cNvPr>
          <p:cNvSpPr>
            <a:spLocks noGrp="1"/>
          </p:cNvSpPr>
          <p:nvPr>
            <p:ph type="body" sz="quarter" idx="10"/>
          </p:nvPr>
        </p:nvSpPr>
        <p:spPr>
          <a:xfrm>
            <a:off x="177447" y="867761"/>
            <a:ext cx="11403471" cy="338554"/>
          </a:xfrm>
        </p:spPr>
        <p:txBody>
          <a:bodyPr/>
          <a:lstStyle/>
          <a:p>
            <a:pPr>
              <a:spcBef>
                <a:spcPts val="0"/>
              </a:spcBef>
            </a:pPr>
            <a:r>
              <a:rPr lang="en-US" dirty="0">
                <a:solidFill>
                  <a:schemeClr val="bg2"/>
                </a:solidFill>
              </a:rPr>
              <a:t>Most (41%) talk to friends or family about the employer/company advertised, while a third (33%) say they applied for the job featured.</a:t>
            </a:r>
          </a:p>
        </p:txBody>
      </p:sp>
      <p:grpSp>
        <p:nvGrpSpPr>
          <p:cNvPr id="9" name="Group 8">
            <a:extLst>
              <a:ext uri="{FF2B5EF4-FFF2-40B4-BE49-F238E27FC236}">
                <a16:creationId xmlns:a16="http://schemas.microsoft.com/office/drawing/2014/main" id="{95427EE2-5E1A-BEE0-244A-5B391C85A608}"/>
              </a:ext>
            </a:extLst>
          </p:cNvPr>
          <p:cNvGrpSpPr/>
          <p:nvPr/>
        </p:nvGrpSpPr>
        <p:grpSpPr>
          <a:xfrm>
            <a:off x="7491033" y="4630348"/>
            <a:ext cx="2033929" cy="261610"/>
            <a:chOff x="9846353" y="3111159"/>
            <a:chExt cx="2033929" cy="261610"/>
          </a:xfrm>
        </p:grpSpPr>
        <p:cxnSp>
          <p:nvCxnSpPr>
            <p:cNvPr id="10" name="Straight Arrow Connector 9">
              <a:extLst>
                <a:ext uri="{FF2B5EF4-FFF2-40B4-BE49-F238E27FC236}">
                  <a16:creationId xmlns:a16="http://schemas.microsoft.com/office/drawing/2014/main" id="{14A58689-28E5-9B4F-176E-1DC328DCE16A}"/>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A32A88A-5632-9A8C-E33D-6C4679559217}"/>
                </a:ext>
              </a:extLst>
            </p:cNvPr>
            <p:cNvSpPr txBox="1"/>
            <p:nvPr/>
          </p:nvSpPr>
          <p:spPr>
            <a:xfrm>
              <a:off x="10106711"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19EDB"/>
                  </a:solidFill>
                  <a:effectLst/>
                  <a:uLnTx/>
                  <a:uFillTx/>
                  <a:latin typeface="Arial" panose="020B0604020202020204"/>
                  <a:ea typeface="+mn-ea"/>
                  <a:cs typeface="+mn-cs"/>
                </a:rPr>
                <a:t>38%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Urban 1M+</a:t>
              </a:r>
            </a:p>
          </p:txBody>
        </p:sp>
      </p:grpSp>
      <p:grpSp>
        <p:nvGrpSpPr>
          <p:cNvPr id="12" name="Group 11">
            <a:extLst>
              <a:ext uri="{FF2B5EF4-FFF2-40B4-BE49-F238E27FC236}">
                <a16:creationId xmlns:a16="http://schemas.microsoft.com/office/drawing/2014/main" id="{0CEBD7F3-F99A-DF40-FB6C-D7A594768F13}"/>
              </a:ext>
            </a:extLst>
          </p:cNvPr>
          <p:cNvGrpSpPr/>
          <p:nvPr/>
        </p:nvGrpSpPr>
        <p:grpSpPr>
          <a:xfrm>
            <a:off x="7417648" y="5022763"/>
            <a:ext cx="2033929" cy="261610"/>
            <a:chOff x="9846353" y="3111159"/>
            <a:chExt cx="2033929" cy="261610"/>
          </a:xfrm>
        </p:grpSpPr>
        <p:cxnSp>
          <p:nvCxnSpPr>
            <p:cNvPr id="13" name="Straight Arrow Connector 12">
              <a:extLst>
                <a:ext uri="{FF2B5EF4-FFF2-40B4-BE49-F238E27FC236}">
                  <a16:creationId xmlns:a16="http://schemas.microsoft.com/office/drawing/2014/main" id="{61FF62EA-1CBD-9DB3-AF34-FA715B7E3578}"/>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15A37C4-8A97-9D61-9993-7AD5B5C52892}"/>
                </a:ext>
              </a:extLst>
            </p:cNvPr>
            <p:cNvSpPr txBox="1"/>
            <p:nvPr/>
          </p:nvSpPr>
          <p:spPr>
            <a:xfrm>
              <a:off x="10106711"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19EDB"/>
                  </a:solidFill>
                  <a:effectLst/>
                  <a:uLnTx/>
                  <a:uFillTx/>
                  <a:latin typeface="Arial" panose="020B0604020202020204"/>
                  <a:ea typeface="+mn-ea"/>
                  <a:cs typeface="+mn-cs"/>
                </a:rPr>
                <a:t>34%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Urban 1M+</a:t>
              </a:r>
            </a:p>
          </p:txBody>
        </p:sp>
      </p:grpSp>
      <p:grpSp>
        <p:nvGrpSpPr>
          <p:cNvPr id="20" name="Group 19">
            <a:extLst>
              <a:ext uri="{FF2B5EF4-FFF2-40B4-BE49-F238E27FC236}">
                <a16:creationId xmlns:a16="http://schemas.microsoft.com/office/drawing/2014/main" id="{69F39D39-7BC2-8245-C42B-2120BEF16927}"/>
              </a:ext>
            </a:extLst>
          </p:cNvPr>
          <p:cNvGrpSpPr/>
          <p:nvPr/>
        </p:nvGrpSpPr>
        <p:grpSpPr>
          <a:xfrm>
            <a:off x="7725827" y="4167033"/>
            <a:ext cx="2033929" cy="261610"/>
            <a:chOff x="9846353" y="3111159"/>
            <a:chExt cx="2033929" cy="261610"/>
          </a:xfrm>
        </p:grpSpPr>
        <p:cxnSp>
          <p:nvCxnSpPr>
            <p:cNvPr id="21" name="Straight Arrow Connector 20">
              <a:extLst>
                <a:ext uri="{FF2B5EF4-FFF2-40B4-BE49-F238E27FC236}">
                  <a16:creationId xmlns:a16="http://schemas.microsoft.com/office/drawing/2014/main" id="{EE739C3B-020C-C0A9-DE0F-93BDE9F54071}"/>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8E85C8AD-C9BD-111E-5AC5-D64DDCC97439}"/>
                </a:ext>
              </a:extLst>
            </p:cNvPr>
            <p:cNvSpPr txBox="1"/>
            <p:nvPr/>
          </p:nvSpPr>
          <p:spPr>
            <a:xfrm>
              <a:off x="10106711"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19EDB"/>
                  </a:solidFill>
                  <a:effectLst/>
                  <a:uLnTx/>
                  <a:uFillTx/>
                  <a:latin typeface="Arial" panose="020B0604020202020204"/>
                  <a:ea typeface="+mn-ea"/>
                  <a:cs typeface="+mn-cs"/>
                </a:rPr>
                <a:t>38%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Gen Z</a:t>
              </a:r>
            </a:p>
          </p:txBody>
        </p:sp>
      </p:grpSp>
    </p:spTree>
    <p:extLst>
      <p:ext uri="{BB962C8B-B14F-4D97-AF65-F5344CB8AC3E}">
        <p14:creationId xmlns:p14="http://schemas.microsoft.com/office/powerpoint/2010/main" val="189026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07D82-B6F9-2DCF-39EA-74172AB0755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82C2371D-5F4C-01D2-2FC0-2FE84EFDFC84}"/>
              </a:ext>
            </a:extLst>
          </p:cNvPr>
          <p:cNvSpPr txBox="1"/>
          <p:nvPr/>
        </p:nvSpPr>
        <p:spPr>
          <a:xfrm>
            <a:off x="1833832" y="1541401"/>
            <a:ext cx="8524333"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Messaging Most Interested in for Job Recruitment or Employment Opportunity OOH Ads (Select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Arial" panose="020B0604020202020204"/>
                <a:ea typeface="+mn-ea"/>
                <a:cs typeface="+mn-cs"/>
              </a:rPr>
              <a:t>Among those interested in the ad type</a:t>
            </a:r>
          </a:p>
        </p:txBody>
      </p:sp>
      <p:sp>
        <p:nvSpPr>
          <p:cNvPr id="18" name="Text Placeholder 5">
            <a:extLst>
              <a:ext uri="{FF2B5EF4-FFF2-40B4-BE49-F238E27FC236}">
                <a16:creationId xmlns:a16="http://schemas.microsoft.com/office/drawing/2014/main" id="{D7B9C355-525E-E759-69CC-C11DB037F335}"/>
              </a:ext>
            </a:extLst>
          </p:cNvPr>
          <p:cNvSpPr>
            <a:spLocks noGrp="1"/>
          </p:cNvSpPr>
          <p:nvPr>
            <p:ph type="body" sz="quarter" idx="11"/>
          </p:nvPr>
        </p:nvSpPr>
        <p:spPr>
          <a:xfrm>
            <a:off x="177446" y="265587"/>
            <a:ext cx="7051043" cy="267088"/>
          </a:xfrm>
        </p:spPr>
        <p:txBody>
          <a:bodyPr/>
          <a:lstStyle/>
          <a:p>
            <a:r>
              <a:rPr lang="en-US" b="1" dirty="0">
                <a:solidFill>
                  <a:schemeClr val="accent2"/>
                </a:solidFill>
                <a:latin typeface="+mn-lt"/>
              </a:rPr>
              <a:t> 2025 PRODUCT CATEGORY RESEARCH: JOB RECRUITMENT</a:t>
            </a:r>
          </a:p>
        </p:txBody>
      </p:sp>
      <p:sp>
        <p:nvSpPr>
          <p:cNvPr id="25" name="Title 1">
            <a:extLst>
              <a:ext uri="{FF2B5EF4-FFF2-40B4-BE49-F238E27FC236}">
                <a16:creationId xmlns:a16="http://schemas.microsoft.com/office/drawing/2014/main" id="{3E94FE14-91B7-62A4-5620-6ED4599F23B7}"/>
              </a:ext>
            </a:extLst>
          </p:cNvPr>
          <p:cNvSpPr>
            <a:spLocks noGrp="1"/>
          </p:cNvSpPr>
          <p:nvPr>
            <p:ph type="title"/>
          </p:nvPr>
        </p:nvSpPr>
        <p:spPr>
          <a:xfrm>
            <a:off x="162934" y="532675"/>
            <a:ext cx="11469742" cy="361169"/>
          </a:xfrm>
        </p:spPr>
        <p:txBody>
          <a:bodyPr/>
          <a:lstStyle/>
          <a:p>
            <a:r>
              <a:rPr lang="en-US" sz="2000" b="1" dirty="0">
                <a:latin typeface="+mj-lt"/>
              </a:rPr>
              <a:t>Three quarters are interested in job recruitment-related OOH ads</a:t>
            </a:r>
            <a:endParaRPr lang="en-US" sz="2000" dirty="0">
              <a:latin typeface="+mj-lt"/>
            </a:endParaRPr>
          </a:p>
        </p:txBody>
      </p:sp>
      <p:sp>
        <p:nvSpPr>
          <p:cNvPr id="3" name="TextBox 2">
            <a:extLst>
              <a:ext uri="{FF2B5EF4-FFF2-40B4-BE49-F238E27FC236}">
                <a16:creationId xmlns:a16="http://schemas.microsoft.com/office/drawing/2014/main" id="{D4DD30C5-45C7-F56F-FF63-421DC56DCC0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F7A7692-247C-B6E0-5293-65F9323DC17F}"/>
              </a:ext>
            </a:extLst>
          </p:cNvPr>
          <p:cNvSpPr txBox="1"/>
          <p:nvPr/>
        </p:nvSpPr>
        <p:spPr>
          <a:xfrm>
            <a:off x="177447" y="6160728"/>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a:t>
            </a:r>
            <a:r>
              <a:rPr kumimoji="0" lang="pt-BR"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GENERAL PUBLIC 18-64 (n=1632)</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 INTERESTED IN JOB RECRUITMENT OR EMPLOYMENT OPPORTUNITY OOH ADS (n=1164)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Q8. Which types of out-of-home advertising messages for job recruitment or employment opportunities are most likely to interest you? Please select up to three. </a:t>
            </a:r>
          </a:p>
        </p:txBody>
      </p:sp>
      <p:graphicFrame>
        <p:nvGraphicFramePr>
          <p:cNvPr id="8" name="Chart 7">
            <a:extLst>
              <a:ext uri="{FF2B5EF4-FFF2-40B4-BE49-F238E27FC236}">
                <a16:creationId xmlns:a16="http://schemas.microsoft.com/office/drawing/2014/main" id="{5FA63D02-429B-FE4F-B42B-E2A874A4168E}"/>
              </a:ext>
            </a:extLst>
          </p:cNvPr>
          <p:cNvGraphicFramePr/>
          <p:nvPr/>
        </p:nvGraphicFramePr>
        <p:xfrm>
          <a:off x="1418881" y="2112679"/>
          <a:ext cx="9354236" cy="393918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03DE95B9-596F-833E-2A03-BB7FB5F20FAE}"/>
              </a:ext>
            </a:extLst>
          </p:cNvPr>
          <p:cNvGrpSpPr/>
          <p:nvPr/>
        </p:nvGrpSpPr>
        <p:grpSpPr>
          <a:xfrm>
            <a:off x="8635234" y="2110563"/>
            <a:ext cx="2034179" cy="430887"/>
            <a:chOff x="9831583" y="3058218"/>
            <a:chExt cx="2034179" cy="430887"/>
          </a:xfrm>
        </p:grpSpPr>
        <p:cxnSp>
          <p:nvCxnSpPr>
            <p:cNvPr id="4" name="Straight Arrow Connector 3">
              <a:extLst>
                <a:ext uri="{FF2B5EF4-FFF2-40B4-BE49-F238E27FC236}">
                  <a16:creationId xmlns:a16="http://schemas.microsoft.com/office/drawing/2014/main" id="{4E67C0BA-0072-3064-5288-2A9584740DFA}"/>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4F749A2-69C2-3527-13F4-BF850E1B7473}"/>
                </a:ext>
              </a:extLst>
            </p:cNvPr>
            <p:cNvSpPr txBox="1"/>
            <p:nvPr/>
          </p:nvSpPr>
          <p:spPr>
            <a:xfrm>
              <a:off x="10092191" y="3058218"/>
              <a:ext cx="177357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8769"/>
                  </a:solidFill>
                  <a:effectLst/>
                  <a:uLnTx/>
                  <a:uFillTx/>
                  <a:latin typeface="Arial" panose="020B0604020202020204"/>
                  <a:ea typeface="+mn-ea"/>
                  <a:cs typeface="+mn-cs"/>
                </a:rPr>
                <a:t>57%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Rural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8769"/>
                  </a:solidFill>
                  <a:effectLst/>
                  <a:uLnTx/>
                  <a:uFillTx/>
                  <a:latin typeface="Arial" panose="020B0604020202020204"/>
                  <a:ea typeface="+mn-ea"/>
                  <a:cs typeface="+mn-cs"/>
                </a:rPr>
                <a:t>54%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Midwest</a:t>
              </a:r>
            </a:p>
          </p:txBody>
        </p:sp>
      </p:grpSp>
      <p:sp>
        <p:nvSpPr>
          <p:cNvPr id="6" name="TextBox 5">
            <a:extLst>
              <a:ext uri="{FF2B5EF4-FFF2-40B4-BE49-F238E27FC236}">
                <a16:creationId xmlns:a16="http://schemas.microsoft.com/office/drawing/2014/main" id="{BB7139BC-C8D3-7E8C-E1D1-CE6269EE0EB0}"/>
              </a:ext>
            </a:extLst>
          </p:cNvPr>
          <p:cNvSpPr txBox="1"/>
          <p:nvPr/>
        </p:nvSpPr>
        <p:spPr>
          <a:xfrm>
            <a:off x="9275702" y="3667953"/>
            <a:ext cx="2627447" cy="1107996"/>
          </a:xfrm>
          <a:prstGeom prst="rect">
            <a:avLst/>
          </a:prstGeom>
          <a:noFill/>
          <a:ln>
            <a:solidFill>
              <a:schemeClr val="accent2"/>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8769"/>
                </a:solidFill>
                <a:effectLst/>
                <a:uLnTx/>
                <a:uFillTx/>
                <a:latin typeface="Arial" panose="020B0604020202020204"/>
                <a:ea typeface="+mn-ea"/>
                <a:cs typeface="+mn-cs"/>
              </a:rPr>
              <a:t>73%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of adults 18-64 are interested in </a:t>
            </a:r>
            <a:r>
              <a:rPr kumimoji="0" lang="en-US" sz="1400" b="1" i="0" u="none" strike="noStrike" kern="1200" cap="none" spc="0" normalizeH="0" baseline="0" noProof="0">
                <a:ln>
                  <a:noFill/>
                </a:ln>
                <a:solidFill>
                  <a:srgbClr val="FF8769"/>
                </a:solidFill>
                <a:effectLst/>
                <a:uLnTx/>
                <a:uFillTx/>
                <a:latin typeface="Arial" panose="020B0604020202020204"/>
                <a:ea typeface="+mn-ea"/>
                <a:cs typeface="+mn-cs"/>
              </a:rPr>
              <a:t>job recruitment or employment opportunity OOH ads</a:t>
            </a:r>
          </a:p>
        </p:txBody>
      </p:sp>
      <p:sp>
        <p:nvSpPr>
          <p:cNvPr id="9" name="Text Placeholder 3">
            <a:extLst>
              <a:ext uri="{FF2B5EF4-FFF2-40B4-BE49-F238E27FC236}">
                <a16:creationId xmlns:a16="http://schemas.microsoft.com/office/drawing/2014/main" id="{F919BB75-CF97-6D82-8D3E-708AF113FF13}"/>
              </a:ext>
            </a:extLst>
          </p:cNvPr>
          <p:cNvSpPr>
            <a:spLocks noGrp="1"/>
          </p:cNvSpPr>
          <p:nvPr>
            <p:ph type="body" sz="quarter" idx="10"/>
          </p:nvPr>
        </p:nvSpPr>
        <p:spPr>
          <a:xfrm>
            <a:off x="177447" y="867761"/>
            <a:ext cx="11403471" cy="338554"/>
          </a:xfrm>
        </p:spPr>
        <p:txBody>
          <a:bodyPr/>
          <a:lstStyle/>
          <a:p>
            <a:pPr>
              <a:spcBef>
                <a:spcPts val="0"/>
              </a:spcBef>
            </a:pPr>
            <a:r>
              <a:rPr lang="en-US" dirty="0">
                <a:solidFill>
                  <a:schemeClr val="bg2"/>
                </a:solidFill>
              </a:rPr>
              <a:t>Wage/salary information (48%) is key messaging for employment-related ads, followed by benefits offered (39%).</a:t>
            </a:r>
          </a:p>
        </p:txBody>
      </p:sp>
      <p:grpSp>
        <p:nvGrpSpPr>
          <p:cNvPr id="10" name="Group 9">
            <a:extLst>
              <a:ext uri="{FF2B5EF4-FFF2-40B4-BE49-F238E27FC236}">
                <a16:creationId xmlns:a16="http://schemas.microsoft.com/office/drawing/2014/main" id="{A591663A-53FC-46FA-CB8E-E1701454CC35}"/>
              </a:ext>
            </a:extLst>
          </p:cNvPr>
          <p:cNvGrpSpPr/>
          <p:nvPr/>
        </p:nvGrpSpPr>
        <p:grpSpPr>
          <a:xfrm>
            <a:off x="7228489" y="5312251"/>
            <a:ext cx="2081475" cy="261610"/>
            <a:chOff x="9831583" y="3112779"/>
            <a:chExt cx="2081475" cy="261610"/>
          </a:xfrm>
        </p:grpSpPr>
        <p:cxnSp>
          <p:nvCxnSpPr>
            <p:cNvPr id="11" name="Straight Arrow Connector 10">
              <a:extLst>
                <a:ext uri="{FF2B5EF4-FFF2-40B4-BE49-F238E27FC236}">
                  <a16:creationId xmlns:a16="http://schemas.microsoft.com/office/drawing/2014/main" id="{D95A80C6-64E7-0CDE-8E7B-4C7537A5B7FA}"/>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8FEE1B1-4F6D-95E4-9D91-EFC753DB16FE}"/>
                </a:ext>
              </a:extLst>
            </p:cNvPr>
            <p:cNvSpPr txBox="1"/>
            <p:nvPr/>
          </p:nvSpPr>
          <p:spPr>
            <a:xfrm>
              <a:off x="10139487" y="311277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8769"/>
                  </a:solidFill>
                  <a:effectLst/>
                  <a:uLnTx/>
                  <a:uFillTx/>
                  <a:latin typeface="Arial" panose="020B0604020202020204"/>
                  <a:ea typeface="+mn-ea"/>
                  <a:cs typeface="+mn-cs"/>
                </a:rPr>
                <a:t>20%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Gen Z</a:t>
              </a:r>
              <a:endParaRPr kumimoji="0" lang="en-US" sz="1100" b="1" i="0" u="none" strike="noStrike" kern="1200" cap="none" spc="0" normalizeH="0" baseline="0" noProof="0">
                <a:ln>
                  <a:noFill/>
                </a:ln>
                <a:solidFill>
                  <a:srgbClr val="FF8769"/>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479108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29b85ed-18c3-4aa1-9352-a89c372114b7">
      <UserInfo>
        <DisplayName>Tawny Saez</DisplayName>
        <AccountId>23</AccountId>
        <AccountType/>
      </UserInfo>
      <UserInfo>
        <DisplayName>Andrew Higham</DisplayName>
        <AccountId>46</AccountId>
        <AccountType/>
      </UserInfo>
    </SharedWithUsers>
    <lcf76f155ced4ddcb4097134ff3c332f xmlns="08496985-b4e7-44f6-a0fb-cf9483876b39">
      <Terms xmlns="http://schemas.microsoft.com/office/infopath/2007/PartnerControls"/>
    </lcf76f155ced4ddcb4097134ff3c332f>
    <TaxCatchAll xmlns="e29b85ed-18c3-4aa1-9352-a89c372114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D0B955D17822488E3D6493B9383791" ma:contentTypeVersion="19" ma:contentTypeDescription="Create a new document." ma:contentTypeScope="" ma:versionID="bc1e36c05fe8dfbcc6d28d8e337a6fbc">
  <xsd:schema xmlns:xsd="http://www.w3.org/2001/XMLSchema" xmlns:xs="http://www.w3.org/2001/XMLSchema" xmlns:p="http://schemas.microsoft.com/office/2006/metadata/properties" xmlns:ns2="08496985-b4e7-44f6-a0fb-cf9483876b39" xmlns:ns3="e29b85ed-18c3-4aa1-9352-a89c372114b7" targetNamespace="http://schemas.microsoft.com/office/2006/metadata/properties" ma:root="true" ma:fieldsID="820d0592ba6dfefab22a192a1fb1ad2b" ns2:_="" ns3:_="">
    <xsd:import namespace="08496985-b4e7-44f6-a0fb-cf9483876b39"/>
    <xsd:import namespace="e29b85ed-18c3-4aa1-9352-a89c37211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96985-b4e7-44f6-a0fb-cf9483876b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965c139-1191-4e94-91d1-d1b6c7293a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9b85ed-18c3-4aa1-9352-a89c372114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a577695-007a-488e-ae47-e5fcc9bb8086}" ma:internalName="TaxCatchAll" ma:showField="CatchAllData" ma:web="e29b85ed-18c3-4aa1-9352-a89c372114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FBA1AC-D44D-469D-AC28-93DA62E33DE4}">
  <ds:schemaRefs>
    <ds:schemaRef ds:uri="http://schemas.microsoft.com/office/2006/documentManagement/types"/>
    <ds:schemaRef ds:uri="http://www.w3.org/XML/1998/namespace"/>
    <ds:schemaRef ds:uri="http://schemas.microsoft.com/office/infopath/2007/PartnerControls"/>
    <ds:schemaRef ds:uri="http://purl.org/dc/elements/1.1/"/>
    <ds:schemaRef ds:uri="http://purl.org/dc/terms/"/>
    <ds:schemaRef ds:uri="http://purl.org/dc/dcmitype/"/>
    <ds:schemaRef ds:uri="http://schemas.openxmlformats.org/package/2006/metadata/core-properties"/>
    <ds:schemaRef ds:uri="e29b85ed-18c3-4aa1-9352-a89c372114b7"/>
    <ds:schemaRef ds:uri="08496985-b4e7-44f6-a0fb-cf9483876b39"/>
    <ds:schemaRef ds:uri="http://schemas.microsoft.com/office/2006/metadata/properties"/>
  </ds:schemaRefs>
</ds:datastoreItem>
</file>

<file path=customXml/itemProps2.xml><?xml version="1.0" encoding="utf-8"?>
<ds:datastoreItem xmlns:ds="http://schemas.openxmlformats.org/officeDocument/2006/customXml" ds:itemID="{B6DE2876-4B42-4170-ABF6-975ACDEC2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96985-b4e7-44f6-a0fb-cf9483876b39"/>
    <ds:schemaRef ds:uri="e29b85ed-18c3-4aa1-9352-a89c372114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35DEC8-598B-44E0-B52B-F483362B03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21798</TotalTime>
  <Words>3360</Words>
  <Application>Microsoft Office PowerPoint</Application>
  <PresentationFormat>Widescreen</PresentationFormat>
  <Paragraphs>374</Paragraphs>
  <Slides>29</Slides>
  <Notes>20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8" baseType="lpstr">
      <vt:lpstr>Arial</vt:lpstr>
      <vt:lpstr>Arial (Body)</vt:lpstr>
      <vt:lpstr>Calibri</vt:lpstr>
      <vt:lpstr>Helvetica</vt:lpstr>
      <vt:lpstr>Helvetica Light</vt:lpstr>
      <vt:lpstr>Times New Roman</vt:lpstr>
      <vt:lpstr>1_Full Page Header</vt:lpstr>
      <vt:lpstr>2_Full Page Header</vt:lpstr>
      <vt:lpstr>think-cell Slide</vt:lpstr>
      <vt:lpstr>OOH Impact on Key Product Categories Job Recruitment, Non-Alcoholic Beverages, Personal Care CPG, Real Estate, Sit-Down Restaurants </vt:lpstr>
      <vt:lpstr>Table of Contents</vt:lpstr>
      <vt:lpstr>Key Findings </vt:lpstr>
      <vt:lpstr>Key Findings </vt:lpstr>
      <vt:lpstr>OOH Relevance: Product Categories </vt:lpstr>
      <vt:lpstr>OOH Impact: Job Recruitment </vt:lpstr>
      <vt:lpstr>Recall for job recruitment OOH ads is over half</vt:lpstr>
      <vt:lpstr>Job recruitment ad engagement is high with three quarters taking some action</vt:lpstr>
      <vt:lpstr>Three quarters are interested in job recruitment-related OOH ads</vt:lpstr>
      <vt:lpstr>OOH Impact: Non-Alcoholic Beverages</vt:lpstr>
      <vt:lpstr>Nearly three quarters recall seeing non-alcoholic beverage OOH ads, over half in last month</vt:lpstr>
      <vt:lpstr>7 in 10 adults engaged with to non-alcoholic beverages OOH ads</vt:lpstr>
      <vt:lpstr>Nearly 4 in 5 are interested in non-alcoholic beverages OOH ads</vt:lpstr>
      <vt:lpstr>OOH Impact: Personal Care Products</vt:lpstr>
      <vt:lpstr>7 in 10 recall personal care product OOH ads, and more than half in the last month</vt:lpstr>
      <vt:lpstr>More than 4 in 5 have engaged with personal care product OOH ads</vt:lpstr>
      <vt:lpstr>Over 8 in 10 are interested in personal care products OOH ads</vt:lpstr>
      <vt:lpstr>OOH Impact: Real Estate</vt:lpstr>
      <vt:lpstr>3 in 5 adults recall recently seeing an OOH real estate ad</vt:lpstr>
      <vt:lpstr>3 in 5 are also likely to engage with OOH real estate ads after seeing it</vt:lpstr>
      <vt:lpstr>Nearly 7 in 10 adults are interested in OOH real estate ads</vt:lpstr>
      <vt:lpstr>OOH Impact: Sit-down + Fine Dining Restaurants</vt:lpstr>
      <vt:lpstr>70% recall seeing OOH ads for sit-down/fine dining restaurants, almost half in the last month</vt:lpstr>
      <vt:lpstr>Nearly 9 in 10 have taken some action after seeing sit-down or fine dining restaurant OOH ads </vt:lpstr>
      <vt:lpstr>Almost 90% of consumers are interested in sit-down or fine dining restaurant OOH ads</vt:lpstr>
      <vt:lpstr>Methodology + Demographics</vt:lpstr>
      <vt:lpstr>Methodology &amp; Report Notes</vt:lpstr>
      <vt:lpstr>Audience Demographics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2020 RQ® Study</dc:title>
  <dc:creator>Andrew Higham</dc:creator>
  <cp:lastModifiedBy>Steve Nicklin</cp:lastModifiedBy>
  <cp:revision>3</cp:revision>
  <cp:lastPrinted>2023-08-22T20:48:19Z</cp:lastPrinted>
  <dcterms:created xsi:type="dcterms:W3CDTF">2020-03-05T16:59:16Z</dcterms:created>
  <dcterms:modified xsi:type="dcterms:W3CDTF">2025-04-22T17:26:34Z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0x0101004BD0B955D17822488E3D6493B9383791</vt:lpwstr>
  </property>
  <property fmtid="{D5CDD505-2E9C-101B-9397-08002B2CF9AE}" pid="3" name="xd_ProgID">
    <vt:lpwstr/>
  </property>
  <property fmtid="{D5CDD505-2E9C-101B-9397-08002B2CF9AE}" pid="4" name="MediaServiceImageTags">
    <vt:lpwstr/>
  </property>
  <property fmtid="{D5CDD505-2E9C-101B-9397-08002B2CF9AE}" pid="5" name="Hyperlink">
    <vt:lpwstr>,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Image">
    <vt:lpwstr>, </vt:lpwstr>
  </property>
  <property fmtid="{D5CDD505-2E9C-101B-9397-08002B2CF9AE}" pid="10" name="TriggerFlowInfo">
    <vt:lpwstr/>
  </property>
  <property fmtid="{D5CDD505-2E9C-101B-9397-08002B2CF9AE}" pid="11" name="xd_Signature">
    <vt:bool>false</vt:bool>
  </property>
  <property fmtid="{D5CDD505-2E9C-101B-9397-08002B2CF9AE}" pid="12" name="SharedWithUsers">
    <vt:lpwstr>23;#Tawny Saez;#46;#Andrew Higham</vt:lpwstr>
  </property>
</Properties>
</file>