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3.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4.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6.xml" ContentType="application/vnd.openxmlformats-officedocument.theme+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7.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8.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9.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theme/theme10.xml" ContentType="application/vnd.openxmlformats-officedocument.theme+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4.xml" ContentType="application/vnd.openxmlformats-officedocument.themeOverride+xml"/>
  <Override PartName="/ppt/notesSlides/notesSlide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5.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6.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7.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9.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0.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5" r:id="rId4"/>
    <p:sldMasterId id="2147484242" r:id="rId5"/>
    <p:sldMasterId id="2147484353" r:id="rId6"/>
    <p:sldMasterId id="2147484386" r:id="rId7"/>
    <p:sldMasterId id="2147484417" r:id="rId8"/>
    <p:sldMasterId id="2147484483" r:id="rId9"/>
    <p:sldMasterId id="2147484514" r:id="rId10"/>
    <p:sldMasterId id="2147484579" r:id="rId11"/>
    <p:sldMasterId id="2147484610" r:id="rId12"/>
    <p:sldMasterId id="2147484645" r:id="rId13"/>
    <p:sldMasterId id="2147484676" r:id="rId14"/>
  </p:sldMasterIdLst>
  <p:notesMasterIdLst>
    <p:notesMasterId r:id="rId36"/>
  </p:notesMasterIdLst>
  <p:handoutMasterIdLst>
    <p:handoutMasterId r:id="rId37"/>
  </p:handoutMasterIdLst>
  <p:sldIdLst>
    <p:sldId id="1311" r:id="rId15"/>
    <p:sldId id="2147472362" r:id="rId16"/>
    <p:sldId id="2147472360" r:id="rId17"/>
    <p:sldId id="2147470325" r:id="rId18"/>
    <p:sldId id="2147472364" r:id="rId19"/>
    <p:sldId id="2147472347" r:id="rId20"/>
    <p:sldId id="2147472349" r:id="rId21"/>
    <p:sldId id="2147472348" r:id="rId22"/>
    <p:sldId id="2147472350" r:id="rId23"/>
    <p:sldId id="2147472361" r:id="rId24"/>
    <p:sldId id="2147472365" r:id="rId25"/>
    <p:sldId id="2147472352" r:id="rId26"/>
    <p:sldId id="2147472353" r:id="rId27"/>
    <p:sldId id="2147472354" r:id="rId28"/>
    <p:sldId id="2147472355" r:id="rId29"/>
    <p:sldId id="2147472363" r:id="rId30"/>
    <p:sldId id="2147472366" r:id="rId31"/>
    <p:sldId id="2147472356" r:id="rId32"/>
    <p:sldId id="2147472357" r:id="rId33"/>
    <p:sldId id="2147472367" r:id="rId34"/>
    <p:sldId id="1504" r:id="rId35"/>
  </p:sldIdLst>
  <p:sldSz cx="12192000" cy="6858000"/>
  <p:notesSz cx="7011988" cy="9297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6BD01B-F0D6-B5BE-DF22-9BC1E51EA4BD}" name="Emily Henrick" initials="EH" userId="S::emily.henrick@harrispoll.com::db4fe04a-e727-4496-9631-b11cea1e185b" providerId="AD"/>
  <p188:author id="{0BA8924B-0E4B-4B18-8DEE-F696D90E1705}" name="Nicole Alfano" initials="NA" userId="S::nicole.alfano@harrispoll.com::cc64bf32-4bae-4b2d-95de-315d4e7f1ab0" providerId="AD"/>
  <p188:author id="{170CCD63-CB76-5ACC-D5FB-3ADB6FCB5505}" name="Kat Williams" initials="KW" userId="S::kat.williams@harrispoll.com::fe2d2e23-c50b-4fb1-bac0-5af49a44e9c2" providerId="AD"/>
  <p188:author id="{F03B897B-D897-A987-A1F6-90EC1BD33FD4}" name="Erica Parker" initials="EP" userId="S::erica.parker@harrispoll.com::5821f3cf-cbb2-40e0-90d1-65feb1595ea1" providerId="AD"/>
  <p188:author id="{2DC090B7-1DF5-F02A-AFC7-3B10A334D871}" name="Erica Parker" initials="EP" userId="S::Erica.Parker@harrispoll.com::5821f3cf-cbb2-40e0-90d1-65feb1595ea1" providerId="AD"/>
  <p188:author id="{277FA3CA-05E5-000D-F90B-090CC132BB67}" name="Jacklyn  Cooney" initials="JC" userId="S::jacklyn.cooney@harrispoll.com::4671fd87-1c36-424f-adfb-fe46f03702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awny Saez" initials="TS" lastIdx="5" clrIdx="0">
    <p:extLst>
      <p:ext uri="{19B8F6BF-5375-455C-9EA6-DF929625EA0E}">
        <p15:presenceInfo xmlns:p15="http://schemas.microsoft.com/office/powerpoint/2012/main" userId="S::tawny.saez@harrisinsights.com::2913b00c-fb6f-4e8a-bee1-8c08f32ef7de" providerId="AD"/>
      </p:ext>
    </p:extLst>
  </p:cmAuthor>
  <p:cmAuthor id="2" name="Andrew Higham" initials="AH" lastIdx="4" clrIdx="1">
    <p:extLst>
      <p:ext uri="{19B8F6BF-5375-455C-9EA6-DF929625EA0E}">
        <p15:presenceInfo xmlns:p15="http://schemas.microsoft.com/office/powerpoint/2012/main" userId="S::andrew.higham@harrisinsights.com::35dafcc8-73c5-404a-9731-d0dc709edbaf" providerId="AD"/>
      </p:ext>
    </p:extLst>
  </p:cmAuthor>
  <p:cmAuthor id="3" name="Marie Aloi" initials="MA" lastIdx="8" clrIdx="2">
    <p:extLst>
      <p:ext uri="{19B8F6BF-5375-455C-9EA6-DF929625EA0E}">
        <p15:presenceInfo xmlns:p15="http://schemas.microsoft.com/office/powerpoint/2012/main" userId="S-1-12-1-1671365597-1128412942-364009609-4032178151" providerId="AD"/>
      </p:ext>
    </p:extLst>
  </p:cmAuthor>
  <p:cmAuthor id="4" name="Chris McAllister" initials="CM" lastIdx="4" clrIdx="3">
    <p:extLst>
      <p:ext uri="{19B8F6BF-5375-455C-9EA6-DF929625EA0E}">
        <p15:presenceInfo xmlns:p15="http://schemas.microsoft.com/office/powerpoint/2012/main" userId="S::chris.mcallister@harrisinsights.com::1c21de35-29b4-45c9-a39e-8ffc18f06b64" providerId="AD"/>
      </p:ext>
    </p:extLst>
  </p:cmAuthor>
  <p:cmAuthor id="5" name="John Gerzema" initials="JG" lastIdx="4" clrIdx="4">
    <p:extLst>
      <p:ext uri="{19B8F6BF-5375-455C-9EA6-DF929625EA0E}">
        <p15:presenceInfo xmlns:p15="http://schemas.microsoft.com/office/powerpoint/2012/main" userId="S::jgerzema@harrisinsights.com::9479822d-61de-40b2-b816-750aef508154" providerId="AD"/>
      </p:ext>
    </p:extLst>
  </p:cmAuthor>
  <p:cmAuthor id="6" name="Steve Nicklin" initials="SN" lastIdx="13" clrIdx="5">
    <p:extLst>
      <p:ext uri="{19B8F6BF-5375-455C-9EA6-DF929625EA0E}">
        <p15:presenceInfo xmlns:p15="http://schemas.microsoft.com/office/powerpoint/2012/main" userId="S::snicklin@oaaa.org::4d267a5b-9ae4-459a-bbb3-586e46512d6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F9C"/>
    <a:srgbClr val="C5EFFF"/>
    <a:srgbClr val="A31034"/>
    <a:srgbClr val="BA4C67"/>
    <a:srgbClr val="FFA58F"/>
    <a:srgbClr val="019EDB"/>
    <a:srgbClr val="41B6E4"/>
    <a:srgbClr val="FF8769"/>
    <a:srgbClr val="E3DECE"/>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2CD7E4-F448-4ACA-A50D-3F8081834830}" v="16" dt="2024-11-21T21:22:30.0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1" autoAdjust="0"/>
    <p:restoredTop sz="94660"/>
  </p:normalViewPr>
  <p:slideViewPr>
    <p:cSldViewPr snapToGrid="0">
      <p:cViewPr varScale="1">
        <p:scale>
          <a:sx n="105" d="100"/>
          <a:sy n="105" d="100"/>
        </p:scale>
        <p:origin x="1092"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presProps" Target="presProps.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handoutMaster" Target="handoutMasters/handoutMaster1.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5.xml"/><Relationship Id="rId31" Type="http://schemas.openxmlformats.org/officeDocument/2006/relationships/slide" Target="slides/slide1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commentAuthors" Target="commentAuthors.xml"/><Relationship Id="rId20" Type="http://schemas.openxmlformats.org/officeDocument/2006/relationships/slide" Target="slides/slide6.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Nicklin" userId="4d267a5b-9ae4-459a-bbb3-586e46512d6c" providerId="ADAL" clId="{612CD7E4-F448-4ACA-A50D-3F8081834830}"/>
    <pc:docChg chg="custSel modSld">
      <pc:chgData name="Steve Nicklin" userId="4d267a5b-9ae4-459a-bbb3-586e46512d6c" providerId="ADAL" clId="{612CD7E4-F448-4ACA-A50D-3F8081834830}" dt="2024-12-02T14:50:47.197" v="4" actId="6549"/>
      <pc:docMkLst>
        <pc:docMk/>
      </pc:docMkLst>
      <pc:sldChg chg="modSp mod">
        <pc:chgData name="Steve Nicklin" userId="4d267a5b-9ae4-459a-bbb3-586e46512d6c" providerId="ADAL" clId="{612CD7E4-F448-4ACA-A50D-3F8081834830}" dt="2024-12-02T14:50:47.197" v="4" actId="6549"/>
        <pc:sldMkLst>
          <pc:docMk/>
          <pc:sldMk cId="469380603" sldId="2147472364"/>
        </pc:sldMkLst>
        <pc:spChg chg="mod">
          <ac:chgData name="Steve Nicklin" userId="4d267a5b-9ae4-459a-bbb3-586e46512d6c" providerId="ADAL" clId="{612CD7E4-F448-4ACA-A50D-3F8081834830}" dt="2024-12-02T14:50:47.197" v="4" actId="6549"/>
          <ac:spMkLst>
            <pc:docMk/>
            <pc:sldMk cId="469380603" sldId="2147472364"/>
            <ac:spMk id="5" creationId="{B47639D4-1AD4-92E1-6254-D41E96990706}"/>
          </ac:spMkLst>
        </pc:spChg>
      </pc:sldChg>
      <pc:sldChg chg="modSp mod">
        <pc:chgData name="Steve Nicklin" userId="4d267a5b-9ae4-459a-bbb3-586e46512d6c" providerId="ADAL" clId="{612CD7E4-F448-4ACA-A50D-3F8081834830}" dt="2024-11-21T21:22:11.513" v="0" actId="790"/>
        <pc:sldMkLst>
          <pc:docMk/>
          <pc:sldMk cId="1999313457" sldId="2147472366"/>
        </pc:sldMkLst>
        <pc:spChg chg="mod">
          <ac:chgData name="Steve Nicklin" userId="4d267a5b-9ae4-459a-bbb3-586e46512d6c" providerId="ADAL" clId="{612CD7E4-F448-4ACA-A50D-3F8081834830}" dt="2024-11-21T21:22:11.513" v="0" actId="790"/>
          <ac:spMkLst>
            <pc:docMk/>
            <pc:sldMk cId="1999313457" sldId="2147472366"/>
            <ac:spMk id="4" creationId="{D3DC7752-0FBE-96F3-B0A6-DABE6EF1A402}"/>
          </ac:spMkLst>
        </pc:spChg>
      </pc:sldChg>
      <pc:sldChg chg="modSp mod">
        <pc:chgData name="Steve Nicklin" userId="4d267a5b-9ae4-459a-bbb3-586e46512d6c" providerId="ADAL" clId="{612CD7E4-F448-4ACA-A50D-3F8081834830}" dt="2024-11-21T21:22:35.929" v="1" actId="313"/>
        <pc:sldMkLst>
          <pc:docMk/>
          <pc:sldMk cId="3187043278" sldId="2147472367"/>
        </pc:sldMkLst>
        <pc:spChg chg="mod">
          <ac:chgData name="Steve Nicklin" userId="4d267a5b-9ae4-459a-bbb3-586e46512d6c" providerId="ADAL" clId="{612CD7E4-F448-4ACA-A50D-3F8081834830}" dt="2024-11-21T21:22:35.929" v="1" actId="313"/>
          <ac:spMkLst>
            <pc:docMk/>
            <pc:sldMk cId="3187043278" sldId="2147472367"/>
            <ac:spMk id="5" creationId="{5DDAE746-2B7A-85B8-E6B3-61487C3559F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04086444504963"/>
          <c:y val="6.8193158092775916E-2"/>
          <c:w val="0.68179304563332876"/>
          <c:h val="0.90647259479912234"/>
        </c:manualLayout>
      </c:layout>
      <c:barChart>
        <c:barDir val="bar"/>
        <c:grouping val="percentStacked"/>
        <c:varyColors val="0"/>
        <c:ser>
          <c:idx val="0"/>
          <c:order val="0"/>
          <c:tx>
            <c:strRef>
              <c:f>Sheet1!$B$1</c:f>
              <c:strCache>
                <c:ptCount val="1"/>
                <c:pt idx="0">
                  <c:v>Disagree (NET)</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Seeing an OOH ad at a major event makes me more interested in a brand or product than if I saw it in other forms of advertising.*</c:v>
                </c:pt>
                <c:pt idx="1">
                  <c:v>The integration of social media elements into OOH advertising makes me more likely to engage with the brand online.*</c:v>
                </c:pt>
                <c:pt idx="2">
                  <c:v>Seeing an OOH ad in a high-traffic or iconic area makes me more interested in a brand or product than if I saw it in other forms of advertising.*</c:v>
                </c:pt>
                <c:pt idx="3">
                  <c:v>OOH ads influence my decisions about whether to follow a brand on social media.</c:v>
                </c:pt>
                <c:pt idx="4">
                  <c:v>I am more likely to purchase or try a product if an influencer promotes it in an OOH advertisement.</c:v>
                </c:pt>
                <c:pt idx="5">
                  <c:v>OOH advertising influences my social media behavior.</c:v>
                </c:pt>
              </c:strCache>
            </c:strRef>
          </c:cat>
          <c:val>
            <c:numRef>
              <c:f>Sheet1!$B$2:$B$7</c:f>
              <c:numCache>
                <c:formatCode>0%</c:formatCode>
                <c:ptCount val="6"/>
                <c:pt idx="0">
                  <c:v>0.48</c:v>
                </c:pt>
                <c:pt idx="1">
                  <c:v>0.48</c:v>
                </c:pt>
                <c:pt idx="2">
                  <c:v>0.52</c:v>
                </c:pt>
                <c:pt idx="3">
                  <c:v>0.52</c:v>
                </c:pt>
                <c:pt idx="4">
                  <c:v>0.54</c:v>
                </c:pt>
                <c:pt idx="5">
                  <c:v>0.55000000000000004</c:v>
                </c:pt>
              </c:numCache>
            </c:numRef>
          </c:val>
          <c:extLst>
            <c:ext xmlns:c16="http://schemas.microsoft.com/office/drawing/2014/chart" uri="{C3380CC4-5D6E-409C-BE32-E72D297353CC}">
              <c16:uniqueId val="{00000000-C520-4E92-98D0-2019BBDD13D7}"/>
            </c:ext>
          </c:extLst>
        </c:ser>
        <c:ser>
          <c:idx val="1"/>
          <c:order val="1"/>
          <c:tx>
            <c:strRef>
              <c:f>Sheet1!$C$1</c:f>
              <c:strCache>
                <c:ptCount val="1"/>
                <c:pt idx="0">
                  <c:v>Agree (NET)</c:v>
                </c:pt>
              </c:strCache>
            </c:strRef>
          </c:tx>
          <c:spPr>
            <a:solidFill>
              <a:schemeClr val="accent4"/>
            </a:solidFill>
            <a:ln>
              <a:noFill/>
            </a:ln>
            <a:effectLst/>
          </c:spPr>
          <c:invertIfNegative val="0"/>
          <c:dPt>
            <c:idx val="1"/>
            <c:invertIfNegative val="0"/>
            <c:bubble3D val="0"/>
            <c:extLst>
              <c:ext xmlns:c16="http://schemas.microsoft.com/office/drawing/2014/chart" uri="{C3380CC4-5D6E-409C-BE32-E72D297353CC}">
                <c16:uniqueId val="{00000000-18DD-4533-A65A-AF45D9422275}"/>
              </c:ext>
            </c:extLst>
          </c:dPt>
          <c:dPt>
            <c:idx val="4"/>
            <c:invertIfNegative val="0"/>
            <c:bubble3D val="0"/>
            <c:extLst>
              <c:ext xmlns:c16="http://schemas.microsoft.com/office/drawing/2014/chart" uri="{C3380CC4-5D6E-409C-BE32-E72D297353CC}">
                <c16:uniqueId val="{00000001-18DD-4533-A65A-AF45D9422275}"/>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Seeing an OOH ad at a major event makes me more interested in a brand or product than if I saw it in other forms of advertising.*</c:v>
                </c:pt>
                <c:pt idx="1">
                  <c:v>The integration of social media elements into OOH advertising makes me more likely to engage with the brand online.*</c:v>
                </c:pt>
                <c:pt idx="2">
                  <c:v>Seeing an OOH ad in a high-traffic or iconic area makes me more interested in a brand or product than if I saw it in other forms of advertising.*</c:v>
                </c:pt>
                <c:pt idx="3">
                  <c:v>OOH ads influence my decisions about whether to follow a brand on social media.</c:v>
                </c:pt>
                <c:pt idx="4">
                  <c:v>I am more likely to purchase or try a product if an influencer promotes it in an OOH advertisement.</c:v>
                </c:pt>
                <c:pt idx="5">
                  <c:v>OOH advertising influences my social media behavior.</c:v>
                </c:pt>
              </c:strCache>
            </c:strRef>
          </c:cat>
          <c:val>
            <c:numRef>
              <c:f>Sheet1!$C$2:$C$7</c:f>
              <c:numCache>
                <c:formatCode>0%</c:formatCode>
                <c:ptCount val="6"/>
                <c:pt idx="0">
                  <c:v>0.52</c:v>
                </c:pt>
                <c:pt idx="1">
                  <c:v>0.52</c:v>
                </c:pt>
                <c:pt idx="2">
                  <c:v>0.48</c:v>
                </c:pt>
                <c:pt idx="3">
                  <c:v>0.48</c:v>
                </c:pt>
                <c:pt idx="4">
                  <c:v>0.46</c:v>
                </c:pt>
                <c:pt idx="5">
                  <c:v>0.45</c:v>
                </c:pt>
              </c:numCache>
            </c:numRef>
          </c:val>
          <c:extLst>
            <c:ext xmlns:c16="http://schemas.microsoft.com/office/drawing/2014/chart" uri="{C3380CC4-5D6E-409C-BE32-E72D297353CC}">
              <c16:uniqueId val="{00000001-C520-4E92-98D0-2019BBDD13D7}"/>
            </c:ext>
          </c:extLst>
        </c:ser>
        <c:dLbls>
          <c:showLegendKey val="0"/>
          <c:showVal val="0"/>
          <c:showCatName val="0"/>
          <c:showSerName val="0"/>
          <c:showPercent val="0"/>
          <c:showBubbleSize val="0"/>
        </c:dLbls>
        <c:gapWidth val="100"/>
        <c:overlap val="100"/>
        <c:axId val="1858789952"/>
        <c:axId val="1858800768"/>
      </c:barChart>
      <c:catAx>
        <c:axId val="1858789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000" b="1" i="0" u="none" strike="noStrike" kern="1200" baseline="0">
                <a:solidFill>
                  <a:schemeClr val="tx1"/>
                </a:solidFill>
                <a:latin typeface="+mn-lt"/>
                <a:ea typeface="+mn-ea"/>
                <a:cs typeface="Helvetica" panose="020B0604020202020204" pitchFamily="34" charset="0"/>
              </a:defRPr>
            </a:pPr>
            <a:endParaRPr lang="en-US"/>
          </a:p>
        </c:txPr>
        <c:crossAx val="1858800768"/>
        <c:crosses val="autoZero"/>
        <c:auto val="1"/>
        <c:lblAlgn val="ctr"/>
        <c:lblOffset val="100"/>
        <c:noMultiLvlLbl val="0"/>
      </c:catAx>
      <c:valAx>
        <c:axId val="1858800768"/>
        <c:scaling>
          <c:orientation val="minMax"/>
          <c:max val="1.1000000000000001"/>
        </c:scaling>
        <c:delete val="1"/>
        <c:axPos val="t"/>
        <c:numFmt formatCode="0%" sourceLinked="1"/>
        <c:majorTickMark val="out"/>
        <c:minorTickMark val="none"/>
        <c:tickLblPos val="nextTo"/>
        <c:crossAx val="1858789952"/>
        <c:crosses val="autoZero"/>
        <c:crossBetween val="between"/>
      </c:valAx>
      <c:spPr>
        <a:noFill/>
        <a:ln>
          <a:noFill/>
        </a:ln>
        <a:effectLst/>
      </c:spPr>
    </c:plotArea>
    <c:legend>
      <c:legendPos val="t"/>
      <c:layout>
        <c:manualLayout>
          <c:xMode val="edge"/>
          <c:yMode val="edge"/>
          <c:x val="0.41028334653560272"/>
          <c:y val="1.8291599620895192E-2"/>
          <c:w val="0.45145573762321561"/>
          <c:h val="5.1542999430605412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Helvetica"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gn="just">
        <a:defRPr sz="1200" b="1">
          <a:solidFill>
            <a:schemeClr val="tx1"/>
          </a:solidFill>
          <a:latin typeface="+mn-lt"/>
          <a:cs typeface="Helvetica"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987149294474"/>
          <c:y val="0"/>
          <c:w val="0.50804617668112428"/>
          <c:h val="1"/>
        </c:manualLayout>
      </c:layout>
      <c:barChart>
        <c:barDir val="bar"/>
        <c:grouping val="clustered"/>
        <c:varyColors val="0"/>
        <c:ser>
          <c:idx val="1"/>
          <c:order val="0"/>
          <c:tx>
            <c:strRef>
              <c:f>Sheet1!$B$1</c:f>
              <c:strCache>
                <c:ptCount val="1"/>
                <c:pt idx="0">
                  <c:v>Gen Pop</c:v>
                </c:pt>
              </c:strCache>
            </c:strRef>
          </c:tx>
          <c:spPr>
            <a:solidFill>
              <a:srgbClr val="019EDB"/>
            </a:solidFill>
            <a:ln>
              <a:noFill/>
            </a:ln>
            <a:effectLst/>
          </c:spPr>
          <c:invertIfNegative val="0"/>
          <c:dPt>
            <c:idx val="0"/>
            <c:invertIfNegative val="0"/>
            <c:bubble3D val="0"/>
            <c:spPr>
              <a:solidFill>
                <a:srgbClr val="019EDB"/>
              </a:solidFill>
              <a:ln>
                <a:noFill/>
              </a:ln>
              <a:effectLst/>
            </c:spPr>
            <c:extLst>
              <c:ext xmlns:c16="http://schemas.microsoft.com/office/drawing/2014/chart" uri="{C3380CC4-5D6E-409C-BE32-E72D297353CC}">
                <c16:uniqueId val="{00000001-1F6E-443E-8704-857408728231}"/>
              </c:ext>
            </c:extLst>
          </c:dPt>
          <c:dPt>
            <c:idx val="1"/>
            <c:invertIfNegative val="0"/>
            <c:bubble3D val="0"/>
            <c:spPr>
              <a:solidFill>
                <a:srgbClr val="019EDB"/>
              </a:solidFill>
              <a:ln>
                <a:noFill/>
              </a:ln>
              <a:effectLst/>
            </c:spPr>
            <c:extLst>
              <c:ext xmlns:c16="http://schemas.microsoft.com/office/drawing/2014/chart" uri="{C3380CC4-5D6E-409C-BE32-E72D297353CC}">
                <c16:uniqueId val="{00000007-AEAA-4F32-9C77-54118826BA67}"/>
              </c:ext>
            </c:extLst>
          </c:dPt>
          <c:dPt>
            <c:idx val="2"/>
            <c:invertIfNegative val="0"/>
            <c:bubble3D val="0"/>
            <c:spPr>
              <a:solidFill>
                <a:srgbClr val="019EDB"/>
              </a:solidFill>
              <a:ln>
                <a:noFill/>
              </a:ln>
              <a:effectLst/>
            </c:spPr>
            <c:extLst>
              <c:ext xmlns:c16="http://schemas.microsoft.com/office/drawing/2014/chart" uri="{C3380CC4-5D6E-409C-BE32-E72D297353CC}">
                <c16:uniqueId val="{00000008-AEAA-4F32-9C77-54118826BA67}"/>
              </c:ext>
            </c:extLst>
          </c:dPt>
          <c:dPt>
            <c:idx val="3"/>
            <c:invertIfNegative val="0"/>
            <c:bubble3D val="0"/>
            <c:spPr>
              <a:solidFill>
                <a:srgbClr val="019EDB"/>
              </a:solidFill>
              <a:ln>
                <a:noFill/>
              </a:ln>
              <a:effectLst/>
            </c:spPr>
            <c:extLst>
              <c:ext xmlns:c16="http://schemas.microsoft.com/office/drawing/2014/chart" uri="{C3380CC4-5D6E-409C-BE32-E72D297353CC}">
                <c16:uniqueId val="{00000009-AEAA-4F32-9C77-54118826BA67}"/>
              </c:ext>
            </c:extLst>
          </c:dPt>
          <c:dPt>
            <c:idx val="4"/>
            <c:invertIfNegative val="0"/>
            <c:bubble3D val="0"/>
            <c:spPr>
              <a:solidFill>
                <a:srgbClr val="019EDB"/>
              </a:solidFill>
              <a:ln>
                <a:noFill/>
              </a:ln>
              <a:effectLst/>
            </c:spPr>
            <c:extLst>
              <c:ext xmlns:c16="http://schemas.microsoft.com/office/drawing/2014/chart" uri="{C3380CC4-5D6E-409C-BE32-E72D297353CC}">
                <c16:uniqueId val="{0000000A-AEAA-4F32-9C77-54118826BA6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Food</c:v>
                </c:pt>
                <c:pt idx="1">
                  <c:v>Fashion and apparel</c:v>
                </c:pt>
                <c:pt idx="2">
                  <c:v>Beauty and skincare</c:v>
                </c:pt>
                <c:pt idx="3">
                  <c:v>Health and fitness</c:v>
                </c:pt>
                <c:pt idx="4">
                  <c:v>Entertainment and media</c:v>
                </c:pt>
                <c:pt idx="5">
                  <c:v>Beverages</c:v>
                </c:pt>
                <c:pt idx="6">
                  <c:v>Travel and hospitality</c:v>
                </c:pt>
                <c:pt idx="7">
                  <c:v>Money and finance</c:v>
                </c:pt>
                <c:pt idx="8">
                  <c:v>Tech</c:v>
                </c:pt>
                <c:pt idx="9">
                  <c:v>Real estate</c:v>
                </c:pt>
                <c:pt idx="10">
                  <c:v>Legal services</c:v>
                </c:pt>
                <c:pt idx="11">
                  <c:v>Something else</c:v>
                </c:pt>
              </c:strCache>
            </c:strRef>
          </c:cat>
          <c:val>
            <c:numRef>
              <c:f>Sheet1!$B$2:$B$13</c:f>
              <c:numCache>
                <c:formatCode>0%</c:formatCode>
                <c:ptCount val="12"/>
                <c:pt idx="0">
                  <c:v>0.51</c:v>
                </c:pt>
                <c:pt idx="1">
                  <c:v>0.49</c:v>
                </c:pt>
                <c:pt idx="2">
                  <c:v>0.46</c:v>
                </c:pt>
                <c:pt idx="3">
                  <c:v>0.46</c:v>
                </c:pt>
                <c:pt idx="4">
                  <c:v>0.42</c:v>
                </c:pt>
                <c:pt idx="5">
                  <c:v>0.39</c:v>
                </c:pt>
                <c:pt idx="6">
                  <c:v>0.34</c:v>
                </c:pt>
                <c:pt idx="7">
                  <c:v>0.3</c:v>
                </c:pt>
                <c:pt idx="8">
                  <c:v>0.28000000000000003</c:v>
                </c:pt>
                <c:pt idx="9">
                  <c:v>0.19</c:v>
                </c:pt>
                <c:pt idx="10">
                  <c:v>0.15</c:v>
                </c:pt>
                <c:pt idx="11">
                  <c:v>0.01</c:v>
                </c:pt>
              </c:numCache>
            </c:numRef>
          </c:val>
          <c:extLst>
            <c:ext xmlns:c16="http://schemas.microsoft.com/office/drawing/2014/chart" uri="{C3380CC4-5D6E-409C-BE32-E72D297353CC}">
              <c16:uniqueId val="{00000004-AEAA-4F32-9C77-54118826BA67}"/>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45554192"/>
        <c:crosses val="autoZero"/>
        <c:auto val="1"/>
        <c:lblAlgn val="ctr"/>
        <c:lblOffset val="100"/>
        <c:noMultiLvlLbl val="0"/>
      </c:catAx>
      <c:valAx>
        <c:axId val="845554192"/>
        <c:scaling>
          <c:orientation val="minMax"/>
          <c:max val="1"/>
        </c:scaling>
        <c:delete val="1"/>
        <c:axPos val="t"/>
        <c:numFmt formatCode="0%" sourceLinked="1"/>
        <c:majorTickMark val="out"/>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885502592709437"/>
          <c:h val="0.93458258109395209"/>
        </c:manualLayout>
      </c:layout>
      <c:barChart>
        <c:barDir val="bar"/>
        <c:grouping val="clustered"/>
        <c:varyColors val="0"/>
        <c:ser>
          <c:idx val="0"/>
          <c:order val="0"/>
          <c:tx>
            <c:strRef>
              <c:f>Sheet1!$B$1</c:f>
              <c:strCache>
                <c:ptCount val="1"/>
                <c:pt idx="0">
                  <c:v>% 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Men</c:v>
                </c:pt>
                <c:pt idx="1">
                  <c:v>Women</c:v>
                </c:pt>
                <c:pt idx="3">
                  <c:v>Gen Z</c:v>
                </c:pt>
                <c:pt idx="4">
                  <c:v>Millennials</c:v>
                </c:pt>
                <c:pt idx="5">
                  <c:v>Gen X</c:v>
                </c:pt>
                <c:pt idx="6">
                  <c:v>Boomer+</c:v>
                </c:pt>
                <c:pt idx="8">
                  <c:v>Black</c:v>
                </c:pt>
                <c:pt idx="9">
                  <c:v>Hispanic</c:v>
                </c:pt>
                <c:pt idx="10">
                  <c:v>White</c:v>
                </c:pt>
                <c:pt idx="12">
                  <c:v>Urban 1M+</c:v>
                </c:pt>
                <c:pt idx="13">
                  <c:v>Urban &lt;1M</c:v>
                </c:pt>
                <c:pt idx="14">
                  <c:v>Suburban</c:v>
                </c:pt>
                <c:pt idx="15">
                  <c:v>Rural</c:v>
                </c:pt>
              </c:strCache>
            </c:strRef>
          </c:cat>
          <c:val>
            <c:numRef>
              <c:f>Sheet1!$B$2:$B$17</c:f>
              <c:numCache>
                <c:formatCode>0%</c:formatCode>
                <c:ptCount val="16"/>
                <c:pt idx="0">
                  <c:v>0.83</c:v>
                </c:pt>
                <c:pt idx="1">
                  <c:v>0.78</c:v>
                </c:pt>
                <c:pt idx="3">
                  <c:v>0.92</c:v>
                </c:pt>
                <c:pt idx="4">
                  <c:v>0.84</c:v>
                </c:pt>
                <c:pt idx="5">
                  <c:v>0.76</c:v>
                </c:pt>
                <c:pt idx="6">
                  <c:v>0.63</c:v>
                </c:pt>
                <c:pt idx="8">
                  <c:v>0.87</c:v>
                </c:pt>
                <c:pt idx="9">
                  <c:v>0.86</c:v>
                </c:pt>
                <c:pt idx="10">
                  <c:v>0.76</c:v>
                </c:pt>
                <c:pt idx="12">
                  <c:v>0.87</c:v>
                </c:pt>
                <c:pt idx="13">
                  <c:v>0.81</c:v>
                </c:pt>
                <c:pt idx="14">
                  <c:v>0.8</c:v>
                </c:pt>
                <c:pt idx="15">
                  <c:v>0.76</c:v>
                </c:pt>
              </c:numCache>
            </c:numRef>
          </c:val>
          <c:extLst>
            <c:ext xmlns:c16="http://schemas.microsoft.com/office/drawing/2014/chart" uri="{C3380CC4-5D6E-409C-BE32-E72D297353CC}">
              <c16:uniqueId val="{00000006-FD05-42BD-97A0-37D55C575F04}"/>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t"/>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987149294474"/>
          <c:y val="0"/>
          <c:w val="0.50804617668112428"/>
          <c:h val="1"/>
        </c:manualLayout>
      </c:layout>
      <c:barChart>
        <c:barDir val="bar"/>
        <c:grouping val="clustered"/>
        <c:varyColors val="0"/>
        <c:ser>
          <c:idx val="1"/>
          <c:order val="0"/>
          <c:tx>
            <c:strRef>
              <c:f>Sheet1!$B$1</c:f>
              <c:strCache>
                <c:ptCount val="1"/>
                <c:pt idx="0">
                  <c:v>Gen Pop</c:v>
                </c:pt>
              </c:strCache>
            </c:strRef>
          </c:tx>
          <c:spPr>
            <a:solidFill>
              <a:srgbClr val="00CF9C"/>
            </a:solidFill>
            <a:ln>
              <a:noFill/>
            </a:ln>
            <a:effectLst/>
          </c:spPr>
          <c:invertIfNegative val="0"/>
          <c:dPt>
            <c:idx val="0"/>
            <c:invertIfNegative val="0"/>
            <c:bubble3D val="0"/>
            <c:spPr>
              <a:solidFill>
                <a:srgbClr val="00CF9C"/>
              </a:solidFill>
              <a:ln>
                <a:noFill/>
              </a:ln>
              <a:effectLst/>
            </c:spPr>
            <c:extLst>
              <c:ext xmlns:c16="http://schemas.microsoft.com/office/drawing/2014/chart" uri="{C3380CC4-5D6E-409C-BE32-E72D297353CC}">
                <c16:uniqueId val="{00000001-AEBA-46CD-986A-60DF45683BB0}"/>
              </c:ext>
            </c:extLst>
          </c:dPt>
          <c:dPt>
            <c:idx val="1"/>
            <c:invertIfNegative val="0"/>
            <c:bubble3D val="0"/>
            <c:spPr>
              <a:solidFill>
                <a:srgbClr val="00CF9C"/>
              </a:solidFill>
              <a:ln>
                <a:noFill/>
              </a:ln>
              <a:effectLst/>
            </c:spPr>
            <c:extLst>
              <c:ext xmlns:c16="http://schemas.microsoft.com/office/drawing/2014/chart" uri="{C3380CC4-5D6E-409C-BE32-E72D297353CC}">
                <c16:uniqueId val="{00000007-AEAA-4F32-9C77-54118826BA67}"/>
              </c:ext>
            </c:extLst>
          </c:dPt>
          <c:dPt>
            <c:idx val="2"/>
            <c:invertIfNegative val="0"/>
            <c:bubble3D val="0"/>
            <c:spPr>
              <a:solidFill>
                <a:srgbClr val="00CF9C"/>
              </a:solidFill>
              <a:ln>
                <a:noFill/>
              </a:ln>
              <a:effectLst/>
            </c:spPr>
            <c:extLst>
              <c:ext xmlns:c16="http://schemas.microsoft.com/office/drawing/2014/chart" uri="{C3380CC4-5D6E-409C-BE32-E72D297353CC}">
                <c16:uniqueId val="{00000008-AEAA-4F32-9C77-54118826BA67}"/>
              </c:ext>
            </c:extLst>
          </c:dPt>
          <c:dPt>
            <c:idx val="3"/>
            <c:invertIfNegative val="0"/>
            <c:bubble3D val="0"/>
            <c:spPr>
              <a:solidFill>
                <a:srgbClr val="00CF9C"/>
              </a:solidFill>
              <a:ln>
                <a:noFill/>
              </a:ln>
              <a:effectLst/>
            </c:spPr>
            <c:extLst>
              <c:ext xmlns:c16="http://schemas.microsoft.com/office/drawing/2014/chart" uri="{C3380CC4-5D6E-409C-BE32-E72D297353CC}">
                <c16:uniqueId val="{00000009-AEAA-4F32-9C77-54118826BA67}"/>
              </c:ext>
            </c:extLst>
          </c:dPt>
          <c:dPt>
            <c:idx val="4"/>
            <c:invertIfNegative val="0"/>
            <c:bubble3D val="0"/>
            <c:spPr>
              <a:solidFill>
                <a:srgbClr val="00CF9C"/>
              </a:solidFill>
              <a:ln>
                <a:noFill/>
              </a:ln>
              <a:effectLst/>
            </c:spPr>
            <c:extLst>
              <c:ext xmlns:c16="http://schemas.microsoft.com/office/drawing/2014/chart" uri="{C3380CC4-5D6E-409C-BE32-E72D297353CC}">
                <c16:uniqueId val="{0000000A-AEAA-4F32-9C77-54118826BA67}"/>
              </c:ext>
            </c:extLst>
          </c:dPt>
          <c:dLbls>
            <c:dLbl>
              <c:idx val="7"/>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2FF-4A5D-8F09-C5B1771D51BC}"/>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Visit the product or brand's website</c:v>
                </c:pt>
                <c:pt idx="1">
                  <c:v>Look for the product or brand online</c:v>
                </c:pt>
                <c:pt idx="2">
                  <c:v>Purchase the product or an item from the brand</c:v>
                </c:pt>
                <c:pt idx="3">
                  <c:v>Share the ad with others by posting it on social media</c:v>
                </c:pt>
                <c:pt idx="4">
                  <c:v>Search for other products or brands the influencer endorses</c:v>
                </c:pt>
                <c:pt idx="5">
                  <c:v>Follow the product or brand on social media</c:v>
                </c:pt>
                <c:pt idx="6">
                  <c:v>Search for other influencers that partner or collaborate with the one in the ad</c:v>
                </c:pt>
                <c:pt idx="7">
                  <c:v>Something else</c:v>
                </c:pt>
              </c:strCache>
            </c:strRef>
          </c:cat>
          <c:val>
            <c:numRef>
              <c:f>Sheet1!$B$2:$B$9</c:f>
              <c:numCache>
                <c:formatCode>0%</c:formatCode>
                <c:ptCount val="8"/>
                <c:pt idx="0">
                  <c:v>0.48</c:v>
                </c:pt>
                <c:pt idx="1">
                  <c:v>0.48</c:v>
                </c:pt>
                <c:pt idx="2">
                  <c:v>0.33</c:v>
                </c:pt>
                <c:pt idx="3">
                  <c:v>0.32</c:v>
                </c:pt>
                <c:pt idx="4">
                  <c:v>0.32</c:v>
                </c:pt>
                <c:pt idx="5">
                  <c:v>0.31</c:v>
                </c:pt>
                <c:pt idx="6">
                  <c:v>0.24</c:v>
                </c:pt>
                <c:pt idx="7">
                  <c:v>0</c:v>
                </c:pt>
              </c:numCache>
            </c:numRef>
          </c:val>
          <c:extLst>
            <c:ext xmlns:c16="http://schemas.microsoft.com/office/drawing/2014/chart" uri="{C3380CC4-5D6E-409C-BE32-E72D297353CC}">
              <c16:uniqueId val="{00000004-AEAA-4F32-9C77-54118826BA67}"/>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45554192"/>
        <c:crosses val="autoZero"/>
        <c:auto val="1"/>
        <c:lblAlgn val="ctr"/>
        <c:lblOffset val="100"/>
        <c:noMultiLvlLbl val="0"/>
      </c:catAx>
      <c:valAx>
        <c:axId val="845554192"/>
        <c:scaling>
          <c:orientation val="minMax"/>
          <c:max val="1"/>
        </c:scaling>
        <c:delete val="1"/>
        <c:axPos val="t"/>
        <c:numFmt formatCode="0%" sourceLinked="1"/>
        <c:majorTickMark val="out"/>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885502592709437"/>
          <c:h val="0.93458258109395209"/>
        </c:manualLayout>
      </c:layout>
      <c:barChart>
        <c:barDir val="bar"/>
        <c:grouping val="clustered"/>
        <c:varyColors val="0"/>
        <c:ser>
          <c:idx val="0"/>
          <c:order val="0"/>
          <c:tx>
            <c:strRef>
              <c:f>Sheet1!$B$1</c:f>
              <c:strCache>
                <c:ptCount val="1"/>
                <c:pt idx="0">
                  <c:v>% Yes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Men</c:v>
                </c:pt>
                <c:pt idx="1">
                  <c:v>Women</c:v>
                </c:pt>
                <c:pt idx="3">
                  <c:v>Gen Z</c:v>
                </c:pt>
                <c:pt idx="4">
                  <c:v>Millennials</c:v>
                </c:pt>
                <c:pt idx="5">
                  <c:v>Gen X</c:v>
                </c:pt>
                <c:pt idx="6">
                  <c:v>Boomer+</c:v>
                </c:pt>
                <c:pt idx="8">
                  <c:v>Black</c:v>
                </c:pt>
                <c:pt idx="9">
                  <c:v>Hispanic</c:v>
                </c:pt>
                <c:pt idx="10">
                  <c:v>White</c:v>
                </c:pt>
                <c:pt idx="12">
                  <c:v>Urban 1M+</c:v>
                </c:pt>
                <c:pt idx="13">
                  <c:v>Urban &lt;1M</c:v>
                </c:pt>
                <c:pt idx="14">
                  <c:v>Suburban</c:v>
                </c:pt>
                <c:pt idx="15">
                  <c:v>Rural</c:v>
                </c:pt>
              </c:strCache>
            </c:strRef>
          </c:cat>
          <c:val>
            <c:numRef>
              <c:f>Sheet1!$B$2:$B$17</c:f>
              <c:numCache>
                <c:formatCode>0%</c:formatCode>
                <c:ptCount val="16"/>
                <c:pt idx="0">
                  <c:v>0.7</c:v>
                </c:pt>
                <c:pt idx="1">
                  <c:v>0.65</c:v>
                </c:pt>
                <c:pt idx="3">
                  <c:v>0.83</c:v>
                </c:pt>
                <c:pt idx="4">
                  <c:v>0.72</c:v>
                </c:pt>
                <c:pt idx="5">
                  <c:v>0.6</c:v>
                </c:pt>
                <c:pt idx="6">
                  <c:v>0.42</c:v>
                </c:pt>
                <c:pt idx="8">
                  <c:v>0.75</c:v>
                </c:pt>
                <c:pt idx="9">
                  <c:v>0.79</c:v>
                </c:pt>
                <c:pt idx="10">
                  <c:v>0.59</c:v>
                </c:pt>
                <c:pt idx="12">
                  <c:v>0.79</c:v>
                </c:pt>
                <c:pt idx="13">
                  <c:v>0.68</c:v>
                </c:pt>
                <c:pt idx="14">
                  <c:v>0.65</c:v>
                </c:pt>
                <c:pt idx="15">
                  <c:v>0.61</c:v>
                </c:pt>
              </c:numCache>
            </c:numRef>
          </c:val>
          <c:extLst>
            <c:ext xmlns:c16="http://schemas.microsoft.com/office/drawing/2014/chart" uri="{C3380CC4-5D6E-409C-BE32-E72D297353CC}">
              <c16:uniqueId val="{00000006-FD05-42BD-97A0-37D55C575F04}"/>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t"/>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987207681352"/>
          <c:y val="0"/>
          <c:w val="0.50804617668112428"/>
          <c:h val="1"/>
        </c:manualLayout>
      </c:layout>
      <c:barChart>
        <c:barDir val="bar"/>
        <c:grouping val="clustered"/>
        <c:varyColors val="0"/>
        <c:ser>
          <c:idx val="1"/>
          <c:order val="0"/>
          <c:tx>
            <c:strRef>
              <c:f>Sheet1!$B$1</c:f>
              <c:strCache>
                <c:ptCount val="1"/>
                <c:pt idx="0">
                  <c:v>Gen Pop</c:v>
                </c:pt>
              </c:strCache>
            </c:strRef>
          </c:tx>
          <c:spPr>
            <a:solidFill>
              <a:srgbClr val="FF8769"/>
            </a:solidFill>
            <a:ln>
              <a:noFill/>
            </a:ln>
            <a:effectLst/>
          </c:spPr>
          <c:invertIfNegative val="0"/>
          <c:dPt>
            <c:idx val="0"/>
            <c:invertIfNegative val="0"/>
            <c:bubble3D val="0"/>
            <c:spPr>
              <a:solidFill>
                <a:srgbClr val="FF8769"/>
              </a:solidFill>
              <a:ln>
                <a:noFill/>
              </a:ln>
              <a:effectLst/>
            </c:spPr>
            <c:extLst>
              <c:ext xmlns:c16="http://schemas.microsoft.com/office/drawing/2014/chart" uri="{C3380CC4-5D6E-409C-BE32-E72D297353CC}">
                <c16:uniqueId val="{00000001-B343-4AA4-B7D6-A519FBCA421D}"/>
              </c:ext>
            </c:extLst>
          </c:dPt>
          <c:dPt>
            <c:idx val="1"/>
            <c:invertIfNegative val="0"/>
            <c:bubble3D val="0"/>
            <c:spPr>
              <a:solidFill>
                <a:srgbClr val="FF8769"/>
              </a:solidFill>
              <a:ln>
                <a:noFill/>
              </a:ln>
              <a:effectLst/>
            </c:spPr>
            <c:extLst>
              <c:ext xmlns:c16="http://schemas.microsoft.com/office/drawing/2014/chart" uri="{C3380CC4-5D6E-409C-BE32-E72D297353CC}">
                <c16:uniqueId val="{00000007-AEAA-4F32-9C77-54118826BA67}"/>
              </c:ext>
            </c:extLst>
          </c:dPt>
          <c:dPt>
            <c:idx val="2"/>
            <c:invertIfNegative val="0"/>
            <c:bubble3D val="0"/>
            <c:spPr>
              <a:solidFill>
                <a:srgbClr val="FF8769"/>
              </a:solidFill>
              <a:ln>
                <a:noFill/>
              </a:ln>
              <a:effectLst/>
            </c:spPr>
            <c:extLst>
              <c:ext xmlns:c16="http://schemas.microsoft.com/office/drawing/2014/chart" uri="{C3380CC4-5D6E-409C-BE32-E72D297353CC}">
                <c16:uniqueId val="{00000008-AEAA-4F32-9C77-54118826BA67}"/>
              </c:ext>
            </c:extLst>
          </c:dPt>
          <c:dPt>
            <c:idx val="3"/>
            <c:invertIfNegative val="0"/>
            <c:bubble3D val="0"/>
            <c:spPr>
              <a:solidFill>
                <a:srgbClr val="FF8769"/>
              </a:solidFill>
              <a:ln>
                <a:noFill/>
              </a:ln>
              <a:effectLst/>
            </c:spPr>
            <c:extLst>
              <c:ext xmlns:c16="http://schemas.microsoft.com/office/drawing/2014/chart" uri="{C3380CC4-5D6E-409C-BE32-E72D297353CC}">
                <c16:uniqueId val="{00000009-AEAA-4F32-9C77-54118826BA67}"/>
              </c:ext>
            </c:extLst>
          </c:dPt>
          <c:dPt>
            <c:idx val="4"/>
            <c:invertIfNegative val="0"/>
            <c:bubble3D val="0"/>
            <c:spPr>
              <a:solidFill>
                <a:srgbClr val="FF8769"/>
              </a:solidFill>
              <a:ln>
                <a:noFill/>
              </a:ln>
              <a:effectLst/>
            </c:spPr>
            <c:extLst>
              <c:ext xmlns:c16="http://schemas.microsoft.com/office/drawing/2014/chart" uri="{C3380CC4-5D6E-409C-BE32-E72D297353CC}">
                <c16:uniqueId val="{0000000A-AEAA-4F32-9C77-54118826BA6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High quality</c:v>
                </c:pt>
                <c:pt idx="1">
                  <c:v>Trustworthy</c:v>
                </c:pt>
                <c:pt idx="2">
                  <c:v>More memorable than others</c:v>
                </c:pt>
                <c:pt idx="3">
                  <c:v>More desirable than others</c:v>
                </c:pt>
                <c:pt idx="4">
                  <c:v>Expensive or luxury</c:v>
                </c:pt>
                <c:pt idx="5">
                  <c:v>Something else</c:v>
                </c:pt>
              </c:strCache>
            </c:strRef>
          </c:cat>
          <c:val>
            <c:numRef>
              <c:f>Sheet1!$B$2:$B$7</c:f>
              <c:numCache>
                <c:formatCode>0%</c:formatCode>
                <c:ptCount val="6"/>
                <c:pt idx="0">
                  <c:v>0.49</c:v>
                </c:pt>
                <c:pt idx="1">
                  <c:v>0.48</c:v>
                </c:pt>
                <c:pt idx="2">
                  <c:v>0.34</c:v>
                </c:pt>
                <c:pt idx="3">
                  <c:v>0.34</c:v>
                </c:pt>
                <c:pt idx="4">
                  <c:v>0.28000000000000003</c:v>
                </c:pt>
                <c:pt idx="5">
                  <c:v>0.01</c:v>
                </c:pt>
              </c:numCache>
            </c:numRef>
          </c:val>
          <c:extLst>
            <c:ext xmlns:c16="http://schemas.microsoft.com/office/drawing/2014/chart" uri="{C3380CC4-5D6E-409C-BE32-E72D297353CC}">
              <c16:uniqueId val="{00000004-AEAA-4F32-9C77-54118826BA67}"/>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45554192"/>
        <c:crosses val="autoZero"/>
        <c:auto val="1"/>
        <c:lblAlgn val="ctr"/>
        <c:lblOffset val="100"/>
        <c:noMultiLvlLbl val="0"/>
      </c:catAx>
      <c:valAx>
        <c:axId val="845554192"/>
        <c:scaling>
          <c:orientation val="minMax"/>
          <c:max val="1"/>
        </c:scaling>
        <c:delete val="1"/>
        <c:axPos val="t"/>
        <c:numFmt formatCode="0%" sourceLinked="1"/>
        <c:majorTickMark val="out"/>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885502592709437"/>
          <c:h val="0.93458258109395209"/>
        </c:manualLayout>
      </c:layout>
      <c:barChart>
        <c:barDir val="bar"/>
        <c:grouping val="clustered"/>
        <c:varyColors val="0"/>
        <c:ser>
          <c:idx val="0"/>
          <c:order val="0"/>
          <c:tx>
            <c:strRef>
              <c:f>Sheet1!$B$1</c:f>
              <c:strCache>
                <c:ptCount val="1"/>
                <c:pt idx="0">
                  <c:v>%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Men</c:v>
                </c:pt>
                <c:pt idx="1">
                  <c:v>Women</c:v>
                </c:pt>
                <c:pt idx="3">
                  <c:v>Gen Z</c:v>
                </c:pt>
                <c:pt idx="4">
                  <c:v>Millennials</c:v>
                </c:pt>
                <c:pt idx="5">
                  <c:v>Gen X</c:v>
                </c:pt>
                <c:pt idx="6">
                  <c:v>Boomer+</c:v>
                </c:pt>
                <c:pt idx="8">
                  <c:v>Black</c:v>
                </c:pt>
                <c:pt idx="9">
                  <c:v>Hispanic</c:v>
                </c:pt>
                <c:pt idx="10">
                  <c:v>White</c:v>
                </c:pt>
                <c:pt idx="12">
                  <c:v>Urban 1M+</c:v>
                </c:pt>
                <c:pt idx="13">
                  <c:v>Urban &lt;1M</c:v>
                </c:pt>
                <c:pt idx="14">
                  <c:v>Suburban</c:v>
                </c:pt>
                <c:pt idx="15">
                  <c:v>Rural</c:v>
                </c:pt>
              </c:strCache>
            </c:strRef>
          </c:cat>
          <c:val>
            <c:numRef>
              <c:f>Sheet1!$B$2:$B$17</c:f>
              <c:numCache>
                <c:formatCode>0%</c:formatCode>
                <c:ptCount val="16"/>
                <c:pt idx="0">
                  <c:v>0.67</c:v>
                </c:pt>
                <c:pt idx="1">
                  <c:v>0.61</c:v>
                </c:pt>
                <c:pt idx="3">
                  <c:v>0.83</c:v>
                </c:pt>
                <c:pt idx="4">
                  <c:v>0.71</c:v>
                </c:pt>
                <c:pt idx="5">
                  <c:v>0.53</c:v>
                </c:pt>
                <c:pt idx="6">
                  <c:v>0.37</c:v>
                </c:pt>
                <c:pt idx="8">
                  <c:v>0.76</c:v>
                </c:pt>
                <c:pt idx="9">
                  <c:v>0.76</c:v>
                </c:pt>
                <c:pt idx="10">
                  <c:v>0.55000000000000004</c:v>
                </c:pt>
                <c:pt idx="12">
                  <c:v>0.77</c:v>
                </c:pt>
                <c:pt idx="13">
                  <c:v>0.64</c:v>
                </c:pt>
                <c:pt idx="14">
                  <c:v>0.6</c:v>
                </c:pt>
                <c:pt idx="15">
                  <c:v>0.56000000000000005</c:v>
                </c:pt>
              </c:numCache>
            </c:numRef>
          </c:val>
          <c:extLst>
            <c:ext xmlns:c16="http://schemas.microsoft.com/office/drawing/2014/chart" uri="{C3380CC4-5D6E-409C-BE32-E72D297353CC}">
              <c16:uniqueId val="{00000006-FD05-42BD-97A0-37D55C575F04}"/>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t"/>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987149294474"/>
          <c:y val="0"/>
          <c:w val="0.50804617668112428"/>
          <c:h val="1"/>
        </c:manualLayout>
      </c:layout>
      <c:barChart>
        <c:barDir val="bar"/>
        <c:grouping val="clustered"/>
        <c:varyColors val="0"/>
        <c:ser>
          <c:idx val="1"/>
          <c:order val="0"/>
          <c:tx>
            <c:strRef>
              <c:f>Sheet1!$B$1</c:f>
              <c:strCache>
                <c:ptCount val="1"/>
                <c:pt idx="0">
                  <c:v>Gen Pop</c:v>
                </c:pt>
              </c:strCache>
            </c:strRef>
          </c:tx>
          <c:spPr>
            <a:solidFill>
              <a:srgbClr val="019EDB"/>
            </a:solidFill>
            <a:ln>
              <a:noFill/>
            </a:ln>
            <a:effectLst/>
          </c:spPr>
          <c:invertIfNegative val="0"/>
          <c:dPt>
            <c:idx val="0"/>
            <c:invertIfNegative val="0"/>
            <c:bubble3D val="0"/>
            <c:spPr>
              <a:solidFill>
                <a:srgbClr val="019EDB"/>
              </a:solidFill>
              <a:ln>
                <a:noFill/>
              </a:ln>
              <a:effectLst/>
            </c:spPr>
            <c:extLst>
              <c:ext xmlns:c16="http://schemas.microsoft.com/office/drawing/2014/chart" uri="{C3380CC4-5D6E-409C-BE32-E72D297353CC}">
                <c16:uniqueId val="{00000001-81CE-4D7F-84C8-5AA0DEC870FD}"/>
              </c:ext>
            </c:extLst>
          </c:dPt>
          <c:dPt>
            <c:idx val="1"/>
            <c:invertIfNegative val="0"/>
            <c:bubble3D val="0"/>
            <c:spPr>
              <a:solidFill>
                <a:srgbClr val="019EDB"/>
              </a:solidFill>
              <a:ln>
                <a:noFill/>
              </a:ln>
              <a:effectLst/>
            </c:spPr>
            <c:extLst>
              <c:ext xmlns:c16="http://schemas.microsoft.com/office/drawing/2014/chart" uri="{C3380CC4-5D6E-409C-BE32-E72D297353CC}">
                <c16:uniqueId val="{00000007-AEAA-4F32-9C77-54118826BA67}"/>
              </c:ext>
            </c:extLst>
          </c:dPt>
          <c:dPt>
            <c:idx val="2"/>
            <c:invertIfNegative val="0"/>
            <c:bubble3D val="0"/>
            <c:spPr>
              <a:solidFill>
                <a:srgbClr val="019EDB"/>
              </a:solidFill>
              <a:ln>
                <a:noFill/>
              </a:ln>
              <a:effectLst/>
            </c:spPr>
            <c:extLst>
              <c:ext xmlns:c16="http://schemas.microsoft.com/office/drawing/2014/chart" uri="{C3380CC4-5D6E-409C-BE32-E72D297353CC}">
                <c16:uniqueId val="{00000008-AEAA-4F32-9C77-54118826BA67}"/>
              </c:ext>
            </c:extLst>
          </c:dPt>
          <c:dPt>
            <c:idx val="3"/>
            <c:invertIfNegative val="0"/>
            <c:bubble3D val="0"/>
            <c:spPr>
              <a:solidFill>
                <a:srgbClr val="019EDB"/>
              </a:solidFill>
              <a:ln>
                <a:noFill/>
              </a:ln>
              <a:effectLst/>
            </c:spPr>
            <c:extLst>
              <c:ext xmlns:c16="http://schemas.microsoft.com/office/drawing/2014/chart" uri="{C3380CC4-5D6E-409C-BE32-E72D297353CC}">
                <c16:uniqueId val="{00000009-AEAA-4F32-9C77-54118826BA67}"/>
              </c:ext>
            </c:extLst>
          </c:dPt>
          <c:dPt>
            <c:idx val="4"/>
            <c:invertIfNegative val="0"/>
            <c:bubble3D val="0"/>
            <c:spPr>
              <a:solidFill>
                <a:srgbClr val="019EDB"/>
              </a:solidFill>
              <a:ln>
                <a:noFill/>
              </a:ln>
              <a:effectLst/>
            </c:spPr>
            <c:extLst>
              <c:ext xmlns:c16="http://schemas.microsoft.com/office/drawing/2014/chart" uri="{C3380CC4-5D6E-409C-BE32-E72D297353CC}">
                <c16:uniqueId val="{0000000A-AEAA-4F32-9C77-54118826BA67}"/>
              </c:ext>
            </c:extLst>
          </c:dPt>
          <c:dLbls>
            <c:dLbl>
              <c:idx val="7"/>
              <c:tx>
                <c:rich>
                  <a:bodyPr/>
                  <a:lstStyle/>
                  <a:p>
                    <a:r>
                      <a:rPr lang="en-US" dirty="0"/>
                      <a:t>&lt;1</a:t>
                    </a:r>
                    <a:r>
                      <a:rPr lang="en-US" baseline="0" dirty="0"/>
                      <a:t>%</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DDA-451E-BF5A-B2D4B8993D89}"/>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Visit the product or brand's website</c:v>
                </c:pt>
                <c:pt idx="1">
                  <c:v>Look for the product or brand online</c:v>
                </c:pt>
                <c:pt idx="2">
                  <c:v>Share the ad with others by posting it on social media</c:v>
                </c:pt>
                <c:pt idx="3">
                  <c:v>Follow the product or brand on social media</c:v>
                </c:pt>
                <c:pt idx="4">
                  <c:v>Purchase the product or an item from the brand</c:v>
                </c:pt>
                <c:pt idx="5">
                  <c:v>Search for other products or brands the influencer endorses</c:v>
                </c:pt>
                <c:pt idx="6">
                  <c:v>Search for other influencers that partner or collaborate with the one in the ad</c:v>
                </c:pt>
                <c:pt idx="7">
                  <c:v>Something else</c:v>
                </c:pt>
              </c:strCache>
            </c:strRef>
          </c:cat>
          <c:val>
            <c:numRef>
              <c:f>Sheet1!$B$2:$B$9</c:f>
              <c:numCache>
                <c:formatCode>0%</c:formatCode>
                <c:ptCount val="8"/>
                <c:pt idx="0">
                  <c:v>0.46</c:v>
                </c:pt>
                <c:pt idx="1">
                  <c:v>0.46</c:v>
                </c:pt>
                <c:pt idx="2">
                  <c:v>0.33</c:v>
                </c:pt>
                <c:pt idx="3">
                  <c:v>0.28000000000000003</c:v>
                </c:pt>
                <c:pt idx="4">
                  <c:v>0.28000000000000003</c:v>
                </c:pt>
                <c:pt idx="5">
                  <c:v>0.27</c:v>
                </c:pt>
                <c:pt idx="6">
                  <c:v>0.25</c:v>
                </c:pt>
                <c:pt idx="7">
                  <c:v>0</c:v>
                </c:pt>
              </c:numCache>
            </c:numRef>
          </c:val>
          <c:extLst>
            <c:ext xmlns:c16="http://schemas.microsoft.com/office/drawing/2014/chart" uri="{C3380CC4-5D6E-409C-BE32-E72D297353CC}">
              <c16:uniqueId val="{00000004-AEAA-4F32-9C77-54118826BA67}"/>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45554192"/>
        <c:crosses val="autoZero"/>
        <c:auto val="1"/>
        <c:lblAlgn val="ctr"/>
        <c:lblOffset val="100"/>
        <c:noMultiLvlLbl val="0"/>
      </c:catAx>
      <c:valAx>
        <c:axId val="845554192"/>
        <c:scaling>
          <c:orientation val="minMax"/>
          <c:max val="1"/>
        </c:scaling>
        <c:delete val="1"/>
        <c:axPos val="t"/>
        <c:numFmt formatCode="0%" sourceLinked="1"/>
        <c:majorTickMark val="out"/>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885502592709437"/>
          <c:h val="0.93458258109395209"/>
        </c:manualLayout>
      </c:layout>
      <c:barChart>
        <c:barDir val="bar"/>
        <c:grouping val="clustered"/>
        <c:varyColors val="0"/>
        <c:ser>
          <c:idx val="0"/>
          <c:order val="0"/>
          <c:tx>
            <c:strRef>
              <c:f>Sheet1!$B$1</c:f>
              <c:strCache>
                <c:ptCount val="1"/>
                <c:pt idx="0">
                  <c:v>% 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Men</c:v>
                </c:pt>
                <c:pt idx="1">
                  <c:v>Women</c:v>
                </c:pt>
                <c:pt idx="3">
                  <c:v>Gen Z</c:v>
                </c:pt>
                <c:pt idx="4">
                  <c:v>Millennials</c:v>
                </c:pt>
                <c:pt idx="5">
                  <c:v>Gen X</c:v>
                </c:pt>
                <c:pt idx="6">
                  <c:v>Boomer+</c:v>
                </c:pt>
                <c:pt idx="8">
                  <c:v>Black</c:v>
                </c:pt>
                <c:pt idx="9">
                  <c:v>Hispanic</c:v>
                </c:pt>
                <c:pt idx="10">
                  <c:v>White</c:v>
                </c:pt>
                <c:pt idx="12">
                  <c:v>Urban 1M+</c:v>
                </c:pt>
                <c:pt idx="13">
                  <c:v>Urban &lt;1M</c:v>
                </c:pt>
                <c:pt idx="14">
                  <c:v>Suburban</c:v>
                </c:pt>
                <c:pt idx="15">
                  <c:v>Rural</c:v>
                </c:pt>
              </c:strCache>
            </c:strRef>
          </c:cat>
          <c:val>
            <c:numRef>
              <c:f>Sheet1!$B$2:$B$17</c:f>
              <c:numCache>
                <c:formatCode>0%</c:formatCode>
                <c:ptCount val="16"/>
                <c:pt idx="0">
                  <c:v>0.69</c:v>
                </c:pt>
                <c:pt idx="1">
                  <c:v>0.61</c:v>
                </c:pt>
                <c:pt idx="3">
                  <c:v>0.77</c:v>
                </c:pt>
                <c:pt idx="4">
                  <c:v>0.73</c:v>
                </c:pt>
                <c:pt idx="5">
                  <c:v>0.56999999999999995</c:v>
                </c:pt>
                <c:pt idx="6">
                  <c:v>0.41</c:v>
                </c:pt>
                <c:pt idx="8">
                  <c:v>0.73</c:v>
                </c:pt>
                <c:pt idx="9">
                  <c:v>0.78</c:v>
                </c:pt>
                <c:pt idx="10">
                  <c:v>0.56999999999999995</c:v>
                </c:pt>
                <c:pt idx="12">
                  <c:v>0.79</c:v>
                </c:pt>
                <c:pt idx="13">
                  <c:v>0.61</c:v>
                </c:pt>
                <c:pt idx="14">
                  <c:v>0.64</c:v>
                </c:pt>
                <c:pt idx="15">
                  <c:v>0.57999999999999996</c:v>
                </c:pt>
              </c:numCache>
            </c:numRef>
          </c:val>
          <c:extLst>
            <c:ext xmlns:c16="http://schemas.microsoft.com/office/drawing/2014/chart" uri="{C3380CC4-5D6E-409C-BE32-E72D297353CC}">
              <c16:uniqueId val="{00000006-FD05-42BD-97A0-37D55C575F04}"/>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t"/>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987207681352"/>
          <c:y val="0"/>
          <c:w val="0.50804617668112428"/>
          <c:h val="1"/>
        </c:manualLayout>
      </c:layout>
      <c:barChart>
        <c:barDir val="bar"/>
        <c:grouping val="clustered"/>
        <c:varyColors val="0"/>
        <c:ser>
          <c:idx val="1"/>
          <c:order val="0"/>
          <c:tx>
            <c:strRef>
              <c:f>Sheet1!$B$1</c:f>
              <c:strCache>
                <c:ptCount val="1"/>
                <c:pt idx="0">
                  <c:v>Gen Pop</c:v>
                </c:pt>
              </c:strCache>
            </c:strRef>
          </c:tx>
          <c:spPr>
            <a:solidFill>
              <a:srgbClr val="FF8769"/>
            </a:solidFill>
            <a:ln>
              <a:noFill/>
            </a:ln>
            <a:effectLst/>
          </c:spPr>
          <c:invertIfNegative val="0"/>
          <c:dPt>
            <c:idx val="0"/>
            <c:invertIfNegative val="0"/>
            <c:bubble3D val="0"/>
            <c:spPr>
              <a:solidFill>
                <a:srgbClr val="FF8769"/>
              </a:solidFill>
              <a:ln>
                <a:noFill/>
              </a:ln>
              <a:effectLst/>
            </c:spPr>
            <c:extLst>
              <c:ext xmlns:c16="http://schemas.microsoft.com/office/drawing/2014/chart" uri="{C3380CC4-5D6E-409C-BE32-E72D297353CC}">
                <c16:uniqueId val="{00000001-988C-40B4-8C41-B2A4AA8ABE5D}"/>
              </c:ext>
            </c:extLst>
          </c:dPt>
          <c:dPt>
            <c:idx val="1"/>
            <c:invertIfNegative val="0"/>
            <c:bubble3D val="0"/>
            <c:spPr>
              <a:solidFill>
                <a:srgbClr val="FF8769"/>
              </a:solidFill>
              <a:ln>
                <a:noFill/>
              </a:ln>
              <a:effectLst/>
            </c:spPr>
            <c:extLst>
              <c:ext xmlns:c16="http://schemas.microsoft.com/office/drawing/2014/chart" uri="{C3380CC4-5D6E-409C-BE32-E72D297353CC}">
                <c16:uniqueId val="{00000007-AEAA-4F32-9C77-54118826BA67}"/>
              </c:ext>
            </c:extLst>
          </c:dPt>
          <c:dPt>
            <c:idx val="2"/>
            <c:invertIfNegative val="0"/>
            <c:bubble3D val="0"/>
            <c:spPr>
              <a:solidFill>
                <a:srgbClr val="FF8769"/>
              </a:solidFill>
              <a:ln>
                <a:noFill/>
              </a:ln>
              <a:effectLst/>
            </c:spPr>
            <c:extLst>
              <c:ext xmlns:c16="http://schemas.microsoft.com/office/drawing/2014/chart" uri="{C3380CC4-5D6E-409C-BE32-E72D297353CC}">
                <c16:uniqueId val="{00000008-AEAA-4F32-9C77-54118826BA67}"/>
              </c:ext>
            </c:extLst>
          </c:dPt>
          <c:dPt>
            <c:idx val="3"/>
            <c:invertIfNegative val="0"/>
            <c:bubble3D val="0"/>
            <c:spPr>
              <a:solidFill>
                <a:srgbClr val="FF8769"/>
              </a:solidFill>
              <a:ln>
                <a:noFill/>
              </a:ln>
              <a:effectLst/>
            </c:spPr>
            <c:extLst>
              <c:ext xmlns:c16="http://schemas.microsoft.com/office/drawing/2014/chart" uri="{C3380CC4-5D6E-409C-BE32-E72D297353CC}">
                <c16:uniqueId val="{00000009-AEAA-4F32-9C77-54118826BA67}"/>
              </c:ext>
            </c:extLst>
          </c:dPt>
          <c:dPt>
            <c:idx val="4"/>
            <c:invertIfNegative val="0"/>
            <c:bubble3D val="0"/>
            <c:spPr>
              <a:solidFill>
                <a:srgbClr val="FF8769"/>
              </a:solidFill>
              <a:ln>
                <a:noFill/>
              </a:ln>
              <a:effectLst/>
            </c:spPr>
            <c:extLst>
              <c:ext xmlns:c16="http://schemas.microsoft.com/office/drawing/2014/chart" uri="{C3380CC4-5D6E-409C-BE32-E72D297353CC}">
                <c16:uniqueId val="{0000000A-AEAA-4F32-9C77-54118826BA67}"/>
              </c:ext>
            </c:extLst>
          </c:dPt>
          <c:dLbls>
            <c:dLbl>
              <c:idx val="5"/>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91F3-4DAF-BBA8-7679F979A0A5}"/>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High quality</c:v>
                </c:pt>
                <c:pt idx="1">
                  <c:v>Trustworthy</c:v>
                </c:pt>
                <c:pt idx="2">
                  <c:v>More memorable than others</c:v>
                </c:pt>
                <c:pt idx="3">
                  <c:v>More desirable than others</c:v>
                </c:pt>
                <c:pt idx="4">
                  <c:v>Expensive or luxury</c:v>
                </c:pt>
                <c:pt idx="5">
                  <c:v>Something else</c:v>
                </c:pt>
              </c:strCache>
            </c:strRef>
          </c:cat>
          <c:val>
            <c:numRef>
              <c:f>Sheet1!$B$2:$B$7</c:f>
              <c:numCache>
                <c:formatCode>0%</c:formatCode>
                <c:ptCount val="6"/>
                <c:pt idx="0">
                  <c:v>0.46</c:v>
                </c:pt>
                <c:pt idx="1">
                  <c:v>0.39</c:v>
                </c:pt>
                <c:pt idx="2">
                  <c:v>0.38</c:v>
                </c:pt>
                <c:pt idx="3">
                  <c:v>0.37</c:v>
                </c:pt>
                <c:pt idx="4">
                  <c:v>0.33</c:v>
                </c:pt>
                <c:pt idx="5">
                  <c:v>0</c:v>
                </c:pt>
              </c:numCache>
            </c:numRef>
          </c:val>
          <c:extLst>
            <c:ext xmlns:c16="http://schemas.microsoft.com/office/drawing/2014/chart" uri="{C3380CC4-5D6E-409C-BE32-E72D297353CC}">
              <c16:uniqueId val="{00000004-AEAA-4F32-9C77-54118826BA67}"/>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45554192"/>
        <c:crosses val="autoZero"/>
        <c:auto val="1"/>
        <c:lblAlgn val="ctr"/>
        <c:lblOffset val="100"/>
        <c:noMultiLvlLbl val="0"/>
      </c:catAx>
      <c:valAx>
        <c:axId val="845554192"/>
        <c:scaling>
          <c:orientation val="minMax"/>
          <c:max val="1"/>
        </c:scaling>
        <c:delete val="1"/>
        <c:axPos val="t"/>
        <c:numFmt formatCode="0%" sourceLinked="1"/>
        <c:majorTickMark val="out"/>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885502592709437"/>
          <c:h val="0.93458258109395209"/>
        </c:manualLayout>
      </c:layout>
      <c:barChart>
        <c:barDir val="bar"/>
        <c:grouping val="clustered"/>
        <c:varyColors val="0"/>
        <c:ser>
          <c:idx val="0"/>
          <c:order val="0"/>
          <c:tx>
            <c:strRef>
              <c:f>Sheet1!$B$1</c:f>
              <c:strCache>
                <c:ptCount val="1"/>
                <c:pt idx="0">
                  <c:v>%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Men</c:v>
                </c:pt>
                <c:pt idx="1">
                  <c:v>Women</c:v>
                </c:pt>
                <c:pt idx="3">
                  <c:v>Gen Z</c:v>
                </c:pt>
                <c:pt idx="4">
                  <c:v>Millennials</c:v>
                </c:pt>
                <c:pt idx="5">
                  <c:v>Gen X</c:v>
                </c:pt>
                <c:pt idx="6">
                  <c:v>Boomer+</c:v>
                </c:pt>
                <c:pt idx="8">
                  <c:v>Black</c:v>
                </c:pt>
                <c:pt idx="9">
                  <c:v>Hispanic</c:v>
                </c:pt>
                <c:pt idx="10">
                  <c:v>White</c:v>
                </c:pt>
                <c:pt idx="12">
                  <c:v>Urban 1M+</c:v>
                </c:pt>
                <c:pt idx="13">
                  <c:v>Urban &lt;1M</c:v>
                </c:pt>
                <c:pt idx="14">
                  <c:v>Suburban</c:v>
                </c:pt>
                <c:pt idx="15">
                  <c:v>Rural</c:v>
                </c:pt>
              </c:strCache>
            </c:strRef>
          </c:cat>
          <c:val>
            <c:numRef>
              <c:f>Sheet1!$B$2:$B$17</c:f>
              <c:numCache>
                <c:formatCode>0%</c:formatCode>
                <c:ptCount val="16"/>
                <c:pt idx="0">
                  <c:v>0.7</c:v>
                </c:pt>
                <c:pt idx="1">
                  <c:v>0.63</c:v>
                </c:pt>
                <c:pt idx="3">
                  <c:v>0.81</c:v>
                </c:pt>
                <c:pt idx="4">
                  <c:v>0.73</c:v>
                </c:pt>
                <c:pt idx="5">
                  <c:v>0.57999999999999996</c:v>
                </c:pt>
                <c:pt idx="6">
                  <c:v>0.4</c:v>
                </c:pt>
                <c:pt idx="8">
                  <c:v>0.78</c:v>
                </c:pt>
                <c:pt idx="9">
                  <c:v>0.76</c:v>
                </c:pt>
                <c:pt idx="10">
                  <c:v>0.57999999999999996</c:v>
                </c:pt>
                <c:pt idx="12">
                  <c:v>0.76</c:v>
                </c:pt>
                <c:pt idx="13">
                  <c:v>0.67</c:v>
                </c:pt>
                <c:pt idx="14">
                  <c:v>0.64</c:v>
                </c:pt>
                <c:pt idx="15">
                  <c:v>0.59</c:v>
                </c:pt>
              </c:numCache>
            </c:numRef>
          </c:val>
          <c:extLst>
            <c:ext xmlns:c16="http://schemas.microsoft.com/office/drawing/2014/chart" uri="{C3380CC4-5D6E-409C-BE32-E72D297353CC}">
              <c16:uniqueId val="{00000006-FD05-42BD-97A0-37D55C575F04}"/>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t"/>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987149294474"/>
          <c:y val="0"/>
          <c:w val="0.50804617668112428"/>
          <c:h val="1"/>
        </c:manualLayout>
      </c:layout>
      <c:barChart>
        <c:barDir val="bar"/>
        <c:grouping val="clustered"/>
        <c:varyColors val="0"/>
        <c:ser>
          <c:idx val="1"/>
          <c:order val="0"/>
          <c:tx>
            <c:strRef>
              <c:f>Sheet1!$B$1</c:f>
              <c:strCache>
                <c:ptCount val="1"/>
                <c:pt idx="0">
                  <c:v>Gen Pop</c:v>
                </c:pt>
              </c:strCache>
            </c:strRef>
          </c:tx>
          <c:spPr>
            <a:solidFill>
              <a:srgbClr val="019EDB"/>
            </a:solidFill>
            <a:ln>
              <a:noFill/>
            </a:ln>
            <a:effectLst/>
          </c:spPr>
          <c:invertIfNegative val="0"/>
          <c:dPt>
            <c:idx val="0"/>
            <c:invertIfNegative val="0"/>
            <c:bubble3D val="0"/>
            <c:spPr>
              <a:solidFill>
                <a:srgbClr val="019EDB"/>
              </a:solidFill>
              <a:ln>
                <a:noFill/>
              </a:ln>
              <a:effectLst/>
            </c:spPr>
            <c:extLst>
              <c:ext xmlns:c16="http://schemas.microsoft.com/office/drawing/2014/chart" uri="{C3380CC4-5D6E-409C-BE32-E72D297353CC}">
                <c16:uniqueId val="{00000001-FB0B-4437-B2DF-0A9BC4CBCA95}"/>
              </c:ext>
            </c:extLst>
          </c:dPt>
          <c:dPt>
            <c:idx val="1"/>
            <c:invertIfNegative val="0"/>
            <c:bubble3D val="0"/>
            <c:spPr>
              <a:solidFill>
                <a:srgbClr val="019EDB"/>
              </a:solidFill>
              <a:ln>
                <a:noFill/>
              </a:ln>
              <a:effectLst/>
            </c:spPr>
            <c:extLst>
              <c:ext xmlns:c16="http://schemas.microsoft.com/office/drawing/2014/chart" uri="{C3380CC4-5D6E-409C-BE32-E72D297353CC}">
                <c16:uniqueId val="{00000007-AEAA-4F32-9C77-54118826BA67}"/>
              </c:ext>
            </c:extLst>
          </c:dPt>
          <c:dPt>
            <c:idx val="2"/>
            <c:invertIfNegative val="0"/>
            <c:bubble3D val="0"/>
            <c:spPr>
              <a:solidFill>
                <a:srgbClr val="019EDB"/>
              </a:solidFill>
              <a:ln>
                <a:noFill/>
              </a:ln>
              <a:effectLst/>
            </c:spPr>
            <c:extLst>
              <c:ext xmlns:c16="http://schemas.microsoft.com/office/drawing/2014/chart" uri="{C3380CC4-5D6E-409C-BE32-E72D297353CC}">
                <c16:uniqueId val="{00000008-AEAA-4F32-9C77-54118826BA67}"/>
              </c:ext>
            </c:extLst>
          </c:dPt>
          <c:dPt>
            <c:idx val="3"/>
            <c:invertIfNegative val="0"/>
            <c:bubble3D val="0"/>
            <c:spPr>
              <a:solidFill>
                <a:srgbClr val="019EDB"/>
              </a:solidFill>
              <a:ln>
                <a:noFill/>
              </a:ln>
              <a:effectLst/>
            </c:spPr>
            <c:extLst>
              <c:ext xmlns:c16="http://schemas.microsoft.com/office/drawing/2014/chart" uri="{C3380CC4-5D6E-409C-BE32-E72D297353CC}">
                <c16:uniqueId val="{00000009-AEAA-4F32-9C77-54118826BA67}"/>
              </c:ext>
            </c:extLst>
          </c:dPt>
          <c:dPt>
            <c:idx val="4"/>
            <c:invertIfNegative val="0"/>
            <c:bubble3D val="0"/>
            <c:spPr>
              <a:solidFill>
                <a:srgbClr val="019EDB"/>
              </a:solidFill>
              <a:ln>
                <a:noFill/>
              </a:ln>
              <a:effectLst/>
            </c:spPr>
            <c:extLst>
              <c:ext xmlns:c16="http://schemas.microsoft.com/office/drawing/2014/chart" uri="{C3380CC4-5D6E-409C-BE32-E72D297353CC}">
                <c16:uniqueId val="{0000000A-AEAA-4F32-9C77-54118826BA6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 QR code</c:v>
                </c:pt>
                <c:pt idx="1">
                  <c:v>A social media handle</c:v>
                </c:pt>
                <c:pt idx="2">
                  <c:v>A hashtag</c:v>
                </c:pt>
                <c:pt idx="3">
                  <c:v>A promotion or discount code</c:v>
                </c:pt>
                <c:pt idx="4">
                  <c:v>A social media contest or challenge to participate in</c:v>
                </c:pt>
              </c:strCache>
            </c:strRef>
          </c:cat>
          <c:val>
            <c:numRef>
              <c:f>Sheet1!$B$2:$B$6</c:f>
              <c:numCache>
                <c:formatCode>0%</c:formatCode>
                <c:ptCount val="5"/>
                <c:pt idx="0">
                  <c:v>0.47</c:v>
                </c:pt>
                <c:pt idx="1">
                  <c:v>0.47</c:v>
                </c:pt>
                <c:pt idx="2">
                  <c:v>0.37</c:v>
                </c:pt>
                <c:pt idx="3">
                  <c:v>0.37</c:v>
                </c:pt>
                <c:pt idx="4">
                  <c:v>0.33</c:v>
                </c:pt>
              </c:numCache>
            </c:numRef>
          </c:val>
          <c:extLst>
            <c:ext xmlns:c16="http://schemas.microsoft.com/office/drawing/2014/chart" uri="{C3380CC4-5D6E-409C-BE32-E72D297353CC}">
              <c16:uniqueId val="{00000004-AEAA-4F32-9C77-54118826BA67}"/>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45554192"/>
        <c:crosses val="autoZero"/>
        <c:auto val="1"/>
        <c:lblAlgn val="ctr"/>
        <c:lblOffset val="100"/>
        <c:noMultiLvlLbl val="0"/>
      </c:catAx>
      <c:valAx>
        <c:axId val="845554192"/>
        <c:scaling>
          <c:orientation val="minMax"/>
          <c:max val="1"/>
        </c:scaling>
        <c:delete val="1"/>
        <c:axPos val="t"/>
        <c:numFmt formatCode="0%" sourceLinked="1"/>
        <c:majorTickMark val="out"/>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Men</c:v>
                </c:pt>
                <c:pt idx="1">
                  <c:v>Women</c:v>
                </c:pt>
                <c:pt idx="3">
                  <c:v>Gen Z</c:v>
                </c:pt>
                <c:pt idx="4">
                  <c:v>Millennials</c:v>
                </c:pt>
                <c:pt idx="5">
                  <c:v>Gen X</c:v>
                </c:pt>
                <c:pt idx="6">
                  <c:v>Boomer+</c:v>
                </c:pt>
                <c:pt idx="8">
                  <c:v>Black</c:v>
                </c:pt>
                <c:pt idx="9">
                  <c:v>Hispanic</c:v>
                </c:pt>
                <c:pt idx="10">
                  <c:v>White</c:v>
                </c:pt>
                <c:pt idx="12">
                  <c:v>Urban 1M+</c:v>
                </c:pt>
                <c:pt idx="13">
                  <c:v>Urban &lt;1M</c:v>
                </c:pt>
                <c:pt idx="14">
                  <c:v>Suburban</c:v>
                </c:pt>
                <c:pt idx="15">
                  <c:v>Rural</c:v>
                </c:pt>
              </c:strCache>
            </c:strRef>
          </c:cat>
          <c:val>
            <c:numRef>
              <c:f>Sheet1!$B$2:$B$17</c:f>
              <c:numCache>
                <c:formatCode>0%</c:formatCode>
                <c:ptCount val="16"/>
                <c:pt idx="0">
                  <c:v>0.74</c:v>
                </c:pt>
                <c:pt idx="1">
                  <c:v>0.61</c:v>
                </c:pt>
                <c:pt idx="3">
                  <c:v>0.77</c:v>
                </c:pt>
                <c:pt idx="4">
                  <c:v>0.74</c:v>
                </c:pt>
                <c:pt idx="5">
                  <c:v>0.59</c:v>
                </c:pt>
                <c:pt idx="6">
                  <c:v>0.48</c:v>
                </c:pt>
                <c:pt idx="8">
                  <c:v>0.74</c:v>
                </c:pt>
                <c:pt idx="9">
                  <c:v>0.73</c:v>
                </c:pt>
                <c:pt idx="10">
                  <c:v>0.65</c:v>
                </c:pt>
                <c:pt idx="12">
                  <c:v>0.79</c:v>
                </c:pt>
                <c:pt idx="13">
                  <c:v>0.66</c:v>
                </c:pt>
                <c:pt idx="14">
                  <c:v>0.66</c:v>
                </c:pt>
                <c:pt idx="15">
                  <c:v>0.59</c:v>
                </c:pt>
              </c:numCache>
            </c:numRef>
          </c:val>
          <c:extLst>
            <c:ext xmlns:c16="http://schemas.microsoft.com/office/drawing/2014/chart" uri="{C3380CC4-5D6E-409C-BE32-E72D297353CC}">
              <c16:uniqueId val="{00000006-FD05-42BD-97A0-37D55C575F04}"/>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t"/>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985119135061"/>
          <c:y val="0"/>
          <c:w val="0.50804617668112428"/>
          <c:h val="1"/>
        </c:manualLayout>
      </c:layout>
      <c:barChart>
        <c:barDir val="bar"/>
        <c:grouping val="clustered"/>
        <c:varyColors val="0"/>
        <c:ser>
          <c:idx val="1"/>
          <c:order val="0"/>
          <c:tx>
            <c:strRef>
              <c:f>Sheet1!$B$1</c:f>
              <c:strCache>
                <c:ptCount val="1"/>
                <c:pt idx="0">
                  <c:v>Gen Pop</c:v>
                </c:pt>
              </c:strCache>
            </c:strRef>
          </c:tx>
          <c:spPr>
            <a:solidFill>
              <a:srgbClr val="00CF9C"/>
            </a:solidFill>
            <a:ln>
              <a:noFill/>
            </a:ln>
            <a:effectLst/>
          </c:spPr>
          <c:invertIfNegative val="0"/>
          <c:dPt>
            <c:idx val="0"/>
            <c:invertIfNegative val="0"/>
            <c:bubble3D val="0"/>
            <c:spPr>
              <a:solidFill>
                <a:srgbClr val="00CF9C"/>
              </a:solidFill>
              <a:ln>
                <a:noFill/>
              </a:ln>
              <a:effectLst/>
            </c:spPr>
            <c:extLst>
              <c:ext xmlns:c16="http://schemas.microsoft.com/office/drawing/2014/chart" uri="{C3380CC4-5D6E-409C-BE32-E72D297353CC}">
                <c16:uniqueId val="{00000001-BFFC-4FF0-A0DE-530142319D4A}"/>
              </c:ext>
            </c:extLst>
          </c:dPt>
          <c:dPt>
            <c:idx val="1"/>
            <c:invertIfNegative val="0"/>
            <c:bubble3D val="0"/>
            <c:spPr>
              <a:solidFill>
                <a:srgbClr val="00CF9C"/>
              </a:solidFill>
              <a:ln>
                <a:noFill/>
              </a:ln>
              <a:effectLst/>
            </c:spPr>
            <c:extLst>
              <c:ext xmlns:c16="http://schemas.microsoft.com/office/drawing/2014/chart" uri="{C3380CC4-5D6E-409C-BE32-E72D297353CC}">
                <c16:uniqueId val="{00000007-AEAA-4F32-9C77-54118826BA67}"/>
              </c:ext>
            </c:extLst>
          </c:dPt>
          <c:dPt>
            <c:idx val="2"/>
            <c:invertIfNegative val="0"/>
            <c:bubble3D val="0"/>
            <c:spPr>
              <a:solidFill>
                <a:srgbClr val="00CF9C"/>
              </a:solidFill>
              <a:ln>
                <a:noFill/>
              </a:ln>
              <a:effectLst/>
            </c:spPr>
            <c:extLst>
              <c:ext xmlns:c16="http://schemas.microsoft.com/office/drawing/2014/chart" uri="{C3380CC4-5D6E-409C-BE32-E72D297353CC}">
                <c16:uniqueId val="{00000008-AEAA-4F32-9C77-54118826BA67}"/>
              </c:ext>
            </c:extLst>
          </c:dPt>
          <c:dPt>
            <c:idx val="3"/>
            <c:invertIfNegative val="0"/>
            <c:bubble3D val="0"/>
            <c:spPr>
              <a:solidFill>
                <a:srgbClr val="00CF9C"/>
              </a:solidFill>
              <a:ln>
                <a:noFill/>
              </a:ln>
              <a:effectLst/>
            </c:spPr>
            <c:extLst>
              <c:ext xmlns:c16="http://schemas.microsoft.com/office/drawing/2014/chart" uri="{C3380CC4-5D6E-409C-BE32-E72D297353CC}">
                <c16:uniqueId val="{00000009-AEAA-4F32-9C77-54118826BA67}"/>
              </c:ext>
            </c:extLst>
          </c:dPt>
          <c:dPt>
            <c:idx val="4"/>
            <c:invertIfNegative val="0"/>
            <c:bubble3D val="0"/>
            <c:spPr>
              <a:solidFill>
                <a:srgbClr val="00CF9C"/>
              </a:solidFill>
              <a:ln>
                <a:noFill/>
              </a:ln>
              <a:effectLst/>
            </c:spPr>
            <c:extLst>
              <c:ext xmlns:c16="http://schemas.microsoft.com/office/drawing/2014/chart" uri="{C3380CC4-5D6E-409C-BE32-E72D297353CC}">
                <c16:uniqueId val="{0000000A-AEAA-4F32-9C77-54118826BA6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Searched for a social media handle featured on the ad</c:v>
                </c:pt>
                <c:pt idx="1">
                  <c:v>Scanned a QR code from an ad that sent me to a social media page</c:v>
                </c:pt>
                <c:pt idx="2">
                  <c:v>Followed a social media handle featured on the ad</c:v>
                </c:pt>
                <c:pt idx="3">
                  <c:v>Shared items from the ad</c:v>
                </c:pt>
                <c:pt idx="4">
                  <c:v>Tagged a brand/company in a social media post</c:v>
                </c:pt>
                <c:pt idx="5">
                  <c:v>Participated in a social media contest or challenge featured on the ad</c:v>
                </c:pt>
                <c:pt idx="6">
                  <c:v>Searched for or visited a hashtag featured in an OOH ad</c:v>
                </c:pt>
                <c:pt idx="7">
                  <c:v>Created a social media post using the hashtag featured on the ad</c:v>
                </c:pt>
              </c:strCache>
            </c:strRef>
          </c:cat>
          <c:val>
            <c:numRef>
              <c:f>Sheet1!$B$2:$B$9</c:f>
              <c:numCache>
                <c:formatCode>0%</c:formatCode>
                <c:ptCount val="8"/>
                <c:pt idx="0">
                  <c:v>0.47</c:v>
                </c:pt>
                <c:pt idx="1">
                  <c:v>0.43</c:v>
                </c:pt>
                <c:pt idx="2">
                  <c:v>0.43</c:v>
                </c:pt>
                <c:pt idx="3">
                  <c:v>0.4</c:v>
                </c:pt>
                <c:pt idx="4">
                  <c:v>0.36</c:v>
                </c:pt>
                <c:pt idx="5">
                  <c:v>0.33</c:v>
                </c:pt>
                <c:pt idx="6">
                  <c:v>0.32</c:v>
                </c:pt>
                <c:pt idx="7">
                  <c:v>0.3</c:v>
                </c:pt>
              </c:numCache>
            </c:numRef>
          </c:val>
          <c:extLst>
            <c:ext xmlns:c16="http://schemas.microsoft.com/office/drawing/2014/chart" uri="{C3380CC4-5D6E-409C-BE32-E72D297353CC}">
              <c16:uniqueId val="{00000004-AEAA-4F32-9C77-54118826BA67}"/>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45554192"/>
        <c:crosses val="autoZero"/>
        <c:auto val="1"/>
        <c:lblAlgn val="ctr"/>
        <c:lblOffset val="100"/>
        <c:noMultiLvlLbl val="0"/>
      </c:catAx>
      <c:valAx>
        <c:axId val="845554192"/>
        <c:scaling>
          <c:orientation val="minMax"/>
          <c:max val="1"/>
        </c:scaling>
        <c:delete val="1"/>
        <c:axPos val="t"/>
        <c:numFmt formatCode="0%" sourceLinked="1"/>
        <c:majorTickMark val="out"/>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987149294474"/>
          <c:y val="0"/>
          <c:w val="0.50804617668112428"/>
          <c:h val="1"/>
        </c:manualLayout>
      </c:layout>
      <c:barChart>
        <c:barDir val="bar"/>
        <c:grouping val="clustered"/>
        <c:varyColors val="0"/>
        <c:ser>
          <c:idx val="1"/>
          <c:order val="0"/>
          <c:tx>
            <c:strRef>
              <c:f>Sheet1!$B$1</c:f>
              <c:strCache>
                <c:ptCount val="1"/>
                <c:pt idx="0">
                  <c:v>Gen Pop</c:v>
                </c:pt>
              </c:strCache>
            </c:strRef>
          </c:tx>
          <c:spPr>
            <a:solidFill>
              <a:srgbClr val="FF8769"/>
            </a:solidFill>
            <a:ln>
              <a:noFill/>
            </a:ln>
            <a:effectLst/>
          </c:spPr>
          <c:invertIfNegative val="0"/>
          <c:dPt>
            <c:idx val="0"/>
            <c:invertIfNegative val="0"/>
            <c:bubble3D val="0"/>
            <c:spPr>
              <a:solidFill>
                <a:srgbClr val="FF8769"/>
              </a:solidFill>
              <a:ln>
                <a:noFill/>
              </a:ln>
              <a:effectLst/>
            </c:spPr>
            <c:extLst>
              <c:ext xmlns:c16="http://schemas.microsoft.com/office/drawing/2014/chart" uri="{C3380CC4-5D6E-409C-BE32-E72D297353CC}">
                <c16:uniqueId val="{00000001-CFB5-439A-9DBE-A1411EDF4FFF}"/>
              </c:ext>
            </c:extLst>
          </c:dPt>
          <c:dPt>
            <c:idx val="1"/>
            <c:invertIfNegative val="0"/>
            <c:bubble3D val="0"/>
            <c:spPr>
              <a:solidFill>
                <a:srgbClr val="FF8769"/>
              </a:solidFill>
              <a:ln>
                <a:noFill/>
              </a:ln>
              <a:effectLst/>
            </c:spPr>
            <c:extLst>
              <c:ext xmlns:c16="http://schemas.microsoft.com/office/drawing/2014/chart" uri="{C3380CC4-5D6E-409C-BE32-E72D297353CC}">
                <c16:uniqueId val="{00000007-AEAA-4F32-9C77-54118826BA67}"/>
              </c:ext>
            </c:extLst>
          </c:dPt>
          <c:dPt>
            <c:idx val="2"/>
            <c:invertIfNegative val="0"/>
            <c:bubble3D val="0"/>
            <c:spPr>
              <a:solidFill>
                <a:srgbClr val="FF8769"/>
              </a:solidFill>
              <a:ln>
                <a:noFill/>
              </a:ln>
              <a:effectLst/>
            </c:spPr>
            <c:extLst>
              <c:ext xmlns:c16="http://schemas.microsoft.com/office/drawing/2014/chart" uri="{C3380CC4-5D6E-409C-BE32-E72D297353CC}">
                <c16:uniqueId val="{00000008-AEAA-4F32-9C77-54118826BA67}"/>
              </c:ext>
            </c:extLst>
          </c:dPt>
          <c:dPt>
            <c:idx val="3"/>
            <c:invertIfNegative val="0"/>
            <c:bubble3D val="0"/>
            <c:spPr>
              <a:solidFill>
                <a:srgbClr val="FF8769"/>
              </a:solidFill>
              <a:ln>
                <a:noFill/>
              </a:ln>
              <a:effectLst/>
            </c:spPr>
            <c:extLst>
              <c:ext xmlns:c16="http://schemas.microsoft.com/office/drawing/2014/chart" uri="{C3380CC4-5D6E-409C-BE32-E72D297353CC}">
                <c16:uniqueId val="{00000009-AEAA-4F32-9C77-54118826BA67}"/>
              </c:ext>
            </c:extLst>
          </c:dPt>
          <c:dPt>
            <c:idx val="4"/>
            <c:invertIfNegative val="0"/>
            <c:bubble3D val="0"/>
            <c:spPr>
              <a:solidFill>
                <a:srgbClr val="FF8769"/>
              </a:solidFill>
              <a:ln>
                <a:noFill/>
              </a:ln>
              <a:effectLst/>
            </c:spPr>
            <c:extLst>
              <c:ext xmlns:c16="http://schemas.microsoft.com/office/drawing/2014/chart" uri="{C3380CC4-5D6E-409C-BE32-E72D297353CC}">
                <c16:uniqueId val="{0000000A-AEAA-4F32-9C77-54118826BA6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Always</c:v>
                </c:pt>
                <c:pt idx="1">
                  <c:v>Often</c:v>
                </c:pt>
                <c:pt idx="2">
                  <c:v>Sometimes</c:v>
                </c:pt>
                <c:pt idx="3">
                  <c:v>Rarely</c:v>
                </c:pt>
                <c:pt idx="4">
                  <c:v>Never</c:v>
                </c:pt>
              </c:strCache>
            </c:strRef>
          </c:cat>
          <c:val>
            <c:numRef>
              <c:f>Sheet1!$B$2:$B$6</c:f>
              <c:numCache>
                <c:formatCode>0%</c:formatCode>
                <c:ptCount val="5"/>
                <c:pt idx="0">
                  <c:v>0.05</c:v>
                </c:pt>
                <c:pt idx="1">
                  <c:v>0.09</c:v>
                </c:pt>
                <c:pt idx="2">
                  <c:v>0.26</c:v>
                </c:pt>
                <c:pt idx="3">
                  <c:v>0.24</c:v>
                </c:pt>
                <c:pt idx="4">
                  <c:v>0.36</c:v>
                </c:pt>
              </c:numCache>
            </c:numRef>
          </c:val>
          <c:extLst>
            <c:ext xmlns:c16="http://schemas.microsoft.com/office/drawing/2014/chart" uri="{C3380CC4-5D6E-409C-BE32-E72D297353CC}">
              <c16:uniqueId val="{00000004-AEAA-4F32-9C77-54118826BA67}"/>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45554192"/>
        <c:crosses val="autoZero"/>
        <c:auto val="1"/>
        <c:lblAlgn val="ctr"/>
        <c:lblOffset val="100"/>
        <c:noMultiLvlLbl val="0"/>
      </c:catAx>
      <c:valAx>
        <c:axId val="845554192"/>
        <c:scaling>
          <c:orientation val="minMax"/>
          <c:max val="1"/>
        </c:scaling>
        <c:delete val="1"/>
        <c:axPos val="t"/>
        <c:numFmt formatCode="0%" sourceLinked="1"/>
        <c:majorTickMark val="out"/>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Men</c:v>
                </c:pt>
                <c:pt idx="1">
                  <c:v>Women</c:v>
                </c:pt>
                <c:pt idx="3">
                  <c:v>Gen Z</c:v>
                </c:pt>
                <c:pt idx="4">
                  <c:v>Millennials</c:v>
                </c:pt>
                <c:pt idx="5">
                  <c:v>Gen X</c:v>
                </c:pt>
                <c:pt idx="6">
                  <c:v>Boomer+</c:v>
                </c:pt>
                <c:pt idx="8">
                  <c:v>Black</c:v>
                </c:pt>
                <c:pt idx="9">
                  <c:v>Hispanic</c:v>
                </c:pt>
                <c:pt idx="10">
                  <c:v>White</c:v>
                </c:pt>
                <c:pt idx="12">
                  <c:v>Urban 1M+</c:v>
                </c:pt>
                <c:pt idx="13">
                  <c:v>Urban &lt;1M</c:v>
                </c:pt>
                <c:pt idx="14">
                  <c:v>Suburban</c:v>
                </c:pt>
                <c:pt idx="15">
                  <c:v>Rural</c:v>
                </c:pt>
              </c:strCache>
            </c:strRef>
          </c:cat>
          <c:val>
            <c:numRef>
              <c:f>Sheet1!$B$2:$B$17</c:f>
              <c:numCache>
                <c:formatCode>0%</c:formatCode>
                <c:ptCount val="16"/>
                <c:pt idx="0">
                  <c:v>0.42</c:v>
                </c:pt>
                <c:pt idx="1">
                  <c:v>0.38</c:v>
                </c:pt>
                <c:pt idx="3">
                  <c:v>0.51</c:v>
                </c:pt>
                <c:pt idx="4">
                  <c:v>0.51</c:v>
                </c:pt>
                <c:pt idx="5">
                  <c:v>0.28999999999999998</c:v>
                </c:pt>
                <c:pt idx="6">
                  <c:v>0.16</c:v>
                </c:pt>
                <c:pt idx="8">
                  <c:v>0.47</c:v>
                </c:pt>
                <c:pt idx="9">
                  <c:v>0.51</c:v>
                </c:pt>
                <c:pt idx="10">
                  <c:v>0.34</c:v>
                </c:pt>
                <c:pt idx="12">
                  <c:v>0.54</c:v>
                </c:pt>
                <c:pt idx="13">
                  <c:v>0.36</c:v>
                </c:pt>
                <c:pt idx="14">
                  <c:v>0.37</c:v>
                </c:pt>
                <c:pt idx="15">
                  <c:v>0.33</c:v>
                </c:pt>
              </c:numCache>
            </c:numRef>
          </c:val>
          <c:extLst>
            <c:ext xmlns:c16="http://schemas.microsoft.com/office/drawing/2014/chart" uri="{C3380CC4-5D6E-409C-BE32-E72D297353CC}">
              <c16:uniqueId val="{00000006-FD05-42BD-97A0-37D55C575F04}"/>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t"/>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987149294474"/>
          <c:y val="0"/>
          <c:w val="0.50804617668112428"/>
          <c:h val="1"/>
        </c:manualLayout>
      </c:layout>
      <c:barChart>
        <c:barDir val="bar"/>
        <c:grouping val="clustered"/>
        <c:varyColors val="0"/>
        <c:ser>
          <c:idx val="1"/>
          <c:order val="0"/>
          <c:tx>
            <c:strRef>
              <c:f>Sheet1!$B$1</c:f>
              <c:strCache>
                <c:ptCount val="1"/>
                <c:pt idx="0">
                  <c:v>Gen Pop</c:v>
                </c:pt>
              </c:strCache>
            </c:strRef>
          </c:tx>
          <c:spPr>
            <a:solidFill>
              <a:srgbClr val="019EDB"/>
            </a:solidFill>
            <a:ln>
              <a:noFill/>
            </a:ln>
            <a:effectLst/>
          </c:spPr>
          <c:invertIfNegative val="0"/>
          <c:dPt>
            <c:idx val="0"/>
            <c:invertIfNegative val="0"/>
            <c:bubble3D val="0"/>
            <c:spPr>
              <a:solidFill>
                <a:srgbClr val="019EDB"/>
              </a:solidFill>
              <a:ln>
                <a:noFill/>
              </a:ln>
              <a:effectLst/>
            </c:spPr>
            <c:extLst>
              <c:ext xmlns:c16="http://schemas.microsoft.com/office/drawing/2014/chart" uri="{C3380CC4-5D6E-409C-BE32-E72D297353CC}">
                <c16:uniqueId val="{00000001-4ABA-474B-B85C-AAA93753F516}"/>
              </c:ext>
            </c:extLst>
          </c:dPt>
          <c:dPt>
            <c:idx val="1"/>
            <c:invertIfNegative val="0"/>
            <c:bubble3D val="0"/>
            <c:spPr>
              <a:solidFill>
                <a:srgbClr val="019EDB"/>
              </a:solidFill>
              <a:ln>
                <a:noFill/>
              </a:ln>
              <a:effectLst/>
            </c:spPr>
            <c:extLst>
              <c:ext xmlns:c16="http://schemas.microsoft.com/office/drawing/2014/chart" uri="{C3380CC4-5D6E-409C-BE32-E72D297353CC}">
                <c16:uniqueId val="{00000007-AEAA-4F32-9C77-54118826BA67}"/>
              </c:ext>
            </c:extLst>
          </c:dPt>
          <c:dPt>
            <c:idx val="2"/>
            <c:invertIfNegative val="0"/>
            <c:bubble3D val="0"/>
            <c:spPr>
              <a:solidFill>
                <a:srgbClr val="019EDB"/>
              </a:solidFill>
              <a:ln>
                <a:noFill/>
              </a:ln>
              <a:effectLst/>
            </c:spPr>
            <c:extLst>
              <c:ext xmlns:c16="http://schemas.microsoft.com/office/drawing/2014/chart" uri="{C3380CC4-5D6E-409C-BE32-E72D297353CC}">
                <c16:uniqueId val="{00000008-AEAA-4F32-9C77-54118826BA67}"/>
              </c:ext>
            </c:extLst>
          </c:dPt>
          <c:dPt>
            <c:idx val="3"/>
            <c:invertIfNegative val="0"/>
            <c:bubble3D val="0"/>
            <c:spPr>
              <a:solidFill>
                <a:srgbClr val="019EDB"/>
              </a:solidFill>
              <a:ln>
                <a:noFill/>
              </a:ln>
              <a:effectLst/>
            </c:spPr>
            <c:extLst>
              <c:ext xmlns:c16="http://schemas.microsoft.com/office/drawing/2014/chart" uri="{C3380CC4-5D6E-409C-BE32-E72D297353CC}">
                <c16:uniqueId val="{00000009-AEAA-4F32-9C77-54118826BA67}"/>
              </c:ext>
            </c:extLst>
          </c:dPt>
          <c:dPt>
            <c:idx val="4"/>
            <c:invertIfNegative val="0"/>
            <c:bubble3D val="0"/>
            <c:spPr>
              <a:solidFill>
                <a:srgbClr val="019EDB"/>
              </a:solidFill>
              <a:ln>
                <a:noFill/>
              </a:ln>
              <a:effectLst/>
            </c:spPr>
            <c:extLst>
              <c:ext xmlns:c16="http://schemas.microsoft.com/office/drawing/2014/chart" uri="{C3380CC4-5D6E-409C-BE32-E72D297353CC}">
                <c16:uniqueId val="{0000000A-AEAA-4F32-9C77-54118826BA67}"/>
              </c:ext>
            </c:extLst>
          </c:dPt>
          <c:dLbls>
            <c:dLbl>
              <c:idx val="8"/>
              <c:tx>
                <c:rich>
                  <a:bodyPr/>
                  <a:lstStyle/>
                  <a:p>
                    <a:r>
                      <a:rPr lang="en-US" dirty="0"/>
                      <a:t>&lt;1%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1C61-401F-BA02-DFF0E392F307}"/>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It was entertaining </c:v>
                </c:pt>
                <c:pt idx="1">
                  <c:v>It was educational/taught me something</c:v>
                </c:pt>
                <c:pt idx="2">
                  <c:v>It had a discount or offer I wanted to share with others</c:v>
                </c:pt>
                <c:pt idx="3">
                  <c:v>It was culturally or socially relevant</c:v>
                </c:pt>
                <c:pt idx="4">
                  <c:v>It was innovative</c:v>
                </c:pt>
                <c:pt idx="5">
                  <c:v>It had a thought-provoking message</c:v>
                </c:pt>
                <c:pt idx="6">
                  <c:v>It featured my favorite artists, celebrities, or social/cultural influencers</c:v>
                </c:pt>
                <c:pt idx="7">
                  <c:v>It was different or went against ''the norm''</c:v>
                </c:pt>
                <c:pt idx="8">
                  <c:v>Something else</c:v>
                </c:pt>
              </c:strCache>
            </c:strRef>
          </c:cat>
          <c:val>
            <c:numRef>
              <c:f>Sheet1!$B$2:$B$10</c:f>
              <c:numCache>
                <c:formatCode>0%</c:formatCode>
                <c:ptCount val="9"/>
                <c:pt idx="0">
                  <c:v>0.39</c:v>
                </c:pt>
                <c:pt idx="1">
                  <c:v>0.36</c:v>
                </c:pt>
                <c:pt idx="2">
                  <c:v>0.35</c:v>
                </c:pt>
                <c:pt idx="3">
                  <c:v>0.33</c:v>
                </c:pt>
                <c:pt idx="4">
                  <c:v>0.28000000000000003</c:v>
                </c:pt>
                <c:pt idx="5">
                  <c:v>0.27</c:v>
                </c:pt>
                <c:pt idx="6">
                  <c:v>0.26</c:v>
                </c:pt>
                <c:pt idx="7">
                  <c:v>0.23</c:v>
                </c:pt>
                <c:pt idx="8">
                  <c:v>0</c:v>
                </c:pt>
              </c:numCache>
            </c:numRef>
          </c:val>
          <c:extLst>
            <c:ext xmlns:c16="http://schemas.microsoft.com/office/drawing/2014/chart" uri="{C3380CC4-5D6E-409C-BE32-E72D297353CC}">
              <c16:uniqueId val="{00000004-AEAA-4F32-9C77-54118826BA67}"/>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45554192"/>
        <c:crosses val="autoZero"/>
        <c:auto val="1"/>
        <c:lblAlgn val="ctr"/>
        <c:lblOffset val="100"/>
        <c:noMultiLvlLbl val="0"/>
      </c:catAx>
      <c:valAx>
        <c:axId val="845554192"/>
        <c:scaling>
          <c:orientation val="minMax"/>
          <c:max val="1"/>
        </c:scaling>
        <c:delete val="1"/>
        <c:axPos val="t"/>
        <c:numFmt formatCode="0%" sourceLinked="1"/>
        <c:majorTickMark val="out"/>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4011987207681352"/>
          <c:y val="0"/>
          <c:w val="0.50804617668112428"/>
          <c:h val="1"/>
        </c:manualLayout>
      </c:layout>
      <c:barChart>
        <c:barDir val="bar"/>
        <c:grouping val="clustered"/>
        <c:varyColors val="0"/>
        <c:ser>
          <c:idx val="1"/>
          <c:order val="0"/>
          <c:tx>
            <c:strRef>
              <c:f>Sheet1!$B$1</c:f>
              <c:strCache>
                <c:ptCount val="1"/>
                <c:pt idx="0">
                  <c:v>Gen Pop</c:v>
                </c:pt>
              </c:strCache>
            </c:strRef>
          </c:tx>
          <c:spPr>
            <a:solidFill>
              <a:srgbClr val="FF8769"/>
            </a:solidFill>
            <a:ln>
              <a:noFill/>
            </a:ln>
            <a:effectLst/>
          </c:spPr>
          <c:invertIfNegative val="0"/>
          <c:dPt>
            <c:idx val="0"/>
            <c:invertIfNegative val="0"/>
            <c:bubble3D val="0"/>
            <c:spPr>
              <a:solidFill>
                <a:srgbClr val="FF8769"/>
              </a:solidFill>
              <a:ln>
                <a:noFill/>
              </a:ln>
              <a:effectLst/>
            </c:spPr>
            <c:extLst>
              <c:ext xmlns:c16="http://schemas.microsoft.com/office/drawing/2014/chart" uri="{C3380CC4-5D6E-409C-BE32-E72D297353CC}">
                <c16:uniqueId val="{00000001-1B5C-4A73-9FBA-1ED932E1FC13}"/>
              </c:ext>
            </c:extLst>
          </c:dPt>
          <c:dPt>
            <c:idx val="1"/>
            <c:invertIfNegative val="0"/>
            <c:bubble3D val="0"/>
            <c:spPr>
              <a:solidFill>
                <a:srgbClr val="FF8769"/>
              </a:solidFill>
              <a:ln>
                <a:noFill/>
              </a:ln>
              <a:effectLst/>
            </c:spPr>
            <c:extLst>
              <c:ext xmlns:c16="http://schemas.microsoft.com/office/drawing/2014/chart" uri="{C3380CC4-5D6E-409C-BE32-E72D297353CC}">
                <c16:uniqueId val="{00000007-AEAA-4F32-9C77-54118826BA67}"/>
              </c:ext>
            </c:extLst>
          </c:dPt>
          <c:dPt>
            <c:idx val="2"/>
            <c:invertIfNegative val="0"/>
            <c:bubble3D val="0"/>
            <c:spPr>
              <a:solidFill>
                <a:srgbClr val="FF8769"/>
              </a:solidFill>
              <a:ln>
                <a:noFill/>
              </a:ln>
              <a:effectLst/>
            </c:spPr>
            <c:extLst>
              <c:ext xmlns:c16="http://schemas.microsoft.com/office/drawing/2014/chart" uri="{C3380CC4-5D6E-409C-BE32-E72D297353CC}">
                <c16:uniqueId val="{00000008-AEAA-4F32-9C77-54118826BA67}"/>
              </c:ext>
            </c:extLst>
          </c:dPt>
          <c:dPt>
            <c:idx val="3"/>
            <c:invertIfNegative val="0"/>
            <c:bubble3D val="0"/>
            <c:spPr>
              <a:solidFill>
                <a:srgbClr val="FF8769"/>
              </a:solidFill>
              <a:ln>
                <a:noFill/>
              </a:ln>
              <a:effectLst/>
            </c:spPr>
            <c:extLst>
              <c:ext xmlns:c16="http://schemas.microsoft.com/office/drawing/2014/chart" uri="{C3380CC4-5D6E-409C-BE32-E72D297353CC}">
                <c16:uniqueId val="{00000009-AEAA-4F32-9C77-54118826BA67}"/>
              </c:ext>
            </c:extLst>
          </c:dPt>
          <c:dPt>
            <c:idx val="4"/>
            <c:invertIfNegative val="0"/>
            <c:bubble3D val="0"/>
            <c:spPr>
              <a:solidFill>
                <a:srgbClr val="FF8769"/>
              </a:solidFill>
              <a:ln>
                <a:noFill/>
              </a:ln>
              <a:effectLst/>
            </c:spPr>
            <c:extLst>
              <c:ext xmlns:c16="http://schemas.microsoft.com/office/drawing/2014/chart" uri="{C3380CC4-5D6E-409C-BE32-E72D297353CC}">
                <c16:uniqueId val="{0000000A-AEAA-4F32-9C77-54118826BA67}"/>
              </c:ext>
            </c:extLst>
          </c:dPt>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Always</c:v>
                </c:pt>
                <c:pt idx="1">
                  <c:v>Often</c:v>
                </c:pt>
                <c:pt idx="2">
                  <c:v>Sometimes</c:v>
                </c:pt>
                <c:pt idx="3">
                  <c:v>Rarely</c:v>
                </c:pt>
                <c:pt idx="4">
                  <c:v>Never</c:v>
                </c:pt>
              </c:strCache>
            </c:strRef>
          </c:cat>
          <c:val>
            <c:numRef>
              <c:f>Sheet1!$B$2:$B$6</c:f>
              <c:numCache>
                <c:formatCode>0%</c:formatCode>
                <c:ptCount val="5"/>
                <c:pt idx="0">
                  <c:v>0.05</c:v>
                </c:pt>
                <c:pt idx="1">
                  <c:v>0.12</c:v>
                </c:pt>
                <c:pt idx="2">
                  <c:v>0.3</c:v>
                </c:pt>
                <c:pt idx="3">
                  <c:v>0.26</c:v>
                </c:pt>
                <c:pt idx="4">
                  <c:v>0.27</c:v>
                </c:pt>
              </c:numCache>
            </c:numRef>
          </c:val>
          <c:extLst>
            <c:ext xmlns:c16="http://schemas.microsoft.com/office/drawing/2014/chart" uri="{C3380CC4-5D6E-409C-BE32-E72D297353CC}">
              <c16:uniqueId val="{00000004-AEAA-4F32-9C77-54118826BA67}"/>
            </c:ext>
          </c:extLst>
        </c:ser>
        <c:dLbls>
          <c:showLegendKey val="0"/>
          <c:showVal val="0"/>
          <c:showCatName val="0"/>
          <c:showSerName val="0"/>
          <c:showPercent val="0"/>
          <c:showBubbleSize val="0"/>
        </c:dLbls>
        <c:gapWidth val="100"/>
        <c:axId val="930770384"/>
        <c:axId val="845554192"/>
      </c:barChart>
      <c:catAx>
        <c:axId val="93077038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solidFill>
                <a:latin typeface="+mn-lt"/>
                <a:ea typeface="+mn-ea"/>
                <a:cs typeface="+mn-cs"/>
              </a:defRPr>
            </a:pPr>
            <a:endParaRPr lang="en-US"/>
          </a:p>
        </c:txPr>
        <c:crossAx val="845554192"/>
        <c:crosses val="autoZero"/>
        <c:auto val="1"/>
        <c:lblAlgn val="ctr"/>
        <c:lblOffset val="100"/>
        <c:noMultiLvlLbl val="0"/>
      </c:catAx>
      <c:valAx>
        <c:axId val="845554192"/>
        <c:scaling>
          <c:orientation val="minMax"/>
          <c:max val="1"/>
        </c:scaling>
        <c:delete val="1"/>
        <c:axPos val="t"/>
        <c:numFmt formatCode="0%" sourceLinked="1"/>
        <c:majorTickMark val="out"/>
        <c:minorTickMark val="none"/>
        <c:tickLblPos val="nextTo"/>
        <c:crossAx val="93077038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00310848200227"/>
          <c:y val="3.916925294954008E-2"/>
          <c:w val="0.49200129743393917"/>
          <c:h val="0.93458258109395209"/>
        </c:manualLayout>
      </c:layout>
      <c:barChart>
        <c:barDir val="bar"/>
        <c:grouping val="clustered"/>
        <c:varyColors val="0"/>
        <c:ser>
          <c:idx val="0"/>
          <c:order val="0"/>
          <c:tx>
            <c:strRef>
              <c:f>Sheet1!$B$1</c:f>
              <c:strCache>
                <c:ptCount val="1"/>
                <c:pt idx="0">
                  <c:v>% Yes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Helvetica" pitchFamily="2"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Men</c:v>
                </c:pt>
                <c:pt idx="1">
                  <c:v>Women</c:v>
                </c:pt>
                <c:pt idx="3">
                  <c:v>Gen Z</c:v>
                </c:pt>
                <c:pt idx="4">
                  <c:v>Millennials</c:v>
                </c:pt>
                <c:pt idx="5">
                  <c:v>Gen X</c:v>
                </c:pt>
                <c:pt idx="6">
                  <c:v>Boomer+</c:v>
                </c:pt>
                <c:pt idx="8">
                  <c:v>Black</c:v>
                </c:pt>
                <c:pt idx="9">
                  <c:v>Hispanic</c:v>
                </c:pt>
                <c:pt idx="10">
                  <c:v>White</c:v>
                </c:pt>
                <c:pt idx="12">
                  <c:v>Urban 1M+</c:v>
                </c:pt>
                <c:pt idx="13">
                  <c:v>Urban &lt;1M</c:v>
                </c:pt>
                <c:pt idx="14">
                  <c:v>Suburban</c:v>
                </c:pt>
                <c:pt idx="15">
                  <c:v>Rural</c:v>
                </c:pt>
              </c:strCache>
            </c:strRef>
          </c:cat>
          <c:val>
            <c:numRef>
              <c:f>Sheet1!$B$2:$B$17</c:f>
              <c:numCache>
                <c:formatCode>0%</c:formatCode>
                <c:ptCount val="16"/>
                <c:pt idx="0">
                  <c:v>0.48</c:v>
                </c:pt>
                <c:pt idx="1">
                  <c:v>0.45</c:v>
                </c:pt>
                <c:pt idx="3">
                  <c:v>0.59</c:v>
                </c:pt>
                <c:pt idx="4">
                  <c:v>0.54</c:v>
                </c:pt>
                <c:pt idx="5">
                  <c:v>0.37</c:v>
                </c:pt>
                <c:pt idx="6">
                  <c:v>0.28000000000000003</c:v>
                </c:pt>
                <c:pt idx="8">
                  <c:v>0.53</c:v>
                </c:pt>
                <c:pt idx="9">
                  <c:v>0.56000000000000005</c:v>
                </c:pt>
                <c:pt idx="10">
                  <c:v>0.42</c:v>
                </c:pt>
                <c:pt idx="12">
                  <c:v>0.63</c:v>
                </c:pt>
                <c:pt idx="13">
                  <c:v>0.4</c:v>
                </c:pt>
                <c:pt idx="14">
                  <c:v>0.44</c:v>
                </c:pt>
                <c:pt idx="15">
                  <c:v>0.39</c:v>
                </c:pt>
              </c:numCache>
            </c:numRef>
          </c:val>
          <c:extLst>
            <c:ext xmlns:c16="http://schemas.microsoft.com/office/drawing/2014/chart" uri="{C3380CC4-5D6E-409C-BE32-E72D297353CC}">
              <c16:uniqueId val="{00000006-FD05-42BD-97A0-37D55C575F04}"/>
            </c:ext>
          </c:extLst>
        </c:ser>
        <c:dLbls>
          <c:showLegendKey val="0"/>
          <c:showVal val="0"/>
          <c:showCatName val="0"/>
          <c:showSerName val="0"/>
          <c:showPercent val="0"/>
          <c:showBubbleSize val="0"/>
        </c:dLbls>
        <c:gapWidth val="70"/>
        <c:axId val="213047296"/>
        <c:axId val="206826880"/>
      </c:barChart>
      <c:catAx>
        <c:axId val="2130472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06826880"/>
        <c:crosses val="autoZero"/>
        <c:auto val="1"/>
        <c:lblAlgn val="ctr"/>
        <c:lblOffset val="100"/>
        <c:noMultiLvlLbl val="0"/>
      </c:catAx>
      <c:valAx>
        <c:axId val="206826880"/>
        <c:scaling>
          <c:orientation val="minMax"/>
          <c:max val="1"/>
          <c:min val="0"/>
        </c:scaling>
        <c:delete val="1"/>
        <c:axPos val="t"/>
        <c:numFmt formatCode="0%" sourceLinked="1"/>
        <c:majorTickMark val="out"/>
        <c:minorTickMark val="none"/>
        <c:tickLblPos val="nextTo"/>
        <c:crossAx val="213047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i="0">
          <a:solidFill>
            <a:schemeClr val="tx1"/>
          </a:solidFill>
          <a:latin typeface="Helvetica"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1D8B1D-895F-430E-AB51-9E237DC91FDD}"/>
              </a:ext>
            </a:extLst>
          </p:cNvPr>
          <p:cNvSpPr>
            <a:spLocks noGrp="1"/>
          </p:cNvSpPr>
          <p:nvPr>
            <p:ph type="hdr" sz="quarter"/>
          </p:nvPr>
        </p:nvSpPr>
        <p:spPr>
          <a:xfrm>
            <a:off x="0" y="0"/>
            <a:ext cx="3038528" cy="466514"/>
          </a:xfrm>
          <a:prstGeom prst="rect">
            <a:avLst/>
          </a:prstGeom>
        </p:spPr>
        <p:txBody>
          <a:bodyPr vert="horz" lIns="93186" tIns="46594" rIns="93186" bIns="46594" rtlCol="0"/>
          <a:lstStyle>
            <a:lvl1pPr algn="l">
              <a:defRPr sz="1200"/>
            </a:lvl1pPr>
          </a:lstStyle>
          <a:p>
            <a:endParaRPr lang="en-US" dirty="0"/>
          </a:p>
        </p:txBody>
      </p:sp>
      <p:sp>
        <p:nvSpPr>
          <p:cNvPr id="3" name="Date Placeholder 2">
            <a:extLst>
              <a:ext uri="{FF2B5EF4-FFF2-40B4-BE49-F238E27FC236}">
                <a16:creationId xmlns:a16="http://schemas.microsoft.com/office/drawing/2014/main" id="{63B20034-0FCF-4669-8F33-D7F8488FB610}"/>
              </a:ext>
            </a:extLst>
          </p:cNvPr>
          <p:cNvSpPr>
            <a:spLocks noGrp="1"/>
          </p:cNvSpPr>
          <p:nvPr>
            <p:ph type="dt" sz="quarter" idx="1"/>
          </p:nvPr>
        </p:nvSpPr>
        <p:spPr>
          <a:xfrm>
            <a:off x="3971838" y="0"/>
            <a:ext cx="3038528" cy="466514"/>
          </a:xfrm>
          <a:prstGeom prst="rect">
            <a:avLst/>
          </a:prstGeom>
        </p:spPr>
        <p:txBody>
          <a:bodyPr vert="horz" lIns="93186" tIns="46594" rIns="93186" bIns="46594" rtlCol="0"/>
          <a:lstStyle>
            <a:lvl1pPr algn="r">
              <a:defRPr sz="1200"/>
            </a:lvl1pPr>
          </a:lstStyle>
          <a:p>
            <a:fld id="{779B9E9C-C853-43B9-B397-46FD96CD5DF4}" type="datetimeFigureOut">
              <a:rPr lang="en-US" smtClean="0"/>
              <a:t>12/2/2024</a:t>
            </a:fld>
            <a:endParaRPr lang="en-US" dirty="0"/>
          </a:p>
        </p:txBody>
      </p:sp>
      <p:sp>
        <p:nvSpPr>
          <p:cNvPr id="4" name="Footer Placeholder 3">
            <a:extLst>
              <a:ext uri="{FF2B5EF4-FFF2-40B4-BE49-F238E27FC236}">
                <a16:creationId xmlns:a16="http://schemas.microsoft.com/office/drawing/2014/main" id="{9D3FFCC6-256C-4658-955E-E0D0C3F671DE}"/>
              </a:ext>
            </a:extLst>
          </p:cNvPr>
          <p:cNvSpPr>
            <a:spLocks noGrp="1"/>
          </p:cNvSpPr>
          <p:nvPr>
            <p:ph type="ftr" sz="quarter" idx="2"/>
          </p:nvPr>
        </p:nvSpPr>
        <p:spPr>
          <a:xfrm>
            <a:off x="0" y="8831476"/>
            <a:ext cx="3038528" cy="466513"/>
          </a:xfrm>
          <a:prstGeom prst="rect">
            <a:avLst/>
          </a:prstGeom>
        </p:spPr>
        <p:txBody>
          <a:bodyPr vert="horz" lIns="93186" tIns="46594" rIns="93186" bIns="4659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6BD5809-4CA7-47A4-89BF-CB2175C21ED5}"/>
              </a:ext>
            </a:extLst>
          </p:cNvPr>
          <p:cNvSpPr>
            <a:spLocks noGrp="1"/>
          </p:cNvSpPr>
          <p:nvPr>
            <p:ph type="sldNum" sz="quarter" idx="3"/>
          </p:nvPr>
        </p:nvSpPr>
        <p:spPr>
          <a:xfrm>
            <a:off x="3971838" y="8831476"/>
            <a:ext cx="3038528" cy="466513"/>
          </a:xfrm>
          <a:prstGeom prst="rect">
            <a:avLst/>
          </a:prstGeom>
        </p:spPr>
        <p:txBody>
          <a:bodyPr vert="horz" lIns="93186" tIns="46594" rIns="93186" bIns="46594" rtlCol="0" anchor="b"/>
          <a:lstStyle>
            <a:lvl1pPr algn="r">
              <a:defRPr sz="1200"/>
            </a:lvl1pPr>
          </a:lstStyle>
          <a:p>
            <a:fld id="{AABAE0AD-3190-4611-8ADB-4ED550A51685}" type="slidenum">
              <a:rPr lang="en-US" smtClean="0"/>
              <a:t>‹#›</a:t>
            </a:fld>
            <a:endParaRPr lang="en-US" dirty="0"/>
          </a:p>
        </p:txBody>
      </p:sp>
    </p:spTree>
    <p:extLst>
      <p:ext uri="{BB962C8B-B14F-4D97-AF65-F5344CB8AC3E}">
        <p14:creationId xmlns:p14="http://schemas.microsoft.com/office/powerpoint/2010/main" val="656369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528" cy="466514"/>
          </a:xfrm>
          <a:prstGeom prst="rect">
            <a:avLst/>
          </a:prstGeom>
        </p:spPr>
        <p:txBody>
          <a:bodyPr vert="horz" lIns="93186" tIns="46594" rIns="93186" bIns="46594" rtlCol="0"/>
          <a:lstStyle>
            <a:lvl1pPr algn="l">
              <a:defRPr sz="1200"/>
            </a:lvl1pPr>
          </a:lstStyle>
          <a:p>
            <a:endParaRPr lang="en-US" dirty="0"/>
          </a:p>
        </p:txBody>
      </p:sp>
      <p:sp>
        <p:nvSpPr>
          <p:cNvPr id="3" name="Date Placeholder 2"/>
          <p:cNvSpPr>
            <a:spLocks noGrp="1"/>
          </p:cNvSpPr>
          <p:nvPr>
            <p:ph type="dt" idx="1"/>
          </p:nvPr>
        </p:nvSpPr>
        <p:spPr>
          <a:xfrm>
            <a:off x="3971838" y="0"/>
            <a:ext cx="3038528" cy="466514"/>
          </a:xfrm>
          <a:prstGeom prst="rect">
            <a:avLst/>
          </a:prstGeom>
        </p:spPr>
        <p:txBody>
          <a:bodyPr vert="horz" lIns="93186" tIns="46594" rIns="93186" bIns="46594" rtlCol="0"/>
          <a:lstStyle>
            <a:lvl1pPr algn="r">
              <a:defRPr sz="1200"/>
            </a:lvl1pPr>
          </a:lstStyle>
          <a:p>
            <a:fld id="{29480BA5-9B40-4451-9B49-3100B45CE3A0}" type="datetimeFigureOut">
              <a:rPr lang="en-US" smtClean="0"/>
              <a:t>12/2/2024</a:t>
            </a:fld>
            <a:endParaRPr lang="en-US" dirty="0"/>
          </a:p>
        </p:txBody>
      </p:sp>
      <p:sp>
        <p:nvSpPr>
          <p:cNvPr id="4" name="Slide Image Placeholder 3"/>
          <p:cNvSpPr>
            <a:spLocks noGrp="1" noRot="1" noChangeAspect="1"/>
          </p:cNvSpPr>
          <p:nvPr>
            <p:ph type="sldImg" idx="2"/>
          </p:nvPr>
        </p:nvSpPr>
        <p:spPr>
          <a:xfrm>
            <a:off x="717550" y="1162050"/>
            <a:ext cx="5576888" cy="3136900"/>
          </a:xfrm>
          <a:prstGeom prst="rect">
            <a:avLst/>
          </a:prstGeom>
          <a:noFill/>
          <a:ln w="12700">
            <a:solidFill>
              <a:prstClr val="black"/>
            </a:solidFill>
          </a:ln>
        </p:spPr>
        <p:txBody>
          <a:bodyPr vert="horz" lIns="93186" tIns="46594" rIns="93186" bIns="46594" rtlCol="0" anchor="ctr"/>
          <a:lstStyle/>
          <a:p>
            <a:endParaRPr lang="en-US" dirty="0"/>
          </a:p>
        </p:txBody>
      </p:sp>
      <p:sp>
        <p:nvSpPr>
          <p:cNvPr id="5" name="Notes Placeholder 4"/>
          <p:cNvSpPr>
            <a:spLocks noGrp="1"/>
          </p:cNvSpPr>
          <p:nvPr>
            <p:ph type="body" sz="quarter" idx="3"/>
          </p:nvPr>
        </p:nvSpPr>
        <p:spPr>
          <a:xfrm>
            <a:off x="701199" y="4474656"/>
            <a:ext cx="5609590" cy="3661083"/>
          </a:xfrm>
          <a:prstGeom prst="rect">
            <a:avLst/>
          </a:prstGeom>
        </p:spPr>
        <p:txBody>
          <a:bodyPr vert="horz" lIns="93186" tIns="46594" rIns="93186" bIns="4659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1476"/>
            <a:ext cx="3038528" cy="466513"/>
          </a:xfrm>
          <a:prstGeom prst="rect">
            <a:avLst/>
          </a:prstGeom>
        </p:spPr>
        <p:txBody>
          <a:bodyPr vert="horz" lIns="93186" tIns="46594" rIns="93186" bIns="4659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838" y="8831476"/>
            <a:ext cx="3038528" cy="466513"/>
          </a:xfrm>
          <a:prstGeom prst="rect">
            <a:avLst/>
          </a:prstGeom>
        </p:spPr>
        <p:txBody>
          <a:bodyPr vert="horz" lIns="93186" tIns="46594" rIns="93186" bIns="46594" rtlCol="0" anchor="b"/>
          <a:lstStyle>
            <a:lvl1pPr algn="r">
              <a:defRPr sz="1200"/>
            </a:lvl1pPr>
          </a:lstStyle>
          <a:p>
            <a:fld id="{092F94CB-1083-4FA2-B29E-D7FA47B1A247}" type="slidenum">
              <a:rPr lang="en-US" smtClean="0"/>
              <a:t>‹#›</a:t>
            </a:fld>
            <a:endParaRPr lang="en-US" dirty="0"/>
          </a:p>
        </p:txBody>
      </p:sp>
    </p:spTree>
    <p:extLst>
      <p:ext uri="{BB962C8B-B14F-4D97-AF65-F5344CB8AC3E}">
        <p14:creationId xmlns:p14="http://schemas.microsoft.com/office/powerpoint/2010/main" val="129578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5039F4-36AE-0F8F-08DA-75643C7E78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1BA7D-845D-141D-E7D9-4A1D95614D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507543-9E98-65D1-2057-41D9BAD4E7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BCF20-54C6-0F1E-E427-8AF946661E8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2F94CB-1083-4FA2-B29E-D7FA47B1A2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199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01B247-0772-6AF0-D757-68BF204DDE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C382F-8D78-3A4D-8CEB-F4AD0F44B8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B42D2C-E6CD-BEE8-6532-60ED585AF31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3554113-D352-68FD-66F5-DF3D7FB46D57}"/>
              </a:ext>
            </a:extLst>
          </p:cNvPr>
          <p:cNvSpPr>
            <a:spLocks noGrp="1"/>
          </p:cNvSpPr>
          <p:nvPr>
            <p:ph type="sldNum" sz="quarter" idx="5"/>
          </p:nvPr>
        </p:nvSpPr>
        <p:spPr/>
        <p:txBody>
          <a:bodyPr/>
          <a:lstStyle/>
          <a:p>
            <a:fld id="{092F94CB-1083-4FA2-B29E-D7FA47B1A247}" type="slidenum">
              <a:rPr lang="en-US" smtClean="0"/>
              <a:t>18</a:t>
            </a:fld>
            <a:endParaRPr lang="en-US" dirty="0"/>
          </a:p>
        </p:txBody>
      </p:sp>
    </p:spTree>
    <p:extLst>
      <p:ext uri="{BB962C8B-B14F-4D97-AF65-F5344CB8AC3E}">
        <p14:creationId xmlns:p14="http://schemas.microsoft.com/office/powerpoint/2010/main" val="1727678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C420F-B1C7-9FDF-10DC-FD91A0FA8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C81EAE-407D-363D-5176-94C6F4C7F5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D9F540-0B11-0D9C-F592-FB261E59E9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8DBF17-8236-3A40-203E-615126835ADD}"/>
              </a:ext>
            </a:extLst>
          </p:cNvPr>
          <p:cNvSpPr>
            <a:spLocks noGrp="1"/>
          </p:cNvSpPr>
          <p:nvPr>
            <p:ph type="sldNum" sz="quarter" idx="5"/>
          </p:nvPr>
        </p:nvSpPr>
        <p:spPr/>
        <p:txBody>
          <a:bodyPr/>
          <a:lstStyle/>
          <a:p>
            <a:fld id="{092F94CB-1083-4FA2-B29E-D7FA47B1A247}" type="slidenum">
              <a:rPr lang="en-US" smtClean="0"/>
              <a:t>19</a:t>
            </a:fld>
            <a:endParaRPr lang="en-US" dirty="0"/>
          </a:p>
        </p:txBody>
      </p:sp>
    </p:spTree>
    <p:extLst>
      <p:ext uri="{BB962C8B-B14F-4D97-AF65-F5344CB8AC3E}">
        <p14:creationId xmlns:p14="http://schemas.microsoft.com/office/powerpoint/2010/main" val="1353076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F94CB-1083-4FA2-B29E-D7FA47B1A247}" type="slidenum">
              <a:rPr lang="en-US" smtClean="0"/>
              <a:t>21</a:t>
            </a:fld>
            <a:endParaRPr lang="en-US" dirty="0"/>
          </a:p>
        </p:txBody>
      </p:sp>
    </p:spTree>
    <p:extLst>
      <p:ext uri="{BB962C8B-B14F-4D97-AF65-F5344CB8AC3E}">
        <p14:creationId xmlns:p14="http://schemas.microsoft.com/office/powerpoint/2010/main" val="446834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D28F1-1609-E251-1002-5245BA0F92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C60A8E-D8DB-A83E-48B0-CC5999F358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BD163A-A1DC-1A41-9506-549CA427F0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BDD118-817D-CDBE-DF83-D1D1598CB011}"/>
              </a:ext>
            </a:extLst>
          </p:cNvPr>
          <p:cNvSpPr>
            <a:spLocks noGrp="1"/>
          </p:cNvSpPr>
          <p:nvPr>
            <p:ph type="sldNum" sz="quarter" idx="5"/>
          </p:nvPr>
        </p:nvSpPr>
        <p:spPr/>
        <p:txBody>
          <a:bodyPr/>
          <a:lstStyle/>
          <a:p>
            <a:fld id="{092F94CB-1083-4FA2-B29E-D7FA47B1A247}" type="slidenum">
              <a:rPr lang="en-US" smtClean="0"/>
              <a:t>6</a:t>
            </a:fld>
            <a:endParaRPr lang="en-US" dirty="0"/>
          </a:p>
        </p:txBody>
      </p:sp>
    </p:spTree>
    <p:extLst>
      <p:ext uri="{BB962C8B-B14F-4D97-AF65-F5344CB8AC3E}">
        <p14:creationId xmlns:p14="http://schemas.microsoft.com/office/powerpoint/2010/main" val="17155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1A124-AEE3-4BDE-F8DD-D365CAE002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017054-87D8-6F74-3F40-38E83F11A2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947302-6F33-5C6E-BC47-91ABEA4D0C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BF6FD0-FE27-DB3E-038B-728136689058}"/>
              </a:ext>
            </a:extLst>
          </p:cNvPr>
          <p:cNvSpPr>
            <a:spLocks noGrp="1"/>
          </p:cNvSpPr>
          <p:nvPr>
            <p:ph type="sldNum" sz="quarter" idx="5"/>
          </p:nvPr>
        </p:nvSpPr>
        <p:spPr/>
        <p:txBody>
          <a:bodyPr/>
          <a:lstStyle/>
          <a:p>
            <a:fld id="{092F94CB-1083-4FA2-B29E-D7FA47B1A247}" type="slidenum">
              <a:rPr lang="en-US" smtClean="0"/>
              <a:t>7</a:t>
            </a:fld>
            <a:endParaRPr lang="en-US" dirty="0"/>
          </a:p>
        </p:txBody>
      </p:sp>
    </p:spTree>
    <p:extLst>
      <p:ext uri="{BB962C8B-B14F-4D97-AF65-F5344CB8AC3E}">
        <p14:creationId xmlns:p14="http://schemas.microsoft.com/office/powerpoint/2010/main" val="10327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6DA59-14F8-3DAF-B41D-648A753D5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8E55C-1AED-577D-7538-B9625FA425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B3296F-BDCF-6421-C7FB-6C724198DEC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EBCBD05-D537-2CC5-7DCF-FA6F815F4199}"/>
              </a:ext>
            </a:extLst>
          </p:cNvPr>
          <p:cNvSpPr>
            <a:spLocks noGrp="1"/>
          </p:cNvSpPr>
          <p:nvPr>
            <p:ph type="sldNum" sz="quarter" idx="5"/>
          </p:nvPr>
        </p:nvSpPr>
        <p:spPr/>
        <p:txBody>
          <a:bodyPr/>
          <a:lstStyle/>
          <a:p>
            <a:fld id="{092F94CB-1083-4FA2-B29E-D7FA47B1A247}" type="slidenum">
              <a:rPr lang="en-US" smtClean="0"/>
              <a:t>8</a:t>
            </a:fld>
            <a:endParaRPr lang="en-US" dirty="0"/>
          </a:p>
        </p:txBody>
      </p:sp>
    </p:spTree>
    <p:extLst>
      <p:ext uri="{BB962C8B-B14F-4D97-AF65-F5344CB8AC3E}">
        <p14:creationId xmlns:p14="http://schemas.microsoft.com/office/powerpoint/2010/main" val="294938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13909-012A-D291-F8BF-2A25DA2689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BAC742-28CB-2840-69AA-31A894DF84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C1FAAC-4EB6-0385-5390-AE724485771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D43DEA-563B-D007-94D2-6BEDCD4AD26E}"/>
              </a:ext>
            </a:extLst>
          </p:cNvPr>
          <p:cNvSpPr>
            <a:spLocks noGrp="1"/>
          </p:cNvSpPr>
          <p:nvPr>
            <p:ph type="sldNum" sz="quarter" idx="5"/>
          </p:nvPr>
        </p:nvSpPr>
        <p:spPr/>
        <p:txBody>
          <a:bodyPr/>
          <a:lstStyle/>
          <a:p>
            <a:fld id="{092F94CB-1083-4FA2-B29E-D7FA47B1A247}" type="slidenum">
              <a:rPr lang="en-US" smtClean="0"/>
              <a:t>9</a:t>
            </a:fld>
            <a:endParaRPr lang="en-US" dirty="0"/>
          </a:p>
        </p:txBody>
      </p:sp>
    </p:spTree>
    <p:extLst>
      <p:ext uri="{BB962C8B-B14F-4D97-AF65-F5344CB8AC3E}">
        <p14:creationId xmlns:p14="http://schemas.microsoft.com/office/powerpoint/2010/main" val="378715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3B362-C203-29B5-83C3-16E1A48DA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C1184A-8529-63A7-E338-0BA6E47930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902ED2-EBDA-B2E9-F13F-93C1BA6921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AF081A-39A8-D1C5-B281-35405016A09C}"/>
              </a:ext>
            </a:extLst>
          </p:cNvPr>
          <p:cNvSpPr>
            <a:spLocks noGrp="1"/>
          </p:cNvSpPr>
          <p:nvPr>
            <p:ph type="sldNum" sz="quarter" idx="5"/>
          </p:nvPr>
        </p:nvSpPr>
        <p:spPr/>
        <p:txBody>
          <a:bodyPr/>
          <a:lstStyle/>
          <a:p>
            <a:fld id="{092F94CB-1083-4FA2-B29E-D7FA47B1A247}" type="slidenum">
              <a:rPr lang="en-US" smtClean="0"/>
              <a:t>12</a:t>
            </a:fld>
            <a:endParaRPr lang="en-US" dirty="0"/>
          </a:p>
        </p:txBody>
      </p:sp>
    </p:spTree>
    <p:extLst>
      <p:ext uri="{BB962C8B-B14F-4D97-AF65-F5344CB8AC3E}">
        <p14:creationId xmlns:p14="http://schemas.microsoft.com/office/powerpoint/2010/main" val="3417323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C7FB4-C921-EBB7-D835-ED9478F3C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E0AF7-9FAC-4DA1-660D-17F1D2013E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9DAEF-0AA5-2E51-D59D-5F085C22BB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BD3712F-0842-CA0B-483D-F6A8E1F68AEF}"/>
              </a:ext>
            </a:extLst>
          </p:cNvPr>
          <p:cNvSpPr>
            <a:spLocks noGrp="1"/>
          </p:cNvSpPr>
          <p:nvPr>
            <p:ph type="sldNum" sz="quarter" idx="5"/>
          </p:nvPr>
        </p:nvSpPr>
        <p:spPr/>
        <p:txBody>
          <a:bodyPr/>
          <a:lstStyle/>
          <a:p>
            <a:fld id="{092F94CB-1083-4FA2-B29E-D7FA47B1A247}" type="slidenum">
              <a:rPr lang="en-US" smtClean="0"/>
              <a:t>13</a:t>
            </a:fld>
            <a:endParaRPr lang="en-US" dirty="0"/>
          </a:p>
        </p:txBody>
      </p:sp>
    </p:spTree>
    <p:extLst>
      <p:ext uri="{BB962C8B-B14F-4D97-AF65-F5344CB8AC3E}">
        <p14:creationId xmlns:p14="http://schemas.microsoft.com/office/powerpoint/2010/main" val="287649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346B5-6A94-B3A4-6E29-1A10672F0D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85CB9D-9B29-54A2-8254-2A2BA34EE4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B2743F-BCBE-11F9-EA5D-B3779EFD80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05F2932-5743-AA60-A93A-87F188ED3256}"/>
              </a:ext>
            </a:extLst>
          </p:cNvPr>
          <p:cNvSpPr>
            <a:spLocks noGrp="1"/>
          </p:cNvSpPr>
          <p:nvPr>
            <p:ph type="sldNum" sz="quarter" idx="5"/>
          </p:nvPr>
        </p:nvSpPr>
        <p:spPr/>
        <p:txBody>
          <a:bodyPr/>
          <a:lstStyle/>
          <a:p>
            <a:fld id="{092F94CB-1083-4FA2-B29E-D7FA47B1A247}" type="slidenum">
              <a:rPr lang="en-US" smtClean="0"/>
              <a:t>14</a:t>
            </a:fld>
            <a:endParaRPr lang="en-US" dirty="0"/>
          </a:p>
        </p:txBody>
      </p:sp>
    </p:spTree>
    <p:extLst>
      <p:ext uri="{BB962C8B-B14F-4D97-AF65-F5344CB8AC3E}">
        <p14:creationId xmlns:p14="http://schemas.microsoft.com/office/powerpoint/2010/main" val="3577741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9A88E-B8B7-FB0A-6130-3B28788BF1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5CCCD1-61B6-8824-EED0-B44A15E8BE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64C7D0-D8A0-8C6C-CD49-7BDF6DD9A63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F53F85-4D95-016C-F7E2-6A48051A0C92}"/>
              </a:ext>
            </a:extLst>
          </p:cNvPr>
          <p:cNvSpPr>
            <a:spLocks noGrp="1"/>
          </p:cNvSpPr>
          <p:nvPr>
            <p:ph type="sldNum" sz="quarter" idx="5"/>
          </p:nvPr>
        </p:nvSpPr>
        <p:spPr/>
        <p:txBody>
          <a:bodyPr/>
          <a:lstStyle/>
          <a:p>
            <a:fld id="{092F94CB-1083-4FA2-B29E-D7FA47B1A247}" type="slidenum">
              <a:rPr lang="en-US" smtClean="0"/>
              <a:t>15</a:t>
            </a:fld>
            <a:endParaRPr lang="en-US" dirty="0"/>
          </a:p>
        </p:txBody>
      </p:sp>
    </p:spTree>
    <p:extLst>
      <p:ext uri="{BB962C8B-B14F-4D97-AF65-F5344CB8AC3E}">
        <p14:creationId xmlns:p14="http://schemas.microsoft.com/office/powerpoint/2010/main" val="2087608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2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1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4.png"/></Relationships>
</file>

<file path=ppt/slideLayouts/_rels/slideLayout15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6.png"/></Relationships>
</file>

<file path=ppt/slideLayouts/_rels/slideLayout16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25.png"/></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0.png"/></Relationships>
</file>

<file path=ppt/slideLayouts/_rels/slideLayout18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2.png"/></Relationships>
</file>

<file path=ppt/slideLayouts/_rels/slideLayout19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6.xml"/><Relationship Id="rId4" Type="http://schemas.openxmlformats.org/officeDocument/2006/relationships/image" Target="../media/image21.png"/></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21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0.png"/></Relationships>
</file>

<file path=ppt/slideLayouts/_rels/slideLayout21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2.png"/></Relationships>
</file>

<file path=ppt/slideLayouts/_rels/slideLayout22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7.xml"/><Relationship Id="rId4" Type="http://schemas.openxmlformats.org/officeDocument/2006/relationships/image" Target="../media/image21.png"/></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24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8.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9.png"/></Relationships>
</file>

<file path=ppt/slideLayouts/_rels/slideLayout25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30.png"/></Relationships>
</file>

<file path=ppt/slideLayouts/_rels/slideLayout25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29.png"/></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27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0.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28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2.png"/></Relationships>
</file>

<file path=ppt/slideLayouts/_rels/slideLayout28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9.xml"/><Relationship Id="rId4" Type="http://schemas.openxmlformats.org/officeDocument/2006/relationships/image" Target="../media/image21.png"/></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0.xml"/></Relationships>
</file>

<file path=ppt/slideLayouts/_rels/slideLayout31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20.png"/></Relationships>
</file>

<file path=ppt/slideLayouts/_rels/slideLayout31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31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22.png"/></Relationships>
</file>

<file path=ppt/slideLayouts/_rels/slideLayout31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1.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1.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1.xml"/></Relationships>
</file>

<file path=ppt/slideLayouts/_rels/slideLayout34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1.xml"/><Relationship Id="rId4" Type="http://schemas.openxmlformats.org/officeDocument/2006/relationships/image" Target="../media/image20.png"/></Relationships>
</file>

<file path=ppt/slideLayouts/_rels/slideLayout342.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343.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1.xml"/><Relationship Id="rId4" Type="http://schemas.openxmlformats.org/officeDocument/2006/relationships/image" Target="../media/image22.png"/></Relationships>
</file>

<file path=ppt/slideLayouts/_rels/slideLayout344.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11.xml"/><Relationship Id="rId4" Type="http://schemas.openxmlformats.org/officeDocument/2006/relationships/image" Target="../media/image21.png"/></Relationships>
</file>

<file path=ppt/slideLayouts/_rels/slideLayout3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1.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14.png"/><Relationship Id="rId4" Type="http://schemas.openxmlformats.org/officeDocument/2006/relationships/image" Target="../media/image11.emf"/></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6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1.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0.png"/></Relationships>
</file>

<file path=ppt/slideLayouts/_rels/slideLayout98.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1.png"/></Relationships>
</file>

<file path=ppt/slideLayouts/_rels/slideLayout99.xml.rels><?xml version="1.0" encoding="UTF-8" standalone="yes"?>
<Relationships xmlns="http://schemas.openxmlformats.org/package/2006/relationships"><Relationship Id="rId3" Type="http://schemas.openxmlformats.org/officeDocument/2006/relationships/image" Target="file://localhost/Users/Houman/Dropbox%20(ETC)/the%20harris%20poll/Design/Final/PPT/assets/logo.png" TargetMode="External"/><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2813550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77448"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8" name="Text Placeholder 2"/>
          <p:cNvSpPr>
            <a:spLocks noGrp="1"/>
          </p:cNvSpPr>
          <p:nvPr>
            <p:ph type="body" sz="quarter" idx="19"/>
          </p:nvPr>
        </p:nvSpPr>
        <p:spPr>
          <a:xfrm>
            <a:off x="177447"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4111343"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0" name="Text Placeholder 2"/>
          <p:cNvSpPr>
            <a:spLocks noGrp="1"/>
          </p:cNvSpPr>
          <p:nvPr>
            <p:ph type="body" sz="quarter" idx="21"/>
          </p:nvPr>
        </p:nvSpPr>
        <p:spPr>
          <a:xfrm>
            <a:off x="4111341"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8045240"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22" name="Text Placeholder 2"/>
          <p:cNvSpPr>
            <a:spLocks noGrp="1"/>
          </p:cNvSpPr>
          <p:nvPr>
            <p:ph type="body" sz="quarter" idx="23"/>
          </p:nvPr>
        </p:nvSpPr>
        <p:spPr>
          <a:xfrm>
            <a:off x="8045239" y="404632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1094952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301922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165960308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8764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7614684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87466330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42805590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173418112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55479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5760217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901772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dirty="0"/>
          </a:p>
        </p:txBody>
      </p:sp>
    </p:spTree>
    <p:extLst>
      <p:ext uri="{BB962C8B-B14F-4D97-AF65-F5344CB8AC3E}">
        <p14:creationId xmlns:p14="http://schemas.microsoft.com/office/powerpoint/2010/main" val="5788047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010847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097501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dirty="0"/>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7173378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4406050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55717506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dirty="0"/>
          </a:p>
        </p:txBody>
      </p:sp>
    </p:spTree>
    <p:extLst>
      <p:ext uri="{BB962C8B-B14F-4D97-AF65-F5344CB8AC3E}">
        <p14:creationId xmlns:p14="http://schemas.microsoft.com/office/powerpoint/2010/main" val="220781699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1182138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0639022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201825218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6624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22141359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284114998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2105720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86902090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211868391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385425560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98134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6667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Tree>
    <p:extLst>
      <p:ext uri="{BB962C8B-B14F-4D97-AF65-F5344CB8AC3E}">
        <p14:creationId xmlns:p14="http://schemas.microsoft.com/office/powerpoint/2010/main" val="309174781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8507679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096766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159448581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2009431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703404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0102484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09889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279606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820390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26844550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82240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6587591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025303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41332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1555108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7161431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dirty="0"/>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7051542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397743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3431372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dirty="0"/>
          </a:p>
        </p:txBody>
      </p:sp>
    </p:spTree>
    <p:extLst>
      <p:ext uri="{BB962C8B-B14F-4D97-AF65-F5344CB8AC3E}">
        <p14:creationId xmlns:p14="http://schemas.microsoft.com/office/powerpoint/2010/main" val="10270180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19436852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2083288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19734075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3425115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411542043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57050127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256719946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382744805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10079848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7376953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895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8813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Tree>
    <p:extLst>
      <p:ext uri="{BB962C8B-B14F-4D97-AF65-F5344CB8AC3E}">
        <p14:creationId xmlns:p14="http://schemas.microsoft.com/office/powerpoint/2010/main" val="345839080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51232833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466617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584"/>
            <a:ext cx="7467969"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42732390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4435915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20043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281338709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326182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0743176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5519141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419782994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629604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9584324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520266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1904351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52549246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8970412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dirty="0"/>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6255996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135049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51468950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dirty="0"/>
          </a:p>
        </p:txBody>
      </p:sp>
    </p:spTree>
    <p:extLst>
      <p:ext uri="{BB962C8B-B14F-4D97-AF65-F5344CB8AC3E}">
        <p14:creationId xmlns:p14="http://schemas.microsoft.com/office/powerpoint/2010/main" val="35350696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81374798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20459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796531051"/>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046704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A Stagwell LLC Company © 2024</a:t>
            </a:r>
          </a:p>
        </p:txBody>
      </p:sp>
    </p:spTree>
    <p:extLst>
      <p:ext uri="{BB962C8B-B14F-4D97-AF65-F5344CB8AC3E}">
        <p14:creationId xmlns:p14="http://schemas.microsoft.com/office/powerpoint/2010/main" val="20992800"/>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228404556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42197604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3379037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32333024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255829708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9036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3157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Tree>
    <p:extLst>
      <p:ext uri="{BB962C8B-B14F-4D97-AF65-F5344CB8AC3E}">
        <p14:creationId xmlns:p14="http://schemas.microsoft.com/office/powerpoint/2010/main" val="234169600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99800359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13419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A Stagwell LLC Company © 2024</a:t>
            </a: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4101732" y="518160"/>
            <a:ext cx="7467969" cy="6129867"/>
          </a:xfrm>
          <a:prstGeom prst="rect">
            <a:avLst/>
          </a:prstGeom>
        </p:spPr>
        <p:txBody>
          <a:bodyPr/>
          <a:lstStyle/>
          <a:p>
            <a:endParaRPr lang="en-US" dirty="0"/>
          </a:p>
        </p:txBody>
      </p:sp>
    </p:spTree>
    <p:extLst>
      <p:ext uri="{BB962C8B-B14F-4D97-AF65-F5344CB8AC3E}">
        <p14:creationId xmlns:p14="http://schemas.microsoft.com/office/powerpoint/2010/main" val="23112753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6963590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473657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10452545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84185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52858603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58302174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Tree>
    <p:extLst>
      <p:ext uri="{BB962C8B-B14F-4D97-AF65-F5344CB8AC3E}">
        <p14:creationId xmlns:p14="http://schemas.microsoft.com/office/powerpoint/2010/main" val="6872996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81737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71888926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78121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b="0" i="0">
                <a:latin typeface="Helvetica Light" panose="020B0403020202020204" pitchFamily="34" charset="0"/>
              </a:defRPr>
            </a:lvl1pPr>
            <a:lvl2pPr marL="841227" indent="-228594">
              <a:lnSpc>
                <a:spcPct val="120000"/>
              </a:lnSpc>
              <a:spcBef>
                <a:spcPts val="0"/>
              </a:spcBef>
              <a:buClr>
                <a:schemeClr val="accent1"/>
              </a:buClr>
              <a:buFont typeface="Arial" charset="0"/>
              <a:buChar char="•"/>
              <a:defRPr sz="1400" b="0" i="0">
                <a:latin typeface="Helvetica Light" panose="020B0403020202020204" pitchFamily="34" charset="0"/>
              </a:defRPr>
            </a:lvl2pPr>
            <a:lvl3pPr marL="1374614" indent="-228594">
              <a:lnSpc>
                <a:spcPct val="120000"/>
              </a:lnSpc>
              <a:spcBef>
                <a:spcPts val="0"/>
              </a:spcBef>
              <a:buClr>
                <a:schemeClr val="accent1"/>
              </a:buClr>
              <a:buFont typeface="Arial" charset="0"/>
              <a:buChar char="•"/>
              <a:defRPr sz="1400" b="0" i="0">
                <a:latin typeface="Helvetica Light" panose="020B0403020202020204" pitchFamily="34" charset="0"/>
              </a:defRPr>
            </a:lvl3pPr>
            <a:lvl4pPr marL="1984198" indent="-228594">
              <a:lnSpc>
                <a:spcPct val="120000"/>
              </a:lnSpc>
              <a:spcBef>
                <a:spcPts val="0"/>
              </a:spcBef>
              <a:buClr>
                <a:schemeClr val="accent1"/>
              </a:buClr>
              <a:buFont typeface="Arial" charset="0"/>
              <a:buChar char="•"/>
              <a:defRPr sz="1400" b="0" i="0">
                <a:latin typeface="Helvetica Light" panose="020B0403020202020204" pitchFamily="34" charset="0"/>
              </a:defRPr>
            </a:lvl4pPr>
            <a:lvl5pPr marL="2593783" indent="-228594">
              <a:lnSpc>
                <a:spcPct val="120000"/>
              </a:lnSpc>
              <a:spcBef>
                <a:spcPts val="0"/>
              </a:spcBef>
              <a:buClr>
                <a:schemeClr val="accent1"/>
              </a:buClr>
              <a:buFont typeface="Arial" charset="0"/>
              <a:buChar char="•"/>
              <a:defRPr sz="1400" b="0" i="0">
                <a:latin typeface="Helvetica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4486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Stagwell Company © 2024</a:t>
            </a:r>
          </a:p>
        </p:txBody>
      </p:sp>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Q5MDciLCJleHAiOiIxNTMyOTk2NTA3IiwiZW5kcG9pbnR1cmwiOiIrN1NNbS9wNUZhdWtzajhNWDVmL2VkTWZqRHBoR21tVXFOUm5CNDMwN3BVPSIsImVuZHBvaW50dXJsTGVuZ3RoIjoiMTI4IiwiaXNsb29wYmFjayI6IlRydWUiLCJjaWQiOiJPVGxsT1RkbU9XVXRNREEyWXkwMk1EQXdMVEUwTWpRdE1XTmlZVGc1WTJVeU1XWXg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VXN4N0xtN25td0I5SERSRERoR2FlbGdNZnhIcWV6dWZQSWRXVWNFZEFwST0&amp;encodeFailures=1&amp;width=1663&amp;height=343&amp;srcWidth=1663&amp;srcHeight=343">
            <a:extLst>
              <a:ext uri="{FF2B5EF4-FFF2-40B4-BE49-F238E27FC236}">
                <a16:creationId xmlns:a16="http://schemas.microsoft.com/office/drawing/2014/main" id="{153AB127-7483-4E95-9267-EB6E53700ED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5" y="462226"/>
            <a:ext cx="3883772" cy="80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7595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50743952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5465274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lvl1pPr>
              <a:defRPr>
                <a:latin typeface="Helvetica Light" panose="020B0403020202020204"/>
              </a:defRPr>
            </a:lvl1pPr>
          </a:lstStyle>
          <a:p>
            <a:endParaRPr lang="en-US" dirty="0"/>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33055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430534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467508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lvl1pPr>
              <a:defRPr>
                <a:latin typeface="Helvetica Light" panose="020B0403020202020204"/>
              </a:defRPr>
            </a:lvl1pPr>
          </a:lstStyle>
          <a:p>
            <a:endParaRPr lang="en-US" dirty="0"/>
          </a:p>
        </p:txBody>
      </p:sp>
    </p:spTree>
    <p:extLst>
      <p:ext uri="{BB962C8B-B14F-4D97-AF65-F5344CB8AC3E}">
        <p14:creationId xmlns:p14="http://schemas.microsoft.com/office/powerpoint/2010/main" val="377256465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276931061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lvl1pPr>
              <a:defRPr>
                <a:latin typeface="Helvetica Light" panose="020B0403020202020204"/>
              </a:defRPr>
            </a:lvl1pPr>
          </a:lstStyle>
          <a:p>
            <a:endParaRPr lang="en-US" dirty="0"/>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10885677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83649992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lvl1pPr>
              <a:defRPr>
                <a:latin typeface="Helvetica Light" panose="020B0403020202020204"/>
              </a:defRPr>
            </a:lvl1pPr>
          </a:lstStyle>
          <a:p>
            <a:endParaRPr lang="en-US" dirty="0"/>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0825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mn-lt"/>
                <a:ea typeface="+mn-ea"/>
                <a:cs typeface="+mn-cs"/>
              </a:rPr>
              <a:t>Harris Insights &amp; Analytics, A Stagwell LLC Company © 2024</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96" y="462225"/>
            <a:ext cx="3954985" cy="815731"/>
          </a:xfrm>
          <a:prstGeom prst="rect">
            <a:avLst/>
          </a:prstGeom>
        </p:spPr>
      </p:pic>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17655327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Helvetica Light" panose="020B0403020202020204"/>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atin typeface="Helvetica Light" panose="020B0403020202020204"/>
              </a:defRPr>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Helvetica Light" panose="020B0403020202020204"/>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Stagwell Company © 2024</a:t>
            </a:r>
          </a:p>
        </p:txBody>
      </p:sp>
    </p:spTree>
    <p:extLst>
      <p:ext uri="{BB962C8B-B14F-4D97-AF65-F5344CB8AC3E}">
        <p14:creationId xmlns:p14="http://schemas.microsoft.com/office/powerpoint/2010/main" val="64909441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Stagwell Company © 2024</a:t>
            </a:r>
          </a:p>
        </p:txBody>
      </p:sp>
    </p:spTree>
    <p:extLst>
      <p:ext uri="{BB962C8B-B14F-4D97-AF65-F5344CB8AC3E}">
        <p14:creationId xmlns:p14="http://schemas.microsoft.com/office/powerpoint/2010/main" val="359170695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44999414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Stagwell Company © 2024</a:t>
            </a:r>
          </a:p>
        </p:txBody>
      </p:sp>
    </p:spTree>
    <p:extLst>
      <p:ext uri="{BB962C8B-B14F-4D97-AF65-F5344CB8AC3E}">
        <p14:creationId xmlns:p14="http://schemas.microsoft.com/office/powerpoint/2010/main" val="35053449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Tree>
    <p:extLst>
      <p:ext uri="{BB962C8B-B14F-4D97-AF65-F5344CB8AC3E}">
        <p14:creationId xmlns:p14="http://schemas.microsoft.com/office/powerpoint/2010/main" val="3719980979"/>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dirty="0"/>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9107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dirty="0"/>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14204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dirty="0"/>
          </a:p>
        </p:txBody>
      </p:sp>
    </p:spTree>
    <p:extLst>
      <p:ext uri="{BB962C8B-B14F-4D97-AF65-F5344CB8AC3E}">
        <p14:creationId xmlns:p14="http://schemas.microsoft.com/office/powerpoint/2010/main" val="4081231057"/>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323102556"/>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514630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mn-lt"/>
                <a:ea typeface="+mn-ea"/>
                <a:cs typeface="+mn-cs"/>
              </a:rPr>
              <a:t>Harris Insights &amp; Analytics, A Stagwell LLC Company © 2024</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256578"/>
            <a:ext cx="2262131" cy="466572"/>
          </a:xfrm>
          <a:prstGeom prst="rect">
            <a:avLst/>
          </a:prstGeom>
        </p:spPr>
      </p:pic>
    </p:spTree>
    <p:extLst>
      <p:ext uri="{BB962C8B-B14F-4D97-AF65-F5344CB8AC3E}">
        <p14:creationId xmlns:p14="http://schemas.microsoft.com/office/powerpoint/2010/main" val="187631544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65267078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353956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Helvetica Light" panose="020B0403020202020204"/>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26567654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63533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Helvetica Light" panose="020B0403020202020204"/>
            </a:endParaRPr>
          </a:p>
        </p:txBody>
      </p:sp>
    </p:spTree>
    <p:extLst>
      <p:ext uri="{BB962C8B-B14F-4D97-AF65-F5344CB8AC3E}">
        <p14:creationId xmlns:p14="http://schemas.microsoft.com/office/powerpoint/2010/main" val="395258548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Helvetica Light" panose="020B0403020202020204"/>
            </a:endParaRPr>
          </a:p>
        </p:txBody>
      </p:sp>
    </p:spTree>
    <p:extLst>
      <p:ext uri="{BB962C8B-B14F-4D97-AF65-F5344CB8AC3E}">
        <p14:creationId xmlns:p14="http://schemas.microsoft.com/office/powerpoint/2010/main" val="41065083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8600149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Tree>
    <p:extLst>
      <p:ext uri="{BB962C8B-B14F-4D97-AF65-F5344CB8AC3E}">
        <p14:creationId xmlns:p14="http://schemas.microsoft.com/office/powerpoint/2010/main" val="200917946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atin typeface="Helvetica Light" panose="020B0403020202020204"/>
              </a:defRPr>
            </a:lvl1pPr>
            <a:lvl2pPr marL="841227" indent="-228594">
              <a:lnSpc>
                <a:spcPct val="120000"/>
              </a:lnSpc>
              <a:spcBef>
                <a:spcPts val="0"/>
              </a:spcBef>
              <a:buClr>
                <a:schemeClr val="accent1"/>
              </a:buClr>
              <a:buFont typeface="Arial" charset="0"/>
              <a:buChar char="•"/>
              <a:defRPr sz="1400">
                <a:latin typeface="Helvetica Light" panose="020B0403020202020204"/>
              </a:defRPr>
            </a:lvl2pPr>
            <a:lvl3pPr marL="1374614" indent="-228594">
              <a:lnSpc>
                <a:spcPct val="120000"/>
              </a:lnSpc>
              <a:spcBef>
                <a:spcPts val="0"/>
              </a:spcBef>
              <a:buClr>
                <a:schemeClr val="accent1"/>
              </a:buClr>
              <a:buFont typeface="Arial" charset="0"/>
              <a:buChar char="•"/>
              <a:defRPr sz="1400">
                <a:latin typeface="Helvetica Light" panose="020B0403020202020204"/>
              </a:defRPr>
            </a:lvl3pPr>
            <a:lvl4pPr marL="1984198" indent="-228594">
              <a:lnSpc>
                <a:spcPct val="120000"/>
              </a:lnSpc>
              <a:spcBef>
                <a:spcPts val="0"/>
              </a:spcBef>
              <a:buClr>
                <a:schemeClr val="accent1"/>
              </a:buClr>
              <a:buFont typeface="Arial" charset="0"/>
              <a:buChar char="•"/>
              <a:defRPr sz="1400">
                <a:latin typeface="Helvetica Light" panose="020B0403020202020204"/>
              </a:defRPr>
            </a:lvl4pPr>
            <a:lvl5pPr marL="2593783" indent="-228594">
              <a:lnSpc>
                <a:spcPct val="120000"/>
              </a:lnSpc>
              <a:spcBef>
                <a:spcPts val="0"/>
              </a:spcBef>
              <a:buClr>
                <a:schemeClr val="accent1"/>
              </a:buClr>
              <a:buFont typeface="Arial" charset="0"/>
              <a:buChar char="•"/>
              <a:defRPr sz="1400">
                <a:latin typeface="Helvetica Light" panose="020B040302020202020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152317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3185621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mn-lt"/>
                <a:ea typeface="+mn-ea"/>
                <a:cs typeface="+mn-cs"/>
              </a:rPr>
              <a:t>Harris Insights &amp; Analytics, A Stagwell LLC Company © 2024</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256578"/>
            <a:ext cx="2262131" cy="466573"/>
          </a:xfrm>
          <a:prstGeom prst="rect">
            <a:avLst/>
          </a:prstGeom>
        </p:spPr>
      </p:pic>
    </p:spTree>
    <p:extLst>
      <p:ext uri="{BB962C8B-B14F-4D97-AF65-F5344CB8AC3E}">
        <p14:creationId xmlns:p14="http://schemas.microsoft.com/office/powerpoint/2010/main" val="40584561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6888639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8822184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4053388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lvl1pPr>
              <a:defRPr>
                <a:latin typeface="Helvetica Light" panose="020B0403020202020204"/>
              </a:defRPr>
            </a:lvl1pPr>
          </a:lstStyle>
          <a:p>
            <a:endParaRPr lang="en-US" dirty="0"/>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1334028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5426367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02796130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Helvetica Light" panose="020B0403020202020204"/>
                <a:ea typeface="Helvetica Light" panose="020B0403020202020204"/>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lvl1pPr>
              <a:defRPr>
                <a:latin typeface="Helvetica Light" panose="020B0403020202020204"/>
              </a:defRPr>
            </a:lvl1pPr>
          </a:lstStyle>
          <a:p>
            <a:endParaRPr lang="en-US" dirty="0"/>
          </a:p>
        </p:txBody>
      </p:sp>
    </p:spTree>
    <p:extLst>
      <p:ext uri="{BB962C8B-B14F-4D97-AF65-F5344CB8AC3E}">
        <p14:creationId xmlns:p14="http://schemas.microsoft.com/office/powerpoint/2010/main" val="7290418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70785077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lvl1pPr>
              <a:defRPr>
                <a:latin typeface="Helvetica Light" panose="020B0403020202020204"/>
              </a:defRPr>
            </a:lvl1pPr>
          </a:lstStyle>
          <a:p>
            <a:endParaRPr lang="en-US" dirty="0"/>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02098029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atin typeface="Helvetica Light" panose="020B0403020202020204"/>
              </a:defRPr>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8047388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A Stagwell LLC Company © 2024</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72853" cy="819416"/>
          </a:xfrm>
          <a:prstGeom prst="rect">
            <a:avLst/>
          </a:prstGeom>
        </p:spPr>
      </p:pic>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Tree>
    <p:extLst>
      <p:ext uri="{BB962C8B-B14F-4D97-AF65-F5344CB8AC3E}">
        <p14:creationId xmlns:p14="http://schemas.microsoft.com/office/powerpoint/2010/main" val="409836541"/>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lvl1pPr>
              <a:defRPr>
                <a:latin typeface="Helvetica Light" panose="020B0403020202020204"/>
              </a:defRPr>
            </a:lvl1pPr>
          </a:lstStyle>
          <a:p>
            <a:endParaRPr lang="en-US" dirty="0"/>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Helvetica Light" panose="020B0403020202020204"/>
                <a:ea typeface="Helvetica Light" panose="020B0403020202020204"/>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latin typeface="Helvetica Light" panose="020B0403020202020204"/>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latin typeface="Helvetica Light" panose="020B0403020202020204"/>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3699423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Helvetica Light" panose="020B0403020202020204"/>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atin typeface="Helvetica Light" panose="020B0403020202020204"/>
              </a:defRPr>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latin typeface="Helvetica Light" panose="020B0403020202020204"/>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Helvetica Light" panose="020B0403020202020204"/>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Stagwell Company © 2024</a:t>
            </a:r>
          </a:p>
        </p:txBody>
      </p:sp>
    </p:spTree>
    <p:extLst>
      <p:ext uri="{BB962C8B-B14F-4D97-AF65-F5344CB8AC3E}">
        <p14:creationId xmlns:p14="http://schemas.microsoft.com/office/powerpoint/2010/main" val="16559074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Stagwell Company © 2024</a:t>
            </a:r>
          </a:p>
        </p:txBody>
      </p:sp>
    </p:spTree>
    <p:extLst>
      <p:ext uri="{BB962C8B-B14F-4D97-AF65-F5344CB8AC3E}">
        <p14:creationId xmlns:p14="http://schemas.microsoft.com/office/powerpoint/2010/main" val="334624440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711791490"/>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Stagwell Company © 2024</a:t>
            </a:r>
          </a:p>
        </p:txBody>
      </p:sp>
    </p:spTree>
    <p:extLst>
      <p:ext uri="{BB962C8B-B14F-4D97-AF65-F5344CB8AC3E}">
        <p14:creationId xmlns:p14="http://schemas.microsoft.com/office/powerpoint/2010/main" val="33167602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Tree>
    <p:extLst>
      <p:ext uri="{BB962C8B-B14F-4D97-AF65-F5344CB8AC3E}">
        <p14:creationId xmlns:p14="http://schemas.microsoft.com/office/powerpoint/2010/main" val="115402474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dirty="0"/>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8738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dirty="0"/>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06720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Helvetica Light" panose="020B0403020202020204"/>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latin typeface="Helvetica Light" panose="020B0403020202020204"/>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lvl1pPr>
              <a:defRPr>
                <a:latin typeface="Helvetica Light" panose="020B0403020202020204"/>
              </a:defRPr>
            </a:lvl1pPr>
          </a:lstStyle>
          <a:p>
            <a:endParaRPr lang="en-US" dirty="0"/>
          </a:p>
        </p:txBody>
      </p:sp>
    </p:spTree>
    <p:extLst>
      <p:ext uri="{BB962C8B-B14F-4D97-AF65-F5344CB8AC3E}">
        <p14:creationId xmlns:p14="http://schemas.microsoft.com/office/powerpoint/2010/main" val="1156819664"/>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8627375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mn-lt"/>
                <a:ea typeface="+mn-ea"/>
                <a:cs typeface="+mn-cs"/>
              </a:rPr>
              <a:t>Harris Insights &amp; Analytics, A Stagwell LLC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Tree>
    <p:extLst>
      <p:ext uri="{BB962C8B-B14F-4D97-AF65-F5344CB8AC3E}">
        <p14:creationId xmlns:p14="http://schemas.microsoft.com/office/powerpoint/2010/main" val="298122470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13609778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Helvetica Light" panose="020B0403020202020204"/>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pic>
        <p:nvPicPr>
          <p:cNvPr id="10" name="Picture 9"/>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42490605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Helvetica Light" panose="020B0403020202020204"/>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pic>
        <p:nvPicPr>
          <p:cNvPr id="2" name="Picture 1"/>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112583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Helvetica Light" panose="020B0403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Helvetica Light" panose="020B0403020202020204"/>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Helvetica Light" panose="020B0403020202020204"/>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409597902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922109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Helvetica Light" panose="020B0403020202020204"/>
            </a:endParaRPr>
          </a:p>
        </p:txBody>
      </p:sp>
    </p:spTree>
    <p:extLst>
      <p:ext uri="{BB962C8B-B14F-4D97-AF65-F5344CB8AC3E}">
        <p14:creationId xmlns:p14="http://schemas.microsoft.com/office/powerpoint/2010/main" val="401616707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Helvetica Light" panose="020B0403020202020204"/>
            </a:endParaRPr>
          </a:p>
        </p:txBody>
      </p:sp>
    </p:spTree>
    <p:extLst>
      <p:ext uri="{BB962C8B-B14F-4D97-AF65-F5344CB8AC3E}">
        <p14:creationId xmlns:p14="http://schemas.microsoft.com/office/powerpoint/2010/main" val="106976489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310546792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269190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2526958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3" y="462225"/>
            <a:ext cx="3960997" cy="81697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Harris Insights &amp; Analytics, A Stagwell LLC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Tree>
    <p:extLst>
      <p:ext uri="{BB962C8B-B14F-4D97-AF65-F5344CB8AC3E}">
        <p14:creationId xmlns:p14="http://schemas.microsoft.com/office/powerpoint/2010/main" val="3455425258"/>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4590868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2228547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8886990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dirty="0"/>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5085582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8001640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04810481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dirty="0"/>
          </a:p>
        </p:txBody>
      </p:sp>
    </p:spTree>
    <p:extLst>
      <p:ext uri="{BB962C8B-B14F-4D97-AF65-F5344CB8AC3E}">
        <p14:creationId xmlns:p14="http://schemas.microsoft.com/office/powerpoint/2010/main" val="3242508590"/>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692204311"/>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1751667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375553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28" y="462225"/>
            <a:ext cx="3954985" cy="815731"/>
          </a:xfrm>
          <a:prstGeom prst="rect">
            <a:avLst/>
          </a:prstGeom>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Arial" panose="020B0604020202020204"/>
                <a:ea typeface="+mn-ea"/>
                <a:cs typeface="+mn-cs"/>
              </a:rPr>
              <a:t>Harris Insights &amp; Analytics, A Stagwell LLC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Tree>
    <p:extLst>
      <p:ext uri="{BB962C8B-B14F-4D97-AF65-F5344CB8AC3E}">
        <p14:creationId xmlns:p14="http://schemas.microsoft.com/office/powerpoint/2010/main" val="38323124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606696850"/>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1698771512"/>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229321221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71634158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1149012574"/>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360875795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97007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804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Tree>
    <p:extLst>
      <p:ext uri="{BB962C8B-B14F-4D97-AF65-F5344CB8AC3E}">
        <p14:creationId xmlns:p14="http://schemas.microsoft.com/office/powerpoint/2010/main" val="3570867721"/>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7840541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A Stagwell LLC Company © 2024</a:t>
            </a:r>
          </a:p>
        </p:txBody>
      </p:sp>
      <p:pic>
        <p:nvPicPr>
          <p:cNvPr id="8" name="Picture 7"/>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285249212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44201344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214685040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843249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4151094526"/>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52309"/>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92615104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353346449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2178234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92482" y="152400"/>
            <a:ext cx="10887287" cy="1095756"/>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792480" y="2020824"/>
            <a:ext cx="10887288" cy="4078224"/>
          </a:xfrm>
          <a:prstGeom prst="rect">
            <a:avLst/>
          </a:prstGeom>
        </p:spPr>
        <p:txBody>
          <a:bodyPr/>
          <a:lstStyle/>
          <a:p>
            <a:endParaRPr lang="en-US" dirty="0"/>
          </a:p>
        </p:txBody>
      </p:sp>
    </p:spTree>
    <p:extLst>
      <p:ext uri="{BB962C8B-B14F-4D97-AF65-F5344CB8AC3E}">
        <p14:creationId xmlns:p14="http://schemas.microsoft.com/office/powerpoint/2010/main" val="171825072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9222405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1_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509775"/>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tx1"/>
                </a:solidFill>
                <a:effectLst/>
                <a:uLnTx/>
                <a:uFillTx/>
                <a:latin typeface="+mn-lt"/>
                <a:ea typeface="+mn-ea"/>
                <a:cs typeface="+mn-cs"/>
              </a:rPr>
              <a:t>Harris Insights &amp; Analytics, A Stagwell LLC Company © 2024</a:t>
            </a:r>
          </a:p>
        </p:txBody>
      </p:sp>
      <p:pic>
        <p:nvPicPr>
          <p:cNvPr id="6" name="Picture 5">
            <a:extLst>
              <a:ext uri="{FF2B5EF4-FFF2-40B4-BE49-F238E27FC236}">
                <a16:creationId xmlns:a16="http://schemas.microsoft.com/office/drawing/2014/main" id="{F8ADB39A-7A36-3341-82EA-36C2611B8135}"/>
              </a:ext>
            </a:extLst>
          </p:cNvPr>
          <p:cNvPicPr>
            <a:picLocks noChangeAspect="1"/>
          </p:cNvPicPr>
          <p:nvPr userDrawn="1"/>
        </p:nvPicPr>
        <p:blipFill>
          <a:blip r:embed="rId2"/>
          <a:stretch>
            <a:fillRect/>
          </a:stretch>
        </p:blipFill>
        <p:spPr>
          <a:xfrm>
            <a:off x="302683" y="338570"/>
            <a:ext cx="6450252" cy="798253"/>
          </a:xfrm>
          <a:prstGeom prst="rect">
            <a:avLst/>
          </a:prstGeom>
        </p:spPr>
      </p:pic>
    </p:spTree>
    <p:extLst>
      <p:ext uri="{BB962C8B-B14F-4D97-AF65-F5344CB8AC3E}">
        <p14:creationId xmlns:p14="http://schemas.microsoft.com/office/powerpoint/2010/main" val="331239471"/>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523399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404883549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84648227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0277091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94346982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dirty="0"/>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51463019"/>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1211512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5134294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dirty="0"/>
          </a:p>
        </p:txBody>
      </p:sp>
    </p:spTree>
    <p:extLst>
      <p:ext uri="{BB962C8B-B14F-4D97-AF65-F5344CB8AC3E}">
        <p14:creationId xmlns:p14="http://schemas.microsoft.com/office/powerpoint/2010/main" val="139114123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1101773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621334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A Stagwell LLC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9" name="Picture 8">
            <a:extLst>
              <a:ext uri="{FF2B5EF4-FFF2-40B4-BE49-F238E27FC236}">
                <a16:creationId xmlns:a16="http://schemas.microsoft.com/office/drawing/2014/main" id="{8DFC5EEE-089F-1543-906A-465D212954A8}"/>
              </a:ext>
            </a:extLst>
          </p:cNvPr>
          <p:cNvPicPr>
            <a:picLocks noChangeAspect="1"/>
          </p:cNvPicPr>
          <p:nvPr userDrawn="1"/>
        </p:nvPicPr>
        <p:blipFill>
          <a:blip r:embed="rId2"/>
          <a:stretch>
            <a:fillRect/>
          </a:stretch>
        </p:blipFill>
        <p:spPr>
          <a:xfrm>
            <a:off x="302684" y="338570"/>
            <a:ext cx="5002485" cy="619084"/>
          </a:xfrm>
          <a:prstGeom prst="rect">
            <a:avLst/>
          </a:prstGeom>
        </p:spPr>
      </p:pic>
    </p:spTree>
    <p:extLst>
      <p:ext uri="{BB962C8B-B14F-4D97-AF65-F5344CB8AC3E}">
        <p14:creationId xmlns:p14="http://schemas.microsoft.com/office/powerpoint/2010/main" val="178896008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06182902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278047604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76518581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84333387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339618604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09439917"/>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3244540312"/>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401592049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47128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0417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Harris Insights &amp; Analytics, A Stagwell LLC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71801197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Tree>
    <p:extLst>
      <p:ext uri="{BB962C8B-B14F-4D97-AF65-F5344CB8AC3E}">
        <p14:creationId xmlns:p14="http://schemas.microsoft.com/office/powerpoint/2010/main" val="356175614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79946313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211217605"/>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495979755"/>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3542774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82097492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726451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97336889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72184390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6281996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Harris Insights &amp; Analytics, A Stagwell LLC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226949036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230147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78790906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41613830"/>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84896611"/>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044710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dirty="0"/>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73081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0329786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3764962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dirty="0"/>
          </a:p>
        </p:txBody>
      </p:sp>
    </p:spTree>
    <p:extLst>
      <p:ext uri="{BB962C8B-B14F-4D97-AF65-F5344CB8AC3E}">
        <p14:creationId xmlns:p14="http://schemas.microsoft.com/office/powerpoint/2010/main" val="239151049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039316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Harris Insights &amp; Analytics, A Stagwell LLC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75843724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2906676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1476884379"/>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1677898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367270850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66961669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84393927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99821375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213949061"/>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50038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1516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Harris Insights &amp; Analytics, A Stagwell LLC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78464698"/>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Tree>
    <p:extLst>
      <p:ext uri="{BB962C8B-B14F-4D97-AF65-F5344CB8AC3E}">
        <p14:creationId xmlns:p14="http://schemas.microsoft.com/office/powerpoint/2010/main" val="178560523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1118847820"/>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303075976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90407551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cxnSp>
        <p:nvCxnSpPr>
          <p:cNvPr id="10" name="Straight Connector 9"/>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09190716"/>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3795436070"/>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12714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blank">
  <p:cSld name="Logo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F24A94-8D46-47E3-AAA9-42315977B1D1}"/>
              </a:ext>
            </a:extLst>
          </p:cNvPr>
          <p:cNvSpPr/>
          <p:nvPr userDrawn="1"/>
        </p:nvSpPr>
        <p:spPr>
          <a:xfrm>
            <a:off x="195445" y="83762"/>
            <a:ext cx="11521905" cy="1954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52069164"/>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423654093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userDrawn="1">
  <p:cSld name="1_Title + Copy">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5">
            <a:extLst>
              <a:ext uri="{FF2B5EF4-FFF2-40B4-BE49-F238E27FC236}">
                <a16:creationId xmlns:a16="http://schemas.microsoft.com/office/drawing/2014/main" id="{32F38399-9EC9-3E42-9B4C-C822AD13C1EB}"/>
              </a:ext>
            </a:extLst>
          </p:cNvPr>
          <p:cNvSpPr>
            <a:spLocks noGrp="1"/>
          </p:cNvSpPr>
          <p:nvPr>
            <p:ph type="body" sz="quarter" idx="11" hasCustomPrompt="1"/>
          </p:nvPr>
        </p:nvSpPr>
        <p:spPr>
          <a:xfrm>
            <a:off x="177447" y="265587"/>
            <a:ext cx="6096000" cy="252573"/>
          </a:xfrm>
          <a:prstGeom prst="rect">
            <a:avLst/>
          </a:prstGeom>
        </p:spPr>
        <p:txBody>
          <a:bodyPr/>
          <a:lstStyle>
            <a:lvl1pPr marL="0" indent="0">
              <a:buNone/>
              <a:defRPr sz="1067" b="0" i="0">
                <a:solidFill>
                  <a:schemeClr val="accent1"/>
                </a:solidFill>
                <a:latin typeface="Helvetica Light" panose="020B0403020202020204" pitchFamily="34" charset="0"/>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7" name="Title 8">
            <a:extLst>
              <a:ext uri="{FF2B5EF4-FFF2-40B4-BE49-F238E27FC236}">
                <a16:creationId xmlns:a16="http://schemas.microsoft.com/office/drawing/2014/main" id="{73171BB8-B730-F040-8469-8A96C470AB0E}"/>
              </a:ext>
            </a:extLst>
          </p:cNvPr>
          <p:cNvSpPr>
            <a:spLocks noGrp="1"/>
          </p:cNvSpPr>
          <p:nvPr>
            <p:ph type="title" hasCustomPrompt="1"/>
          </p:nvPr>
        </p:nvSpPr>
        <p:spPr>
          <a:xfrm>
            <a:off x="177449" y="518160"/>
            <a:ext cx="11403471" cy="433739"/>
          </a:xfrm>
          <a:prstGeom prst="rect">
            <a:avLst/>
          </a:prstGeom>
        </p:spPr>
        <p:txBody>
          <a:bodyPr/>
          <a:lstStyle>
            <a:lvl1pPr>
              <a:defRPr sz="2400" b="0" i="0">
                <a:latin typeface="Helvetica Light" panose="020B0403020202020204" pitchFamily="34" charset="0"/>
                <a:ea typeface="Helvetica Light" panose="020B0403020202020204" pitchFamily="34" charset="0"/>
                <a:cs typeface="Arial" charset="0"/>
              </a:defRPr>
            </a:lvl1pPr>
          </a:lstStyle>
          <a:p>
            <a:r>
              <a:rPr lang="en-US"/>
              <a:t>Title</a:t>
            </a:r>
          </a:p>
        </p:txBody>
      </p:sp>
      <p:sp>
        <p:nvSpPr>
          <p:cNvPr id="8" name="Text Placeholder 11">
            <a:extLst>
              <a:ext uri="{FF2B5EF4-FFF2-40B4-BE49-F238E27FC236}">
                <a16:creationId xmlns:a16="http://schemas.microsoft.com/office/drawing/2014/main" id="{ABD51A03-9382-EA4D-9C49-96A53B81500C}"/>
              </a:ext>
            </a:extLst>
          </p:cNvPr>
          <p:cNvSpPr>
            <a:spLocks noGrp="1"/>
          </p:cNvSpPr>
          <p:nvPr>
            <p:ph type="body" sz="quarter" idx="10" hasCustomPrompt="1"/>
          </p:nvPr>
        </p:nvSpPr>
        <p:spPr>
          <a:xfrm>
            <a:off x="177449" y="951900"/>
            <a:ext cx="11403471" cy="378137"/>
          </a:xfrm>
          <a:prstGeom prst="rect">
            <a:avLst/>
          </a:prstGeom>
        </p:spPr>
        <p:txBody>
          <a:bodyPr/>
          <a:lstStyle>
            <a:lvl1pPr marL="0" indent="0">
              <a:buNone/>
              <a:defRPr sz="1400" b="0" i="0">
                <a:solidFill>
                  <a:schemeClr val="tx2"/>
                </a:solidFill>
                <a:latin typeface="Helvetica Light" panose="020B0403020202020204" pitchFamily="34" charset="0"/>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21384000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FFFFFF"/>
                </a:solidFill>
                <a:effectLst/>
                <a:uLnTx/>
                <a:uFillTx/>
                <a:latin typeface="Arial" panose="020B0604020202020204"/>
                <a:ea typeface="+mn-ea"/>
                <a:cs typeface="+mn-cs"/>
              </a:rPr>
              <a:t>Harris Insights &amp; Analytics, A Stagwell LLC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5"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Tree>
    <p:extLst>
      <p:ext uri="{BB962C8B-B14F-4D97-AF65-F5344CB8AC3E}">
        <p14:creationId xmlns:p14="http://schemas.microsoft.com/office/powerpoint/2010/main" val="26540044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4824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Tree>
    <p:extLst>
      <p:ext uri="{BB962C8B-B14F-4D97-AF65-F5344CB8AC3E}">
        <p14:creationId xmlns:p14="http://schemas.microsoft.com/office/powerpoint/2010/main" val="1028190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2_Dark 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4" name="Object 3"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3" name="Subtitle 2"/>
          <p:cNvSpPr>
            <a:spLocks noGrp="1"/>
          </p:cNvSpPr>
          <p:nvPr>
            <p:ph type="subTitle" idx="1" hasCustomPrompt="1"/>
          </p:nvPr>
        </p:nvSpPr>
        <p:spPr>
          <a:xfrm>
            <a:off x="711916" y="4797429"/>
            <a:ext cx="7315200" cy="665163"/>
          </a:xfrm>
        </p:spPr>
        <p:txBody>
          <a:bodyPr wrap="square" tIns="0" bIns="0"/>
          <a:lstStyle>
            <a:lvl1pPr marL="0" indent="0" algn="l">
              <a:lnSpc>
                <a:spcPct val="100000"/>
              </a:lnSpc>
              <a:buNone/>
              <a:defRPr sz="2000" cap="all" baseline="0">
                <a:solidFill>
                  <a:srgbClr val="FFFFFF"/>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15" name="Text Placeholder 2"/>
          <p:cNvSpPr>
            <a:spLocks noGrp="1"/>
          </p:cNvSpPr>
          <p:nvPr>
            <p:ph type="body" idx="17"/>
          </p:nvPr>
        </p:nvSpPr>
        <p:spPr>
          <a:xfrm>
            <a:off x="711921" y="5998465"/>
            <a:ext cx="3854751" cy="697395"/>
          </a:xfrm>
        </p:spPr>
        <p:txBody>
          <a:bodyPr wrap="square" anchor="b" anchorCtr="0"/>
          <a:lstStyle>
            <a:lvl1pPr marL="0" indent="0" algn="l">
              <a:lnSpc>
                <a:spcPct val="100000"/>
              </a:lnSpc>
              <a:spcBef>
                <a:spcPts val="0"/>
              </a:spcBef>
              <a:buNone/>
              <a:defRPr sz="1200" b="0">
                <a:solidFill>
                  <a:srgbClr val="FFFFFF"/>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13" name="Title 1"/>
          <p:cNvSpPr>
            <a:spLocks noGrp="1"/>
          </p:cNvSpPr>
          <p:nvPr>
            <p:ph type="ctrTitle" hasCustomPrompt="1"/>
          </p:nvPr>
        </p:nvSpPr>
        <p:spPr>
          <a:xfrm>
            <a:off x="711200" y="3488801"/>
            <a:ext cx="7315917" cy="1310219"/>
          </a:xfrm>
        </p:spPr>
        <p:txBody>
          <a:bodyPr wrap="square" tIns="0" bIns="0">
            <a:noAutofit/>
          </a:bodyPr>
          <a:lstStyle>
            <a:lvl1pPr algn="l">
              <a:lnSpc>
                <a:spcPct val="80000"/>
              </a:lnSpc>
              <a:tabLst>
                <a:tab pos="507974" algn="l"/>
              </a:tabLst>
              <a:defRPr sz="4500" b="0" cap="all" baseline="0">
                <a:solidFill>
                  <a:srgbClr val="009DD9"/>
                </a:solidFill>
              </a:defRPr>
            </a:lvl1pPr>
          </a:lstStyle>
          <a:p>
            <a:r>
              <a:rPr lang="en-US"/>
              <a:t>CLICK TO EDIT MASTER TITLE STYLE</a:t>
            </a:r>
          </a:p>
        </p:txBody>
      </p:sp>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l="66749" t="7621" b="6640"/>
          <a:stretch/>
        </p:blipFill>
        <p:spPr>
          <a:xfrm flipH="1">
            <a:off x="8610600" y="0"/>
            <a:ext cx="3581400" cy="6858000"/>
          </a:xfrm>
          <a:prstGeom prst="rect">
            <a:avLst/>
          </a:prstGeom>
        </p:spPr>
      </p:pic>
      <p:pic>
        <p:nvPicPr>
          <p:cNvPr id="2052" name="Picture 4" descr="http://www.stagwellgroup.com/wp-content/uploads/2015/10/Harris-Insights-Analytics_logo.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12802" y="1295402"/>
            <a:ext cx="2840567" cy="142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685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Title only 3">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9" y="1589"/>
          <a:ext cx="1587"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2" name="Object 1" hidden="1"/>
                      <p:cNvPicPr/>
                      <p:nvPr/>
                    </p:nvPicPr>
                    <p:blipFill>
                      <a:blip r:embed="rId4"/>
                      <a:stretch>
                        <a:fillRect/>
                      </a:stretch>
                    </p:blipFill>
                    <p:spPr>
                      <a:xfrm>
                        <a:off x="1589" y="1589"/>
                        <a:ext cx="1587"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dirty="0">
              <a:solidFill>
                <a:srgbClr val="8DC63F"/>
              </a:solidFill>
            </a:endParaRPr>
          </a:p>
        </p:txBody>
      </p:sp>
      <p:sp>
        <p:nvSpPr>
          <p:cNvPr id="10" name="Rectangle 9"/>
          <p:cNvSpPr/>
          <p:nvPr userDrawn="1"/>
        </p:nvSpPr>
        <p:spPr>
          <a:xfrm>
            <a:off x="0" y="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3204755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603568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89"/>
          <a:ext cx="2116" cy="1587"/>
        </p:xfrm>
        <a:graphic>
          <a:graphicData uri="http://schemas.openxmlformats.org/presentationml/2006/ole">
            <mc:AlternateContent xmlns:mc="http://schemas.openxmlformats.org/markup-compatibility/2006">
              <mc:Choice xmlns:v="urn:schemas-microsoft-com:vml" Requires="v">
                <p:oleObj name="think-cell Slide" r:id="rId3" imgW="540" imgH="541" progId="TCLayout.ActiveDocument.1">
                  <p:embed/>
                </p:oleObj>
              </mc:Choice>
              <mc:Fallback>
                <p:oleObj name="think-cell Slide" r:id="rId3" imgW="540" imgH="541" progId="TCLayout.ActiveDocument.1">
                  <p:embed/>
                  <p:pic>
                    <p:nvPicPr>
                      <p:cNvPr id="3" name="Object 2" hidden="1"/>
                      <p:cNvPicPr/>
                      <p:nvPr/>
                    </p:nvPicPr>
                    <p:blipFill>
                      <a:blip r:embed="rId4"/>
                      <a:stretch>
                        <a:fillRect/>
                      </a:stretch>
                    </p:blipFill>
                    <p:spPr>
                      <a:xfrm>
                        <a:off x="2119" y="1589"/>
                        <a:ext cx="2116" cy="1587"/>
                      </a:xfrm>
                      <a:prstGeom prst="rect">
                        <a:avLst/>
                      </a:prstGeom>
                    </p:spPr>
                  </p:pic>
                </p:oleObj>
              </mc:Fallback>
            </mc:AlternateContent>
          </a:graphicData>
        </a:graphic>
      </p:graphicFrame>
      <p:sp>
        <p:nvSpPr>
          <p:cNvPr id="9" name="Title 8"/>
          <p:cNvSpPr>
            <a:spLocks noGrp="1"/>
          </p:cNvSpPr>
          <p:nvPr>
            <p:ph type="title" hasCustomPrompt="1"/>
          </p:nvPr>
        </p:nvSpPr>
        <p:spPr>
          <a:xfrm>
            <a:off x="792480" y="676657"/>
            <a:ext cx="10888896" cy="571500"/>
          </a:xfrm>
        </p:spPr>
        <p:txBody>
          <a:bodyPr wrap="square">
            <a:noAutofit/>
          </a:bodyPr>
          <a:lstStyle>
            <a:lvl1pPr>
              <a:defRPr baseline="0">
                <a:solidFill>
                  <a:srgbClr val="8DC63F"/>
                </a:solidFill>
              </a:defRPr>
            </a:lvl1pPr>
          </a:lstStyle>
          <a:p>
            <a:r>
              <a:rPr lang="en-US"/>
              <a:t>CLICK TO EDIT MASTER TITLE STYLE</a:t>
            </a:r>
          </a:p>
        </p:txBody>
      </p:sp>
      <p:sp>
        <p:nvSpPr>
          <p:cNvPr id="8" name="Text Placeholder 2"/>
          <p:cNvSpPr>
            <a:spLocks noGrp="1"/>
          </p:cNvSpPr>
          <p:nvPr>
            <p:ph type="body" idx="13"/>
          </p:nvPr>
        </p:nvSpPr>
        <p:spPr>
          <a:xfrm>
            <a:off x="792480" y="1280161"/>
            <a:ext cx="10880429" cy="315119"/>
          </a:xfrm>
        </p:spPr>
        <p:txBody>
          <a:bodyPr wrap="square" tIns="0" bIns="0" anchor="t" anchorCtr="0"/>
          <a:lstStyle>
            <a:lvl1pPr marL="0" indent="0">
              <a:spcBef>
                <a:spcPts val="0"/>
              </a:spcBef>
              <a:buNone/>
              <a:defRPr sz="1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5" name="Text Placeholder 2"/>
          <p:cNvSpPr>
            <a:spLocks noGrp="1"/>
          </p:cNvSpPr>
          <p:nvPr>
            <p:ph type="body" idx="15"/>
          </p:nvPr>
        </p:nvSpPr>
        <p:spPr>
          <a:xfrm>
            <a:off x="792483" y="6373368"/>
            <a:ext cx="10887287" cy="365760"/>
          </a:xfrm>
        </p:spPr>
        <p:txBody>
          <a:bodyPr wrap="square" tIns="0" bIns="0" anchor="b" anchorCtr="0"/>
          <a:lstStyle>
            <a:lvl1pPr marL="0" indent="0">
              <a:spcBef>
                <a:spcPts val="60"/>
              </a:spcBef>
              <a:buNone/>
              <a:defRPr sz="800" b="0" baseline="0">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Text Box 17"/>
          <p:cNvSpPr txBox="1">
            <a:spLocks noChangeArrowheads="1"/>
          </p:cNvSpPr>
          <p:nvPr/>
        </p:nvSpPr>
        <p:spPr bwMode="auto">
          <a:xfrm>
            <a:off x="11860250" y="6600347"/>
            <a:ext cx="141064" cy="138499"/>
          </a:xfrm>
          <a:prstGeom prst="rect">
            <a:avLst/>
          </a:prstGeom>
          <a:noFill/>
          <a:ln w="9525">
            <a:noFill/>
            <a:miter lim="800000"/>
            <a:headEnd/>
            <a:tailEnd/>
          </a:ln>
          <a:effectLst/>
        </p:spPr>
        <p:txBody>
          <a:bodyPr wrap="none" lIns="0" tIns="0" rIns="0" bIns="0" anchor="ctr" anchorCtr="0">
            <a:spAutoFit/>
          </a:bodyPr>
          <a:lstStyle/>
          <a:p>
            <a:pPr algn="ctr" defTabSz="914377">
              <a:spcBef>
                <a:spcPts val="0"/>
              </a:spcBef>
            </a:pPr>
            <a:fld id="{0D7D805D-F6E5-43ED-9D8A-77676030D49C}" type="slidenum">
              <a:rPr lang="en-US" sz="900" b="0">
                <a:solidFill>
                  <a:srgbClr val="8DC63F"/>
                </a:solidFill>
              </a:rPr>
              <a:pPr algn="ctr" defTabSz="914377">
                <a:spcBef>
                  <a:spcPts val="0"/>
                </a:spcBef>
              </a:pPr>
              <a:t>‹#›</a:t>
            </a:fld>
            <a:endParaRPr lang="en-US" sz="900" b="0" dirty="0">
              <a:solidFill>
                <a:srgbClr val="8DC63F"/>
              </a:solidFill>
            </a:endParaRPr>
          </a:p>
        </p:txBody>
      </p:sp>
      <p:sp>
        <p:nvSpPr>
          <p:cNvPr id="2" name="Rectangle 1"/>
          <p:cNvSpPr/>
          <p:nvPr userDrawn="1"/>
        </p:nvSpPr>
        <p:spPr>
          <a:xfrm>
            <a:off x="0" y="76200"/>
            <a:ext cx="304800" cy="6858000"/>
          </a:xfrm>
          <a:prstGeom prst="rect">
            <a:avLst/>
          </a:prstGeom>
          <a:solidFill>
            <a:srgbClr val="96C94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2" name="Pictur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896601" y="91285"/>
            <a:ext cx="1189039" cy="594519"/>
          </a:xfrm>
          <a:prstGeom prst="rect">
            <a:avLst/>
          </a:prstGeom>
        </p:spPr>
      </p:pic>
    </p:spTree>
    <p:extLst>
      <p:ext uri="{BB962C8B-B14F-4D97-AF65-F5344CB8AC3E}">
        <p14:creationId xmlns:p14="http://schemas.microsoft.com/office/powerpoint/2010/main" val="27027375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12783707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p:nvPr>
        </p:nvSpPr>
        <p:spPr>
          <a:xfrm>
            <a:off x="177450" y="1634069"/>
            <a:ext cx="11402836" cy="4129617"/>
          </a:xfrm>
          <a:prstGeom prst="rect">
            <a:avLst/>
          </a:prstGeom>
        </p:spPr>
        <p:txBody>
          <a:bodyPr/>
          <a:lstStyle>
            <a:lvl1pPr marL="307832" indent="-228589">
              <a:lnSpc>
                <a:spcPct val="120000"/>
              </a:lnSpc>
              <a:spcBef>
                <a:spcPts val="0"/>
              </a:spcBef>
              <a:buClr>
                <a:schemeClr val="accent1"/>
              </a:buClr>
              <a:buFont typeface="Arial" charset="0"/>
              <a:buChar char="•"/>
              <a:defRPr sz="1400"/>
            </a:lvl1pPr>
            <a:lvl2pPr marL="841206" indent="-228589">
              <a:lnSpc>
                <a:spcPct val="120000"/>
              </a:lnSpc>
              <a:spcBef>
                <a:spcPts val="0"/>
              </a:spcBef>
              <a:buClr>
                <a:schemeClr val="accent1"/>
              </a:buClr>
              <a:buFont typeface="Arial" charset="0"/>
              <a:buChar char="•"/>
              <a:defRPr sz="1400"/>
            </a:lvl2pPr>
            <a:lvl3pPr marL="1374580" indent="-228589">
              <a:lnSpc>
                <a:spcPct val="120000"/>
              </a:lnSpc>
              <a:spcBef>
                <a:spcPts val="0"/>
              </a:spcBef>
              <a:buClr>
                <a:schemeClr val="accent1"/>
              </a:buClr>
              <a:buFont typeface="Arial" charset="0"/>
              <a:buChar char="•"/>
              <a:defRPr sz="1400"/>
            </a:lvl3pPr>
            <a:lvl4pPr marL="1984149" indent="-228589">
              <a:lnSpc>
                <a:spcPct val="120000"/>
              </a:lnSpc>
              <a:spcBef>
                <a:spcPts val="0"/>
              </a:spcBef>
              <a:buClr>
                <a:schemeClr val="accent1"/>
              </a:buClr>
              <a:buFont typeface="Arial" charset="0"/>
              <a:buChar char="•"/>
              <a:defRPr sz="1400"/>
            </a:lvl4pPr>
            <a:lvl5pPr marL="2593718" indent="-228589">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7555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2"/>
            <a:ext cx="11402836" cy="4311237"/>
          </a:xfrm>
          <a:prstGeom prst="rect">
            <a:avLst/>
          </a:prstGeom>
        </p:spPr>
        <p:txBody>
          <a:bodyPr/>
          <a:lstStyle>
            <a:lvl1pPr marL="228589" marR="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228589" marR="0" lvl="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89" marR="0" lvl="0" indent="-228589" algn="l" defTabSz="609570"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14971068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7" y="364626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801668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3620864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9769989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2" y="1634067"/>
            <a:ext cx="5503333" cy="4900084"/>
          </a:xfrm>
          <a:prstGeom prst="rect">
            <a:avLst/>
          </a:prstGeom>
        </p:spPr>
        <p:txBody>
          <a:bodyPr/>
          <a:lstStyle/>
          <a:p>
            <a:endParaRPr lang="en-US" dirty="0"/>
          </a:p>
        </p:txBody>
      </p:sp>
      <p:sp>
        <p:nvSpPr>
          <p:cNvPr id="16" name="Text Placeholder 15"/>
          <p:cNvSpPr>
            <a:spLocks noGrp="1"/>
          </p:cNvSpPr>
          <p:nvPr>
            <p:ph type="body" sz="quarter" idx="11" hasCustomPrompt="1"/>
          </p:nvPr>
        </p:nvSpPr>
        <p:spPr>
          <a:xfrm>
            <a:off x="177448"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8"/>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2449621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50"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7" y="3646269"/>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4638643"/>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6" y="5123164"/>
            <a:ext cx="11402836"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655871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162144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9851477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 6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8" hasCustomPrompt="1"/>
          </p:nvPr>
        </p:nvSpPr>
        <p:spPr>
          <a:xfrm>
            <a:off x="177448"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8" name="Text Placeholder 2"/>
          <p:cNvSpPr>
            <a:spLocks noGrp="1"/>
          </p:cNvSpPr>
          <p:nvPr>
            <p:ph type="body" sz="quarter" idx="19"/>
          </p:nvPr>
        </p:nvSpPr>
        <p:spPr>
          <a:xfrm>
            <a:off x="177447"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9" name="Text Placeholder 2"/>
          <p:cNvSpPr>
            <a:spLocks noGrp="1"/>
          </p:cNvSpPr>
          <p:nvPr>
            <p:ph type="body" sz="quarter" idx="20" hasCustomPrompt="1"/>
          </p:nvPr>
        </p:nvSpPr>
        <p:spPr>
          <a:xfrm>
            <a:off x="4111343"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20" name="Text Placeholder 2"/>
          <p:cNvSpPr>
            <a:spLocks noGrp="1"/>
          </p:cNvSpPr>
          <p:nvPr>
            <p:ph type="body" sz="quarter" idx="21"/>
          </p:nvPr>
        </p:nvSpPr>
        <p:spPr>
          <a:xfrm>
            <a:off x="4111341"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21" name="Text Placeholder 2"/>
          <p:cNvSpPr>
            <a:spLocks noGrp="1"/>
          </p:cNvSpPr>
          <p:nvPr>
            <p:ph type="body" sz="quarter" idx="22" hasCustomPrompt="1"/>
          </p:nvPr>
        </p:nvSpPr>
        <p:spPr>
          <a:xfrm>
            <a:off x="8045240" y="356180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22" name="Text Placeholder 2"/>
          <p:cNvSpPr>
            <a:spLocks noGrp="1"/>
          </p:cNvSpPr>
          <p:nvPr>
            <p:ph type="body" sz="quarter" idx="23"/>
          </p:nvPr>
        </p:nvSpPr>
        <p:spPr>
          <a:xfrm>
            <a:off x="8045239" y="404632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773900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8"/>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50" y="518161"/>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50" y="951901"/>
            <a:ext cx="11403471"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4" name="Picture Placeholder 3"/>
          <p:cNvSpPr>
            <a:spLocks noGrp="1"/>
          </p:cNvSpPr>
          <p:nvPr>
            <p:ph type="pic" sz="quarter" idx="12"/>
          </p:nvPr>
        </p:nvSpPr>
        <p:spPr>
          <a:xfrm>
            <a:off x="177802" y="1543052"/>
            <a:ext cx="11402484" cy="4857749"/>
          </a:xfrm>
          <a:prstGeom prst="rect">
            <a:avLst/>
          </a:prstGeom>
        </p:spPr>
        <p:txBody>
          <a:bodyPr/>
          <a:lstStyle/>
          <a:p>
            <a:endParaRPr lang="en-US" dirty="0"/>
          </a:p>
        </p:txBody>
      </p:sp>
    </p:spTree>
    <p:extLst>
      <p:ext uri="{BB962C8B-B14F-4D97-AF65-F5344CB8AC3E}">
        <p14:creationId xmlns:p14="http://schemas.microsoft.com/office/powerpoint/2010/main" val="25615988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85856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3" y="518586"/>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10784486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1/2 header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5"/>
            <a:ext cx="5486400"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85856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242969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5"/>
            <a:ext cx="5486400"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8"/>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5486400"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4"/>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2"/>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302639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75053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5"/>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43387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1/3 header + photo">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3" y="518585"/>
            <a:ext cx="7467969"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750539"/>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Tree>
    <p:extLst>
      <p:ext uri="{BB962C8B-B14F-4D97-AF65-F5344CB8AC3E}">
        <p14:creationId xmlns:p14="http://schemas.microsoft.com/office/powerpoint/2010/main" val="31214444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3" y="518161"/>
            <a:ext cx="7467969"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5"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400" b="1"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6"/>
            <a:ext cx="3560064" cy="378137"/>
          </a:xfrm>
          <a:prstGeom prst="rect">
            <a:avLst/>
          </a:prstGeom>
        </p:spPr>
        <p:txBody>
          <a:bodyPr/>
          <a:lstStyle>
            <a:lvl1pPr marL="0" indent="0">
              <a:buNone/>
              <a:defRPr sz="1400">
                <a:solidFill>
                  <a:schemeClr val="tx2"/>
                </a:solidFill>
              </a:defRPr>
            </a:lvl1pPr>
            <a:lvl2pPr marL="609570" indent="0">
              <a:buNone/>
              <a:defRPr sz="1333">
                <a:solidFill>
                  <a:schemeClr val="tx2"/>
                </a:solidFill>
              </a:defRPr>
            </a:lvl2pPr>
            <a:lvl3pPr marL="1219140" indent="0">
              <a:buNone/>
              <a:defRPr sz="1333">
                <a:solidFill>
                  <a:schemeClr val="tx2"/>
                </a:solidFill>
              </a:defRPr>
            </a:lvl3pPr>
            <a:lvl4pPr marL="1828709" indent="0">
              <a:buNone/>
              <a:defRPr sz="1333">
                <a:solidFill>
                  <a:schemeClr val="tx2"/>
                </a:solidFill>
              </a:defRPr>
            </a:lvl4pPr>
            <a:lvl5pPr marL="2438278"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50" indent="-380981">
              <a:buClr>
                <a:schemeClr val="accent1"/>
              </a:buClr>
              <a:buFont typeface="Arial" charset="0"/>
              <a:buChar char="•"/>
              <a:defRPr sz="1400"/>
            </a:lvl2pPr>
            <a:lvl3pPr marL="1523925" indent="-304784">
              <a:buClr>
                <a:schemeClr val="accent1"/>
              </a:buClr>
              <a:buFont typeface="Arial" charset="0"/>
              <a:buChar char="•"/>
              <a:defRPr sz="1400"/>
            </a:lvl3pPr>
            <a:lvl4pPr marL="2133493" indent="-304784">
              <a:buClr>
                <a:schemeClr val="accent1"/>
              </a:buClr>
              <a:buFont typeface="Arial" charset="0"/>
              <a:buChar char="•"/>
              <a:defRPr sz="1400"/>
            </a:lvl4pPr>
            <a:lvl5pPr marL="2743062" indent="-304784">
              <a:buClr>
                <a:schemeClr val="accent1"/>
              </a:buClr>
              <a:buFont typeface="Arial" charset="0"/>
              <a:buChar char="•"/>
              <a:defRPr sz="1400"/>
            </a:lvl5pPr>
          </a:lstStyle>
          <a:p>
            <a:pPr lvl="0"/>
            <a:r>
              <a:rPr lang="en-US"/>
              <a:t>Click to edit Master text styles</a:t>
            </a:r>
          </a:p>
          <a:p>
            <a:pPr marL="0" marR="0" lvl="0" indent="-377933" algn="l" defTabSz="609570"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690975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9"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3"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7" name="TextBox 6">
            <a:extLst>
              <a:ext uri="{FF2B5EF4-FFF2-40B4-BE49-F238E27FC236}">
                <a16:creationId xmlns:a16="http://schemas.microsoft.com/office/drawing/2014/main" id="{42F7AF7F-F01E-43FE-9E75-45C63413BF5C}"/>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115836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9" y="703892"/>
            <a:ext cx="3218895" cy="1219200"/>
          </a:xfrm>
          <a:prstGeom prst="rect">
            <a:avLst/>
          </a:prstGeom>
        </p:spPr>
        <p:txBody>
          <a:bodyPr/>
          <a:lstStyle>
            <a:lvl1pPr marL="0" indent="0">
              <a:buNone/>
              <a:defRPr sz="2667" b="1"/>
            </a:lvl1pPr>
          </a:lstStyle>
          <a:p>
            <a:pPr lvl="0"/>
            <a:r>
              <a:rPr lang="en-US"/>
              <a:t>Case Study Title</a:t>
            </a:r>
          </a:p>
        </p:txBody>
      </p:sp>
      <p:sp>
        <p:nvSpPr>
          <p:cNvPr id="6" name="Text Placeholder 15"/>
          <p:cNvSpPr>
            <a:spLocks noGrp="1"/>
          </p:cNvSpPr>
          <p:nvPr>
            <p:ph type="body" sz="quarter" idx="11" hasCustomPrompt="1"/>
          </p:nvPr>
        </p:nvSpPr>
        <p:spPr>
          <a:xfrm>
            <a:off x="177447" y="265588"/>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3"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4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7" name="Picture Placeholder 7">
            <a:extLst>
              <a:ext uri="{FF2B5EF4-FFF2-40B4-BE49-F238E27FC236}">
                <a16:creationId xmlns:a16="http://schemas.microsoft.com/office/drawing/2014/main" id="{B42892EE-3238-4E2A-A8DD-A5DDA3DB52A7}"/>
              </a:ext>
            </a:extLst>
          </p:cNvPr>
          <p:cNvSpPr>
            <a:spLocks noGrp="1"/>
          </p:cNvSpPr>
          <p:nvPr>
            <p:ph type="pic" sz="quarter" idx="14"/>
          </p:nvPr>
        </p:nvSpPr>
        <p:spPr>
          <a:xfrm>
            <a:off x="4101733" y="518161"/>
            <a:ext cx="7467969" cy="6129867"/>
          </a:xfrm>
          <a:prstGeom prst="rect">
            <a:avLst/>
          </a:prstGeom>
        </p:spPr>
        <p:txBody>
          <a:bodyPr/>
          <a:lstStyle/>
          <a:p>
            <a:endParaRPr lang="en-US" dirty="0"/>
          </a:p>
        </p:txBody>
      </p:sp>
      <p:sp>
        <p:nvSpPr>
          <p:cNvPr id="8" name="TextBox 7">
            <a:extLst>
              <a:ext uri="{FF2B5EF4-FFF2-40B4-BE49-F238E27FC236}">
                <a16:creationId xmlns:a16="http://schemas.microsoft.com/office/drawing/2014/main" id="{181E2381-33DF-4622-81C6-F627BA7AA37F}"/>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189937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1897749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7784"/>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6"/>
            <a:ext cx="9144000" cy="1655233"/>
          </a:xfrm>
          <a:prstGeom prst="rect">
            <a:avLst/>
          </a:prstGeom>
        </p:spPr>
        <p:txBody>
          <a:bodyPr/>
          <a:lstStyle>
            <a:lvl1pPr marL="0" indent="0" algn="l">
              <a:buNone/>
              <a:defRPr sz="3733">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766" y="462225"/>
            <a:ext cx="3883772" cy="801043"/>
          </a:xfrm>
          <a:prstGeom prst="rect">
            <a:avLst/>
          </a:prstGeom>
        </p:spPr>
      </p:pic>
      <p:sp>
        <p:nvSpPr>
          <p:cNvPr id="6" name="TextBox 5">
            <a:extLst>
              <a:ext uri="{FF2B5EF4-FFF2-40B4-BE49-F238E27FC236}">
                <a16:creationId xmlns:a16="http://schemas.microsoft.com/office/drawing/2014/main" id="{77EE2114-CD2D-4EF5-9632-9498AC79EAD9}"/>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29274803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8697" y="462225"/>
            <a:ext cx="3954985" cy="815731"/>
          </a:xfrm>
          <a:prstGeom prst="rect">
            <a:avLst/>
          </a:prstGeom>
        </p:spPr>
      </p:pic>
      <p:sp>
        <p:nvSpPr>
          <p:cNvPr id="6" name="Title 1"/>
          <p:cNvSpPr>
            <a:spLocks noGrp="1"/>
          </p:cNvSpPr>
          <p:nvPr>
            <p:ph type="ctrTitle" hasCustomPrompt="1"/>
          </p:nvPr>
        </p:nvSpPr>
        <p:spPr>
          <a:xfrm>
            <a:off x="1524000" y="2137784"/>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6"/>
            <a:ext cx="9144000" cy="1655233"/>
          </a:xfrm>
          <a:prstGeom prst="rect">
            <a:avLst/>
          </a:prstGeom>
        </p:spPr>
        <p:txBody>
          <a:bodyPr/>
          <a:lstStyle>
            <a:lvl1pPr marL="0" indent="0" algn="l">
              <a:buNone/>
              <a:defRPr sz="3733">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9" name="TextBox 8">
            <a:extLst>
              <a:ext uri="{FF2B5EF4-FFF2-40B4-BE49-F238E27FC236}">
                <a16:creationId xmlns:a16="http://schemas.microsoft.com/office/drawing/2014/main" id="{2E1A1482-F653-4FE6-B37E-ED953E526C3E}"/>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9478140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1"/>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3"/>
            <a:ext cx="9144000" cy="752820"/>
          </a:xfrm>
          <a:prstGeom prst="rect">
            <a:avLst/>
          </a:prstGeom>
        </p:spPr>
        <p:txBody>
          <a:bodyPr/>
          <a:lstStyle>
            <a:lvl1pPr marL="0" indent="0" algn="l">
              <a:buNone/>
              <a:defRPr sz="1867">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Client</a:t>
            </a:r>
          </a:p>
          <a:p>
            <a:r>
              <a:rPr lang="en-US"/>
              <a:t>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5" y="256579"/>
            <a:ext cx="2262131" cy="466572"/>
          </a:xfrm>
          <a:prstGeom prst="rect">
            <a:avLst/>
          </a:prstGeom>
        </p:spPr>
      </p:pic>
      <p:sp>
        <p:nvSpPr>
          <p:cNvPr id="6" name="TextBox 5">
            <a:extLst>
              <a:ext uri="{FF2B5EF4-FFF2-40B4-BE49-F238E27FC236}">
                <a16:creationId xmlns:a16="http://schemas.microsoft.com/office/drawing/2014/main" id="{49E465C9-2573-4401-B8C2-F58E015C799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501001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7099" y="1114361"/>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3"/>
            <a:ext cx="9144000" cy="752820"/>
          </a:xfrm>
          <a:prstGeom prst="rect">
            <a:avLst/>
          </a:prstGeom>
        </p:spPr>
        <p:txBody>
          <a:bodyPr/>
          <a:lstStyle>
            <a:lvl1pPr marL="0" indent="0" algn="l">
              <a:buNone/>
              <a:defRPr sz="1867">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Client</a:t>
            </a:r>
          </a:p>
          <a:p>
            <a:r>
              <a:rPr lang="en-US"/>
              <a:t>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5" y="256579"/>
            <a:ext cx="2262131" cy="466573"/>
          </a:xfrm>
          <a:prstGeom prst="rect">
            <a:avLst/>
          </a:prstGeom>
        </p:spPr>
      </p:pic>
      <p:sp>
        <p:nvSpPr>
          <p:cNvPr id="6" name="TextBox 5">
            <a:extLst>
              <a:ext uri="{FF2B5EF4-FFF2-40B4-BE49-F238E27FC236}">
                <a16:creationId xmlns:a16="http://schemas.microsoft.com/office/drawing/2014/main" id="{DBA55857-F64E-40C7-8FD4-429FFA9657C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9227962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2"/>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spcBef>
                <a:spcPts val="0"/>
              </a:spcBef>
              <a:buNone/>
              <a:defRPr sz="5600">
                <a:solidFill>
                  <a:schemeClr val="tx1"/>
                </a:solidFill>
                <a:latin typeface="+mn-lt"/>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72853" cy="819416"/>
          </a:xfrm>
          <a:prstGeom prst="rect">
            <a:avLst/>
          </a:prstGeom>
        </p:spPr>
      </p:pic>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
        <p:nvSpPr>
          <p:cNvPr id="9" name="TextBox 8">
            <a:extLst>
              <a:ext uri="{FF2B5EF4-FFF2-40B4-BE49-F238E27FC236}">
                <a16:creationId xmlns:a16="http://schemas.microsoft.com/office/drawing/2014/main" id="{50DD39BD-A0F1-4EB3-A85F-AEC9D2FE760F}"/>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353380626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60997" cy="81697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bg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
        <p:nvSpPr>
          <p:cNvPr id="8" name="TextBox 7">
            <a:extLst>
              <a:ext uri="{FF2B5EF4-FFF2-40B4-BE49-F238E27FC236}">
                <a16:creationId xmlns:a16="http://schemas.microsoft.com/office/drawing/2014/main" id="{E3F74FB1-5B09-46F4-A296-1E7EF94C24F2}"/>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606093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2684" y="462225"/>
            <a:ext cx="3960997" cy="81697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
        <p:nvSpPr>
          <p:cNvPr id="8" name="TextBox 7">
            <a:extLst>
              <a:ext uri="{FF2B5EF4-FFF2-40B4-BE49-F238E27FC236}">
                <a16:creationId xmlns:a16="http://schemas.microsoft.com/office/drawing/2014/main" id="{261775D4-12E9-4EAF-B059-2D8C5853F4AA}"/>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1997331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Orange">
    <p:bg>
      <p:bgPr>
        <a:solidFill>
          <a:schemeClr val="accent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529" y="462225"/>
            <a:ext cx="3954985" cy="815731"/>
          </a:xfrm>
          <a:prstGeom prst="rect">
            <a:avLst/>
          </a:prstGeom>
        </p:spPr>
      </p:pic>
      <p:sp>
        <p:nvSpPr>
          <p:cNvPr id="2" name="Title 1"/>
          <p:cNvSpPr>
            <a:spLocks noGrp="1"/>
          </p:cNvSpPr>
          <p:nvPr>
            <p:ph type="ctrTitle" hasCustomPrompt="1"/>
          </p:nvPr>
        </p:nvSpPr>
        <p:spPr>
          <a:xfrm>
            <a:off x="302683" y="1879602"/>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80"/>
            <a:ext cx="5486400" cy="1655233"/>
          </a:xfrm>
          <a:prstGeom prst="rect">
            <a:avLst/>
          </a:prstGeom>
        </p:spPr>
        <p:txBody>
          <a:bodyPr/>
          <a:lstStyle>
            <a:lvl1pPr marL="0" indent="0" algn="l">
              <a:buNone/>
              <a:defRPr sz="5600">
                <a:solidFill>
                  <a:schemeClr val="tx1"/>
                </a:solidFill>
              </a:defRPr>
            </a:lvl1pPr>
            <a:lvl2pPr marL="609570" indent="0" algn="ctr">
              <a:buNone/>
              <a:defRPr sz="2667"/>
            </a:lvl2pPr>
            <a:lvl3pPr marL="1219140" indent="0" algn="ctr">
              <a:buNone/>
              <a:defRPr sz="2400"/>
            </a:lvl3pPr>
            <a:lvl4pPr marL="1828709" indent="0" algn="ctr">
              <a:buNone/>
              <a:defRPr sz="2133"/>
            </a:lvl4pPr>
            <a:lvl5pPr marL="2438278" indent="0" algn="ctr">
              <a:buNone/>
              <a:defRPr sz="2133"/>
            </a:lvl5pPr>
            <a:lvl6pPr marL="3047848" indent="0" algn="ctr">
              <a:buNone/>
              <a:defRPr sz="2133"/>
            </a:lvl6pPr>
            <a:lvl7pPr marL="3657418" indent="0" algn="ctr">
              <a:buNone/>
              <a:defRPr sz="2133"/>
            </a:lvl7pPr>
            <a:lvl8pPr marL="4266987" indent="0" algn="ctr">
              <a:buNone/>
              <a:defRPr sz="2133"/>
            </a:lvl8pPr>
            <a:lvl9pPr marL="4876557" indent="0" algn="ctr">
              <a:buNone/>
              <a:defRPr sz="2133"/>
            </a:lvl9pPr>
          </a:lstStyle>
          <a:p>
            <a:r>
              <a:rPr lang="en-US"/>
              <a:t>Presentation Subtitle</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
        <p:nvSpPr>
          <p:cNvPr id="8" name="TextBox 7">
            <a:extLst>
              <a:ext uri="{FF2B5EF4-FFF2-40B4-BE49-F238E27FC236}">
                <a16:creationId xmlns:a16="http://schemas.microsoft.com/office/drawing/2014/main" id="{EA1F387D-7D8F-4B87-B6AC-FB8B8C1A7FD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319578602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12"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2"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3" y="317501"/>
            <a:ext cx="300611" cy="304800"/>
          </a:xfrm>
          <a:prstGeom prst="rect">
            <a:avLst/>
          </a:prstGeom>
        </p:spPr>
      </p:pic>
      <p:sp>
        <p:nvSpPr>
          <p:cNvPr id="8" name="TextBox 7">
            <a:extLst>
              <a:ext uri="{FF2B5EF4-FFF2-40B4-BE49-F238E27FC236}">
                <a16:creationId xmlns:a16="http://schemas.microsoft.com/office/drawing/2014/main" id="{30C40346-66DB-41CC-90DA-3697300682E7}"/>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29198955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8"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4" y="1297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sp>
        <p:nvSpPr>
          <p:cNvPr id="10" name="TextBox 9">
            <a:extLst>
              <a:ext uri="{FF2B5EF4-FFF2-40B4-BE49-F238E27FC236}">
                <a16:creationId xmlns:a16="http://schemas.microsoft.com/office/drawing/2014/main" id="{7D2BDFCE-6EEC-42EA-8667-5499150C827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2688955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dirty="0"/>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69352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8" name="Title 1"/>
          <p:cNvSpPr>
            <a:spLocks noGrp="1"/>
          </p:cNvSpPr>
          <p:nvPr>
            <p:ph type="ctrTitle" hasCustomPrompt="1"/>
          </p:nvPr>
        </p:nvSpPr>
        <p:spPr>
          <a:xfrm>
            <a:off x="1502228" y="2926294"/>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4" y="311152"/>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31853" y="311151"/>
            <a:ext cx="300611" cy="304800"/>
          </a:xfrm>
          <a:prstGeom prst="rect">
            <a:avLst/>
          </a:prstGeom>
        </p:spPr>
      </p:pic>
      <p:sp>
        <p:nvSpPr>
          <p:cNvPr id="12" name="TextBox 11">
            <a:extLst>
              <a:ext uri="{FF2B5EF4-FFF2-40B4-BE49-F238E27FC236}">
                <a16:creationId xmlns:a16="http://schemas.microsoft.com/office/drawing/2014/main" id="{6AEC99A6-A586-4304-9624-DCFDB1DCD9DC}"/>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17080187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Green blank">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3" name="Rectangle 2"/>
          <p:cNvSpPr/>
          <p:nvPr userDrawn="1"/>
        </p:nvSpPr>
        <p:spPr>
          <a:xfrm>
            <a:off x="11562744" y="129724"/>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716180" y="311152"/>
            <a:ext cx="300611" cy="304800"/>
          </a:xfrm>
          <a:prstGeom prst="rect">
            <a:avLst/>
          </a:prstGeom>
        </p:spPr>
      </p:pic>
      <p:cxnSp>
        <p:nvCxnSpPr>
          <p:cNvPr id="10" name="Straight Connector 9"/>
          <p:cNvCxnSpPr/>
          <p:nvPr userDrawn="1"/>
        </p:nvCxnSpPr>
        <p:spPr>
          <a:xfrm>
            <a:off x="308397"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3F462253-758A-4E97-B17A-A967968FD23E}"/>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4087577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Orange blank">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a:xfrm>
            <a:off x="11586634" y="311152"/>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6" name="TextBox 5"/>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cxnSp>
        <p:nvCxnSpPr>
          <p:cNvPr id="9" name="Straight Connector 8"/>
          <p:cNvCxnSpPr/>
          <p:nvPr userDrawn="1"/>
        </p:nvCxnSpPr>
        <p:spPr>
          <a:xfrm>
            <a:off x="308397" y="198255"/>
            <a:ext cx="11278239" cy="0"/>
          </a:xfrm>
          <a:prstGeom prst="line">
            <a:avLst/>
          </a:prstGeom>
          <a:ln w="6350" cmpd="sng">
            <a:solidFill>
              <a:schemeClr val="bg1"/>
            </a:solidFill>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716181" y="311152"/>
            <a:ext cx="300611" cy="304800"/>
          </a:xfrm>
          <a:prstGeom prst="rect">
            <a:avLst/>
          </a:prstGeom>
        </p:spPr>
      </p:pic>
      <p:sp>
        <p:nvSpPr>
          <p:cNvPr id="8" name="TextBox 7">
            <a:extLst>
              <a:ext uri="{FF2B5EF4-FFF2-40B4-BE49-F238E27FC236}">
                <a16:creationId xmlns:a16="http://schemas.microsoft.com/office/drawing/2014/main" id="{F9781A38-1178-4796-B99E-AD144FD554C9}"/>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30490201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Logo with 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6228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E045252-E849-4101-AD64-959B9B45C6F0}"/>
              </a:ext>
            </a:extLst>
          </p:cNvPr>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4" name="TextBox 3">
            <a:extLst>
              <a:ext uri="{FF2B5EF4-FFF2-40B4-BE49-F238E27FC236}">
                <a16:creationId xmlns:a16="http://schemas.microsoft.com/office/drawing/2014/main" id="{557D7459-0C31-4542-A3F0-E8B1A5DAB05D}"/>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1492227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22412490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 Copy">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p:nvPr>
        </p:nvSpPr>
        <p:spPr>
          <a:xfrm>
            <a:off x="177449" y="1634068"/>
            <a:ext cx="11402836" cy="4129617"/>
          </a:xfrm>
          <a:prstGeom prst="rect">
            <a:avLst/>
          </a:prstGeom>
        </p:spPr>
        <p:txBody>
          <a:bodyPr/>
          <a:lstStyle>
            <a:lvl1pPr marL="307840" indent="-228594">
              <a:lnSpc>
                <a:spcPct val="120000"/>
              </a:lnSpc>
              <a:spcBef>
                <a:spcPts val="0"/>
              </a:spcBef>
              <a:buClr>
                <a:schemeClr val="accent1"/>
              </a:buClr>
              <a:buFont typeface="Arial" charset="0"/>
              <a:buChar char="•"/>
              <a:defRPr sz="1400"/>
            </a:lvl1pPr>
            <a:lvl2pPr marL="841227" indent="-228594">
              <a:lnSpc>
                <a:spcPct val="120000"/>
              </a:lnSpc>
              <a:spcBef>
                <a:spcPts val="0"/>
              </a:spcBef>
              <a:buClr>
                <a:schemeClr val="accent1"/>
              </a:buClr>
              <a:buFont typeface="Arial" charset="0"/>
              <a:buChar char="•"/>
              <a:defRPr sz="1400"/>
            </a:lvl2pPr>
            <a:lvl3pPr marL="1374614" indent="-228594">
              <a:lnSpc>
                <a:spcPct val="120000"/>
              </a:lnSpc>
              <a:spcBef>
                <a:spcPts val="0"/>
              </a:spcBef>
              <a:buClr>
                <a:schemeClr val="accent1"/>
              </a:buClr>
              <a:buFont typeface="Arial" charset="0"/>
              <a:buChar char="•"/>
              <a:defRPr sz="1400"/>
            </a:lvl3pPr>
            <a:lvl4pPr marL="1984198" indent="-228594">
              <a:lnSpc>
                <a:spcPct val="120000"/>
              </a:lnSpc>
              <a:spcBef>
                <a:spcPts val="0"/>
              </a:spcBef>
              <a:buClr>
                <a:schemeClr val="accent1"/>
              </a:buClr>
              <a:buFont typeface="Arial" charset="0"/>
              <a:buChar char="•"/>
              <a:defRPr sz="1400"/>
            </a:lvl4pPr>
            <a:lvl5pPr marL="2593783" indent="-228594">
              <a:lnSpc>
                <a:spcPct val="120000"/>
              </a:lnSpc>
              <a:spcBef>
                <a:spcPts val="0"/>
              </a:spcBef>
              <a:buClr>
                <a:schemeClr val="accent1"/>
              </a:buClr>
              <a:buFont typeface="Arial" charset="0"/>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30607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 Copy w Header">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6032"/>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91"/>
            <a:ext cx="11402836" cy="4311237"/>
          </a:xfrm>
          <a:prstGeom prst="rect">
            <a:avLst/>
          </a:prstGeom>
        </p:spPr>
        <p:txBody>
          <a:bodyPr/>
          <a:lstStyle>
            <a:lvl1pPr marL="228594" marR="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marL="228594" marR="0" lvl="0" indent="-228594" algn="l" defTabSz="609585" rtl="0" eaLnBrk="1" fontAlgn="auto" latinLnBrk="0" hangingPunct="1">
              <a:lnSpc>
                <a:spcPct val="100000"/>
              </a:lnSpc>
              <a:spcBef>
                <a:spcPct val="2000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a:p>
            <a:pPr lvl="0"/>
            <a:endParaRPr lang="en-US"/>
          </a:p>
        </p:txBody>
      </p:sp>
    </p:spTree>
    <p:extLst>
      <p:ext uri="{BB962C8B-B14F-4D97-AF65-F5344CB8AC3E}">
        <p14:creationId xmlns:p14="http://schemas.microsoft.com/office/powerpoint/2010/main" val="256111041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2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4816613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 2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35797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42330864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 4 copy blocks 2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6073505"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4" name="Text Placeholder 2"/>
          <p:cNvSpPr>
            <a:spLocks noGrp="1"/>
          </p:cNvSpPr>
          <p:nvPr>
            <p:ph type="body" sz="quarter" idx="15"/>
          </p:nvPr>
        </p:nvSpPr>
        <p:spPr>
          <a:xfrm>
            <a:off x="6073504"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8" hasCustomPrompt="1"/>
          </p:nvPr>
        </p:nvSpPr>
        <p:spPr>
          <a:xfrm>
            <a:off x="6073504"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7" name="Text Placeholder 2"/>
          <p:cNvSpPr>
            <a:spLocks noGrp="1"/>
          </p:cNvSpPr>
          <p:nvPr>
            <p:ph type="body" sz="quarter" idx="19"/>
          </p:nvPr>
        </p:nvSpPr>
        <p:spPr>
          <a:xfrm>
            <a:off x="6073503"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44306955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 2 copy blocks + 1 photo">
    <p:spTree>
      <p:nvGrpSpPr>
        <p:cNvPr id="1" name=""/>
        <p:cNvGrpSpPr/>
        <p:nvPr/>
      </p:nvGrpSpPr>
      <p:grpSpPr>
        <a:xfrm>
          <a:off x="0" y="0"/>
          <a:ext cx="0" cy="0"/>
          <a:chOff x="0" y="0"/>
          <a:chExt cx="0" cy="0"/>
        </a:xfrm>
      </p:grpSpPr>
      <p:sp>
        <p:nvSpPr>
          <p:cNvPr id="4" name="Picture Placeholder 3"/>
          <p:cNvSpPr>
            <a:spLocks noGrp="1"/>
          </p:cNvSpPr>
          <p:nvPr>
            <p:ph type="pic" sz="quarter" idx="18"/>
          </p:nvPr>
        </p:nvSpPr>
        <p:spPr>
          <a:xfrm>
            <a:off x="6076951" y="1634067"/>
            <a:ext cx="5503333" cy="4900084"/>
          </a:xfrm>
          <a:prstGeom prst="rect">
            <a:avLst/>
          </a:prstGeom>
        </p:spPr>
        <p:txBody>
          <a:bodyPr/>
          <a:lstStyle/>
          <a:p>
            <a:endParaRPr lang="en-US" dirty="0"/>
          </a:p>
        </p:txBody>
      </p:sp>
      <p:sp>
        <p:nvSpPr>
          <p:cNvPr id="16" name="Text Placeholder 15"/>
          <p:cNvSpPr>
            <a:spLocks noGrp="1"/>
          </p:cNvSpPr>
          <p:nvPr>
            <p:ph type="body" sz="quarter" idx="11" hasCustomPrompt="1"/>
          </p:nvPr>
        </p:nvSpPr>
        <p:spPr>
          <a:xfrm>
            <a:off x="177448"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8" y="21185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7" y="334433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7" y="382885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58874956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 3 copy block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9" y="163406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6" name="Text Placeholder 2"/>
          <p:cNvSpPr>
            <a:spLocks noGrp="1"/>
          </p:cNvSpPr>
          <p:nvPr>
            <p:ph type="body" sz="quarter" idx="13"/>
          </p:nvPr>
        </p:nvSpPr>
        <p:spPr>
          <a:xfrm>
            <a:off x="177447" y="211858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7" name="Text Placeholder 2"/>
          <p:cNvSpPr>
            <a:spLocks noGrp="1"/>
          </p:cNvSpPr>
          <p:nvPr>
            <p:ph type="body" sz="quarter" idx="14" hasCustomPrompt="1"/>
          </p:nvPr>
        </p:nvSpPr>
        <p:spPr>
          <a:xfrm>
            <a:off x="177447" y="3161747"/>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8" name="Text Placeholder 2"/>
          <p:cNvSpPr>
            <a:spLocks noGrp="1"/>
          </p:cNvSpPr>
          <p:nvPr>
            <p:ph type="body" sz="quarter" idx="15"/>
          </p:nvPr>
        </p:nvSpPr>
        <p:spPr>
          <a:xfrm>
            <a:off x="177446" y="3646269"/>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0" name="Text Placeholder 2"/>
          <p:cNvSpPr>
            <a:spLocks noGrp="1"/>
          </p:cNvSpPr>
          <p:nvPr>
            <p:ph type="body" sz="quarter" idx="16" hasCustomPrompt="1"/>
          </p:nvPr>
        </p:nvSpPr>
        <p:spPr>
          <a:xfrm>
            <a:off x="177446" y="4638642"/>
            <a:ext cx="11402836"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p:txBody>
      </p:sp>
      <p:sp>
        <p:nvSpPr>
          <p:cNvPr id="11" name="Text Placeholder 2"/>
          <p:cNvSpPr>
            <a:spLocks noGrp="1"/>
          </p:cNvSpPr>
          <p:nvPr>
            <p:ph type="body" sz="quarter" idx="17"/>
          </p:nvPr>
        </p:nvSpPr>
        <p:spPr>
          <a:xfrm>
            <a:off x="177445" y="5123164"/>
            <a:ext cx="11402836"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2202699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401071232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000" b="0">
                <a:latin typeface="Arial" charset="0"/>
                <a:ea typeface="Arial" charset="0"/>
                <a:cs typeface="Arial" charset="0"/>
              </a:defRPr>
            </a:lvl1pPr>
          </a:lstStyle>
          <a:p>
            <a:r>
              <a:rPr lang="en-US"/>
              <a:t>TITLE</a:t>
            </a:r>
          </a:p>
        </p:txBody>
      </p:sp>
      <p:sp>
        <p:nvSpPr>
          <p:cNvPr id="4" name="Picture Placeholder 3"/>
          <p:cNvSpPr>
            <a:spLocks noGrp="1"/>
          </p:cNvSpPr>
          <p:nvPr>
            <p:ph type="pic" sz="quarter" idx="12"/>
          </p:nvPr>
        </p:nvSpPr>
        <p:spPr>
          <a:xfrm>
            <a:off x="177801" y="1543051"/>
            <a:ext cx="11402484" cy="4857749"/>
          </a:xfrm>
          <a:prstGeom prst="rect">
            <a:avLst/>
          </a:prstGeom>
        </p:spPr>
        <p:txBody>
          <a:bodyPr/>
          <a:lstStyle/>
          <a:p>
            <a:endParaRPr lang="en-US" dirty="0"/>
          </a:p>
        </p:txBody>
      </p:sp>
    </p:spTree>
    <p:extLst>
      <p:ext uri="{BB962C8B-B14F-4D97-AF65-F5344CB8AC3E}">
        <p14:creationId xmlns:p14="http://schemas.microsoft.com/office/powerpoint/2010/main" val="30811102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2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85856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7" name="Text Placeholder 6"/>
          <p:cNvSpPr>
            <a:spLocks noGrp="1"/>
          </p:cNvSpPr>
          <p:nvPr>
            <p:ph type="body" sz="quarter" idx="12"/>
          </p:nvPr>
        </p:nvSpPr>
        <p:spPr>
          <a:xfrm>
            <a:off x="6051552" y="518585"/>
            <a:ext cx="5538193" cy="6106225"/>
          </a:xfrm>
          <a:prstGeom prst="rect">
            <a:avLst/>
          </a:prstGeom>
        </p:spPr>
        <p:txBody>
          <a:bodyPr/>
          <a:lstStyle>
            <a:lvl1pPr>
              <a:buClr>
                <a:schemeClr val="accent1"/>
              </a:buClr>
              <a:defRPr sz="1400" baseline="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a:p>
            <a:pPr lvl="0"/>
            <a:r>
              <a:rPr lang="en-US"/>
              <a:t>Click to edit Master text styles</a:t>
            </a:r>
          </a:p>
          <a:p>
            <a:pPr lvl="0"/>
            <a:r>
              <a:rPr lang="en-US"/>
              <a:t>Click to edit Master text styles</a:t>
            </a:r>
          </a:p>
        </p:txBody>
      </p:sp>
    </p:spTree>
    <p:extLst>
      <p:ext uri="{BB962C8B-B14F-4D97-AF65-F5344CB8AC3E}">
        <p14:creationId xmlns:p14="http://schemas.microsoft.com/office/powerpoint/2010/main" val="38447423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2 header + copy + photo">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6083300" y="518584"/>
            <a:ext cx="5486400"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7" y="265587"/>
            <a:ext cx="48768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5486400"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5486400"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9" name="Text Placeholder 2"/>
          <p:cNvSpPr>
            <a:spLocks noGrp="1"/>
          </p:cNvSpPr>
          <p:nvPr>
            <p:ph type="body" sz="quarter" idx="12" hasCustomPrompt="1"/>
          </p:nvPr>
        </p:nvSpPr>
        <p:spPr>
          <a:xfrm>
            <a:off x="177448" y="2015073"/>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3"/>
          </p:nvPr>
        </p:nvSpPr>
        <p:spPr>
          <a:xfrm>
            <a:off x="177448" y="2499595"/>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1" name="Text Placeholder 2"/>
          <p:cNvSpPr>
            <a:spLocks noGrp="1"/>
          </p:cNvSpPr>
          <p:nvPr>
            <p:ph type="body" sz="quarter" idx="16" hasCustomPrompt="1"/>
          </p:nvPr>
        </p:nvSpPr>
        <p:spPr>
          <a:xfrm>
            <a:off x="177447" y="3482867"/>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2" name="Text Placeholder 2"/>
          <p:cNvSpPr>
            <a:spLocks noGrp="1"/>
          </p:cNvSpPr>
          <p:nvPr>
            <p:ph type="body" sz="quarter" idx="17"/>
          </p:nvPr>
        </p:nvSpPr>
        <p:spPr>
          <a:xfrm>
            <a:off x="177447" y="3967389"/>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8" hasCustomPrompt="1"/>
          </p:nvPr>
        </p:nvSpPr>
        <p:spPr>
          <a:xfrm>
            <a:off x="177447" y="4961201"/>
            <a:ext cx="548640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9"/>
          </p:nvPr>
        </p:nvSpPr>
        <p:spPr>
          <a:xfrm>
            <a:off x="177447" y="5445723"/>
            <a:ext cx="5486400" cy="9144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2198833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1/3 header + copy">
    <p:spTree>
      <p:nvGrpSpPr>
        <p:cNvPr id="1" name=""/>
        <p:cNvGrpSpPr/>
        <p:nvPr/>
      </p:nvGrpSpPr>
      <p:grpSpPr>
        <a:xfrm>
          <a:off x="0" y="0"/>
          <a:ext cx="0" cy="0"/>
          <a:chOff x="0" y="0"/>
          <a:chExt cx="0" cy="0"/>
        </a:xfrm>
      </p:grpSpPr>
      <p:sp>
        <p:nvSpPr>
          <p:cNvPr id="2"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br>
              <a:rPr lang="en-US"/>
            </a:br>
            <a:endParaRPr lang="en-US"/>
          </a:p>
        </p:txBody>
      </p:sp>
      <p:sp>
        <p:nvSpPr>
          <p:cNvPr id="4" name="Text Placeholder 11"/>
          <p:cNvSpPr>
            <a:spLocks noGrp="1"/>
          </p:cNvSpPr>
          <p:nvPr>
            <p:ph type="body" sz="quarter" idx="10" hasCustomPrompt="1"/>
          </p:nvPr>
        </p:nvSpPr>
        <p:spPr>
          <a:xfrm>
            <a:off x="177448" y="1332904"/>
            <a:ext cx="3560064" cy="750539"/>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5"/>
          <p:cNvSpPr>
            <a:spLocks noGrp="1"/>
          </p:cNvSpPr>
          <p:nvPr>
            <p:ph type="body" sz="quarter" idx="15"/>
          </p:nvPr>
        </p:nvSpPr>
        <p:spPr>
          <a:xfrm>
            <a:off x="4102100" y="518584"/>
            <a:ext cx="7467600" cy="6129867"/>
          </a:xfrm>
          <a:prstGeom prst="rect">
            <a:avLst/>
          </a:prstGeom>
        </p:spPr>
        <p:txBody>
          <a:bodyPr/>
          <a:lstStyle>
            <a:lvl1pPr>
              <a:buClr>
                <a:schemeClr val="accent1"/>
              </a:buClr>
              <a:defRPr sz="1400"/>
            </a:lvl1pPr>
            <a:lvl2pPr>
              <a:buClr>
                <a:schemeClr val="accent1"/>
              </a:buClr>
              <a:defRPr sz="1400"/>
            </a:lvl2pPr>
            <a:lvl3pPr>
              <a:buClr>
                <a:schemeClr val="accent1"/>
              </a:buClr>
              <a:defRPr sz="1400"/>
            </a:lvl3pPr>
            <a:lvl4pPr>
              <a:buClr>
                <a:schemeClr val="accent1"/>
              </a:buClr>
              <a:defRPr sz="1400"/>
            </a:lvl4pPr>
            <a:lvl5pPr>
              <a:buClr>
                <a:schemeClr val="accent1"/>
              </a:buClr>
              <a:defRPr sz="1400"/>
            </a:lvl5pPr>
          </a:lstStyle>
          <a:p>
            <a:pPr lvl="0"/>
            <a:r>
              <a:rPr lang="en-US"/>
              <a:t>Click to edit Master text styles</a:t>
            </a:r>
          </a:p>
        </p:txBody>
      </p:sp>
    </p:spTree>
    <p:extLst>
      <p:ext uri="{BB962C8B-B14F-4D97-AF65-F5344CB8AC3E}">
        <p14:creationId xmlns:p14="http://schemas.microsoft.com/office/powerpoint/2010/main" val="32274227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1/3 header + photo + copy">
    <p:spTree>
      <p:nvGrpSpPr>
        <p:cNvPr id="1" name=""/>
        <p:cNvGrpSpPr/>
        <p:nvPr/>
      </p:nvGrpSpPr>
      <p:grpSpPr>
        <a:xfrm>
          <a:off x="0" y="0"/>
          <a:ext cx="0" cy="0"/>
          <a:chOff x="0" y="0"/>
          <a:chExt cx="0" cy="0"/>
        </a:xfrm>
      </p:grpSpPr>
      <p:sp>
        <p:nvSpPr>
          <p:cNvPr id="7" name="Picture Placeholder 7"/>
          <p:cNvSpPr>
            <a:spLocks noGrp="1"/>
          </p:cNvSpPr>
          <p:nvPr>
            <p:ph type="pic" sz="quarter" idx="14"/>
          </p:nvPr>
        </p:nvSpPr>
        <p:spPr>
          <a:xfrm>
            <a:off x="4101732" y="518160"/>
            <a:ext cx="7467969" cy="6129867"/>
          </a:xfrm>
          <a:prstGeom prst="rect">
            <a:avLst/>
          </a:prstGeom>
        </p:spPr>
        <p:txBody>
          <a:bodyPr/>
          <a:lstStyle/>
          <a:p>
            <a:endParaRPr lang="en-US" dirty="0"/>
          </a:p>
        </p:txBody>
      </p:sp>
      <p:sp>
        <p:nvSpPr>
          <p:cNvPr id="2" name="Text Placeholder 15"/>
          <p:cNvSpPr>
            <a:spLocks noGrp="1"/>
          </p:cNvSpPr>
          <p:nvPr>
            <p:ph type="body" sz="quarter" idx="11" hasCustomPrompt="1"/>
          </p:nvPr>
        </p:nvSpPr>
        <p:spPr>
          <a:xfrm>
            <a:off x="177445"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3" name="Title 8"/>
          <p:cNvSpPr>
            <a:spLocks noGrp="1"/>
          </p:cNvSpPr>
          <p:nvPr>
            <p:ph type="title" hasCustomPrompt="1"/>
          </p:nvPr>
        </p:nvSpPr>
        <p:spPr>
          <a:xfrm>
            <a:off x="177448" y="518160"/>
            <a:ext cx="3560064" cy="814744"/>
          </a:xfrm>
          <a:prstGeom prst="rect">
            <a:avLst/>
          </a:prstGeom>
        </p:spPr>
        <p:txBody>
          <a:bodyPr/>
          <a:lstStyle>
            <a:lvl1pPr>
              <a:defRPr sz="2000" b="0" baseline="0">
                <a:latin typeface="Arial" charset="0"/>
                <a:ea typeface="Arial" charset="0"/>
                <a:cs typeface="Arial" charset="0"/>
              </a:defRPr>
            </a:lvl1pPr>
          </a:lstStyle>
          <a:p>
            <a:r>
              <a:rPr lang="en-US"/>
              <a:t>TITLE</a:t>
            </a:r>
          </a:p>
        </p:txBody>
      </p:sp>
      <p:sp>
        <p:nvSpPr>
          <p:cNvPr id="4" name="Text Placeholder 11"/>
          <p:cNvSpPr>
            <a:spLocks noGrp="1"/>
          </p:cNvSpPr>
          <p:nvPr>
            <p:ph type="body" sz="quarter" idx="10" hasCustomPrompt="1"/>
          </p:nvPr>
        </p:nvSpPr>
        <p:spPr>
          <a:xfrm>
            <a:off x="177448" y="1332905"/>
            <a:ext cx="3560064"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6" name="Text Placeholder 2"/>
          <p:cNvSpPr>
            <a:spLocks noGrp="1"/>
          </p:cNvSpPr>
          <p:nvPr>
            <p:ph type="body" sz="quarter" idx="12" hasCustomPrompt="1"/>
          </p:nvPr>
        </p:nvSpPr>
        <p:spPr>
          <a:xfrm>
            <a:off x="177448" y="2110323"/>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8" name="Text Placeholder 2"/>
          <p:cNvSpPr>
            <a:spLocks noGrp="1"/>
          </p:cNvSpPr>
          <p:nvPr>
            <p:ph type="body" sz="quarter" idx="13"/>
          </p:nvPr>
        </p:nvSpPr>
        <p:spPr>
          <a:xfrm>
            <a:off x="177447" y="2594845"/>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9" name="Text Placeholder 2"/>
          <p:cNvSpPr>
            <a:spLocks noGrp="1"/>
          </p:cNvSpPr>
          <p:nvPr>
            <p:ph type="body" sz="quarter" idx="18" hasCustomPrompt="1"/>
          </p:nvPr>
        </p:nvSpPr>
        <p:spPr>
          <a:xfrm>
            <a:off x="177448" y="4038059"/>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0" name="Text Placeholder 2"/>
          <p:cNvSpPr>
            <a:spLocks noGrp="1"/>
          </p:cNvSpPr>
          <p:nvPr>
            <p:ph type="body" sz="quarter" idx="19"/>
          </p:nvPr>
        </p:nvSpPr>
        <p:spPr>
          <a:xfrm>
            <a:off x="177447" y="4522581"/>
            <a:ext cx="3535680" cy="1219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185071532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sp>
        <p:nvSpPr>
          <p:cNvPr id="3" name="Rectangle 2"/>
          <p:cNvSpPr/>
          <p:nvPr userDrawn="1"/>
        </p:nvSpPr>
        <p:spPr>
          <a:xfrm>
            <a:off x="0" y="-1"/>
            <a:ext cx="3904341" cy="6858001"/>
          </a:xfrm>
          <a:prstGeom prst="rect">
            <a:avLst/>
          </a:prstGeom>
          <a:solidFill>
            <a:schemeClr val="bg1">
              <a:lumMod val="95000"/>
            </a:schemeClr>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5" name="Text Placeholder 4"/>
          <p:cNvSpPr>
            <a:spLocks noGrp="1"/>
          </p:cNvSpPr>
          <p:nvPr>
            <p:ph type="body" sz="quarter" idx="10" hasCustomPrompt="1"/>
          </p:nvPr>
        </p:nvSpPr>
        <p:spPr>
          <a:xfrm>
            <a:off x="177447" y="703892"/>
            <a:ext cx="3218895" cy="1219200"/>
          </a:xfrm>
          <a:prstGeom prst="rect">
            <a:avLst/>
          </a:prstGeom>
        </p:spPr>
        <p:txBody>
          <a:bodyPr/>
          <a:lstStyle>
            <a:lvl1pPr marL="0" indent="0">
              <a:buNone/>
              <a:defRPr sz="2400" b="0"/>
            </a:lvl1pPr>
          </a:lstStyle>
          <a:p>
            <a:pPr lvl="0"/>
            <a:r>
              <a:rPr lang="en-US"/>
              <a:t>CASE STUDY TITLE</a:t>
            </a:r>
          </a:p>
        </p:txBody>
      </p:sp>
      <p:sp>
        <p:nvSpPr>
          <p:cNvPr id="6" name="Text Placeholder 15"/>
          <p:cNvSpPr>
            <a:spLocks noGrp="1"/>
          </p:cNvSpPr>
          <p:nvPr>
            <p:ph type="body" sz="quarter" idx="11" hasCustomPrompt="1"/>
          </p:nvPr>
        </p:nvSpPr>
        <p:spPr>
          <a:xfrm>
            <a:off x="177447" y="265587"/>
            <a:ext cx="36576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14" name="Rectangle 13"/>
          <p:cNvSpPr/>
          <p:nvPr userDrawn="1"/>
        </p:nvSpPr>
        <p:spPr>
          <a:xfrm>
            <a:off x="3904342" y="0"/>
            <a:ext cx="177447" cy="68580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7946F"/>
              </a:solidFill>
              <a:effectLst/>
              <a:uLnTx/>
              <a:uFillTx/>
              <a:latin typeface="Arial"/>
              <a:ea typeface="+mn-ea"/>
              <a:cs typeface="+mn-cs"/>
            </a:endParaRPr>
          </a:p>
        </p:txBody>
      </p:sp>
      <p:sp>
        <p:nvSpPr>
          <p:cNvPr id="19" name="TextBox 18"/>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1491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3 copy blocks 3 columns">
    <p:spTree>
      <p:nvGrpSpPr>
        <p:cNvPr id="1" name=""/>
        <p:cNvGrpSpPr/>
        <p:nvPr/>
      </p:nvGrpSpPr>
      <p:grpSpPr>
        <a:xfrm>
          <a:off x="0" y="0"/>
          <a:ext cx="0" cy="0"/>
          <a:chOff x="0" y="0"/>
          <a:chExt cx="0" cy="0"/>
        </a:xfrm>
      </p:grpSpPr>
      <p:sp>
        <p:nvSpPr>
          <p:cNvPr id="16" name="Text Placeholder 15"/>
          <p:cNvSpPr>
            <a:spLocks noGrp="1"/>
          </p:cNvSpPr>
          <p:nvPr>
            <p:ph type="body" sz="quarter" idx="11" hasCustomPrompt="1"/>
          </p:nvPr>
        </p:nvSpPr>
        <p:spPr>
          <a:xfrm>
            <a:off x="177447" y="265587"/>
            <a:ext cx="6096000" cy="252573"/>
          </a:xfrm>
          <a:prstGeom prst="rect">
            <a:avLst/>
          </a:prstGeom>
        </p:spPr>
        <p:txBody>
          <a:bodyPr/>
          <a:lstStyle>
            <a:lvl1pPr marL="0" indent="0">
              <a:buNone/>
              <a:defRPr sz="1067" b="1">
                <a:solidFill>
                  <a:schemeClr val="accent1"/>
                </a:solidFill>
              </a:defRPr>
            </a:lvl1pPr>
            <a:lvl2pPr>
              <a:defRPr sz="1067" b="1">
                <a:solidFill>
                  <a:schemeClr val="accent1"/>
                </a:solidFill>
              </a:defRPr>
            </a:lvl2pPr>
            <a:lvl3pPr>
              <a:defRPr sz="1067" b="1">
                <a:solidFill>
                  <a:schemeClr val="accent1"/>
                </a:solidFill>
              </a:defRPr>
            </a:lvl3pPr>
            <a:lvl4pPr>
              <a:defRPr sz="1067" b="1">
                <a:solidFill>
                  <a:schemeClr val="accent1"/>
                </a:solidFill>
              </a:defRPr>
            </a:lvl4pPr>
            <a:lvl5pPr>
              <a:defRPr sz="1067" b="1">
                <a:solidFill>
                  <a:schemeClr val="accent1"/>
                </a:solidFill>
              </a:defRPr>
            </a:lvl5pPr>
          </a:lstStyle>
          <a:p>
            <a:pPr lvl="0"/>
            <a:r>
              <a:rPr lang="en-US"/>
              <a:t>SECTION TITLE</a:t>
            </a:r>
          </a:p>
        </p:txBody>
      </p:sp>
      <p:sp>
        <p:nvSpPr>
          <p:cNvPr id="9" name="Title 8"/>
          <p:cNvSpPr>
            <a:spLocks noGrp="1"/>
          </p:cNvSpPr>
          <p:nvPr>
            <p:ph type="title" hasCustomPrompt="1"/>
          </p:nvPr>
        </p:nvSpPr>
        <p:spPr>
          <a:xfrm>
            <a:off x="177449" y="518160"/>
            <a:ext cx="11403471" cy="433739"/>
          </a:xfrm>
          <a:prstGeom prst="rect">
            <a:avLst/>
          </a:prstGeom>
        </p:spPr>
        <p:txBody>
          <a:bodyPr/>
          <a:lstStyle>
            <a:lvl1pPr>
              <a:defRPr sz="2400" b="1">
                <a:latin typeface="Arial" charset="0"/>
                <a:ea typeface="Arial" charset="0"/>
                <a:cs typeface="Arial" charset="0"/>
              </a:defRPr>
            </a:lvl1pPr>
          </a:lstStyle>
          <a:p>
            <a:r>
              <a:rPr lang="en-US"/>
              <a:t>Title</a:t>
            </a:r>
          </a:p>
        </p:txBody>
      </p:sp>
      <p:sp>
        <p:nvSpPr>
          <p:cNvPr id="12" name="Text Placeholder 11"/>
          <p:cNvSpPr>
            <a:spLocks noGrp="1"/>
          </p:cNvSpPr>
          <p:nvPr>
            <p:ph type="body" sz="quarter" idx="10" hasCustomPrompt="1"/>
          </p:nvPr>
        </p:nvSpPr>
        <p:spPr>
          <a:xfrm>
            <a:off x="177449" y="951900"/>
            <a:ext cx="11403471" cy="378137"/>
          </a:xfrm>
          <a:prstGeom prst="rect">
            <a:avLst/>
          </a:prstGeom>
        </p:spPr>
        <p:txBody>
          <a:bodyPr/>
          <a:lstStyle>
            <a:lvl1pPr marL="0" indent="0">
              <a:buNone/>
              <a:defRPr sz="1400">
                <a:solidFill>
                  <a:schemeClr val="tx2"/>
                </a:solidFill>
              </a:defRPr>
            </a:lvl1pPr>
            <a:lvl2pPr marL="609585" indent="0">
              <a:buNone/>
              <a:defRPr sz="1333">
                <a:solidFill>
                  <a:schemeClr val="tx2"/>
                </a:solidFill>
              </a:defRPr>
            </a:lvl2pPr>
            <a:lvl3pPr marL="1219170" indent="0">
              <a:buNone/>
              <a:defRPr sz="1333">
                <a:solidFill>
                  <a:schemeClr val="tx2"/>
                </a:solidFill>
              </a:defRPr>
            </a:lvl3pPr>
            <a:lvl4pPr marL="1828754" indent="0">
              <a:buNone/>
              <a:defRPr sz="1333">
                <a:solidFill>
                  <a:schemeClr val="tx2"/>
                </a:solidFill>
              </a:defRPr>
            </a:lvl4pPr>
            <a:lvl5pPr marL="2438339" indent="0">
              <a:buNone/>
              <a:defRPr sz="1333">
                <a:solidFill>
                  <a:schemeClr val="tx2"/>
                </a:solidFill>
              </a:defRPr>
            </a:lvl5pPr>
          </a:lstStyle>
          <a:p>
            <a:pPr lvl="0"/>
            <a:r>
              <a:rPr lang="en-US"/>
              <a:t>Subtitle</a:t>
            </a:r>
          </a:p>
        </p:txBody>
      </p:sp>
      <p:sp>
        <p:nvSpPr>
          <p:cNvPr id="3" name="Text Placeholder 2"/>
          <p:cNvSpPr>
            <a:spLocks noGrp="1"/>
          </p:cNvSpPr>
          <p:nvPr>
            <p:ph type="body" sz="quarter" idx="12" hasCustomPrompt="1"/>
          </p:nvPr>
        </p:nvSpPr>
        <p:spPr>
          <a:xfrm>
            <a:off x="177448"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6" name="Text Placeholder 2"/>
          <p:cNvSpPr>
            <a:spLocks noGrp="1"/>
          </p:cNvSpPr>
          <p:nvPr>
            <p:ph type="body" sz="quarter" idx="13"/>
          </p:nvPr>
        </p:nvSpPr>
        <p:spPr>
          <a:xfrm>
            <a:off x="177447"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3" name="Text Placeholder 2"/>
          <p:cNvSpPr>
            <a:spLocks noGrp="1"/>
          </p:cNvSpPr>
          <p:nvPr>
            <p:ph type="body" sz="quarter" idx="14" hasCustomPrompt="1"/>
          </p:nvPr>
        </p:nvSpPr>
        <p:spPr>
          <a:xfrm>
            <a:off x="4111343"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4" name="Text Placeholder 2"/>
          <p:cNvSpPr>
            <a:spLocks noGrp="1"/>
          </p:cNvSpPr>
          <p:nvPr>
            <p:ph type="body" sz="quarter" idx="15"/>
          </p:nvPr>
        </p:nvSpPr>
        <p:spPr>
          <a:xfrm>
            <a:off x="4111341"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
        <p:nvSpPr>
          <p:cNvPr id="15" name="Text Placeholder 2"/>
          <p:cNvSpPr>
            <a:spLocks noGrp="1"/>
          </p:cNvSpPr>
          <p:nvPr>
            <p:ph type="body" sz="quarter" idx="16" hasCustomPrompt="1"/>
          </p:nvPr>
        </p:nvSpPr>
        <p:spPr>
          <a:xfrm>
            <a:off x="8045240" y="1634067"/>
            <a:ext cx="3535680" cy="360988"/>
          </a:xfrm>
          <a:prstGeom prst="rect">
            <a:avLst/>
          </a:prstGeom>
        </p:spPr>
        <p:txBody>
          <a:bodyPr/>
          <a:lstStyle>
            <a:lvl1pPr marL="0" indent="0">
              <a:buClr>
                <a:schemeClr val="accent1"/>
              </a:buClr>
              <a:buFont typeface="Arial" charset="0"/>
              <a:buNone/>
              <a:defRPr sz="1400" b="1">
                <a:solidFill>
                  <a:schemeClr val="accent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a:t>
            </a:r>
          </a:p>
        </p:txBody>
      </p:sp>
      <p:sp>
        <p:nvSpPr>
          <p:cNvPr id="17" name="Text Placeholder 2"/>
          <p:cNvSpPr>
            <a:spLocks noGrp="1"/>
          </p:cNvSpPr>
          <p:nvPr>
            <p:ph type="body" sz="quarter" idx="17"/>
          </p:nvPr>
        </p:nvSpPr>
        <p:spPr>
          <a:xfrm>
            <a:off x="8045239" y="2118589"/>
            <a:ext cx="3535680" cy="4267200"/>
          </a:xfrm>
          <a:prstGeom prst="rect">
            <a:avLst/>
          </a:prstGeom>
        </p:spPr>
        <p:txBody>
          <a:bodyPr/>
          <a:lstStyle>
            <a:lvl1pPr marL="0" marR="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sz="1400" b="0">
                <a:solidFill>
                  <a:schemeClr val="tx1"/>
                </a:solidFill>
              </a:defRPr>
            </a:lvl1pPr>
            <a:lvl2pPr marL="990575" indent="-380990">
              <a:buClr>
                <a:schemeClr val="accent1"/>
              </a:buClr>
              <a:buFont typeface="Arial" charset="0"/>
              <a:buChar char="•"/>
              <a:defRPr sz="1400"/>
            </a:lvl2pPr>
            <a:lvl3pPr marL="1523962" indent="-304792">
              <a:buClr>
                <a:schemeClr val="accent1"/>
              </a:buClr>
              <a:buFont typeface="Arial" charset="0"/>
              <a:buChar char="•"/>
              <a:defRPr sz="1400"/>
            </a:lvl3pPr>
            <a:lvl4pPr marL="2133547" indent="-304792">
              <a:buClr>
                <a:schemeClr val="accent1"/>
              </a:buClr>
              <a:buFont typeface="Arial" charset="0"/>
              <a:buChar char="•"/>
              <a:defRPr sz="1400"/>
            </a:lvl4pPr>
            <a:lvl5pPr marL="2743131" indent="-304792">
              <a:buClr>
                <a:schemeClr val="accent1"/>
              </a:buClr>
              <a:buFont typeface="Arial" charset="0"/>
              <a:buChar char="•"/>
              <a:defRPr sz="1400"/>
            </a:lvl5pPr>
          </a:lstStyle>
          <a:p>
            <a:pPr lvl="0"/>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marL="0" marR="0" lvl="0" indent="-377943" algn="l" defTabSz="609585" rtl="0" eaLnBrk="1" fontAlgn="auto" latinLnBrk="0" hangingPunct="1">
              <a:lnSpc>
                <a:spcPct val="120000"/>
              </a:lnSpc>
              <a:spcBef>
                <a:spcPts val="0"/>
              </a:spcBef>
              <a:spcAft>
                <a:spcPts val="0"/>
              </a:spcAft>
              <a:buClr>
                <a:schemeClr val="accent1"/>
              </a:buClr>
              <a:buSzTx/>
              <a:buFont typeface="Arial" charset="0"/>
              <a:buChar char="•"/>
              <a:tabLst/>
              <a:defRPr/>
            </a:pPr>
            <a:r>
              <a:rPr lang="en-US"/>
              <a:t>Click to edit Master text styles</a:t>
            </a:r>
          </a:p>
          <a:p>
            <a:pPr lvl="0"/>
            <a:endParaRPr lang="en-US"/>
          </a:p>
          <a:p>
            <a:pPr lvl="0"/>
            <a:endParaRPr lang="en-US"/>
          </a:p>
          <a:p>
            <a:pPr lvl="0"/>
            <a:endParaRPr lang="en-US"/>
          </a:p>
        </p:txBody>
      </p:sp>
    </p:spTree>
    <p:extLst>
      <p:ext uri="{BB962C8B-B14F-4D97-AF65-F5344CB8AC3E}">
        <p14:creationId xmlns:p14="http://schemas.microsoft.com/office/powerpoint/2010/main" val="36760408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_White">
    <p:bg>
      <p:bgPr>
        <a:solidFill>
          <a:schemeClr val="bg1"/>
        </a:solidFill>
        <a:effectLst/>
      </p:bgPr>
    </p:bg>
    <p:spTree>
      <p:nvGrpSpPr>
        <p:cNvPr id="1" name=""/>
        <p:cNvGrpSpPr/>
        <p:nvPr/>
      </p:nvGrpSpPr>
      <p:grpSpPr>
        <a:xfrm>
          <a:off x="0" y="0"/>
          <a:ext cx="0" cy="0"/>
          <a:chOff x="0" y="0"/>
          <a:chExt cx="0" cy="0"/>
        </a:xfrm>
      </p:grpSpPr>
      <p:pic>
        <p:nvPicPr>
          <p:cNvPr id="102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42F7A1D3-0444-49DD-BE71-61E0CFD099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27905034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_Black">
    <p:bg>
      <p:bgPr>
        <a:solidFill>
          <a:schemeClr val="tx1"/>
        </a:solidFill>
        <a:effectLst/>
      </p:bgPr>
    </p:bg>
    <p:spTree>
      <p:nvGrpSpPr>
        <p:cNvPr id="1" name=""/>
        <p:cNvGrpSpPr/>
        <p:nvPr/>
      </p:nvGrpSpPr>
      <p:grpSpPr>
        <a:xfrm>
          <a:off x="0" y="0"/>
          <a:ext cx="0" cy="0"/>
          <a:chOff x="0" y="0"/>
          <a:chExt cx="0" cy="0"/>
        </a:xfrm>
      </p:grpSpPr>
      <p:pic>
        <p:nvPicPr>
          <p:cNvPr id="2050" name="Picture 2" descr="Harris Poll Logo Lockup Descriptor-primary-white.png">
            <a:extLst>
              <a:ext uri="{FF2B5EF4-FFF2-40B4-BE49-F238E27FC236}">
                <a16:creationId xmlns:a16="http://schemas.microsoft.com/office/drawing/2014/main" id="{DF89AB61-3578-44DB-9961-3E94119FD18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userDrawn="1"/>
        </p:nvSpPr>
        <p:spPr>
          <a:xfrm>
            <a:off x="302685" y="6581678"/>
            <a:ext cx="2182649" cy="276999"/>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dirty="0">
              <a:ln>
                <a:noFill/>
              </a:ln>
              <a:solidFill>
                <a:schemeClr val="bg1"/>
              </a:solidFill>
              <a:effectLst/>
              <a:uLnTx/>
              <a:uFillTx/>
              <a:latin typeface="+mn-lt"/>
              <a:ea typeface="+mn-ea"/>
              <a:cs typeface="+mn-cs"/>
            </a:endParaRPr>
          </a:p>
        </p:txBody>
      </p:sp>
      <p:sp>
        <p:nvSpPr>
          <p:cNvPr id="6" name="Title 1"/>
          <p:cNvSpPr>
            <a:spLocks noGrp="1"/>
          </p:cNvSpPr>
          <p:nvPr>
            <p:ph type="ctrTitle" hasCustomPrompt="1"/>
          </p:nvPr>
        </p:nvSpPr>
        <p:spPr>
          <a:xfrm>
            <a:off x="1524000" y="2137782"/>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8" name="Subtitle 2"/>
          <p:cNvSpPr>
            <a:spLocks noGrp="1"/>
          </p:cNvSpPr>
          <p:nvPr>
            <p:ph type="subTitle" idx="1" hasCustomPrompt="1"/>
          </p:nvPr>
        </p:nvSpPr>
        <p:spPr>
          <a:xfrm>
            <a:off x="1524000" y="3337934"/>
            <a:ext cx="9144000" cy="1655233"/>
          </a:xfrm>
          <a:prstGeom prst="rect">
            <a:avLst/>
          </a:prstGeom>
        </p:spPr>
        <p:txBody>
          <a:bodyPr/>
          <a:lstStyle>
            <a:lvl1pPr marL="0" indent="0" algn="l">
              <a:buNone/>
              <a:defRPr sz="3733">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Tree>
    <p:extLst>
      <p:ext uri="{BB962C8B-B14F-4D97-AF65-F5344CB8AC3E}">
        <p14:creationId xmlns:p14="http://schemas.microsoft.com/office/powerpoint/2010/main" val="23941748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_White_Alt 2">
    <p:bg>
      <p:bgPr>
        <a:solidFill>
          <a:schemeClr val="bg1"/>
        </a:solidFill>
        <a:effectLst/>
      </p:bgPr>
    </p:bg>
    <p:spTree>
      <p:nvGrpSpPr>
        <p:cNvPr id="1" name=""/>
        <p:cNvGrpSpPr/>
        <p:nvPr/>
      </p:nvGrpSpPr>
      <p:grpSpPr>
        <a:xfrm>
          <a:off x="0" y="0"/>
          <a:ext cx="0" cy="0"/>
          <a:chOff x="0" y="0"/>
          <a:chExt cx="0" cy="0"/>
        </a:xfrm>
      </p:grpSpPr>
      <p:pic>
        <p:nvPicPr>
          <p:cNvPr id="6"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B8906F2C-D2B1-455D-AF8D-D984143981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7099" y="256578"/>
            <a:ext cx="2262131" cy="4676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24539567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_Black_Alt 2">
    <p:bg>
      <p:bgPr>
        <a:solidFill>
          <a:schemeClr val="tx1"/>
        </a:solidFill>
        <a:effectLst/>
      </p:bgPr>
    </p:bg>
    <p:spTree>
      <p:nvGrpSpPr>
        <p:cNvPr id="1" name=""/>
        <p:cNvGrpSpPr/>
        <p:nvPr/>
      </p:nvGrpSpPr>
      <p:grpSpPr>
        <a:xfrm>
          <a:off x="0" y="0"/>
          <a:ext cx="0" cy="0"/>
          <a:chOff x="0" y="0"/>
          <a:chExt cx="0" cy="0"/>
        </a:xfrm>
      </p:grpSpPr>
      <p:pic>
        <p:nvPicPr>
          <p:cNvPr id="6" name="Picture 2" descr="Harris Poll Logo Lockup Descriptor-primary-white.png">
            <a:extLst>
              <a:ext uri="{FF2B5EF4-FFF2-40B4-BE49-F238E27FC236}">
                <a16:creationId xmlns:a16="http://schemas.microsoft.com/office/drawing/2014/main" id="{D4113F94-8EDB-4987-A5F6-F4C3F05D16D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920" y="256578"/>
            <a:ext cx="2262173" cy="4665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287099" y="1114360"/>
            <a:ext cx="9144000" cy="1005417"/>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287099" y="5714082"/>
            <a:ext cx="9144000" cy="752820"/>
          </a:xfrm>
          <a:prstGeom prst="rect">
            <a:avLst/>
          </a:prstGeom>
        </p:spPr>
        <p:txBody>
          <a:bodyPr/>
          <a:lstStyle>
            <a:lvl1pPr marL="0" indent="0" algn="l">
              <a:buNone/>
              <a:defRPr sz="1867">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Client</a:t>
            </a:r>
          </a:p>
          <a:p>
            <a:r>
              <a:rPr lang="en-US"/>
              <a:t>Date</a:t>
            </a: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Tree>
    <p:extLst>
      <p:ext uri="{BB962C8B-B14F-4D97-AF65-F5344CB8AC3E}">
        <p14:creationId xmlns:p14="http://schemas.microsoft.com/office/powerpoint/2010/main" val="23626765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b"/>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spcBef>
                <a:spcPts val="0"/>
              </a:spcBef>
              <a:buNone/>
              <a:defRPr sz="5600">
                <a:solidFill>
                  <a:schemeClr val="tx1"/>
                </a:solidFill>
                <a:latin typeface="+mn-lt"/>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9" name="Picture 2" descr="https://eastus21-mediap.svc.ms/transform/thumbnail?provider=spo&amp;inputFormat=png&amp;cs=fFNQTw&amp;docid=https%3A%2F%2Fharrisinsightsdomains.sharepoint.com%3A443%2F_api%2Fv2.0%2Fdrives%2Fb!aWoRuWccekOZlon-dd-Bbdy2cRZz0otLsTPgyZxMzLoYvbt1o5L_QpdUP1h3TSe2%2Fitems%2F01PEI6KJLXUBBRMFVY45BZJON5IOTPTKMF%3Fversion%3DPublished&amp;access_token=eyJ0eXAiOiJKV1QiLCJhbGciOiJub25lIn0.eyJhdWQiOiIwMDAwMDAwMy0wMDAwLTBmZjEtY2UwMC0wMDAwMDAwMDAwMDAvaGFycmlzaW5zaWdodHNkb21haW5zLnNoYXJlcG9pbnQuY29tQDQ1ZDFjM2M3LTMwYmEtNGI2Ni1iNzYyLTE1Njc2NmIzNmEwYyIsImlzcyI6IjAwMDAwMDAzLTAwMDAtMGZmMS1jZTAwLTAwMDAwMDAwMDAwMCIsIm5iZiI6IjE1MzI5NzU1MjUiLCJleHAiOiIxNTMyOTk3MTI1IiwiZW5kcG9pbnR1cmwiOiIrN1NNbS9wNUZhdWtzajhNWDVmL2VkTWZqRHBoR21tVXFOUm5CNDMwN3BVPSIsImVuZHBvaW50dXJsTGVuZ3RoIjoiMTI4IiwiaXNsb29wYmFjayI6IlRydWUiLCJjaWQiOiJNekJsWVRkbU9XVXRZekF5TWkwMk1EQXdMVEV4TWpjdFpUVXlNVEk0TkRZME9XRTQiLCJ2ZXIiOiJoYXNoZWRwcm9vZnRva2VuIiwic2l0ZWlkIjoiWWpreE1UWmhOamt0TVdNMk55MDBNemRoTFRrNU9UWXRPRGxtWlRjMVpHWTRNVFprIiwic2lnbmluX3N0YXRlIjoiW1wia21zaVwiXSIsIm5hbWVpZCI6IjAjLmZ8bWVtYmVyc2hpcHxjb3VydG5leS5wcnVuY2hha0BoYXJyaXNpbnNpZ2h0cy5jb20iLCJuaWkiOiJtaWNyb3NvZnQuc2hhcmVwb2ludCIsImlzdXNlciI6InRydWUiLCJjYWNoZWtleSI6IjBoLmZ8bWVtYmVyc2hpcHwxMDAzM2ZmZmE0NjE3YzJkQGxpdmUuY29tIiwidHQiOiIwIiwidXNlUGVyc2lzdGVudENvb2tpZSI6IjMifQ.bHZ4K05YY3BldFlma0kxUkwySGdsb0ZYSjZRR3k1dTVKWlBubU1yOVZqQT0&amp;encodeFailures=1&amp;width=416&amp;height=86&amp;srcWidth=1663&amp;srcHeight=343">
            <a:extLst>
              <a:ext uri="{FF2B5EF4-FFF2-40B4-BE49-F238E27FC236}">
                <a16:creationId xmlns:a16="http://schemas.microsoft.com/office/drawing/2014/main" id="{043FAF15-4044-49C9-8FF3-1E2B6C997D2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1764" y="462225"/>
            <a:ext cx="3874811" cy="801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1366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ide_Picture_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accent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bg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pic>
        <p:nvPicPr>
          <p:cNvPr id="8" name="Picture 2" descr="Harris Poll Logo Lockup Descriptor-primary-white.png">
            <a:extLst>
              <a:ext uri="{FF2B5EF4-FFF2-40B4-BE49-F238E27FC236}">
                <a16:creationId xmlns:a16="http://schemas.microsoft.com/office/drawing/2014/main" id="{6C49EE50-885A-4F38-8284-705AAC3A1E7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5" y="448177"/>
            <a:ext cx="3955057" cy="815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9905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itle Slide_Picture_Green">
    <p:bg>
      <p:bgPr>
        <a:solidFill>
          <a:schemeClr val="accent1"/>
        </a:solidFill>
        <a:effectLst/>
      </p:bgPr>
    </p:bg>
    <p:spTree>
      <p:nvGrpSpPr>
        <p:cNvPr id="1" name=""/>
        <p:cNvGrpSpPr/>
        <p:nvPr/>
      </p:nvGrpSpPr>
      <p:grpSpPr>
        <a:xfrm>
          <a:off x="0" y="0"/>
          <a:ext cx="0" cy="0"/>
          <a:chOff x="0" y="0"/>
          <a:chExt cx="0" cy="0"/>
        </a:xfrm>
      </p:grpSpPr>
      <p:pic>
        <p:nvPicPr>
          <p:cNvPr id="5122" name="Picture 2" descr="Harris Poll Logo Lockup Descriptor-white-green.png">
            <a:extLst>
              <a:ext uri="{FF2B5EF4-FFF2-40B4-BE49-F238E27FC236}">
                <a16:creationId xmlns:a16="http://schemas.microsoft.com/office/drawing/2014/main" id="{AA7769A7-EEB6-44A8-9F4E-B56F8DD93C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2683" y="462227"/>
            <a:ext cx="3961069" cy="8169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302683" y="1879601"/>
            <a:ext cx="5486400" cy="1627943"/>
          </a:xfrm>
          <a:prstGeom prst="rect">
            <a:avLst/>
          </a:prstGeom>
        </p:spPr>
        <p:txBody>
          <a:bodyPr anchor="t"/>
          <a:lstStyle>
            <a:lvl1pPr algn="l">
              <a:defRPr sz="5600" b="1">
                <a:solidFill>
                  <a:schemeClr val="bg1"/>
                </a:solidFill>
                <a:latin typeface="+mj-lt"/>
              </a:defRPr>
            </a:lvl1pPr>
          </a:lstStyle>
          <a:p>
            <a:r>
              <a:rPr lang="en-US"/>
              <a:t>Presentation Title</a:t>
            </a:r>
          </a:p>
        </p:txBody>
      </p:sp>
      <p:sp>
        <p:nvSpPr>
          <p:cNvPr id="3" name="Subtitle 2"/>
          <p:cNvSpPr>
            <a:spLocks noGrp="1"/>
          </p:cNvSpPr>
          <p:nvPr>
            <p:ph type="subTitle" idx="1" hasCustomPrompt="1"/>
          </p:nvPr>
        </p:nvSpPr>
        <p:spPr>
          <a:xfrm>
            <a:off x="302683" y="3702278"/>
            <a:ext cx="5486400" cy="1655233"/>
          </a:xfrm>
          <a:prstGeom prst="rect">
            <a:avLst/>
          </a:prstGeom>
        </p:spPr>
        <p:txBody>
          <a:bodyPr/>
          <a:lstStyle>
            <a:lvl1pPr marL="0" indent="0" algn="l">
              <a:buNone/>
              <a:defRPr sz="5600">
                <a:solidFill>
                  <a:schemeClr val="tx1"/>
                </a:solidFill>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Presentation Subtitle</a:t>
            </a:r>
          </a:p>
        </p:txBody>
      </p:sp>
      <p:sp>
        <p:nvSpPr>
          <p:cNvPr id="7" name="TextBox 6"/>
          <p:cNvSpPr txBox="1"/>
          <p:nvPr userDrawn="1"/>
        </p:nvSpPr>
        <p:spPr>
          <a:xfrm>
            <a:off x="302683" y="6642556"/>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5" name="Picture Placeholder 4"/>
          <p:cNvSpPr>
            <a:spLocks noGrp="1"/>
          </p:cNvSpPr>
          <p:nvPr>
            <p:ph type="pic" sz="quarter" idx="10"/>
          </p:nvPr>
        </p:nvSpPr>
        <p:spPr>
          <a:xfrm>
            <a:off x="6578600" y="0"/>
            <a:ext cx="5613400" cy="6858000"/>
          </a:xfrm>
          <a:prstGeom prst="rect">
            <a:avLst/>
          </a:prstGeom>
        </p:spPr>
        <p:txBody>
          <a:bodyPr/>
          <a:lstStyle/>
          <a:p>
            <a:endParaRPr lang="en-US" dirty="0"/>
          </a:p>
        </p:txBody>
      </p:sp>
    </p:spTree>
    <p:extLst>
      <p:ext uri="{BB962C8B-B14F-4D97-AF65-F5344CB8AC3E}">
        <p14:creationId xmlns:p14="http://schemas.microsoft.com/office/powerpoint/2010/main" val="30235956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Divider_Black">
    <p:bg>
      <p:bgPr>
        <a:solidFill>
          <a:schemeClr val="tx1"/>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12"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405281" y="107951"/>
            <a:ext cx="653143" cy="711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7501"/>
            <a:ext cx="300611" cy="304800"/>
          </a:xfrm>
          <a:prstGeom prst="rect">
            <a:avLst/>
          </a:prstGeom>
        </p:spPr>
      </p:pic>
    </p:spTree>
    <p:extLst>
      <p:ext uri="{BB962C8B-B14F-4D97-AF65-F5344CB8AC3E}">
        <p14:creationId xmlns:p14="http://schemas.microsoft.com/office/powerpoint/2010/main" val="3242879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ection Divider_Green">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11423225" y="2821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3" name="Rectangle 2"/>
          <p:cNvSpPr/>
          <p:nvPr userDrawn="1"/>
        </p:nvSpPr>
        <p:spPr>
          <a:xfrm>
            <a:off x="11562743" y="129722"/>
            <a:ext cx="607483" cy="667657"/>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16179" y="311152"/>
            <a:ext cx="300611" cy="304800"/>
          </a:xfrm>
          <a:prstGeom prst="rect">
            <a:avLst/>
          </a:prstGeom>
        </p:spPr>
      </p:pic>
    </p:spTree>
    <p:extLst>
      <p:ext uri="{BB962C8B-B14F-4D97-AF65-F5344CB8AC3E}">
        <p14:creationId xmlns:p14="http://schemas.microsoft.com/office/powerpoint/2010/main" val="17232955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ection Divider_Orange">
    <p:bg>
      <p:bgPr>
        <a:solidFill>
          <a:schemeClr val="accent2"/>
        </a:solidFill>
        <a:effectLst/>
      </p:bgPr>
    </p:bg>
    <p:spTree>
      <p:nvGrpSpPr>
        <p:cNvPr id="1" name=""/>
        <p:cNvGrpSpPr/>
        <p:nvPr/>
      </p:nvGrpSpPr>
      <p:grpSpPr>
        <a:xfrm>
          <a:off x="0" y="0"/>
          <a:ext cx="0" cy="0"/>
          <a:chOff x="0" y="0"/>
          <a:chExt cx="0" cy="0"/>
        </a:xfrm>
      </p:grpSpPr>
      <p:sp>
        <p:nvSpPr>
          <p:cNvPr id="7" name="TextBox 6"/>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chemeClr val="bg1"/>
                </a:solidFill>
                <a:effectLst/>
                <a:uLnTx/>
                <a:uFillTx/>
                <a:latin typeface="+mn-lt"/>
                <a:ea typeface="+mn-ea"/>
                <a:cs typeface="+mn-cs"/>
              </a:rPr>
              <a:t>Harris Insights &amp; Analytics LLC, A Stagwell Company © 2024</a:t>
            </a:r>
          </a:p>
        </p:txBody>
      </p:sp>
      <p:sp>
        <p:nvSpPr>
          <p:cNvPr id="6" name="TextBox 5"/>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FFFFFF"/>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FFFFFF"/>
              </a:solidFill>
              <a:effectLst/>
              <a:uLnTx/>
              <a:uFillTx/>
              <a:latin typeface="Arial"/>
              <a:ea typeface="+mn-ea"/>
              <a:cs typeface="Arial"/>
            </a:endParaRPr>
          </a:p>
        </p:txBody>
      </p:sp>
      <p:pic>
        <p:nvPicPr>
          <p:cNvPr id="11" name="logo.png" descr="/Users/Houman/Dropbox (ETC)/the harris poll/Design/Final/PPT/assets/logo.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
        <p:nvSpPr>
          <p:cNvPr id="8" name="Title 1"/>
          <p:cNvSpPr>
            <a:spLocks noGrp="1"/>
          </p:cNvSpPr>
          <p:nvPr>
            <p:ph type="ctrTitle" hasCustomPrompt="1"/>
          </p:nvPr>
        </p:nvSpPr>
        <p:spPr>
          <a:xfrm>
            <a:off x="1502228" y="2926293"/>
            <a:ext cx="9187544" cy="1005417"/>
          </a:xfrm>
          <a:prstGeom prst="rect">
            <a:avLst/>
          </a:prstGeom>
        </p:spPr>
        <p:txBody>
          <a:bodyPr anchor="b"/>
          <a:lstStyle>
            <a:lvl1pPr algn="ctr">
              <a:defRPr sz="5600" b="1">
                <a:solidFill>
                  <a:schemeClr val="bg1"/>
                </a:solidFill>
                <a:latin typeface="+mj-lt"/>
              </a:defRPr>
            </a:lvl1pPr>
          </a:lstStyle>
          <a:p>
            <a:r>
              <a:rPr lang="en-US"/>
              <a:t>Section Divider</a:t>
            </a:r>
          </a:p>
        </p:txBody>
      </p:sp>
      <p:sp>
        <p:nvSpPr>
          <p:cNvPr id="9" name="Rectangle 8"/>
          <p:cNvSpPr/>
          <p:nvPr userDrawn="1"/>
        </p:nvSpPr>
        <p:spPr>
          <a:xfrm>
            <a:off x="11586633" y="311151"/>
            <a:ext cx="595161" cy="45810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31852" y="311151"/>
            <a:ext cx="300611" cy="304800"/>
          </a:xfrm>
          <a:prstGeom prst="rect">
            <a:avLst/>
          </a:prstGeom>
        </p:spPr>
      </p:pic>
    </p:spTree>
    <p:extLst>
      <p:ext uri="{BB962C8B-B14F-4D97-AF65-F5344CB8AC3E}">
        <p14:creationId xmlns:p14="http://schemas.microsoft.com/office/powerpoint/2010/main" val="3700287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10.xml.rels><?xml version="1.0" encoding="UTF-8" standalone="yes"?>
<Relationships xmlns="http://schemas.openxmlformats.org/package/2006/relationships"><Relationship Id="rId13" Type="http://schemas.openxmlformats.org/officeDocument/2006/relationships/slideLayout" Target="../slideLayouts/slideLayout301.xml"/><Relationship Id="rId18" Type="http://schemas.openxmlformats.org/officeDocument/2006/relationships/slideLayout" Target="../slideLayouts/slideLayout306.xml"/><Relationship Id="rId26" Type="http://schemas.openxmlformats.org/officeDocument/2006/relationships/slideLayout" Target="../slideLayouts/slideLayout314.xml"/><Relationship Id="rId3" Type="http://schemas.openxmlformats.org/officeDocument/2006/relationships/slideLayout" Target="../slideLayouts/slideLayout291.xml"/><Relationship Id="rId21" Type="http://schemas.openxmlformats.org/officeDocument/2006/relationships/slideLayout" Target="../slideLayouts/slideLayout309.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17" Type="http://schemas.openxmlformats.org/officeDocument/2006/relationships/slideLayout" Target="../slideLayouts/slideLayout305.xml"/><Relationship Id="rId25" Type="http://schemas.openxmlformats.org/officeDocument/2006/relationships/slideLayout" Target="../slideLayouts/slideLayout313.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290.xml"/><Relationship Id="rId16" Type="http://schemas.openxmlformats.org/officeDocument/2006/relationships/slideLayout" Target="../slideLayouts/slideLayout304.xml"/><Relationship Id="rId20" Type="http://schemas.openxmlformats.org/officeDocument/2006/relationships/slideLayout" Target="../slideLayouts/slideLayout308.xml"/><Relationship Id="rId29" Type="http://schemas.openxmlformats.org/officeDocument/2006/relationships/slideLayout" Target="../slideLayouts/slideLayout317.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24" Type="http://schemas.openxmlformats.org/officeDocument/2006/relationships/slideLayout" Target="../slideLayouts/slideLayout312.xml"/><Relationship Id="rId32" Type="http://schemas.openxmlformats.org/officeDocument/2006/relationships/image" Target="../media/image15.png"/><Relationship Id="rId5" Type="http://schemas.openxmlformats.org/officeDocument/2006/relationships/slideLayout" Target="../slideLayouts/slideLayout293.xml"/><Relationship Id="rId15" Type="http://schemas.openxmlformats.org/officeDocument/2006/relationships/slideLayout" Target="../slideLayouts/slideLayout303.xml"/><Relationship Id="rId23" Type="http://schemas.openxmlformats.org/officeDocument/2006/relationships/slideLayout" Target="../slideLayouts/slideLayout311.xml"/><Relationship Id="rId28" Type="http://schemas.openxmlformats.org/officeDocument/2006/relationships/slideLayout" Target="../slideLayouts/slideLayout316.xml"/><Relationship Id="rId10" Type="http://schemas.openxmlformats.org/officeDocument/2006/relationships/slideLayout" Target="../slideLayouts/slideLayout298.xml"/><Relationship Id="rId19" Type="http://schemas.openxmlformats.org/officeDocument/2006/relationships/slideLayout" Target="../slideLayouts/slideLayout307.xml"/><Relationship Id="rId31" Type="http://schemas.openxmlformats.org/officeDocument/2006/relationships/theme" Target="../theme/theme10.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 Id="rId22" Type="http://schemas.openxmlformats.org/officeDocument/2006/relationships/slideLayout" Target="../slideLayouts/slideLayout310.xml"/><Relationship Id="rId27" Type="http://schemas.openxmlformats.org/officeDocument/2006/relationships/slideLayout" Target="../slideLayouts/slideLayout315.xml"/><Relationship Id="rId30" Type="http://schemas.openxmlformats.org/officeDocument/2006/relationships/slideLayout" Target="../slideLayouts/slideLayout318.xml"/><Relationship Id="rId8" Type="http://schemas.openxmlformats.org/officeDocument/2006/relationships/slideLayout" Target="../slideLayouts/slideLayout296.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331.xml"/><Relationship Id="rId18" Type="http://schemas.openxmlformats.org/officeDocument/2006/relationships/slideLayout" Target="../slideLayouts/slideLayout336.xml"/><Relationship Id="rId26" Type="http://schemas.openxmlformats.org/officeDocument/2006/relationships/slideLayout" Target="../slideLayouts/slideLayout344.xml"/><Relationship Id="rId3" Type="http://schemas.openxmlformats.org/officeDocument/2006/relationships/slideLayout" Target="../slideLayouts/slideLayout321.xml"/><Relationship Id="rId21" Type="http://schemas.openxmlformats.org/officeDocument/2006/relationships/slideLayout" Target="../slideLayouts/slideLayout339.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325.xml"/><Relationship Id="rId12" Type="http://schemas.openxmlformats.org/officeDocument/2006/relationships/slideLayout" Target="../slideLayouts/slideLayout330.xml"/><Relationship Id="rId17" Type="http://schemas.openxmlformats.org/officeDocument/2006/relationships/slideLayout" Target="../slideLayouts/slideLayout335.xml"/><Relationship Id="rId25" Type="http://schemas.openxmlformats.org/officeDocument/2006/relationships/slideLayout" Target="../slideLayouts/slideLayout343.xml"/><Relationship Id="rId33" Type="http://schemas.openxmlformats.org/officeDocument/2006/relationships/image" Target="../media/image15.png"/><Relationship Id="rId2" Type="http://schemas.openxmlformats.org/officeDocument/2006/relationships/slideLayout" Target="../slideLayouts/slideLayout320.xml"/><Relationship Id="rId16" Type="http://schemas.openxmlformats.org/officeDocument/2006/relationships/slideLayout" Target="../slideLayouts/slideLayout334.xml"/><Relationship Id="rId20" Type="http://schemas.openxmlformats.org/officeDocument/2006/relationships/slideLayout" Target="../slideLayouts/slideLayout338.xml"/><Relationship Id="rId29" Type="http://schemas.openxmlformats.org/officeDocument/2006/relationships/slideLayout" Target="../slideLayouts/slideLayout347.xml"/><Relationship Id="rId1" Type="http://schemas.openxmlformats.org/officeDocument/2006/relationships/slideLayout" Target="../slideLayouts/slideLayout319.xml"/><Relationship Id="rId6" Type="http://schemas.openxmlformats.org/officeDocument/2006/relationships/slideLayout" Target="../slideLayouts/slideLayout324.xml"/><Relationship Id="rId11" Type="http://schemas.openxmlformats.org/officeDocument/2006/relationships/slideLayout" Target="../slideLayouts/slideLayout329.xml"/><Relationship Id="rId24" Type="http://schemas.openxmlformats.org/officeDocument/2006/relationships/slideLayout" Target="../slideLayouts/slideLayout342.xml"/><Relationship Id="rId32" Type="http://schemas.openxmlformats.org/officeDocument/2006/relationships/theme" Target="../theme/theme11.xml"/><Relationship Id="rId5" Type="http://schemas.openxmlformats.org/officeDocument/2006/relationships/slideLayout" Target="../slideLayouts/slideLayout323.xml"/><Relationship Id="rId15" Type="http://schemas.openxmlformats.org/officeDocument/2006/relationships/slideLayout" Target="../slideLayouts/slideLayout333.xml"/><Relationship Id="rId23" Type="http://schemas.openxmlformats.org/officeDocument/2006/relationships/slideLayout" Target="../slideLayouts/slideLayout341.xml"/><Relationship Id="rId28" Type="http://schemas.openxmlformats.org/officeDocument/2006/relationships/slideLayout" Target="../slideLayouts/slideLayout346.xml"/><Relationship Id="rId10" Type="http://schemas.openxmlformats.org/officeDocument/2006/relationships/slideLayout" Target="../slideLayouts/slideLayout328.xml"/><Relationship Id="rId19" Type="http://schemas.openxmlformats.org/officeDocument/2006/relationships/slideLayout" Target="../slideLayouts/slideLayout337.xml"/><Relationship Id="rId31" Type="http://schemas.openxmlformats.org/officeDocument/2006/relationships/slideLayout" Target="../slideLayouts/slideLayout349.xml"/><Relationship Id="rId4" Type="http://schemas.openxmlformats.org/officeDocument/2006/relationships/slideLayout" Target="../slideLayouts/slideLayout322.xml"/><Relationship Id="rId9" Type="http://schemas.openxmlformats.org/officeDocument/2006/relationships/slideLayout" Target="../slideLayouts/slideLayout327.xml"/><Relationship Id="rId14" Type="http://schemas.openxmlformats.org/officeDocument/2006/relationships/slideLayout" Target="../slideLayouts/slideLayout332.xml"/><Relationship Id="rId22" Type="http://schemas.openxmlformats.org/officeDocument/2006/relationships/slideLayout" Target="../slideLayouts/slideLayout340.xml"/><Relationship Id="rId27" Type="http://schemas.openxmlformats.org/officeDocument/2006/relationships/slideLayout" Target="../slideLayouts/slideLayout345.xml"/><Relationship Id="rId30" Type="http://schemas.openxmlformats.org/officeDocument/2006/relationships/slideLayout" Target="../slideLayouts/slideLayout348.xml"/><Relationship Id="rId8" Type="http://schemas.openxmlformats.org/officeDocument/2006/relationships/slideLayout" Target="../slideLayouts/slideLayout32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slideLayout" Target="../slideLayouts/slideLayout66.xml"/><Relationship Id="rId21" Type="http://schemas.openxmlformats.org/officeDocument/2006/relationships/slideLayout" Target="../slideLayouts/slideLayout61.xml"/><Relationship Id="rId34" Type="http://schemas.openxmlformats.org/officeDocument/2006/relationships/slideLayout" Target="../slideLayouts/slideLayout74.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slideLayout" Target="../slideLayouts/slideLayout65.xml"/><Relationship Id="rId33" Type="http://schemas.openxmlformats.org/officeDocument/2006/relationships/slideLayout" Target="../slideLayouts/slideLayout73.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slideLayout" Target="../slideLayouts/slideLayout60.xml"/><Relationship Id="rId29" Type="http://schemas.openxmlformats.org/officeDocument/2006/relationships/slideLayout" Target="../slideLayouts/slideLayout69.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slideLayout" Target="../slideLayouts/slideLayout64.xml"/><Relationship Id="rId32" Type="http://schemas.openxmlformats.org/officeDocument/2006/relationships/slideLayout" Target="../slideLayouts/slideLayout72.xml"/><Relationship Id="rId37" Type="http://schemas.openxmlformats.org/officeDocument/2006/relationships/image" Target="file://localhost/Users/Houman/Dropbox%20(ETC)/the%20harris%20poll/Design/Final/PPT/assets/logo.png" TargetMode="Externa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slideLayout" Target="../slideLayouts/slideLayout63.xml"/><Relationship Id="rId28" Type="http://schemas.openxmlformats.org/officeDocument/2006/relationships/slideLayout" Target="../slideLayouts/slideLayout68.xml"/><Relationship Id="rId36" Type="http://schemas.openxmlformats.org/officeDocument/2006/relationships/image" Target="../media/image1.png"/><Relationship Id="rId10" Type="http://schemas.openxmlformats.org/officeDocument/2006/relationships/slideLayout" Target="../slideLayouts/slideLayout50.xml"/><Relationship Id="rId19" Type="http://schemas.openxmlformats.org/officeDocument/2006/relationships/slideLayout" Target="../slideLayouts/slideLayout59.xml"/><Relationship Id="rId31" Type="http://schemas.openxmlformats.org/officeDocument/2006/relationships/slideLayout" Target="../slideLayouts/slideLayout71.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slideLayout" Target="../slideLayouts/slideLayout62.xml"/><Relationship Id="rId27" Type="http://schemas.openxmlformats.org/officeDocument/2006/relationships/slideLayout" Target="../slideLayouts/slideLayout67.xml"/><Relationship Id="rId30" Type="http://schemas.openxmlformats.org/officeDocument/2006/relationships/slideLayout" Target="../slideLayouts/slideLayout70.xml"/><Relationship Id="rId35" Type="http://schemas.openxmlformats.org/officeDocument/2006/relationships/theme" Target="../theme/theme2.xml"/><Relationship Id="rId8" Type="http://schemas.openxmlformats.org/officeDocument/2006/relationships/slideLayout" Target="../slideLayouts/slideLayout48.xml"/><Relationship Id="rId3"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slideLayout" Target="../slideLayouts/slideLayout100.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33" Type="http://schemas.openxmlformats.org/officeDocument/2006/relationships/image" Target="../media/image15.png"/><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29" Type="http://schemas.openxmlformats.org/officeDocument/2006/relationships/slideLayout" Target="../slideLayouts/slideLayout103.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32" Type="http://schemas.openxmlformats.org/officeDocument/2006/relationships/theme" Target="../theme/theme3.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28" Type="http://schemas.openxmlformats.org/officeDocument/2006/relationships/slideLayout" Target="../slideLayouts/slideLayout102.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31" Type="http://schemas.openxmlformats.org/officeDocument/2006/relationships/slideLayout" Target="../slideLayouts/slideLayout10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slideLayout" Target="../slideLayouts/slideLayout101.xml"/><Relationship Id="rId30" Type="http://schemas.openxmlformats.org/officeDocument/2006/relationships/slideLayout" Target="../slideLayouts/slideLayout104.xml"/><Relationship Id="rId8" Type="http://schemas.openxmlformats.org/officeDocument/2006/relationships/slideLayout" Target="../slideLayouts/slideLayout8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18.xml"/><Relationship Id="rId18" Type="http://schemas.openxmlformats.org/officeDocument/2006/relationships/slideLayout" Target="../slideLayouts/slideLayout123.xml"/><Relationship Id="rId26" Type="http://schemas.openxmlformats.org/officeDocument/2006/relationships/slideLayout" Target="../slideLayouts/slideLayout131.xml"/><Relationship Id="rId3" Type="http://schemas.openxmlformats.org/officeDocument/2006/relationships/slideLayout" Target="../slideLayouts/slideLayout108.xml"/><Relationship Id="rId21" Type="http://schemas.openxmlformats.org/officeDocument/2006/relationships/slideLayout" Target="../slideLayouts/slideLayout126.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17" Type="http://schemas.openxmlformats.org/officeDocument/2006/relationships/slideLayout" Target="../slideLayouts/slideLayout122.xml"/><Relationship Id="rId25" Type="http://schemas.openxmlformats.org/officeDocument/2006/relationships/slideLayout" Target="../slideLayouts/slideLayout130.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07.xml"/><Relationship Id="rId16" Type="http://schemas.openxmlformats.org/officeDocument/2006/relationships/slideLayout" Target="../slideLayouts/slideLayout121.xml"/><Relationship Id="rId20" Type="http://schemas.openxmlformats.org/officeDocument/2006/relationships/slideLayout" Target="../slideLayouts/slideLayout125.xml"/><Relationship Id="rId29" Type="http://schemas.openxmlformats.org/officeDocument/2006/relationships/slideLayout" Target="../slideLayouts/slideLayout134.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24" Type="http://schemas.openxmlformats.org/officeDocument/2006/relationships/slideLayout" Target="../slideLayouts/slideLayout129.xml"/><Relationship Id="rId32" Type="http://schemas.openxmlformats.org/officeDocument/2006/relationships/image" Target="../media/image1.png"/><Relationship Id="rId5" Type="http://schemas.openxmlformats.org/officeDocument/2006/relationships/slideLayout" Target="../slideLayouts/slideLayout110.xml"/><Relationship Id="rId15" Type="http://schemas.openxmlformats.org/officeDocument/2006/relationships/slideLayout" Target="../slideLayouts/slideLayout120.xml"/><Relationship Id="rId23" Type="http://schemas.openxmlformats.org/officeDocument/2006/relationships/slideLayout" Target="../slideLayouts/slideLayout128.xml"/><Relationship Id="rId28" Type="http://schemas.openxmlformats.org/officeDocument/2006/relationships/slideLayout" Target="../slideLayouts/slideLayout133.xml"/><Relationship Id="rId10" Type="http://schemas.openxmlformats.org/officeDocument/2006/relationships/slideLayout" Target="../slideLayouts/slideLayout115.xml"/><Relationship Id="rId19" Type="http://schemas.openxmlformats.org/officeDocument/2006/relationships/slideLayout" Target="../slideLayouts/slideLayout124.xml"/><Relationship Id="rId31" Type="http://schemas.openxmlformats.org/officeDocument/2006/relationships/theme" Target="../theme/theme4.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slideLayout" Target="../slideLayouts/slideLayout119.xml"/><Relationship Id="rId22" Type="http://schemas.openxmlformats.org/officeDocument/2006/relationships/slideLayout" Target="../slideLayouts/slideLayout127.xml"/><Relationship Id="rId27" Type="http://schemas.openxmlformats.org/officeDocument/2006/relationships/slideLayout" Target="../slideLayouts/slideLayout132.xml"/><Relationship Id="rId30" Type="http://schemas.openxmlformats.org/officeDocument/2006/relationships/slideLayout" Target="../slideLayouts/slideLayout135.xml"/><Relationship Id="rId8" Type="http://schemas.openxmlformats.org/officeDocument/2006/relationships/slideLayout" Target="../slideLayouts/slideLayout113.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image" Target="../media/image23.png"/><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theme" Target="../theme/theme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8" Type="http://schemas.openxmlformats.org/officeDocument/2006/relationships/slideLayout" Target="../slideLayouts/slideLayout143.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78.xml"/><Relationship Id="rId18" Type="http://schemas.openxmlformats.org/officeDocument/2006/relationships/slideLayout" Target="../slideLayouts/slideLayout183.xml"/><Relationship Id="rId26" Type="http://schemas.openxmlformats.org/officeDocument/2006/relationships/slideLayout" Target="../slideLayouts/slideLayout191.xml"/><Relationship Id="rId3" Type="http://schemas.openxmlformats.org/officeDocument/2006/relationships/slideLayout" Target="../slideLayouts/slideLayout168.xml"/><Relationship Id="rId21" Type="http://schemas.openxmlformats.org/officeDocument/2006/relationships/slideLayout" Target="../slideLayouts/slideLayout186.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5" Type="http://schemas.openxmlformats.org/officeDocument/2006/relationships/slideLayout" Target="../slideLayouts/slideLayout190.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slideLayout" Target="../slideLayouts/slideLayout185.xml"/><Relationship Id="rId29" Type="http://schemas.openxmlformats.org/officeDocument/2006/relationships/slideLayout" Target="../slideLayouts/slideLayout194.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24" Type="http://schemas.openxmlformats.org/officeDocument/2006/relationships/slideLayout" Target="../slideLayouts/slideLayout189.xml"/><Relationship Id="rId32" Type="http://schemas.openxmlformats.org/officeDocument/2006/relationships/image" Target="../media/image15.png"/><Relationship Id="rId5" Type="http://schemas.openxmlformats.org/officeDocument/2006/relationships/slideLayout" Target="../slideLayouts/slideLayout170.xml"/><Relationship Id="rId15" Type="http://schemas.openxmlformats.org/officeDocument/2006/relationships/slideLayout" Target="../slideLayouts/slideLayout180.xml"/><Relationship Id="rId23" Type="http://schemas.openxmlformats.org/officeDocument/2006/relationships/slideLayout" Target="../slideLayouts/slideLayout188.xml"/><Relationship Id="rId28" Type="http://schemas.openxmlformats.org/officeDocument/2006/relationships/slideLayout" Target="../slideLayouts/slideLayout193.xml"/><Relationship Id="rId10" Type="http://schemas.openxmlformats.org/officeDocument/2006/relationships/slideLayout" Target="../slideLayouts/slideLayout175.xml"/><Relationship Id="rId19" Type="http://schemas.openxmlformats.org/officeDocument/2006/relationships/slideLayout" Target="../slideLayouts/slideLayout184.xml"/><Relationship Id="rId31" Type="http://schemas.openxmlformats.org/officeDocument/2006/relationships/theme" Target="../theme/theme6.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 Id="rId22" Type="http://schemas.openxmlformats.org/officeDocument/2006/relationships/slideLayout" Target="../slideLayouts/slideLayout187.xml"/><Relationship Id="rId27" Type="http://schemas.openxmlformats.org/officeDocument/2006/relationships/slideLayout" Target="../slideLayouts/slideLayout192.xml"/><Relationship Id="rId30" Type="http://schemas.openxmlformats.org/officeDocument/2006/relationships/slideLayout" Target="../slideLayouts/slideLayout195.xml"/><Relationship Id="rId8" Type="http://schemas.openxmlformats.org/officeDocument/2006/relationships/slideLayout" Target="../slideLayouts/slideLayout173.xml"/></Relationships>
</file>

<file path=ppt/slideMasters/_rels/slideMaster7.xml.rels><?xml version="1.0" encoding="UTF-8" standalone="yes"?>
<Relationships xmlns="http://schemas.openxmlformats.org/package/2006/relationships"><Relationship Id="rId13" Type="http://schemas.openxmlformats.org/officeDocument/2006/relationships/slideLayout" Target="../slideLayouts/slideLayout208.xml"/><Relationship Id="rId18" Type="http://schemas.openxmlformats.org/officeDocument/2006/relationships/slideLayout" Target="../slideLayouts/slideLayout213.xml"/><Relationship Id="rId26" Type="http://schemas.openxmlformats.org/officeDocument/2006/relationships/slideLayout" Target="../slideLayouts/slideLayout221.xml"/><Relationship Id="rId3" Type="http://schemas.openxmlformats.org/officeDocument/2006/relationships/slideLayout" Target="../slideLayouts/slideLayout198.xml"/><Relationship Id="rId21" Type="http://schemas.openxmlformats.org/officeDocument/2006/relationships/slideLayout" Target="../slideLayouts/slideLayout216.xml"/><Relationship Id="rId34" Type="http://schemas.openxmlformats.org/officeDocument/2006/relationships/image" Target="file://localhost/Users/Houman/Dropbox%20(ETC)/the%20harris%20poll/Design/Final/PPT/assets/logo.png" TargetMode="External"/><Relationship Id="rId7" Type="http://schemas.openxmlformats.org/officeDocument/2006/relationships/slideLayout" Target="../slideLayouts/slideLayout202.xml"/><Relationship Id="rId12" Type="http://schemas.openxmlformats.org/officeDocument/2006/relationships/slideLayout" Target="../slideLayouts/slideLayout207.xml"/><Relationship Id="rId17" Type="http://schemas.openxmlformats.org/officeDocument/2006/relationships/slideLayout" Target="../slideLayouts/slideLayout212.xml"/><Relationship Id="rId25" Type="http://schemas.openxmlformats.org/officeDocument/2006/relationships/slideLayout" Target="../slideLayouts/slideLayout220.xml"/><Relationship Id="rId33" Type="http://schemas.openxmlformats.org/officeDocument/2006/relationships/image" Target="../media/image15.png"/><Relationship Id="rId2" Type="http://schemas.openxmlformats.org/officeDocument/2006/relationships/slideLayout" Target="../slideLayouts/slideLayout197.xml"/><Relationship Id="rId16" Type="http://schemas.openxmlformats.org/officeDocument/2006/relationships/slideLayout" Target="../slideLayouts/slideLayout211.xml"/><Relationship Id="rId20" Type="http://schemas.openxmlformats.org/officeDocument/2006/relationships/slideLayout" Target="../slideLayouts/slideLayout215.xml"/><Relationship Id="rId29" Type="http://schemas.openxmlformats.org/officeDocument/2006/relationships/slideLayout" Target="../slideLayouts/slideLayout224.xml"/><Relationship Id="rId1" Type="http://schemas.openxmlformats.org/officeDocument/2006/relationships/slideLayout" Target="../slideLayouts/slideLayout196.xml"/><Relationship Id="rId6" Type="http://schemas.openxmlformats.org/officeDocument/2006/relationships/slideLayout" Target="../slideLayouts/slideLayout201.xml"/><Relationship Id="rId11" Type="http://schemas.openxmlformats.org/officeDocument/2006/relationships/slideLayout" Target="../slideLayouts/slideLayout206.xml"/><Relationship Id="rId24" Type="http://schemas.openxmlformats.org/officeDocument/2006/relationships/slideLayout" Target="../slideLayouts/slideLayout219.xml"/><Relationship Id="rId32" Type="http://schemas.openxmlformats.org/officeDocument/2006/relationships/theme" Target="../theme/theme7.xml"/><Relationship Id="rId5" Type="http://schemas.openxmlformats.org/officeDocument/2006/relationships/slideLayout" Target="../slideLayouts/slideLayout200.xml"/><Relationship Id="rId15" Type="http://schemas.openxmlformats.org/officeDocument/2006/relationships/slideLayout" Target="../slideLayouts/slideLayout210.xml"/><Relationship Id="rId23" Type="http://schemas.openxmlformats.org/officeDocument/2006/relationships/slideLayout" Target="../slideLayouts/slideLayout218.xml"/><Relationship Id="rId28" Type="http://schemas.openxmlformats.org/officeDocument/2006/relationships/slideLayout" Target="../slideLayouts/slideLayout223.xml"/><Relationship Id="rId10" Type="http://schemas.openxmlformats.org/officeDocument/2006/relationships/slideLayout" Target="../slideLayouts/slideLayout205.xml"/><Relationship Id="rId19" Type="http://schemas.openxmlformats.org/officeDocument/2006/relationships/slideLayout" Target="../slideLayouts/slideLayout214.xml"/><Relationship Id="rId31" Type="http://schemas.openxmlformats.org/officeDocument/2006/relationships/slideLayout" Target="../slideLayouts/slideLayout226.xml"/><Relationship Id="rId4" Type="http://schemas.openxmlformats.org/officeDocument/2006/relationships/slideLayout" Target="../slideLayouts/slideLayout199.xml"/><Relationship Id="rId9" Type="http://schemas.openxmlformats.org/officeDocument/2006/relationships/slideLayout" Target="../slideLayouts/slideLayout204.xml"/><Relationship Id="rId14" Type="http://schemas.openxmlformats.org/officeDocument/2006/relationships/slideLayout" Target="../slideLayouts/slideLayout209.xml"/><Relationship Id="rId22" Type="http://schemas.openxmlformats.org/officeDocument/2006/relationships/slideLayout" Target="../slideLayouts/slideLayout217.xml"/><Relationship Id="rId27" Type="http://schemas.openxmlformats.org/officeDocument/2006/relationships/slideLayout" Target="../slideLayouts/slideLayout222.xml"/><Relationship Id="rId30" Type="http://schemas.openxmlformats.org/officeDocument/2006/relationships/slideLayout" Target="../slideLayouts/slideLayout225.xml"/><Relationship Id="rId8" Type="http://schemas.openxmlformats.org/officeDocument/2006/relationships/slideLayout" Target="../slideLayouts/slideLayout203.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39.xml"/><Relationship Id="rId18" Type="http://schemas.openxmlformats.org/officeDocument/2006/relationships/slideLayout" Target="../slideLayouts/slideLayout244.xml"/><Relationship Id="rId26" Type="http://schemas.openxmlformats.org/officeDocument/2006/relationships/slideLayout" Target="../slideLayouts/slideLayout252.xml"/><Relationship Id="rId3" Type="http://schemas.openxmlformats.org/officeDocument/2006/relationships/slideLayout" Target="../slideLayouts/slideLayout229.xml"/><Relationship Id="rId21" Type="http://schemas.openxmlformats.org/officeDocument/2006/relationships/slideLayout" Target="../slideLayouts/slideLayout247.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17" Type="http://schemas.openxmlformats.org/officeDocument/2006/relationships/slideLayout" Target="../slideLayouts/slideLayout243.xml"/><Relationship Id="rId25" Type="http://schemas.openxmlformats.org/officeDocument/2006/relationships/slideLayout" Target="../slideLayouts/slideLayout251.xml"/><Relationship Id="rId33" Type="http://schemas.openxmlformats.org/officeDocument/2006/relationships/image" Target="file://localhost/Users/Houman/Dropbox%20(ETC)/the%20harris%20poll/Design/Final/PPT/assets/logo.png" TargetMode="External"/><Relationship Id="rId2" Type="http://schemas.openxmlformats.org/officeDocument/2006/relationships/slideLayout" Target="../slideLayouts/slideLayout228.xml"/><Relationship Id="rId16" Type="http://schemas.openxmlformats.org/officeDocument/2006/relationships/slideLayout" Target="../slideLayouts/slideLayout242.xml"/><Relationship Id="rId20" Type="http://schemas.openxmlformats.org/officeDocument/2006/relationships/slideLayout" Target="../slideLayouts/slideLayout246.xml"/><Relationship Id="rId29" Type="http://schemas.openxmlformats.org/officeDocument/2006/relationships/slideLayout" Target="../slideLayouts/slideLayout255.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24" Type="http://schemas.openxmlformats.org/officeDocument/2006/relationships/slideLayout" Target="../slideLayouts/slideLayout250.xml"/><Relationship Id="rId32" Type="http://schemas.openxmlformats.org/officeDocument/2006/relationships/image" Target="../media/image27.png"/><Relationship Id="rId5" Type="http://schemas.openxmlformats.org/officeDocument/2006/relationships/slideLayout" Target="../slideLayouts/slideLayout231.xml"/><Relationship Id="rId15" Type="http://schemas.openxmlformats.org/officeDocument/2006/relationships/slideLayout" Target="../slideLayouts/slideLayout241.xml"/><Relationship Id="rId23" Type="http://schemas.openxmlformats.org/officeDocument/2006/relationships/slideLayout" Target="../slideLayouts/slideLayout249.xml"/><Relationship Id="rId28" Type="http://schemas.openxmlformats.org/officeDocument/2006/relationships/slideLayout" Target="../slideLayouts/slideLayout254.xml"/><Relationship Id="rId10" Type="http://schemas.openxmlformats.org/officeDocument/2006/relationships/slideLayout" Target="../slideLayouts/slideLayout236.xml"/><Relationship Id="rId19" Type="http://schemas.openxmlformats.org/officeDocument/2006/relationships/slideLayout" Target="../slideLayouts/slideLayout245.xml"/><Relationship Id="rId31" Type="http://schemas.openxmlformats.org/officeDocument/2006/relationships/theme" Target="../theme/theme8.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slideLayout" Target="../slideLayouts/slideLayout240.xml"/><Relationship Id="rId22" Type="http://schemas.openxmlformats.org/officeDocument/2006/relationships/slideLayout" Target="../slideLayouts/slideLayout248.xml"/><Relationship Id="rId27" Type="http://schemas.openxmlformats.org/officeDocument/2006/relationships/slideLayout" Target="../slideLayouts/slideLayout253.xml"/><Relationship Id="rId30" Type="http://schemas.openxmlformats.org/officeDocument/2006/relationships/slideLayout" Target="../slideLayouts/slideLayout256.xml"/><Relationship Id="rId8" Type="http://schemas.openxmlformats.org/officeDocument/2006/relationships/slideLayout" Target="../slideLayouts/slideLayout234.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69.xml"/><Relationship Id="rId18" Type="http://schemas.openxmlformats.org/officeDocument/2006/relationships/slideLayout" Target="../slideLayouts/slideLayout274.xml"/><Relationship Id="rId26" Type="http://schemas.openxmlformats.org/officeDocument/2006/relationships/slideLayout" Target="../slideLayouts/slideLayout282.xml"/><Relationship Id="rId3" Type="http://schemas.openxmlformats.org/officeDocument/2006/relationships/slideLayout" Target="../slideLayouts/slideLayout259.xml"/><Relationship Id="rId21" Type="http://schemas.openxmlformats.org/officeDocument/2006/relationships/slideLayout" Target="../slideLayouts/slideLayout277.xml"/><Relationship Id="rId34" Type="http://schemas.openxmlformats.org/officeDocument/2006/relationships/image" Target="../media/image15.png"/><Relationship Id="rId7" Type="http://schemas.openxmlformats.org/officeDocument/2006/relationships/slideLayout" Target="../slideLayouts/slideLayout263.xml"/><Relationship Id="rId12" Type="http://schemas.openxmlformats.org/officeDocument/2006/relationships/slideLayout" Target="../slideLayouts/slideLayout268.xml"/><Relationship Id="rId17" Type="http://schemas.openxmlformats.org/officeDocument/2006/relationships/slideLayout" Target="../slideLayouts/slideLayout273.xml"/><Relationship Id="rId25" Type="http://schemas.openxmlformats.org/officeDocument/2006/relationships/slideLayout" Target="../slideLayouts/slideLayout281.xml"/><Relationship Id="rId33" Type="http://schemas.openxmlformats.org/officeDocument/2006/relationships/theme" Target="../theme/theme9.xml"/><Relationship Id="rId2" Type="http://schemas.openxmlformats.org/officeDocument/2006/relationships/slideLayout" Target="../slideLayouts/slideLayout258.xml"/><Relationship Id="rId16" Type="http://schemas.openxmlformats.org/officeDocument/2006/relationships/slideLayout" Target="../slideLayouts/slideLayout272.xml"/><Relationship Id="rId20" Type="http://schemas.openxmlformats.org/officeDocument/2006/relationships/slideLayout" Target="../slideLayouts/slideLayout276.xml"/><Relationship Id="rId29" Type="http://schemas.openxmlformats.org/officeDocument/2006/relationships/slideLayout" Target="../slideLayouts/slideLayout285.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24" Type="http://schemas.openxmlformats.org/officeDocument/2006/relationships/slideLayout" Target="../slideLayouts/slideLayout280.xml"/><Relationship Id="rId32" Type="http://schemas.openxmlformats.org/officeDocument/2006/relationships/slideLayout" Target="../slideLayouts/slideLayout288.xml"/><Relationship Id="rId5" Type="http://schemas.openxmlformats.org/officeDocument/2006/relationships/slideLayout" Target="../slideLayouts/slideLayout261.xml"/><Relationship Id="rId15" Type="http://schemas.openxmlformats.org/officeDocument/2006/relationships/slideLayout" Target="../slideLayouts/slideLayout271.xml"/><Relationship Id="rId23" Type="http://schemas.openxmlformats.org/officeDocument/2006/relationships/slideLayout" Target="../slideLayouts/slideLayout279.xml"/><Relationship Id="rId28" Type="http://schemas.openxmlformats.org/officeDocument/2006/relationships/slideLayout" Target="../slideLayouts/slideLayout284.xml"/><Relationship Id="rId10" Type="http://schemas.openxmlformats.org/officeDocument/2006/relationships/slideLayout" Target="../slideLayouts/slideLayout266.xml"/><Relationship Id="rId19" Type="http://schemas.openxmlformats.org/officeDocument/2006/relationships/slideLayout" Target="../slideLayouts/slideLayout275.xml"/><Relationship Id="rId31" Type="http://schemas.openxmlformats.org/officeDocument/2006/relationships/slideLayout" Target="../slideLayouts/slideLayout287.xml"/><Relationship Id="rId4" Type="http://schemas.openxmlformats.org/officeDocument/2006/relationships/slideLayout" Target="../slideLayouts/slideLayout260.xml"/><Relationship Id="rId9" Type="http://schemas.openxmlformats.org/officeDocument/2006/relationships/slideLayout" Target="../slideLayouts/slideLayout265.xml"/><Relationship Id="rId14" Type="http://schemas.openxmlformats.org/officeDocument/2006/relationships/slideLayout" Target="../slideLayouts/slideLayout270.xml"/><Relationship Id="rId22" Type="http://schemas.openxmlformats.org/officeDocument/2006/relationships/slideLayout" Target="../slideLayouts/slideLayout278.xml"/><Relationship Id="rId27" Type="http://schemas.openxmlformats.org/officeDocument/2006/relationships/slideLayout" Target="../slideLayouts/slideLayout283.xml"/><Relationship Id="rId30" Type="http://schemas.openxmlformats.org/officeDocument/2006/relationships/slideLayout" Target="../slideLayouts/slideLayout286.xml"/><Relationship Id="rId35" Type="http://schemas.openxmlformats.org/officeDocument/2006/relationships/image" Target="file://localhost/Users/Houman/Dropbox%20(ETC)/the%20harris%20poll/Design/Final/PPT/assets/logo.png" TargetMode="External"/><Relationship Id="rId8" Type="http://schemas.openxmlformats.org/officeDocument/2006/relationships/slideLayout" Target="../slideLayouts/slideLayout2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Stagwell Company © 2024</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42" r:link="rId4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546273564"/>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 id="2147484180" r:id="rId15"/>
    <p:sldLayoutId id="2147484181" r:id="rId16"/>
    <p:sldLayoutId id="2147484182" r:id="rId17"/>
    <p:sldLayoutId id="2147484183" r:id="rId18"/>
    <p:sldLayoutId id="2147484184" r:id="rId19"/>
    <p:sldLayoutId id="2147484185" r:id="rId20"/>
    <p:sldLayoutId id="2147484186" r:id="rId21"/>
    <p:sldLayoutId id="2147484187" r:id="rId22"/>
    <p:sldLayoutId id="2147484188" r:id="rId23"/>
    <p:sldLayoutId id="2147484189" r:id="rId24"/>
    <p:sldLayoutId id="2147484190" r:id="rId25"/>
    <p:sldLayoutId id="2147484191" r:id="rId26"/>
    <p:sldLayoutId id="2147484192" r:id="rId27"/>
    <p:sldLayoutId id="2147484193" r:id="rId28"/>
    <p:sldLayoutId id="2147484194" r:id="rId29"/>
    <p:sldLayoutId id="2147484195" r:id="rId30"/>
    <p:sldLayoutId id="2147484196" r:id="rId31"/>
    <p:sldLayoutId id="2147484197" r:id="rId32"/>
    <p:sldLayoutId id="2147484198" r:id="rId33"/>
    <p:sldLayoutId id="2147484199" r:id="rId34"/>
    <p:sldLayoutId id="2147484200" r:id="rId35"/>
    <p:sldLayoutId id="2147484201" r:id="rId36"/>
    <p:sldLayoutId id="2147484202" r:id="rId37"/>
    <p:sldLayoutId id="2147484203" r:id="rId38"/>
    <p:sldLayoutId id="2147484204" r:id="rId39"/>
    <p:sldLayoutId id="2147484205" r:id="rId4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Stagwell Company © 2024</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750730765"/>
      </p:ext>
    </p:extLst>
  </p:cSld>
  <p:clrMap bg1="lt1" tx1="dk1" bg2="lt2" tx2="dk2" accent1="accent1" accent2="accent2" accent3="accent3" accent4="accent4" accent5="accent5" accent6="accent6" hlink="hlink" folHlink="folHlink"/>
  <p:sldLayoutIdLst>
    <p:sldLayoutId id="2147484646" r:id="rId1"/>
    <p:sldLayoutId id="2147484647" r:id="rId2"/>
    <p:sldLayoutId id="2147484648" r:id="rId3"/>
    <p:sldLayoutId id="2147484649" r:id="rId4"/>
    <p:sldLayoutId id="2147484650" r:id="rId5"/>
    <p:sldLayoutId id="2147484651" r:id="rId6"/>
    <p:sldLayoutId id="2147484652" r:id="rId7"/>
    <p:sldLayoutId id="2147484653" r:id="rId8"/>
    <p:sldLayoutId id="2147484654" r:id="rId9"/>
    <p:sldLayoutId id="2147484655" r:id="rId10"/>
    <p:sldLayoutId id="2147484656" r:id="rId11"/>
    <p:sldLayoutId id="2147484657" r:id="rId12"/>
    <p:sldLayoutId id="2147484658" r:id="rId13"/>
    <p:sldLayoutId id="2147484659" r:id="rId14"/>
    <p:sldLayoutId id="2147484660" r:id="rId15"/>
    <p:sldLayoutId id="2147484661" r:id="rId16"/>
    <p:sldLayoutId id="2147484662" r:id="rId17"/>
    <p:sldLayoutId id="2147484663" r:id="rId18"/>
    <p:sldLayoutId id="2147484664" r:id="rId19"/>
    <p:sldLayoutId id="2147484665" r:id="rId20"/>
    <p:sldLayoutId id="2147484666" r:id="rId21"/>
    <p:sldLayoutId id="2147484667" r:id="rId22"/>
    <p:sldLayoutId id="2147484668" r:id="rId23"/>
    <p:sldLayoutId id="2147484669" r:id="rId24"/>
    <p:sldLayoutId id="2147484670" r:id="rId25"/>
    <p:sldLayoutId id="2147484671" r:id="rId26"/>
    <p:sldLayoutId id="2147484672" r:id="rId27"/>
    <p:sldLayoutId id="2147484673" r:id="rId28"/>
    <p:sldLayoutId id="2147484674" r:id="rId29"/>
    <p:sldLayoutId id="2147484675"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Stagwell Company © 2024</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842843504"/>
      </p:ext>
    </p:extLst>
  </p:cSld>
  <p:clrMap bg1="lt1" tx1="dk1" bg2="lt2" tx2="dk2" accent1="accent1" accent2="accent2" accent3="accent3" accent4="accent4" accent5="accent5" accent6="accent6" hlink="hlink" folHlink="folHlink"/>
  <p:sldLayoutIdLst>
    <p:sldLayoutId id="2147484677" r:id="rId1"/>
    <p:sldLayoutId id="2147484678" r:id="rId2"/>
    <p:sldLayoutId id="2147484679" r:id="rId3"/>
    <p:sldLayoutId id="2147484680" r:id="rId4"/>
    <p:sldLayoutId id="2147484681" r:id="rId5"/>
    <p:sldLayoutId id="2147484682" r:id="rId6"/>
    <p:sldLayoutId id="2147484683" r:id="rId7"/>
    <p:sldLayoutId id="2147484684" r:id="rId8"/>
    <p:sldLayoutId id="2147484685" r:id="rId9"/>
    <p:sldLayoutId id="2147484686" r:id="rId10"/>
    <p:sldLayoutId id="2147484687" r:id="rId11"/>
    <p:sldLayoutId id="2147484688" r:id="rId12"/>
    <p:sldLayoutId id="2147484689" r:id="rId13"/>
    <p:sldLayoutId id="2147484690" r:id="rId14"/>
    <p:sldLayoutId id="2147484691" r:id="rId15"/>
    <p:sldLayoutId id="2147484692" r:id="rId16"/>
    <p:sldLayoutId id="2147484693" r:id="rId17"/>
    <p:sldLayoutId id="2147484694" r:id="rId18"/>
    <p:sldLayoutId id="2147484695" r:id="rId19"/>
    <p:sldLayoutId id="2147484696" r:id="rId20"/>
    <p:sldLayoutId id="2147484697" r:id="rId21"/>
    <p:sldLayoutId id="2147484698" r:id="rId22"/>
    <p:sldLayoutId id="2147484699" r:id="rId23"/>
    <p:sldLayoutId id="2147484700" r:id="rId24"/>
    <p:sldLayoutId id="2147484701" r:id="rId25"/>
    <p:sldLayoutId id="2147484702" r:id="rId26"/>
    <p:sldLayoutId id="2147484703" r:id="rId27"/>
    <p:sldLayoutId id="2147484704" r:id="rId28"/>
    <p:sldLayoutId id="2147484705" r:id="rId29"/>
    <p:sldLayoutId id="2147484706" r:id="rId30"/>
    <p:sldLayoutId id="2147484707"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8" y="6313587"/>
            <a:ext cx="933213" cy="297454"/>
          </a:xfrm>
          <a:prstGeom prst="rect">
            <a:avLst/>
          </a:prstGeom>
          <a:noFill/>
        </p:spPr>
        <p:txBody>
          <a:bodyPr wrap="square" rtlCol="0">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70"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000000"/>
              </a:solidFill>
              <a:effectLst/>
              <a:uLnTx/>
              <a:uFillTx/>
              <a:latin typeface="Arial"/>
              <a:ea typeface="+mn-ea"/>
              <a:cs typeface="Arial"/>
            </a:endParaRPr>
          </a:p>
        </p:txBody>
      </p:sp>
      <p:cxnSp>
        <p:nvCxnSpPr>
          <p:cNvPr id="5" name="Straight Connector 4"/>
          <p:cNvCxnSpPr/>
          <p:nvPr userDrawn="1"/>
        </p:nvCxnSpPr>
        <p:spPr>
          <a:xfrm>
            <a:off x="308397"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6" r:link="rId37">
            <a:extLst>
              <a:ext uri="{28A0092B-C50C-407E-A947-70E740481C1C}">
                <a14:useLocalDpi xmlns:a14="http://schemas.microsoft.com/office/drawing/2010/main" val="0"/>
              </a:ext>
            </a:extLst>
          </a:blip>
          <a:srcRect l="6149" t="-1" r="6730" b="5018"/>
          <a:stretch>
            <a:fillRect/>
          </a:stretch>
        </p:blipFill>
        <p:spPr>
          <a:xfrm>
            <a:off x="11731854" y="311151"/>
            <a:ext cx="295705" cy="304800"/>
          </a:xfrm>
          <a:prstGeom prst="rect">
            <a:avLst/>
          </a:prstGeom>
        </p:spPr>
      </p:pic>
      <p:sp>
        <p:nvSpPr>
          <p:cNvPr id="7" name="TextBox 6">
            <a:extLst>
              <a:ext uri="{FF2B5EF4-FFF2-40B4-BE49-F238E27FC236}">
                <a16:creationId xmlns:a16="http://schemas.microsoft.com/office/drawing/2014/main" id="{06C707BA-6FD5-4064-A2EB-A00D517FB9D8}"/>
              </a:ext>
            </a:extLst>
          </p:cNvPr>
          <p:cNvSpPr txBox="1"/>
          <p:nvPr userDrawn="1"/>
        </p:nvSpPr>
        <p:spPr>
          <a:xfrm>
            <a:off x="391766" y="6472203"/>
            <a:ext cx="2956900" cy="215444"/>
          </a:xfrm>
          <a:prstGeom prst="rect">
            <a:avLst/>
          </a:prstGeom>
          <a:noFill/>
        </p:spPr>
        <p:txBody>
          <a:bodyPr wrap="none" lIns="0" rtlCol="0">
            <a:spAutoFit/>
          </a:bodyPr>
          <a:lstStyle/>
          <a:p>
            <a:r>
              <a:rPr lang="en-US" sz="800" b="0" i="0" kern="1200" dirty="0">
                <a:solidFill>
                  <a:schemeClr val="tx2"/>
                </a:solidFill>
                <a:effectLst/>
                <a:latin typeface="+mn-lt"/>
                <a:ea typeface="+mn-ea"/>
                <a:cs typeface="+mn-cs"/>
              </a:rPr>
              <a:t>Harris Insights &amp; Analytics, LLC, A Stagwell Company (c) 2024</a:t>
            </a:r>
          </a:p>
        </p:txBody>
      </p:sp>
    </p:spTree>
    <p:extLst>
      <p:ext uri="{BB962C8B-B14F-4D97-AF65-F5344CB8AC3E}">
        <p14:creationId xmlns:p14="http://schemas.microsoft.com/office/powerpoint/2010/main" val="3157776972"/>
      </p:ext>
    </p:extLst>
  </p:cSld>
  <p:clrMap bg1="lt1" tx1="dk1" bg2="lt2" tx2="dk2" accent1="accent1" accent2="accent2" accent3="accent3" accent4="accent4" accent5="accent5" accent6="accent6" hlink="hlink" folHlink="folHlink"/>
  <p:sldLayoutIdLst>
    <p:sldLayoutId id="2147484243"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52" r:id="rId10"/>
    <p:sldLayoutId id="2147484253" r:id="rId11"/>
    <p:sldLayoutId id="2147484254" r:id="rId12"/>
    <p:sldLayoutId id="2147484255" r:id="rId13"/>
    <p:sldLayoutId id="2147484256" r:id="rId14"/>
    <p:sldLayoutId id="2147484257" r:id="rId15"/>
    <p:sldLayoutId id="2147484258" r:id="rId16"/>
    <p:sldLayoutId id="2147484259" r:id="rId17"/>
    <p:sldLayoutId id="2147484260" r:id="rId18"/>
    <p:sldLayoutId id="2147484261" r:id="rId19"/>
    <p:sldLayoutId id="2147484262" r:id="rId20"/>
    <p:sldLayoutId id="2147484263" r:id="rId21"/>
    <p:sldLayoutId id="2147484264" r:id="rId22"/>
    <p:sldLayoutId id="2147484265" r:id="rId23"/>
    <p:sldLayoutId id="2147484266" r:id="rId24"/>
    <p:sldLayoutId id="2147484267" r:id="rId25"/>
    <p:sldLayoutId id="2147484268" r:id="rId26"/>
    <p:sldLayoutId id="2147484269" r:id="rId27"/>
    <p:sldLayoutId id="2147484270" r:id="rId28"/>
    <p:sldLayoutId id="2147484271" r:id="rId29"/>
    <p:sldLayoutId id="2147484272" r:id="rId30"/>
    <p:sldLayoutId id="2147484273" r:id="rId31"/>
    <p:sldLayoutId id="2147484274" r:id="rId32"/>
    <p:sldLayoutId id="2147484275" r:id="rId33"/>
    <p:sldLayoutId id="2147484276" r:id="rId34"/>
  </p:sldLayoutIdLst>
  <p:hf hdr="0"/>
  <p:txStyles>
    <p:titleStyle>
      <a:lvl1pPr algn="l" defTabSz="609570"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Arial"/>
        <a:buChar char="–"/>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Stagwell Company © 2024</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4188616087"/>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 id="2147484371" r:id="rId18"/>
    <p:sldLayoutId id="2147484372" r:id="rId19"/>
    <p:sldLayoutId id="2147484373" r:id="rId20"/>
    <p:sldLayoutId id="2147484374" r:id="rId21"/>
    <p:sldLayoutId id="2147484375" r:id="rId22"/>
    <p:sldLayoutId id="2147484376" r:id="rId23"/>
    <p:sldLayoutId id="2147484377" r:id="rId24"/>
    <p:sldLayoutId id="2147484378" r:id="rId25"/>
    <p:sldLayoutId id="2147484379" r:id="rId26"/>
    <p:sldLayoutId id="2147484380" r:id="rId27"/>
    <p:sldLayoutId id="2147484381" r:id="rId28"/>
    <p:sldLayoutId id="2147484382" r:id="rId29"/>
    <p:sldLayoutId id="2147484383" r:id="rId30"/>
    <p:sldLayoutId id="2147484385"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Stagwell Company © 2024</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455897559"/>
      </p:ext>
    </p:extLst>
  </p:cSld>
  <p:clrMap bg1="lt1" tx1="dk1" bg2="lt2" tx2="dk2" accent1="accent1" accent2="accent2" accent3="accent3" accent4="accent4" accent5="accent5" accent6="accent6" hlink="hlink" folHlink="folHlink"/>
  <p:sldLayoutIdLst>
    <p:sldLayoutId id="2147484387" r:id="rId1"/>
    <p:sldLayoutId id="2147484388" r:id="rId2"/>
    <p:sldLayoutId id="2147484389" r:id="rId3"/>
    <p:sldLayoutId id="2147484390" r:id="rId4"/>
    <p:sldLayoutId id="2147484391" r:id="rId5"/>
    <p:sldLayoutId id="2147484392" r:id="rId6"/>
    <p:sldLayoutId id="2147484393" r:id="rId7"/>
    <p:sldLayoutId id="2147484394" r:id="rId8"/>
    <p:sldLayoutId id="2147484395" r:id="rId9"/>
    <p:sldLayoutId id="2147484396" r:id="rId10"/>
    <p:sldLayoutId id="2147484397" r:id="rId11"/>
    <p:sldLayoutId id="2147484398" r:id="rId12"/>
    <p:sldLayoutId id="2147484399" r:id="rId13"/>
    <p:sldLayoutId id="2147484400" r:id="rId14"/>
    <p:sldLayoutId id="2147484401" r:id="rId15"/>
    <p:sldLayoutId id="2147484402" r:id="rId16"/>
    <p:sldLayoutId id="2147484403" r:id="rId17"/>
    <p:sldLayoutId id="2147484404" r:id="rId18"/>
    <p:sldLayoutId id="2147484405" r:id="rId19"/>
    <p:sldLayoutId id="2147484406" r:id="rId20"/>
    <p:sldLayoutId id="2147484407" r:id="rId21"/>
    <p:sldLayoutId id="2147484408" r:id="rId22"/>
    <p:sldLayoutId id="2147484409" r:id="rId23"/>
    <p:sldLayoutId id="2147484410" r:id="rId24"/>
    <p:sldLayoutId id="2147484411" r:id="rId25"/>
    <p:sldLayoutId id="2147484412" r:id="rId26"/>
    <p:sldLayoutId id="2147484413" r:id="rId27"/>
    <p:sldLayoutId id="2147484414" r:id="rId28"/>
    <p:sldLayoutId id="2147484415" r:id="rId29"/>
    <p:sldLayoutId id="2147484416"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Stagwell Company © 2024</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val="0"/>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2584656963"/>
      </p:ext>
    </p:extLst>
  </p:cSld>
  <p:clrMap bg1="lt1" tx1="dk1" bg2="lt2" tx2="dk2" accent1="accent1" accent2="accent2" accent3="accent3" accent4="accent4" accent5="accent5" accent6="accent6" hlink="hlink" folHlink="folHlink"/>
  <p:sldLayoutIdLst>
    <p:sldLayoutId id="2147484418" r:id="rId1"/>
    <p:sldLayoutId id="2147484419" r:id="rId2"/>
    <p:sldLayoutId id="2147484420" r:id="rId3"/>
    <p:sldLayoutId id="2147484421" r:id="rId4"/>
    <p:sldLayoutId id="2147484422" r:id="rId5"/>
    <p:sldLayoutId id="2147484423" r:id="rId6"/>
    <p:sldLayoutId id="2147484424" r:id="rId7"/>
    <p:sldLayoutId id="2147484425" r:id="rId8"/>
    <p:sldLayoutId id="2147484426" r:id="rId9"/>
    <p:sldLayoutId id="2147484427" r:id="rId10"/>
    <p:sldLayoutId id="2147484428" r:id="rId11"/>
    <p:sldLayoutId id="2147484429" r:id="rId12"/>
    <p:sldLayoutId id="2147484430" r:id="rId13"/>
    <p:sldLayoutId id="2147484431" r:id="rId14"/>
    <p:sldLayoutId id="2147484432" r:id="rId15"/>
    <p:sldLayoutId id="2147484433" r:id="rId16"/>
    <p:sldLayoutId id="2147484434" r:id="rId17"/>
    <p:sldLayoutId id="2147484435" r:id="rId18"/>
    <p:sldLayoutId id="2147484436" r:id="rId19"/>
    <p:sldLayoutId id="2147484437" r:id="rId20"/>
    <p:sldLayoutId id="2147484438" r:id="rId21"/>
    <p:sldLayoutId id="2147484439" r:id="rId22"/>
    <p:sldLayoutId id="2147484440" r:id="rId23"/>
    <p:sldLayoutId id="2147484441" r:id="rId24"/>
    <p:sldLayoutId id="2147484442" r:id="rId25"/>
    <p:sldLayoutId id="2147484443" r:id="rId26"/>
    <p:sldLayoutId id="2147484444" r:id="rId27"/>
    <p:sldLayoutId id="2147484445" r:id="rId28"/>
    <p:sldLayoutId id="2147484446" r:id="rId29"/>
    <p:sldLayoutId id="2147484447"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Stagwell Company © 2024</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254712362"/>
      </p:ext>
    </p:extLst>
  </p:cSld>
  <p:clrMap bg1="lt1" tx1="dk1" bg2="lt2" tx2="dk2" accent1="accent1" accent2="accent2" accent3="accent3" accent4="accent4" accent5="accent5" accent6="accent6" hlink="hlink" folHlink="folHlink"/>
  <p:sldLayoutIdLst>
    <p:sldLayoutId id="2147484484" r:id="rId1"/>
    <p:sldLayoutId id="2147484485" r:id="rId2"/>
    <p:sldLayoutId id="2147484486" r:id="rId3"/>
    <p:sldLayoutId id="2147484487" r:id="rId4"/>
    <p:sldLayoutId id="2147484488" r:id="rId5"/>
    <p:sldLayoutId id="2147484489" r:id="rId6"/>
    <p:sldLayoutId id="2147484490" r:id="rId7"/>
    <p:sldLayoutId id="2147484491" r:id="rId8"/>
    <p:sldLayoutId id="2147484492" r:id="rId9"/>
    <p:sldLayoutId id="2147484493" r:id="rId10"/>
    <p:sldLayoutId id="2147484494" r:id="rId11"/>
    <p:sldLayoutId id="2147484495" r:id="rId12"/>
    <p:sldLayoutId id="2147484496" r:id="rId13"/>
    <p:sldLayoutId id="2147484497" r:id="rId14"/>
    <p:sldLayoutId id="2147484498" r:id="rId15"/>
    <p:sldLayoutId id="2147484499" r:id="rId16"/>
    <p:sldLayoutId id="2147484500" r:id="rId17"/>
    <p:sldLayoutId id="2147484501" r:id="rId18"/>
    <p:sldLayoutId id="2147484502" r:id="rId19"/>
    <p:sldLayoutId id="2147484503" r:id="rId20"/>
    <p:sldLayoutId id="2147484504" r:id="rId21"/>
    <p:sldLayoutId id="2147484505" r:id="rId22"/>
    <p:sldLayoutId id="2147484506" r:id="rId23"/>
    <p:sldLayoutId id="2147484507" r:id="rId24"/>
    <p:sldLayoutId id="2147484508" r:id="rId25"/>
    <p:sldLayoutId id="2147484509" r:id="rId26"/>
    <p:sldLayoutId id="2147484510" r:id="rId27"/>
    <p:sldLayoutId id="2147484511" r:id="rId28"/>
    <p:sldLayoutId id="2147484512" r:id="rId29"/>
    <p:sldLayoutId id="2147484513"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000000"/>
              </a:solidFill>
              <a:effectLst/>
              <a:uLnTx/>
              <a:uFillTx/>
              <a:latin typeface="Helvetica Light" panose="020B0403020202020204"/>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Stagwell Company © 2024</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3" r:link="rId34"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956094407"/>
      </p:ext>
    </p:extLst>
  </p:cSld>
  <p:clrMap bg1="lt1" tx1="dk1" bg2="lt2" tx2="dk2" accent1="accent1" accent2="accent2" accent3="accent3" accent4="accent4" accent5="accent5" accent6="accent6" hlink="hlink" folHlink="folHlink"/>
  <p:sldLayoutIdLst>
    <p:sldLayoutId id="2147484515" r:id="rId1"/>
    <p:sldLayoutId id="2147484516" r:id="rId2"/>
    <p:sldLayoutId id="2147484517" r:id="rId3"/>
    <p:sldLayoutId id="2147484518" r:id="rId4"/>
    <p:sldLayoutId id="2147484519" r:id="rId5"/>
    <p:sldLayoutId id="2147484520" r:id="rId6"/>
    <p:sldLayoutId id="2147484521" r:id="rId7"/>
    <p:sldLayoutId id="2147484522" r:id="rId8"/>
    <p:sldLayoutId id="2147484523" r:id="rId9"/>
    <p:sldLayoutId id="2147484524" r:id="rId10"/>
    <p:sldLayoutId id="2147484525" r:id="rId11"/>
    <p:sldLayoutId id="2147484526" r:id="rId12"/>
    <p:sldLayoutId id="2147484527" r:id="rId13"/>
    <p:sldLayoutId id="2147484528" r:id="rId14"/>
    <p:sldLayoutId id="2147484529" r:id="rId15"/>
    <p:sldLayoutId id="2147484530" r:id="rId16"/>
    <p:sldLayoutId id="2147484531" r:id="rId17"/>
    <p:sldLayoutId id="2147484532" r:id="rId18"/>
    <p:sldLayoutId id="2147484533" r:id="rId19"/>
    <p:sldLayoutId id="2147484534" r:id="rId20"/>
    <p:sldLayoutId id="2147484535" r:id="rId21"/>
    <p:sldLayoutId id="2147484536" r:id="rId22"/>
    <p:sldLayoutId id="2147484537" r:id="rId23"/>
    <p:sldLayoutId id="2147484538" r:id="rId24"/>
    <p:sldLayoutId id="2147484539" r:id="rId25"/>
    <p:sldLayoutId id="2147484540" r:id="rId26"/>
    <p:sldLayoutId id="2147484541" r:id="rId27"/>
    <p:sldLayoutId id="2147484542" r:id="rId28"/>
    <p:sldLayoutId id="2147484543" r:id="rId29"/>
    <p:sldLayoutId id="2147484544" r:id="rId30"/>
    <p:sldLayoutId id="2147484545" r:id="rId31"/>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Helvetica Light" panose="020B0403020202020204"/>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000000"/>
              </a:solidFill>
              <a:effectLst/>
              <a:uLnTx/>
              <a:uFillTx/>
              <a:latin typeface="Helvetica Light" panose="020B0403020202020204"/>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Helvetica Light" panose="020B0403020202020204"/>
                <a:ea typeface="+mn-ea"/>
                <a:cs typeface="+mn-cs"/>
              </a:rPr>
              <a:t>Harris Insights &amp; Analytics LLC, A Stagwell Company © 2024</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2" r:link="rId33" cstate="hqprint">
            <a:extLst>
              <a:ext uri="{28A0092B-C50C-407E-A947-70E740481C1C}">
                <a14:useLocalDpi xmlns:a14="http://schemas.microsoft.com/office/drawing/2010/main"/>
              </a:ext>
            </a:extLst>
          </a:blip>
          <a:srcRect t="-1"/>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1502997090"/>
      </p:ext>
    </p:extLst>
  </p:cSld>
  <p:clrMap bg1="lt1" tx1="dk1" bg2="lt2" tx2="dk2" accent1="accent1" accent2="accent2" accent3="accent3" accent4="accent4" accent5="accent5" accent6="accent6" hlink="hlink" folHlink="folHlink"/>
  <p:sldLayoutIdLst>
    <p:sldLayoutId id="2147484580" r:id="rId1"/>
    <p:sldLayoutId id="2147484581" r:id="rId2"/>
    <p:sldLayoutId id="2147484582" r:id="rId3"/>
    <p:sldLayoutId id="2147484583" r:id="rId4"/>
    <p:sldLayoutId id="2147484584" r:id="rId5"/>
    <p:sldLayoutId id="2147484585" r:id="rId6"/>
    <p:sldLayoutId id="2147484586" r:id="rId7"/>
    <p:sldLayoutId id="2147484587" r:id="rId8"/>
    <p:sldLayoutId id="2147484588" r:id="rId9"/>
    <p:sldLayoutId id="2147484589" r:id="rId10"/>
    <p:sldLayoutId id="2147484590" r:id="rId11"/>
    <p:sldLayoutId id="2147484591" r:id="rId12"/>
    <p:sldLayoutId id="2147484592" r:id="rId13"/>
    <p:sldLayoutId id="2147484593" r:id="rId14"/>
    <p:sldLayoutId id="2147484594" r:id="rId15"/>
    <p:sldLayoutId id="2147484595" r:id="rId16"/>
    <p:sldLayoutId id="2147484596" r:id="rId17"/>
    <p:sldLayoutId id="2147484597" r:id="rId18"/>
    <p:sldLayoutId id="2147484598" r:id="rId19"/>
    <p:sldLayoutId id="2147484599" r:id="rId20"/>
    <p:sldLayoutId id="2147484600" r:id="rId21"/>
    <p:sldLayoutId id="2147484601" r:id="rId22"/>
    <p:sldLayoutId id="2147484602" r:id="rId23"/>
    <p:sldLayoutId id="2147484603" r:id="rId24"/>
    <p:sldLayoutId id="2147484604" r:id="rId25"/>
    <p:sldLayoutId id="2147484605" r:id="rId26"/>
    <p:sldLayoutId id="2147484606" r:id="rId27"/>
    <p:sldLayoutId id="2147484607" r:id="rId28"/>
    <p:sldLayoutId id="2147484608" r:id="rId29"/>
    <p:sldLayoutId id="2147484609" r:id="rId30"/>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Box 3"/>
          <p:cNvSpPr txBox="1"/>
          <p:nvPr userDrawn="1"/>
        </p:nvSpPr>
        <p:spPr>
          <a:xfrm>
            <a:off x="11409307" y="6313586"/>
            <a:ext cx="933213" cy="297454"/>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fld id="{8999E95D-CC5B-A848-8A23-71793272A142}" type="slidenum">
              <a:rPr kumimoji="0" lang="en-US" sz="1333" b="1" i="0" u="none" strike="noStrike" kern="0" cap="none" spc="0" normalizeH="0" baseline="0" noProof="0" smtClean="0">
                <a:ln>
                  <a:noFill/>
                </a:ln>
                <a:solidFill>
                  <a:srgbClr val="000000"/>
                </a:solidFill>
                <a:effectLst/>
                <a:uLnTx/>
                <a:uFillTx/>
                <a:latin typeface="Arial"/>
                <a:ea typeface="+mn-ea"/>
                <a:cs typeface="Arial"/>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kumimoji="0" lang="en-US" sz="1333" b="1" i="0" u="none" strike="noStrike" kern="0" cap="none" spc="0" normalizeH="0" baseline="0" noProof="0" dirty="0">
              <a:ln>
                <a:noFill/>
              </a:ln>
              <a:solidFill>
                <a:srgbClr val="000000"/>
              </a:solidFill>
              <a:effectLst/>
              <a:uLnTx/>
              <a:uFillTx/>
              <a:latin typeface="Arial"/>
              <a:ea typeface="+mn-ea"/>
              <a:cs typeface="Arial"/>
            </a:endParaRPr>
          </a:p>
        </p:txBody>
      </p:sp>
      <p:sp>
        <p:nvSpPr>
          <p:cNvPr id="2" name="TextBox 1"/>
          <p:cNvSpPr txBox="1"/>
          <p:nvPr userDrawn="1"/>
        </p:nvSpPr>
        <p:spPr>
          <a:xfrm>
            <a:off x="302685" y="6581678"/>
            <a:ext cx="2182649" cy="184666"/>
          </a:xfrm>
          <a:prstGeom prst="rect">
            <a:avLst/>
          </a:prstGeom>
          <a:noFill/>
        </p:spPr>
        <p:txBody>
          <a:bodyPr wrap="none" lIns="0"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7F7F7F"/>
                </a:solidFill>
                <a:effectLst/>
                <a:uLnTx/>
                <a:uFillTx/>
                <a:latin typeface="Arial" panose="020B0604020202020204"/>
                <a:ea typeface="+mn-ea"/>
                <a:cs typeface="+mn-cs"/>
              </a:rPr>
              <a:t>Harris Insights &amp; Analytics LLC, A Stagwell Company © 2024</a:t>
            </a:r>
          </a:p>
        </p:txBody>
      </p:sp>
      <p:cxnSp>
        <p:nvCxnSpPr>
          <p:cNvPr id="5" name="Straight Connector 4"/>
          <p:cNvCxnSpPr/>
          <p:nvPr userDrawn="1"/>
        </p:nvCxnSpPr>
        <p:spPr>
          <a:xfrm>
            <a:off x="308395" y="198255"/>
            <a:ext cx="11278239" cy="0"/>
          </a:xfrm>
          <a:prstGeom prst="line">
            <a:avLst/>
          </a:prstGeom>
          <a:ln w="6350" cmpd="sng">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6" name="logo.png" descr="/Users/Houman/Dropbox (ETC)/the harris poll/Design/Final/PPT/assets/logo.png"/>
          <p:cNvPicPr>
            <a:picLocks noChangeAspect="1"/>
          </p:cNvPicPr>
          <p:nvPr userDrawn="1"/>
        </p:nvPicPr>
        <p:blipFill rotWithShape="1">
          <a:blip r:embed="rId34" r:link="rId35" cstate="print">
            <a:extLst>
              <a:ext uri="{28A0092B-C50C-407E-A947-70E740481C1C}">
                <a14:useLocalDpi xmlns:a14="http://schemas.microsoft.com/office/drawing/2010/main"/>
              </a:ext>
            </a:extLst>
          </a:blip>
          <a:srcRect l="6149" t="-1" r="6730" b="5018"/>
          <a:stretch>
            <a:fillRect/>
          </a:stretch>
        </p:blipFill>
        <p:spPr>
          <a:xfrm>
            <a:off x="11731853" y="311151"/>
            <a:ext cx="295705" cy="304800"/>
          </a:xfrm>
          <a:prstGeom prst="rect">
            <a:avLst/>
          </a:prstGeom>
        </p:spPr>
      </p:pic>
    </p:spTree>
    <p:extLst>
      <p:ext uri="{BB962C8B-B14F-4D97-AF65-F5344CB8AC3E}">
        <p14:creationId xmlns:p14="http://schemas.microsoft.com/office/powerpoint/2010/main" val="3149565699"/>
      </p:ext>
    </p:extLst>
  </p:cSld>
  <p:clrMap bg1="lt1" tx1="dk1" bg2="lt2" tx2="dk2" accent1="accent1" accent2="accent2" accent3="accent3" accent4="accent4" accent5="accent5" accent6="accent6" hlink="hlink" folHlink="folHlink"/>
  <p:sldLayoutIdLst>
    <p:sldLayoutId id="2147484611" r:id="rId1"/>
    <p:sldLayoutId id="2147484612" r:id="rId2"/>
    <p:sldLayoutId id="2147484613" r:id="rId3"/>
    <p:sldLayoutId id="2147484614" r:id="rId4"/>
    <p:sldLayoutId id="2147484615" r:id="rId5"/>
    <p:sldLayoutId id="2147484616" r:id="rId6"/>
    <p:sldLayoutId id="2147484617" r:id="rId7"/>
    <p:sldLayoutId id="2147484618" r:id="rId8"/>
    <p:sldLayoutId id="2147484619" r:id="rId9"/>
    <p:sldLayoutId id="2147484620" r:id="rId10"/>
    <p:sldLayoutId id="2147484621" r:id="rId11"/>
    <p:sldLayoutId id="2147484622" r:id="rId12"/>
    <p:sldLayoutId id="2147484623" r:id="rId13"/>
    <p:sldLayoutId id="2147484624" r:id="rId14"/>
    <p:sldLayoutId id="2147484625" r:id="rId15"/>
    <p:sldLayoutId id="2147484626" r:id="rId16"/>
    <p:sldLayoutId id="2147484627" r:id="rId17"/>
    <p:sldLayoutId id="2147484628" r:id="rId18"/>
    <p:sldLayoutId id="2147484629" r:id="rId19"/>
    <p:sldLayoutId id="2147484630" r:id="rId20"/>
    <p:sldLayoutId id="2147484631" r:id="rId21"/>
    <p:sldLayoutId id="2147484632" r:id="rId22"/>
    <p:sldLayoutId id="2147484633" r:id="rId23"/>
    <p:sldLayoutId id="2147484634" r:id="rId24"/>
    <p:sldLayoutId id="2147484635" r:id="rId25"/>
    <p:sldLayoutId id="2147484636" r:id="rId26"/>
    <p:sldLayoutId id="2147484637" r:id="rId27"/>
    <p:sldLayoutId id="2147484638" r:id="rId28"/>
    <p:sldLayoutId id="2147484639" r:id="rId29"/>
    <p:sldLayoutId id="2147484640" r:id="rId30"/>
    <p:sldLayoutId id="2147484642" r:id="rId31"/>
    <p:sldLayoutId id="2147484643" r:id="rId32"/>
  </p:sldLayoutIdLst>
  <p:hf hdr="0"/>
  <p:txStyles>
    <p:titleStyle>
      <a:lvl1pPr algn="l" defTabSz="609585" rtl="0" eaLnBrk="1" latinLnBrk="0" hangingPunct="1">
        <a:spcBef>
          <a:spcPct val="0"/>
        </a:spcBef>
        <a:buNone/>
        <a:defRPr sz="2400" kern="1200">
          <a:solidFill>
            <a:schemeClr val="tx1"/>
          </a:solidFill>
          <a:latin typeface="Arial" charset="0"/>
          <a:ea typeface="Arial" charset="0"/>
          <a:cs typeface="Arial" charset="0"/>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b="0" kern="1200" cap="none" spc="0">
          <a:ln>
            <a:noFill/>
          </a:ln>
          <a:solidFill>
            <a:schemeClr val="tx1"/>
          </a:solidFill>
          <a:effectLst/>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chart" Target="../charts/chart17.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1" descr="orlink:ORRange2@Data!$B$49:$B$50€0€0€€0€0€0€0€€0"/>
          <p:cNvSpPr>
            <a:spLocks noGrp="1"/>
          </p:cNvSpPr>
          <p:nvPr>
            <p:ph type="ctrTitle"/>
          </p:nvPr>
        </p:nvSpPr>
        <p:spPr>
          <a:xfrm>
            <a:off x="374903" y="2586265"/>
            <a:ext cx="11594593" cy="1850062"/>
          </a:xfrm>
        </p:spPr>
        <p:txBody>
          <a:bodyPr/>
          <a:lstStyle/>
          <a:p>
            <a:r>
              <a:rPr lang="en-US" sz="4400" b="0" dirty="0"/>
              <a:t>OOH Amplification</a:t>
            </a:r>
            <a:br>
              <a:rPr lang="en-US" sz="4400" b="0" dirty="0"/>
            </a:br>
            <a:r>
              <a:rPr lang="en-US" sz="2600" b="0" dirty="0"/>
              <a:t>Enhancing Engagement: Social Media, Influencers &amp; Iconic Locations</a:t>
            </a:r>
          </a:p>
        </p:txBody>
      </p:sp>
      <p:graphicFrame>
        <p:nvGraphicFramePr>
          <p:cNvPr id="6" name="Table-1"/>
          <p:cNvGraphicFramePr>
            <a:graphicFrameLocks noGrp="1"/>
          </p:cNvGraphicFramePr>
          <p:nvPr>
            <p:extLst>
              <p:ext uri="{D42A27DB-BD31-4B8C-83A1-F6EECF244321}">
                <p14:modId xmlns:p14="http://schemas.microsoft.com/office/powerpoint/2010/main" val="865420711"/>
              </p:ext>
            </p:extLst>
          </p:nvPr>
        </p:nvGraphicFramePr>
        <p:xfrm>
          <a:off x="131872" y="5590531"/>
          <a:ext cx="2669971" cy="487680"/>
        </p:xfrm>
        <a:graphic>
          <a:graphicData uri="http://schemas.openxmlformats.org/drawingml/2006/table">
            <a:tbl>
              <a:tblPr firstRow="1" bandRow="1">
                <a:tableStyleId>{2D5ABB26-0587-4C30-8999-92F81FD0307C}</a:tableStyleId>
              </a:tblPr>
              <a:tblGrid>
                <a:gridCol w="2669971">
                  <a:extLst>
                    <a:ext uri="{9D8B030D-6E8A-4147-A177-3AD203B41FA5}">
                      <a16:colId xmlns:a16="http://schemas.microsoft.com/office/drawing/2014/main" val="20000"/>
                    </a:ext>
                  </a:extLst>
                </a:gridCol>
              </a:tblGrid>
              <a:tr h="432005">
                <a:tc>
                  <a:txBody>
                    <a:bodyPr/>
                    <a:lstStyle/>
                    <a:p>
                      <a:r>
                        <a:rPr lang="en-US" sz="2400" b="0" i="0" dirty="0">
                          <a:solidFill>
                            <a:schemeClr val="tx1"/>
                          </a:solidFill>
                          <a:latin typeface="+mj-lt"/>
                        </a:rPr>
                        <a:t>November 2024</a:t>
                      </a:r>
                    </a:p>
                  </a:txBody>
                  <a:tcPr marL="121920" marR="121920" marT="60960" marB="60960" anchor="ctr"/>
                </a:tc>
                <a:extLst>
                  <a:ext uri="{0D108BD9-81ED-4DB2-BD59-A6C34878D82A}">
                    <a16:rowId xmlns:a16="http://schemas.microsoft.com/office/drawing/2014/main" val="10001"/>
                  </a:ext>
                </a:extLst>
              </a:tr>
            </a:tbl>
          </a:graphicData>
        </a:graphic>
      </p:graphicFrame>
      <p:pic>
        <p:nvPicPr>
          <p:cNvPr id="4" name="Picture 3" descr="A picture containing drawing&#10;&#10;Description automatically generated">
            <a:extLst>
              <a:ext uri="{FF2B5EF4-FFF2-40B4-BE49-F238E27FC236}">
                <a16:creationId xmlns:a16="http://schemas.microsoft.com/office/drawing/2014/main" id="{1269CC77-0E84-48DC-AD86-A337B9D16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0423" y="5176925"/>
            <a:ext cx="3680366" cy="1186304"/>
          </a:xfrm>
          <a:prstGeom prst="rect">
            <a:avLst/>
          </a:prstGeom>
        </p:spPr>
      </p:pic>
    </p:spTree>
    <p:extLst>
      <p:ext uri="{BB962C8B-B14F-4D97-AF65-F5344CB8AC3E}">
        <p14:creationId xmlns:p14="http://schemas.microsoft.com/office/powerpoint/2010/main" val="1654618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557667" y="2251304"/>
            <a:ext cx="9076666" cy="2355391"/>
          </a:xfrm>
        </p:spPr>
        <p:txBody>
          <a:bodyPr anchor="ctr"/>
          <a:lstStyle/>
          <a:p>
            <a:r>
              <a:rPr lang="en-US" sz="4400" dirty="0"/>
              <a:t>OOH + Influencers</a:t>
            </a:r>
          </a:p>
        </p:txBody>
      </p:sp>
    </p:spTree>
    <p:extLst>
      <p:ext uri="{BB962C8B-B14F-4D97-AF65-F5344CB8AC3E}">
        <p14:creationId xmlns:p14="http://schemas.microsoft.com/office/powerpoint/2010/main" val="322384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7050D-1192-BE20-58DF-92F78245996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6C7C1AA-0BFE-EB74-B271-3F27C3187B51}"/>
              </a:ext>
            </a:extLst>
          </p:cNvPr>
          <p:cNvSpPr>
            <a:spLocks noGrp="1"/>
          </p:cNvSpPr>
          <p:nvPr>
            <p:ph type="title"/>
          </p:nvPr>
        </p:nvSpPr>
        <p:spPr/>
        <p:txBody>
          <a:bodyPr/>
          <a:lstStyle/>
          <a:p>
            <a:r>
              <a:rPr lang="en-US" dirty="0"/>
              <a:t>Key Findings: OOH + Influencers</a:t>
            </a:r>
          </a:p>
        </p:txBody>
      </p:sp>
      <p:sp>
        <p:nvSpPr>
          <p:cNvPr id="4" name="Text Placeholder 3">
            <a:extLst>
              <a:ext uri="{FF2B5EF4-FFF2-40B4-BE49-F238E27FC236}">
                <a16:creationId xmlns:a16="http://schemas.microsoft.com/office/drawing/2014/main" id="{D0706D0A-A256-8C70-9207-4613C1772F54}"/>
              </a:ext>
            </a:extLst>
          </p:cNvPr>
          <p:cNvSpPr>
            <a:spLocks noGrp="1"/>
          </p:cNvSpPr>
          <p:nvPr>
            <p:ph type="body" sz="quarter" idx="10"/>
          </p:nvPr>
        </p:nvSpPr>
        <p:spPr/>
        <p:txBody>
          <a:bodyPr/>
          <a:lstStyle/>
          <a:p>
            <a:r>
              <a:rPr lang="fr-FR" b="1" dirty="0">
                <a:solidFill>
                  <a:srgbClr val="00CF9C"/>
                </a:solidFill>
              </a:rPr>
              <a:t>Influencer content in OOH advertising is pivotal  </a:t>
            </a:r>
            <a:endParaRPr lang="en-US" b="1" dirty="0">
              <a:solidFill>
                <a:srgbClr val="00CF9C"/>
              </a:solidFill>
            </a:endParaRPr>
          </a:p>
        </p:txBody>
      </p:sp>
      <p:sp>
        <p:nvSpPr>
          <p:cNvPr id="5" name="Text Placeholder 4">
            <a:extLst>
              <a:ext uri="{FF2B5EF4-FFF2-40B4-BE49-F238E27FC236}">
                <a16:creationId xmlns:a16="http://schemas.microsoft.com/office/drawing/2014/main" id="{DF839966-135F-CF47-6DCA-363185E97E6F}"/>
              </a:ext>
            </a:extLst>
          </p:cNvPr>
          <p:cNvSpPr>
            <a:spLocks noGrp="1"/>
          </p:cNvSpPr>
          <p:nvPr>
            <p:ph type="body" sz="quarter" idx="12"/>
          </p:nvPr>
        </p:nvSpPr>
        <p:spPr>
          <a:xfrm>
            <a:off x="558138" y="1657611"/>
            <a:ext cx="10917582" cy="4129617"/>
          </a:xfrm>
        </p:spPr>
        <p:txBody>
          <a:bodyPr/>
          <a:lstStyle/>
          <a:p>
            <a:pPr marL="0" marR="0" lvl="0" indent="0">
              <a:lnSpc>
                <a:spcPct val="107000"/>
              </a:lnSpc>
              <a:buNone/>
            </a:pPr>
            <a:r>
              <a:rPr lang="en-US" sz="1000" dirty="0">
                <a:effectLst/>
                <a:latin typeface="Arial" panose="020B0604020202020204" pitchFamily="34" charset="0"/>
                <a:ea typeface="Cambria" panose="02040503050406030204" pitchFamily="18" charset="0"/>
              </a:rPr>
              <a:t>Nearly half of adults (47%) recall seeing influencer content in OOH ads in public spaces. A majority (81%) believe that influencer endorsements benefit any kind of product, and two-thirds (66%) are likely to act based on such endorsements, perceiving them as markers of high quality and trustworthiness..</a:t>
            </a:r>
            <a:r>
              <a:rPr lang="en-US" sz="1000" b="1" dirty="0">
                <a:solidFill>
                  <a:srgbClr val="00CF9C"/>
                </a:solidFill>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0" marR="0" indent="0">
              <a:lnSpc>
                <a:spcPct val="115000"/>
              </a:lnSpc>
              <a:buNone/>
            </a:pPr>
            <a:endParaRPr lang="en-US" sz="1000" b="1" dirty="0">
              <a:solidFill>
                <a:srgbClr val="00CF9C"/>
              </a:solidFill>
              <a:effectLst/>
              <a:latin typeface="Arial" panose="020B0604020202020204" pitchFamily="34" charset="0"/>
              <a:ea typeface="Arial" panose="020B0604020202020204" pitchFamily="34" charset="0"/>
            </a:endParaRPr>
          </a:p>
          <a:p>
            <a:pPr marL="0" marR="0" indent="0">
              <a:lnSpc>
                <a:spcPct val="115000"/>
              </a:lnSpc>
              <a:buNone/>
            </a:pPr>
            <a:r>
              <a:rPr lang="en-US" sz="1000" b="1" dirty="0">
                <a:solidFill>
                  <a:srgbClr val="00CF9C"/>
                </a:solidFill>
                <a:effectLst/>
                <a:latin typeface="Arial" panose="020B0604020202020204" pitchFamily="34" charset="0"/>
                <a:ea typeface="Arial" panose="020B0604020202020204" pitchFamily="34" charset="0"/>
              </a:rPr>
              <a:t>Influencers and OOH Advertising</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Just under half of adults (47%) say they notice influencer content on OOH ads in public spaces at least sometimes, with slightly less than 1 in 5 (17%) saying they see it always or often. </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When it comes to product endorsement, a majority (81%) say that any product or service would benefit from having an influencer’s endorsement. Among them, half (51%) say that food products and services would benefit most, followed by fashion and apparel (49%), beauty and skincare, and health and fitness (46% each). </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Two-thirds of adults (67%) say they are likely to act because they saw a product or brand being endorsed by an influencer. Among those who would take an action, most would visit the product or brand’s website or look for the product or brand online (48% each), followed by purchase the product or an item from the brand (33%). </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Nearly two-thirds of adults (64%) say their opinion of a product/brand would be impacted if it was endorsed by an influencer. Among those who say it would be impacted, most say the influencer’s endorsement would make them think the brand or product is high quality (49%), followed by trustworthy (48%), and that it would make it more memorable or desirable than others (34% each). </a:t>
            </a:r>
            <a:endParaRPr lang="en-US" sz="1100" dirty="0">
              <a:effectLst/>
              <a:latin typeface="Arial" panose="020B0604020202020204" pitchFamily="34" charset="0"/>
              <a:ea typeface="Arial" panose="020B0604020202020204" pitchFamily="34" charset="0"/>
            </a:endParaRPr>
          </a:p>
          <a:p>
            <a:pPr marL="342900" marR="0" lvl="0" indent="-342900">
              <a:lnSpc>
                <a:spcPct val="120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Almost half of adults (46%) agree that they are more likely to purchase or try a product if an influencer promotes it in an OOH ad. </a:t>
            </a:r>
          </a:p>
          <a:p>
            <a:pPr marL="0" marR="0" lvl="0" indent="0">
              <a:lnSpc>
                <a:spcPct val="120000"/>
              </a:lnSpc>
              <a:buNone/>
            </a:pPr>
            <a:endParaRPr lang="en-US" sz="1000" dirty="0">
              <a:latin typeface="Arial" panose="020B0604020202020204" pitchFamily="34" charset="0"/>
              <a:ea typeface="Arial" panose="020B0604020202020204" pitchFamily="34" charset="0"/>
            </a:endParaRPr>
          </a:p>
          <a:p>
            <a:pPr marL="0" marR="0" indent="0">
              <a:lnSpc>
                <a:spcPct val="115000"/>
              </a:lnSpc>
              <a:buNone/>
            </a:pPr>
            <a:r>
              <a:rPr lang="en-US" sz="1000" b="1" dirty="0">
                <a:solidFill>
                  <a:srgbClr val="00CF9C"/>
                </a:solidFill>
                <a:effectLst/>
                <a:latin typeface="Arial" panose="020B0604020202020204" pitchFamily="34" charset="0"/>
                <a:ea typeface="Arial" panose="020B0604020202020204" pitchFamily="34" charset="0"/>
              </a:rPr>
              <a:t>Generations</a:t>
            </a:r>
          </a:p>
          <a:p>
            <a:pPr marL="171450" indent="-171450">
              <a:lnSpc>
                <a:spcPct val="115000"/>
              </a:lnSpc>
            </a:pPr>
            <a:r>
              <a:rPr lang="en-US" sz="1000" dirty="0">
                <a:effectLst/>
                <a:latin typeface="Arial" panose="020B0604020202020204" pitchFamily="34" charset="0"/>
                <a:ea typeface="Arial" panose="020B0604020202020204" pitchFamily="34" charset="0"/>
              </a:rPr>
              <a:t>Gen Z and Millennials are significantly more engaged with OOH advertising compared to Gen X and Boomers, and these younger generations are more influenced by influencer content in OOH ads and report a greater likelihood of their purchasing decisions and opinions being swayed by influencers.</a:t>
            </a:r>
            <a:br>
              <a:rPr lang="en-US" sz="1000" i="1" dirty="0">
                <a:effectLst/>
                <a:latin typeface="Arial" panose="020B0604020202020204" pitchFamily="34" charset="0"/>
                <a:ea typeface="Arial" panose="020B0604020202020204" pitchFamily="34" charset="0"/>
              </a:rPr>
            </a:br>
            <a:endParaRPr lang="en-US" sz="1100" dirty="0">
              <a:effectLst/>
              <a:latin typeface="Arial" panose="020B0604020202020204" pitchFamily="34" charset="0"/>
              <a:ea typeface="Arial" panose="020B0604020202020204" pitchFamily="34" charset="0"/>
            </a:endParaRPr>
          </a:p>
          <a:p>
            <a:pPr marL="0" marR="0" indent="0">
              <a:lnSpc>
                <a:spcPct val="115000"/>
              </a:lnSpc>
              <a:buNone/>
            </a:pPr>
            <a:r>
              <a:rPr lang="en-US" sz="1000" b="1" dirty="0">
                <a:solidFill>
                  <a:srgbClr val="00CF9C"/>
                </a:solidFill>
                <a:effectLst/>
                <a:latin typeface="Arial" panose="020B0604020202020204" pitchFamily="34" charset="0"/>
                <a:ea typeface="Arial" panose="020B0604020202020204" pitchFamily="34" charset="0"/>
              </a:rPr>
              <a:t>Race/Ethnicity</a:t>
            </a:r>
            <a:endParaRPr lang="en-US" sz="1100" dirty="0">
              <a:effectLst/>
              <a:latin typeface="Arial" panose="020B0604020202020204" pitchFamily="34" charset="0"/>
              <a:ea typeface="Arial" panose="020B0604020202020204" pitchFamily="34" charset="0"/>
            </a:endParaRPr>
          </a:p>
          <a:p>
            <a:pPr marL="0" marR="0">
              <a:lnSpc>
                <a:spcPct val="115000"/>
              </a:lnSpc>
            </a:pPr>
            <a:r>
              <a:rPr lang="en-US" sz="1000" dirty="0">
                <a:effectLst/>
                <a:latin typeface="Arial" panose="020B0604020202020204" pitchFamily="34" charset="0"/>
                <a:ea typeface="Arial" panose="020B0604020202020204" pitchFamily="34" charset="0"/>
              </a:rPr>
              <a:t>Hispanic and Black adults are more engaged with OOH advertising compared to white adults and place more value on influencer endorsements in OOH advertisement. </a:t>
            </a:r>
            <a:br>
              <a:rPr lang="en-US" sz="1000" dirty="0">
                <a:effectLst/>
                <a:latin typeface="Arial" panose="020B0604020202020204" pitchFamily="34" charset="0"/>
                <a:ea typeface="Arial" panose="020B0604020202020204" pitchFamily="34" charset="0"/>
              </a:rPr>
            </a:br>
            <a:endParaRPr lang="en-US" sz="1100" dirty="0">
              <a:effectLst/>
              <a:latin typeface="Arial" panose="020B0604020202020204" pitchFamily="34" charset="0"/>
              <a:ea typeface="Arial" panose="020B0604020202020204" pitchFamily="34" charset="0"/>
            </a:endParaRPr>
          </a:p>
          <a:p>
            <a:pPr marL="0" marR="0" indent="0">
              <a:lnSpc>
                <a:spcPct val="115000"/>
              </a:lnSpc>
              <a:buNone/>
            </a:pPr>
            <a:r>
              <a:rPr lang="en-US" sz="1000" b="1" dirty="0">
                <a:solidFill>
                  <a:srgbClr val="00CF9C"/>
                </a:solidFill>
                <a:effectLst/>
                <a:latin typeface="Arial" panose="020B0604020202020204" pitchFamily="34" charset="0"/>
                <a:ea typeface="Arial" panose="020B0604020202020204" pitchFamily="34" charset="0"/>
              </a:rPr>
              <a:t>Urbanicity</a:t>
            </a:r>
            <a:endParaRPr lang="en-US" sz="1100" dirty="0">
              <a:effectLst/>
              <a:latin typeface="Arial" panose="020B0604020202020204" pitchFamily="34" charset="0"/>
              <a:ea typeface="Arial" panose="020B0604020202020204" pitchFamily="34" charset="0"/>
            </a:endParaRPr>
          </a:p>
          <a:p>
            <a:pPr marL="0" marR="0">
              <a:lnSpc>
                <a:spcPct val="115000"/>
              </a:lnSpc>
            </a:pPr>
            <a:r>
              <a:rPr lang="en-US" sz="1000" dirty="0">
                <a:effectLst/>
                <a:latin typeface="Arial" panose="020B0604020202020204" pitchFamily="34" charset="0"/>
                <a:ea typeface="Arial" panose="020B0604020202020204" pitchFamily="34" charset="0"/>
              </a:rPr>
              <a:t>Residents in large urban areas (1M+) are significantly more engaged with OOH advertising compared to those in smaller urban (&lt;1M), suburban, and rural areas, and are more influenced by influencer endorsements in ads and is more likely to act or have their opinion of a product or brand positively impacted by OOH ads.</a:t>
            </a:r>
            <a:endParaRPr lang="en-US" sz="1100" dirty="0">
              <a:effectLst/>
              <a:latin typeface="Arial" panose="020B0604020202020204" pitchFamily="34" charset="0"/>
              <a:ea typeface="Arial" panose="020B0604020202020204" pitchFamily="34" charset="0"/>
            </a:endParaRPr>
          </a:p>
          <a:p>
            <a:pPr marL="0" marR="0" lvl="0" indent="0">
              <a:lnSpc>
                <a:spcPct val="120000"/>
              </a:lnSpc>
              <a:buNone/>
            </a:pPr>
            <a:endParaRPr lang="en-US" sz="1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05324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73ECA-34BE-E989-09B6-6FD611791224}"/>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4D5EC12-8287-0253-EF2F-5093A2F0B29E}"/>
              </a:ext>
            </a:extLst>
          </p:cNvPr>
          <p:cNvGraphicFramePr/>
          <p:nvPr>
            <p:extLst>
              <p:ext uri="{D42A27DB-BD31-4B8C-83A1-F6EECF244321}">
                <p14:modId xmlns:p14="http://schemas.microsoft.com/office/powerpoint/2010/main" val="3691516181"/>
              </p:ext>
            </p:extLst>
          </p:nvPr>
        </p:nvGraphicFramePr>
        <p:xfrm>
          <a:off x="910693" y="2113991"/>
          <a:ext cx="4695005"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1">
            <a:extLst>
              <a:ext uri="{FF2B5EF4-FFF2-40B4-BE49-F238E27FC236}">
                <a16:creationId xmlns:a16="http://schemas.microsoft.com/office/drawing/2014/main" id="{82679CFA-0233-7E18-D5F1-EA086D0E10C2}"/>
              </a:ext>
            </a:extLst>
          </p:cNvPr>
          <p:cNvSpPr txBox="1"/>
          <p:nvPr/>
        </p:nvSpPr>
        <p:spPr>
          <a:xfrm>
            <a:off x="177447" y="6109007"/>
            <a:ext cx="925026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ALL QUALIFIED RESPONDENTS 18-64 (n=</a:t>
            </a:r>
            <a:r>
              <a:rPr lang="en-US" sz="800" u="sng" dirty="0">
                <a:solidFill>
                  <a:srgbClr val="939598"/>
                </a:solidFill>
                <a:latin typeface="Arial" panose="020B0604020202020204"/>
              </a:rPr>
              <a:t>1661</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39598"/>
                </a:solidFill>
                <a:latin typeface="Arial" panose="020B0604020202020204"/>
              </a:rPr>
              <a:t>Q7 How often do you notice influencer content displayed on out of home advertisements in public spaces?</a:t>
            </a: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E3B2BE41-530A-B7E7-7F4A-E91B0BC4782C}"/>
              </a:ext>
            </a:extLst>
          </p:cNvPr>
          <p:cNvSpPr txBox="1"/>
          <p:nvPr/>
        </p:nvSpPr>
        <p:spPr>
          <a:xfrm>
            <a:off x="1659467" y="1497377"/>
            <a:ext cx="3889829" cy="461665"/>
          </a:xfrm>
          <a:prstGeom prst="rect">
            <a:avLst/>
          </a:prstGeom>
          <a:noFill/>
        </p:spPr>
        <p:txBody>
          <a:bodyPr wrap="square" rtlCol="0">
            <a:spAutoFit/>
          </a:bodyPr>
          <a:lstStyle/>
          <a:p>
            <a:pPr algn="ctr"/>
            <a:r>
              <a:rPr lang="en-US" sz="1200" b="1" dirty="0"/>
              <a:t>Frequency of Noticing Influencer Content in OOH Ads in Public Spaces</a:t>
            </a:r>
          </a:p>
        </p:txBody>
      </p:sp>
      <p:graphicFrame>
        <p:nvGraphicFramePr>
          <p:cNvPr id="10" name="Chart 9">
            <a:extLst>
              <a:ext uri="{FF2B5EF4-FFF2-40B4-BE49-F238E27FC236}">
                <a16:creationId xmlns:a16="http://schemas.microsoft.com/office/drawing/2014/main" id="{13580A80-09A1-3035-B77A-FE5C09B7AE2D}"/>
              </a:ext>
            </a:extLst>
          </p:cNvPr>
          <p:cNvGraphicFramePr/>
          <p:nvPr>
            <p:extLst>
              <p:ext uri="{D42A27DB-BD31-4B8C-83A1-F6EECF244321}">
                <p14:modId xmlns:p14="http://schemas.microsoft.com/office/powerpoint/2010/main" val="3458335858"/>
              </p:ext>
            </p:extLst>
          </p:nvPr>
        </p:nvGraphicFramePr>
        <p:xfrm>
          <a:off x="7152999" y="2113991"/>
          <a:ext cx="3680127"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61D1B157-6128-3712-8757-E54502179A45}"/>
              </a:ext>
            </a:extLst>
          </p:cNvPr>
          <p:cNvSpPr txBox="1"/>
          <p:nvPr/>
        </p:nvSpPr>
        <p:spPr>
          <a:xfrm>
            <a:off x="7884537" y="1497376"/>
            <a:ext cx="2592989" cy="461665"/>
          </a:xfrm>
          <a:prstGeom prst="rect">
            <a:avLst/>
          </a:prstGeom>
          <a:noFill/>
        </p:spPr>
        <p:txBody>
          <a:bodyPr wrap="square" rtlCol="0">
            <a:spAutoFit/>
          </a:bodyPr>
          <a:lstStyle>
            <a:defPPr>
              <a:defRPr lang="en-US"/>
            </a:defPPr>
            <a:lvl1pPr algn="ctr">
              <a:defRPr sz="1200" b="1"/>
            </a:lvl1pPr>
          </a:lstStyle>
          <a:p>
            <a:r>
              <a:rPr lang="en-US" dirty="0"/>
              <a:t>% Notices Influencer Content in OOH Ads At Least Sometimes</a:t>
            </a:r>
          </a:p>
        </p:txBody>
      </p:sp>
      <p:sp>
        <p:nvSpPr>
          <p:cNvPr id="3" name="Right Brace 2">
            <a:extLst>
              <a:ext uri="{FF2B5EF4-FFF2-40B4-BE49-F238E27FC236}">
                <a16:creationId xmlns:a16="http://schemas.microsoft.com/office/drawing/2014/main" id="{BB45CD55-037F-061E-2E8C-EB33492D4062}"/>
              </a:ext>
            </a:extLst>
          </p:cNvPr>
          <p:cNvSpPr/>
          <p:nvPr/>
        </p:nvSpPr>
        <p:spPr>
          <a:xfrm>
            <a:off x="4074445" y="2336800"/>
            <a:ext cx="348696" cy="1568449"/>
          </a:xfrm>
          <a:prstGeom prst="rightBrac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17D826D4-2042-8DC1-FC83-E07FD3E132B5}"/>
              </a:ext>
            </a:extLst>
          </p:cNvPr>
          <p:cNvSpPr txBox="1"/>
          <p:nvPr/>
        </p:nvSpPr>
        <p:spPr>
          <a:xfrm>
            <a:off x="4423141" y="2667252"/>
            <a:ext cx="1433001" cy="738664"/>
          </a:xfrm>
          <a:prstGeom prst="rect">
            <a:avLst/>
          </a:prstGeom>
          <a:noFill/>
        </p:spPr>
        <p:txBody>
          <a:bodyPr wrap="square" rtlCol="0">
            <a:spAutoFit/>
          </a:bodyPr>
          <a:lstStyle/>
          <a:p>
            <a:r>
              <a:rPr lang="en-US" b="1" dirty="0">
                <a:solidFill>
                  <a:schemeClr val="accent2"/>
                </a:solidFill>
              </a:rPr>
              <a:t>47% </a:t>
            </a:r>
          </a:p>
          <a:p>
            <a:r>
              <a:rPr lang="en-US" sz="1200" b="1" dirty="0"/>
              <a:t>At least sometimes NET</a:t>
            </a:r>
          </a:p>
        </p:txBody>
      </p:sp>
      <p:sp>
        <p:nvSpPr>
          <p:cNvPr id="16" name="Title 2">
            <a:extLst>
              <a:ext uri="{FF2B5EF4-FFF2-40B4-BE49-F238E27FC236}">
                <a16:creationId xmlns:a16="http://schemas.microsoft.com/office/drawing/2014/main" id="{D0559617-8A77-4432-2BFC-641D50EDC765}"/>
              </a:ext>
            </a:extLst>
          </p:cNvPr>
          <p:cNvSpPr>
            <a:spLocks noGrp="1"/>
          </p:cNvSpPr>
          <p:nvPr>
            <p:ph type="title"/>
          </p:nvPr>
        </p:nvSpPr>
        <p:spPr>
          <a:xfrm>
            <a:off x="177447" y="499237"/>
            <a:ext cx="11403013" cy="434975"/>
          </a:xfrm>
        </p:spPr>
        <p:txBody>
          <a:bodyPr/>
          <a:lstStyle/>
          <a:p>
            <a:r>
              <a:rPr lang="en-US" dirty="0"/>
              <a:t>Almost Half Have Noticed Influencer Content in OOH Ads </a:t>
            </a:r>
          </a:p>
        </p:txBody>
      </p:sp>
    </p:spTree>
    <p:extLst>
      <p:ext uri="{BB962C8B-B14F-4D97-AF65-F5344CB8AC3E}">
        <p14:creationId xmlns:p14="http://schemas.microsoft.com/office/powerpoint/2010/main" val="514041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5F18-C0AC-8C5E-1F43-21BCA80AA9AA}"/>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8F0BF4A0-BABC-3175-ABCD-2B8BCA29C4AF}"/>
              </a:ext>
            </a:extLst>
          </p:cNvPr>
          <p:cNvGraphicFramePr/>
          <p:nvPr>
            <p:extLst>
              <p:ext uri="{D42A27DB-BD31-4B8C-83A1-F6EECF244321}">
                <p14:modId xmlns:p14="http://schemas.microsoft.com/office/powerpoint/2010/main" val="456083695"/>
              </p:ext>
            </p:extLst>
          </p:nvPr>
        </p:nvGraphicFramePr>
        <p:xfrm>
          <a:off x="910693" y="2209104"/>
          <a:ext cx="4695005"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1">
            <a:extLst>
              <a:ext uri="{FF2B5EF4-FFF2-40B4-BE49-F238E27FC236}">
                <a16:creationId xmlns:a16="http://schemas.microsoft.com/office/drawing/2014/main" id="{BD9C7144-0458-8895-6655-5097EDB85602}"/>
              </a:ext>
            </a:extLst>
          </p:cNvPr>
          <p:cNvSpPr txBox="1"/>
          <p:nvPr/>
        </p:nvSpPr>
        <p:spPr>
          <a:xfrm>
            <a:off x="177447" y="6109007"/>
            <a:ext cx="925026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THINK PRODUCT/SERVICE WOULD BENEFIT FROM INFLUENCER’S ENDORSEMENT 18-64 (n=</a:t>
            </a:r>
            <a:r>
              <a:rPr lang="en-US" sz="800" u="sng" dirty="0">
                <a:solidFill>
                  <a:srgbClr val="939598"/>
                </a:solidFill>
                <a:latin typeface="Arial" panose="020B0604020202020204"/>
              </a:rPr>
              <a:t>1369</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39598"/>
                </a:solidFill>
                <a:latin typeface="Arial" panose="020B0604020202020204"/>
              </a:rPr>
              <a:t>Q8 Thinking again about social media influencers, what kinds of products and services do you think would benefit most from having an influencer's endorsement? Please select all that apply.</a:t>
            </a: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A3D1FDD-A725-53A2-6F3B-25ED3D867B9B}"/>
              </a:ext>
            </a:extLst>
          </p:cNvPr>
          <p:cNvSpPr txBox="1"/>
          <p:nvPr/>
        </p:nvSpPr>
        <p:spPr>
          <a:xfrm>
            <a:off x="1518451" y="1486230"/>
            <a:ext cx="3889829" cy="461665"/>
          </a:xfrm>
          <a:prstGeom prst="rect">
            <a:avLst/>
          </a:prstGeom>
          <a:noFill/>
        </p:spPr>
        <p:txBody>
          <a:bodyPr wrap="square" rtlCol="0">
            <a:spAutoFit/>
          </a:bodyPr>
          <a:lstStyle/>
          <a:p>
            <a:pPr algn="ctr"/>
            <a:r>
              <a:rPr lang="en-US" sz="1200" b="1" dirty="0"/>
              <a:t>Products/Services That Would Benefit From Influencer Endorsement</a:t>
            </a:r>
          </a:p>
        </p:txBody>
      </p:sp>
      <p:graphicFrame>
        <p:nvGraphicFramePr>
          <p:cNvPr id="10" name="Chart 9">
            <a:extLst>
              <a:ext uri="{FF2B5EF4-FFF2-40B4-BE49-F238E27FC236}">
                <a16:creationId xmlns:a16="http://schemas.microsoft.com/office/drawing/2014/main" id="{03F8743A-7AAD-2B20-15E6-31C8208F232B}"/>
              </a:ext>
            </a:extLst>
          </p:cNvPr>
          <p:cNvGraphicFramePr/>
          <p:nvPr>
            <p:extLst>
              <p:ext uri="{D42A27DB-BD31-4B8C-83A1-F6EECF244321}">
                <p14:modId xmlns:p14="http://schemas.microsoft.com/office/powerpoint/2010/main" val="769333659"/>
              </p:ext>
            </p:extLst>
          </p:nvPr>
        </p:nvGraphicFramePr>
        <p:xfrm>
          <a:off x="7006949" y="2119782"/>
          <a:ext cx="3680127"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02438907-D137-CF2D-DA72-EE6E63E7CD53}"/>
              </a:ext>
            </a:extLst>
          </p:cNvPr>
          <p:cNvSpPr txBox="1"/>
          <p:nvPr/>
        </p:nvSpPr>
        <p:spPr>
          <a:xfrm>
            <a:off x="8240137" y="1486231"/>
            <a:ext cx="2204277" cy="646331"/>
          </a:xfrm>
          <a:prstGeom prst="rect">
            <a:avLst/>
          </a:prstGeom>
          <a:noFill/>
        </p:spPr>
        <p:txBody>
          <a:bodyPr wrap="square" rtlCol="0">
            <a:spAutoFit/>
          </a:bodyPr>
          <a:lstStyle>
            <a:defPPr>
              <a:defRPr lang="en-US"/>
            </a:defPPr>
            <a:lvl1pPr algn="ctr">
              <a:defRPr sz="1200" b="1"/>
            </a:lvl1pPr>
          </a:lstStyle>
          <a:p>
            <a:r>
              <a:rPr lang="en-US" dirty="0"/>
              <a:t>% Any Product/Service Would Benefit From Influencer’s Endorsement</a:t>
            </a:r>
          </a:p>
        </p:txBody>
      </p:sp>
      <p:sp>
        <p:nvSpPr>
          <p:cNvPr id="8" name="TextBox 7">
            <a:extLst>
              <a:ext uri="{FF2B5EF4-FFF2-40B4-BE49-F238E27FC236}">
                <a16:creationId xmlns:a16="http://schemas.microsoft.com/office/drawing/2014/main" id="{27058E98-6D2F-DB6E-A038-A8F3D868819F}"/>
              </a:ext>
            </a:extLst>
          </p:cNvPr>
          <p:cNvSpPr txBox="1"/>
          <p:nvPr/>
        </p:nvSpPr>
        <p:spPr>
          <a:xfrm>
            <a:off x="4802578" y="3182685"/>
            <a:ext cx="2099872" cy="923330"/>
          </a:xfrm>
          <a:prstGeom prst="rect">
            <a:avLst/>
          </a:prstGeom>
          <a:noFill/>
          <a:ln>
            <a:solidFill>
              <a:schemeClr val="accent4"/>
            </a:solidFill>
          </a:ln>
        </p:spPr>
        <p:txBody>
          <a:bodyPr wrap="square" rtlCol="0">
            <a:spAutoFit/>
          </a:bodyPr>
          <a:lstStyle/>
          <a:p>
            <a:r>
              <a:rPr lang="en-US" b="1" dirty="0">
                <a:solidFill>
                  <a:srgbClr val="019EDB"/>
                </a:solidFill>
              </a:rPr>
              <a:t>81% </a:t>
            </a:r>
          </a:p>
          <a:p>
            <a:r>
              <a:rPr lang="en-US" sz="1200" b="1" dirty="0"/>
              <a:t>Say any product/service would benefit from an influencer’s endorsement</a:t>
            </a:r>
          </a:p>
        </p:txBody>
      </p:sp>
      <p:sp>
        <p:nvSpPr>
          <p:cNvPr id="3" name="TextBox 2">
            <a:extLst>
              <a:ext uri="{FF2B5EF4-FFF2-40B4-BE49-F238E27FC236}">
                <a16:creationId xmlns:a16="http://schemas.microsoft.com/office/drawing/2014/main" id="{3D3A098A-6FCC-4D79-E714-D96FC0849FB2}"/>
              </a:ext>
            </a:extLst>
          </p:cNvPr>
          <p:cNvSpPr txBox="1"/>
          <p:nvPr/>
        </p:nvSpPr>
        <p:spPr>
          <a:xfrm>
            <a:off x="910693" y="1873561"/>
            <a:ext cx="5379036" cy="246221"/>
          </a:xfrm>
          <a:prstGeom prst="rect">
            <a:avLst/>
          </a:prstGeom>
          <a:noFill/>
        </p:spPr>
        <p:txBody>
          <a:bodyPr wrap="square">
            <a:spAutoFit/>
          </a:bodyPr>
          <a:lstStyle/>
          <a:p>
            <a:pPr algn="ctr"/>
            <a:r>
              <a:rPr lang="en-US" sz="1000" i="1" dirty="0"/>
              <a:t>Among those who think any product/service would benefit from an influencer’s endorsement</a:t>
            </a:r>
            <a:endParaRPr lang="en-US" sz="1000" dirty="0"/>
          </a:p>
        </p:txBody>
      </p:sp>
      <p:sp>
        <p:nvSpPr>
          <p:cNvPr id="12" name="Title 2">
            <a:extLst>
              <a:ext uri="{FF2B5EF4-FFF2-40B4-BE49-F238E27FC236}">
                <a16:creationId xmlns:a16="http://schemas.microsoft.com/office/drawing/2014/main" id="{8C741B48-A2A4-C722-ECF5-02701447F24E}"/>
              </a:ext>
            </a:extLst>
          </p:cNvPr>
          <p:cNvSpPr>
            <a:spLocks noGrp="1"/>
          </p:cNvSpPr>
          <p:nvPr>
            <p:ph type="title"/>
          </p:nvPr>
        </p:nvSpPr>
        <p:spPr>
          <a:xfrm>
            <a:off x="177449" y="518160"/>
            <a:ext cx="11403471" cy="433739"/>
          </a:xfrm>
        </p:spPr>
        <p:txBody>
          <a:bodyPr/>
          <a:lstStyle/>
          <a:p>
            <a:r>
              <a:rPr lang="en-US" dirty="0"/>
              <a:t>Over 80% Say Influencer Endorsements are Beneficial to Brands</a:t>
            </a:r>
          </a:p>
        </p:txBody>
      </p:sp>
    </p:spTree>
    <p:extLst>
      <p:ext uri="{BB962C8B-B14F-4D97-AF65-F5344CB8AC3E}">
        <p14:creationId xmlns:p14="http://schemas.microsoft.com/office/powerpoint/2010/main" val="326695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7DEA1-B04B-2A2B-9BB5-9F133C938A0B}"/>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B5D022B-39CE-EC2F-8161-1D8A9A3E28DF}"/>
              </a:ext>
            </a:extLst>
          </p:cNvPr>
          <p:cNvGraphicFramePr/>
          <p:nvPr>
            <p:extLst>
              <p:ext uri="{D42A27DB-BD31-4B8C-83A1-F6EECF244321}">
                <p14:modId xmlns:p14="http://schemas.microsoft.com/office/powerpoint/2010/main" val="1900158853"/>
              </p:ext>
            </p:extLst>
          </p:nvPr>
        </p:nvGraphicFramePr>
        <p:xfrm>
          <a:off x="910693" y="2209104"/>
          <a:ext cx="4695005"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1">
            <a:extLst>
              <a:ext uri="{FF2B5EF4-FFF2-40B4-BE49-F238E27FC236}">
                <a16:creationId xmlns:a16="http://schemas.microsoft.com/office/drawing/2014/main" id="{328D6360-1A39-6257-C679-B0848C910A9D}"/>
              </a:ext>
            </a:extLst>
          </p:cNvPr>
          <p:cNvSpPr txBox="1"/>
          <p:nvPr/>
        </p:nvSpPr>
        <p:spPr>
          <a:xfrm>
            <a:off x="177447" y="6109007"/>
            <a:ext cx="925026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WOULD TAKE ACTION AFTER SEEING PRODUCT/BRAND ENDORSED BY INFLUENCER IN OOH AD 18-64 (n=1161)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39598"/>
                </a:solidFill>
                <a:latin typeface="Arial" panose="020B0604020202020204"/>
              </a:rPr>
              <a:t>Q9 Would you do any of the following because you saw a product or brand being endorsed by an influencer in an out of home advertisement? Please select all that apply.</a:t>
            </a: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216D881A-DBDC-888D-CC35-F4AF26A80906}"/>
              </a:ext>
            </a:extLst>
          </p:cNvPr>
          <p:cNvSpPr txBox="1"/>
          <p:nvPr/>
        </p:nvSpPr>
        <p:spPr>
          <a:xfrm>
            <a:off x="1518451" y="1486230"/>
            <a:ext cx="3889829" cy="461665"/>
          </a:xfrm>
          <a:prstGeom prst="rect">
            <a:avLst/>
          </a:prstGeom>
          <a:noFill/>
        </p:spPr>
        <p:txBody>
          <a:bodyPr wrap="square" rtlCol="0">
            <a:spAutoFit/>
          </a:bodyPr>
          <a:lstStyle/>
          <a:p>
            <a:pPr algn="ctr"/>
            <a:r>
              <a:rPr lang="en-US" sz="1200" b="1" dirty="0"/>
              <a:t>Actions Taken After Seeing Product/Brand Endorsed by Influencer in OOH Ad</a:t>
            </a:r>
          </a:p>
        </p:txBody>
      </p:sp>
      <p:graphicFrame>
        <p:nvGraphicFramePr>
          <p:cNvPr id="10" name="Chart 9">
            <a:extLst>
              <a:ext uri="{FF2B5EF4-FFF2-40B4-BE49-F238E27FC236}">
                <a16:creationId xmlns:a16="http://schemas.microsoft.com/office/drawing/2014/main" id="{937B902E-E849-18DE-EC26-A67F1C4939AB}"/>
              </a:ext>
            </a:extLst>
          </p:cNvPr>
          <p:cNvGraphicFramePr/>
          <p:nvPr>
            <p:extLst>
              <p:ext uri="{D42A27DB-BD31-4B8C-83A1-F6EECF244321}">
                <p14:modId xmlns:p14="http://schemas.microsoft.com/office/powerpoint/2010/main" val="2556808867"/>
              </p:ext>
            </p:extLst>
          </p:nvPr>
        </p:nvGraphicFramePr>
        <p:xfrm>
          <a:off x="7006949" y="2119782"/>
          <a:ext cx="3680127"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9D73A61F-EF97-6D8B-25D3-E4AD4AB5A81F}"/>
              </a:ext>
            </a:extLst>
          </p:cNvPr>
          <p:cNvSpPr txBox="1"/>
          <p:nvPr/>
        </p:nvSpPr>
        <p:spPr>
          <a:xfrm>
            <a:off x="8151990" y="1486561"/>
            <a:ext cx="2551438" cy="646331"/>
          </a:xfrm>
          <a:prstGeom prst="rect">
            <a:avLst/>
          </a:prstGeom>
          <a:noFill/>
        </p:spPr>
        <p:txBody>
          <a:bodyPr wrap="square" rtlCol="0">
            <a:spAutoFit/>
          </a:bodyPr>
          <a:lstStyle>
            <a:defPPr>
              <a:defRPr lang="en-US"/>
            </a:defPPr>
            <a:lvl1pPr algn="ctr">
              <a:defRPr sz="1200" b="1"/>
            </a:lvl1pPr>
          </a:lstStyle>
          <a:p>
            <a:r>
              <a:rPr lang="en-US" dirty="0"/>
              <a:t>% Would Take Action After Seeing Product/Brand Endorsed by Influencer in OOH Ad</a:t>
            </a:r>
          </a:p>
        </p:txBody>
      </p:sp>
      <p:sp>
        <p:nvSpPr>
          <p:cNvPr id="8" name="TextBox 7">
            <a:extLst>
              <a:ext uri="{FF2B5EF4-FFF2-40B4-BE49-F238E27FC236}">
                <a16:creationId xmlns:a16="http://schemas.microsoft.com/office/drawing/2014/main" id="{A001B994-618D-D336-800D-13A54CD81B37}"/>
              </a:ext>
            </a:extLst>
          </p:cNvPr>
          <p:cNvSpPr txBox="1"/>
          <p:nvPr/>
        </p:nvSpPr>
        <p:spPr>
          <a:xfrm>
            <a:off x="4802578" y="3182685"/>
            <a:ext cx="2099872" cy="1292662"/>
          </a:xfrm>
          <a:prstGeom prst="rect">
            <a:avLst/>
          </a:prstGeom>
          <a:noFill/>
          <a:ln>
            <a:solidFill>
              <a:schemeClr val="accent1"/>
            </a:solidFill>
          </a:ln>
        </p:spPr>
        <p:txBody>
          <a:bodyPr wrap="square" rtlCol="0">
            <a:spAutoFit/>
          </a:bodyPr>
          <a:lstStyle/>
          <a:p>
            <a:r>
              <a:rPr lang="en-US" b="1" dirty="0">
                <a:solidFill>
                  <a:schemeClr val="accent1"/>
                </a:solidFill>
              </a:rPr>
              <a:t>67% </a:t>
            </a:r>
          </a:p>
          <a:p>
            <a:r>
              <a:rPr lang="en-US" sz="1200" b="1" dirty="0"/>
              <a:t>Say they would take action after seeing a product/brand being endorsed by an influencer in an OOH ad</a:t>
            </a:r>
          </a:p>
        </p:txBody>
      </p:sp>
      <p:sp>
        <p:nvSpPr>
          <p:cNvPr id="3" name="TextBox 2">
            <a:extLst>
              <a:ext uri="{FF2B5EF4-FFF2-40B4-BE49-F238E27FC236}">
                <a16:creationId xmlns:a16="http://schemas.microsoft.com/office/drawing/2014/main" id="{651587FA-EB9E-9087-03AA-5EBF951A2488}"/>
              </a:ext>
            </a:extLst>
          </p:cNvPr>
          <p:cNvSpPr txBox="1"/>
          <p:nvPr/>
        </p:nvSpPr>
        <p:spPr>
          <a:xfrm>
            <a:off x="773847" y="1886341"/>
            <a:ext cx="5379036" cy="246221"/>
          </a:xfrm>
          <a:prstGeom prst="rect">
            <a:avLst/>
          </a:prstGeom>
          <a:noFill/>
        </p:spPr>
        <p:txBody>
          <a:bodyPr wrap="square">
            <a:spAutoFit/>
          </a:bodyPr>
          <a:lstStyle/>
          <a:p>
            <a:pPr algn="ctr"/>
            <a:r>
              <a:rPr lang="en-US" sz="1000" i="1" dirty="0"/>
              <a:t>Among those who would take any action</a:t>
            </a:r>
            <a:endParaRPr lang="en-US" sz="1000" dirty="0"/>
          </a:p>
        </p:txBody>
      </p:sp>
      <p:sp>
        <p:nvSpPr>
          <p:cNvPr id="12" name="Title 2">
            <a:extLst>
              <a:ext uri="{FF2B5EF4-FFF2-40B4-BE49-F238E27FC236}">
                <a16:creationId xmlns:a16="http://schemas.microsoft.com/office/drawing/2014/main" id="{04E61E82-ABD4-17E8-9D83-03D134C6C496}"/>
              </a:ext>
            </a:extLst>
          </p:cNvPr>
          <p:cNvSpPr>
            <a:spLocks noGrp="1"/>
          </p:cNvSpPr>
          <p:nvPr>
            <p:ph type="title"/>
          </p:nvPr>
        </p:nvSpPr>
        <p:spPr>
          <a:xfrm>
            <a:off x="177449" y="518160"/>
            <a:ext cx="11403471" cy="433739"/>
          </a:xfrm>
        </p:spPr>
        <p:txBody>
          <a:bodyPr/>
          <a:lstStyle/>
          <a:p>
            <a:r>
              <a:rPr lang="en-US" dirty="0"/>
              <a:t>Over 2/3’s Say Influencer Endorsements Would Motivate Them to Act</a:t>
            </a:r>
          </a:p>
        </p:txBody>
      </p:sp>
    </p:spTree>
    <p:extLst>
      <p:ext uri="{BB962C8B-B14F-4D97-AF65-F5344CB8AC3E}">
        <p14:creationId xmlns:p14="http://schemas.microsoft.com/office/powerpoint/2010/main" val="810141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12956-336D-C5FF-2D13-81865394E682}"/>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5113852-6FD4-DE82-E053-31A86D4B3397}"/>
              </a:ext>
            </a:extLst>
          </p:cNvPr>
          <p:cNvGraphicFramePr/>
          <p:nvPr>
            <p:extLst>
              <p:ext uri="{D42A27DB-BD31-4B8C-83A1-F6EECF244321}">
                <p14:modId xmlns:p14="http://schemas.microsoft.com/office/powerpoint/2010/main" val="1275290466"/>
              </p:ext>
            </p:extLst>
          </p:nvPr>
        </p:nvGraphicFramePr>
        <p:xfrm>
          <a:off x="921919" y="2353882"/>
          <a:ext cx="4695005"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1">
            <a:extLst>
              <a:ext uri="{FF2B5EF4-FFF2-40B4-BE49-F238E27FC236}">
                <a16:creationId xmlns:a16="http://schemas.microsoft.com/office/drawing/2014/main" id="{617DE07A-0810-E706-C1B4-365B36FF1543}"/>
              </a:ext>
            </a:extLst>
          </p:cNvPr>
          <p:cNvSpPr txBox="1"/>
          <p:nvPr/>
        </p:nvSpPr>
        <p:spPr>
          <a:xfrm>
            <a:off x="177447" y="5934372"/>
            <a:ext cx="925026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a:t>
            </a:r>
            <a:r>
              <a:rPr lang="en-US" sz="800" u="sng" dirty="0">
                <a:solidFill>
                  <a:srgbClr val="939598"/>
                </a:solidFill>
                <a:latin typeface="Arial" panose="020B0604020202020204"/>
              </a:rPr>
              <a:t>BRAND/PRODUCT OPINION WOULD BE IMPACTED IN ANY WAY</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18-64 (n=1092)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39598"/>
                </a:solidFill>
                <a:latin typeface="Arial" panose="020B0604020202020204"/>
              </a:rPr>
              <a:t>Q10 After seeing an influencer endorse a brand or product in an out of home advertisement, would you think the brand/product is...? Please select all that apply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ALL QUALIFIED RESPONDENTS 18-64 (n=</a:t>
            </a:r>
            <a:r>
              <a:rPr lang="en-US" sz="800" u="sng" dirty="0">
                <a:solidFill>
                  <a:srgbClr val="939598"/>
                </a:solidFill>
                <a:latin typeface="Arial" panose="020B0604020202020204"/>
              </a:rPr>
              <a:t>1661</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a:t>
            </a:r>
          </a:p>
          <a:p>
            <a:pPr>
              <a:defRPr/>
            </a:pPr>
            <a:r>
              <a:rPr lang="en-US" sz="800" dirty="0">
                <a:solidFill>
                  <a:srgbClr val="939598"/>
                </a:solidFill>
                <a:latin typeface="Arial" panose="020B0604020202020204"/>
              </a:rPr>
              <a:t>Q13 How much do you agree or disagree with the following statements?</a:t>
            </a: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39598"/>
                </a:solidFill>
                <a:latin typeface="Arial" panose="020B0604020202020204"/>
              </a:rPr>
              <a:t>.</a:t>
            </a: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D24EDDCB-67A2-2375-593F-F19C65F27C64}"/>
              </a:ext>
            </a:extLst>
          </p:cNvPr>
          <p:cNvSpPr txBox="1"/>
          <p:nvPr/>
        </p:nvSpPr>
        <p:spPr>
          <a:xfrm>
            <a:off x="1655296" y="1360372"/>
            <a:ext cx="3889829" cy="461665"/>
          </a:xfrm>
          <a:prstGeom prst="rect">
            <a:avLst/>
          </a:prstGeom>
          <a:noFill/>
        </p:spPr>
        <p:txBody>
          <a:bodyPr wrap="square" rtlCol="0">
            <a:spAutoFit/>
          </a:bodyPr>
          <a:lstStyle/>
          <a:p>
            <a:pPr algn="ctr"/>
            <a:r>
              <a:rPr lang="en-US" sz="1200" b="1" dirty="0"/>
              <a:t>Opinion of Brand/Product After Seeing Influencer Endorsement in OOH Ad</a:t>
            </a:r>
          </a:p>
        </p:txBody>
      </p:sp>
      <p:graphicFrame>
        <p:nvGraphicFramePr>
          <p:cNvPr id="10" name="Chart 9">
            <a:extLst>
              <a:ext uri="{FF2B5EF4-FFF2-40B4-BE49-F238E27FC236}">
                <a16:creationId xmlns:a16="http://schemas.microsoft.com/office/drawing/2014/main" id="{D4436378-C867-5D68-3F30-8641AABC4B2B}"/>
              </a:ext>
            </a:extLst>
          </p:cNvPr>
          <p:cNvGraphicFramePr/>
          <p:nvPr>
            <p:extLst>
              <p:ext uri="{D42A27DB-BD31-4B8C-83A1-F6EECF244321}">
                <p14:modId xmlns:p14="http://schemas.microsoft.com/office/powerpoint/2010/main" val="4104949244"/>
              </p:ext>
            </p:extLst>
          </p:nvPr>
        </p:nvGraphicFramePr>
        <p:xfrm>
          <a:off x="7006949" y="2119782"/>
          <a:ext cx="3680127"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327D1C44-AA6D-848F-3F2C-F3EC3F7E7719}"/>
              </a:ext>
            </a:extLst>
          </p:cNvPr>
          <p:cNvSpPr txBox="1"/>
          <p:nvPr/>
        </p:nvSpPr>
        <p:spPr>
          <a:xfrm>
            <a:off x="8240137" y="1486231"/>
            <a:ext cx="2204277" cy="461665"/>
          </a:xfrm>
          <a:prstGeom prst="rect">
            <a:avLst/>
          </a:prstGeom>
          <a:noFill/>
        </p:spPr>
        <p:txBody>
          <a:bodyPr wrap="square" rtlCol="0">
            <a:spAutoFit/>
          </a:bodyPr>
          <a:lstStyle>
            <a:defPPr>
              <a:defRPr lang="en-US"/>
            </a:defPPr>
            <a:lvl1pPr algn="ctr">
              <a:defRPr sz="1200" b="1"/>
            </a:lvl1pPr>
          </a:lstStyle>
          <a:p>
            <a:r>
              <a:rPr lang="en-US" dirty="0"/>
              <a:t>% Opinion Would Be Impacted in Any Way</a:t>
            </a:r>
          </a:p>
        </p:txBody>
      </p:sp>
      <p:sp>
        <p:nvSpPr>
          <p:cNvPr id="8" name="TextBox 7">
            <a:extLst>
              <a:ext uri="{FF2B5EF4-FFF2-40B4-BE49-F238E27FC236}">
                <a16:creationId xmlns:a16="http://schemas.microsoft.com/office/drawing/2014/main" id="{9B4A0918-0B32-9284-CD13-130490E4AC29}"/>
              </a:ext>
            </a:extLst>
          </p:cNvPr>
          <p:cNvSpPr txBox="1"/>
          <p:nvPr/>
        </p:nvSpPr>
        <p:spPr>
          <a:xfrm>
            <a:off x="4614976" y="3106485"/>
            <a:ext cx="2391973" cy="1107996"/>
          </a:xfrm>
          <a:prstGeom prst="rect">
            <a:avLst/>
          </a:prstGeom>
          <a:noFill/>
          <a:ln>
            <a:solidFill>
              <a:schemeClr val="accent2"/>
            </a:solidFill>
          </a:ln>
        </p:spPr>
        <p:txBody>
          <a:bodyPr wrap="square" rtlCol="0">
            <a:spAutoFit/>
          </a:bodyPr>
          <a:lstStyle/>
          <a:p>
            <a:r>
              <a:rPr lang="en-US" b="1" dirty="0">
                <a:solidFill>
                  <a:schemeClr val="accent2"/>
                </a:solidFill>
              </a:rPr>
              <a:t>64% </a:t>
            </a:r>
          </a:p>
          <a:p>
            <a:r>
              <a:rPr lang="en-US" sz="1200" b="1" dirty="0"/>
              <a:t>Say seeing an influencer’s endorsement in an OOH would impact their opinion of the brand/product in any way</a:t>
            </a:r>
          </a:p>
        </p:txBody>
      </p:sp>
      <p:sp>
        <p:nvSpPr>
          <p:cNvPr id="3" name="TextBox 2">
            <a:extLst>
              <a:ext uri="{FF2B5EF4-FFF2-40B4-BE49-F238E27FC236}">
                <a16:creationId xmlns:a16="http://schemas.microsoft.com/office/drawing/2014/main" id="{0BB7B938-5732-9890-920F-879E7D0BE8AA}"/>
              </a:ext>
            </a:extLst>
          </p:cNvPr>
          <p:cNvSpPr txBox="1"/>
          <p:nvPr/>
        </p:nvSpPr>
        <p:spPr>
          <a:xfrm>
            <a:off x="910693" y="1791917"/>
            <a:ext cx="5379036" cy="246221"/>
          </a:xfrm>
          <a:prstGeom prst="rect">
            <a:avLst/>
          </a:prstGeom>
          <a:noFill/>
        </p:spPr>
        <p:txBody>
          <a:bodyPr wrap="square">
            <a:spAutoFit/>
          </a:bodyPr>
          <a:lstStyle/>
          <a:p>
            <a:pPr algn="ctr"/>
            <a:r>
              <a:rPr lang="en-US" sz="1000" i="1" dirty="0"/>
              <a:t>Among those whose opinion would be impacted in any way</a:t>
            </a:r>
            <a:endParaRPr lang="en-US" sz="1000" dirty="0"/>
          </a:p>
        </p:txBody>
      </p:sp>
      <p:sp>
        <p:nvSpPr>
          <p:cNvPr id="4" name="TextBox 3">
            <a:extLst>
              <a:ext uri="{FF2B5EF4-FFF2-40B4-BE49-F238E27FC236}">
                <a16:creationId xmlns:a16="http://schemas.microsoft.com/office/drawing/2014/main" id="{E2B2C5FE-5095-7615-1461-34DA0AC6B546}"/>
              </a:ext>
            </a:extLst>
          </p:cNvPr>
          <p:cNvSpPr txBox="1"/>
          <p:nvPr/>
        </p:nvSpPr>
        <p:spPr>
          <a:xfrm>
            <a:off x="927288" y="2107661"/>
            <a:ext cx="5379036" cy="246221"/>
          </a:xfrm>
          <a:prstGeom prst="rect">
            <a:avLst/>
          </a:prstGeom>
          <a:noFill/>
        </p:spPr>
        <p:txBody>
          <a:bodyPr wrap="square">
            <a:spAutoFit/>
          </a:bodyPr>
          <a:lstStyle/>
          <a:p>
            <a:pPr algn="ctr"/>
            <a:r>
              <a:rPr lang="en-US" sz="1000" b="1" i="1" dirty="0"/>
              <a:t>I would think the brand/product is…</a:t>
            </a:r>
            <a:endParaRPr lang="en-US" sz="1000" b="1" dirty="0"/>
          </a:p>
        </p:txBody>
      </p:sp>
      <p:sp>
        <p:nvSpPr>
          <p:cNvPr id="12" name="TextBox 11">
            <a:extLst>
              <a:ext uri="{FF2B5EF4-FFF2-40B4-BE49-F238E27FC236}">
                <a16:creationId xmlns:a16="http://schemas.microsoft.com/office/drawing/2014/main" id="{C264C8F3-35D1-EA72-A70B-EDD868468BF0}"/>
              </a:ext>
            </a:extLst>
          </p:cNvPr>
          <p:cNvSpPr txBox="1"/>
          <p:nvPr/>
        </p:nvSpPr>
        <p:spPr>
          <a:xfrm>
            <a:off x="4614975" y="4273285"/>
            <a:ext cx="2391973" cy="1292662"/>
          </a:xfrm>
          <a:prstGeom prst="rect">
            <a:avLst/>
          </a:prstGeom>
          <a:noFill/>
          <a:ln>
            <a:solidFill>
              <a:schemeClr val="accent4"/>
            </a:solidFill>
          </a:ln>
        </p:spPr>
        <p:txBody>
          <a:bodyPr wrap="square" rtlCol="0">
            <a:spAutoFit/>
          </a:bodyPr>
          <a:lstStyle/>
          <a:p>
            <a:r>
              <a:rPr lang="en-US" b="1" dirty="0">
                <a:solidFill>
                  <a:srgbClr val="019EDB"/>
                </a:solidFill>
              </a:rPr>
              <a:t>46% </a:t>
            </a:r>
          </a:p>
          <a:p>
            <a:r>
              <a:rPr lang="en-US" sz="1200" b="1" dirty="0"/>
              <a:t>Agree that they are more likely to purchase or try a product if an influencer promotes it in an out of home advertisement.</a:t>
            </a:r>
          </a:p>
        </p:txBody>
      </p:sp>
      <p:sp>
        <p:nvSpPr>
          <p:cNvPr id="14" name="Title 2">
            <a:extLst>
              <a:ext uri="{FF2B5EF4-FFF2-40B4-BE49-F238E27FC236}">
                <a16:creationId xmlns:a16="http://schemas.microsoft.com/office/drawing/2014/main" id="{0B192496-921A-60CF-F987-8FFBCFD43B30}"/>
              </a:ext>
            </a:extLst>
          </p:cNvPr>
          <p:cNvSpPr>
            <a:spLocks noGrp="1"/>
          </p:cNvSpPr>
          <p:nvPr>
            <p:ph type="title"/>
          </p:nvPr>
        </p:nvSpPr>
        <p:spPr>
          <a:xfrm>
            <a:off x="177449" y="518160"/>
            <a:ext cx="11403471" cy="433739"/>
          </a:xfrm>
        </p:spPr>
        <p:txBody>
          <a:bodyPr/>
          <a:lstStyle/>
          <a:p>
            <a:r>
              <a:rPr lang="en-US" dirty="0"/>
              <a:t>Almost 2/3’s Say Influencer Endorsements Would Impact Their Opinion of the Brand</a:t>
            </a:r>
          </a:p>
        </p:txBody>
      </p:sp>
    </p:spTree>
    <p:extLst>
      <p:ext uri="{BB962C8B-B14F-4D97-AF65-F5344CB8AC3E}">
        <p14:creationId xmlns:p14="http://schemas.microsoft.com/office/powerpoint/2010/main" val="78797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557667" y="2251304"/>
            <a:ext cx="9076666" cy="2355391"/>
          </a:xfrm>
        </p:spPr>
        <p:txBody>
          <a:bodyPr anchor="ctr"/>
          <a:lstStyle/>
          <a:p>
            <a:r>
              <a:rPr lang="en-US" sz="4400" dirty="0"/>
              <a:t>Iconic OOH Locations</a:t>
            </a:r>
          </a:p>
        </p:txBody>
      </p:sp>
    </p:spTree>
    <p:extLst>
      <p:ext uri="{BB962C8B-B14F-4D97-AF65-F5344CB8AC3E}">
        <p14:creationId xmlns:p14="http://schemas.microsoft.com/office/powerpoint/2010/main" val="1317050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06E85-2563-17C1-FCC1-FDABFBD7A5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8FF7398-FD3B-F363-E3A5-A665388546CB}"/>
              </a:ext>
            </a:extLst>
          </p:cNvPr>
          <p:cNvSpPr>
            <a:spLocks noGrp="1"/>
          </p:cNvSpPr>
          <p:nvPr>
            <p:ph type="title"/>
          </p:nvPr>
        </p:nvSpPr>
        <p:spPr/>
        <p:txBody>
          <a:bodyPr/>
          <a:lstStyle/>
          <a:p>
            <a:r>
              <a:rPr lang="en-US" dirty="0"/>
              <a:t>Key Findings: OOH Advertising in Iconic Locations</a:t>
            </a:r>
          </a:p>
        </p:txBody>
      </p:sp>
      <p:sp>
        <p:nvSpPr>
          <p:cNvPr id="4" name="Text Placeholder 3">
            <a:extLst>
              <a:ext uri="{FF2B5EF4-FFF2-40B4-BE49-F238E27FC236}">
                <a16:creationId xmlns:a16="http://schemas.microsoft.com/office/drawing/2014/main" id="{D3DC7752-0FBE-96F3-B0A6-DABE6EF1A402}"/>
              </a:ext>
            </a:extLst>
          </p:cNvPr>
          <p:cNvSpPr>
            <a:spLocks noGrp="1"/>
          </p:cNvSpPr>
          <p:nvPr>
            <p:ph type="body" sz="quarter" idx="10"/>
          </p:nvPr>
        </p:nvSpPr>
        <p:spPr/>
        <p:txBody>
          <a:bodyPr/>
          <a:lstStyle/>
          <a:p>
            <a:r>
              <a:rPr lang="fr-FR" b="1" dirty="0">
                <a:solidFill>
                  <a:srgbClr val="00CF9C"/>
                </a:solidFill>
              </a:rPr>
              <a:t>OOH ads in iconic locations strongly </a:t>
            </a:r>
            <a:r>
              <a:rPr lang="en-US" b="1" dirty="0">
                <a:solidFill>
                  <a:srgbClr val="00CF9C"/>
                </a:solidFill>
              </a:rPr>
              <a:t>resonate</a:t>
            </a:r>
            <a:r>
              <a:rPr lang="fr-FR" b="1" dirty="0">
                <a:solidFill>
                  <a:srgbClr val="00CF9C"/>
                </a:solidFill>
              </a:rPr>
              <a:t> with consumers  </a:t>
            </a:r>
            <a:endParaRPr lang="en-US" b="1" dirty="0">
              <a:solidFill>
                <a:srgbClr val="00CF9C"/>
              </a:solidFill>
            </a:endParaRPr>
          </a:p>
        </p:txBody>
      </p:sp>
      <p:sp>
        <p:nvSpPr>
          <p:cNvPr id="5" name="Text Placeholder 4">
            <a:extLst>
              <a:ext uri="{FF2B5EF4-FFF2-40B4-BE49-F238E27FC236}">
                <a16:creationId xmlns:a16="http://schemas.microsoft.com/office/drawing/2014/main" id="{3B3B4EE1-3C46-E88F-8BD3-94797639762E}"/>
              </a:ext>
            </a:extLst>
          </p:cNvPr>
          <p:cNvSpPr>
            <a:spLocks noGrp="1"/>
          </p:cNvSpPr>
          <p:nvPr>
            <p:ph type="body" sz="quarter" idx="12"/>
          </p:nvPr>
        </p:nvSpPr>
        <p:spPr>
          <a:xfrm>
            <a:off x="521562" y="1364191"/>
            <a:ext cx="10917582" cy="4129617"/>
          </a:xfrm>
        </p:spPr>
        <p:txBody>
          <a:bodyPr/>
          <a:lstStyle/>
          <a:p>
            <a:pPr marL="0" marR="0" lvl="0" indent="0">
              <a:lnSpc>
                <a:spcPct val="107000"/>
              </a:lnSpc>
              <a:buNone/>
            </a:pPr>
            <a:r>
              <a:rPr lang="en-US" sz="1000" dirty="0">
                <a:effectLst/>
                <a:latin typeface="Arial" panose="020B0604020202020204" pitchFamily="34" charset="0"/>
                <a:ea typeface="Cambria" panose="02040503050406030204" pitchFamily="18" charset="0"/>
              </a:rPr>
              <a:t>Ads located in high-traffic or iconic areas resonate strongly with adults as two-thirds (65%) are likely to engage with a brand after seeing it in an OOH ad. Ads in these areas seemingly elevate brand quality perceptions as nearly half (46%) say they would think the brand is high quality, underscoring the importance of strategic ad placement in enhancing consumer interest.</a:t>
            </a:r>
            <a:endParaRPr lang="en-US" sz="1100" dirty="0">
              <a:effectLst/>
              <a:latin typeface="Arial" panose="020B0604020202020204" pitchFamily="34" charset="0"/>
              <a:ea typeface="Arial" panose="020B0604020202020204" pitchFamily="34" charset="0"/>
            </a:endParaRPr>
          </a:p>
          <a:p>
            <a:pPr marL="0" marR="0" indent="0">
              <a:lnSpc>
                <a:spcPct val="115000"/>
              </a:lnSpc>
              <a:buNone/>
            </a:pPr>
            <a:endParaRPr lang="en-US" sz="1000" b="1" dirty="0">
              <a:solidFill>
                <a:srgbClr val="00CF9C"/>
              </a:solidFill>
              <a:effectLst/>
              <a:latin typeface="Arial" panose="020B0604020202020204" pitchFamily="34" charset="0"/>
              <a:ea typeface="Arial" panose="020B0604020202020204" pitchFamily="34" charset="0"/>
            </a:endParaRPr>
          </a:p>
          <a:p>
            <a:pPr marL="0" marR="0" indent="0">
              <a:lnSpc>
                <a:spcPct val="115000"/>
              </a:lnSpc>
              <a:buNone/>
            </a:pPr>
            <a:r>
              <a:rPr lang="en-US" sz="1000" b="1" dirty="0">
                <a:solidFill>
                  <a:srgbClr val="00CF9C"/>
                </a:solidFill>
                <a:effectLst/>
                <a:latin typeface="Arial" panose="020B0604020202020204" pitchFamily="34" charset="0"/>
                <a:ea typeface="Arial" panose="020B0604020202020204" pitchFamily="34" charset="0"/>
              </a:rPr>
              <a:t>Iconic Locations and OOH Advertising</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Two-thirds of adults (65%) say they are likely to act because they saw a product or brand in an OOH advertisement in a high-traffic or iconic area. Among those who would act, most would look for the product or brand online or visit the product or brand’s website (46% each), followed by sharing the ad with others by posting it on social media (33%). </a:t>
            </a:r>
            <a:endParaRPr lang="en-US" sz="1100" dirty="0">
              <a:effectLst/>
              <a:latin typeface="Arial" panose="020B0604020202020204" pitchFamily="34" charset="0"/>
              <a:ea typeface="Arial" panose="020B0604020202020204" pitchFamily="34" charset="0"/>
            </a:endParaRPr>
          </a:p>
          <a:p>
            <a:pPr marL="342900" marR="0" lvl="0" indent="-342900">
              <a:lnSpc>
                <a:spcPct val="120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Roughly half of adults agree that seeing an OOH ad at a major event or in a high-traffic or iconic area would make them more interested in a brand or product than if they saw it in other forms of advertising (52%, 48% respectively). </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Two-thirds of adults (66%) say that seeing an OOH ad in a high-traffic or iconic area would impact their opinion of a product or brand in some way. Among those, most (46%) say they would think the product or brand is high quality, followed by trustworthy (39%), more memorable than others (38%), more desirable than others (37%), or expensive/luxury (33%). </a:t>
            </a:r>
            <a:endParaRPr lang="en-US" sz="1100" dirty="0">
              <a:effectLst/>
              <a:latin typeface="Arial" panose="020B0604020202020204" pitchFamily="34" charset="0"/>
              <a:ea typeface="Arial" panose="020B0604020202020204" pitchFamily="34" charset="0"/>
            </a:endParaRPr>
          </a:p>
          <a:p>
            <a:pPr marL="0" marR="0" indent="0">
              <a:lnSpc>
                <a:spcPct val="115000"/>
              </a:lnSpc>
              <a:buNone/>
            </a:pPr>
            <a:endParaRPr lang="en-US" sz="1100" dirty="0">
              <a:effectLst/>
              <a:latin typeface="Arial" panose="020B0604020202020204" pitchFamily="34" charset="0"/>
              <a:ea typeface="Arial" panose="020B0604020202020204" pitchFamily="34" charset="0"/>
            </a:endParaRPr>
          </a:p>
          <a:p>
            <a:pPr marL="0" marR="0" indent="0">
              <a:lnSpc>
                <a:spcPct val="115000"/>
              </a:lnSpc>
              <a:buNone/>
            </a:pPr>
            <a:r>
              <a:rPr lang="en-US" sz="1000" b="1" dirty="0">
                <a:solidFill>
                  <a:srgbClr val="00CF9C"/>
                </a:solidFill>
                <a:effectLst/>
                <a:latin typeface="Arial" panose="020B0604020202020204" pitchFamily="34" charset="0"/>
                <a:ea typeface="Arial" panose="020B0604020202020204" pitchFamily="34" charset="0"/>
              </a:rPr>
              <a:t>Generations</a:t>
            </a:r>
            <a:endParaRPr lang="en-US" sz="1100" dirty="0">
              <a:effectLst/>
              <a:latin typeface="Arial" panose="020B0604020202020204" pitchFamily="34" charset="0"/>
              <a:ea typeface="Arial" panose="020B0604020202020204" pitchFamily="34" charset="0"/>
            </a:endParaRPr>
          </a:p>
          <a:p>
            <a:pPr marL="0" marR="0" indent="0">
              <a:lnSpc>
                <a:spcPct val="115000"/>
              </a:lnSpc>
              <a:buNone/>
            </a:pPr>
            <a:r>
              <a:rPr lang="en-US" sz="1000" i="1" dirty="0">
                <a:effectLst/>
                <a:latin typeface="Arial" panose="020B0604020202020204" pitchFamily="34" charset="0"/>
                <a:ea typeface="Arial" panose="020B0604020202020204" pitchFamily="34" charset="0"/>
              </a:rPr>
              <a:t>Gen Z and Millennials are more likely than Gen X and Boomers to…</a:t>
            </a:r>
            <a:r>
              <a:rPr lang="en-US" sz="10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Act because they saw a product or brand in an OOH advertisement in a high-traffic or iconic area (77%, 73% vs. 57%, 41%). </a:t>
            </a:r>
            <a:endParaRPr lang="en-US" sz="1100" dirty="0">
              <a:effectLst/>
              <a:latin typeface="Arial" panose="020B0604020202020204" pitchFamily="34" charset="0"/>
              <a:ea typeface="Arial" panose="020B0604020202020204" pitchFamily="34" charset="0"/>
            </a:endParaRPr>
          </a:p>
          <a:p>
            <a:pPr marL="342900" marR="0" lvl="0" indent="-342900">
              <a:lnSpc>
                <a:spcPct val="120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Agree that seeing an OOH ad in a high-traffic or iconic area makes them more interested in a brand or product than if they saw it in other forms of advertising (50%, 59% vs. 40%, 33%). </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Say their opinion of a product or brand would be impacted by seeing an OOH ad for it in a high-traffic or iconic area (81%, 73% vs. 58%, 40%). </a:t>
            </a:r>
            <a:br>
              <a:rPr lang="en-US" sz="1000" b="1" dirty="0">
                <a:effectLst/>
                <a:latin typeface="Arial" panose="020B0604020202020204" pitchFamily="34" charset="0"/>
                <a:ea typeface="Arial" panose="020B0604020202020204" pitchFamily="34" charset="0"/>
              </a:rPr>
            </a:br>
            <a:endParaRPr lang="en-US" sz="1100" dirty="0">
              <a:effectLst/>
              <a:latin typeface="Arial" panose="020B0604020202020204" pitchFamily="34" charset="0"/>
              <a:ea typeface="Arial" panose="020B0604020202020204" pitchFamily="34" charset="0"/>
            </a:endParaRPr>
          </a:p>
          <a:p>
            <a:pPr marL="0" marR="0" indent="0">
              <a:lnSpc>
                <a:spcPct val="115000"/>
              </a:lnSpc>
              <a:buNone/>
            </a:pPr>
            <a:r>
              <a:rPr lang="en-US" sz="1000" b="1" dirty="0">
                <a:solidFill>
                  <a:srgbClr val="00CF9C"/>
                </a:solidFill>
                <a:effectLst/>
                <a:latin typeface="Arial" panose="020B0604020202020204" pitchFamily="34" charset="0"/>
                <a:ea typeface="Arial" panose="020B0604020202020204" pitchFamily="34" charset="0"/>
              </a:rPr>
              <a:t>Race/Ethnicity</a:t>
            </a:r>
            <a:endParaRPr lang="en-US" sz="1100" dirty="0">
              <a:effectLst/>
              <a:latin typeface="Arial" panose="020B0604020202020204" pitchFamily="34" charset="0"/>
              <a:ea typeface="Arial" panose="020B0604020202020204" pitchFamily="34" charset="0"/>
            </a:endParaRPr>
          </a:p>
          <a:p>
            <a:pPr marL="0" marR="0" indent="0">
              <a:lnSpc>
                <a:spcPct val="115000"/>
              </a:lnSpc>
              <a:buNone/>
            </a:pPr>
            <a:r>
              <a:rPr lang="en-US" sz="1000" i="1" dirty="0">
                <a:effectLst/>
                <a:latin typeface="Arial" panose="020B0604020202020204" pitchFamily="34" charset="0"/>
                <a:ea typeface="Arial" panose="020B0604020202020204" pitchFamily="34" charset="0"/>
              </a:rPr>
              <a:t>Hispanic and Black adults are more likely than white adults to…</a:t>
            </a:r>
            <a:r>
              <a:rPr lang="en-US" sz="10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Act because they saw a product or brand in an OOH advertisement in a high-traffic or iconic area (78%, 73% vs. 57%). </a:t>
            </a:r>
            <a:endParaRPr lang="en-US" sz="1100" dirty="0">
              <a:effectLst/>
              <a:latin typeface="Arial" panose="020B0604020202020204" pitchFamily="34" charset="0"/>
              <a:ea typeface="Arial" panose="020B0604020202020204" pitchFamily="34" charset="0"/>
            </a:endParaRPr>
          </a:p>
          <a:p>
            <a:pPr marL="342900" marR="0" lvl="0" indent="-342900">
              <a:lnSpc>
                <a:spcPct val="120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Agree that seeing an OOH ad in a high-traffic or iconic area makes them more interested in a brand or product than if they saw it in other forms of advertising (58%, 56%, vs. 42%). </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Say their opinion of a product or brand would be impacted by seeing an OOH ad for it in a high-traffic or iconic area (76%, 78% vs. 58%). </a:t>
            </a:r>
            <a:endParaRPr lang="en-US" sz="1100" dirty="0">
              <a:effectLst/>
              <a:latin typeface="Arial" panose="020B0604020202020204" pitchFamily="34" charset="0"/>
              <a:ea typeface="Arial" panose="020B0604020202020204" pitchFamily="34" charset="0"/>
            </a:endParaRPr>
          </a:p>
          <a:p>
            <a:pPr marL="0" marR="0" indent="0">
              <a:lnSpc>
                <a:spcPct val="115000"/>
              </a:lnSpc>
              <a:buNone/>
            </a:pPr>
            <a:endParaRPr lang="en-US" sz="1100" dirty="0">
              <a:effectLst/>
              <a:latin typeface="Arial" panose="020B0604020202020204" pitchFamily="34" charset="0"/>
              <a:ea typeface="Arial" panose="020B0604020202020204" pitchFamily="34" charset="0"/>
            </a:endParaRPr>
          </a:p>
          <a:p>
            <a:pPr marL="0" marR="0" indent="0">
              <a:lnSpc>
                <a:spcPct val="115000"/>
              </a:lnSpc>
              <a:buNone/>
            </a:pPr>
            <a:r>
              <a:rPr lang="en-US" sz="1000" b="1" dirty="0">
                <a:solidFill>
                  <a:srgbClr val="00CF9C"/>
                </a:solidFill>
                <a:effectLst/>
                <a:latin typeface="Arial" panose="020B0604020202020204" pitchFamily="34" charset="0"/>
                <a:ea typeface="Arial" panose="020B0604020202020204" pitchFamily="34" charset="0"/>
              </a:rPr>
              <a:t>Urbanicity</a:t>
            </a:r>
            <a:endParaRPr lang="en-US" sz="1100" dirty="0">
              <a:effectLst/>
              <a:latin typeface="Arial" panose="020B0604020202020204" pitchFamily="34" charset="0"/>
              <a:ea typeface="Arial" panose="020B0604020202020204" pitchFamily="34" charset="0"/>
            </a:endParaRPr>
          </a:p>
          <a:p>
            <a:pPr marL="0" marR="0" indent="0">
              <a:lnSpc>
                <a:spcPct val="115000"/>
              </a:lnSpc>
              <a:buNone/>
            </a:pPr>
            <a:r>
              <a:rPr lang="en-US" sz="1000" i="1" dirty="0">
                <a:effectLst/>
                <a:latin typeface="Arial" panose="020B0604020202020204" pitchFamily="34" charset="0"/>
                <a:ea typeface="Arial" panose="020B0604020202020204" pitchFamily="34" charset="0"/>
              </a:rPr>
              <a:t>Urban 1M+ adults are more likely than urban &lt;1M, suburban, and rural adults to…</a:t>
            </a:r>
            <a:r>
              <a:rPr lang="en-US" sz="1000" dirty="0">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Act because they saw a product or brand in an OOH advertisement in a high-traffic or iconic area (79% vs. 61%, 64%, 58%).</a:t>
            </a: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Agree with both statements that seeing an OOH at major events or in a high-traffic or iconic area would make them more interested in a brand or product than if I saw it in other forms of advertising (Major event: 62% vs. 50%, 49%, 45%) and (High-traffic or iconic area: 62% vs.45%, 45%, 43%).</a:t>
            </a:r>
            <a:endParaRPr lang="en-US" sz="1000" b="1" dirty="0">
              <a:solidFill>
                <a:srgbClr val="00CF9C"/>
              </a:solidFill>
              <a:latin typeface="Arial" panose="020B0604020202020204" pitchFamily="34" charset="0"/>
              <a:ea typeface="Arial" panose="020B0604020202020204" pitchFamily="34" charset="0"/>
            </a:endParaRPr>
          </a:p>
          <a:p>
            <a:pPr marL="0" marR="0" indent="0">
              <a:lnSpc>
                <a:spcPct val="115000"/>
              </a:lnSpc>
              <a:buNone/>
            </a:pPr>
            <a:endParaRPr lang="en-US" sz="1000" b="1" dirty="0">
              <a:solidFill>
                <a:srgbClr val="00CF9C"/>
              </a:solidFill>
              <a:effectLst/>
              <a:latin typeface="Arial" panose="020B0604020202020204" pitchFamily="34" charset="0"/>
              <a:ea typeface="Arial" panose="020B0604020202020204" pitchFamily="34" charset="0"/>
            </a:endParaRPr>
          </a:p>
          <a:p>
            <a:pPr marL="0" marR="0" lvl="0" indent="0">
              <a:lnSpc>
                <a:spcPct val="120000"/>
              </a:lnSpc>
              <a:buNone/>
            </a:pPr>
            <a:endParaRPr lang="en-US" sz="1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999313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8C173-14EB-36A6-AFC6-4E63351DC061}"/>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BB86B5FC-8989-92E0-9D97-D8C25D737BC6}"/>
              </a:ext>
            </a:extLst>
          </p:cNvPr>
          <p:cNvGraphicFramePr/>
          <p:nvPr>
            <p:extLst>
              <p:ext uri="{D42A27DB-BD31-4B8C-83A1-F6EECF244321}">
                <p14:modId xmlns:p14="http://schemas.microsoft.com/office/powerpoint/2010/main" val="688418123"/>
              </p:ext>
            </p:extLst>
          </p:nvPr>
        </p:nvGraphicFramePr>
        <p:xfrm>
          <a:off x="910693" y="2209104"/>
          <a:ext cx="4695005"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1">
            <a:extLst>
              <a:ext uri="{FF2B5EF4-FFF2-40B4-BE49-F238E27FC236}">
                <a16:creationId xmlns:a16="http://schemas.microsoft.com/office/drawing/2014/main" id="{759436D9-2322-8BE7-200B-AEA0BA5833F7}"/>
              </a:ext>
            </a:extLst>
          </p:cNvPr>
          <p:cNvSpPr txBox="1"/>
          <p:nvPr/>
        </p:nvSpPr>
        <p:spPr>
          <a:xfrm>
            <a:off x="177446" y="6109007"/>
            <a:ext cx="9766653"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WOULD TAKE ACTION AFTER SEEING PRODUCT/BRAND IN OOH AD IN HIGH TRAFFIC OR ICONIC AREA 18-64 (n=1120)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39598"/>
                </a:solidFill>
                <a:latin typeface="Arial" panose="020B0604020202020204"/>
              </a:rPr>
              <a:t>Q11 Switching topics, would you do any of the following because you saw an out of home advertisement for a product or brand in a high-traffic or iconic area (e.g., Times Square, LA Live, Las Vegas Strip, etc.)?</a:t>
            </a: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4900C8EF-C861-E3C5-0C2C-DB2F7709B782}"/>
              </a:ext>
            </a:extLst>
          </p:cNvPr>
          <p:cNvSpPr txBox="1"/>
          <p:nvPr/>
        </p:nvSpPr>
        <p:spPr>
          <a:xfrm>
            <a:off x="1518451" y="1486230"/>
            <a:ext cx="3889829" cy="461665"/>
          </a:xfrm>
          <a:prstGeom prst="rect">
            <a:avLst/>
          </a:prstGeom>
          <a:noFill/>
        </p:spPr>
        <p:txBody>
          <a:bodyPr wrap="square" rtlCol="0">
            <a:spAutoFit/>
          </a:bodyPr>
          <a:lstStyle/>
          <a:p>
            <a:pPr algn="ctr"/>
            <a:r>
              <a:rPr lang="en-US" sz="1200" b="1" dirty="0"/>
              <a:t>Actions Taken After Seeing Product/Brand in OOH Ad in High Traffic or Iconic Area</a:t>
            </a:r>
          </a:p>
        </p:txBody>
      </p:sp>
      <p:graphicFrame>
        <p:nvGraphicFramePr>
          <p:cNvPr id="10" name="Chart 9">
            <a:extLst>
              <a:ext uri="{FF2B5EF4-FFF2-40B4-BE49-F238E27FC236}">
                <a16:creationId xmlns:a16="http://schemas.microsoft.com/office/drawing/2014/main" id="{C8D229EF-4537-B46E-1EEE-08B8CB2F8874}"/>
              </a:ext>
            </a:extLst>
          </p:cNvPr>
          <p:cNvGraphicFramePr/>
          <p:nvPr>
            <p:extLst>
              <p:ext uri="{D42A27DB-BD31-4B8C-83A1-F6EECF244321}">
                <p14:modId xmlns:p14="http://schemas.microsoft.com/office/powerpoint/2010/main" val="4185633962"/>
              </p:ext>
            </p:extLst>
          </p:nvPr>
        </p:nvGraphicFramePr>
        <p:xfrm>
          <a:off x="7006949" y="2119782"/>
          <a:ext cx="3680127"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1D9C2086-EAC4-413A-4656-F61B6503B405}"/>
              </a:ext>
            </a:extLst>
          </p:cNvPr>
          <p:cNvSpPr txBox="1"/>
          <p:nvPr/>
        </p:nvSpPr>
        <p:spPr>
          <a:xfrm>
            <a:off x="8151990" y="1486561"/>
            <a:ext cx="2551438" cy="646331"/>
          </a:xfrm>
          <a:prstGeom prst="rect">
            <a:avLst/>
          </a:prstGeom>
          <a:noFill/>
        </p:spPr>
        <p:txBody>
          <a:bodyPr wrap="square" rtlCol="0">
            <a:spAutoFit/>
          </a:bodyPr>
          <a:lstStyle>
            <a:defPPr>
              <a:defRPr lang="en-US"/>
            </a:defPPr>
            <a:lvl1pPr algn="ctr">
              <a:defRPr sz="1200" b="1"/>
            </a:lvl1pPr>
          </a:lstStyle>
          <a:p>
            <a:r>
              <a:rPr lang="en-US" dirty="0"/>
              <a:t>% Would Take Action After Seeing Product/Brand in OOH Ad in High Traffic or Iconic Area</a:t>
            </a:r>
          </a:p>
        </p:txBody>
      </p:sp>
      <p:sp>
        <p:nvSpPr>
          <p:cNvPr id="8" name="TextBox 7">
            <a:extLst>
              <a:ext uri="{FF2B5EF4-FFF2-40B4-BE49-F238E27FC236}">
                <a16:creationId xmlns:a16="http://schemas.microsoft.com/office/drawing/2014/main" id="{21C4D895-C987-8B4D-6482-D6C641AE8E3D}"/>
              </a:ext>
            </a:extLst>
          </p:cNvPr>
          <p:cNvSpPr txBox="1"/>
          <p:nvPr/>
        </p:nvSpPr>
        <p:spPr>
          <a:xfrm>
            <a:off x="4802578" y="3182685"/>
            <a:ext cx="2099872" cy="1292662"/>
          </a:xfrm>
          <a:prstGeom prst="rect">
            <a:avLst/>
          </a:prstGeom>
          <a:noFill/>
          <a:ln>
            <a:solidFill>
              <a:schemeClr val="accent4"/>
            </a:solidFill>
          </a:ln>
        </p:spPr>
        <p:txBody>
          <a:bodyPr wrap="square" rtlCol="0">
            <a:spAutoFit/>
          </a:bodyPr>
          <a:lstStyle/>
          <a:p>
            <a:r>
              <a:rPr lang="en-US" b="1" dirty="0">
                <a:solidFill>
                  <a:schemeClr val="accent4"/>
                </a:solidFill>
              </a:rPr>
              <a:t>65% </a:t>
            </a:r>
          </a:p>
          <a:p>
            <a:r>
              <a:rPr lang="en-US" sz="1200" b="1" dirty="0"/>
              <a:t>Say they would take action after seeing a product/brand in an OOH ad in a high traffic or iconic area</a:t>
            </a:r>
          </a:p>
        </p:txBody>
      </p:sp>
      <p:sp>
        <p:nvSpPr>
          <p:cNvPr id="3" name="TextBox 2">
            <a:extLst>
              <a:ext uri="{FF2B5EF4-FFF2-40B4-BE49-F238E27FC236}">
                <a16:creationId xmlns:a16="http://schemas.microsoft.com/office/drawing/2014/main" id="{EE8A0BED-2578-E709-23FE-8415B8EF54B0}"/>
              </a:ext>
            </a:extLst>
          </p:cNvPr>
          <p:cNvSpPr txBox="1"/>
          <p:nvPr/>
        </p:nvSpPr>
        <p:spPr>
          <a:xfrm>
            <a:off x="773847" y="1886341"/>
            <a:ext cx="5379036" cy="246221"/>
          </a:xfrm>
          <a:prstGeom prst="rect">
            <a:avLst/>
          </a:prstGeom>
          <a:noFill/>
        </p:spPr>
        <p:txBody>
          <a:bodyPr wrap="square">
            <a:spAutoFit/>
          </a:bodyPr>
          <a:lstStyle/>
          <a:p>
            <a:pPr algn="ctr"/>
            <a:r>
              <a:rPr lang="en-US" sz="1000" i="1" dirty="0"/>
              <a:t>Among those who would take any action</a:t>
            </a:r>
            <a:endParaRPr lang="en-US" sz="1000" dirty="0"/>
          </a:p>
        </p:txBody>
      </p:sp>
      <p:sp>
        <p:nvSpPr>
          <p:cNvPr id="12" name="Title 2">
            <a:extLst>
              <a:ext uri="{FF2B5EF4-FFF2-40B4-BE49-F238E27FC236}">
                <a16:creationId xmlns:a16="http://schemas.microsoft.com/office/drawing/2014/main" id="{9E8A18C2-93E8-2ED1-ED39-095B16E9FC06}"/>
              </a:ext>
            </a:extLst>
          </p:cNvPr>
          <p:cNvSpPr>
            <a:spLocks noGrp="1"/>
          </p:cNvSpPr>
          <p:nvPr>
            <p:ph type="title"/>
          </p:nvPr>
        </p:nvSpPr>
        <p:spPr>
          <a:xfrm>
            <a:off x="177449" y="518160"/>
            <a:ext cx="11403471" cy="433739"/>
          </a:xfrm>
        </p:spPr>
        <p:txBody>
          <a:bodyPr/>
          <a:lstStyle/>
          <a:p>
            <a:r>
              <a:rPr lang="en-US" dirty="0"/>
              <a:t>65% Say OOH Ads in Iconic Locations Drive Them to Take an Action</a:t>
            </a:r>
          </a:p>
        </p:txBody>
      </p:sp>
    </p:spTree>
    <p:extLst>
      <p:ext uri="{BB962C8B-B14F-4D97-AF65-F5344CB8AC3E}">
        <p14:creationId xmlns:p14="http://schemas.microsoft.com/office/powerpoint/2010/main" val="40870875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11874-0DFD-F76C-0C9F-7E85E5A983B3}"/>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4B4091D7-651D-0255-C766-DB7B1F79AC25}"/>
              </a:ext>
            </a:extLst>
          </p:cNvPr>
          <p:cNvGraphicFramePr/>
          <p:nvPr>
            <p:extLst>
              <p:ext uri="{D42A27DB-BD31-4B8C-83A1-F6EECF244321}">
                <p14:modId xmlns:p14="http://schemas.microsoft.com/office/powerpoint/2010/main" val="2909182346"/>
              </p:ext>
            </p:extLst>
          </p:nvPr>
        </p:nvGraphicFramePr>
        <p:xfrm>
          <a:off x="921919" y="2353882"/>
          <a:ext cx="4695005"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1">
            <a:extLst>
              <a:ext uri="{FF2B5EF4-FFF2-40B4-BE49-F238E27FC236}">
                <a16:creationId xmlns:a16="http://schemas.microsoft.com/office/drawing/2014/main" id="{F98B97C0-B6DF-F27F-7CB6-3849A2F75844}"/>
              </a:ext>
            </a:extLst>
          </p:cNvPr>
          <p:cNvSpPr txBox="1"/>
          <p:nvPr/>
        </p:nvSpPr>
        <p:spPr>
          <a:xfrm>
            <a:off x="177447" y="5934372"/>
            <a:ext cx="9250262"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a:t>
            </a:r>
            <a:r>
              <a:rPr lang="en-US" sz="800" u="sng" dirty="0">
                <a:solidFill>
                  <a:srgbClr val="939598"/>
                </a:solidFill>
                <a:latin typeface="Arial" panose="020B0604020202020204"/>
              </a:rPr>
              <a:t>BRAND/PRODUCT OPINION WOULD BE IMPACTED IN ANY WAY</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 18-64 (n=1136)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39598"/>
                </a:solidFill>
                <a:latin typeface="Arial" panose="020B0604020202020204"/>
              </a:rPr>
              <a:t>Q12 After seeing an out of home advertisement for a product or brand in a high-traffic or iconic area, would you think the product/brand is...?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ALL QUALIFIED RESPONDENTS 18-64 (n=</a:t>
            </a:r>
            <a:r>
              <a:rPr lang="en-US" sz="800" u="sng" dirty="0">
                <a:solidFill>
                  <a:srgbClr val="939598"/>
                </a:solidFill>
                <a:latin typeface="Arial" panose="020B0604020202020204"/>
              </a:rPr>
              <a:t>1661</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a:t>
            </a:r>
          </a:p>
          <a:p>
            <a:pPr>
              <a:defRPr/>
            </a:pPr>
            <a:r>
              <a:rPr lang="en-US" sz="800" dirty="0">
                <a:solidFill>
                  <a:srgbClr val="939598"/>
                </a:solidFill>
                <a:latin typeface="Arial" panose="020B0604020202020204"/>
              </a:rPr>
              <a:t>Q13 How much do you agree or disagree with the following statements?</a:t>
            </a: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77B396D8-19C9-7F63-8C46-5BC2EA1FEB8B}"/>
              </a:ext>
            </a:extLst>
          </p:cNvPr>
          <p:cNvSpPr txBox="1"/>
          <p:nvPr/>
        </p:nvSpPr>
        <p:spPr>
          <a:xfrm>
            <a:off x="1655296" y="1360372"/>
            <a:ext cx="3889829" cy="461665"/>
          </a:xfrm>
          <a:prstGeom prst="rect">
            <a:avLst/>
          </a:prstGeom>
          <a:noFill/>
        </p:spPr>
        <p:txBody>
          <a:bodyPr wrap="square" rtlCol="0">
            <a:spAutoFit/>
          </a:bodyPr>
          <a:lstStyle/>
          <a:p>
            <a:pPr algn="ctr"/>
            <a:r>
              <a:rPr lang="en-US" sz="1200" b="1" dirty="0"/>
              <a:t>Opinion of Brand/Product After Seeing OOH Ad in High Traffic or Iconic Area</a:t>
            </a:r>
          </a:p>
        </p:txBody>
      </p:sp>
      <p:graphicFrame>
        <p:nvGraphicFramePr>
          <p:cNvPr id="10" name="Chart 9">
            <a:extLst>
              <a:ext uri="{FF2B5EF4-FFF2-40B4-BE49-F238E27FC236}">
                <a16:creationId xmlns:a16="http://schemas.microsoft.com/office/drawing/2014/main" id="{AEC165DC-8E5D-619A-C4A7-0C048AF10737}"/>
              </a:ext>
            </a:extLst>
          </p:cNvPr>
          <p:cNvGraphicFramePr/>
          <p:nvPr>
            <p:extLst>
              <p:ext uri="{D42A27DB-BD31-4B8C-83A1-F6EECF244321}">
                <p14:modId xmlns:p14="http://schemas.microsoft.com/office/powerpoint/2010/main" val="1648396756"/>
              </p:ext>
            </p:extLst>
          </p:nvPr>
        </p:nvGraphicFramePr>
        <p:xfrm>
          <a:off x="7006949" y="2119782"/>
          <a:ext cx="3680127"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8E59E282-0FE5-8594-6E09-0913214E5606}"/>
              </a:ext>
            </a:extLst>
          </p:cNvPr>
          <p:cNvSpPr txBox="1"/>
          <p:nvPr/>
        </p:nvSpPr>
        <p:spPr>
          <a:xfrm>
            <a:off x="8240137" y="1486231"/>
            <a:ext cx="2204277" cy="461665"/>
          </a:xfrm>
          <a:prstGeom prst="rect">
            <a:avLst/>
          </a:prstGeom>
          <a:noFill/>
        </p:spPr>
        <p:txBody>
          <a:bodyPr wrap="square" rtlCol="0">
            <a:spAutoFit/>
          </a:bodyPr>
          <a:lstStyle>
            <a:defPPr>
              <a:defRPr lang="en-US"/>
            </a:defPPr>
            <a:lvl1pPr algn="ctr">
              <a:defRPr sz="1200" b="1"/>
            </a:lvl1pPr>
          </a:lstStyle>
          <a:p>
            <a:r>
              <a:rPr lang="en-US" dirty="0"/>
              <a:t>% Opinion Would Be Impacted in Any Way</a:t>
            </a:r>
          </a:p>
        </p:txBody>
      </p:sp>
      <p:sp>
        <p:nvSpPr>
          <p:cNvPr id="8" name="TextBox 7">
            <a:extLst>
              <a:ext uri="{FF2B5EF4-FFF2-40B4-BE49-F238E27FC236}">
                <a16:creationId xmlns:a16="http://schemas.microsoft.com/office/drawing/2014/main" id="{1577B76F-F700-C00E-FC6D-4FB8C3E47FB4}"/>
              </a:ext>
            </a:extLst>
          </p:cNvPr>
          <p:cNvSpPr txBox="1"/>
          <p:nvPr/>
        </p:nvSpPr>
        <p:spPr>
          <a:xfrm>
            <a:off x="4614976" y="3106485"/>
            <a:ext cx="2391973" cy="1292662"/>
          </a:xfrm>
          <a:prstGeom prst="rect">
            <a:avLst/>
          </a:prstGeom>
          <a:noFill/>
          <a:ln>
            <a:solidFill>
              <a:schemeClr val="accent2"/>
            </a:solidFill>
          </a:ln>
        </p:spPr>
        <p:txBody>
          <a:bodyPr wrap="square" rtlCol="0">
            <a:spAutoFit/>
          </a:bodyPr>
          <a:lstStyle/>
          <a:p>
            <a:r>
              <a:rPr lang="en-US" b="1" dirty="0">
                <a:solidFill>
                  <a:schemeClr val="accent2"/>
                </a:solidFill>
              </a:rPr>
              <a:t>66% </a:t>
            </a:r>
          </a:p>
          <a:p>
            <a:r>
              <a:rPr lang="en-US" sz="1200" b="1" dirty="0"/>
              <a:t>Say their opinion of a brand/product would be impacted in some way after seeing an OOH ad for it in a high traffic or iconic area</a:t>
            </a:r>
          </a:p>
        </p:txBody>
      </p:sp>
      <p:sp>
        <p:nvSpPr>
          <p:cNvPr id="3" name="TextBox 2">
            <a:extLst>
              <a:ext uri="{FF2B5EF4-FFF2-40B4-BE49-F238E27FC236}">
                <a16:creationId xmlns:a16="http://schemas.microsoft.com/office/drawing/2014/main" id="{DBEF13AB-A4B0-AEB2-3B53-4BBBE2763BA6}"/>
              </a:ext>
            </a:extLst>
          </p:cNvPr>
          <p:cNvSpPr txBox="1"/>
          <p:nvPr/>
        </p:nvSpPr>
        <p:spPr>
          <a:xfrm>
            <a:off x="910693" y="1791917"/>
            <a:ext cx="5379036" cy="246221"/>
          </a:xfrm>
          <a:prstGeom prst="rect">
            <a:avLst/>
          </a:prstGeom>
          <a:noFill/>
        </p:spPr>
        <p:txBody>
          <a:bodyPr wrap="square">
            <a:spAutoFit/>
          </a:bodyPr>
          <a:lstStyle/>
          <a:p>
            <a:pPr algn="ctr"/>
            <a:r>
              <a:rPr lang="en-US" sz="1000" i="1" dirty="0"/>
              <a:t>Among those whose opinion would be impacted in any way</a:t>
            </a:r>
            <a:endParaRPr lang="en-US" sz="1000" dirty="0"/>
          </a:p>
        </p:txBody>
      </p:sp>
      <p:sp>
        <p:nvSpPr>
          <p:cNvPr id="4" name="TextBox 3">
            <a:extLst>
              <a:ext uri="{FF2B5EF4-FFF2-40B4-BE49-F238E27FC236}">
                <a16:creationId xmlns:a16="http://schemas.microsoft.com/office/drawing/2014/main" id="{25679C0A-064A-F0DF-40C9-AC16E9887140}"/>
              </a:ext>
            </a:extLst>
          </p:cNvPr>
          <p:cNvSpPr txBox="1"/>
          <p:nvPr/>
        </p:nvSpPr>
        <p:spPr>
          <a:xfrm>
            <a:off x="927288" y="2107661"/>
            <a:ext cx="5379036" cy="246221"/>
          </a:xfrm>
          <a:prstGeom prst="rect">
            <a:avLst/>
          </a:prstGeom>
          <a:noFill/>
        </p:spPr>
        <p:txBody>
          <a:bodyPr wrap="square">
            <a:spAutoFit/>
          </a:bodyPr>
          <a:lstStyle/>
          <a:p>
            <a:pPr algn="ctr"/>
            <a:r>
              <a:rPr lang="en-US" sz="1000" b="1" i="1" dirty="0"/>
              <a:t>I would think the brand/product is…</a:t>
            </a:r>
            <a:endParaRPr lang="en-US" sz="1000" b="1" dirty="0"/>
          </a:p>
        </p:txBody>
      </p:sp>
      <p:sp>
        <p:nvSpPr>
          <p:cNvPr id="7" name="TextBox 6">
            <a:extLst>
              <a:ext uri="{FF2B5EF4-FFF2-40B4-BE49-F238E27FC236}">
                <a16:creationId xmlns:a16="http://schemas.microsoft.com/office/drawing/2014/main" id="{B1B840A2-D8D3-DEEB-4A5C-97530F9A848A}"/>
              </a:ext>
            </a:extLst>
          </p:cNvPr>
          <p:cNvSpPr txBox="1"/>
          <p:nvPr/>
        </p:nvSpPr>
        <p:spPr>
          <a:xfrm>
            <a:off x="4614976" y="4460488"/>
            <a:ext cx="2391973" cy="1477328"/>
          </a:xfrm>
          <a:prstGeom prst="rect">
            <a:avLst/>
          </a:prstGeom>
          <a:noFill/>
          <a:ln>
            <a:solidFill>
              <a:schemeClr val="accent4"/>
            </a:solidFill>
          </a:ln>
        </p:spPr>
        <p:txBody>
          <a:bodyPr wrap="square" rtlCol="0">
            <a:spAutoFit/>
          </a:bodyPr>
          <a:lstStyle/>
          <a:p>
            <a:r>
              <a:rPr lang="en-US" b="1" dirty="0">
                <a:solidFill>
                  <a:srgbClr val="019EDB"/>
                </a:solidFill>
              </a:rPr>
              <a:t>48% </a:t>
            </a:r>
          </a:p>
          <a:p>
            <a:r>
              <a:rPr lang="en-US" sz="1200" b="1" dirty="0"/>
              <a:t>Agree that seeing an OOH ad in a high-traffic or iconic area makes them more interested in a brand or product than if they saw it in other forms of advertising.</a:t>
            </a:r>
          </a:p>
        </p:txBody>
      </p:sp>
      <p:sp>
        <p:nvSpPr>
          <p:cNvPr id="14" name="Title 2">
            <a:extLst>
              <a:ext uri="{FF2B5EF4-FFF2-40B4-BE49-F238E27FC236}">
                <a16:creationId xmlns:a16="http://schemas.microsoft.com/office/drawing/2014/main" id="{0B35A47B-0B03-8DF0-E3D5-B27B9C966E0E}"/>
              </a:ext>
            </a:extLst>
          </p:cNvPr>
          <p:cNvSpPr>
            <a:spLocks noGrp="1"/>
          </p:cNvSpPr>
          <p:nvPr>
            <p:ph type="title"/>
          </p:nvPr>
        </p:nvSpPr>
        <p:spPr>
          <a:xfrm>
            <a:off x="177449" y="518160"/>
            <a:ext cx="11403471" cy="433739"/>
          </a:xfrm>
        </p:spPr>
        <p:txBody>
          <a:bodyPr/>
          <a:lstStyle/>
          <a:p>
            <a:r>
              <a:rPr lang="en-US" dirty="0"/>
              <a:t>2/3’s Say OOH Ads in Iconic Locations Would Impact Their Opinion of the Brand</a:t>
            </a:r>
          </a:p>
        </p:txBody>
      </p:sp>
    </p:spTree>
    <p:extLst>
      <p:ext uri="{BB962C8B-B14F-4D97-AF65-F5344CB8AC3E}">
        <p14:creationId xmlns:p14="http://schemas.microsoft.com/office/powerpoint/2010/main" val="1689925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557667" y="2251304"/>
            <a:ext cx="9076666" cy="2355391"/>
          </a:xfrm>
        </p:spPr>
        <p:txBody>
          <a:bodyPr anchor="ctr"/>
          <a:lstStyle/>
          <a:p>
            <a:r>
              <a:rPr lang="en-US" sz="4400" dirty="0"/>
              <a:t>Summary Findings</a:t>
            </a:r>
          </a:p>
        </p:txBody>
      </p:sp>
    </p:spTree>
    <p:extLst>
      <p:ext uri="{BB962C8B-B14F-4D97-AF65-F5344CB8AC3E}">
        <p14:creationId xmlns:p14="http://schemas.microsoft.com/office/powerpoint/2010/main" val="2524648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E622C-ACC4-633B-34ED-0EADAFB24BE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5DDAE746-2B7A-85B8-E6B3-61487C3559F7}"/>
              </a:ext>
            </a:extLst>
          </p:cNvPr>
          <p:cNvSpPr>
            <a:spLocks noGrp="1"/>
          </p:cNvSpPr>
          <p:nvPr>
            <p:ph type="ctrTitle"/>
          </p:nvPr>
        </p:nvSpPr>
        <p:spPr>
          <a:xfrm>
            <a:off x="1557667" y="2251304"/>
            <a:ext cx="9076666" cy="2355391"/>
          </a:xfrm>
        </p:spPr>
        <p:txBody>
          <a:bodyPr anchor="ctr"/>
          <a:lstStyle/>
          <a:p>
            <a:r>
              <a:rPr lang="en-US" sz="4400" dirty="0"/>
              <a:t>Report Methodology</a:t>
            </a:r>
          </a:p>
        </p:txBody>
      </p:sp>
    </p:spTree>
    <p:extLst>
      <p:ext uri="{BB962C8B-B14F-4D97-AF65-F5344CB8AC3E}">
        <p14:creationId xmlns:p14="http://schemas.microsoft.com/office/powerpoint/2010/main" val="318704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7FB5F0-E6B6-4C6B-820A-361958DC41E1}"/>
              </a:ext>
            </a:extLst>
          </p:cNvPr>
          <p:cNvSpPr>
            <a:spLocks noGrp="1"/>
          </p:cNvSpPr>
          <p:nvPr>
            <p:ph type="title"/>
          </p:nvPr>
        </p:nvSpPr>
        <p:spPr/>
        <p:txBody>
          <a:bodyPr/>
          <a:lstStyle/>
          <a:p>
            <a:r>
              <a:rPr lang="en-US" b="1" dirty="0">
                <a:latin typeface="+mn-lt"/>
              </a:rPr>
              <a:t>Methodology and Report Notes</a:t>
            </a:r>
          </a:p>
        </p:txBody>
      </p:sp>
      <p:sp>
        <p:nvSpPr>
          <p:cNvPr id="15" name="Text Placeholder 1">
            <a:extLst>
              <a:ext uri="{FF2B5EF4-FFF2-40B4-BE49-F238E27FC236}">
                <a16:creationId xmlns:a16="http://schemas.microsoft.com/office/drawing/2014/main" id="{C901256F-AA45-5660-7463-DC97F700B815}"/>
              </a:ext>
            </a:extLst>
          </p:cNvPr>
          <p:cNvSpPr>
            <a:spLocks noGrp="1"/>
          </p:cNvSpPr>
          <p:nvPr>
            <p:ph type="body" sz="quarter" idx="11"/>
          </p:nvPr>
        </p:nvSpPr>
        <p:spPr>
          <a:xfrm>
            <a:off x="177800" y="265113"/>
            <a:ext cx="6096000" cy="252412"/>
          </a:xfrm>
        </p:spPr>
        <p:txBody>
          <a:bodyPr/>
          <a:lstStyle/>
          <a:p>
            <a:r>
              <a:rPr lang="en-US" dirty="0"/>
              <a:t>Fall 2024 Research</a:t>
            </a:r>
          </a:p>
        </p:txBody>
      </p:sp>
      <p:sp>
        <p:nvSpPr>
          <p:cNvPr id="17" name="TextBox 16">
            <a:extLst>
              <a:ext uri="{FF2B5EF4-FFF2-40B4-BE49-F238E27FC236}">
                <a16:creationId xmlns:a16="http://schemas.microsoft.com/office/drawing/2014/main" id="{51C15902-B301-AA01-BB74-D541300F55FE}"/>
              </a:ext>
            </a:extLst>
          </p:cNvPr>
          <p:cNvSpPr txBox="1"/>
          <p:nvPr/>
        </p:nvSpPr>
        <p:spPr>
          <a:xfrm>
            <a:off x="418924" y="1121312"/>
            <a:ext cx="10920520" cy="4987327"/>
          </a:xfrm>
          <a:prstGeom prst="rect">
            <a:avLst/>
          </a:prstGeom>
          <a:noFill/>
        </p:spPr>
        <p:txBody>
          <a:bodyPr wrap="square">
            <a:spAutoFit/>
          </a:bodyPr>
          <a:lstStyle/>
          <a:p>
            <a:pPr marL="0" marR="0">
              <a:lnSpc>
                <a:spcPct val="107000"/>
              </a:lnSpc>
              <a:spcAft>
                <a:spcPts val="800"/>
              </a:spcAft>
            </a:pPr>
            <a:r>
              <a:rPr lang="en-US" sz="1400" b="1" dirty="0">
                <a:solidFill>
                  <a:srgbClr val="00CF9C"/>
                </a:solidFill>
                <a:effectLst/>
                <a:latin typeface="Arial" panose="020B0604020202020204" pitchFamily="34" charset="0"/>
                <a:ea typeface="Arial" panose="020B0604020202020204" pitchFamily="34" charset="0"/>
              </a:rPr>
              <a:t>Methodology</a:t>
            </a:r>
            <a:endParaRPr lang="en-US" dirty="0">
              <a:effectLst/>
              <a:latin typeface="Arial" panose="020B0604020202020204" pitchFamily="34" charset="0"/>
              <a:ea typeface="Arial" panose="020B0604020202020204" pitchFamily="34" charset="0"/>
            </a:endParaRPr>
          </a:p>
          <a:p>
            <a:pPr marL="0" marR="0">
              <a:lnSpc>
                <a:spcPct val="115000"/>
              </a:lnSpc>
            </a:pPr>
            <a:r>
              <a:rPr lang="en-US" sz="1400" dirty="0">
                <a:effectLst/>
                <a:latin typeface="Arial" panose="020B0604020202020204" pitchFamily="34" charset="0"/>
                <a:ea typeface="Calibri" panose="020F0502020204030204" pitchFamily="34" charset="0"/>
              </a:rPr>
              <a:t>This survey was conducted online within the United States by The Harris Poll on behalf of </a:t>
            </a:r>
            <a:r>
              <a:rPr lang="en-US" sz="1400" b="1" dirty="0">
                <a:effectLst/>
                <a:latin typeface="Arial" panose="020B0604020202020204" pitchFamily="34" charset="0"/>
                <a:ea typeface="Calibri" panose="020F0502020204030204" pitchFamily="34" charset="0"/>
              </a:rPr>
              <a:t>OAAA </a:t>
            </a:r>
            <a:r>
              <a:rPr lang="en-US" sz="1400" dirty="0">
                <a:effectLst/>
                <a:latin typeface="Arial" panose="020B0604020202020204" pitchFamily="34" charset="0"/>
                <a:ea typeface="Calibri" panose="020F0502020204030204" pitchFamily="34" charset="0"/>
              </a:rPr>
              <a:t>from October 22-24, 2024, among 2,035 U.S. adults ages 18+, of which 1,661 are ages 18-64. Data are weighted where necessary by age, gender, region, race/ethnicity, household income, education, marital status, size of household, and political party affiliation to bring them in line with their actual proportions in the population.</a:t>
            </a:r>
            <a:endParaRPr lang="en-US" dirty="0">
              <a:effectLst/>
              <a:latin typeface="Arial" panose="020B0604020202020204" pitchFamily="34" charset="0"/>
              <a:ea typeface="Arial" panose="020B0604020202020204" pitchFamily="34" charset="0"/>
            </a:endParaRPr>
          </a:p>
          <a:p>
            <a:pPr marL="0" marR="0">
              <a:lnSpc>
                <a:spcPct val="115000"/>
              </a:lnSpc>
            </a:pPr>
            <a:r>
              <a:rPr lang="en-US" sz="1400" dirty="0">
                <a:effectLst/>
                <a:latin typeface="Arial" panose="020B0604020202020204" pitchFamily="34" charset="0"/>
                <a:ea typeface="Calibri" panose="020F0502020204030204" pitchFamily="34" charset="0"/>
              </a:rPr>
              <a:t>  </a:t>
            </a:r>
            <a:endParaRPr lang="en-US" dirty="0">
              <a:effectLst/>
              <a:latin typeface="Arial" panose="020B0604020202020204" pitchFamily="34" charset="0"/>
              <a:ea typeface="Arial" panose="020B0604020202020204" pitchFamily="34" charset="0"/>
            </a:endParaRPr>
          </a:p>
          <a:p>
            <a:pPr marL="0" marR="0">
              <a:lnSpc>
                <a:spcPct val="115000"/>
              </a:lnSpc>
            </a:pPr>
            <a:r>
              <a:rPr lang="en-US" sz="1400" dirty="0">
                <a:effectLst/>
                <a:latin typeface="Arial" panose="020B0604020202020204" pitchFamily="34" charset="0"/>
                <a:ea typeface="Calibri" panose="020F0502020204030204" pitchFamily="34" charset="0"/>
              </a:rPr>
              <a:t>Respondents for this survey were selected from among those who have agreed to participate in our surveys. The sampling precision of Harris online polls is measured by using a Bayesian credible interval. For this study, the full sample data is accurate to within </a:t>
            </a:r>
            <a:r>
              <a:rPr lang="en-US" sz="1400" u="sng" dirty="0">
                <a:effectLst/>
                <a:latin typeface="Arial" panose="020B0604020202020204" pitchFamily="34" charset="0"/>
                <a:ea typeface="Calibri" panose="020F0502020204030204" pitchFamily="34" charset="0"/>
              </a:rPr>
              <a:t>+</a:t>
            </a:r>
            <a:r>
              <a:rPr lang="en-US" sz="1400" dirty="0">
                <a:effectLst/>
                <a:latin typeface="Arial" panose="020B0604020202020204" pitchFamily="34" charset="0"/>
                <a:ea typeface="Calibri" panose="020F0502020204030204" pitchFamily="34" charset="0"/>
              </a:rPr>
              <a:t> 2.5 percentage points using a 95% confidence level and </a:t>
            </a:r>
            <a:r>
              <a:rPr lang="en-US" sz="1400" u="sng" dirty="0">
                <a:effectLst/>
                <a:latin typeface="Arial" panose="020B0604020202020204" pitchFamily="34" charset="0"/>
                <a:ea typeface="Calibri" panose="020F0502020204030204" pitchFamily="34" charset="0"/>
              </a:rPr>
              <a:t>+</a:t>
            </a:r>
            <a:r>
              <a:rPr lang="en-US" sz="1400" dirty="0">
                <a:effectLst/>
                <a:latin typeface="Arial" panose="020B0604020202020204" pitchFamily="34" charset="0"/>
                <a:ea typeface="Calibri" panose="020F0502020204030204" pitchFamily="34" charset="0"/>
              </a:rPr>
              <a:t> 2.7 percentage points for the 18-64 sample. This credible interval will be wider among subsets of the surveyed population of interest. </a:t>
            </a:r>
            <a:endParaRPr lang="en-US" dirty="0">
              <a:effectLst/>
              <a:latin typeface="Arial" panose="020B0604020202020204" pitchFamily="34" charset="0"/>
              <a:ea typeface="Arial" panose="020B0604020202020204" pitchFamily="34" charset="0"/>
            </a:endParaRPr>
          </a:p>
          <a:p>
            <a:pPr marL="0" marR="0">
              <a:lnSpc>
                <a:spcPct val="115000"/>
              </a:lnSpc>
            </a:pPr>
            <a:r>
              <a:rPr lang="en-US" sz="1400" dirty="0">
                <a:effectLst/>
                <a:latin typeface="Arial" panose="020B0604020202020204" pitchFamily="34" charset="0"/>
                <a:ea typeface="Calibri" panose="020F0502020204030204" pitchFamily="34" charset="0"/>
              </a:rPr>
              <a:t> </a:t>
            </a:r>
            <a:endParaRPr lang="en-US" dirty="0">
              <a:effectLst/>
              <a:latin typeface="Arial" panose="020B0604020202020204" pitchFamily="34" charset="0"/>
              <a:ea typeface="Arial" panose="020B0604020202020204" pitchFamily="34" charset="0"/>
            </a:endParaRPr>
          </a:p>
          <a:p>
            <a:pPr marL="0" marR="0">
              <a:lnSpc>
                <a:spcPct val="115000"/>
              </a:lnSpc>
            </a:pPr>
            <a:r>
              <a:rPr lang="en-US" sz="1400" dirty="0">
                <a:effectLst/>
                <a:latin typeface="Arial" panose="020B0604020202020204" pitchFamily="34" charset="0"/>
                <a:ea typeface="Calibri" panose="020F0502020204030204" pitchFamily="34" charset="0"/>
              </a:rPr>
              <a:t>All sample surveys and polls, whether or not they use probability sampling, are subject to other multiple sources of error which are most often not possible to quantify or estimate, including, but not limited to coverage error, error associated with nonresponse, error associated with question wording and response options, and post-survey weighting and adjustments. </a:t>
            </a:r>
            <a:endParaRPr lang="en-US" dirty="0">
              <a:effectLst/>
              <a:latin typeface="Arial" panose="020B0604020202020204" pitchFamily="34" charset="0"/>
              <a:ea typeface="Arial" panose="020B0604020202020204" pitchFamily="34" charset="0"/>
            </a:endParaRPr>
          </a:p>
          <a:p>
            <a:pPr marL="0" marR="0">
              <a:lnSpc>
                <a:spcPct val="107000"/>
              </a:lnSpc>
              <a:spcAft>
                <a:spcPts val="800"/>
              </a:spcAft>
            </a:pPr>
            <a:r>
              <a:rPr lang="en-US" sz="1400" b="1" dirty="0">
                <a:solidFill>
                  <a:srgbClr val="00CF9C"/>
                </a:solidFill>
                <a:effectLst/>
                <a:latin typeface="Arial" panose="020B0604020202020204" pitchFamily="34" charset="0"/>
                <a:ea typeface="Arial" panose="020B0604020202020204" pitchFamily="34" charset="0"/>
              </a:rPr>
              <a:t> </a:t>
            </a:r>
            <a:endParaRPr lang="en-US" dirty="0">
              <a:effectLst/>
              <a:latin typeface="Arial" panose="020B0604020202020204" pitchFamily="34" charset="0"/>
              <a:ea typeface="Arial" panose="020B0604020202020204" pitchFamily="34" charset="0"/>
            </a:endParaRPr>
          </a:p>
          <a:p>
            <a:pPr marL="0" marR="0">
              <a:lnSpc>
                <a:spcPct val="107000"/>
              </a:lnSpc>
              <a:spcAft>
                <a:spcPts val="800"/>
              </a:spcAft>
            </a:pPr>
            <a:r>
              <a:rPr lang="en-US" sz="1400" b="1" dirty="0">
                <a:solidFill>
                  <a:srgbClr val="00CF9C"/>
                </a:solidFill>
                <a:effectLst/>
                <a:latin typeface="Arial" panose="020B0604020202020204" pitchFamily="34" charset="0"/>
                <a:ea typeface="Arial" panose="020B0604020202020204" pitchFamily="34" charset="0"/>
              </a:rPr>
              <a:t>Report Notes</a:t>
            </a:r>
            <a:endParaRPr lang="en-US" dirty="0">
              <a:effectLst/>
              <a:latin typeface="Arial" panose="020B0604020202020204" pitchFamily="34" charset="0"/>
              <a:ea typeface="Arial" panose="020B0604020202020204" pitchFamily="34" charset="0"/>
            </a:endParaRPr>
          </a:p>
          <a:p>
            <a:pPr marL="342900" marR="0" lvl="0" indent="-342900">
              <a:lnSpc>
                <a:spcPct val="107000"/>
              </a:lnSpc>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While this survey was conducted among 2,000 U.S. adults ages 18+, this analysis focuses on those ages 18-64 and respondents are referred to as “adults” throughout.</a:t>
            </a:r>
            <a:endParaRPr lang="en-US" dirty="0">
              <a:effectLst/>
              <a:latin typeface="Arial" panose="020B0604020202020204" pitchFamily="34" charset="0"/>
              <a:ea typeface="Arial" panose="020B0604020202020204" pitchFamily="34" charset="0"/>
            </a:endParaRPr>
          </a:p>
          <a:p>
            <a:pPr marL="342900" marR="0" lvl="0" indent="-342900">
              <a:lnSpc>
                <a:spcPct val="107000"/>
              </a:lnSpc>
              <a:buFont typeface="Symbol" panose="05050102010706020507" pitchFamily="18" charset="2"/>
              <a:buChar char=""/>
            </a:pPr>
            <a:r>
              <a:rPr lang="en-US" sz="1400" dirty="0">
                <a:effectLst/>
                <a:latin typeface="Arial" panose="020B0604020202020204" pitchFamily="34" charset="0"/>
                <a:ea typeface="Arial" panose="020B0604020202020204" pitchFamily="34" charset="0"/>
              </a:rPr>
              <a:t>The generation of Boomers is typically defined as adults ages 60 or older but will only represent adults ages 60-64 in this report.</a:t>
            </a:r>
            <a:endParaRPr lang="en-US"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94586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9EBE8-C8B3-D111-7EC5-48BC5028F767}"/>
            </a:ext>
          </a:extLst>
        </p:cNvPr>
        <p:cNvGrpSpPr/>
        <p:nvPr/>
      </p:nvGrpSpPr>
      <p:grpSpPr>
        <a:xfrm>
          <a:off x="0" y="0"/>
          <a:ext cx="0" cy="0"/>
          <a:chOff x="0" y="0"/>
          <a:chExt cx="0" cy="0"/>
        </a:xfrm>
      </p:grpSpPr>
      <p:sp>
        <p:nvSpPr>
          <p:cNvPr id="5" name="TextBox 11">
            <a:extLst>
              <a:ext uri="{FF2B5EF4-FFF2-40B4-BE49-F238E27FC236}">
                <a16:creationId xmlns:a16="http://schemas.microsoft.com/office/drawing/2014/main" id="{C59E3E35-724F-7E6F-30FA-0A20EB5DC0E4}"/>
              </a:ext>
            </a:extLst>
          </p:cNvPr>
          <p:cNvSpPr txBox="1"/>
          <p:nvPr/>
        </p:nvSpPr>
        <p:spPr>
          <a:xfrm>
            <a:off x="177447" y="6109007"/>
            <a:ext cx="925026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ALL QUALIFIED RESPONDENTS 18-64 (n=1661)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Q13 How much do you agree or disagree with the following statements?</a:t>
            </a:r>
          </a:p>
        </p:txBody>
      </p:sp>
      <p:sp>
        <p:nvSpPr>
          <p:cNvPr id="9" name="TextBox 8">
            <a:extLst>
              <a:ext uri="{FF2B5EF4-FFF2-40B4-BE49-F238E27FC236}">
                <a16:creationId xmlns:a16="http://schemas.microsoft.com/office/drawing/2014/main" id="{EBAC523F-0767-0794-5C18-F94C140D5CFE}"/>
              </a:ext>
            </a:extLst>
          </p:cNvPr>
          <p:cNvSpPr txBox="1"/>
          <p:nvPr/>
        </p:nvSpPr>
        <p:spPr>
          <a:xfrm>
            <a:off x="3934267" y="1492311"/>
            <a:ext cx="38898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anose="020B0604020202020204"/>
                <a:ea typeface="+mn-ea"/>
                <a:cs typeface="+mn-cs"/>
              </a:rPr>
              <a:t>Sentiments and Impact of OOH Ads</a:t>
            </a:r>
          </a:p>
        </p:txBody>
      </p:sp>
      <p:graphicFrame>
        <p:nvGraphicFramePr>
          <p:cNvPr id="12" name="Chart 11">
            <a:extLst>
              <a:ext uri="{FF2B5EF4-FFF2-40B4-BE49-F238E27FC236}">
                <a16:creationId xmlns:a16="http://schemas.microsoft.com/office/drawing/2014/main" id="{8A9D12D4-FC29-28D9-C8F1-B6F7566589BC}"/>
              </a:ext>
            </a:extLst>
          </p:cNvPr>
          <p:cNvGraphicFramePr/>
          <p:nvPr>
            <p:extLst>
              <p:ext uri="{D42A27DB-BD31-4B8C-83A1-F6EECF244321}">
                <p14:modId xmlns:p14="http://schemas.microsoft.com/office/powerpoint/2010/main" val="3461642822"/>
              </p:ext>
            </p:extLst>
          </p:nvPr>
        </p:nvGraphicFramePr>
        <p:xfrm>
          <a:off x="431800" y="1769310"/>
          <a:ext cx="9470594" cy="4339697"/>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32492F6A-E0C5-536B-1E47-313C51621B7B}"/>
              </a:ext>
            </a:extLst>
          </p:cNvPr>
          <p:cNvGrpSpPr/>
          <p:nvPr/>
        </p:nvGrpSpPr>
        <p:grpSpPr>
          <a:xfrm>
            <a:off x="9042400" y="2167730"/>
            <a:ext cx="3517899" cy="369332"/>
            <a:chOff x="9042400" y="2084126"/>
            <a:chExt cx="3517899" cy="369332"/>
          </a:xfrm>
        </p:grpSpPr>
        <p:cxnSp>
          <p:nvCxnSpPr>
            <p:cNvPr id="13" name="Straight Arrow Connector 12">
              <a:extLst>
                <a:ext uri="{FF2B5EF4-FFF2-40B4-BE49-F238E27FC236}">
                  <a16:creationId xmlns:a16="http://schemas.microsoft.com/office/drawing/2014/main" id="{87D0F19B-BE27-55FB-50BE-383C853B882F}"/>
                </a:ext>
              </a:extLst>
            </p:cNvPr>
            <p:cNvCxnSpPr/>
            <p:nvPr/>
          </p:nvCxnSpPr>
          <p:spPr>
            <a:xfrm>
              <a:off x="9042400" y="2266950"/>
              <a:ext cx="45212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C9E6DC0-95E0-F1EB-2AA8-C90A54957EFF}"/>
                </a:ext>
              </a:extLst>
            </p:cNvPr>
            <p:cNvSpPr txBox="1"/>
            <p:nvPr/>
          </p:nvSpPr>
          <p:spPr>
            <a:xfrm>
              <a:off x="9494526" y="2084126"/>
              <a:ext cx="30657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62%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59%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Hispanic, Millennials</a:t>
              </a:r>
            </a:p>
          </p:txBody>
        </p:sp>
      </p:grpSp>
      <p:grpSp>
        <p:nvGrpSpPr>
          <p:cNvPr id="19" name="Group 18">
            <a:extLst>
              <a:ext uri="{FF2B5EF4-FFF2-40B4-BE49-F238E27FC236}">
                <a16:creationId xmlns:a16="http://schemas.microsoft.com/office/drawing/2014/main" id="{B263340A-CE6C-721A-8491-00A10E732DBC}"/>
              </a:ext>
            </a:extLst>
          </p:cNvPr>
          <p:cNvGrpSpPr/>
          <p:nvPr/>
        </p:nvGrpSpPr>
        <p:grpSpPr>
          <a:xfrm>
            <a:off x="9062158" y="2790373"/>
            <a:ext cx="3517900" cy="507831"/>
            <a:chOff x="9062158" y="2821775"/>
            <a:chExt cx="3517900" cy="507831"/>
          </a:xfrm>
        </p:grpSpPr>
        <p:cxnSp>
          <p:nvCxnSpPr>
            <p:cNvPr id="15" name="Straight Arrow Connector 14">
              <a:extLst>
                <a:ext uri="{FF2B5EF4-FFF2-40B4-BE49-F238E27FC236}">
                  <a16:creationId xmlns:a16="http://schemas.microsoft.com/office/drawing/2014/main" id="{B3993EBC-FA48-2167-E607-9F76045426C1}"/>
                </a:ext>
              </a:extLst>
            </p:cNvPr>
            <p:cNvCxnSpPr/>
            <p:nvPr/>
          </p:nvCxnSpPr>
          <p:spPr>
            <a:xfrm>
              <a:off x="9062158" y="3075691"/>
              <a:ext cx="45212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2C2DC817-B0E7-6497-D032-D9F970054FE8}"/>
                </a:ext>
              </a:extLst>
            </p:cNvPr>
            <p:cNvSpPr txBox="1"/>
            <p:nvPr/>
          </p:nvSpPr>
          <p:spPr>
            <a:xfrm>
              <a:off x="9514285" y="2821775"/>
              <a:ext cx="306577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67%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63%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Millennials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61%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Black</a:t>
              </a:r>
            </a:p>
          </p:txBody>
        </p:sp>
      </p:grpSp>
      <p:grpSp>
        <p:nvGrpSpPr>
          <p:cNvPr id="21" name="Group 20">
            <a:extLst>
              <a:ext uri="{FF2B5EF4-FFF2-40B4-BE49-F238E27FC236}">
                <a16:creationId xmlns:a16="http://schemas.microsoft.com/office/drawing/2014/main" id="{D4F6CD6E-5B2B-A8D8-B37B-CD135DC94BD5}"/>
              </a:ext>
            </a:extLst>
          </p:cNvPr>
          <p:cNvGrpSpPr/>
          <p:nvPr/>
        </p:nvGrpSpPr>
        <p:grpSpPr>
          <a:xfrm>
            <a:off x="9042400" y="3442082"/>
            <a:ext cx="3517900" cy="507831"/>
            <a:chOff x="9042400" y="2736934"/>
            <a:chExt cx="3517900" cy="507831"/>
          </a:xfrm>
        </p:grpSpPr>
        <p:cxnSp>
          <p:nvCxnSpPr>
            <p:cNvPr id="22" name="Straight Arrow Connector 21">
              <a:extLst>
                <a:ext uri="{FF2B5EF4-FFF2-40B4-BE49-F238E27FC236}">
                  <a16:creationId xmlns:a16="http://schemas.microsoft.com/office/drawing/2014/main" id="{87C43284-9778-9490-7492-2CAE287B2195}"/>
                </a:ext>
              </a:extLst>
            </p:cNvPr>
            <p:cNvCxnSpPr/>
            <p:nvPr/>
          </p:nvCxnSpPr>
          <p:spPr>
            <a:xfrm>
              <a:off x="9042400" y="2990850"/>
              <a:ext cx="45212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295FA8CA-4DE8-CACD-C110-C85969642C0F}"/>
                </a:ext>
              </a:extLst>
            </p:cNvPr>
            <p:cNvSpPr txBox="1"/>
            <p:nvPr/>
          </p:nvSpPr>
          <p:spPr>
            <a:xfrm>
              <a:off x="9494527" y="2736934"/>
              <a:ext cx="306577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62%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59%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Millennials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58%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Hispanic</a:t>
              </a:r>
            </a:p>
          </p:txBody>
        </p:sp>
      </p:grpSp>
      <p:grpSp>
        <p:nvGrpSpPr>
          <p:cNvPr id="27" name="Group 26">
            <a:extLst>
              <a:ext uri="{FF2B5EF4-FFF2-40B4-BE49-F238E27FC236}">
                <a16:creationId xmlns:a16="http://schemas.microsoft.com/office/drawing/2014/main" id="{8A4686E5-5E66-5699-1E72-DA527517449D}"/>
              </a:ext>
            </a:extLst>
          </p:cNvPr>
          <p:cNvGrpSpPr/>
          <p:nvPr/>
        </p:nvGrpSpPr>
        <p:grpSpPr>
          <a:xfrm>
            <a:off x="9045219" y="4107734"/>
            <a:ext cx="3515080" cy="507831"/>
            <a:chOff x="9045219" y="2787049"/>
            <a:chExt cx="3515080" cy="507831"/>
          </a:xfrm>
        </p:grpSpPr>
        <p:cxnSp>
          <p:nvCxnSpPr>
            <p:cNvPr id="28" name="Straight Arrow Connector 27">
              <a:extLst>
                <a:ext uri="{FF2B5EF4-FFF2-40B4-BE49-F238E27FC236}">
                  <a16:creationId xmlns:a16="http://schemas.microsoft.com/office/drawing/2014/main" id="{D4E12F85-5214-CCC7-E1C8-EC7D19C4652C}"/>
                </a:ext>
              </a:extLst>
            </p:cNvPr>
            <p:cNvCxnSpPr/>
            <p:nvPr/>
          </p:nvCxnSpPr>
          <p:spPr>
            <a:xfrm>
              <a:off x="9045219" y="3040964"/>
              <a:ext cx="45212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00AAC91C-E8EC-1966-02A3-A675FC87DFCC}"/>
                </a:ext>
              </a:extLst>
            </p:cNvPr>
            <p:cNvSpPr txBox="1"/>
            <p:nvPr/>
          </p:nvSpPr>
          <p:spPr>
            <a:xfrm>
              <a:off x="9494526" y="2787049"/>
              <a:ext cx="306577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63%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59%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Millennials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56%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Black, Hispanic, Gen Z</a:t>
              </a:r>
            </a:p>
          </p:txBody>
        </p:sp>
      </p:grpSp>
      <p:grpSp>
        <p:nvGrpSpPr>
          <p:cNvPr id="30" name="Group 29">
            <a:extLst>
              <a:ext uri="{FF2B5EF4-FFF2-40B4-BE49-F238E27FC236}">
                <a16:creationId xmlns:a16="http://schemas.microsoft.com/office/drawing/2014/main" id="{285F3A9A-B940-B7C1-8B53-DF3CFC8C3D98}"/>
              </a:ext>
            </a:extLst>
          </p:cNvPr>
          <p:cNvGrpSpPr/>
          <p:nvPr/>
        </p:nvGrpSpPr>
        <p:grpSpPr>
          <a:xfrm>
            <a:off x="9042400" y="4816827"/>
            <a:ext cx="3517900" cy="507831"/>
            <a:chOff x="9042400" y="2736934"/>
            <a:chExt cx="3517900" cy="507831"/>
          </a:xfrm>
        </p:grpSpPr>
        <p:cxnSp>
          <p:nvCxnSpPr>
            <p:cNvPr id="31" name="Straight Arrow Connector 30">
              <a:extLst>
                <a:ext uri="{FF2B5EF4-FFF2-40B4-BE49-F238E27FC236}">
                  <a16:creationId xmlns:a16="http://schemas.microsoft.com/office/drawing/2014/main" id="{C573120E-FE44-BEFD-E143-0A7244C668ED}"/>
                </a:ext>
              </a:extLst>
            </p:cNvPr>
            <p:cNvCxnSpPr/>
            <p:nvPr/>
          </p:nvCxnSpPr>
          <p:spPr>
            <a:xfrm>
              <a:off x="9042400" y="2990850"/>
              <a:ext cx="45212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597B519C-C151-F999-02C6-330EE6CD3097}"/>
                </a:ext>
              </a:extLst>
            </p:cNvPr>
            <p:cNvSpPr txBox="1"/>
            <p:nvPr/>
          </p:nvSpPr>
          <p:spPr>
            <a:xfrm>
              <a:off x="9494527" y="2736934"/>
              <a:ext cx="3065773"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62%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57%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Black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56%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Hispanic, Millennials</a:t>
              </a:r>
            </a:p>
          </p:txBody>
        </p:sp>
      </p:grpSp>
      <p:grpSp>
        <p:nvGrpSpPr>
          <p:cNvPr id="33" name="Group 32">
            <a:extLst>
              <a:ext uri="{FF2B5EF4-FFF2-40B4-BE49-F238E27FC236}">
                <a16:creationId xmlns:a16="http://schemas.microsoft.com/office/drawing/2014/main" id="{0B381047-0346-B147-F7C0-63B54FFB6BD6}"/>
              </a:ext>
            </a:extLst>
          </p:cNvPr>
          <p:cNvGrpSpPr/>
          <p:nvPr/>
        </p:nvGrpSpPr>
        <p:grpSpPr>
          <a:xfrm>
            <a:off x="9042400" y="5373224"/>
            <a:ext cx="3517900" cy="646331"/>
            <a:chOff x="9042400" y="2672341"/>
            <a:chExt cx="3517900" cy="646331"/>
          </a:xfrm>
        </p:grpSpPr>
        <p:cxnSp>
          <p:nvCxnSpPr>
            <p:cNvPr id="34" name="Straight Arrow Connector 33">
              <a:extLst>
                <a:ext uri="{FF2B5EF4-FFF2-40B4-BE49-F238E27FC236}">
                  <a16:creationId xmlns:a16="http://schemas.microsoft.com/office/drawing/2014/main" id="{7208B7E9-9CB0-4A42-40AD-4F16E3B3CEB9}"/>
                </a:ext>
              </a:extLst>
            </p:cNvPr>
            <p:cNvCxnSpPr/>
            <p:nvPr/>
          </p:nvCxnSpPr>
          <p:spPr>
            <a:xfrm>
              <a:off x="9042400" y="2990850"/>
              <a:ext cx="452127" cy="0"/>
            </a:xfrm>
            <a:prstGeom prst="straightConnector1">
              <a:avLst/>
            </a:prstGeom>
            <a:ln>
              <a:solidFill>
                <a:schemeClr val="accent4"/>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a:extLst>
                <a:ext uri="{FF2B5EF4-FFF2-40B4-BE49-F238E27FC236}">
                  <a16:creationId xmlns:a16="http://schemas.microsoft.com/office/drawing/2014/main" id="{5D5C4184-F7D2-64B5-CA0F-53CFAF06BD24}"/>
                </a:ext>
              </a:extLst>
            </p:cNvPr>
            <p:cNvSpPr txBox="1"/>
            <p:nvPr/>
          </p:nvSpPr>
          <p:spPr>
            <a:xfrm>
              <a:off x="9494527" y="2672341"/>
              <a:ext cx="306577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60%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Urban 1M+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59%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Black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58% </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Hispanic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a:ea typeface="+mn-ea"/>
                  <a:cs typeface="+mn-cs"/>
                </a:rPr>
                <a:t>57%</a:t>
              </a:r>
              <a:r>
                <a:rPr kumimoji="0" lang="en-US" sz="900" b="0" i="0" u="none" strike="noStrike" kern="1200" cap="none" spc="0" normalizeH="0" baseline="0" noProof="0" dirty="0">
                  <a:ln>
                    <a:noFill/>
                  </a:ln>
                  <a:solidFill>
                    <a:srgbClr val="000000"/>
                  </a:solidFill>
                  <a:effectLst/>
                  <a:uLnTx/>
                  <a:uFillTx/>
                  <a:latin typeface="Arial" panose="020B0604020202020204"/>
                  <a:ea typeface="+mn-ea"/>
                  <a:cs typeface="+mn-cs"/>
                </a:rPr>
                <a:t> Gen Z, Millennials</a:t>
              </a:r>
            </a:p>
          </p:txBody>
        </p:sp>
      </p:grpSp>
      <p:sp>
        <p:nvSpPr>
          <p:cNvPr id="36" name="TextBox 11">
            <a:extLst>
              <a:ext uri="{FF2B5EF4-FFF2-40B4-BE49-F238E27FC236}">
                <a16:creationId xmlns:a16="http://schemas.microsoft.com/office/drawing/2014/main" id="{EB4FCCFD-ABFD-3227-A898-BA0335C24A3E}"/>
              </a:ext>
            </a:extLst>
          </p:cNvPr>
          <p:cNvSpPr txBox="1"/>
          <p:nvPr/>
        </p:nvSpPr>
        <p:spPr>
          <a:xfrm>
            <a:off x="9219555" y="6564184"/>
            <a:ext cx="9250262" cy="21544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*Statement has been shortened for presentation purposes</a:t>
            </a:r>
          </a:p>
        </p:txBody>
      </p:sp>
      <p:sp>
        <p:nvSpPr>
          <p:cNvPr id="6" name="Title 2">
            <a:extLst>
              <a:ext uri="{FF2B5EF4-FFF2-40B4-BE49-F238E27FC236}">
                <a16:creationId xmlns:a16="http://schemas.microsoft.com/office/drawing/2014/main" id="{67CA4E31-C05D-78E2-3A7B-3838944E07A0}"/>
              </a:ext>
            </a:extLst>
          </p:cNvPr>
          <p:cNvSpPr>
            <a:spLocks noGrp="1"/>
          </p:cNvSpPr>
          <p:nvPr>
            <p:ph type="title"/>
          </p:nvPr>
        </p:nvSpPr>
        <p:spPr>
          <a:xfrm>
            <a:off x="177447" y="534252"/>
            <a:ext cx="11403471" cy="433739"/>
          </a:xfrm>
        </p:spPr>
        <p:txBody>
          <a:bodyPr/>
          <a:lstStyle/>
          <a:p>
            <a:r>
              <a:rPr lang="en-US" dirty="0"/>
              <a:t>OOH Ads Influence Consumer Behavior and Drive Action</a:t>
            </a:r>
          </a:p>
        </p:txBody>
      </p:sp>
      <p:sp>
        <p:nvSpPr>
          <p:cNvPr id="2" name="Text Placeholder 3">
            <a:extLst>
              <a:ext uri="{FF2B5EF4-FFF2-40B4-BE49-F238E27FC236}">
                <a16:creationId xmlns:a16="http://schemas.microsoft.com/office/drawing/2014/main" id="{D20D41C7-D558-B54F-76E9-B0C1D254EAEF}"/>
              </a:ext>
            </a:extLst>
          </p:cNvPr>
          <p:cNvSpPr txBox="1">
            <a:spLocks/>
          </p:cNvSpPr>
          <p:nvPr/>
        </p:nvSpPr>
        <p:spPr>
          <a:xfrm>
            <a:off x="177449" y="951900"/>
            <a:ext cx="11002741" cy="378137"/>
          </a:xfrm>
          <a:prstGeom prst="rect">
            <a:avLst/>
          </a:prstGeom>
        </p:spPr>
        <p:txBody>
          <a:bodyPr/>
          <a:lstStyle>
            <a:lvl1pPr marL="0" indent="0" algn="l" defTabSz="609585" rtl="0" eaLnBrk="1" latinLnBrk="0" hangingPunct="1">
              <a:spcBef>
                <a:spcPct val="20000"/>
              </a:spcBef>
              <a:buFont typeface="Arial"/>
              <a:buNone/>
              <a:defRPr sz="1400" b="0" i="0" kern="1200">
                <a:solidFill>
                  <a:schemeClr val="tx2"/>
                </a:solidFill>
                <a:latin typeface="Helvetica Light" panose="020B0403020202020204" pitchFamily="34" charset="0"/>
                <a:ea typeface="+mn-ea"/>
                <a:cs typeface="+mn-cs"/>
              </a:defRPr>
            </a:lvl1pPr>
            <a:lvl2pPr marL="609585" indent="0" algn="l" defTabSz="609585" rtl="0" eaLnBrk="1" latinLnBrk="0" hangingPunct="1">
              <a:spcBef>
                <a:spcPct val="20000"/>
              </a:spcBef>
              <a:buFont typeface="Arial"/>
              <a:buNone/>
              <a:defRPr sz="1333" kern="1200">
                <a:solidFill>
                  <a:schemeClr val="tx2"/>
                </a:solidFill>
                <a:latin typeface="+mn-lt"/>
                <a:ea typeface="+mn-ea"/>
                <a:cs typeface="+mn-cs"/>
              </a:defRPr>
            </a:lvl2pPr>
            <a:lvl3pPr marL="1219170" indent="0" algn="l" defTabSz="609585" rtl="0" eaLnBrk="1" latinLnBrk="0" hangingPunct="1">
              <a:spcBef>
                <a:spcPct val="20000"/>
              </a:spcBef>
              <a:buFont typeface="Arial"/>
              <a:buNone/>
              <a:defRPr sz="1333" b="0" kern="1200" cap="none" spc="0">
                <a:ln>
                  <a:noFill/>
                </a:ln>
                <a:solidFill>
                  <a:schemeClr val="tx2"/>
                </a:solidFill>
                <a:effectLst/>
                <a:latin typeface="+mn-lt"/>
                <a:ea typeface="+mn-ea"/>
                <a:cs typeface="+mn-cs"/>
              </a:defRPr>
            </a:lvl3pPr>
            <a:lvl4pPr marL="1828754" indent="0" algn="l" defTabSz="609585" rtl="0" eaLnBrk="1" latinLnBrk="0" hangingPunct="1">
              <a:spcBef>
                <a:spcPct val="20000"/>
              </a:spcBef>
              <a:buFont typeface="Arial"/>
              <a:buNone/>
              <a:defRPr sz="1333" kern="1200">
                <a:solidFill>
                  <a:schemeClr val="tx2"/>
                </a:solidFill>
                <a:latin typeface="+mn-lt"/>
                <a:ea typeface="+mn-ea"/>
                <a:cs typeface="+mn-cs"/>
              </a:defRPr>
            </a:lvl4pPr>
            <a:lvl5pPr marL="2438339" indent="0" algn="l" defTabSz="609585" rtl="0" eaLnBrk="1" latinLnBrk="0" hangingPunct="1">
              <a:spcBef>
                <a:spcPct val="20000"/>
              </a:spcBef>
              <a:buFont typeface="Arial"/>
              <a:buNone/>
              <a:defRPr sz="1333" kern="1200">
                <a:solidFill>
                  <a:schemeClr val="tx2"/>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fr-FR" b="1" dirty="0">
                <a:solidFill>
                  <a:srgbClr val="00CF9C"/>
                </a:solidFill>
              </a:rPr>
              <a:t>OOH ads with social media and influencer elements, or seen in iconic locations generate higher influence among about half of adults, and spike with Urban, Black, Hispanic and Younger Audience</a:t>
            </a:r>
            <a:endParaRPr lang="en-US" b="1" dirty="0">
              <a:solidFill>
                <a:srgbClr val="00CF9C"/>
              </a:solidFill>
            </a:endParaRPr>
          </a:p>
        </p:txBody>
      </p:sp>
    </p:spTree>
    <p:extLst>
      <p:ext uri="{BB962C8B-B14F-4D97-AF65-F5344CB8AC3E}">
        <p14:creationId xmlns:p14="http://schemas.microsoft.com/office/powerpoint/2010/main" val="26826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FA0A4-9D8E-0E4B-AD09-CC92AC4C9EDE}"/>
              </a:ext>
            </a:extLst>
          </p:cNvPr>
          <p:cNvSpPr>
            <a:spLocks noGrp="1"/>
          </p:cNvSpPr>
          <p:nvPr>
            <p:ph type="ctrTitle"/>
          </p:nvPr>
        </p:nvSpPr>
        <p:spPr>
          <a:xfrm>
            <a:off x="1557667" y="2251304"/>
            <a:ext cx="9076666" cy="2355391"/>
          </a:xfrm>
        </p:spPr>
        <p:txBody>
          <a:bodyPr anchor="ctr"/>
          <a:lstStyle/>
          <a:p>
            <a:r>
              <a:rPr lang="en-US" sz="4400" dirty="0"/>
              <a:t>OOH + Social Media</a:t>
            </a:r>
          </a:p>
        </p:txBody>
      </p:sp>
    </p:spTree>
    <p:extLst>
      <p:ext uri="{BB962C8B-B14F-4D97-AF65-F5344CB8AC3E}">
        <p14:creationId xmlns:p14="http://schemas.microsoft.com/office/powerpoint/2010/main" val="80414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1A70A-03E8-652F-E0B3-E1056B38D2A4}"/>
              </a:ext>
            </a:extLst>
          </p:cNvPr>
          <p:cNvSpPr>
            <a:spLocks noGrp="1"/>
          </p:cNvSpPr>
          <p:nvPr>
            <p:ph type="title"/>
          </p:nvPr>
        </p:nvSpPr>
        <p:spPr/>
        <p:txBody>
          <a:bodyPr/>
          <a:lstStyle/>
          <a:p>
            <a:r>
              <a:rPr lang="en-US" dirty="0"/>
              <a:t>Key Findings: OOH + Social Media</a:t>
            </a:r>
          </a:p>
        </p:txBody>
      </p:sp>
      <p:sp>
        <p:nvSpPr>
          <p:cNvPr id="4" name="Text Placeholder 3">
            <a:extLst>
              <a:ext uri="{FF2B5EF4-FFF2-40B4-BE49-F238E27FC236}">
                <a16:creationId xmlns:a16="http://schemas.microsoft.com/office/drawing/2014/main" id="{C4D7DF30-8753-D9A7-C372-AF0F3B49D16F}"/>
              </a:ext>
            </a:extLst>
          </p:cNvPr>
          <p:cNvSpPr>
            <a:spLocks noGrp="1"/>
          </p:cNvSpPr>
          <p:nvPr>
            <p:ph type="body" sz="quarter" idx="10"/>
          </p:nvPr>
        </p:nvSpPr>
        <p:spPr/>
        <p:txBody>
          <a:bodyPr/>
          <a:lstStyle/>
          <a:p>
            <a:r>
              <a:rPr lang="fr-FR" b="1" dirty="0">
                <a:solidFill>
                  <a:srgbClr val="00CF9C"/>
                </a:solidFill>
              </a:rPr>
              <a:t>Social media elements enhance user engagement with OOH ads  </a:t>
            </a:r>
            <a:endParaRPr lang="en-US" b="1" dirty="0">
              <a:solidFill>
                <a:srgbClr val="00CF9C"/>
              </a:solidFill>
            </a:endParaRPr>
          </a:p>
        </p:txBody>
      </p:sp>
      <p:sp>
        <p:nvSpPr>
          <p:cNvPr id="5" name="Text Placeholder 4">
            <a:extLst>
              <a:ext uri="{FF2B5EF4-FFF2-40B4-BE49-F238E27FC236}">
                <a16:creationId xmlns:a16="http://schemas.microsoft.com/office/drawing/2014/main" id="{B47639D4-1AD4-92E1-6254-D41E96990706}"/>
              </a:ext>
            </a:extLst>
          </p:cNvPr>
          <p:cNvSpPr>
            <a:spLocks noGrp="1"/>
          </p:cNvSpPr>
          <p:nvPr>
            <p:ph type="body" sz="quarter" idx="12"/>
          </p:nvPr>
        </p:nvSpPr>
        <p:spPr>
          <a:xfrm>
            <a:off x="298704" y="1364191"/>
            <a:ext cx="11594592" cy="4129617"/>
          </a:xfrm>
        </p:spPr>
        <p:txBody>
          <a:bodyPr/>
          <a:lstStyle/>
          <a:p>
            <a:pPr marL="0" marR="0" lvl="0" indent="0">
              <a:lnSpc>
                <a:spcPct val="107000"/>
              </a:lnSpc>
              <a:buNone/>
            </a:pPr>
            <a:r>
              <a:rPr lang="en-US" sz="1000" dirty="0">
                <a:effectLst/>
                <a:latin typeface="Arial" panose="020B0604020202020204" pitchFamily="34" charset="0"/>
                <a:ea typeface="Cambria" panose="02040503050406030204" pitchFamily="18" charset="0"/>
              </a:rPr>
              <a:t>Two-thirds of adults (67%) have seen a social media element used in an OOH ad and half (52%) agree that the integration of social media elements make them more likely to interact with brands online.</a:t>
            </a:r>
            <a:r>
              <a:rPr lang="en-US" sz="1000" b="1" dirty="0">
                <a:solidFill>
                  <a:srgbClr val="00CF9C"/>
                </a:solidFill>
                <a:effectLst/>
                <a:latin typeface="Arial" panose="020B0604020202020204" pitchFamily="34" charset="0"/>
                <a:ea typeface="Arial" panose="020B0604020202020204" pitchFamily="34" charset="0"/>
              </a:rPr>
              <a:t> </a:t>
            </a:r>
            <a:endParaRPr lang="en-US" sz="1100" dirty="0">
              <a:effectLst/>
              <a:latin typeface="Arial" panose="020B0604020202020204" pitchFamily="34" charset="0"/>
              <a:ea typeface="Arial" panose="020B0604020202020204" pitchFamily="34" charset="0"/>
            </a:endParaRPr>
          </a:p>
          <a:p>
            <a:pPr marL="0" marR="0" indent="0">
              <a:lnSpc>
                <a:spcPct val="115000"/>
              </a:lnSpc>
              <a:buNone/>
            </a:pPr>
            <a:endParaRPr lang="en-US" sz="1000" b="1" dirty="0">
              <a:solidFill>
                <a:srgbClr val="00CF9C"/>
              </a:solidFill>
              <a:effectLst/>
              <a:latin typeface="Arial" panose="020B0604020202020204" pitchFamily="34" charset="0"/>
              <a:ea typeface="Arial" panose="020B0604020202020204" pitchFamily="34" charset="0"/>
            </a:endParaRPr>
          </a:p>
          <a:p>
            <a:pPr marL="0" marR="0" indent="0">
              <a:lnSpc>
                <a:spcPct val="115000"/>
              </a:lnSpc>
              <a:buNone/>
            </a:pPr>
            <a:r>
              <a:rPr lang="en-US" sz="1000" b="1" dirty="0">
                <a:solidFill>
                  <a:srgbClr val="00CF9C"/>
                </a:solidFill>
                <a:effectLst/>
                <a:latin typeface="Arial" panose="020B0604020202020204" pitchFamily="34" charset="0"/>
                <a:ea typeface="Arial" panose="020B0604020202020204" pitchFamily="34" charset="0"/>
              </a:rPr>
              <a:t>Social Media and OOH Advertising</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Nearly 7 in 10 adults (67%) say they have seen some kind of social media element in an OOH ad. Among those who recall seeing social media elements, most recall seeing a social media handle or a QR code. (47% each). A third or more recall seeing a hashtag, promotion or discount code (37% each), and a social media contest or challenge to participate in (33%). </a:t>
            </a: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Half of adults (52%) agree that the integration of social media elements into out of home advertising makes them more likely to engage with the brand online. </a:t>
            </a: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When it comes to driving action, social media handles seemingly prompt most adults to do take some action. Just under half of adults (47%) say they have searched for a social media handle they saw on an OOH ad, while slightly less say they have scanned a QR code that sent them to a social media page or followed a social media handle featured on the ad (43% each). </a:t>
            </a: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Three in 10 or more adults say they have done the following after seeing an OOH ad in person or reposted on social media:</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rPr>
              <a:t>Shared items from the ad with others (40%)</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rPr>
              <a:t>Tagged a brand/company in a social media post (36%)</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rPr>
              <a:t>Participated in a social media contest or challenge (33%)</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rPr>
              <a:t>Searched for or visited a hashtag featured in the ad (32%)</a:t>
            </a:r>
            <a:endParaRPr lang="en-US" sz="1100" dirty="0">
              <a:effectLst/>
              <a:latin typeface="Arial" panose="020B0604020202020204" pitchFamily="34" charset="0"/>
              <a:ea typeface="Arial" panose="020B0604020202020204" pitchFamily="34" charset="0"/>
            </a:endParaRPr>
          </a:p>
          <a:p>
            <a:pPr marL="742950" marR="0" lvl="1" indent="-285750">
              <a:lnSpc>
                <a:spcPct val="115000"/>
              </a:lnSpc>
              <a:buFont typeface="Courier New" panose="02070309020205020404" pitchFamily="49" charset="0"/>
              <a:buChar char="o"/>
            </a:pPr>
            <a:r>
              <a:rPr lang="en-US" sz="1000" dirty="0">
                <a:effectLst/>
                <a:latin typeface="Arial" panose="020B0604020202020204" pitchFamily="34" charset="0"/>
                <a:ea typeface="Arial" panose="020B0604020202020204" pitchFamily="34" charset="0"/>
              </a:rPr>
              <a:t>Created a social media post using the hashtag featured (30%) </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Two in 5 adults (40%) say they at least sometimes share OOH ads on social media, with over 1 in 10 (14%) saying they do so often or always. </a:t>
            </a:r>
            <a:endParaRPr lang="en-US" sz="1100" dirty="0">
              <a:effectLst/>
              <a:latin typeface="Arial" panose="020B0604020202020204" pitchFamily="34" charset="0"/>
              <a:ea typeface="Arial" panose="020B0604020202020204" pitchFamily="34" charset="0"/>
            </a:endParaRPr>
          </a:p>
          <a:p>
            <a:pPr marL="342900" marR="0" lvl="0" indent="-342900">
              <a:lnSpc>
                <a:spcPct val="115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Among those who share OOH on social at least sometimes, most adults (39%) say they have done so because the ad was entertaining, followed by because the ad was educational (36%), and the ad had a discount or offer they wanted to share with others (35%). </a:t>
            </a:r>
            <a:endParaRPr lang="en-US" sz="1100" dirty="0">
              <a:effectLst/>
              <a:latin typeface="Arial" panose="020B0604020202020204" pitchFamily="34" charset="0"/>
              <a:ea typeface="Arial" panose="020B0604020202020204" pitchFamily="34" charset="0"/>
            </a:endParaRPr>
          </a:p>
          <a:p>
            <a:pPr marL="342900" marR="0" lvl="0" indent="-342900">
              <a:lnSpc>
                <a:spcPct val="120000"/>
              </a:lnSpc>
              <a:buFont typeface="Symbol" panose="05050102010706020507" pitchFamily="18" charset="2"/>
              <a:buChar char=""/>
            </a:pPr>
            <a:r>
              <a:rPr lang="en-US" sz="1000" dirty="0">
                <a:effectLst/>
                <a:latin typeface="Arial" panose="020B0604020202020204" pitchFamily="34" charset="0"/>
                <a:ea typeface="Arial" panose="020B0604020202020204" pitchFamily="34" charset="0"/>
              </a:rPr>
              <a:t>More than 2 in 5 adults agree that OOH ads influence their decisions about whether to follow a brand on social media (48%) and out of home advertising influences their social media behavior (45%). </a:t>
            </a:r>
            <a:br>
              <a:rPr lang="en-US" sz="1000" dirty="0">
                <a:effectLst/>
                <a:latin typeface="Arial" panose="020B0604020202020204" pitchFamily="34" charset="0"/>
                <a:ea typeface="Arial" panose="020B0604020202020204" pitchFamily="34" charset="0"/>
              </a:rPr>
            </a:br>
            <a:endParaRPr lang="en-US" sz="1000" dirty="0">
              <a:effectLst/>
              <a:latin typeface="Arial" panose="020B0604020202020204" pitchFamily="34" charset="0"/>
              <a:ea typeface="Arial" panose="020B0604020202020204" pitchFamily="34" charset="0"/>
            </a:endParaRPr>
          </a:p>
          <a:p>
            <a:pPr marL="0" marR="0" indent="0">
              <a:lnSpc>
                <a:spcPct val="115000"/>
              </a:lnSpc>
              <a:buNone/>
            </a:pPr>
            <a:r>
              <a:rPr lang="en-US" sz="1100" b="1" dirty="0">
                <a:solidFill>
                  <a:srgbClr val="00CF9C"/>
                </a:solidFill>
                <a:effectLst/>
                <a:latin typeface="Arial" panose="020B0604020202020204" pitchFamily="34" charset="0"/>
                <a:ea typeface="Arial" panose="020B0604020202020204" pitchFamily="34" charset="0"/>
              </a:rPr>
              <a:t>Generations</a:t>
            </a:r>
            <a:endParaRPr lang="en-US" sz="1400" dirty="0">
              <a:effectLst/>
              <a:latin typeface="Arial" panose="020B0604020202020204" pitchFamily="34" charset="0"/>
              <a:ea typeface="Arial" panose="020B0604020202020204" pitchFamily="34" charset="0"/>
            </a:endParaRPr>
          </a:p>
          <a:p>
            <a:pPr marL="0" marR="0">
              <a:lnSpc>
                <a:spcPct val="115000"/>
              </a:lnSpc>
            </a:pPr>
            <a:r>
              <a:rPr lang="en-US" sz="1100" dirty="0">
                <a:effectLst/>
                <a:latin typeface="Arial" panose="020B0604020202020204" pitchFamily="34" charset="0"/>
                <a:ea typeface="Arial" panose="020B0604020202020204" pitchFamily="34" charset="0"/>
              </a:rPr>
              <a:t>Gen Z and Millennials are significantly more engaged with OOH ads compared to Gen X </a:t>
            </a:r>
            <a:r>
              <a:rPr lang="en-US" sz="1100">
                <a:effectLst/>
                <a:latin typeface="Arial" panose="020B0604020202020204" pitchFamily="34" charset="0"/>
                <a:ea typeface="Arial" panose="020B0604020202020204" pitchFamily="34" charset="0"/>
              </a:rPr>
              <a:t>and Boomers and </a:t>
            </a:r>
            <a:r>
              <a:rPr lang="en-US" sz="1100" dirty="0">
                <a:effectLst/>
                <a:latin typeface="Arial" panose="020B0604020202020204" pitchFamily="34" charset="0"/>
                <a:ea typeface="Arial" panose="020B0604020202020204" pitchFamily="34" charset="0"/>
              </a:rPr>
              <a:t>are more likely to act after seeing an OOH ad, especially when these ads include social media aspects.  </a:t>
            </a:r>
            <a:endParaRPr lang="en-US" sz="1400" dirty="0">
              <a:effectLst/>
              <a:latin typeface="Arial" panose="020B0604020202020204" pitchFamily="34" charset="0"/>
              <a:ea typeface="Arial" panose="020B0604020202020204" pitchFamily="34" charset="0"/>
            </a:endParaRPr>
          </a:p>
          <a:p>
            <a:pPr marL="0" marR="0" indent="0">
              <a:lnSpc>
                <a:spcPct val="115000"/>
              </a:lnSpc>
              <a:buNone/>
            </a:pPr>
            <a:r>
              <a:rPr lang="en-US" sz="1100" b="1" dirty="0">
                <a:solidFill>
                  <a:srgbClr val="00CF9C"/>
                </a:solidFill>
                <a:effectLst/>
                <a:latin typeface="Arial" panose="020B0604020202020204" pitchFamily="34" charset="0"/>
                <a:ea typeface="Arial" panose="020B0604020202020204" pitchFamily="34" charset="0"/>
              </a:rPr>
              <a:t>Race/Ethnicity</a:t>
            </a:r>
            <a:endParaRPr lang="en-US" sz="1400" dirty="0">
              <a:effectLst/>
              <a:latin typeface="Arial" panose="020B0604020202020204" pitchFamily="34" charset="0"/>
              <a:ea typeface="Arial" panose="020B0604020202020204" pitchFamily="34" charset="0"/>
            </a:endParaRPr>
          </a:p>
          <a:p>
            <a:pPr marL="0" marR="0">
              <a:lnSpc>
                <a:spcPct val="115000"/>
              </a:lnSpc>
            </a:pPr>
            <a:r>
              <a:rPr lang="en-US" sz="1100" dirty="0">
                <a:effectLst/>
                <a:latin typeface="Arial" panose="020B0604020202020204" pitchFamily="34" charset="0"/>
                <a:ea typeface="Arial" panose="020B0604020202020204" pitchFamily="34" charset="0"/>
              </a:rPr>
              <a:t>Hispanic and Black adults are more engaged with OOH ads compared to white adults, and noticing social media elements used in OOH ads. They are also more likely to interact online due to OOH ad content, share ads on social media, and feel influenced by these ads in their decisions to follow brands or change social media behavior. </a:t>
            </a:r>
            <a:endParaRPr lang="en-US" sz="1400" dirty="0">
              <a:effectLst/>
              <a:latin typeface="Arial" panose="020B0604020202020204" pitchFamily="34" charset="0"/>
              <a:ea typeface="Arial" panose="020B0604020202020204" pitchFamily="34" charset="0"/>
            </a:endParaRPr>
          </a:p>
          <a:p>
            <a:pPr marL="0" marR="0" indent="0">
              <a:lnSpc>
                <a:spcPct val="115000"/>
              </a:lnSpc>
              <a:buNone/>
            </a:pPr>
            <a:r>
              <a:rPr lang="en-US" sz="1100" b="1" dirty="0">
                <a:solidFill>
                  <a:srgbClr val="00CF9C"/>
                </a:solidFill>
                <a:effectLst/>
                <a:latin typeface="Arial" panose="020B0604020202020204" pitchFamily="34" charset="0"/>
                <a:ea typeface="Arial" panose="020B0604020202020204" pitchFamily="34" charset="0"/>
              </a:rPr>
              <a:t>Urbanicity</a:t>
            </a:r>
            <a:endParaRPr lang="en-US" sz="1400" dirty="0">
              <a:effectLst/>
              <a:latin typeface="Arial" panose="020B0604020202020204" pitchFamily="34" charset="0"/>
              <a:ea typeface="Arial" panose="020B0604020202020204" pitchFamily="34" charset="0"/>
            </a:endParaRPr>
          </a:p>
          <a:p>
            <a:r>
              <a:rPr lang="en-US" sz="1100" dirty="0">
                <a:effectLst/>
                <a:latin typeface="Arial" panose="020B0604020202020204" pitchFamily="34" charset="0"/>
                <a:ea typeface="Arial" panose="020B0604020202020204" pitchFamily="34" charset="0"/>
              </a:rPr>
              <a:t>Residents in large urban areas (1M+) are significantly more engaged with OOH ads compared to those in smaller urban (&lt;1M), suburban, and rural areas. They are more proactive after seeing these ads and are also more receptive to the integration of social media elements into OOH ads, enhancing engagement with brands online. </a:t>
            </a:r>
          </a:p>
        </p:txBody>
      </p:sp>
    </p:spTree>
    <p:extLst>
      <p:ext uri="{BB962C8B-B14F-4D97-AF65-F5344CB8AC3E}">
        <p14:creationId xmlns:p14="http://schemas.microsoft.com/office/powerpoint/2010/main" val="469380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AB763-8CDE-76D6-7B47-54A77428D20B}"/>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C6844B1A-50DD-1240-C979-D54DA46FDEA3}"/>
              </a:ext>
            </a:extLst>
          </p:cNvPr>
          <p:cNvGraphicFramePr/>
          <p:nvPr>
            <p:extLst>
              <p:ext uri="{D42A27DB-BD31-4B8C-83A1-F6EECF244321}">
                <p14:modId xmlns:p14="http://schemas.microsoft.com/office/powerpoint/2010/main" val="1070079605"/>
              </p:ext>
            </p:extLst>
          </p:nvPr>
        </p:nvGraphicFramePr>
        <p:xfrm>
          <a:off x="910693" y="2113991"/>
          <a:ext cx="4695005"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1">
            <a:extLst>
              <a:ext uri="{FF2B5EF4-FFF2-40B4-BE49-F238E27FC236}">
                <a16:creationId xmlns:a16="http://schemas.microsoft.com/office/drawing/2014/main" id="{CB498D1F-B7D1-E580-0748-094BE148FA1F}"/>
              </a:ext>
            </a:extLst>
          </p:cNvPr>
          <p:cNvSpPr txBox="1"/>
          <p:nvPr/>
        </p:nvSpPr>
        <p:spPr>
          <a:xfrm>
            <a:off x="177447" y="6109007"/>
            <a:ext cx="925026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ALL QUALIFIED RESPONDENTS 18-64 (n=</a:t>
            </a:r>
            <a:r>
              <a:rPr lang="en-US" sz="800" u="sng" dirty="0">
                <a:solidFill>
                  <a:srgbClr val="939598"/>
                </a:solidFill>
                <a:latin typeface="Arial" panose="020B0604020202020204"/>
              </a:rPr>
              <a:t>1661</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39598"/>
                </a:solidFill>
                <a:latin typeface="Arial" panose="020B0604020202020204"/>
              </a:rPr>
              <a:t>Q4 Have you ever seen any out of home advertisements that include any of the following items? Please select all that apply.</a:t>
            </a: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F11A564C-9AF4-643B-407B-23F3B2F6E5D9}"/>
              </a:ext>
            </a:extLst>
          </p:cNvPr>
          <p:cNvSpPr txBox="1"/>
          <p:nvPr/>
        </p:nvSpPr>
        <p:spPr>
          <a:xfrm>
            <a:off x="2070901" y="1486231"/>
            <a:ext cx="3889829" cy="276999"/>
          </a:xfrm>
          <a:prstGeom prst="rect">
            <a:avLst/>
          </a:prstGeom>
          <a:noFill/>
        </p:spPr>
        <p:txBody>
          <a:bodyPr wrap="square" rtlCol="0">
            <a:spAutoFit/>
          </a:bodyPr>
          <a:lstStyle/>
          <a:p>
            <a:pPr algn="ctr"/>
            <a:r>
              <a:rPr lang="en-US" sz="1200" b="1" dirty="0"/>
              <a:t>Social Media Elements Seen in OOH Ads</a:t>
            </a:r>
          </a:p>
        </p:txBody>
      </p:sp>
      <p:graphicFrame>
        <p:nvGraphicFramePr>
          <p:cNvPr id="10" name="Chart 9">
            <a:extLst>
              <a:ext uri="{FF2B5EF4-FFF2-40B4-BE49-F238E27FC236}">
                <a16:creationId xmlns:a16="http://schemas.microsoft.com/office/drawing/2014/main" id="{42C0FF8C-4AC4-299E-4E87-1C11F9F32E9C}"/>
              </a:ext>
            </a:extLst>
          </p:cNvPr>
          <p:cNvGraphicFramePr/>
          <p:nvPr>
            <p:extLst>
              <p:ext uri="{D42A27DB-BD31-4B8C-83A1-F6EECF244321}">
                <p14:modId xmlns:p14="http://schemas.microsoft.com/office/powerpoint/2010/main" val="1481746346"/>
              </p:ext>
            </p:extLst>
          </p:nvPr>
        </p:nvGraphicFramePr>
        <p:xfrm>
          <a:off x="7038699" y="2209104"/>
          <a:ext cx="3680127"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C912D00A-88A6-FCBD-E7DE-45F37559D237}"/>
              </a:ext>
            </a:extLst>
          </p:cNvPr>
          <p:cNvSpPr txBox="1"/>
          <p:nvPr/>
        </p:nvSpPr>
        <p:spPr>
          <a:xfrm>
            <a:off x="8240137" y="1486231"/>
            <a:ext cx="2204277" cy="461665"/>
          </a:xfrm>
          <a:prstGeom prst="rect">
            <a:avLst/>
          </a:prstGeom>
          <a:noFill/>
        </p:spPr>
        <p:txBody>
          <a:bodyPr wrap="square" rtlCol="0">
            <a:spAutoFit/>
          </a:bodyPr>
          <a:lstStyle>
            <a:defPPr>
              <a:defRPr lang="en-US"/>
            </a:defPPr>
            <a:lvl1pPr algn="ctr">
              <a:defRPr sz="1200" b="1"/>
            </a:lvl1pPr>
          </a:lstStyle>
          <a:p>
            <a:r>
              <a:rPr lang="en-US" dirty="0"/>
              <a:t>% Ever Seen Social Media Elements in OOH Ads</a:t>
            </a:r>
          </a:p>
        </p:txBody>
      </p:sp>
      <p:sp>
        <p:nvSpPr>
          <p:cNvPr id="8" name="TextBox 7">
            <a:extLst>
              <a:ext uri="{FF2B5EF4-FFF2-40B4-BE49-F238E27FC236}">
                <a16:creationId xmlns:a16="http://schemas.microsoft.com/office/drawing/2014/main" id="{248A3618-6880-CC7B-F2B0-6503A1D45430}"/>
              </a:ext>
            </a:extLst>
          </p:cNvPr>
          <p:cNvSpPr txBox="1"/>
          <p:nvPr/>
        </p:nvSpPr>
        <p:spPr>
          <a:xfrm>
            <a:off x="4802578" y="3182685"/>
            <a:ext cx="1933270" cy="923330"/>
          </a:xfrm>
          <a:prstGeom prst="rect">
            <a:avLst/>
          </a:prstGeom>
          <a:noFill/>
          <a:ln>
            <a:solidFill>
              <a:schemeClr val="accent4"/>
            </a:solidFill>
          </a:ln>
        </p:spPr>
        <p:txBody>
          <a:bodyPr wrap="square" rtlCol="0">
            <a:spAutoFit/>
          </a:bodyPr>
          <a:lstStyle/>
          <a:p>
            <a:r>
              <a:rPr lang="en-US" b="1" dirty="0">
                <a:solidFill>
                  <a:srgbClr val="019EDB"/>
                </a:solidFill>
              </a:rPr>
              <a:t>67% </a:t>
            </a:r>
          </a:p>
          <a:p>
            <a:r>
              <a:rPr lang="en-US" sz="1200" b="1" dirty="0"/>
              <a:t>Have ever seen any social media elements in an OOH ad</a:t>
            </a:r>
          </a:p>
        </p:txBody>
      </p:sp>
      <p:sp>
        <p:nvSpPr>
          <p:cNvPr id="17" name="TextBox 16">
            <a:extLst>
              <a:ext uri="{FF2B5EF4-FFF2-40B4-BE49-F238E27FC236}">
                <a16:creationId xmlns:a16="http://schemas.microsoft.com/office/drawing/2014/main" id="{24613E8D-ACAF-37F1-E448-CB45A7341184}"/>
              </a:ext>
            </a:extLst>
          </p:cNvPr>
          <p:cNvSpPr txBox="1"/>
          <p:nvPr/>
        </p:nvSpPr>
        <p:spPr>
          <a:xfrm>
            <a:off x="1747586" y="1729270"/>
            <a:ext cx="4536457" cy="246221"/>
          </a:xfrm>
          <a:prstGeom prst="rect">
            <a:avLst/>
          </a:prstGeom>
          <a:noFill/>
        </p:spPr>
        <p:txBody>
          <a:bodyPr wrap="square">
            <a:spAutoFit/>
          </a:bodyPr>
          <a:lstStyle/>
          <a:p>
            <a:pPr algn="ctr"/>
            <a:r>
              <a:rPr lang="en-US" sz="1000" i="1" dirty="0"/>
              <a:t>Among those who have seen any social media element in OOH ads</a:t>
            </a:r>
            <a:endParaRPr lang="en-US" sz="1000" dirty="0"/>
          </a:p>
        </p:txBody>
      </p:sp>
      <p:sp>
        <p:nvSpPr>
          <p:cNvPr id="3" name="Title 2">
            <a:extLst>
              <a:ext uri="{FF2B5EF4-FFF2-40B4-BE49-F238E27FC236}">
                <a16:creationId xmlns:a16="http://schemas.microsoft.com/office/drawing/2014/main" id="{8136192D-12E6-EF4A-197F-46CED7433282}"/>
              </a:ext>
            </a:extLst>
          </p:cNvPr>
          <p:cNvSpPr>
            <a:spLocks noGrp="1"/>
          </p:cNvSpPr>
          <p:nvPr>
            <p:ph type="title"/>
          </p:nvPr>
        </p:nvSpPr>
        <p:spPr>
          <a:xfrm>
            <a:off x="177449" y="518160"/>
            <a:ext cx="11403471" cy="433739"/>
          </a:xfrm>
        </p:spPr>
        <p:txBody>
          <a:bodyPr/>
          <a:lstStyle/>
          <a:p>
            <a:r>
              <a:rPr lang="en-US" dirty="0"/>
              <a:t>Over 2/3’s Have Seen OOH Ads With Social Media Elements</a:t>
            </a:r>
          </a:p>
        </p:txBody>
      </p:sp>
    </p:spTree>
    <p:extLst>
      <p:ext uri="{BB962C8B-B14F-4D97-AF65-F5344CB8AC3E}">
        <p14:creationId xmlns:p14="http://schemas.microsoft.com/office/powerpoint/2010/main" val="290144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14C668-840D-0675-4DCF-9696C741B983}"/>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659066A-8DB3-FE56-0DDB-CE08D36388DC}"/>
              </a:ext>
            </a:extLst>
          </p:cNvPr>
          <p:cNvGraphicFramePr/>
          <p:nvPr>
            <p:extLst>
              <p:ext uri="{D42A27DB-BD31-4B8C-83A1-F6EECF244321}">
                <p14:modId xmlns:p14="http://schemas.microsoft.com/office/powerpoint/2010/main" val="3133790131"/>
              </p:ext>
            </p:extLst>
          </p:nvPr>
        </p:nvGraphicFramePr>
        <p:xfrm>
          <a:off x="0" y="2113991"/>
          <a:ext cx="10891840"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1">
            <a:extLst>
              <a:ext uri="{FF2B5EF4-FFF2-40B4-BE49-F238E27FC236}">
                <a16:creationId xmlns:a16="http://schemas.microsoft.com/office/drawing/2014/main" id="{542026BB-2BDD-1744-9FC5-D94C9FBF12B2}"/>
              </a:ext>
            </a:extLst>
          </p:cNvPr>
          <p:cNvSpPr txBox="1"/>
          <p:nvPr/>
        </p:nvSpPr>
        <p:spPr>
          <a:xfrm>
            <a:off x="177447" y="6109007"/>
            <a:ext cx="9250262"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ALL QUALIFIED RESPONDENTS 18-64 (n=</a:t>
            </a:r>
            <a:r>
              <a:rPr lang="en-US" sz="800" u="sng" dirty="0">
                <a:solidFill>
                  <a:srgbClr val="939598"/>
                </a:solidFill>
                <a:latin typeface="Arial" panose="020B0604020202020204"/>
              </a:rPr>
              <a:t>1661</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39598"/>
                </a:solidFill>
                <a:latin typeface="Arial" panose="020B0604020202020204"/>
              </a:rPr>
              <a:t>Q4A Thinking of the out of home ads that you've seen, either in person or reposted on social media, have you ever done any of the following?</a:t>
            </a:r>
          </a:p>
          <a:p>
            <a:pPr>
              <a:defRPr/>
            </a:pPr>
            <a:r>
              <a:rPr lang="en-US" sz="800" dirty="0">
                <a:solidFill>
                  <a:srgbClr val="939598"/>
                </a:solidFill>
                <a:latin typeface="Arial" panose="020B0604020202020204"/>
              </a:rPr>
              <a:t>Q13 How much do you agree or disagree with the following statements?</a:t>
            </a: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C9716608-2B90-1F7E-AFC4-F2D5C258E890}"/>
              </a:ext>
            </a:extLst>
          </p:cNvPr>
          <p:cNvSpPr txBox="1"/>
          <p:nvPr/>
        </p:nvSpPr>
        <p:spPr>
          <a:xfrm>
            <a:off x="4151085" y="1523598"/>
            <a:ext cx="3889829" cy="276999"/>
          </a:xfrm>
          <a:prstGeom prst="rect">
            <a:avLst/>
          </a:prstGeom>
          <a:noFill/>
        </p:spPr>
        <p:txBody>
          <a:bodyPr wrap="square" rtlCol="0">
            <a:spAutoFit/>
          </a:bodyPr>
          <a:lstStyle/>
          <a:p>
            <a:pPr algn="ctr"/>
            <a:r>
              <a:rPr lang="en-US" sz="1200" b="1" dirty="0"/>
              <a:t>Social Media Actions Taken After Seeing OOH Ad</a:t>
            </a:r>
          </a:p>
        </p:txBody>
      </p:sp>
      <p:sp>
        <p:nvSpPr>
          <p:cNvPr id="17" name="TextBox 16">
            <a:extLst>
              <a:ext uri="{FF2B5EF4-FFF2-40B4-BE49-F238E27FC236}">
                <a16:creationId xmlns:a16="http://schemas.microsoft.com/office/drawing/2014/main" id="{9DFD12B5-6E2F-160A-0AD8-B98417407840}"/>
              </a:ext>
            </a:extLst>
          </p:cNvPr>
          <p:cNvSpPr txBox="1"/>
          <p:nvPr/>
        </p:nvSpPr>
        <p:spPr>
          <a:xfrm>
            <a:off x="3827770" y="1766637"/>
            <a:ext cx="4536457" cy="246221"/>
          </a:xfrm>
          <a:prstGeom prst="rect">
            <a:avLst/>
          </a:prstGeom>
          <a:noFill/>
        </p:spPr>
        <p:txBody>
          <a:bodyPr wrap="square">
            <a:spAutoFit/>
          </a:bodyPr>
          <a:lstStyle/>
          <a:p>
            <a:pPr algn="ctr"/>
            <a:r>
              <a:rPr lang="en-US" sz="1000" i="1" dirty="0"/>
              <a:t>% Yes, I’ve done this</a:t>
            </a:r>
            <a:endParaRPr lang="en-US" sz="1000" dirty="0"/>
          </a:p>
        </p:txBody>
      </p:sp>
      <p:cxnSp>
        <p:nvCxnSpPr>
          <p:cNvPr id="4" name="Straight Arrow Connector 3">
            <a:extLst>
              <a:ext uri="{FF2B5EF4-FFF2-40B4-BE49-F238E27FC236}">
                <a16:creationId xmlns:a16="http://schemas.microsoft.com/office/drawing/2014/main" id="{D0601C39-BFAC-BBBC-6ED7-8AAD0E9A7D00}"/>
              </a:ext>
            </a:extLst>
          </p:cNvPr>
          <p:cNvCxnSpPr/>
          <p:nvPr/>
        </p:nvCxnSpPr>
        <p:spPr>
          <a:xfrm>
            <a:off x="7912100" y="2324100"/>
            <a:ext cx="45212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DA3E0E4-5637-DC5E-D878-8DB417D5E742}"/>
              </a:ext>
            </a:extLst>
          </p:cNvPr>
          <p:cNvSpPr txBox="1"/>
          <p:nvPr/>
        </p:nvSpPr>
        <p:spPr>
          <a:xfrm>
            <a:off x="8364227" y="2070184"/>
            <a:ext cx="3065773" cy="507831"/>
          </a:xfrm>
          <a:prstGeom prst="rect">
            <a:avLst/>
          </a:prstGeom>
          <a:noFill/>
        </p:spPr>
        <p:txBody>
          <a:bodyPr wrap="square" rtlCol="0">
            <a:spAutoFit/>
          </a:bodyPr>
          <a:lstStyle/>
          <a:p>
            <a:r>
              <a:rPr lang="en-US" sz="900" b="1" dirty="0"/>
              <a:t>61% </a:t>
            </a:r>
            <a:r>
              <a:rPr lang="en-US" sz="900" dirty="0"/>
              <a:t>Urban 1M+</a:t>
            </a:r>
          </a:p>
          <a:p>
            <a:r>
              <a:rPr lang="en-US" sz="900" b="1" dirty="0"/>
              <a:t>58% </a:t>
            </a:r>
            <a:r>
              <a:rPr lang="en-US" sz="900" dirty="0"/>
              <a:t>Black, Gen Z</a:t>
            </a:r>
          </a:p>
          <a:p>
            <a:r>
              <a:rPr lang="en-US" sz="900" b="1" dirty="0"/>
              <a:t>56% </a:t>
            </a:r>
            <a:r>
              <a:rPr lang="en-US" sz="900" dirty="0"/>
              <a:t>Hispanic, Millennials</a:t>
            </a:r>
          </a:p>
        </p:txBody>
      </p:sp>
      <p:cxnSp>
        <p:nvCxnSpPr>
          <p:cNvPr id="12" name="Straight Arrow Connector 11">
            <a:extLst>
              <a:ext uri="{FF2B5EF4-FFF2-40B4-BE49-F238E27FC236}">
                <a16:creationId xmlns:a16="http://schemas.microsoft.com/office/drawing/2014/main" id="{5C454B5C-684C-332A-D95D-D7D9AACA6AFB}"/>
              </a:ext>
            </a:extLst>
          </p:cNvPr>
          <p:cNvCxnSpPr/>
          <p:nvPr/>
        </p:nvCxnSpPr>
        <p:spPr>
          <a:xfrm>
            <a:off x="7512050" y="3231871"/>
            <a:ext cx="45212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DC0DFE3-203A-777B-FDE1-D4444AFC5572}"/>
              </a:ext>
            </a:extLst>
          </p:cNvPr>
          <p:cNvSpPr txBox="1"/>
          <p:nvPr/>
        </p:nvSpPr>
        <p:spPr>
          <a:xfrm>
            <a:off x="7912100" y="2936021"/>
            <a:ext cx="3065773" cy="507831"/>
          </a:xfrm>
          <a:prstGeom prst="rect">
            <a:avLst/>
          </a:prstGeom>
          <a:noFill/>
        </p:spPr>
        <p:txBody>
          <a:bodyPr wrap="square" rtlCol="0">
            <a:spAutoFit/>
          </a:bodyPr>
          <a:lstStyle/>
          <a:p>
            <a:r>
              <a:rPr lang="en-US" sz="900" b="1" dirty="0"/>
              <a:t>59% </a:t>
            </a:r>
            <a:r>
              <a:rPr lang="en-US" sz="900" dirty="0"/>
              <a:t>Black</a:t>
            </a:r>
          </a:p>
          <a:p>
            <a:r>
              <a:rPr lang="en-US" sz="900" b="1" dirty="0"/>
              <a:t>56% </a:t>
            </a:r>
            <a:r>
              <a:rPr lang="en-US" sz="900" dirty="0"/>
              <a:t>Urban 1M+</a:t>
            </a:r>
          </a:p>
          <a:p>
            <a:r>
              <a:rPr lang="en-US" sz="900" b="1" dirty="0"/>
              <a:t>55% </a:t>
            </a:r>
            <a:r>
              <a:rPr lang="en-US" sz="900" dirty="0"/>
              <a:t>Gen Z, Millennials</a:t>
            </a:r>
          </a:p>
        </p:txBody>
      </p:sp>
      <p:cxnSp>
        <p:nvCxnSpPr>
          <p:cNvPr id="14" name="Straight Arrow Connector 13">
            <a:extLst>
              <a:ext uri="{FF2B5EF4-FFF2-40B4-BE49-F238E27FC236}">
                <a16:creationId xmlns:a16="http://schemas.microsoft.com/office/drawing/2014/main" id="{FF884B1C-CD84-5B97-86DC-2A40C446DA77}"/>
              </a:ext>
            </a:extLst>
          </p:cNvPr>
          <p:cNvCxnSpPr/>
          <p:nvPr/>
        </p:nvCxnSpPr>
        <p:spPr>
          <a:xfrm>
            <a:off x="7373940" y="3673686"/>
            <a:ext cx="45212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8646825-B92C-2298-3847-E8E2820EC17D}"/>
              </a:ext>
            </a:extLst>
          </p:cNvPr>
          <p:cNvSpPr txBox="1"/>
          <p:nvPr/>
        </p:nvSpPr>
        <p:spPr>
          <a:xfrm>
            <a:off x="7826067" y="3421675"/>
            <a:ext cx="3065773" cy="646331"/>
          </a:xfrm>
          <a:prstGeom prst="rect">
            <a:avLst/>
          </a:prstGeom>
          <a:noFill/>
        </p:spPr>
        <p:txBody>
          <a:bodyPr wrap="square" rtlCol="0">
            <a:spAutoFit/>
          </a:bodyPr>
          <a:lstStyle/>
          <a:p>
            <a:r>
              <a:rPr lang="en-US" sz="900" b="1" dirty="0"/>
              <a:t>54% </a:t>
            </a:r>
            <a:r>
              <a:rPr lang="en-US" sz="900" dirty="0"/>
              <a:t>Urban 1M+</a:t>
            </a:r>
            <a:endParaRPr lang="en-US" sz="900" b="1" dirty="0"/>
          </a:p>
          <a:p>
            <a:r>
              <a:rPr lang="en-US" sz="900" b="1" dirty="0"/>
              <a:t>52% </a:t>
            </a:r>
            <a:r>
              <a:rPr lang="en-US" sz="900" dirty="0"/>
              <a:t>Black</a:t>
            </a:r>
          </a:p>
          <a:p>
            <a:r>
              <a:rPr lang="en-US" sz="900" b="1" dirty="0"/>
              <a:t>51% </a:t>
            </a:r>
            <a:r>
              <a:rPr lang="en-US" sz="900" dirty="0"/>
              <a:t>Hispanic</a:t>
            </a:r>
          </a:p>
          <a:p>
            <a:r>
              <a:rPr lang="en-US" sz="900" b="1" dirty="0"/>
              <a:t>50% </a:t>
            </a:r>
            <a:r>
              <a:rPr lang="en-US" sz="900" dirty="0"/>
              <a:t>Millennials</a:t>
            </a:r>
          </a:p>
        </p:txBody>
      </p:sp>
      <p:cxnSp>
        <p:nvCxnSpPr>
          <p:cNvPr id="19" name="Straight Arrow Connector 18">
            <a:extLst>
              <a:ext uri="{FF2B5EF4-FFF2-40B4-BE49-F238E27FC236}">
                <a16:creationId xmlns:a16="http://schemas.microsoft.com/office/drawing/2014/main" id="{5E9EAFC8-0363-6F90-F3A9-CA6784F273FF}"/>
              </a:ext>
            </a:extLst>
          </p:cNvPr>
          <p:cNvCxnSpPr/>
          <p:nvPr/>
        </p:nvCxnSpPr>
        <p:spPr>
          <a:xfrm>
            <a:off x="6834190" y="5462621"/>
            <a:ext cx="45212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F726213-888E-B702-ED3B-E3ACF206938E}"/>
              </a:ext>
            </a:extLst>
          </p:cNvPr>
          <p:cNvSpPr txBox="1"/>
          <p:nvPr/>
        </p:nvSpPr>
        <p:spPr>
          <a:xfrm>
            <a:off x="7286317" y="5208705"/>
            <a:ext cx="3065773" cy="507831"/>
          </a:xfrm>
          <a:prstGeom prst="rect">
            <a:avLst/>
          </a:prstGeom>
          <a:noFill/>
        </p:spPr>
        <p:txBody>
          <a:bodyPr wrap="square" rtlCol="0">
            <a:spAutoFit/>
          </a:bodyPr>
          <a:lstStyle/>
          <a:p>
            <a:r>
              <a:rPr lang="en-US" sz="900" b="1" dirty="0"/>
              <a:t>44% </a:t>
            </a:r>
            <a:r>
              <a:rPr lang="en-US" sz="900" dirty="0"/>
              <a:t>Urban 1M+</a:t>
            </a:r>
            <a:endParaRPr lang="en-US" sz="900" b="1" dirty="0"/>
          </a:p>
          <a:p>
            <a:r>
              <a:rPr lang="en-US" sz="900" b="1" dirty="0"/>
              <a:t>43% </a:t>
            </a:r>
            <a:r>
              <a:rPr lang="en-US" sz="900" dirty="0"/>
              <a:t>Gen Z</a:t>
            </a:r>
            <a:endParaRPr lang="en-US" sz="900" b="1" dirty="0"/>
          </a:p>
          <a:p>
            <a:r>
              <a:rPr lang="en-US" sz="900" b="1" dirty="0"/>
              <a:t>40% </a:t>
            </a:r>
            <a:r>
              <a:rPr lang="en-US" sz="900" dirty="0"/>
              <a:t>Hispanic</a:t>
            </a:r>
          </a:p>
        </p:txBody>
      </p:sp>
      <p:sp>
        <p:nvSpPr>
          <p:cNvPr id="21" name="TextBox 20">
            <a:extLst>
              <a:ext uri="{FF2B5EF4-FFF2-40B4-BE49-F238E27FC236}">
                <a16:creationId xmlns:a16="http://schemas.microsoft.com/office/drawing/2014/main" id="{3F12DA85-8CA6-83AF-F575-9833110B8D08}"/>
              </a:ext>
            </a:extLst>
          </p:cNvPr>
          <p:cNvSpPr txBox="1"/>
          <p:nvPr/>
        </p:nvSpPr>
        <p:spPr>
          <a:xfrm>
            <a:off x="9002751" y="4279986"/>
            <a:ext cx="2883215" cy="1107996"/>
          </a:xfrm>
          <a:prstGeom prst="rect">
            <a:avLst/>
          </a:prstGeom>
          <a:noFill/>
          <a:ln>
            <a:solidFill>
              <a:schemeClr val="accent4"/>
            </a:solidFill>
          </a:ln>
        </p:spPr>
        <p:txBody>
          <a:bodyPr wrap="square" rtlCol="0">
            <a:spAutoFit/>
          </a:bodyPr>
          <a:lstStyle/>
          <a:p>
            <a:r>
              <a:rPr lang="en-US" b="1" dirty="0">
                <a:solidFill>
                  <a:srgbClr val="019EDB"/>
                </a:solidFill>
              </a:rPr>
              <a:t>52% </a:t>
            </a:r>
          </a:p>
          <a:p>
            <a:r>
              <a:rPr lang="en-US" sz="1200" b="1" dirty="0"/>
              <a:t>Agree that the integration of social media elements into OOH  advertising makes them more likely to engage with the brand online.</a:t>
            </a:r>
          </a:p>
        </p:txBody>
      </p:sp>
      <p:cxnSp>
        <p:nvCxnSpPr>
          <p:cNvPr id="23" name="Straight Arrow Connector 22">
            <a:extLst>
              <a:ext uri="{FF2B5EF4-FFF2-40B4-BE49-F238E27FC236}">
                <a16:creationId xmlns:a16="http://schemas.microsoft.com/office/drawing/2014/main" id="{827684F1-506A-FB64-9B67-848EC3BC6E87}"/>
              </a:ext>
            </a:extLst>
          </p:cNvPr>
          <p:cNvCxnSpPr/>
          <p:nvPr/>
        </p:nvCxnSpPr>
        <p:spPr>
          <a:xfrm>
            <a:off x="7017737" y="4553396"/>
            <a:ext cx="452127" cy="0"/>
          </a:xfrm>
          <a:prstGeom prst="straightConnector1">
            <a:avLst/>
          </a:prstGeom>
          <a:ln>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7DEE5E27-90DF-3053-DD5B-577FF45165B5}"/>
              </a:ext>
            </a:extLst>
          </p:cNvPr>
          <p:cNvSpPr txBox="1"/>
          <p:nvPr/>
        </p:nvSpPr>
        <p:spPr>
          <a:xfrm>
            <a:off x="7469864" y="4301385"/>
            <a:ext cx="3065773" cy="507831"/>
          </a:xfrm>
          <a:prstGeom prst="rect">
            <a:avLst/>
          </a:prstGeom>
          <a:noFill/>
        </p:spPr>
        <p:txBody>
          <a:bodyPr wrap="square" rtlCol="0">
            <a:spAutoFit/>
          </a:bodyPr>
          <a:lstStyle/>
          <a:p>
            <a:r>
              <a:rPr lang="en-US" sz="900" b="1" dirty="0"/>
              <a:t>47% </a:t>
            </a:r>
            <a:r>
              <a:rPr lang="en-US" sz="900" dirty="0"/>
              <a:t>Black</a:t>
            </a:r>
          </a:p>
          <a:p>
            <a:r>
              <a:rPr lang="en-US" sz="900" b="1" dirty="0"/>
              <a:t>46% </a:t>
            </a:r>
            <a:r>
              <a:rPr lang="en-US" sz="900" dirty="0"/>
              <a:t>Urban 1M+</a:t>
            </a:r>
            <a:endParaRPr lang="en-US" sz="900" b="1" dirty="0"/>
          </a:p>
          <a:p>
            <a:r>
              <a:rPr lang="en-US" sz="900" b="1" dirty="0"/>
              <a:t>43% </a:t>
            </a:r>
            <a:r>
              <a:rPr lang="en-US" sz="900" dirty="0"/>
              <a:t>Gen Z</a:t>
            </a:r>
          </a:p>
        </p:txBody>
      </p:sp>
      <p:sp>
        <p:nvSpPr>
          <p:cNvPr id="3" name="Title 2">
            <a:extLst>
              <a:ext uri="{FF2B5EF4-FFF2-40B4-BE49-F238E27FC236}">
                <a16:creationId xmlns:a16="http://schemas.microsoft.com/office/drawing/2014/main" id="{9CE19F89-1E2F-8F62-6E7D-6889CA403577}"/>
              </a:ext>
            </a:extLst>
          </p:cNvPr>
          <p:cNvSpPr>
            <a:spLocks noGrp="1"/>
          </p:cNvSpPr>
          <p:nvPr>
            <p:ph type="title"/>
          </p:nvPr>
        </p:nvSpPr>
        <p:spPr>
          <a:xfrm>
            <a:off x="177449" y="518160"/>
            <a:ext cx="11403471" cy="433739"/>
          </a:xfrm>
        </p:spPr>
        <p:txBody>
          <a:bodyPr/>
          <a:lstStyle/>
          <a:p>
            <a:r>
              <a:rPr lang="en-US" dirty="0"/>
              <a:t>OOH Ads Drive Social Media Engagement</a:t>
            </a:r>
          </a:p>
        </p:txBody>
      </p:sp>
    </p:spTree>
    <p:extLst>
      <p:ext uri="{BB962C8B-B14F-4D97-AF65-F5344CB8AC3E}">
        <p14:creationId xmlns:p14="http://schemas.microsoft.com/office/powerpoint/2010/main" val="237394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359E5-9931-AA7C-CBCA-C9C77DEED7C1}"/>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776EED48-4847-FB8A-6DE4-C9BCA07DE891}"/>
              </a:ext>
            </a:extLst>
          </p:cNvPr>
          <p:cNvGraphicFramePr/>
          <p:nvPr>
            <p:extLst>
              <p:ext uri="{D42A27DB-BD31-4B8C-83A1-F6EECF244321}">
                <p14:modId xmlns:p14="http://schemas.microsoft.com/office/powerpoint/2010/main" val="3383690132"/>
              </p:ext>
            </p:extLst>
          </p:nvPr>
        </p:nvGraphicFramePr>
        <p:xfrm>
          <a:off x="910693" y="2113991"/>
          <a:ext cx="4695005"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1">
            <a:extLst>
              <a:ext uri="{FF2B5EF4-FFF2-40B4-BE49-F238E27FC236}">
                <a16:creationId xmlns:a16="http://schemas.microsoft.com/office/drawing/2014/main" id="{DDEE4CC9-3805-47A3-9AD8-1201D0CD70C6}"/>
              </a:ext>
            </a:extLst>
          </p:cNvPr>
          <p:cNvSpPr txBox="1"/>
          <p:nvPr/>
        </p:nvSpPr>
        <p:spPr>
          <a:xfrm>
            <a:off x="177447" y="6109007"/>
            <a:ext cx="925026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ALL QUALIFIED RESPONDENTS 18-64 (n=</a:t>
            </a:r>
            <a:r>
              <a:rPr lang="en-US" sz="800" u="sng" dirty="0">
                <a:solidFill>
                  <a:srgbClr val="939598"/>
                </a:solidFill>
                <a:latin typeface="Arial" panose="020B0604020202020204"/>
              </a:rPr>
              <a:t>1661</a:t>
            </a: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39598"/>
                </a:solidFill>
                <a:latin typeface="Arial" panose="020B0604020202020204"/>
              </a:rPr>
              <a:t>Q5 How often, if at all, do you share out of home advertisements on social media?</a:t>
            </a: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3EFC2A89-10C5-16D4-3C4F-9FEC33083BF0}"/>
              </a:ext>
            </a:extLst>
          </p:cNvPr>
          <p:cNvSpPr txBox="1"/>
          <p:nvPr/>
        </p:nvSpPr>
        <p:spPr>
          <a:xfrm>
            <a:off x="2070901" y="1486231"/>
            <a:ext cx="3889829" cy="276999"/>
          </a:xfrm>
          <a:prstGeom prst="rect">
            <a:avLst/>
          </a:prstGeom>
          <a:noFill/>
        </p:spPr>
        <p:txBody>
          <a:bodyPr wrap="square" rtlCol="0">
            <a:spAutoFit/>
          </a:bodyPr>
          <a:lstStyle/>
          <a:p>
            <a:pPr algn="ctr"/>
            <a:r>
              <a:rPr lang="en-US" sz="1200" b="1" dirty="0"/>
              <a:t>Frequency of Sharing OOH Ads on Social Media</a:t>
            </a:r>
          </a:p>
        </p:txBody>
      </p:sp>
      <p:graphicFrame>
        <p:nvGraphicFramePr>
          <p:cNvPr id="10" name="Chart 9">
            <a:extLst>
              <a:ext uri="{FF2B5EF4-FFF2-40B4-BE49-F238E27FC236}">
                <a16:creationId xmlns:a16="http://schemas.microsoft.com/office/drawing/2014/main" id="{5F23A58B-EB40-0D36-419A-35DADF9416FD}"/>
              </a:ext>
            </a:extLst>
          </p:cNvPr>
          <p:cNvGraphicFramePr/>
          <p:nvPr>
            <p:extLst>
              <p:ext uri="{D42A27DB-BD31-4B8C-83A1-F6EECF244321}">
                <p14:modId xmlns:p14="http://schemas.microsoft.com/office/powerpoint/2010/main" val="3068411102"/>
              </p:ext>
            </p:extLst>
          </p:nvPr>
        </p:nvGraphicFramePr>
        <p:xfrm>
          <a:off x="7038699" y="2209104"/>
          <a:ext cx="3680127" cy="358049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C71C90C-149A-3CF2-00CD-BD32EA9B6868}"/>
              </a:ext>
            </a:extLst>
          </p:cNvPr>
          <p:cNvSpPr txBox="1"/>
          <p:nvPr/>
        </p:nvSpPr>
        <p:spPr>
          <a:xfrm>
            <a:off x="8240137" y="1486231"/>
            <a:ext cx="2292396" cy="461665"/>
          </a:xfrm>
          <a:prstGeom prst="rect">
            <a:avLst/>
          </a:prstGeom>
          <a:noFill/>
        </p:spPr>
        <p:txBody>
          <a:bodyPr wrap="square" rtlCol="0">
            <a:spAutoFit/>
          </a:bodyPr>
          <a:lstStyle>
            <a:defPPr>
              <a:defRPr lang="en-US"/>
            </a:defPPr>
            <a:lvl1pPr algn="ctr">
              <a:defRPr sz="1200" b="1"/>
            </a:lvl1pPr>
          </a:lstStyle>
          <a:p>
            <a:r>
              <a:rPr lang="en-US" dirty="0"/>
              <a:t>% Share OOH Ads on Social Media At Least Sometimes</a:t>
            </a:r>
          </a:p>
        </p:txBody>
      </p:sp>
      <p:sp>
        <p:nvSpPr>
          <p:cNvPr id="3" name="Right Brace 2">
            <a:extLst>
              <a:ext uri="{FF2B5EF4-FFF2-40B4-BE49-F238E27FC236}">
                <a16:creationId xmlns:a16="http://schemas.microsoft.com/office/drawing/2014/main" id="{1BF46863-4623-E103-DF53-E997D538CF1B}"/>
              </a:ext>
            </a:extLst>
          </p:cNvPr>
          <p:cNvSpPr/>
          <p:nvPr/>
        </p:nvSpPr>
        <p:spPr>
          <a:xfrm>
            <a:off x="4074445" y="2336801"/>
            <a:ext cx="348696" cy="1524000"/>
          </a:xfrm>
          <a:prstGeom prst="rightBrac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4" name="TextBox 3">
            <a:extLst>
              <a:ext uri="{FF2B5EF4-FFF2-40B4-BE49-F238E27FC236}">
                <a16:creationId xmlns:a16="http://schemas.microsoft.com/office/drawing/2014/main" id="{91BDD6CD-129C-5F4E-CE1B-2F16C17AF6E7}"/>
              </a:ext>
            </a:extLst>
          </p:cNvPr>
          <p:cNvSpPr txBox="1"/>
          <p:nvPr/>
        </p:nvSpPr>
        <p:spPr>
          <a:xfrm>
            <a:off x="4423141" y="2619288"/>
            <a:ext cx="1433001" cy="738664"/>
          </a:xfrm>
          <a:prstGeom prst="rect">
            <a:avLst/>
          </a:prstGeom>
          <a:noFill/>
        </p:spPr>
        <p:txBody>
          <a:bodyPr wrap="square" rtlCol="0">
            <a:spAutoFit/>
          </a:bodyPr>
          <a:lstStyle/>
          <a:p>
            <a:r>
              <a:rPr lang="en-US" b="1" dirty="0">
                <a:solidFill>
                  <a:schemeClr val="accent2"/>
                </a:solidFill>
              </a:rPr>
              <a:t>40% </a:t>
            </a:r>
          </a:p>
          <a:p>
            <a:r>
              <a:rPr lang="en-US" sz="1200" b="1" dirty="0"/>
              <a:t>At least sometimes NET</a:t>
            </a:r>
          </a:p>
        </p:txBody>
      </p:sp>
      <p:sp>
        <p:nvSpPr>
          <p:cNvPr id="7" name="Title 2">
            <a:extLst>
              <a:ext uri="{FF2B5EF4-FFF2-40B4-BE49-F238E27FC236}">
                <a16:creationId xmlns:a16="http://schemas.microsoft.com/office/drawing/2014/main" id="{27A2EA67-D909-98F1-183C-5EA655BFF943}"/>
              </a:ext>
            </a:extLst>
          </p:cNvPr>
          <p:cNvSpPr>
            <a:spLocks noGrp="1"/>
          </p:cNvSpPr>
          <p:nvPr>
            <p:ph type="title"/>
          </p:nvPr>
        </p:nvSpPr>
        <p:spPr>
          <a:xfrm>
            <a:off x="177449" y="518160"/>
            <a:ext cx="11403471" cy="433739"/>
          </a:xfrm>
        </p:spPr>
        <p:txBody>
          <a:bodyPr/>
          <a:lstStyle/>
          <a:p>
            <a:r>
              <a:rPr lang="en-US" dirty="0"/>
              <a:t>4 in 10 Share OOH Ads on Social Media </a:t>
            </a:r>
          </a:p>
        </p:txBody>
      </p:sp>
    </p:spTree>
    <p:extLst>
      <p:ext uri="{BB962C8B-B14F-4D97-AF65-F5344CB8AC3E}">
        <p14:creationId xmlns:p14="http://schemas.microsoft.com/office/powerpoint/2010/main" val="385048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172B4-563C-2DC8-1878-1EAA6B0AACD3}"/>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81B60E85-E4DE-A57E-8B1B-2EDBB65DC205}"/>
              </a:ext>
            </a:extLst>
          </p:cNvPr>
          <p:cNvGraphicFramePr/>
          <p:nvPr>
            <p:extLst>
              <p:ext uri="{D42A27DB-BD31-4B8C-83A1-F6EECF244321}">
                <p14:modId xmlns:p14="http://schemas.microsoft.com/office/powerpoint/2010/main" val="3306702424"/>
              </p:ext>
            </p:extLst>
          </p:nvPr>
        </p:nvGraphicFramePr>
        <p:xfrm>
          <a:off x="342900" y="2070184"/>
          <a:ext cx="10891840" cy="358049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1">
            <a:extLst>
              <a:ext uri="{FF2B5EF4-FFF2-40B4-BE49-F238E27FC236}">
                <a16:creationId xmlns:a16="http://schemas.microsoft.com/office/drawing/2014/main" id="{A172A1CA-8ECE-4E2A-328E-3AAB90A1CC5E}"/>
              </a:ext>
            </a:extLst>
          </p:cNvPr>
          <p:cNvSpPr txBox="1"/>
          <p:nvPr/>
        </p:nvSpPr>
        <p:spPr>
          <a:xfrm>
            <a:off x="177447" y="5945456"/>
            <a:ext cx="9250262"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rPr>
              <a:t>Source: Harris Poll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SHARED OOH AD ON SOCIAL MEDIA 18-64 (n=697)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939598"/>
                </a:solidFill>
                <a:latin typeface="Arial" panose="020B0604020202020204"/>
              </a:rPr>
              <a:t>Q6 What has made you want to share out of home advertisements on social media? Please select all that apply.</a:t>
            </a:r>
          </a:p>
          <a:p>
            <a:pPr>
              <a:defRPr/>
            </a:pPr>
            <a:r>
              <a:rPr kumimoji="0" lang="en-US" sz="800" b="0" i="0" u="sng" strike="noStrike" kern="1200" cap="none" spc="0" normalizeH="0" baseline="0" noProof="0" dirty="0">
                <a:ln>
                  <a:noFill/>
                </a:ln>
                <a:solidFill>
                  <a:srgbClr val="939598"/>
                </a:solidFill>
                <a:effectLst/>
                <a:uLnTx/>
                <a:uFillTx/>
                <a:latin typeface="Arial" panose="020B0604020202020204"/>
                <a:ea typeface="+mn-ea"/>
                <a:cs typeface="+mn-cs"/>
              </a:rPr>
              <a:t>BASE: ALL QUALIFIED RESPONDENTS 18-64 (n=1661)</a:t>
            </a:r>
            <a:endParaRPr lang="en-US" sz="800" dirty="0">
              <a:solidFill>
                <a:srgbClr val="939598"/>
              </a:solidFill>
              <a:latin typeface="Arial" panose="020B0604020202020204"/>
            </a:endParaRPr>
          </a:p>
          <a:p>
            <a:pPr>
              <a:defRPr/>
            </a:pPr>
            <a:r>
              <a:rPr lang="en-US" sz="800" dirty="0">
                <a:solidFill>
                  <a:srgbClr val="939598"/>
                </a:solidFill>
                <a:latin typeface="Arial" panose="020B0604020202020204"/>
              </a:rPr>
              <a:t>Q13 How much do you agree or disagree with the following statements?</a:t>
            </a:r>
            <a:endParaRPr kumimoji="0" lang="en-US" sz="800" b="0" i="0" u="none" strike="noStrike" kern="1200" cap="none" spc="0" normalizeH="0" baseline="0" noProof="0" dirty="0">
              <a:ln>
                <a:noFill/>
              </a:ln>
              <a:solidFill>
                <a:srgbClr val="939598"/>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DB2CDC63-BB19-F97B-B13B-467F44C50DCB}"/>
              </a:ext>
            </a:extLst>
          </p:cNvPr>
          <p:cNvSpPr txBox="1"/>
          <p:nvPr/>
        </p:nvSpPr>
        <p:spPr>
          <a:xfrm>
            <a:off x="4151085" y="1523598"/>
            <a:ext cx="3889829" cy="276999"/>
          </a:xfrm>
          <a:prstGeom prst="rect">
            <a:avLst/>
          </a:prstGeom>
          <a:noFill/>
        </p:spPr>
        <p:txBody>
          <a:bodyPr wrap="square" rtlCol="0">
            <a:spAutoFit/>
          </a:bodyPr>
          <a:lstStyle/>
          <a:p>
            <a:pPr algn="ctr"/>
            <a:r>
              <a:rPr lang="en-US" sz="1200" b="1" dirty="0"/>
              <a:t>Reasons For Sharing OOH Ads on Social Media</a:t>
            </a:r>
          </a:p>
        </p:txBody>
      </p:sp>
      <p:sp>
        <p:nvSpPr>
          <p:cNvPr id="17" name="TextBox 16">
            <a:extLst>
              <a:ext uri="{FF2B5EF4-FFF2-40B4-BE49-F238E27FC236}">
                <a16:creationId xmlns:a16="http://schemas.microsoft.com/office/drawing/2014/main" id="{54C220FD-E758-BEC1-923D-17193FA68DF1}"/>
              </a:ext>
            </a:extLst>
          </p:cNvPr>
          <p:cNvSpPr txBox="1"/>
          <p:nvPr/>
        </p:nvSpPr>
        <p:spPr>
          <a:xfrm>
            <a:off x="3827770" y="1766637"/>
            <a:ext cx="4536457" cy="246221"/>
          </a:xfrm>
          <a:prstGeom prst="rect">
            <a:avLst/>
          </a:prstGeom>
          <a:noFill/>
        </p:spPr>
        <p:txBody>
          <a:bodyPr wrap="square">
            <a:spAutoFit/>
          </a:bodyPr>
          <a:lstStyle/>
          <a:p>
            <a:pPr algn="ctr"/>
            <a:r>
              <a:rPr lang="en-US" sz="1000" i="1" dirty="0"/>
              <a:t>Among those who have shared an OOH ad on social media</a:t>
            </a:r>
            <a:endParaRPr lang="en-US" sz="1000" dirty="0"/>
          </a:p>
        </p:txBody>
      </p:sp>
      <p:sp>
        <p:nvSpPr>
          <p:cNvPr id="10" name="TextBox 9">
            <a:extLst>
              <a:ext uri="{FF2B5EF4-FFF2-40B4-BE49-F238E27FC236}">
                <a16:creationId xmlns:a16="http://schemas.microsoft.com/office/drawing/2014/main" id="{F3DAB783-16A9-7D4A-1EBC-C7FF9CA21594}"/>
              </a:ext>
            </a:extLst>
          </p:cNvPr>
          <p:cNvSpPr txBox="1"/>
          <p:nvPr/>
        </p:nvSpPr>
        <p:spPr>
          <a:xfrm>
            <a:off x="8364227" y="3261335"/>
            <a:ext cx="2566410" cy="923330"/>
          </a:xfrm>
          <a:prstGeom prst="rect">
            <a:avLst/>
          </a:prstGeom>
          <a:noFill/>
          <a:ln>
            <a:solidFill>
              <a:schemeClr val="accent4"/>
            </a:solidFill>
          </a:ln>
        </p:spPr>
        <p:txBody>
          <a:bodyPr wrap="square" rtlCol="0">
            <a:spAutoFit/>
          </a:bodyPr>
          <a:lstStyle/>
          <a:p>
            <a:r>
              <a:rPr lang="en-US" b="1" dirty="0">
                <a:solidFill>
                  <a:srgbClr val="019EDB"/>
                </a:solidFill>
              </a:rPr>
              <a:t>48% </a:t>
            </a:r>
          </a:p>
          <a:p>
            <a:r>
              <a:rPr lang="en-US" sz="1200" b="1" dirty="0"/>
              <a:t>Agree that OOH advertising influences their social media behavior.</a:t>
            </a:r>
          </a:p>
        </p:txBody>
      </p:sp>
      <p:sp>
        <p:nvSpPr>
          <p:cNvPr id="3" name="Title 2">
            <a:extLst>
              <a:ext uri="{FF2B5EF4-FFF2-40B4-BE49-F238E27FC236}">
                <a16:creationId xmlns:a16="http://schemas.microsoft.com/office/drawing/2014/main" id="{283D66B5-2479-1689-1013-F05B015C31C1}"/>
              </a:ext>
            </a:extLst>
          </p:cNvPr>
          <p:cNvSpPr>
            <a:spLocks noGrp="1"/>
          </p:cNvSpPr>
          <p:nvPr>
            <p:ph type="title"/>
          </p:nvPr>
        </p:nvSpPr>
        <p:spPr>
          <a:xfrm>
            <a:off x="177449" y="518160"/>
            <a:ext cx="11403471" cy="433739"/>
          </a:xfrm>
        </p:spPr>
        <p:txBody>
          <a:bodyPr/>
          <a:lstStyle/>
          <a:p>
            <a:r>
              <a:rPr lang="en-US" dirty="0"/>
              <a:t>Almost Half Report OOH Ads Influence Their Social Media Behavior</a:t>
            </a:r>
          </a:p>
        </p:txBody>
      </p:sp>
    </p:spTree>
    <p:extLst>
      <p:ext uri="{BB962C8B-B14F-4D97-AF65-F5344CB8AC3E}">
        <p14:creationId xmlns:p14="http://schemas.microsoft.com/office/powerpoint/2010/main" val="20908864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6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1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3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5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2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24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26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27_Full Page Header">
  <a:themeElements>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3">
    <a:dk1>
      <a:srgbClr val="000000"/>
    </a:dk1>
    <a:lt1>
      <a:srgbClr val="FFFFFF"/>
    </a:lt1>
    <a:dk2>
      <a:srgbClr val="939598"/>
    </a:dk2>
    <a:lt2>
      <a:srgbClr val="44474E"/>
    </a:lt2>
    <a:accent1>
      <a:srgbClr val="00CF9C"/>
    </a:accent1>
    <a:accent2>
      <a:srgbClr val="FF8769"/>
    </a:accent2>
    <a:accent3>
      <a:srgbClr val="E3DECE"/>
    </a:accent3>
    <a:accent4>
      <a:srgbClr val="019EDB"/>
    </a:accent4>
    <a:accent5>
      <a:srgbClr val="E0CC38"/>
    </a:accent5>
    <a:accent6>
      <a:srgbClr val="A31034"/>
    </a:accent6>
    <a:hlink>
      <a:srgbClr val="30CF9C"/>
    </a:hlink>
    <a:folHlink>
      <a:srgbClr val="FB83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D0B955D17822488E3D6493B9383791" ma:contentTypeVersion="18" ma:contentTypeDescription="Create a new document." ma:contentTypeScope="" ma:versionID="f222bbc7edfdca3c6d5aa97fcb1100a6">
  <xsd:schema xmlns:xsd="http://www.w3.org/2001/XMLSchema" xmlns:xs="http://www.w3.org/2001/XMLSchema" xmlns:p="http://schemas.microsoft.com/office/2006/metadata/properties" xmlns:ns2="08496985-b4e7-44f6-a0fb-cf9483876b39" xmlns:ns3="e29b85ed-18c3-4aa1-9352-a89c372114b7" targetNamespace="http://schemas.microsoft.com/office/2006/metadata/properties" ma:root="true" ma:fieldsID="15a6ee89bfd6b3b534536ab6839d0dcd" ns2:_="" ns3:_="">
    <xsd:import namespace="08496985-b4e7-44f6-a0fb-cf9483876b39"/>
    <xsd:import namespace="e29b85ed-18c3-4aa1-9352-a89c37211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496985-b4e7-44f6-a0fb-cf9483876b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965c139-1191-4e94-91d1-d1b6c7293a0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9b85ed-18c3-4aa1-9352-a89c37211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a577695-007a-488e-ae47-e5fcc9bb8086}" ma:internalName="TaxCatchAll" ma:showField="CatchAllData" ma:web="e29b85ed-18c3-4aa1-9352-a89c372114b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29b85ed-18c3-4aa1-9352-a89c372114b7">
      <UserInfo>
        <DisplayName>Dany Galbiati</DisplayName>
        <AccountId>23</AccountId>
        <AccountType/>
      </UserInfo>
      <UserInfo>
        <DisplayName>ENTERPRISE\bentmi02</DisplayName>
        <AccountId>46</AccountId>
        <AccountType/>
      </UserInfo>
      <UserInfo>
        <DisplayName>Nicole Alfano</DisplayName>
        <AccountId>45</AccountId>
        <AccountType/>
      </UserInfo>
      <UserInfo>
        <DisplayName>Emily Henrick</DisplayName>
        <AccountId>9818</AccountId>
        <AccountType/>
      </UserInfo>
      <UserInfo>
        <DisplayName>Erica Parker</DisplayName>
        <AccountId>27</AccountId>
        <AccountType/>
      </UserInfo>
    </SharedWithUsers>
    <lcf76f155ced4ddcb4097134ff3c332f xmlns="08496985-b4e7-44f6-a0fb-cf9483876b39">
      <Terms xmlns="http://schemas.microsoft.com/office/infopath/2007/PartnerControls"/>
    </lcf76f155ced4ddcb4097134ff3c332f>
    <TaxCatchAll xmlns="e29b85ed-18c3-4aa1-9352-a89c372114b7" xsi:nil="true"/>
  </documentManagement>
</p:properties>
</file>

<file path=customXml/itemProps1.xml><?xml version="1.0" encoding="utf-8"?>
<ds:datastoreItem xmlns:ds="http://schemas.openxmlformats.org/officeDocument/2006/customXml" ds:itemID="{8935DEC8-598B-44E0-B52B-F483362B0337}">
  <ds:schemaRefs>
    <ds:schemaRef ds:uri="http://schemas.microsoft.com/sharepoint/v3/contenttype/forms"/>
  </ds:schemaRefs>
</ds:datastoreItem>
</file>

<file path=customXml/itemProps2.xml><?xml version="1.0" encoding="utf-8"?>
<ds:datastoreItem xmlns:ds="http://schemas.openxmlformats.org/officeDocument/2006/customXml" ds:itemID="{FEF65975-7CFA-4D1A-862F-57670B18CF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8496985-b4e7-44f6-a0fb-cf9483876b39"/>
    <ds:schemaRef ds:uri="e29b85ed-18c3-4aa1-9352-a89c372114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FBA1AC-D44D-469D-AC28-93DA62E33DE4}">
  <ds:schemaRefs>
    <ds:schemaRef ds:uri="http://www.w3.org/XML/1998/namespace"/>
    <ds:schemaRef ds:uri="http://purl.org/dc/terms/"/>
    <ds:schemaRef ds:uri="08496985-b4e7-44f6-a0fb-cf9483876b39"/>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e29b85ed-18c3-4aa1-9352-a89c372114b7"/>
    <ds:schemaRef ds:uri="http://purl.org/dc/elements/1.1/"/>
    <ds:schemaRef ds:uri="7760a175-183b-40cf-83b8-7cc1d62253e9"/>
    <ds:schemaRef ds:uri="221cdf54-5e88-434c-b37c-ad995eba4608"/>
  </ds:schemaRefs>
</ds:datastoreItem>
</file>

<file path=docProps/app.xml><?xml version="1.0" encoding="utf-8"?>
<Properties xmlns="http://schemas.openxmlformats.org/officeDocument/2006/extended-properties" xmlns:vt="http://schemas.openxmlformats.org/officeDocument/2006/docPropsVTypes">
  <TotalTime>4579</TotalTime>
  <Words>3537</Words>
  <Application>Microsoft Office PowerPoint</Application>
  <PresentationFormat>Widescreen</PresentationFormat>
  <Paragraphs>240</Paragraphs>
  <Slides>21</Slides>
  <Notes>12</Notes>
  <HiddenSlides>0</HiddenSlides>
  <MMClips>0</MMClips>
  <ScaleCrop>false</ScaleCrop>
  <HeadingPairs>
    <vt:vector size="8" baseType="variant">
      <vt:variant>
        <vt:lpstr>Fonts Used</vt:lpstr>
      </vt:variant>
      <vt:variant>
        <vt:i4>5</vt:i4>
      </vt:variant>
      <vt:variant>
        <vt:lpstr>Theme</vt:lpstr>
      </vt:variant>
      <vt:variant>
        <vt:i4>11</vt:i4>
      </vt:variant>
      <vt:variant>
        <vt:lpstr>Embedded OLE Servers</vt:lpstr>
      </vt:variant>
      <vt:variant>
        <vt:i4>1</vt:i4>
      </vt:variant>
      <vt:variant>
        <vt:lpstr>Slide Titles</vt:lpstr>
      </vt:variant>
      <vt:variant>
        <vt:i4>21</vt:i4>
      </vt:variant>
    </vt:vector>
  </HeadingPairs>
  <TitlesOfParts>
    <vt:vector size="38" baseType="lpstr">
      <vt:lpstr>Arial</vt:lpstr>
      <vt:lpstr>Calibri</vt:lpstr>
      <vt:lpstr>Courier New</vt:lpstr>
      <vt:lpstr>Helvetica Light</vt:lpstr>
      <vt:lpstr>Symbol</vt:lpstr>
      <vt:lpstr>1_Full Page Header</vt:lpstr>
      <vt:lpstr>21_Full Page Header</vt:lpstr>
      <vt:lpstr>11_Full Page Header</vt:lpstr>
      <vt:lpstr>13_Full Page Header</vt:lpstr>
      <vt:lpstr>15_Full Page Header</vt:lpstr>
      <vt:lpstr>22_Full Page Header</vt:lpstr>
      <vt:lpstr>24_Full Page Header</vt:lpstr>
      <vt:lpstr>26_Full Page Header</vt:lpstr>
      <vt:lpstr>27_Full Page Header</vt:lpstr>
      <vt:lpstr>2_Full Page Header</vt:lpstr>
      <vt:lpstr>6_Full Page Header</vt:lpstr>
      <vt:lpstr>think-cell Slide</vt:lpstr>
      <vt:lpstr>OOH Amplification Enhancing Engagement: Social Media, Influencers &amp; Iconic Locations</vt:lpstr>
      <vt:lpstr>Summary Findings</vt:lpstr>
      <vt:lpstr>OOH Ads Influence Consumer Behavior and Drive Action</vt:lpstr>
      <vt:lpstr>OOH + Social Media</vt:lpstr>
      <vt:lpstr>Key Findings: OOH + Social Media</vt:lpstr>
      <vt:lpstr>Over 2/3’s Have Seen OOH Ads With Social Media Elements</vt:lpstr>
      <vt:lpstr>OOH Ads Drive Social Media Engagement</vt:lpstr>
      <vt:lpstr>4 in 10 Share OOH Ads on Social Media </vt:lpstr>
      <vt:lpstr>Almost Half Report OOH Ads Influence Their Social Media Behavior</vt:lpstr>
      <vt:lpstr>OOH + Influencers</vt:lpstr>
      <vt:lpstr>Key Findings: OOH + Influencers</vt:lpstr>
      <vt:lpstr>Almost Half Have Noticed Influencer Content in OOH Ads </vt:lpstr>
      <vt:lpstr>Over 80% Say Influencer Endorsements are Beneficial to Brands</vt:lpstr>
      <vt:lpstr>Over 2/3’s Say Influencer Endorsements Would Motivate Them to Act</vt:lpstr>
      <vt:lpstr>Almost 2/3’s Say Influencer Endorsements Would Impact Their Opinion of the Brand</vt:lpstr>
      <vt:lpstr>Iconic OOH Locations</vt:lpstr>
      <vt:lpstr>Key Findings: OOH Advertising in Iconic Locations</vt:lpstr>
      <vt:lpstr>65% Say OOH Ads in Iconic Locations Drive Them to Take an Action</vt:lpstr>
      <vt:lpstr>2/3’s Say OOH Ads in Iconic Locations Would Impact Their Opinion of the Brand</vt:lpstr>
      <vt:lpstr>Report Methodology</vt:lpstr>
      <vt:lpstr>Methodology and Report Notes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2020 RQ® Study</dc:title>
  <dc:creator>Andrew Higham</dc:creator>
  <cp:lastModifiedBy>Steve Nicklin</cp:lastModifiedBy>
  <cp:revision>6</cp:revision>
  <cp:lastPrinted>2024-04-23T15:44:29Z</cp:lastPrinted>
  <dcterms:created xsi:type="dcterms:W3CDTF">2020-03-05T16:59:16Z</dcterms:created>
  <dcterms:modified xsi:type="dcterms:W3CDTF">2024-12-02T14:50:47Z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0x0101004BD0B955D17822488E3D6493B9383791</vt:lpwstr>
  </property>
  <property fmtid="{D5CDD505-2E9C-101B-9397-08002B2CF9AE}" pid="3" name="xd_ProgID">
    <vt:lpwstr/>
  </property>
  <property fmtid="{D5CDD505-2E9C-101B-9397-08002B2CF9AE}" pid="4" name="MediaServiceImageTags">
    <vt:lpwstr/>
  </property>
  <property fmtid="{D5CDD505-2E9C-101B-9397-08002B2CF9AE}" pid="5" name="Hyperlink">
    <vt:lpwstr>,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Image">
    <vt:lpwstr>, </vt:lpwstr>
  </property>
  <property fmtid="{D5CDD505-2E9C-101B-9397-08002B2CF9AE}" pid="10" name="TriggerFlowInfo">
    <vt:lpwstr/>
  </property>
  <property fmtid="{D5CDD505-2E9C-101B-9397-08002B2CF9AE}" pid="11" name="xd_Signature">
    <vt:bool>false</vt:bool>
  </property>
  <property fmtid="{D5CDD505-2E9C-101B-9397-08002B2CF9AE}" pid="12" name="SharedWithUsers">
    <vt:lpwstr>23;#Tawny Saez;#46;#Andrew Higham</vt:lpwstr>
  </property>
</Properties>
</file>