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884286184873177E-2"/>
          <c:w val="0.98595910134417375"/>
          <c:h val="0.68771413493948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conversion_rate</c:v>
                </c:pt>
              </c:strCache>
            </c:strRef>
          </c:tx>
          <c:spPr>
            <a:solidFill>
              <a:srgbClr val="007AB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97-5246-B3B3-6D7D480ECF37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14000">
                    <a:schemeClr val="accent2"/>
                  </a:gs>
                  <a:gs pos="91000">
                    <a:schemeClr val="accent3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5246-B3B3-6D7D480ECF37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57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F97-5246-B3B3-6D7D480ECF37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57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5246-B3B3-6D7D480ECF37}"/>
              </c:ext>
            </c:extLst>
          </c:dPt>
          <c:dPt>
            <c:idx val="4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57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5246-B3B3-6D7D480ECF37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57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5246-B3B3-6D7D480ECF37}"/>
              </c:ext>
            </c:extLst>
          </c:dPt>
          <c:dPt>
            <c:idx val="6"/>
            <c:invertIfNegative val="0"/>
            <c:bubble3D val="0"/>
            <c:spPr>
              <a:gradFill>
                <a:gsLst>
                  <a:gs pos="0">
                    <a:schemeClr val="tx2"/>
                  </a:gs>
                  <a:gs pos="57000">
                    <a:schemeClr val="accent1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5246-B3B3-6D7D480ECF37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14000">
                    <a:schemeClr val="accent2"/>
                  </a:gs>
                  <a:gs pos="91000">
                    <a:schemeClr val="accent3"/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F97-5246-B3B3-6D7D480ECF37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14000">
                    <a:schemeClr val="accent2"/>
                  </a:gs>
                  <a:gs pos="91000">
                    <a:schemeClr val="accent3"/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F97-5246-B3B3-6D7D480ECF37}"/>
              </c:ext>
            </c:extLst>
          </c:dPt>
          <c:dLbls>
            <c:dLbl>
              <c:idx val="0"/>
              <c:layout>
                <c:manualLayout>
                  <c:x val="-2.7579383235915404E-3"/>
                  <c:y val="0.11653985933768692"/>
                </c:manualLayout>
              </c:layout>
              <c:tx>
                <c:rich>
                  <a:bodyPr rot="0" spcFirstLastPara="1" vertOverflow="ellipsis" vert="horz" wrap="square" lIns="0" tIns="19050" rIns="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CBFEAC00-27E2-9B48-94F2-F0C3244BD4C5}" type="VALUE">
                      <a:rPr lang="en-US" sz="1200" b="0" i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2356941527916403E-2"/>
                      <c:h val="6.498337727677119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F97-5246-B3B3-6D7D480ECF37}"/>
                </c:ext>
              </c:extLst>
            </c:dLbl>
            <c:dLbl>
              <c:idx val="1"/>
              <c:layout>
                <c:manualLayout>
                  <c:x val="2.2525552100215204E-3"/>
                  <c:y val="0.15289857124901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97-5246-B3B3-6D7D480ECF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Unexposed</c:v>
                </c:pt>
                <c:pt idx="1">
                  <c:v>Exposed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4.0000000000000002E-4</c:v>
                </c:pt>
                <c:pt idx="1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F97-5246-B3B3-6D7D480EC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-82"/>
        <c:axId val="1044755679"/>
        <c:axId val="1197728623"/>
      </c:barChart>
      <c:catAx>
        <c:axId val="1044755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3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197728623"/>
        <c:crosses val="autoZero"/>
        <c:auto val="1"/>
        <c:lblAlgn val="ctr"/>
        <c:lblOffset val="10"/>
        <c:noMultiLvlLbl val="0"/>
      </c:catAx>
      <c:valAx>
        <c:axId val="1197728623"/>
        <c:scaling>
          <c:orientation val="minMax"/>
        </c:scaling>
        <c:delete val="1"/>
        <c:axPos val="l"/>
        <c:numFmt formatCode="0.0%" sourceLinked="0"/>
        <c:majorTickMark val="none"/>
        <c:minorTickMark val="none"/>
        <c:tickLblPos val="nextTo"/>
        <c:crossAx val="1044755679"/>
        <c:crosses val="autoZero"/>
        <c:crossBetween val="between"/>
      </c:valAx>
      <c:spPr>
        <a:noFill/>
        <a:ln w="127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0.06102</cdr:x>
      <cdr:y>0.068</cdr:y>
    </cdr:from>
    <cdr:to>
      <cdr:x>0.42367</cdr:x>
      <cdr:y>0.16335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2646A2AB-89DF-054C-9F85-F5F6EC3EC916}"/>
            </a:ext>
          </a:extLst>
        </cdr:cNvPr>
        <cdr:cNvSpPr txBox="1"/>
      </cdr:nvSpPr>
      <cdr:spPr bwMode="auto">
        <a:xfrm xmlns:a="http://schemas.openxmlformats.org/drawingml/2006/main">
          <a:off x="366084" y="153644"/>
          <a:ext cx="2175686" cy="2154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r="http://schemas.openxmlformats.org/officeDocument/2006/relationships" xmlns:p="http://schemas.openxmlformats.org/presentationml/2006/main" xmlns:mc="http://schemas.openxmlformats.org/markup-compatibility/2006" xmlns:mv="urn:schemas-microsoft-com:mac:vml" xmlns="" xmlns:a14="http://schemas.microsoft.com/office/drawing/2010/main" xmlns:lc="http://schemas.openxmlformats.org/drawingml/2006/lockedCanvas">
              <a:solidFill>
                <a:srgbClr val="FFFFFF"/>
              </a:solidFill>
            </a14:hiddenFill>
          </a:ext>
          <a:ext uri="{91240B29-F687-4f45-9708-019B960494DF}">
            <a14:hiddenLine xmlns:r="http://schemas.openxmlformats.org/officeDocument/2006/relationships" xmlns:p="http://schemas.openxmlformats.org/presentationml/2006/main" xmlns:mc="http://schemas.openxmlformats.org/markup-compatibility/2006" xmlns:mv="urn:schemas-microsoft-com:mac:vml" xmlns="" xmlns:a14="http://schemas.microsoft.com/office/drawing/2010/main" xmlns:lc="http://schemas.openxmlformats.org/drawingml/2006/lockedCanva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0" tIns="0" rIns="0" bIns="0" numCol="1" rtlCol="0" anchor="t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pPr algn="l"/>
          <a:r>
            <a:rPr lang="en-US" sz="1400" b="1" dirty="0">
              <a:solidFill>
                <a:srgbClr val="000000"/>
              </a:solidFill>
              <a:latin typeface="Century Gothic" panose="020B0502020202020204" pitchFamily="34" charset="0"/>
            </a:rPr>
            <a:t>Visitation rates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763FE-5DED-483C-9EB9-D8F263F38DE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69AF4-9C08-43CF-83D0-65E167F16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9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Plan Details: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Market: </a:t>
            </a:r>
            <a:r>
              <a:rPr lang="en-US" b="0" dirty="0"/>
              <a:t>New York</a:t>
            </a:r>
            <a:endParaRPr lang="en-US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Campaign Timing:</a:t>
            </a:r>
            <a:r>
              <a:rPr lang="en-US" dirty="0"/>
              <a:t> </a:t>
            </a:r>
            <a:r>
              <a:rPr lang="en-US" sz="1200" b="0" dirty="0">
                <a:solidFill>
                  <a:schemeClr val="tx1"/>
                </a:solidFill>
              </a:rPr>
              <a:t>6/13/2022 – 8/31/2022 (11 Weeks)</a:t>
            </a:r>
            <a:endParaRPr lang="en-US" b="0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OOH Formats:</a:t>
            </a:r>
            <a:r>
              <a:rPr lang="en-US" dirty="0"/>
              <a:t> </a:t>
            </a:r>
            <a:r>
              <a:rPr lang="en-US" sz="1200" dirty="0"/>
              <a:t>Digital Bulletins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Impressions: </a:t>
            </a:r>
            <a:r>
              <a:rPr lang="en-US" b="0" dirty="0"/>
              <a:t>12.9</a:t>
            </a:r>
            <a:r>
              <a:rPr lang="en-US" dirty="0"/>
              <a:t>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31E568-F41B-FC46-8C47-2D0F4036AD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72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643E-0B1D-7D0C-7B73-8E08DE2D8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815DD-A01B-386C-66B5-6D0A61C55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7BD8-A9D9-37EB-DFEB-5D4DA86F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1F711-C90F-F552-1B6E-82E179DD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B1722-5680-8F9E-557C-E4EDD995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0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E2AF6-433A-90DC-35F1-D5144CC1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A9C5-DDA5-FFDC-F13D-B59C5659A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0B078-0686-9369-EC4D-DF285EAB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695AA-7797-FD18-74C9-B2AD174F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3DD44-7E48-56C9-80EA-1D0AB94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38C2EC-87E8-FDD9-ABCE-FEFB88307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3196C-AB58-3663-46EB-81667B9FE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E5FE2-9374-9C97-28C2-EB72CB78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6A526-1E74-E194-8A44-C3D7E38F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B210-0409-5188-A3EE-E2F4668B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3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DA97D7-9724-6766-E8F2-3D16FD9A6A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75"/>
          <a:stretch/>
        </p:blipFill>
        <p:spPr>
          <a:xfrm>
            <a:off x="-1" y="0"/>
            <a:ext cx="1092702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04909A-D5F1-D4DC-2A51-54454B1E0D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975" y="529509"/>
            <a:ext cx="2887578" cy="2215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lang="en-US" sz="1600" b="0" cap="all" baseline="0">
                <a:solidFill>
                  <a:srgbClr val="F8951D"/>
                </a:solidFill>
              </a:defRPr>
            </a:lvl1pPr>
          </a:lstStyle>
          <a:p>
            <a:pPr marL="0" lvl="0"/>
            <a:r>
              <a:rPr lang="en-US" dirty="0"/>
              <a:t>Click to edit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76988-799A-1F92-8561-285B4850E7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lnSpc>
                <a:spcPts val="3600"/>
              </a:lnSpc>
            </a:pPr>
            <a:fld id="{F5087266-EA35-264D-A9B4-C70A9C6CFDC2}" type="slidenum">
              <a:rPr lang="en-US" smtClean="0"/>
              <a:pPr>
                <a:lnSpc>
                  <a:spcPts val="3600"/>
                </a:lnSpc>
              </a:pPr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CF3A50-C260-6375-BDDD-73FCAA54BEA7}"/>
              </a:ext>
            </a:extLst>
          </p:cNvPr>
          <p:cNvCxnSpPr>
            <a:cxnSpLocks/>
          </p:cNvCxnSpPr>
          <p:nvPr userDrawn="1"/>
        </p:nvCxnSpPr>
        <p:spPr>
          <a:xfrm flipH="1">
            <a:off x="415787" y="874292"/>
            <a:ext cx="4119780" cy="0"/>
          </a:xfrm>
          <a:prstGeom prst="line">
            <a:avLst/>
          </a:prstGeom>
          <a:ln w="12700">
            <a:solidFill>
              <a:srgbClr val="009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5AC0BAEC-28D9-AAA3-384E-57DCF304C2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4975" y="2108089"/>
            <a:ext cx="3190576" cy="190184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7AB7EBD-FAB7-11BF-290C-79B1B9BBE4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4975" y="1120971"/>
            <a:ext cx="4522036" cy="812800"/>
          </a:xfr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E6D659C-2617-5F1D-C31E-584A982798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4975" y="4223687"/>
            <a:ext cx="3771202" cy="187642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400" b="1" cap="all" baseline="0">
                <a:solidFill>
                  <a:schemeClr val="accent3"/>
                </a:solidFill>
              </a:defRPr>
            </a:lvl1pPr>
            <a:lvl2pPr marL="0" indent="0">
              <a:lnSpc>
                <a:spcPct val="100000"/>
              </a:lnSpc>
              <a:buNone/>
              <a:tabLst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1E8D010-6BA2-94EB-2FEE-96606BA2A5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15314" y="874292"/>
            <a:ext cx="5246688" cy="8921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3F25C380-3F85-1BF5-9047-14F0CE11C7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15314" y="6448425"/>
            <a:ext cx="5246688" cy="241693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hart Placeholder 24">
            <a:extLst>
              <a:ext uri="{FF2B5EF4-FFF2-40B4-BE49-F238E27FC236}">
                <a16:creationId xmlns:a16="http://schemas.microsoft.com/office/drawing/2014/main" id="{404C009B-AE6E-8F09-83F3-324FD21662B5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115314" y="1668463"/>
            <a:ext cx="5246688" cy="264181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0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6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D9459A3E-51D0-1948-06E4-FFFB72C7B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 descr="Shape, circle&#10;&#10;Description automatically generated">
            <a:extLst>
              <a:ext uri="{FF2B5EF4-FFF2-40B4-BE49-F238E27FC236}">
                <a16:creationId xmlns:a16="http://schemas.microsoft.com/office/drawing/2014/main" id="{4A0139D7-8F18-7417-A1BF-DE1B02C1B6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70" r="63612"/>
          <a:stretch/>
        </p:blipFill>
        <p:spPr>
          <a:xfrm flipH="1">
            <a:off x="7755637" y="0"/>
            <a:ext cx="2428377" cy="6858000"/>
          </a:xfrm>
          <a:prstGeom prst="rect">
            <a:avLst/>
          </a:prstGeom>
        </p:spPr>
      </p:pic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0FFFB839-7D55-7143-1AB4-EC703E6CE39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8120" y="1788984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E5AA10DA-F539-5910-FFE0-F330B50CAB6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72621" y="1788984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781635B8-4026-402A-238E-15A7122D869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8120" y="3881258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32848332-F85B-6A59-A207-45C07631AC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436364" y="3881258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67C76118-BEC9-E80D-E6B5-7860D56D75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72621" y="3881258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4802-ED92-5FBC-1855-05E9B11DED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559" y="237297"/>
            <a:ext cx="10553699" cy="125367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lang="en-US" b="1" dirty="0">
                <a:solidFill>
                  <a:srgbClr val="FF9604"/>
                </a:solidFill>
              </a:defRPr>
            </a:lvl1pPr>
          </a:lstStyle>
          <a:p>
            <a:pPr lvl="0">
              <a:lnSpc>
                <a:spcPts val="6000"/>
              </a:lnSpc>
            </a:pPr>
            <a:r>
              <a:rPr lang="en-US" dirty="0"/>
              <a:t>Headline in white or orange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ABF056-3096-7C7B-B592-F049C04E06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lnSpc>
                <a:spcPts val="3600"/>
              </a:lnSpc>
            </a:pPr>
            <a:fld id="{F5087266-EA35-264D-A9B4-C70A9C6CFDC2}" type="slidenum">
              <a:rPr lang="en-US" smtClean="0"/>
              <a:pPr>
                <a:lnSpc>
                  <a:spcPts val="3600"/>
                </a:lnSpc>
              </a:pPr>
              <a:t>‹#›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40FDFA-0BD9-39FC-D88B-B9067092E185}"/>
              </a:ext>
            </a:extLst>
          </p:cNvPr>
          <p:cNvGrpSpPr/>
          <p:nvPr userDrawn="1"/>
        </p:nvGrpSpPr>
        <p:grpSpPr>
          <a:xfrm>
            <a:off x="11321357" y="6390596"/>
            <a:ext cx="284251" cy="267405"/>
            <a:chOff x="11321357" y="6390595"/>
            <a:chExt cx="284250" cy="26740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A04CDBF-6EA5-7ABD-5FF6-D2BF233665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605607" y="6390595"/>
              <a:ext cx="0" cy="267405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06D24EF-5027-0518-98A1-13E9BB9069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lum bright="100000"/>
            </a:blip>
            <a:stretch>
              <a:fillRect/>
            </a:stretch>
          </p:blipFill>
          <p:spPr>
            <a:xfrm>
              <a:off x="11321357" y="6442904"/>
              <a:ext cx="177800" cy="1778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C44C50A8-85B3-32BF-6F05-0E45ED5F037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36364" y="1788984"/>
            <a:ext cx="3319272" cy="1858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Picture placement</a:t>
            </a:r>
          </a:p>
        </p:txBody>
      </p:sp>
    </p:spTree>
    <p:extLst>
      <p:ext uri="{BB962C8B-B14F-4D97-AF65-F5344CB8AC3E}">
        <p14:creationId xmlns:p14="http://schemas.microsoft.com/office/powerpoint/2010/main" val="339600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A69A-EC41-E2A1-1A53-05C2D59C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9A3B-C265-E2B8-FF7F-1D046AF2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DEB4C-5441-BCBB-4069-AC06788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D3FF0-8588-583B-B5E3-D1EFB18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53287-E91E-19A2-C02F-AD1A0F09B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6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1C2A7-1382-6759-D4D1-B8ED12B5C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A0717-8FA6-A5BF-58E0-B8BF089C1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F6238-BE35-5764-5C93-E18EE9C10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F6E2-49F6-0196-76E7-8E969B62B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C43BA-A478-A8F0-F23D-5C1AB92D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9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BCEC1-BAAA-2DDB-B99E-A78967CA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60DF0-1B51-092A-A0E7-585B798D3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0956-A581-EBA0-9F9F-F996E3741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03821-2A92-CBA2-8A53-EFFA53457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DAB17-BFF9-F4BD-2E31-F61D6D1C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DBDD8-2FDE-019D-ED4B-6317210AE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8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83927-C74E-644A-5B42-B7128B07A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0F3BE-550E-3FE1-EE11-2B7A61E12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B9486-15BF-2FEF-2E4E-EB54BCEA4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46ACA-0CF7-DDC1-EB84-669A3DC49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83105-4941-B03D-9BB1-F33A3FF42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6653B1-59EB-94B4-B000-FFDCF0251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B9C93-E8BB-C9ED-CFD1-B16779BD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DB6D5-CEFF-26DF-AF5A-202F8A53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3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131B-F97E-3F9E-E845-D40D6149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9681B4-548C-9021-0D61-040EB24F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E8B4-174C-3B4D-D1A2-9E2DE9FD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DA751-362C-7B8E-BD8F-39276BA8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9C686-8892-213B-B7EE-5F4547BC4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FBC725-3518-4BB1-0AEC-A2DA680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489EE-1837-B132-D4AF-F9F3012B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024C3-7C22-20A5-3984-7FD95796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0E74F-F367-4F7A-1F78-36E4034C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E49B3-F1FB-B8D5-8DA4-E943D0753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CE868-A65D-03FD-7EF1-1BB2E676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DA871-9FC2-8D81-9C27-AA30DC4E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C7AF1-E105-861C-7E76-0D48804D4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6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6017B-A9E1-3BC9-83DA-24DD94A7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238AA-8370-625F-DD32-EDA3C8CA4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9073F-3B5D-00DB-5C50-C53825DB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60B06-D937-88C2-1A70-E8B3D0399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AE0FB-067D-0B6E-4A23-8623100BF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F8ADA-1FF0-9B3A-771D-61A852BF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2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DFE46F-D61B-93DB-49B6-478DFBDFB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7F6A9-03AB-52BC-84AC-6863202D1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53044-852A-5028-806D-E487C5C6C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51A21-14EC-4269-B440-08A38D89E80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728F2-A594-1177-10F7-A74FFCBAD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0A6DA-3B80-DA17-B9EF-13AE87EF5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36FC-FD7B-4562-8573-7D81C3A9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6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C6B6DE-861A-FC55-9C81-03EDC8ACDA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630" y="2089384"/>
            <a:ext cx="3015994" cy="192381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DCAE5B-CE32-C07C-FDA7-72C0531529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087266-EA35-264D-A9B4-C70A9C6CFDC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434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ts val="3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43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046A4B-2937-0842-4335-681A59632C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4975" y="1120971"/>
            <a:ext cx="3905530" cy="812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DOOH boosts store visits for sneaker brand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1D05E7-3CD9-0BA9-1E5A-9BEB9715DA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4976" y="4223687"/>
            <a:ext cx="3779216" cy="2466431"/>
          </a:xfrm>
        </p:spPr>
        <p:txBody>
          <a:bodyPr/>
          <a:lstStyle/>
          <a:p>
            <a:r>
              <a:rPr lang="en-US" dirty="0">
                <a:solidFill>
                  <a:srgbClr val="F8951D"/>
                </a:solidFill>
              </a:rPr>
              <a:t>OBJECTIVE</a:t>
            </a:r>
            <a:br>
              <a:rPr lang="en-US" dirty="0">
                <a:solidFill>
                  <a:srgbClr val="F8951D"/>
                </a:solidFill>
              </a:rPr>
            </a:br>
            <a:r>
              <a:rPr lang="en-US" cap="none" dirty="0">
                <a:solidFill>
                  <a:schemeClr val="bg2"/>
                </a:solidFill>
              </a:rPr>
              <a:t>Increase brand awareness and visitation for a sneaker brand’s retail stores </a:t>
            </a:r>
            <a:r>
              <a:rPr lang="en-US" b="0" cap="none" dirty="0">
                <a:solidFill>
                  <a:schemeClr val="bg2"/>
                </a:solidFill>
              </a:rPr>
              <a:t>in New York</a:t>
            </a:r>
            <a:r>
              <a:rPr lang="en-US" cap="none" dirty="0">
                <a:solidFill>
                  <a:schemeClr val="bg2"/>
                </a:solidFill>
              </a:rPr>
              <a:t>.</a:t>
            </a:r>
          </a:p>
          <a:p>
            <a:r>
              <a:rPr lang="en-US" dirty="0">
                <a:solidFill>
                  <a:srgbClr val="F8951D"/>
                </a:solidFill>
              </a:rPr>
              <a:t>SOLUTION</a:t>
            </a:r>
            <a:br>
              <a:rPr lang="en-US" dirty="0">
                <a:solidFill>
                  <a:srgbClr val="F8951D"/>
                </a:solidFill>
              </a:rPr>
            </a:br>
            <a:r>
              <a:rPr lang="en-US" b="0" cap="none" dirty="0">
                <a:solidFill>
                  <a:schemeClr val="bg2"/>
                </a:solidFill>
                <a:effectLst/>
              </a:rPr>
              <a:t>Expand th</a:t>
            </a:r>
            <a:r>
              <a:rPr lang="en-US" b="0" cap="none" dirty="0">
                <a:solidFill>
                  <a:schemeClr val="bg2"/>
                </a:solidFill>
              </a:rPr>
              <a:t>e brand’s omnichannel campaign with a</a:t>
            </a:r>
            <a:r>
              <a:rPr lang="en-US" b="0" cap="none" dirty="0">
                <a:solidFill>
                  <a:schemeClr val="bg2"/>
                </a:solidFill>
                <a:effectLst/>
              </a:rPr>
              <a:t> </a:t>
            </a:r>
            <a:r>
              <a:rPr lang="en-US" cap="none" dirty="0">
                <a:solidFill>
                  <a:schemeClr val="bg2"/>
                </a:solidFill>
                <a:effectLst/>
              </a:rPr>
              <a:t>high-impact programmatic DOOH overlay through the brand’s preferred DSP.</a:t>
            </a:r>
            <a:r>
              <a:rPr lang="en-US" b="0" cap="none" dirty="0">
                <a:solidFill>
                  <a:schemeClr val="bg2"/>
                </a:solidFill>
                <a:effectLst/>
              </a:rPr>
              <a:t> Target New Yorkers and commuters </a:t>
            </a:r>
            <a:r>
              <a:rPr lang="en-US" cap="none" dirty="0">
                <a:solidFill>
                  <a:schemeClr val="bg2"/>
                </a:solidFill>
                <a:effectLst/>
              </a:rPr>
              <a:t>with iconic digital Spectaculars </a:t>
            </a:r>
            <a:r>
              <a:rPr lang="en-US" b="0" cap="none" dirty="0">
                <a:solidFill>
                  <a:schemeClr val="bg2"/>
                </a:solidFill>
                <a:effectLst/>
              </a:rPr>
              <a:t>in Midtown and Times Square.</a:t>
            </a:r>
          </a:p>
          <a:p>
            <a:endParaRPr lang="en-US" b="0" cap="none" dirty="0">
              <a:solidFill>
                <a:schemeClr val="bg1"/>
              </a:solidFill>
            </a:endParaRPr>
          </a:p>
          <a:p>
            <a:endParaRPr lang="en-US" b="0" cap="none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F787C6-D611-9DB7-7E54-CD0576C28E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00775" y="879059"/>
            <a:ext cx="5530743" cy="70685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</a:rPr>
              <a:t>The programmatic DOOH campaign </a:t>
            </a:r>
            <a:r>
              <a:rPr lang="en-US" b="1" dirty="0">
                <a:effectLst/>
              </a:rPr>
              <a:t>delivered a significant lift in visits </a:t>
            </a:r>
            <a:r>
              <a:rPr lang="en-US" dirty="0">
                <a:effectLst/>
              </a:rPr>
              <a:t>to the brand’s stores, while also driving </a:t>
            </a:r>
            <a:r>
              <a:rPr lang="en-US" b="1" dirty="0">
                <a:effectLst/>
              </a:rPr>
              <a:t>consumers to act quickly</a:t>
            </a:r>
            <a:r>
              <a:rPr lang="en-US" dirty="0">
                <a:effectLst/>
              </a:rPr>
              <a:t> and </a:t>
            </a:r>
            <a:r>
              <a:rPr lang="en-US" b="1" dirty="0">
                <a:effectLst/>
              </a:rPr>
              <a:t>travel farther to get to the stores</a:t>
            </a:r>
            <a:r>
              <a:rPr lang="en-US" dirty="0">
                <a:effectLst/>
              </a:rPr>
              <a:t>.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140319-3D44-06E9-B656-4A5B8573C1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ea typeface="MS PGothic" panose="020B0600070205080204" pitchFamily="34" charset="-128"/>
              </a:rPr>
              <a:t>Source: CCO RADARProof; Cuebiq, August 2022 |  Lift confidence level: 90%</a:t>
            </a:r>
          </a:p>
        </p:txBody>
      </p:sp>
      <p:graphicFrame>
        <p:nvGraphicFramePr>
          <p:cNvPr id="20" name="Content Placeholder 9">
            <a:extLst>
              <a:ext uri="{FF2B5EF4-FFF2-40B4-BE49-F238E27FC236}">
                <a16:creationId xmlns:a16="http://schemas.microsoft.com/office/drawing/2014/main" id="{BD50A416-193D-AEF2-4B0D-919771473A06}"/>
              </a:ext>
            </a:extLst>
          </p:cNvPr>
          <p:cNvGraphicFramePr>
            <a:graphicFrameLocks/>
          </p:cNvGraphicFramePr>
          <p:nvPr/>
        </p:nvGraphicFramePr>
        <p:xfrm>
          <a:off x="5750636" y="1770617"/>
          <a:ext cx="5999409" cy="2259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617D94D9-2A05-9E34-B797-8617B7DA8B3A}"/>
              </a:ext>
            </a:extLst>
          </p:cNvPr>
          <p:cNvGrpSpPr/>
          <p:nvPr/>
        </p:nvGrpSpPr>
        <p:grpSpPr>
          <a:xfrm>
            <a:off x="6392608" y="4132445"/>
            <a:ext cx="2011680" cy="2011680"/>
            <a:chOff x="6711467" y="4370583"/>
            <a:chExt cx="2011680" cy="201168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CA03C3E-EA95-FA28-867C-0410017045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11467" y="4370583"/>
              <a:ext cx="2011680" cy="2011680"/>
            </a:xfrm>
            <a:prstGeom prst="ellipse">
              <a:avLst/>
            </a:prstGeom>
            <a:gradFill flip="none" rotWithShape="1">
              <a:gsLst>
                <a:gs pos="14000">
                  <a:srgbClr val="0096D9"/>
                </a:gs>
                <a:gs pos="91000">
                  <a:srgbClr val="0F1233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5" b="1" i="0" u="none" strike="noStrike" kern="1200" cap="none" spc="-14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33798CE-A2F4-83F1-CDC0-8872E23F0170}"/>
                </a:ext>
              </a:extLst>
            </p:cNvPr>
            <p:cNvSpPr txBox="1"/>
            <p:nvPr/>
          </p:nvSpPr>
          <p:spPr bwMode="auto">
            <a:xfrm>
              <a:off x="6785836" y="4685349"/>
              <a:ext cx="1862942" cy="128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578" b="1" i="0" u="none" strike="noStrike" kern="1200" cap="none" spc="0" normalizeH="0" baseline="0" noProof="0" dirty="0">
                  <a:ln>
                    <a:noFill/>
                  </a:ln>
                  <a:solidFill>
                    <a:srgbClr val="F8951D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 50</a:t>
              </a:r>
              <a:r>
                <a:rPr kumimoji="0" lang="en-US" sz="3578" b="1" i="0" u="none" strike="noStrike" kern="1200" cap="none" spc="0" normalizeH="0" baseline="30000" noProof="0" dirty="0">
                  <a:ln>
                    <a:noFill/>
                  </a:ln>
                  <a:solidFill>
                    <a:srgbClr val="F8951D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of exposed audiences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visited a store within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 days of seeing the DOOH ads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00BE211-ACD2-F619-3105-FC996EE525C9}"/>
              </a:ext>
            </a:extLst>
          </p:cNvPr>
          <p:cNvGrpSpPr/>
          <p:nvPr/>
        </p:nvGrpSpPr>
        <p:grpSpPr>
          <a:xfrm>
            <a:off x="9179450" y="4132445"/>
            <a:ext cx="2011680" cy="2011680"/>
            <a:chOff x="8988531" y="4370583"/>
            <a:chExt cx="2011680" cy="201168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28C4C4A-FB1C-9C2F-21AB-906E2C4B17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88531" y="4370583"/>
              <a:ext cx="2011680" cy="2011680"/>
            </a:xfrm>
            <a:prstGeom prst="ellipse">
              <a:avLst/>
            </a:prstGeom>
            <a:gradFill flip="none" rotWithShape="1">
              <a:gsLst>
                <a:gs pos="11000">
                  <a:srgbClr val="0096D9"/>
                </a:gs>
                <a:gs pos="86000">
                  <a:srgbClr val="0F1233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5" b="1" i="0" u="none" strike="noStrike" kern="1200" cap="none" spc="-14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9B84688-00A6-2419-1E9E-8957047ECC9B}"/>
                </a:ext>
              </a:extLst>
            </p:cNvPr>
            <p:cNvSpPr txBox="1"/>
            <p:nvPr/>
          </p:nvSpPr>
          <p:spPr bwMode="auto">
            <a:xfrm>
              <a:off x="9149768" y="4685353"/>
              <a:ext cx="1692874" cy="128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578" b="1" i="0" u="none" strike="noStrike" kern="1200" cap="none" spc="0" normalizeH="0" baseline="0" noProof="0" dirty="0">
                  <a:ln>
                    <a:noFill/>
                  </a:ln>
                  <a:solidFill>
                    <a:srgbClr val="F8951D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3578" b="1" i="0" u="none" strike="noStrike" kern="1200" cap="none" spc="-150" normalizeH="0" baseline="0" noProof="0" dirty="0">
                  <a:ln>
                    <a:noFill/>
                  </a:ln>
                  <a:solidFill>
                    <a:srgbClr val="F8951D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81</a:t>
              </a:r>
              <a:r>
                <a:rPr kumimoji="0" lang="en-US" sz="3578" b="1" i="0" u="none" strike="noStrike" kern="1200" cap="none" spc="0" normalizeH="0" baseline="30000" noProof="0" dirty="0">
                  <a:ln>
                    <a:noFill/>
                  </a:ln>
                  <a:solidFill>
                    <a:srgbClr val="F8951D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of visitors who saw the DOOH ads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traveled 5+ miles from home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to visit the retail store</a:t>
              </a: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B3A86EF-AE5F-DBC3-4045-15637B0463BF}"/>
              </a:ext>
            </a:extLst>
          </p:cNvPr>
          <p:cNvCxnSpPr>
            <a:cxnSpLocks/>
          </p:cNvCxnSpPr>
          <p:nvPr/>
        </p:nvCxnSpPr>
        <p:spPr>
          <a:xfrm flipV="1">
            <a:off x="8306706" y="2171700"/>
            <a:ext cx="794432" cy="769495"/>
          </a:xfrm>
          <a:prstGeom prst="straightConnector1">
            <a:avLst/>
          </a:prstGeom>
          <a:ln w="12700">
            <a:solidFill>
              <a:srgbClr val="0395D9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1B7AA8E0-9E1F-634B-E18C-DF93C2372A94}"/>
              </a:ext>
            </a:extLst>
          </p:cNvPr>
          <p:cNvSpPr/>
          <p:nvPr/>
        </p:nvSpPr>
        <p:spPr>
          <a:xfrm>
            <a:off x="7924676" y="2276516"/>
            <a:ext cx="900332" cy="3780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125% Lift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81D3407-E14D-1A9A-0F90-CBB0C541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223" y="529703"/>
            <a:ext cx="2233914" cy="221599"/>
          </a:xfrm>
        </p:spPr>
        <p:txBody>
          <a:bodyPr/>
          <a:lstStyle/>
          <a:p>
            <a:pPr algn="ctr"/>
            <a:r>
              <a:rPr lang="en-US" dirty="0"/>
              <a:t>VISIT STUDY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098205D-31C1-6D69-1FAC-0F0F1ECB9D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787" y="446293"/>
            <a:ext cx="1748974" cy="29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179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Aptos</vt:lpstr>
      <vt:lpstr>Arial</vt:lpstr>
      <vt:lpstr>Calibri</vt:lpstr>
      <vt:lpstr>Calibri Light</vt:lpstr>
      <vt:lpstr>Century Gothic</vt:lpstr>
      <vt:lpstr>5_Office Theme</vt:lpstr>
      <vt:lpstr>VISIT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Morie, Robert</dc:creator>
  <cp:lastModifiedBy>Morie, Robert</cp:lastModifiedBy>
  <cp:revision>2</cp:revision>
  <dcterms:created xsi:type="dcterms:W3CDTF">2024-08-15T17:36:19Z</dcterms:created>
  <dcterms:modified xsi:type="dcterms:W3CDTF">2024-08-15T17:43:32Z</dcterms:modified>
</cp:coreProperties>
</file>