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7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8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9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0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2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3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4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5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6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7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8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9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0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1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2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3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4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5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26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4"/>
    <p:sldMasterId id="2147484242" r:id="rId5"/>
    <p:sldMasterId id="2147484353" r:id="rId6"/>
    <p:sldMasterId id="2147484386" r:id="rId7"/>
    <p:sldMasterId id="2147484417" r:id="rId8"/>
    <p:sldMasterId id="2147484483" r:id="rId9"/>
    <p:sldMasterId id="2147484514" r:id="rId10"/>
    <p:sldMasterId id="2147484579" r:id="rId11"/>
    <p:sldMasterId id="2147484610" r:id="rId12"/>
    <p:sldMasterId id="2147484645" r:id="rId13"/>
    <p:sldMasterId id="2147484676" r:id="rId14"/>
  </p:sldMasterIdLst>
  <p:notesMasterIdLst>
    <p:notesMasterId r:id="rId58"/>
  </p:notesMasterIdLst>
  <p:handoutMasterIdLst>
    <p:handoutMasterId r:id="rId59"/>
  </p:handoutMasterIdLst>
  <p:sldIdLst>
    <p:sldId id="1311" r:id="rId15"/>
    <p:sldId id="1504" r:id="rId16"/>
    <p:sldId id="2147472289" r:id="rId17"/>
    <p:sldId id="2147472337" r:id="rId18"/>
    <p:sldId id="2147472342" r:id="rId19"/>
    <p:sldId id="2147470325" r:id="rId20"/>
    <p:sldId id="2147472329" r:id="rId21"/>
    <p:sldId id="2147472282" r:id="rId22"/>
    <p:sldId id="2147472322" r:id="rId23"/>
    <p:sldId id="2147472323" r:id="rId24"/>
    <p:sldId id="2147472326" r:id="rId25"/>
    <p:sldId id="2147472324" r:id="rId26"/>
    <p:sldId id="2147472272" r:id="rId27"/>
    <p:sldId id="2147472284" r:id="rId28"/>
    <p:sldId id="2147472332" r:id="rId29"/>
    <p:sldId id="2147472318" r:id="rId30"/>
    <p:sldId id="2147472333" r:id="rId31"/>
    <p:sldId id="2147472320" r:id="rId32"/>
    <p:sldId id="2147472334" r:id="rId33"/>
    <p:sldId id="2147472321" r:id="rId34"/>
    <p:sldId id="2147472335" r:id="rId35"/>
    <p:sldId id="2147472273" r:id="rId36"/>
    <p:sldId id="2147472280" r:id="rId37"/>
    <p:sldId id="2147472301" r:id="rId38"/>
    <p:sldId id="2147472302" r:id="rId39"/>
    <p:sldId id="2147472303" r:id="rId40"/>
    <p:sldId id="2147472304" r:id="rId41"/>
    <p:sldId id="2147472281" r:id="rId42"/>
    <p:sldId id="2147472305" r:id="rId43"/>
    <p:sldId id="2147472306" r:id="rId44"/>
    <p:sldId id="2147472274" r:id="rId45"/>
    <p:sldId id="2147472308" r:id="rId46"/>
    <p:sldId id="2147472275" r:id="rId47"/>
    <p:sldId id="2147472330" r:id="rId48"/>
    <p:sldId id="2147472309" r:id="rId49"/>
    <p:sldId id="2147472343" r:id="rId50"/>
    <p:sldId id="2147472310" r:id="rId51"/>
    <p:sldId id="2147472344" r:id="rId52"/>
    <p:sldId id="2147472311" r:id="rId53"/>
    <p:sldId id="2147472312" r:id="rId54"/>
    <p:sldId id="2147472314" r:id="rId55"/>
    <p:sldId id="2147472313" r:id="rId56"/>
    <p:sldId id="1791" r:id="rId57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6BD01B-F0D6-B5BE-DF22-9BC1E51EA4BD}" name="Emily Henrick" initials="EH" userId="S::emily.henrick@harrispoll.com::db4fe04a-e727-4496-9631-b11cea1e185b" providerId="AD"/>
  <p188:author id="{0BA8924B-0E4B-4B18-8DEE-F696D90E1705}" name="Nicole Alfano" initials="NA" userId="S::nicole.alfano@harrispoll.com::cc64bf32-4bae-4b2d-95de-315d4e7f1ab0" providerId="AD"/>
  <p188:author id="{170CCD63-CB76-5ACC-D5FB-3ADB6FCB5505}" name="Kat Williams" initials="KW" userId="S::kat.williams@harrispoll.com::fe2d2e23-c50b-4fb1-bac0-5af49a44e9c2" providerId="AD"/>
  <p188:author id="{F03B897B-D897-A987-A1F6-90EC1BD33FD4}" name="Erica Parker" initials="EP" userId="S::erica.parker@harrispoll.com::5821f3cf-cbb2-40e0-90d1-65feb1595ea1" providerId="AD"/>
  <p188:author id="{2DC090B7-1DF5-F02A-AFC7-3B10A334D871}" name="Erica Parker" initials="EP" userId="S::Erica.Parker@harrispoll.com::5821f3cf-cbb2-40e0-90d1-65feb1595ea1" providerId="AD"/>
  <p188:author id="{277FA3CA-05E5-000D-F90B-090CC132BB67}" name="Jacklyn  Cooney" initials="JC" userId="S::jacklyn.cooney@harrispoll.com::4671fd87-1c36-424f-adfb-fe46f03702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wny Saez" initials="TS" lastIdx="5" clrIdx="0">
    <p:extLst>
      <p:ext uri="{19B8F6BF-5375-455C-9EA6-DF929625EA0E}">
        <p15:presenceInfo xmlns:p15="http://schemas.microsoft.com/office/powerpoint/2012/main" userId="S::tawny.saez@harrisinsights.com::2913b00c-fb6f-4e8a-bee1-8c08f32ef7de" providerId="AD"/>
      </p:ext>
    </p:extLst>
  </p:cmAuthor>
  <p:cmAuthor id="2" name="Andrew Higham" initials="AH" lastIdx="4" clrIdx="1">
    <p:extLst>
      <p:ext uri="{19B8F6BF-5375-455C-9EA6-DF929625EA0E}">
        <p15:presenceInfo xmlns:p15="http://schemas.microsoft.com/office/powerpoint/2012/main" userId="S::andrew.higham@harrisinsights.com::35dafcc8-73c5-404a-9731-d0dc709edbaf" providerId="AD"/>
      </p:ext>
    </p:extLst>
  </p:cmAuthor>
  <p:cmAuthor id="3" name="Marie Aloi" initials="MA" lastIdx="8" clrIdx="2">
    <p:extLst>
      <p:ext uri="{19B8F6BF-5375-455C-9EA6-DF929625EA0E}">
        <p15:presenceInfo xmlns:p15="http://schemas.microsoft.com/office/powerpoint/2012/main" userId="S-1-12-1-1671365597-1128412942-364009609-4032178151" providerId="AD"/>
      </p:ext>
    </p:extLst>
  </p:cmAuthor>
  <p:cmAuthor id="4" name="Chris McAllister" initials="CM" lastIdx="4" clrIdx="3">
    <p:extLst>
      <p:ext uri="{19B8F6BF-5375-455C-9EA6-DF929625EA0E}">
        <p15:presenceInfo xmlns:p15="http://schemas.microsoft.com/office/powerpoint/2012/main" userId="S::chris.mcallister@harrisinsights.com::1c21de35-29b4-45c9-a39e-8ffc18f06b64" providerId="AD"/>
      </p:ext>
    </p:extLst>
  </p:cmAuthor>
  <p:cmAuthor id="5" name="John Gerzema" initials="JG" lastIdx="4" clrIdx="4">
    <p:extLst>
      <p:ext uri="{19B8F6BF-5375-455C-9EA6-DF929625EA0E}">
        <p15:presenceInfo xmlns:p15="http://schemas.microsoft.com/office/powerpoint/2012/main" userId="S::jgerzema@harrisinsights.com::9479822d-61de-40b2-b816-750aef508154" providerId="AD"/>
      </p:ext>
    </p:extLst>
  </p:cmAuthor>
  <p:cmAuthor id="6" name="Steve Nicklin" initials="SN" lastIdx="13" clrIdx="5">
    <p:extLst>
      <p:ext uri="{19B8F6BF-5375-455C-9EA6-DF929625EA0E}">
        <p15:presenceInfo xmlns:p15="http://schemas.microsoft.com/office/powerpoint/2012/main" userId="S::snicklin@oaaa.org::4d267a5b-9ae4-459a-bbb3-586e46512d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034"/>
    <a:srgbClr val="BA4C67"/>
    <a:srgbClr val="FFA58F"/>
    <a:srgbClr val="019EDB"/>
    <a:srgbClr val="41B6E4"/>
    <a:srgbClr val="FF8769"/>
    <a:srgbClr val="C5EFFF"/>
    <a:srgbClr val="E3DECE"/>
    <a:srgbClr val="BFBFBF"/>
    <a:srgbClr val="C2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EEA93-E983-4BE1-8830-68537BDC3B62}" v="5" dt="2024-05-16T18:35:51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handoutMaster" Target="handoutMasters/handoutMaster1.xml"/><Relationship Id="rId67" Type="http://schemas.microsoft.com/office/2018/10/relationships/authors" Target="author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Nicklin" userId="4d267a5b-9ae4-459a-bbb3-586e46512d6c" providerId="ADAL" clId="{91C84F61-E243-4D9A-8FF2-47ACEAE6B362}"/>
    <pc:docChg chg="custSel modSld">
      <pc:chgData name="Steve Nicklin" userId="4d267a5b-9ae4-459a-bbb3-586e46512d6c" providerId="ADAL" clId="{91C84F61-E243-4D9A-8FF2-47ACEAE6B362}" dt="2024-04-24T14:26:16.840" v="186" actId="1076"/>
      <pc:docMkLst>
        <pc:docMk/>
      </pc:docMkLst>
      <pc:sldChg chg="modSp mod">
        <pc:chgData name="Steve Nicklin" userId="4d267a5b-9ae4-459a-bbb3-586e46512d6c" providerId="ADAL" clId="{91C84F61-E243-4D9A-8FF2-47ACEAE6B362}" dt="2024-04-24T14:26:16.840" v="186" actId="1076"/>
        <pc:sldMkLst>
          <pc:docMk/>
          <pc:sldMk cId="1358065154" sldId="2147472311"/>
        </pc:sldMkLst>
        <pc:spChg chg="mod">
          <ac:chgData name="Steve Nicklin" userId="4d267a5b-9ae4-459a-bbb3-586e46512d6c" providerId="ADAL" clId="{91C84F61-E243-4D9A-8FF2-47ACEAE6B362}" dt="2024-04-24T14:26:16.840" v="186" actId="1076"/>
          <ac:spMkLst>
            <pc:docMk/>
            <pc:sldMk cId="1358065154" sldId="2147472311"/>
            <ac:spMk id="7" creationId="{87AD387C-5F3B-5D53-B53E-756B8E98D4B6}"/>
          </ac:spMkLst>
        </pc:spChg>
      </pc:sldChg>
    </pc:docChg>
  </pc:docChgLst>
  <pc:docChgLst>
    <pc:chgData name="Steve Nicklin" userId="4d267a5b-9ae4-459a-bbb3-586e46512d6c" providerId="ADAL" clId="{755EEA93-E983-4BE1-8830-68537BDC3B62}"/>
    <pc:docChg chg="undo custSel delSld modSld">
      <pc:chgData name="Steve Nicklin" userId="4d267a5b-9ae4-459a-bbb3-586e46512d6c" providerId="ADAL" clId="{755EEA93-E983-4BE1-8830-68537BDC3B62}" dt="2024-05-16T18:35:59.967" v="26" actId="47"/>
      <pc:docMkLst>
        <pc:docMk/>
      </pc:docMkLst>
      <pc:sldChg chg="addSp delSp modSp mod">
        <pc:chgData name="Steve Nicklin" userId="4d267a5b-9ae4-459a-bbb3-586e46512d6c" providerId="ADAL" clId="{755EEA93-E983-4BE1-8830-68537BDC3B62}" dt="2024-05-16T18:33:48.578" v="15" actId="1076"/>
        <pc:sldMkLst>
          <pc:docMk/>
          <pc:sldMk cId="1198017326" sldId="2147472282"/>
        </pc:sldMkLst>
        <pc:graphicFrameChg chg="del">
          <ac:chgData name="Steve Nicklin" userId="4d267a5b-9ae4-459a-bbb3-586e46512d6c" providerId="ADAL" clId="{755EEA93-E983-4BE1-8830-68537BDC3B62}" dt="2024-05-16T18:33:39.802" v="13" actId="478"/>
          <ac:graphicFrameMkLst>
            <pc:docMk/>
            <pc:sldMk cId="1198017326" sldId="2147472282"/>
            <ac:graphicFrameMk id="10" creationId="{8891144E-D2D5-836C-B609-11AF80EA9497}"/>
          </ac:graphicFrameMkLst>
        </pc:graphicFrameChg>
        <pc:graphicFrameChg chg="add mod">
          <ac:chgData name="Steve Nicklin" userId="4d267a5b-9ae4-459a-bbb3-586e46512d6c" providerId="ADAL" clId="{755EEA93-E983-4BE1-8830-68537BDC3B62}" dt="2024-05-16T18:33:48.578" v="15" actId="1076"/>
          <ac:graphicFrameMkLst>
            <pc:docMk/>
            <pc:sldMk cId="1198017326" sldId="2147472282"/>
            <ac:graphicFrameMk id="12" creationId="{DB06F0CF-A9E2-D490-86C4-4180A163A3B6}"/>
          </ac:graphicFrameMkLst>
        </pc:graphicFrameChg>
      </pc:sldChg>
      <pc:sldChg chg="addSp delSp mod">
        <pc:chgData name="Steve Nicklin" userId="4d267a5b-9ae4-459a-bbb3-586e46512d6c" providerId="ADAL" clId="{755EEA93-E983-4BE1-8830-68537BDC3B62}" dt="2024-05-13T15:38:59.269" v="7" actId="9405"/>
        <pc:sldMkLst>
          <pc:docMk/>
          <pc:sldMk cId="37620589" sldId="2147472302"/>
        </pc:sldMkLst>
        <pc:inkChg chg="add del">
          <ac:chgData name="Steve Nicklin" userId="4d267a5b-9ae4-459a-bbb3-586e46512d6c" providerId="ADAL" clId="{755EEA93-E983-4BE1-8830-68537BDC3B62}" dt="2024-05-13T15:38:59.269" v="7" actId="9405"/>
          <ac:inkMkLst>
            <pc:docMk/>
            <pc:sldMk cId="37620589" sldId="2147472302"/>
            <ac:inkMk id="4" creationId="{CEC2689C-E3C1-F51B-E2E1-A1B2778CFEEE}"/>
          </ac:inkMkLst>
        </pc:inkChg>
      </pc:sldChg>
      <pc:sldChg chg="addSp delSp mod">
        <pc:chgData name="Steve Nicklin" userId="4d267a5b-9ae4-459a-bbb3-586e46512d6c" providerId="ADAL" clId="{755EEA93-E983-4BE1-8830-68537BDC3B62}" dt="2024-05-13T15:41:02.988" v="11" actId="9405"/>
        <pc:sldMkLst>
          <pc:docMk/>
          <pc:sldMk cId="2512154454" sldId="2147472305"/>
        </pc:sldMkLst>
        <pc:inkChg chg="add del">
          <ac:chgData name="Steve Nicklin" userId="4d267a5b-9ae4-459a-bbb3-586e46512d6c" providerId="ADAL" clId="{755EEA93-E983-4BE1-8830-68537BDC3B62}" dt="2024-05-13T15:41:02.988" v="11" actId="9405"/>
          <ac:inkMkLst>
            <pc:docMk/>
            <pc:sldMk cId="2512154454" sldId="2147472305"/>
            <ac:inkMk id="22" creationId="{3DEBC449-F87F-6759-6B8F-BB20A1A7263A}"/>
          </ac:inkMkLst>
        </pc:inkChg>
        <pc:inkChg chg="add del">
          <ac:chgData name="Steve Nicklin" userId="4d267a5b-9ae4-459a-bbb3-586e46512d6c" providerId="ADAL" clId="{755EEA93-E983-4BE1-8830-68537BDC3B62}" dt="2024-05-13T15:41:02.198" v="10" actId="9405"/>
          <ac:inkMkLst>
            <pc:docMk/>
            <pc:sldMk cId="2512154454" sldId="2147472305"/>
            <ac:inkMk id="23" creationId="{ED2D1F3F-5EC3-C263-220F-154AF1923C49}"/>
          </ac:inkMkLst>
        </pc:inkChg>
      </pc:sldChg>
      <pc:sldChg chg="addSp delSp modSp mod">
        <pc:chgData name="Steve Nicklin" userId="4d267a5b-9ae4-459a-bbb3-586e46512d6c" providerId="ADAL" clId="{755EEA93-E983-4BE1-8830-68537BDC3B62}" dt="2024-05-16T18:34:38.223" v="18"/>
        <pc:sldMkLst>
          <pc:docMk/>
          <pc:sldMk cId="123684563" sldId="2147472322"/>
        </pc:sldMkLst>
        <pc:graphicFrameChg chg="del">
          <ac:chgData name="Steve Nicklin" userId="4d267a5b-9ae4-459a-bbb3-586e46512d6c" providerId="ADAL" clId="{755EEA93-E983-4BE1-8830-68537BDC3B62}" dt="2024-05-16T18:34:32.889" v="17" actId="478"/>
          <ac:graphicFrameMkLst>
            <pc:docMk/>
            <pc:sldMk cId="123684563" sldId="2147472322"/>
            <ac:graphicFrameMk id="7" creationId="{95068F04-9F37-ECF0-415C-29ED53562E41}"/>
          </ac:graphicFrameMkLst>
        </pc:graphicFrameChg>
        <pc:graphicFrameChg chg="add mod">
          <ac:chgData name="Steve Nicklin" userId="4d267a5b-9ae4-459a-bbb3-586e46512d6c" providerId="ADAL" clId="{755EEA93-E983-4BE1-8830-68537BDC3B62}" dt="2024-05-16T18:34:38.223" v="18"/>
          <ac:graphicFrameMkLst>
            <pc:docMk/>
            <pc:sldMk cId="123684563" sldId="2147472322"/>
            <ac:graphicFrameMk id="13" creationId="{478EAC7F-CC31-6ACC-33D6-36BE2FEE2C0F}"/>
          </ac:graphicFrameMkLst>
        </pc:graphicFrameChg>
      </pc:sldChg>
      <pc:sldChg chg="addSp delSp modSp mod">
        <pc:chgData name="Steve Nicklin" userId="4d267a5b-9ae4-459a-bbb3-586e46512d6c" providerId="ADAL" clId="{755EEA93-E983-4BE1-8830-68537BDC3B62}" dt="2024-05-16T18:35:16.101" v="21"/>
        <pc:sldMkLst>
          <pc:docMk/>
          <pc:sldMk cId="1136797289" sldId="2147472323"/>
        </pc:sldMkLst>
        <pc:graphicFrameChg chg="add mod">
          <ac:chgData name="Steve Nicklin" userId="4d267a5b-9ae4-459a-bbb3-586e46512d6c" providerId="ADAL" clId="{755EEA93-E983-4BE1-8830-68537BDC3B62}" dt="2024-05-16T18:35:16.101" v="21"/>
          <ac:graphicFrameMkLst>
            <pc:docMk/>
            <pc:sldMk cId="1136797289" sldId="2147472323"/>
            <ac:graphicFrameMk id="9" creationId="{A38A63EF-ECA3-B015-A7C7-9D393AABC1B1}"/>
          </ac:graphicFrameMkLst>
        </pc:graphicFrameChg>
        <pc:graphicFrameChg chg="del">
          <ac:chgData name="Steve Nicklin" userId="4d267a5b-9ae4-459a-bbb3-586e46512d6c" providerId="ADAL" clId="{755EEA93-E983-4BE1-8830-68537BDC3B62}" dt="2024-05-16T18:35:14.129" v="20" actId="478"/>
          <ac:graphicFrameMkLst>
            <pc:docMk/>
            <pc:sldMk cId="1136797289" sldId="2147472323"/>
            <ac:graphicFrameMk id="10" creationId="{CCC5EEBB-662F-512D-242D-BA3DE15AF72B}"/>
          </ac:graphicFrameMkLst>
        </pc:graphicFrameChg>
      </pc:sldChg>
      <pc:sldChg chg="addSp delSp modSp mod">
        <pc:chgData name="Steve Nicklin" userId="4d267a5b-9ae4-459a-bbb3-586e46512d6c" providerId="ADAL" clId="{755EEA93-E983-4BE1-8830-68537BDC3B62}" dt="2024-05-16T18:35:51.460" v="25"/>
        <pc:sldMkLst>
          <pc:docMk/>
          <pc:sldMk cId="750340518" sldId="2147472324"/>
        </pc:sldMkLst>
        <pc:graphicFrameChg chg="del">
          <ac:chgData name="Steve Nicklin" userId="4d267a5b-9ae4-459a-bbb3-586e46512d6c" providerId="ADAL" clId="{755EEA93-E983-4BE1-8830-68537BDC3B62}" dt="2024-05-16T18:35:49.606" v="24" actId="478"/>
          <ac:graphicFrameMkLst>
            <pc:docMk/>
            <pc:sldMk cId="750340518" sldId="2147472324"/>
            <ac:graphicFrameMk id="6" creationId="{231A2BDA-4AF1-F52F-FD41-E8B8FA45B1D5}"/>
          </ac:graphicFrameMkLst>
        </pc:graphicFrameChg>
        <pc:graphicFrameChg chg="add mod">
          <ac:chgData name="Steve Nicklin" userId="4d267a5b-9ae4-459a-bbb3-586e46512d6c" providerId="ADAL" clId="{755EEA93-E983-4BE1-8830-68537BDC3B62}" dt="2024-05-16T18:35:51.460" v="25"/>
          <ac:graphicFrameMkLst>
            <pc:docMk/>
            <pc:sldMk cId="750340518" sldId="2147472324"/>
            <ac:graphicFrameMk id="10" creationId="{0249E8B3-EF70-E782-FB79-7458F761C30D}"/>
          </ac:graphicFrameMkLst>
        </pc:graphicFrameChg>
      </pc:sldChg>
      <pc:sldChg chg="modSp mod">
        <pc:chgData name="Steve Nicklin" userId="4d267a5b-9ae4-459a-bbb3-586e46512d6c" providerId="ADAL" clId="{755EEA93-E983-4BE1-8830-68537BDC3B62}" dt="2024-05-13T15:36:19.684" v="5" actId="13926"/>
        <pc:sldMkLst>
          <pc:docMk/>
          <pc:sldMk cId="2046935418" sldId="2147472335"/>
        </pc:sldMkLst>
        <pc:graphicFrameChg chg="modGraphic">
          <ac:chgData name="Steve Nicklin" userId="4d267a5b-9ae4-459a-bbb3-586e46512d6c" providerId="ADAL" clId="{755EEA93-E983-4BE1-8830-68537BDC3B62}" dt="2024-05-13T15:36:18.687" v="4" actId="13926"/>
          <ac:graphicFrameMkLst>
            <pc:docMk/>
            <pc:sldMk cId="2046935418" sldId="2147472335"/>
            <ac:graphicFrameMk id="11" creationId="{B7A90769-1172-8346-79A9-55504F5CE360}"/>
          </ac:graphicFrameMkLst>
        </pc:graphicFrameChg>
        <pc:graphicFrameChg chg="modGraphic">
          <ac:chgData name="Steve Nicklin" userId="4d267a5b-9ae4-459a-bbb3-586e46512d6c" providerId="ADAL" clId="{755EEA93-E983-4BE1-8830-68537BDC3B62}" dt="2024-05-13T15:36:19.684" v="5" actId="13926"/>
          <ac:graphicFrameMkLst>
            <pc:docMk/>
            <pc:sldMk cId="2046935418" sldId="2147472335"/>
            <ac:graphicFrameMk id="14" creationId="{64BDAC3C-9138-E4A4-DEBE-B740E2E9ACDF}"/>
          </ac:graphicFrameMkLst>
        </pc:graphicFrameChg>
      </pc:sldChg>
      <pc:sldChg chg="modSp del mod">
        <pc:chgData name="Steve Nicklin" userId="4d267a5b-9ae4-459a-bbb3-586e46512d6c" providerId="ADAL" clId="{755EEA93-E983-4BE1-8830-68537BDC3B62}" dt="2024-05-16T18:34:19.743" v="16" actId="47"/>
        <pc:sldMkLst>
          <pc:docMk/>
          <pc:sldMk cId="2305561756" sldId="2147472345"/>
        </pc:sldMkLst>
        <pc:spChg chg="mod">
          <ac:chgData name="Steve Nicklin" userId="4d267a5b-9ae4-459a-bbb3-586e46512d6c" providerId="ADAL" clId="{755EEA93-E983-4BE1-8830-68537BDC3B62}" dt="2024-05-16T18:33:07.526" v="12" actId="113"/>
          <ac:spMkLst>
            <pc:docMk/>
            <pc:sldMk cId="2305561756" sldId="2147472345"/>
            <ac:spMk id="3" creationId="{640B9BD7-D74E-FFCE-B36B-B877ACEDFFB9}"/>
          </ac:spMkLst>
        </pc:spChg>
      </pc:sldChg>
      <pc:sldChg chg="del">
        <pc:chgData name="Steve Nicklin" userId="4d267a5b-9ae4-459a-bbb3-586e46512d6c" providerId="ADAL" clId="{755EEA93-E983-4BE1-8830-68537BDC3B62}" dt="2024-05-16T18:34:49.836" v="19" actId="47"/>
        <pc:sldMkLst>
          <pc:docMk/>
          <pc:sldMk cId="1169466354" sldId="2147472346"/>
        </pc:sldMkLst>
      </pc:sldChg>
      <pc:sldChg chg="del">
        <pc:chgData name="Steve Nicklin" userId="4d267a5b-9ae4-459a-bbb3-586e46512d6c" providerId="ADAL" clId="{755EEA93-E983-4BE1-8830-68537BDC3B62}" dt="2024-05-16T18:35:24.145" v="22" actId="47"/>
        <pc:sldMkLst>
          <pc:docMk/>
          <pc:sldMk cId="441695404" sldId="2147472347"/>
        </pc:sldMkLst>
      </pc:sldChg>
      <pc:sldChg chg="del">
        <pc:chgData name="Steve Nicklin" userId="4d267a5b-9ae4-459a-bbb3-586e46512d6c" providerId="ADAL" clId="{755EEA93-E983-4BE1-8830-68537BDC3B62}" dt="2024-05-16T18:35:34.873" v="23" actId="47"/>
        <pc:sldMkLst>
          <pc:docMk/>
          <pc:sldMk cId="543203784" sldId="2147472348"/>
        </pc:sldMkLst>
      </pc:sldChg>
      <pc:sldChg chg="del">
        <pc:chgData name="Steve Nicklin" userId="4d267a5b-9ae4-459a-bbb3-586e46512d6c" providerId="ADAL" clId="{755EEA93-E983-4BE1-8830-68537BDC3B62}" dt="2024-05-16T18:35:59.967" v="26" actId="47"/>
        <pc:sldMkLst>
          <pc:docMk/>
          <pc:sldMk cId="1504737531" sldId="2147472349"/>
        </pc:sldMkLst>
      </pc:sldChg>
    </pc:docChg>
  </pc:docChgLst>
  <pc:docChgLst>
    <pc:chgData name="Erica Parker" userId="5821f3cf-cbb2-40e0-90d1-65feb1595ea1" providerId="ADAL" clId="{B7B4CD77-2AFD-4DCD-9C6E-3A1B378FC367}"/>
    <pc:docChg chg="modSld">
      <pc:chgData name="Erica Parker" userId="5821f3cf-cbb2-40e0-90d1-65feb1595ea1" providerId="ADAL" clId="{B7B4CD77-2AFD-4DCD-9C6E-3A1B378FC367}" dt="2024-04-24T13:13:15.715" v="30" actId="27918"/>
      <pc:docMkLst>
        <pc:docMk/>
      </pc:docMkLst>
      <pc:sldChg chg="mod">
        <pc:chgData name="Erica Parker" userId="5821f3cf-cbb2-40e0-90d1-65feb1595ea1" providerId="ADAL" clId="{B7B4CD77-2AFD-4DCD-9C6E-3A1B378FC367}" dt="2024-04-24T13:09:15.716" v="7" actId="27918"/>
        <pc:sldMkLst>
          <pc:docMk/>
          <pc:sldMk cId="1198017326" sldId="2147472282"/>
        </pc:sldMkLst>
      </pc:sldChg>
      <pc:sldChg chg="mod">
        <pc:chgData name="Erica Parker" userId="5821f3cf-cbb2-40e0-90d1-65feb1595ea1" providerId="ADAL" clId="{B7B4CD77-2AFD-4DCD-9C6E-3A1B378FC367}" dt="2024-04-24T13:13:15.715" v="30" actId="27918"/>
        <pc:sldMkLst>
          <pc:docMk/>
          <pc:sldMk cId="2945765332" sldId="2147472304"/>
        </pc:sldMkLst>
      </pc:sldChg>
      <pc:sldChg chg="mod">
        <pc:chgData name="Erica Parker" userId="5821f3cf-cbb2-40e0-90d1-65feb1595ea1" providerId="ADAL" clId="{B7B4CD77-2AFD-4DCD-9C6E-3A1B378FC367}" dt="2024-04-24T13:10:13.298" v="12" actId="27918"/>
        <pc:sldMkLst>
          <pc:docMk/>
          <pc:sldMk cId="123684563" sldId="2147472322"/>
        </pc:sldMkLst>
      </pc:sldChg>
      <pc:sldChg chg="mod">
        <pc:chgData name="Erica Parker" userId="5821f3cf-cbb2-40e0-90d1-65feb1595ea1" providerId="ADAL" clId="{B7B4CD77-2AFD-4DCD-9C6E-3A1B378FC367}" dt="2024-04-24T13:11:01.383" v="16" actId="27918"/>
        <pc:sldMkLst>
          <pc:docMk/>
          <pc:sldMk cId="1136797289" sldId="2147472323"/>
        </pc:sldMkLst>
      </pc:sldChg>
      <pc:sldChg chg="mod">
        <pc:chgData name="Erica Parker" userId="5821f3cf-cbb2-40e0-90d1-65feb1595ea1" providerId="ADAL" clId="{B7B4CD77-2AFD-4DCD-9C6E-3A1B378FC367}" dt="2024-04-24T13:12:13.062" v="25" actId="27918"/>
        <pc:sldMkLst>
          <pc:docMk/>
          <pc:sldMk cId="750340518" sldId="2147472324"/>
        </pc:sldMkLst>
      </pc:sldChg>
      <pc:sldChg chg="mod">
        <pc:chgData name="Erica Parker" userId="5821f3cf-cbb2-40e0-90d1-65feb1595ea1" providerId="ADAL" clId="{B7B4CD77-2AFD-4DCD-9C6E-3A1B378FC367}" dt="2024-04-24T13:11:40.030" v="20" actId="27918"/>
        <pc:sldMkLst>
          <pc:docMk/>
          <pc:sldMk cId="1831264222" sldId="214747232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106760426612766"/>
          <c:y val="0"/>
          <c:w val="0.50804617668112428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Gen Pop</c:v>
                </c:pt>
              </c:strCache>
            </c:strRef>
          </c:tx>
          <c:spPr>
            <a:solidFill>
              <a:srgbClr val="019ED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AA-4F32-9C77-54118826BA67}"/>
              </c:ext>
            </c:extLst>
          </c:dPt>
          <c:dPt>
            <c:idx val="2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EAA-4F32-9C77-54118826BA67}"/>
              </c:ext>
            </c:extLst>
          </c:dPt>
          <c:dPt>
            <c:idx val="3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AA-4F32-9C77-54118826BA67}"/>
              </c:ext>
            </c:extLst>
          </c:dPt>
          <c:dPt>
            <c:idx val="4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EAA-4F32-9C77-54118826BA67}"/>
              </c:ext>
            </c:extLst>
          </c:dPt>
          <c:dPt>
            <c:idx val="5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F3-4DAF-BBA8-7679F979A0A5}"/>
              </c:ext>
            </c:extLst>
          </c:dPt>
          <c:dPt>
            <c:idx val="6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F3-4DAF-BBA8-7679F979A0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Digital out-of-home</c:v>
                </c:pt>
                <c:pt idx="1">
                  <c:v>Television/Streaming Video</c:v>
                </c:pt>
                <c:pt idx="2">
                  <c:v>Social media</c:v>
                </c:pt>
                <c:pt idx="3">
                  <c:v>Online media, websites, and search engines</c:v>
                </c:pt>
                <c:pt idx="4">
                  <c:v>Radio, podcasts, and audio streaming</c:v>
                </c:pt>
                <c:pt idx="5">
                  <c:v>Magazines or newspapers</c:v>
                </c:pt>
                <c:pt idx="6">
                  <c:v>None of these 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0.73</c:v>
                </c:pt>
                <c:pt idx="1">
                  <c:v>0.5</c:v>
                </c:pt>
                <c:pt idx="2">
                  <c:v>0.48</c:v>
                </c:pt>
                <c:pt idx="3">
                  <c:v>0.37</c:v>
                </c:pt>
                <c:pt idx="4">
                  <c:v>0.32</c:v>
                </c:pt>
                <c:pt idx="5">
                  <c:v>0.31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AA-4F32-9C77-54118826B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30770384"/>
        <c:axId val="845554192"/>
      </c:barChart>
      <c:catAx>
        <c:axId val="930770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401-47A6-B352-EA156B687F6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401-47A6-B352-EA156B687F6B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401-47A6-B352-EA156B687F6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401-47A6-B352-EA156B687F6B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401-47A6-B352-EA156B687F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Private Vehicles*</c:v>
                </c:pt>
                <c:pt idx="1">
                  <c:v>Flyers**</c:v>
                </c:pt>
                <c:pt idx="2">
                  <c:v>Walkers*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Rural</c:v>
                </c:pt>
                <c:pt idx="9">
                  <c:v>Suburban</c:v>
                </c:pt>
                <c:pt idx="10">
                  <c:v>Urban &lt;1M</c:v>
                </c:pt>
                <c:pt idx="11">
                  <c:v>Urban 1M+</c:v>
                </c:pt>
                <c:pt idx="13">
                  <c:v>White</c:v>
                </c:pt>
                <c:pt idx="14">
                  <c:v>Hispanic</c:v>
                </c:pt>
                <c:pt idx="15">
                  <c:v>Black</c:v>
                </c:pt>
                <c:pt idx="17">
                  <c:v>Boomer +</c:v>
                </c:pt>
                <c:pt idx="18">
                  <c:v>Gen X</c:v>
                </c:pt>
                <c:pt idx="19">
                  <c:v>Millennial</c:v>
                </c:pt>
                <c:pt idx="20">
                  <c:v>Gen Z</c:v>
                </c:pt>
                <c:pt idx="22">
                  <c:v>Women</c:v>
                </c:pt>
                <c:pt idx="23">
                  <c:v>Men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0.76</c:v>
                </c:pt>
                <c:pt idx="1">
                  <c:v>0.81</c:v>
                </c:pt>
                <c:pt idx="2">
                  <c:v>0.83</c:v>
                </c:pt>
                <c:pt idx="3">
                  <c:v>0.89</c:v>
                </c:pt>
                <c:pt idx="4">
                  <c:v>0.9</c:v>
                </c:pt>
                <c:pt idx="6">
                  <c:v>0.81</c:v>
                </c:pt>
                <c:pt idx="8">
                  <c:v>0.69</c:v>
                </c:pt>
                <c:pt idx="9">
                  <c:v>0.74</c:v>
                </c:pt>
                <c:pt idx="10">
                  <c:v>0.73</c:v>
                </c:pt>
                <c:pt idx="11">
                  <c:v>0.82</c:v>
                </c:pt>
                <c:pt idx="13">
                  <c:v>0.7</c:v>
                </c:pt>
                <c:pt idx="14">
                  <c:v>0.83</c:v>
                </c:pt>
                <c:pt idx="15">
                  <c:v>0.88</c:v>
                </c:pt>
                <c:pt idx="17">
                  <c:v>0.51</c:v>
                </c:pt>
                <c:pt idx="18">
                  <c:v>0.74</c:v>
                </c:pt>
                <c:pt idx="19">
                  <c:v>0.84</c:v>
                </c:pt>
                <c:pt idx="20">
                  <c:v>0.83</c:v>
                </c:pt>
                <c:pt idx="22">
                  <c:v>0.71</c:v>
                </c:pt>
                <c:pt idx="2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01-47A6-B352-EA156B687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31862838433037"/>
          <c:y val="0.34857136145762241"/>
          <c:w val="0.36322633248907177"/>
          <c:h val="0.497107227168861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Never/Rarely (NET)</c:v>
                </c:pt>
              </c:strCache>
            </c:strRef>
          </c:tx>
          <c:spPr>
            <a:solidFill>
              <a:srgbClr val="FFFFFF">
                <a:lumMod val="9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Billboard or posters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8-4FC0-9A24-026E1334B916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rgbClr val="00CF9C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Billboard or posters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08-4FC0-9A24-026E1334B9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All/Most of the time (NET)</c:v>
                </c:pt>
              </c:strCache>
            </c:strRef>
          </c:tx>
          <c:spPr>
            <a:solidFill>
              <a:srgbClr val="00CF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Billboard or posters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08-4FC0-9A24-026E1334B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4.0598078424219149E-2"/>
          <c:y val="0.51027849806013126"/>
          <c:w val="0.34517337397403441"/>
          <c:h val="0.17169396924658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68419470055221"/>
          <c:y val="0.34194200882434694"/>
          <c:w val="0.34800205307998966"/>
          <c:h val="0.4142403192529188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% Impact</c:v>
                </c:pt>
              </c:strCache>
            </c:strRef>
          </c:tx>
          <c:spPr>
            <a:solidFill>
              <a:srgbClr val="00CF9C"/>
            </a:solidFill>
            <a:ln>
              <a:solidFill>
                <a:srgbClr val="00CF9C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billboards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8-4C99-AE45-50EABFF5E03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% No Impact</c:v>
                </c:pt>
              </c:strCache>
            </c:strRef>
          </c:tx>
          <c:spPr>
            <a:noFill/>
            <a:ln>
              <a:solidFill>
                <a:srgbClr val="00CF9C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Digital billboards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8-4C99-AE45-50EABFF5E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995246225163226"/>
          <c:y val="0"/>
          <c:w val="0.4120322234678555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Billboard/Poster (A)</c:v>
                </c:pt>
              </c:strCache>
            </c:strRef>
          </c:tx>
          <c:spPr>
            <a:solidFill>
              <a:srgbClr val="00CF9C">
                <a:lumMod val="60000"/>
                <a:lumOff val="40000"/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F9C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9C6-9D28-CF6886CA2258}"/>
              </c:ext>
            </c:extLst>
          </c:dPt>
          <c:dPt>
            <c:idx val="6"/>
            <c:invertIfNegative val="0"/>
            <c:bubble3D val="0"/>
            <c:spPr>
              <a:solidFill>
                <a:srgbClr val="00CF9C">
                  <a:lumMod val="60000"/>
                  <a:lumOff val="40000"/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6-9540-AAF7-04ABB92577B6}"/>
              </c:ext>
            </c:extLst>
          </c:dPt>
          <c:dPt>
            <c:idx val="9"/>
            <c:invertIfNegative val="0"/>
            <c:bubble3D val="0"/>
            <c:spPr>
              <a:solidFill>
                <a:srgbClr val="00CF9C">
                  <a:lumMod val="60000"/>
                  <a:lumOff val="40000"/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9C6-9D28-CF6886CA2258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54228AA-8AFF-1F44-8801-5C57A40E62E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726-49C6-9D28-CF6886CA2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Any action (NET)</c:v>
                </c:pt>
                <c:pt idx="1">
                  <c:v>Watched an advertised show or program on a TV</c:v>
                </c:pt>
                <c:pt idx="2">
                  <c:v>Visited a restaurant advertised</c:v>
                </c:pt>
                <c:pt idx="3">
                  <c:v>Talked about the advertisement or product with others</c:v>
                </c:pt>
                <c:pt idx="4">
                  <c:v>Made a purchase at a store advertised</c:v>
                </c:pt>
                <c:pt idx="5">
                  <c:v>Visited a store or business advertised</c:v>
                </c:pt>
                <c:pt idx="6">
                  <c:v>Watched an advertised movie in the theater</c:v>
                </c:pt>
                <c:pt idx="7">
                  <c:v>Recommended the advertised product or brand to others</c:v>
                </c:pt>
                <c:pt idx="8">
                  <c:v>Tuned to a radio station</c:v>
                </c:pt>
                <c:pt idx="9">
                  <c:v>Attended an advertised sporting event, festival, concert, performance, or other public event</c:v>
                </c:pt>
                <c:pt idx="10">
                  <c:v>Something else</c:v>
                </c:pt>
                <c:pt idx="11">
                  <c:v>None of these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0.78359201999999994</c:v>
                </c:pt>
                <c:pt idx="1">
                  <c:v>0.40840156999999999</c:v>
                </c:pt>
                <c:pt idx="2">
                  <c:v>0.39812985000000001</c:v>
                </c:pt>
                <c:pt idx="3">
                  <c:v>0.34232352999999999</c:v>
                </c:pt>
                <c:pt idx="4">
                  <c:v>0.32016563999999997</c:v>
                </c:pt>
                <c:pt idx="5">
                  <c:v>0.31804262</c:v>
                </c:pt>
                <c:pt idx="6">
                  <c:v>0.31309055000000002</c:v>
                </c:pt>
                <c:pt idx="7">
                  <c:v>0.25169159000000002</c:v>
                </c:pt>
                <c:pt idx="8">
                  <c:v>0.21300342</c:v>
                </c:pt>
                <c:pt idx="9">
                  <c:v>0.19302025</c:v>
                </c:pt>
                <c:pt idx="10">
                  <c:v>5.48052E-3</c:v>
                </c:pt>
                <c:pt idx="11">
                  <c:v>0.21640798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9C6-9D28-CF6886CA2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71083280658106829"/>
          <c:y val="1.1289585994422432E-3"/>
          <c:w val="0.52853162268597753"/>
          <c:h val="0.9988710414005577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Billboard/Poster (A)</c:v>
                </c:pt>
              </c:strCache>
            </c:strRef>
          </c:tx>
          <c:spPr>
            <a:solidFill>
              <a:srgbClr val="00CF9C">
                <a:lumMod val="60000"/>
                <a:lumOff val="40000"/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F9C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3E-AC44-B2B3-6D4B7E539F77}"/>
              </c:ext>
            </c:extLst>
          </c:dPt>
          <c:dPt>
            <c:idx val="8"/>
            <c:invertIfNegative val="0"/>
            <c:bubble3D val="0"/>
            <c:spPr>
              <a:solidFill>
                <a:srgbClr val="00CF9C">
                  <a:lumMod val="60000"/>
                  <a:lumOff val="40000"/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3E-AC44-B2B3-6D4B7E539F77}"/>
              </c:ext>
            </c:extLst>
          </c:dPt>
          <c:dPt>
            <c:idx val="9"/>
            <c:invertIfNegative val="0"/>
            <c:bubble3D val="0"/>
            <c:spPr>
              <a:solidFill>
                <a:srgbClr val="00CF9C">
                  <a:lumMod val="60000"/>
                  <a:lumOff val="40000"/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3E-AC44-B2B3-6D4B7E539F77}"/>
              </c:ext>
            </c:extLst>
          </c:dPt>
          <c:dPt>
            <c:idx val="11"/>
            <c:invertIfNegative val="0"/>
            <c:bubble3D val="0"/>
            <c:spPr>
              <a:solidFill>
                <a:srgbClr val="00CF9C">
                  <a:lumMod val="60000"/>
                  <a:lumOff val="40000"/>
                  <a:alpha val="74902"/>
                </a:srgbClr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3E-AC44-B2B3-6D4B7E539F7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53E-AC44-B2B3-6D4B7E539F7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D624F3C-C89A-3D44-BE7A-E19D7924750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53E-AC44-B2B3-6D4B7E539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Any Action (NET)</c:v>
                </c:pt>
                <c:pt idx="1">
                  <c:v>Used online search to look up information about the advertiser</c:v>
                </c:pt>
                <c:pt idx="2">
                  <c:v>Visited an advertiser's website</c:v>
                </c:pt>
                <c:pt idx="3">
                  <c:v>Visited an advertiser's social media site</c:v>
                </c:pt>
                <c:pt idx="4">
                  <c:v>Downloaded or used an app shown in the advertisement</c:v>
                </c:pt>
                <c:pt idx="5">
                  <c:v>Watched an advertised show or program</c:v>
                </c:pt>
                <c:pt idx="6">
                  <c:v>Accessed a coupon, discount code, or other information using a QR code, swipe, tap, or SMS/text technology</c:v>
                </c:pt>
                <c:pt idx="7">
                  <c:v>Ordered an advertiser's product online</c:v>
                </c:pt>
                <c:pt idx="8">
                  <c:v>Interacted with an advertisement such as sending a message, uploading a photo, or voting</c:v>
                </c:pt>
                <c:pt idx="9">
                  <c:v>Called a phone number advertised</c:v>
                </c:pt>
                <c:pt idx="10">
                  <c:v>Posted about the advertisement or product on a social media platform or blog</c:v>
                </c:pt>
                <c:pt idx="11">
                  <c:v>Something else</c:v>
                </c:pt>
                <c:pt idx="12">
                  <c:v>None of these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0.77096429999999994</c:v>
                </c:pt>
                <c:pt idx="1">
                  <c:v>0.47489121000000001</c:v>
                </c:pt>
                <c:pt idx="2">
                  <c:v>0.40171287</c:v>
                </c:pt>
                <c:pt idx="3">
                  <c:v>0.33521712999999997</c:v>
                </c:pt>
                <c:pt idx="4">
                  <c:v>0.29071617999999999</c:v>
                </c:pt>
                <c:pt idx="5">
                  <c:v>0.28150895999999997</c:v>
                </c:pt>
                <c:pt idx="6">
                  <c:v>0.26515433999999999</c:v>
                </c:pt>
                <c:pt idx="7">
                  <c:v>0.24595603999999999</c:v>
                </c:pt>
                <c:pt idx="8">
                  <c:v>0.17730829000000001</c:v>
                </c:pt>
                <c:pt idx="9">
                  <c:v>0.17540017999999999</c:v>
                </c:pt>
                <c:pt idx="10">
                  <c:v>0.15765468999999999</c:v>
                </c:pt>
                <c:pt idx="11">
                  <c:v>0</c:v>
                </c:pt>
                <c:pt idx="12">
                  <c:v>0.22903570000000001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3E-AC44-B2B3-6D4B7E539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415504749795359"/>
          <c:y val="0.34194200882434694"/>
          <c:w val="0.34800205307998966"/>
          <c:h val="0.4142403192529188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% Impact</c:v>
                </c:pt>
              </c:strCache>
            </c:strRef>
          </c:tx>
          <c:spPr>
            <a:solidFill>
              <a:srgbClr val="019EDB"/>
            </a:solidFill>
            <a:ln>
              <a:solidFill>
                <a:srgbClr val="019EDB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Street level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8-4C99-AE45-50EABFF5E03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% No Impact</c:v>
                </c:pt>
              </c:strCache>
            </c:strRef>
          </c:tx>
          <c:spPr>
            <a:noFill/>
            <a:ln>
              <a:solidFill>
                <a:srgbClr val="019EDB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Street level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8-4C99-AE45-50EABFF5E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31862838433037"/>
          <c:y val="0.34857136145762241"/>
          <c:w val="0.36322633248907177"/>
          <c:h val="0.497107227168861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Never/Rarely (NET)</c:v>
                </c:pt>
              </c:strCache>
            </c:strRef>
          </c:tx>
          <c:spPr>
            <a:solidFill>
              <a:srgbClr val="FFFFFF">
                <a:lumMod val="9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Street Level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F-421A-98FA-C5DAE2991FC9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rgbClr val="019EDB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Street Level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F-421A-98FA-C5DAE2991F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All/Most of the time (NET)</c:v>
                </c:pt>
              </c:strCache>
            </c:strRef>
          </c:tx>
          <c:spPr>
            <a:solidFill>
              <a:srgbClr val="019E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Street Level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EF-421A-98FA-C5DAE2991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3.0448558818164363E-2"/>
          <c:y val="0.49039044016030503"/>
          <c:w val="0.37308455289068509"/>
          <c:h val="0.16837929292995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995246225163226"/>
          <c:y val="0"/>
          <c:w val="0.4120322234678555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Street Level (B)</c:v>
                </c:pt>
              </c:strCache>
            </c:strRef>
          </c:tx>
          <c:spPr>
            <a:solidFill>
              <a:srgbClr val="41B6E4"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9EDB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9C6-9D28-CF6886CA2258}"/>
              </c:ext>
            </c:extLst>
          </c:dPt>
          <c:dPt>
            <c:idx val="6"/>
            <c:invertIfNegative val="0"/>
            <c:bubble3D val="0"/>
            <c:spPr>
              <a:solidFill>
                <a:srgbClr val="41B6E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6-9540-AAF7-04ABB92577B6}"/>
              </c:ext>
            </c:extLst>
          </c:dPt>
          <c:dPt>
            <c:idx val="9"/>
            <c:invertIfNegative val="0"/>
            <c:bubble3D val="0"/>
            <c:spPr>
              <a:solidFill>
                <a:srgbClr val="41B6E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9C6-9D28-CF6886CA2258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54228AA-8AFF-1F44-8801-5C57A40E62E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726-49C6-9D28-CF6886CA2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Any action (NET)</c:v>
                </c:pt>
                <c:pt idx="1">
                  <c:v>Visited a restaurant advertised</c:v>
                </c:pt>
                <c:pt idx="2">
                  <c:v>Watched an advertised show or program on a TV</c:v>
                </c:pt>
                <c:pt idx="3">
                  <c:v>Visited a store or business advertised</c:v>
                </c:pt>
                <c:pt idx="4">
                  <c:v>Made a purchase at a store advertised</c:v>
                </c:pt>
                <c:pt idx="5">
                  <c:v>Talked about the advertisement or product with others</c:v>
                </c:pt>
                <c:pt idx="6">
                  <c:v>Watched an advertised movie in the theater</c:v>
                </c:pt>
                <c:pt idx="7">
                  <c:v>Recommended the advertised product or brand to others</c:v>
                </c:pt>
                <c:pt idx="8">
                  <c:v>Tuned to a radio station</c:v>
                </c:pt>
                <c:pt idx="9">
                  <c:v>Attended an advertised sporting event, festival, concert, performance, or other public event</c:v>
                </c:pt>
                <c:pt idx="10">
                  <c:v>Something else</c:v>
                </c:pt>
                <c:pt idx="11">
                  <c:v>None of these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0.86295918000000005</c:v>
                </c:pt>
                <c:pt idx="1">
                  <c:v>0.45883394000000011</c:v>
                </c:pt>
                <c:pt idx="2">
                  <c:v>0.45343381999999999</c:v>
                </c:pt>
                <c:pt idx="3">
                  <c:v>0.38590982000000001</c:v>
                </c:pt>
                <c:pt idx="4">
                  <c:v>0.36598322000000011</c:v>
                </c:pt>
                <c:pt idx="5">
                  <c:v>0.36301877999999999</c:v>
                </c:pt>
                <c:pt idx="6">
                  <c:v>0.33585165000000011</c:v>
                </c:pt>
                <c:pt idx="7">
                  <c:v>0.28650020999999998</c:v>
                </c:pt>
                <c:pt idx="8">
                  <c:v>0.22867845000000001</c:v>
                </c:pt>
                <c:pt idx="9">
                  <c:v>0.22408116</c:v>
                </c:pt>
                <c:pt idx="10">
                  <c:v>6.4604500000000004E-3</c:v>
                </c:pt>
                <c:pt idx="11">
                  <c:v>0.13704082000000001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9C6-9D28-CF6886CA2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71083280658106829"/>
          <c:y val="1.1289585994422432E-3"/>
          <c:w val="0.52853162268597753"/>
          <c:h val="0.9988710414005577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Street Level (B)</c:v>
                </c:pt>
              </c:strCache>
            </c:strRef>
          </c:tx>
          <c:spPr>
            <a:solidFill>
              <a:srgbClr val="41B6E4"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9EDB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3E-AC44-B2B3-6D4B7E539F77}"/>
              </c:ext>
            </c:extLst>
          </c:dPt>
          <c:dPt>
            <c:idx val="8"/>
            <c:invertIfNegative val="0"/>
            <c:bubble3D val="0"/>
            <c:spPr>
              <a:solidFill>
                <a:srgbClr val="41B6E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3E-AC44-B2B3-6D4B7E539F77}"/>
              </c:ext>
            </c:extLst>
          </c:dPt>
          <c:dPt>
            <c:idx val="9"/>
            <c:invertIfNegative val="0"/>
            <c:bubble3D val="0"/>
            <c:spPr>
              <a:solidFill>
                <a:srgbClr val="41B6E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3E-AC44-B2B3-6D4B7E539F77}"/>
              </c:ext>
            </c:extLst>
          </c:dPt>
          <c:dPt>
            <c:idx val="11"/>
            <c:invertIfNegative val="0"/>
            <c:bubble3D val="0"/>
            <c:spPr>
              <a:solidFill>
                <a:srgbClr val="41B6E4">
                  <a:alpha val="74902"/>
                </a:srgbClr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3E-AC44-B2B3-6D4B7E539F7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53E-AC44-B2B3-6D4B7E539F7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D624F3C-C89A-3D44-BE7A-E19D7924750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53E-AC44-B2B3-6D4B7E539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Any Action (NET)</c:v>
                </c:pt>
                <c:pt idx="1">
                  <c:v>Used online search to look up information about the advertiser</c:v>
                </c:pt>
                <c:pt idx="2">
                  <c:v>Visited an advertiser's website</c:v>
                </c:pt>
                <c:pt idx="3">
                  <c:v>Visited an advertiser's social media site</c:v>
                </c:pt>
                <c:pt idx="4">
                  <c:v>Downloaded or used an app shown in the advertisement</c:v>
                </c:pt>
                <c:pt idx="5">
                  <c:v>Watched an advertised show or program</c:v>
                </c:pt>
                <c:pt idx="6">
                  <c:v>Ordered an advertiser's product online</c:v>
                </c:pt>
                <c:pt idx="7">
                  <c:v>Accessed a coupon, discount code, or other information using a QR code, swipe, tap, or SMS/text technology</c:v>
                </c:pt>
                <c:pt idx="8">
                  <c:v>Interacted with an advertisement such as sending a message, uploading a photo, or voting</c:v>
                </c:pt>
                <c:pt idx="9">
                  <c:v>Called a phone number advertised</c:v>
                </c:pt>
                <c:pt idx="10">
                  <c:v>Posted about the advertisement or product on a social media platform or blog</c:v>
                </c:pt>
                <c:pt idx="11">
                  <c:v>Something else</c:v>
                </c:pt>
                <c:pt idx="12">
                  <c:v>None of these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0.83566671000000003</c:v>
                </c:pt>
                <c:pt idx="1">
                  <c:v>0.47793186999999998</c:v>
                </c:pt>
                <c:pt idx="2">
                  <c:v>0.43148013000000002</c:v>
                </c:pt>
                <c:pt idx="3">
                  <c:v>0.36521923000000001</c:v>
                </c:pt>
                <c:pt idx="4">
                  <c:v>0.33153177</c:v>
                </c:pt>
                <c:pt idx="5">
                  <c:v>0.3209804</c:v>
                </c:pt>
                <c:pt idx="6">
                  <c:v>0.30116947999999999</c:v>
                </c:pt>
                <c:pt idx="7">
                  <c:v>0.29490759</c:v>
                </c:pt>
                <c:pt idx="8">
                  <c:v>0.21984308</c:v>
                </c:pt>
                <c:pt idx="9">
                  <c:v>0.19496588000000001</c:v>
                </c:pt>
                <c:pt idx="10">
                  <c:v>0.17849767999999999</c:v>
                </c:pt>
                <c:pt idx="11">
                  <c:v>0</c:v>
                </c:pt>
                <c:pt idx="12">
                  <c:v>0.16433328999999999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3E-AC44-B2B3-6D4B7E539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31862838433037"/>
          <c:y val="0.34857136145762241"/>
          <c:w val="0.36322633248907177"/>
          <c:h val="0.497107227168861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Never/Rarely (NET)</c:v>
                </c:pt>
              </c:strCache>
            </c:strRef>
          </c:tx>
          <c:spPr>
            <a:solidFill>
              <a:srgbClr val="FFFFFF">
                <a:lumMod val="9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Transit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A-4BE1-A5C6-6BF002A8B3C9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rgbClr val="FF8769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Transit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AA-4BE1-A5C6-6BF002A8B3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All/Most of the time (NET)</c:v>
                </c:pt>
              </c:strCache>
            </c:strRef>
          </c:tx>
          <c:spPr>
            <a:solidFill>
              <a:srgbClr val="FF876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Transit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AA-4BE1-A5C6-6BF002A8B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5.0747598030273941E-2"/>
          <c:y val="0.48707576384366741"/>
          <c:w val="0.32994909456495225"/>
          <c:h val="0.155120587663401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EC-46F5-A85B-4C0278E20CA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CEC-46F5-A85B-4C0278E20CA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CEC-46F5-A85B-4C0278E20CA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CEC-46F5-A85B-4C0278E20CA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CEC-46F5-A85B-4C0278E20C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Private Vehicles*</c:v>
                </c:pt>
                <c:pt idx="1">
                  <c:v>Walkers*</c:v>
                </c:pt>
                <c:pt idx="2">
                  <c:v>Flyers**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Rural</c:v>
                </c:pt>
                <c:pt idx="9">
                  <c:v>Suburban</c:v>
                </c:pt>
                <c:pt idx="10">
                  <c:v>Urban &lt;1M</c:v>
                </c:pt>
                <c:pt idx="11">
                  <c:v>Urban 1M+</c:v>
                </c:pt>
                <c:pt idx="13">
                  <c:v>White</c:v>
                </c:pt>
                <c:pt idx="14">
                  <c:v>Hispanic</c:v>
                </c:pt>
                <c:pt idx="15">
                  <c:v>Black</c:v>
                </c:pt>
                <c:pt idx="17">
                  <c:v>Boomer +</c:v>
                </c:pt>
                <c:pt idx="18">
                  <c:v>Gen X</c:v>
                </c:pt>
                <c:pt idx="19">
                  <c:v>Millennial</c:v>
                </c:pt>
                <c:pt idx="20">
                  <c:v>Gen Z</c:v>
                </c:pt>
                <c:pt idx="22">
                  <c:v>Women</c:v>
                </c:pt>
                <c:pt idx="23">
                  <c:v>Men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0.73</c:v>
                </c:pt>
                <c:pt idx="1">
                  <c:v>0.77</c:v>
                </c:pt>
                <c:pt idx="2">
                  <c:v>0.81</c:v>
                </c:pt>
                <c:pt idx="3">
                  <c:v>0.85</c:v>
                </c:pt>
                <c:pt idx="4">
                  <c:v>0.86</c:v>
                </c:pt>
                <c:pt idx="6">
                  <c:v>0.75</c:v>
                </c:pt>
                <c:pt idx="8">
                  <c:v>0.65</c:v>
                </c:pt>
                <c:pt idx="9">
                  <c:v>0.68</c:v>
                </c:pt>
                <c:pt idx="10">
                  <c:v>0.68</c:v>
                </c:pt>
                <c:pt idx="11">
                  <c:v>0.81</c:v>
                </c:pt>
                <c:pt idx="13">
                  <c:v>0.69</c:v>
                </c:pt>
                <c:pt idx="14">
                  <c:v>0.80809617</c:v>
                </c:pt>
                <c:pt idx="15">
                  <c:v>0.71</c:v>
                </c:pt>
                <c:pt idx="17">
                  <c:v>0.62</c:v>
                </c:pt>
                <c:pt idx="18">
                  <c:v>0.71</c:v>
                </c:pt>
                <c:pt idx="19">
                  <c:v>0.74</c:v>
                </c:pt>
                <c:pt idx="20">
                  <c:v>0.8</c:v>
                </c:pt>
                <c:pt idx="22">
                  <c:v>0.67</c:v>
                </c:pt>
                <c:pt idx="2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EC-46F5-A85B-4C0278E20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415504749795359"/>
          <c:y val="0.39166215357391265"/>
          <c:w val="0.34800205307998966"/>
          <c:h val="0.4142403192529188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% Impact</c:v>
                </c:pt>
              </c:strCache>
            </c:strRef>
          </c:tx>
          <c:spPr>
            <a:solidFill>
              <a:srgbClr val="FF8769"/>
            </a:solidFill>
            <a:ln>
              <a:solidFill>
                <a:srgbClr val="FF8769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Transit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8-4C99-AE45-50EABFF5E03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% No Impact</c:v>
                </c:pt>
              </c:strCache>
            </c:strRef>
          </c:tx>
          <c:spPr>
            <a:noFill/>
            <a:ln>
              <a:solidFill>
                <a:srgbClr val="FF8769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Transit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8-4C99-AE45-50EABFF5E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71083280658106829"/>
          <c:y val="1.1289585994422432E-3"/>
          <c:w val="0.52853162268597753"/>
          <c:h val="0.9988710414005577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Digitl transit</c:v>
                </c:pt>
              </c:strCache>
            </c:strRef>
          </c:tx>
          <c:spPr>
            <a:solidFill>
              <a:srgbClr val="FFA58F">
                <a:alpha val="50196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8769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3E-AC44-B2B3-6D4B7E539F77}"/>
              </c:ext>
            </c:extLst>
          </c:dPt>
          <c:dPt>
            <c:idx val="8"/>
            <c:invertIfNegative val="0"/>
            <c:bubble3D val="0"/>
            <c:spPr>
              <a:solidFill>
                <a:srgbClr val="FFA58F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3E-AC44-B2B3-6D4B7E539F77}"/>
              </c:ext>
            </c:extLst>
          </c:dPt>
          <c:dPt>
            <c:idx val="9"/>
            <c:invertIfNegative val="0"/>
            <c:bubble3D val="0"/>
            <c:spPr>
              <a:solidFill>
                <a:srgbClr val="FFA58F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3E-AC44-B2B3-6D4B7E539F77}"/>
              </c:ext>
            </c:extLst>
          </c:dPt>
          <c:dPt>
            <c:idx val="11"/>
            <c:invertIfNegative val="0"/>
            <c:bubble3D val="0"/>
            <c:spPr>
              <a:solidFill>
                <a:srgbClr val="FFA58F">
                  <a:alpha val="50196"/>
                </a:srgbClr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3E-AC44-B2B3-6D4B7E539F7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53E-AC44-B2B3-6D4B7E539F7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D624F3C-C89A-3D44-BE7A-E19D7924750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53E-AC44-B2B3-6D4B7E539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Any Action (NET)</c:v>
                </c:pt>
                <c:pt idx="1">
                  <c:v>Used online search to look up information about the advertiser</c:v>
                </c:pt>
                <c:pt idx="2">
                  <c:v>Visited an advertiser's website</c:v>
                </c:pt>
                <c:pt idx="3">
                  <c:v>Visited an advertiser's social media site</c:v>
                </c:pt>
                <c:pt idx="4">
                  <c:v>Downloaded or used an app shown in the advertisement</c:v>
                </c:pt>
                <c:pt idx="5">
                  <c:v>Accessed a coupon, discount code, or other information using a QR code, swipe, tap, or SMS/text technology</c:v>
                </c:pt>
                <c:pt idx="6">
                  <c:v>Watched an advertised show or program</c:v>
                </c:pt>
                <c:pt idx="7">
                  <c:v>Ordered an advertiser's product online</c:v>
                </c:pt>
                <c:pt idx="8">
                  <c:v>Interacted with an advertisement such as sending a message, uploading a photo, or voting</c:v>
                </c:pt>
                <c:pt idx="9">
                  <c:v>Called a phone number advertised</c:v>
                </c:pt>
                <c:pt idx="10">
                  <c:v>Posted about the advertisement or product on a social media platform or blog</c:v>
                </c:pt>
                <c:pt idx="11">
                  <c:v>Something else</c:v>
                </c:pt>
                <c:pt idx="12">
                  <c:v>None of these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0.83789562000000006</c:v>
                </c:pt>
                <c:pt idx="1">
                  <c:v>0.46955991000000002</c:v>
                </c:pt>
                <c:pt idx="2">
                  <c:v>0.4364595</c:v>
                </c:pt>
                <c:pt idx="3">
                  <c:v>0.34785909999999998</c:v>
                </c:pt>
                <c:pt idx="4">
                  <c:v>0.31045751999999999</c:v>
                </c:pt>
                <c:pt idx="5">
                  <c:v>0.29749366999999999</c:v>
                </c:pt>
                <c:pt idx="6">
                  <c:v>0.29249315999999997</c:v>
                </c:pt>
                <c:pt idx="7">
                  <c:v>0.28120847999999998</c:v>
                </c:pt>
                <c:pt idx="8">
                  <c:v>0.20920459999999999</c:v>
                </c:pt>
                <c:pt idx="9">
                  <c:v>0.18295003000000001</c:v>
                </c:pt>
                <c:pt idx="10">
                  <c:v>0.17881607999999999</c:v>
                </c:pt>
                <c:pt idx="11">
                  <c:v>0</c:v>
                </c:pt>
                <c:pt idx="12">
                  <c:v>0.16210437999999999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3E-AC44-B2B3-6D4B7E539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995246225163226"/>
          <c:y val="0"/>
          <c:w val="0.4120322234678555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Transit (C)</c:v>
                </c:pt>
              </c:strCache>
            </c:strRef>
          </c:tx>
          <c:spPr>
            <a:solidFill>
              <a:srgbClr val="FFA58F">
                <a:alpha val="50196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8769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9C6-9D28-CF6886CA2258}"/>
              </c:ext>
            </c:extLst>
          </c:dPt>
          <c:dPt>
            <c:idx val="6"/>
            <c:invertIfNegative val="0"/>
            <c:bubble3D val="0"/>
            <c:spPr>
              <a:solidFill>
                <a:srgbClr val="FFA58F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6-9540-AAF7-04ABB92577B6}"/>
              </c:ext>
            </c:extLst>
          </c:dPt>
          <c:dPt>
            <c:idx val="9"/>
            <c:invertIfNegative val="0"/>
            <c:bubble3D val="0"/>
            <c:spPr>
              <a:solidFill>
                <a:srgbClr val="FFA58F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9C6-9D28-CF6886CA2258}"/>
              </c:ext>
            </c:extLst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F08-0F4F-AD44-AFA8AB87F51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54228AA-8AFF-1F44-8801-5C57A40E62E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726-49C6-9D28-CF6886CA2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Any action (NET)</c:v>
                </c:pt>
                <c:pt idx="1">
                  <c:v>Watched an advertised show or program on a TV</c:v>
                </c:pt>
                <c:pt idx="2">
                  <c:v>Visited a restaurant advertised</c:v>
                </c:pt>
                <c:pt idx="3">
                  <c:v>Made a purchase at a store advertised</c:v>
                </c:pt>
                <c:pt idx="4">
                  <c:v>Talked about the advertisement or product with others</c:v>
                </c:pt>
                <c:pt idx="5">
                  <c:v>Visited a store or business advertised</c:v>
                </c:pt>
                <c:pt idx="6">
                  <c:v>Watched an advertised movie in the theater</c:v>
                </c:pt>
                <c:pt idx="7">
                  <c:v>Recommended the advertised product or brand to others</c:v>
                </c:pt>
                <c:pt idx="8">
                  <c:v>Tuned to a radio station</c:v>
                </c:pt>
                <c:pt idx="9">
                  <c:v>Attended an advertised sporting event, festival, concert, performance, or other public event</c:v>
                </c:pt>
                <c:pt idx="10">
                  <c:v>Something else</c:v>
                </c:pt>
                <c:pt idx="11">
                  <c:v>None of these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0.84858783000000004</c:v>
                </c:pt>
                <c:pt idx="1">
                  <c:v>0.43134361999999998</c:v>
                </c:pt>
                <c:pt idx="2">
                  <c:v>0.42935113000000003</c:v>
                </c:pt>
                <c:pt idx="3">
                  <c:v>0.36950354000000002</c:v>
                </c:pt>
                <c:pt idx="4">
                  <c:v>0.34892063000000001</c:v>
                </c:pt>
                <c:pt idx="5">
                  <c:v>0.34625779000000001</c:v>
                </c:pt>
                <c:pt idx="6">
                  <c:v>0.34051921000000002</c:v>
                </c:pt>
                <c:pt idx="7">
                  <c:v>0.28051925999999999</c:v>
                </c:pt>
                <c:pt idx="8">
                  <c:v>0.22168107000000001</c:v>
                </c:pt>
                <c:pt idx="9">
                  <c:v>0.21304991000000001</c:v>
                </c:pt>
                <c:pt idx="10">
                  <c:v>0</c:v>
                </c:pt>
                <c:pt idx="11">
                  <c:v>0.15141217000000001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9C6-9D28-CF6886CA2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31862838433037"/>
          <c:y val="0.34857136145762241"/>
          <c:w val="0.36322633248907177"/>
          <c:h val="0.497107227168861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Never/Rarely (NET)</c:v>
                </c:pt>
              </c:strCache>
            </c:strRef>
          </c:tx>
          <c:spPr>
            <a:solidFill>
              <a:srgbClr val="FFFFFF">
                <a:lumMod val="9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Place-Based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B-4C1C-8969-EC5BDDEC96DB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rgbClr val="A31034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Place-Based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B-4C1C-8969-EC5BDDEC96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All/Most of the time (NET)</c:v>
                </c:pt>
              </c:strCache>
            </c:strRef>
          </c:tx>
          <c:spPr>
            <a:solidFill>
              <a:srgbClr val="A310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Place-Based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EB-4C1C-8969-EC5BDDEC9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2.5373799015136971E-2"/>
          <c:y val="0.49370511647694276"/>
          <c:w val="0.35532289358008917"/>
          <c:h val="0.141861882396850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415504749795359"/>
          <c:y val="0.39166215357391265"/>
          <c:w val="0.34800205307998966"/>
          <c:h val="0.4142403192529188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% Impact</c:v>
                </c:pt>
              </c:strCache>
            </c:strRef>
          </c:tx>
          <c:spPr>
            <a:solidFill>
              <a:srgbClr val="A31034"/>
            </a:solidFill>
            <a:ln>
              <a:solidFill>
                <a:srgbClr val="A31034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billboards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8-4C99-AE45-50EABFF5E03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% No Impact</c:v>
                </c:pt>
              </c:strCache>
            </c:strRef>
          </c:tx>
          <c:spPr>
            <a:noFill/>
            <a:ln>
              <a:solidFill>
                <a:srgbClr val="A31034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Digital billboards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8-4C99-AE45-50EABFF5E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71119595467343"/>
          <c:y val="0"/>
          <c:w val="0.4120322234678555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Place-Based (D)</c:v>
                </c:pt>
              </c:strCache>
            </c:strRef>
          </c:tx>
          <c:spPr>
            <a:solidFill>
              <a:srgbClr val="BA4C67"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3103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9C6-9D28-CF6886CA2258}"/>
              </c:ext>
            </c:extLst>
          </c:dPt>
          <c:dPt>
            <c:idx val="6"/>
            <c:invertIfNegative val="0"/>
            <c:bubble3D val="0"/>
            <c:spPr>
              <a:solidFill>
                <a:srgbClr val="BA4C67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6-9540-AAF7-04ABB92577B6}"/>
              </c:ext>
            </c:extLst>
          </c:dPt>
          <c:dPt>
            <c:idx val="9"/>
            <c:invertIfNegative val="0"/>
            <c:bubble3D val="0"/>
            <c:spPr>
              <a:solidFill>
                <a:srgbClr val="BA4C67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9C6-9D28-CF6886CA2258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B54228AA-8AFF-1F44-8801-5C57A40E62E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726-49C6-9D28-CF6886CA2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Any action (NET)</c:v>
                </c:pt>
                <c:pt idx="1">
                  <c:v>Watched an advertised show or program on a TV</c:v>
                </c:pt>
                <c:pt idx="2">
                  <c:v>Visited a restaurant advertised</c:v>
                </c:pt>
                <c:pt idx="3">
                  <c:v>Talked about the advertisement or product with others</c:v>
                </c:pt>
                <c:pt idx="4">
                  <c:v>Made a purchase at a store advertised</c:v>
                </c:pt>
                <c:pt idx="5">
                  <c:v>Watched an advertised movie in the theater</c:v>
                </c:pt>
                <c:pt idx="6">
                  <c:v>Visited a store or business advertised</c:v>
                </c:pt>
                <c:pt idx="7">
                  <c:v>Recommended the advertised product or brand to others</c:v>
                </c:pt>
                <c:pt idx="8">
                  <c:v>Tuned to a radio station</c:v>
                </c:pt>
                <c:pt idx="9">
                  <c:v>Attended an advertised sporting event, festival, concert, performance, or other public event</c:v>
                </c:pt>
                <c:pt idx="10">
                  <c:v>Something else</c:v>
                </c:pt>
                <c:pt idx="11">
                  <c:v>None of these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0.79530252000000001</c:v>
                </c:pt>
                <c:pt idx="1">
                  <c:v>0.40803982</c:v>
                </c:pt>
                <c:pt idx="2">
                  <c:v>0.38953433999999998</c:v>
                </c:pt>
                <c:pt idx="3">
                  <c:v>0.32819521000000001</c:v>
                </c:pt>
                <c:pt idx="4">
                  <c:v>0.32292766000000001</c:v>
                </c:pt>
                <c:pt idx="5">
                  <c:v>0.31982258000000002</c:v>
                </c:pt>
                <c:pt idx="6">
                  <c:v>0.3128939</c:v>
                </c:pt>
                <c:pt idx="7">
                  <c:v>0.24121695000000001</c:v>
                </c:pt>
                <c:pt idx="8">
                  <c:v>0.20000966000000001</c:v>
                </c:pt>
                <c:pt idx="9">
                  <c:v>0.18601008999999999</c:v>
                </c:pt>
                <c:pt idx="10">
                  <c:v>9.5458100000000001E-3</c:v>
                </c:pt>
                <c:pt idx="11">
                  <c:v>0.20469747999999999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9C6-9D28-CF6886CA2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71083280658106829"/>
          <c:y val="1.1289585994422432E-3"/>
          <c:w val="0.52853162268597753"/>
          <c:h val="0.9988710414005577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Digital Place-Based (D)</c:v>
                </c:pt>
              </c:strCache>
            </c:strRef>
          </c:tx>
          <c:spPr>
            <a:solidFill>
              <a:srgbClr val="BA4C67">
                <a:alpha val="74902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31034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3E-AC44-B2B3-6D4B7E539F77}"/>
              </c:ext>
            </c:extLst>
          </c:dPt>
          <c:dPt>
            <c:idx val="8"/>
            <c:invertIfNegative val="0"/>
            <c:bubble3D val="0"/>
            <c:spPr>
              <a:solidFill>
                <a:srgbClr val="BA4C67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3E-AC44-B2B3-6D4B7E539F77}"/>
              </c:ext>
            </c:extLst>
          </c:dPt>
          <c:dPt>
            <c:idx val="9"/>
            <c:invertIfNegative val="0"/>
            <c:bubble3D val="0"/>
            <c:spPr>
              <a:solidFill>
                <a:srgbClr val="BA4C67">
                  <a:alpha val="74902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3E-AC44-B2B3-6D4B7E539F77}"/>
              </c:ext>
            </c:extLst>
          </c:dPt>
          <c:dPt>
            <c:idx val="11"/>
            <c:invertIfNegative val="0"/>
            <c:bubble3D val="0"/>
            <c:spPr>
              <a:solidFill>
                <a:srgbClr val="BA4C67">
                  <a:alpha val="74902"/>
                </a:srgbClr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3E-AC44-B2B3-6D4B7E539F77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53E-AC44-B2B3-6D4B7E539F7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D624F3C-C89A-3D44-BE7A-E19D7924750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53E-AC44-B2B3-6D4B7E539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Any Action (NET)</c:v>
                </c:pt>
                <c:pt idx="1">
                  <c:v>Used online search to look up information about the advertiser</c:v>
                </c:pt>
                <c:pt idx="2">
                  <c:v>Visited an advertiser's website</c:v>
                </c:pt>
                <c:pt idx="3">
                  <c:v>Visited an advertiser's social media site</c:v>
                </c:pt>
                <c:pt idx="4">
                  <c:v>Downloaded or used an app shown in the advertisement</c:v>
                </c:pt>
                <c:pt idx="5">
                  <c:v>Watched an advertised show or program</c:v>
                </c:pt>
                <c:pt idx="6">
                  <c:v>Accessed a coupon, discount code, or other information using a QR code, swipe, tap, or SMS/text technology</c:v>
                </c:pt>
                <c:pt idx="7">
                  <c:v>Ordered an advertiser's product online</c:v>
                </c:pt>
                <c:pt idx="8">
                  <c:v>Interacted with an advertisement such as sending a message, uploading a photo, or voting</c:v>
                </c:pt>
                <c:pt idx="9">
                  <c:v>Called a phone number advertised</c:v>
                </c:pt>
                <c:pt idx="10">
                  <c:v>Posted about the advertisement or product on a social media platform or blog</c:v>
                </c:pt>
                <c:pt idx="11">
                  <c:v>Something else</c:v>
                </c:pt>
                <c:pt idx="12">
                  <c:v>None of these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0.78317959999999998</c:v>
                </c:pt>
                <c:pt idx="1">
                  <c:v>0.46716867000000001</c:v>
                </c:pt>
                <c:pt idx="2">
                  <c:v>0.411854</c:v>
                </c:pt>
                <c:pt idx="3">
                  <c:v>0.33106485000000002</c:v>
                </c:pt>
                <c:pt idx="4">
                  <c:v>0.28884840000000001</c:v>
                </c:pt>
                <c:pt idx="5">
                  <c:v>0.26662132999999999</c:v>
                </c:pt>
                <c:pt idx="6">
                  <c:v>0.26672636</c:v>
                </c:pt>
                <c:pt idx="7">
                  <c:v>0.24182993999999999</c:v>
                </c:pt>
                <c:pt idx="8">
                  <c:v>0.17805994</c:v>
                </c:pt>
                <c:pt idx="9">
                  <c:v>0.16253582999999999</c:v>
                </c:pt>
                <c:pt idx="10">
                  <c:v>0.14934546000000001</c:v>
                </c:pt>
                <c:pt idx="11">
                  <c:v>0</c:v>
                </c:pt>
                <c:pt idx="12">
                  <c:v>0.2168204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3E-AC44-B2B3-6D4B7E539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930770384"/>
        <c:axId val="845554192"/>
      </c:barChart>
      <c:catAx>
        <c:axId val="9307703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749884669090709E-2"/>
          <c:y val="7.3249126634990197E-2"/>
          <c:w val="0.95356108253489702"/>
          <c:h val="0.85249690390962152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% Notice</c:v>
                </c:pt>
              </c:strCache>
            </c:strRef>
          </c:tx>
          <c:spPr>
            <a:solidFill>
              <a:srgbClr val="00CF9C"/>
            </a:solidFill>
            <a:ln>
              <a:solidFill>
                <a:srgbClr val="019EDB">
                  <a:lumMod val="20000"/>
                  <a:lumOff val="80000"/>
                </a:srgbClr>
              </a:solidFill>
            </a:ln>
          </c:spPr>
          <c:dPt>
            <c:idx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solidFill>
                  <a:srgbClr val="019EDB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1-4E0A-BDA2-F04E82D2575B}"/>
              </c:ext>
            </c:extLst>
          </c:dPt>
          <c:dPt>
            <c:idx val="1"/>
            <c:bubble3D val="0"/>
            <c:spPr>
              <a:noFill/>
              <a:ln>
                <a:solidFill>
                  <a:srgbClr val="019EDB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1-4E0A-BDA2-F04E82D2575B}"/>
              </c:ext>
            </c:extLst>
          </c:dPt>
          <c:cat>
            <c:strRef>
              <c:f>Sheet1!$A$2:$A$3</c:f>
              <c:strCache>
                <c:ptCount val="2"/>
                <c:pt idx="0">
                  <c:v>Noticed</c:v>
                </c:pt>
                <c:pt idx="1">
                  <c:v>Didn't notice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11-4E0A-BDA2-F04E82D25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749884669090709E-2"/>
          <c:y val="7.3249126634990197E-2"/>
          <c:w val="0.95356108253489702"/>
          <c:h val="0.85249690390962152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% Notice</c:v>
                </c:pt>
              </c:strCache>
            </c:strRef>
          </c:tx>
          <c:spPr>
            <a:solidFill>
              <a:srgbClr val="00CF9C"/>
            </a:solidFill>
            <a:ln>
              <a:solidFill>
                <a:srgbClr val="019EDB"/>
              </a:solidFill>
            </a:ln>
          </c:spPr>
          <c:dPt>
            <c:idx val="0"/>
            <c:bubble3D val="0"/>
            <c:spPr>
              <a:solidFill>
                <a:srgbClr val="019EDB"/>
              </a:solidFill>
              <a:ln>
                <a:solidFill>
                  <a:srgbClr val="019ED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DD-446C-97F8-6DAB773409DE}"/>
              </c:ext>
            </c:extLst>
          </c:dPt>
          <c:dPt>
            <c:idx val="1"/>
            <c:bubble3D val="0"/>
            <c:spPr>
              <a:noFill/>
              <a:ln>
                <a:solidFill>
                  <a:srgbClr val="019ED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DD-446C-97F8-6DAB773409DE}"/>
              </c:ext>
            </c:extLst>
          </c:dPt>
          <c:cat>
            <c:strRef>
              <c:f>Sheet1!$A$2:$A$3</c:f>
              <c:strCache>
                <c:ptCount val="2"/>
                <c:pt idx="0">
                  <c:v>Noticed</c:v>
                </c:pt>
                <c:pt idx="1">
                  <c:v>Didn't notice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DD-446C-97F8-6DAB77340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749884669090709E-2"/>
          <c:y val="7.3249126634990197E-2"/>
          <c:w val="0.95356108253489702"/>
          <c:h val="0.85249690390962152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% Notice</c:v>
                </c:pt>
              </c:strCache>
            </c:strRef>
          </c:tx>
          <c:spPr>
            <a:solidFill>
              <a:srgbClr val="00CF9C"/>
            </a:solidFill>
            <a:ln>
              <a:solidFill>
                <a:srgbClr val="019EDB">
                  <a:lumMod val="50000"/>
                </a:srgbClr>
              </a:solidFill>
            </a:ln>
          </c:spPr>
          <c:dPt>
            <c:idx val="0"/>
            <c:bubble3D val="0"/>
            <c:spPr>
              <a:solidFill>
                <a:srgbClr val="019EDB">
                  <a:lumMod val="50000"/>
                </a:srgbClr>
              </a:solidFill>
              <a:ln>
                <a:solidFill>
                  <a:srgbClr val="019EDB">
                    <a:lumMod val="5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18-4C60-A40D-D44669B1E593}"/>
              </c:ext>
            </c:extLst>
          </c:dPt>
          <c:dPt>
            <c:idx val="1"/>
            <c:bubble3D val="0"/>
            <c:spPr>
              <a:noFill/>
              <a:ln>
                <a:solidFill>
                  <a:srgbClr val="019EDB">
                    <a:lumMod val="5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18-4C60-A40D-D44669B1E593}"/>
              </c:ext>
            </c:extLst>
          </c:dPt>
          <c:cat>
            <c:strRef>
              <c:f>Sheet1!$A$2:$A$3</c:f>
              <c:strCache>
                <c:ptCount val="2"/>
                <c:pt idx="0">
                  <c:v>Noticed</c:v>
                </c:pt>
                <c:pt idx="1">
                  <c:v>Didn't notice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18-4C60-A40D-D44669B1E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106760426612766"/>
          <c:y val="0"/>
          <c:w val="0.50804617668112428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Gen Pop</c:v>
                </c:pt>
              </c:strCache>
            </c:strRef>
          </c:tx>
          <c:spPr>
            <a:solidFill>
              <a:srgbClr val="FF8769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8769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5B-4093-AD33-C0AA5E87857C}"/>
              </c:ext>
            </c:extLst>
          </c:dPt>
          <c:dPt>
            <c:idx val="2"/>
            <c:invertIfNegative val="0"/>
            <c:bubble3D val="0"/>
            <c:spPr>
              <a:solidFill>
                <a:srgbClr val="FF8769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25-411C-B409-00F28529BCB1}"/>
              </c:ext>
            </c:extLst>
          </c:dPt>
          <c:dPt>
            <c:idx val="3"/>
            <c:invertIfNegative val="0"/>
            <c:bubble3D val="0"/>
            <c:spPr>
              <a:solidFill>
                <a:srgbClr val="FF8769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225-411C-B409-00F28529BCB1}"/>
              </c:ext>
            </c:extLst>
          </c:dPt>
          <c:dPt>
            <c:idx val="4"/>
            <c:invertIfNegative val="0"/>
            <c:bubble3D val="0"/>
            <c:spPr>
              <a:solidFill>
                <a:srgbClr val="FF8769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25-411C-B409-00F28529BCB1}"/>
              </c:ext>
            </c:extLst>
          </c:dPt>
          <c:dPt>
            <c:idx val="5"/>
            <c:invertIfNegative val="0"/>
            <c:bubble3D val="0"/>
            <c:spPr>
              <a:solidFill>
                <a:srgbClr val="FF8769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10-4E63-BC03-B0ED0682C5FE}"/>
              </c:ext>
            </c:extLst>
          </c:dPt>
          <c:dPt>
            <c:idx val="6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225-411C-B409-00F28529BC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Digital out-of-home</c:v>
                </c:pt>
                <c:pt idx="1">
                  <c:v>Television/Streaming Video</c:v>
                </c:pt>
                <c:pt idx="2">
                  <c:v>Social media</c:v>
                </c:pt>
                <c:pt idx="3">
                  <c:v>Online media, websites, and search engines</c:v>
                </c:pt>
                <c:pt idx="4">
                  <c:v>Radio, podcasts, and audio streaming</c:v>
                </c:pt>
                <c:pt idx="5">
                  <c:v>Magazines or newspapers</c:v>
                </c:pt>
                <c:pt idx="6">
                  <c:v>None of these 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0.49</c:v>
                </c:pt>
                <c:pt idx="1">
                  <c:v>0.4</c:v>
                </c:pt>
                <c:pt idx="2">
                  <c:v>0.38</c:v>
                </c:pt>
                <c:pt idx="3">
                  <c:v>0.26</c:v>
                </c:pt>
                <c:pt idx="4">
                  <c:v>0.19</c:v>
                </c:pt>
                <c:pt idx="5">
                  <c:v>0.16</c:v>
                </c:pt>
                <c:pt idx="6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AA-4F32-9C77-54118826B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30770384"/>
        <c:axId val="845554192"/>
      </c:barChart>
      <c:catAx>
        <c:axId val="930770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4086444504963"/>
          <c:y val="6.8193158092775916E-2"/>
          <c:w val="0.68179304563332876"/>
          <c:h val="0.906472594799122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Likely (NET)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Displayed special deals on groceries</c:v>
                </c:pt>
                <c:pt idx="1">
                  <c:v>Displayed special deals at restaurants</c:v>
                </c:pt>
                <c:pt idx="2">
                  <c:v>Promoted upcoming movie releases</c:v>
                </c:pt>
                <c:pt idx="3">
                  <c:v>Displayed time-specific offers/discounts based on time of day
 (e.g., food menus, beverages, etc.)</c:v>
                </c:pt>
                <c:pt idx="4">
                  <c:v>Displayed special deals on clothing, shoes, or accessories</c:v>
                </c:pt>
                <c:pt idx="5">
                  <c:v>Displayed reminders about local special events (e.g., concerts, sporting events, etc.)</c:v>
                </c:pt>
                <c:pt idx="6">
                  <c:v>Displayed reminders about TV/streaming video programming</c:v>
                </c:pt>
                <c:pt idx="7">
                  <c:v>Displayed offers related to current weather conditions 
(e.g., clothing, rain gear, hot or cold beverages/food, etc.)</c:v>
                </c:pt>
                <c:pt idx="8">
                  <c:v>Gave updates on news or sports headlines</c:v>
                </c:pt>
                <c:pt idx="9">
                  <c:v>Featured a celebrity or familiar social influencer</c:v>
                </c:pt>
                <c:pt idx="10">
                  <c:v>Reflected your cultural identity</c:v>
                </c:pt>
                <c:pt idx="11">
                  <c:v>Displayed special offers from professional services (e.g., medical, insurance, legal, etc.)</c:v>
                </c:pt>
                <c:pt idx="12">
                  <c:v>Displayed special offers from home repair services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9.4643569999999996E-2</c:v>
                </c:pt>
                <c:pt idx="1">
                  <c:v>0.1131234</c:v>
                </c:pt>
                <c:pt idx="2">
                  <c:v>0.1024629</c:v>
                </c:pt>
                <c:pt idx="3">
                  <c:v>0.12334121000000001</c:v>
                </c:pt>
                <c:pt idx="4">
                  <c:v>0.1131234</c:v>
                </c:pt>
                <c:pt idx="5">
                  <c:v>0.1295376</c:v>
                </c:pt>
                <c:pt idx="6">
                  <c:v>0.11829919999999999</c:v>
                </c:pt>
                <c:pt idx="7">
                  <c:v>0.13900306000000001</c:v>
                </c:pt>
                <c:pt idx="8">
                  <c:v>0.19</c:v>
                </c:pt>
                <c:pt idx="9">
                  <c:v>0.22</c:v>
                </c:pt>
                <c:pt idx="10">
                  <c:v>0.14404123999999999</c:v>
                </c:pt>
                <c:pt idx="11">
                  <c:v>0.19</c:v>
                </c:pt>
                <c:pt idx="1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52-44A4-92A2-72B9381E61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Neither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Displayed special deals on groceries</c:v>
                </c:pt>
                <c:pt idx="1">
                  <c:v>Displayed special deals at restaurants</c:v>
                </c:pt>
                <c:pt idx="2">
                  <c:v>Promoted upcoming movie releases</c:v>
                </c:pt>
                <c:pt idx="3">
                  <c:v>Displayed time-specific offers/discounts based on time of day
 (e.g., food menus, beverages, etc.)</c:v>
                </c:pt>
                <c:pt idx="4">
                  <c:v>Displayed special deals on clothing, shoes, or accessories</c:v>
                </c:pt>
                <c:pt idx="5">
                  <c:v>Displayed reminders about local special events (e.g., concerts, sporting events, etc.)</c:v>
                </c:pt>
                <c:pt idx="6">
                  <c:v>Displayed reminders about TV/streaming video programming</c:v>
                </c:pt>
                <c:pt idx="7">
                  <c:v>Displayed offers related to current weather conditions 
(e.g., clothing, rain gear, hot or cold beverages/food, etc.)</c:v>
                </c:pt>
                <c:pt idx="8">
                  <c:v>Gave updates on news or sports headlines</c:v>
                </c:pt>
                <c:pt idx="9">
                  <c:v>Featured a celebrity or familiar social influencer</c:v>
                </c:pt>
                <c:pt idx="10">
                  <c:v>Reflected your cultural identity</c:v>
                </c:pt>
                <c:pt idx="11">
                  <c:v>Displayed special offers from professional services (e.g., medical, insurance, legal, etc.)</c:v>
                </c:pt>
                <c:pt idx="12">
                  <c:v>Displayed special offers from home repair services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0.35501822999999999</c:v>
                </c:pt>
                <c:pt idx="1">
                  <c:v>0.36</c:v>
                </c:pt>
                <c:pt idx="2">
                  <c:v>0.39744157999999996</c:v>
                </c:pt>
                <c:pt idx="3">
                  <c:v>0.38210696</c:v>
                </c:pt>
                <c:pt idx="4">
                  <c:v>0.42218065999999999</c:v>
                </c:pt>
                <c:pt idx="5">
                  <c:v>0.40622274999999997</c:v>
                </c:pt>
                <c:pt idx="6">
                  <c:v>0.45479756000000005</c:v>
                </c:pt>
                <c:pt idx="7">
                  <c:v>0.43626443999999998</c:v>
                </c:pt>
                <c:pt idx="8">
                  <c:v>0.41466373000000001</c:v>
                </c:pt>
                <c:pt idx="9">
                  <c:v>0.44995483000000003</c:v>
                </c:pt>
                <c:pt idx="10">
                  <c:v>0.53099686000000001</c:v>
                </c:pt>
                <c:pt idx="11">
                  <c:v>0.50326134</c:v>
                </c:pt>
                <c:pt idx="12">
                  <c:v>0.49379576000000003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52-44A4-92A2-72B9381E61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More Likely (NET)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C75-4258-B70B-C3D2A344B3B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6C0-4779-8E87-F9F339A4F10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C75-4258-B70B-C3D2A344B3B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C75-4258-B70B-C3D2A344B3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Displayed special deals on groceries</c:v>
                </c:pt>
                <c:pt idx="1">
                  <c:v>Displayed special deals at restaurants</c:v>
                </c:pt>
                <c:pt idx="2">
                  <c:v>Promoted upcoming movie releases</c:v>
                </c:pt>
                <c:pt idx="3">
                  <c:v>Displayed time-specific offers/discounts based on time of day
 (e.g., food menus, beverages, etc.)</c:v>
                </c:pt>
                <c:pt idx="4">
                  <c:v>Displayed special deals on clothing, shoes, or accessories</c:v>
                </c:pt>
                <c:pt idx="5">
                  <c:v>Displayed reminders about local special events (e.g., concerts, sporting events, etc.)</c:v>
                </c:pt>
                <c:pt idx="6">
                  <c:v>Displayed reminders about TV/streaming video programming</c:v>
                </c:pt>
                <c:pt idx="7">
                  <c:v>Displayed offers related to current weather conditions 
(e.g., clothing, rain gear, hot or cold beverages/food, etc.)</c:v>
                </c:pt>
                <c:pt idx="8">
                  <c:v>Gave updates on news or sports headlines</c:v>
                </c:pt>
                <c:pt idx="9">
                  <c:v>Featured a celebrity or familiar social influencer</c:v>
                </c:pt>
                <c:pt idx="10">
                  <c:v>Reflected your cultural identity</c:v>
                </c:pt>
                <c:pt idx="11">
                  <c:v>Displayed special offers from professional services (e.g., medical, insurance, legal, etc.)</c:v>
                </c:pt>
                <c:pt idx="12">
                  <c:v>Displayed special offers from home repair services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0.5503382</c:v>
                </c:pt>
                <c:pt idx="1">
                  <c:v>0.53942051999999996</c:v>
                </c:pt>
                <c:pt idx="2">
                  <c:v>0.50009552000000002</c:v>
                </c:pt>
                <c:pt idx="3">
                  <c:v>0.49455183000000003</c:v>
                </c:pt>
                <c:pt idx="4">
                  <c:v>0.46469593999999997</c:v>
                </c:pt>
                <c:pt idx="5">
                  <c:v>0.46423965</c:v>
                </c:pt>
                <c:pt idx="6">
                  <c:v>0.42690324000000002</c:v>
                </c:pt>
                <c:pt idx="7">
                  <c:v>0.42473250000000001</c:v>
                </c:pt>
                <c:pt idx="8">
                  <c:v>0.39533626999999999</c:v>
                </c:pt>
                <c:pt idx="9">
                  <c:v>0.33004517</c:v>
                </c:pt>
                <c:pt idx="10">
                  <c:v>0.32496190000000003</c:v>
                </c:pt>
                <c:pt idx="11">
                  <c:v>0.30673866</c:v>
                </c:pt>
                <c:pt idx="12">
                  <c:v>0.28620424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52-44A4-92A2-72B9381E6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t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541752874139278"/>
          <c:y val="9.5120825918402815E-3"/>
          <c:w val="0.32137944168665017"/>
          <c:h val="5.154299943060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 sz="1200" b="1">
          <a:solidFill>
            <a:schemeClr val="tx1"/>
          </a:solidFill>
          <a:latin typeface="+mn-lt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4086444504963"/>
          <c:y val="6.8193158092775916E-2"/>
          <c:w val="0.68179304563332876"/>
          <c:h val="0.9064725947991223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at all likely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It featured your favorite products or brands</c:v>
                </c:pt>
                <c:pt idx="1">
                  <c:v>It was entertaining (e.g., creative, clever, humorous, etc.)</c:v>
                </c:pt>
                <c:pt idx="2">
                  <c:v>It featured a special or limited time offer from a store or business</c:v>
                </c:pt>
                <c:pt idx="3">
                  <c:v>It featured your favorite artists, celebrities, or social/cultural influencers</c:v>
                </c:pt>
                <c:pt idx="4">
                  <c:v>It was educational/taught you something</c:v>
                </c:pt>
                <c:pt idx="5">
                  <c:v>It related to or reflected your local community</c:v>
                </c:pt>
                <c:pt idx="6">
                  <c:v>It introduced you to new brands or products</c:v>
                </c:pt>
                <c:pt idx="7">
                  <c:v>It featured products or brands that aligned with your personal values</c:v>
                </c:pt>
                <c:pt idx="8">
                  <c:v>It was culturally or socially relevant</c:v>
                </c:pt>
                <c:pt idx="9">
                  <c:v>It featured information for upcoming sporting or special events</c:v>
                </c:pt>
                <c:pt idx="10">
                  <c:v>It used unconventional or provocative messaging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0.29275999000000003</c:v>
                </c:pt>
                <c:pt idx="1">
                  <c:v>0.26117478</c:v>
                </c:pt>
                <c:pt idx="2">
                  <c:v>0.33489628999999999</c:v>
                </c:pt>
                <c:pt idx="3">
                  <c:v>0.38056345000000003</c:v>
                </c:pt>
                <c:pt idx="4">
                  <c:v>0.33031685999999999</c:v>
                </c:pt>
                <c:pt idx="5">
                  <c:v>0.36526013000000002</c:v>
                </c:pt>
                <c:pt idx="6">
                  <c:v>0.33821888999999999</c:v>
                </c:pt>
                <c:pt idx="7">
                  <c:v>0.33562810999999998</c:v>
                </c:pt>
                <c:pt idx="8">
                  <c:v>0.39843807999999997</c:v>
                </c:pt>
                <c:pt idx="9">
                  <c:v>0.38434941</c:v>
                </c:pt>
                <c:pt idx="10">
                  <c:v>0.48574553999999998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99-4993-9BDF-A916AC8D1D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Likely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It featured your favorite products or brands</c:v>
                </c:pt>
                <c:pt idx="1">
                  <c:v>It was entertaining (e.g., creative, clever, humorous, etc.)</c:v>
                </c:pt>
                <c:pt idx="2">
                  <c:v>It featured a special or limited time offer from a store or business</c:v>
                </c:pt>
                <c:pt idx="3">
                  <c:v>It featured your favorite artists, celebrities, or social/cultural influencers</c:v>
                </c:pt>
                <c:pt idx="4">
                  <c:v>It was educational/taught you something</c:v>
                </c:pt>
                <c:pt idx="5">
                  <c:v>It related to or reflected your local community</c:v>
                </c:pt>
                <c:pt idx="6">
                  <c:v>It introduced you to new brands or products</c:v>
                </c:pt>
                <c:pt idx="7">
                  <c:v>It featured products or brands that aligned with your personal values</c:v>
                </c:pt>
                <c:pt idx="8">
                  <c:v>It was culturally or socially relevant</c:v>
                </c:pt>
                <c:pt idx="9">
                  <c:v>It featured information for upcoming sporting or special events</c:v>
                </c:pt>
                <c:pt idx="10">
                  <c:v>It used unconventional or provocative messaging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0.41679529999999998</c:v>
                </c:pt>
                <c:pt idx="1">
                  <c:v>0.45272508</c:v>
                </c:pt>
                <c:pt idx="2">
                  <c:v>0.44012148000000001</c:v>
                </c:pt>
                <c:pt idx="3">
                  <c:v>0.39912142</c:v>
                </c:pt>
                <c:pt idx="4">
                  <c:v>0.44971735000000002</c:v>
                </c:pt>
                <c:pt idx="5">
                  <c:v>0.4150761</c:v>
                </c:pt>
                <c:pt idx="6">
                  <c:v>0.44396711999999999</c:v>
                </c:pt>
                <c:pt idx="7">
                  <c:v>0.46523368999999998</c:v>
                </c:pt>
                <c:pt idx="8">
                  <c:v>0.40445144999999999</c:v>
                </c:pt>
                <c:pt idx="9">
                  <c:v>0.42760800999999998</c:v>
                </c:pt>
                <c:pt idx="10">
                  <c:v>0.35994199999999998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99-4993-9BDF-A916AC8D1D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Very likely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4B-41F4-AB7F-849F1CD0DA3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D4B-41F4-AB7F-849F1CD0DA3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B07-459C-A01B-C4E98A22691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D4B-41F4-AB7F-849F1CD0DA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It featured your favorite products or brands</c:v>
                </c:pt>
                <c:pt idx="1">
                  <c:v>It was entertaining (e.g., creative, clever, humorous, etc.)</c:v>
                </c:pt>
                <c:pt idx="2">
                  <c:v>It featured a special or limited time offer from a store or business</c:v>
                </c:pt>
                <c:pt idx="3">
                  <c:v>It featured your favorite artists, celebrities, or social/cultural influencers</c:v>
                </c:pt>
                <c:pt idx="4">
                  <c:v>It was educational/taught you something</c:v>
                </c:pt>
                <c:pt idx="5">
                  <c:v>It related to or reflected your local community</c:v>
                </c:pt>
                <c:pt idx="6">
                  <c:v>It introduced you to new brands or products</c:v>
                </c:pt>
                <c:pt idx="7">
                  <c:v>It featured products or brands that aligned with your personal values</c:v>
                </c:pt>
                <c:pt idx="8">
                  <c:v>It was culturally or socially relevant</c:v>
                </c:pt>
                <c:pt idx="9">
                  <c:v>It featured information for upcoming sporting or special events</c:v>
                </c:pt>
                <c:pt idx="10">
                  <c:v>It used unconventional or provocative messaging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0.29044470999999999</c:v>
                </c:pt>
                <c:pt idx="1">
                  <c:v>0.28610014</c:v>
                </c:pt>
                <c:pt idx="2">
                  <c:v>0.22498223000000001</c:v>
                </c:pt>
                <c:pt idx="3">
                  <c:v>0.22031513</c:v>
                </c:pt>
                <c:pt idx="4">
                  <c:v>0.21996579999999999</c:v>
                </c:pt>
                <c:pt idx="5">
                  <c:v>0.21966377000000001</c:v>
                </c:pt>
                <c:pt idx="6">
                  <c:v>0.21781399000000001</c:v>
                </c:pt>
                <c:pt idx="7">
                  <c:v>0.19913819999999999</c:v>
                </c:pt>
                <c:pt idx="8">
                  <c:v>0.19711048</c:v>
                </c:pt>
                <c:pt idx="9">
                  <c:v>0.18804257999999999</c:v>
                </c:pt>
                <c:pt idx="10">
                  <c:v>0.15431246000000001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99-4993-9BDF-A916AC8D1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t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541752874139278"/>
          <c:y val="9.5120825918402815E-3"/>
          <c:w val="0.31910783301891943"/>
          <c:h val="5.5844413286756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 sz="1200" b="1">
          <a:solidFill>
            <a:schemeClr val="tx1"/>
          </a:solidFill>
          <a:latin typeface="+mn-lt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155704943325524"/>
          <c:y val="0"/>
          <c:w val="0.38253937108405883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Gen Pop</c:v>
                </c:pt>
              </c:strCache>
            </c:strRef>
          </c:tx>
          <c:spPr>
            <a:solidFill>
              <a:srgbClr val="00CF9C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F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8B-4C5A-BB0F-C9E527A8DA37}"/>
              </c:ext>
            </c:extLst>
          </c:dPt>
          <c:dPt>
            <c:idx val="8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8B-4C5A-BB0F-C9E527A8DA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Any of These (NET)</c:v>
                </c:pt>
                <c:pt idx="1">
                  <c:v>It was clever or funny</c:v>
                </c:pt>
                <c:pt idx="2">
                  <c:v>It was colorful and vibrant</c:v>
                </c:pt>
                <c:pt idx="3">
                  <c:v>It had a simple design with few words and was easy to read</c:v>
                </c:pt>
                <c:pt idx="4">
                  <c:v>It made me feel something emotionally</c:v>
                </c:pt>
                <c:pt idx="5">
                  <c:v>It was big and bold (e.g., larger than life, hard to miss, etc.)</c:v>
                </c:pt>
                <c:pt idx="6">
                  <c:v>It was abstract and made me think</c:v>
                </c:pt>
                <c:pt idx="7">
                  <c:v>Something else (please specify)</c:v>
                </c:pt>
                <c:pt idx="8">
                  <c:v>N/A - No creative aspects for a digital out-of-home ad would increase my likelihood to take an action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0.7956394</c:v>
                </c:pt>
                <c:pt idx="1">
                  <c:v>0.51444507000000006</c:v>
                </c:pt>
                <c:pt idx="2">
                  <c:v>0.32335504999999998</c:v>
                </c:pt>
                <c:pt idx="3">
                  <c:v>0.30144031999999998</c:v>
                </c:pt>
                <c:pt idx="4">
                  <c:v>0.28419449000000002</c:v>
                </c:pt>
                <c:pt idx="5">
                  <c:v>0.28290786000000001</c:v>
                </c:pt>
                <c:pt idx="6">
                  <c:v>0.24241592000000001</c:v>
                </c:pt>
                <c:pt idx="7">
                  <c:v>1.026877E-2</c:v>
                </c:pt>
                <c:pt idx="8">
                  <c:v>0.2043606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8B-4C5A-BB0F-C9E527A8D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30770384"/>
        <c:axId val="845554192"/>
      </c:barChart>
      <c:catAx>
        <c:axId val="930770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79-483B-84A7-58B190FF1E3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C66-42E6-AF2C-F6742628152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C66-42E6-AF2C-F6742628152D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754-44D4-B71E-D788A662A1B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754-44D4-B71E-D788A662A1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Private Vehicles*</c:v>
                </c:pt>
                <c:pt idx="1">
                  <c:v>Walkers*</c:v>
                </c:pt>
                <c:pt idx="2">
                  <c:v>Flyers**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Suburban</c:v>
                </c:pt>
                <c:pt idx="9">
                  <c:v>Rural</c:v>
                </c:pt>
                <c:pt idx="10">
                  <c:v>Urban &lt;1M</c:v>
                </c:pt>
                <c:pt idx="11">
                  <c:v>Urban 1M+</c:v>
                </c:pt>
                <c:pt idx="13">
                  <c:v>Boomer +</c:v>
                </c:pt>
                <c:pt idx="14">
                  <c:v>Gen X</c:v>
                </c:pt>
                <c:pt idx="15">
                  <c:v>Millennial</c:v>
                </c:pt>
                <c:pt idx="16">
                  <c:v>Gen Z</c:v>
                </c:pt>
                <c:pt idx="18">
                  <c:v>Women</c:v>
                </c:pt>
                <c:pt idx="19">
                  <c:v>Men</c:v>
                </c:pt>
              </c:strCache>
            </c:strRef>
          </c:cat>
          <c:val>
            <c:numRef>
              <c:f>Sheet1!$B$2:$B$21</c:f>
              <c:numCache>
                <c:formatCode>0%</c:formatCode>
                <c:ptCount val="20"/>
                <c:pt idx="0">
                  <c:v>0.8</c:v>
                </c:pt>
                <c:pt idx="1">
                  <c:v>0.83</c:v>
                </c:pt>
                <c:pt idx="2">
                  <c:v>0.83</c:v>
                </c:pt>
                <c:pt idx="3">
                  <c:v>0.88</c:v>
                </c:pt>
                <c:pt idx="4">
                  <c:v>0.92</c:v>
                </c:pt>
                <c:pt idx="6">
                  <c:v>0.79</c:v>
                </c:pt>
                <c:pt idx="8">
                  <c:v>0.78</c:v>
                </c:pt>
                <c:pt idx="9">
                  <c:v>0.79</c:v>
                </c:pt>
                <c:pt idx="10">
                  <c:v>0.79</c:v>
                </c:pt>
                <c:pt idx="11">
                  <c:v>0.81</c:v>
                </c:pt>
                <c:pt idx="13">
                  <c:v>0.67</c:v>
                </c:pt>
                <c:pt idx="14">
                  <c:v>0.75</c:v>
                </c:pt>
                <c:pt idx="15">
                  <c:v>0.85</c:v>
                </c:pt>
                <c:pt idx="16">
                  <c:v>0.85</c:v>
                </c:pt>
                <c:pt idx="18">
                  <c:v>0.75</c:v>
                </c:pt>
                <c:pt idx="19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66-42E6-AF2C-F67426281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673780393302781E-2"/>
          <c:y val="0.1921623050769711"/>
          <c:w val="0.93913360373120858"/>
          <c:h val="0.6140831954741118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Somewhat</c:v>
                </c:pt>
              </c:strCache>
            </c:strRef>
          </c:tx>
          <c:spPr>
            <a:solidFill>
              <a:srgbClr val="019EDB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Special deals on groceries</c:v>
                </c:pt>
                <c:pt idx="1">
                  <c:v>Special deals at restaurants</c:v>
                </c:pt>
                <c:pt idx="2">
                  <c:v>Updates on current traffic conditions</c:v>
                </c:pt>
                <c:pt idx="3">
                  <c:v>Offers related to current weather conditions </c:v>
                </c:pt>
                <c:pt idx="4">
                  <c:v>Time-specific offers/discounts based on time of day</c:v>
                </c:pt>
                <c:pt idx="5">
                  <c:v>Special deals on clothing, shoes, or accessories</c:v>
                </c:pt>
                <c:pt idx="6">
                  <c:v>Reminders about special local events</c:v>
                </c:pt>
                <c:pt idx="7">
                  <c:v>Reminders about TV/streaming video programming</c:v>
                </c:pt>
                <c:pt idx="8">
                  <c:v>Updates on news or sports headlines</c:v>
                </c:pt>
                <c:pt idx="9">
                  <c:v>Updates on wait times for hospital emergency rooms</c:v>
                </c:pt>
                <c:pt idx="10">
                  <c:v>Special offers from professional services</c:v>
                </c:pt>
                <c:pt idx="11">
                  <c:v>Special offers from home repair services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0.42</c:v>
                </c:pt>
                <c:pt idx="1">
                  <c:v>0.48</c:v>
                </c:pt>
                <c:pt idx="2">
                  <c:v>0.4</c:v>
                </c:pt>
                <c:pt idx="3">
                  <c:v>0.52</c:v>
                </c:pt>
                <c:pt idx="4">
                  <c:v>0.48</c:v>
                </c:pt>
                <c:pt idx="5">
                  <c:v>0.46</c:v>
                </c:pt>
                <c:pt idx="6">
                  <c:v>0.5</c:v>
                </c:pt>
                <c:pt idx="7">
                  <c:v>0.5</c:v>
                </c:pt>
                <c:pt idx="8">
                  <c:v>0.46</c:v>
                </c:pt>
                <c:pt idx="9">
                  <c:v>0.38</c:v>
                </c:pt>
                <c:pt idx="10">
                  <c:v>0.47</c:v>
                </c:pt>
                <c:pt idx="1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7F-4E97-90B9-E19A6A58D4B3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Very</c:v>
                </c:pt>
              </c:strCache>
            </c:strRef>
          </c:tx>
          <c:spPr>
            <a:solidFill>
              <a:srgbClr val="019EDB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19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9C-4685-8E24-668CF10DF413}"/>
              </c:ext>
            </c:extLst>
          </c:dPt>
          <c:dPt>
            <c:idx val="3"/>
            <c:invertIfNegative val="0"/>
            <c:bubble3D val="0"/>
            <c:spPr>
              <a:solidFill>
                <a:srgbClr val="019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FF-4B6A-9381-166C644A8911}"/>
              </c:ext>
            </c:extLst>
          </c:dPt>
          <c:dPt>
            <c:idx val="9"/>
            <c:invertIfNegative val="0"/>
            <c:bubble3D val="0"/>
            <c:spPr>
              <a:solidFill>
                <a:srgbClr val="019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9C-4685-8E24-668CF10DF413}"/>
              </c:ext>
            </c:extLst>
          </c:dPt>
          <c:dPt>
            <c:idx val="10"/>
            <c:invertIfNegative val="0"/>
            <c:bubble3D val="0"/>
            <c:spPr>
              <a:solidFill>
                <a:srgbClr val="019EDB"/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FF-4B6A-9381-166C644A8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Special deals on groceries</c:v>
                </c:pt>
                <c:pt idx="1">
                  <c:v>Special deals at restaurants</c:v>
                </c:pt>
                <c:pt idx="2">
                  <c:v>Updates on current traffic conditions</c:v>
                </c:pt>
                <c:pt idx="3">
                  <c:v>Offers related to current weather conditions </c:v>
                </c:pt>
                <c:pt idx="4">
                  <c:v>Time-specific offers/discounts based on time of day</c:v>
                </c:pt>
                <c:pt idx="5">
                  <c:v>Special deals on clothing, shoes, or accessories</c:v>
                </c:pt>
                <c:pt idx="6">
                  <c:v>Reminders about special local events</c:v>
                </c:pt>
                <c:pt idx="7">
                  <c:v>Reminders about TV/streaming video programming</c:v>
                </c:pt>
                <c:pt idx="8">
                  <c:v>Updates on news or sports headlines</c:v>
                </c:pt>
                <c:pt idx="9">
                  <c:v>Updates on wait times for hospital emergency rooms</c:v>
                </c:pt>
                <c:pt idx="10">
                  <c:v>Special offers from professional services</c:v>
                </c:pt>
                <c:pt idx="11">
                  <c:v>Special offers from home repair services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0.44</c:v>
                </c:pt>
                <c:pt idx="1">
                  <c:v>0.36</c:v>
                </c:pt>
                <c:pt idx="2">
                  <c:v>0.43</c:v>
                </c:pt>
                <c:pt idx="3">
                  <c:v>0.28999999999999998</c:v>
                </c:pt>
                <c:pt idx="4">
                  <c:v>0.32</c:v>
                </c:pt>
                <c:pt idx="5">
                  <c:v>0.33</c:v>
                </c:pt>
                <c:pt idx="6">
                  <c:v>0.27</c:v>
                </c:pt>
                <c:pt idx="7">
                  <c:v>0.25</c:v>
                </c:pt>
                <c:pt idx="8">
                  <c:v>0.25</c:v>
                </c:pt>
                <c:pt idx="9">
                  <c:v>0.33</c:v>
                </c:pt>
                <c:pt idx="10">
                  <c:v>0.2</c:v>
                </c:pt>
                <c:pt idx="1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17F-4E97-90B9-E19A6A58D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30770384"/>
        <c:axId val="845554192"/>
      </c:barChart>
      <c:catAx>
        <c:axId val="93077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42288408562664559"/>
          <c:y val="2.0227611060733799E-2"/>
          <c:w val="0.12201422026563448"/>
          <c:h val="6.1245861568813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749884669090709E-2"/>
          <c:y val="7.3249126634990197E-2"/>
          <c:w val="0.95356108253489702"/>
          <c:h val="0.85249690390962152"/>
        </c:manualLayout>
      </c:layout>
      <c:pie3D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% Notice</c:v>
                </c:pt>
              </c:strCache>
            </c:strRef>
          </c:tx>
          <c:spPr>
            <a:solidFill>
              <a:srgbClr val="00CF9C"/>
            </a:solidFill>
            <a:ln>
              <a:solidFill>
                <a:srgbClr val="019EDB"/>
              </a:solidFill>
            </a:ln>
          </c:spPr>
          <c:dPt>
            <c:idx val="0"/>
            <c:bubble3D val="0"/>
            <c:spPr>
              <a:solidFill>
                <a:srgbClr val="019EDB"/>
              </a:solidFill>
              <a:ln>
                <a:solidFill>
                  <a:srgbClr val="019EDB"/>
                </a:solidFill>
              </a:ln>
              <a:effectLst/>
              <a:sp3d>
                <a:contourClr>
                  <a:srgbClr val="019EDB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99-4F25-B5E9-5DC75F13628F}"/>
              </c:ext>
            </c:extLst>
          </c:dPt>
          <c:dPt>
            <c:idx val="1"/>
            <c:bubble3D val="0"/>
            <c:spPr>
              <a:noFill/>
              <a:ln>
                <a:solidFill>
                  <a:srgbClr val="019EDB"/>
                </a:solidFill>
              </a:ln>
              <a:effectLst/>
              <a:sp3d>
                <a:contourClr>
                  <a:srgbClr val="019EDB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99-4F25-B5E9-5DC75F13628F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99-4F25-B5E9-5DC75F1362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Interested</c:v>
                </c:pt>
                <c:pt idx="1">
                  <c:v>Not interested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99-4F25-B5E9-5DC75F136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665351703371066E-3"/>
          <c:y val="0.14969309635373049"/>
          <c:w val="0.97767258131184054"/>
          <c:h val="0.7034090373901774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Likely (NET)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Television/streaming video</c:v>
                </c:pt>
                <c:pt idx="1">
                  <c:v>Social media</c:v>
                </c:pt>
                <c:pt idx="2">
                  <c:v>Online media, websites, and search engines </c:v>
                </c:pt>
                <c:pt idx="3">
                  <c:v>Radio, podcasts, and audio streaming</c:v>
                </c:pt>
                <c:pt idx="4">
                  <c:v>Magazines or newspapers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0.16165182</c:v>
                </c:pt>
                <c:pt idx="1">
                  <c:v>0.17192604</c:v>
                </c:pt>
                <c:pt idx="2">
                  <c:v>0.16053379000000001</c:v>
                </c:pt>
                <c:pt idx="3">
                  <c:v>0.19229203</c:v>
                </c:pt>
                <c:pt idx="4">
                  <c:v>0.21776676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B-4E70-890D-6A7387EC9E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Neither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Television/streaming video</c:v>
                </c:pt>
                <c:pt idx="1">
                  <c:v>Social media</c:v>
                </c:pt>
                <c:pt idx="2">
                  <c:v>Online media, websites, and search engines </c:v>
                </c:pt>
                <c:pt idx="3">
                  <c:v>Radio, podcasts, and audio streaming</c:v>
                </c:pt>
                <c:pt idx="4">
                  <c:v>Magazines or newspapers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0.38796210999999992</c:v>
                </c:pt>
                <c:pt idx="1">
                  <c:v>0.38394415000000004</c:v>
                </c:pt>
                <c:pt idx="2">
                  <c:v>0.43519081999999998</c:v>
                </c:pt>
                <c:pt idx="3">
                  <c:v>0.47238340000000001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0B-4E70-890D-6A7387EC9E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More Likely (NET)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70B-4E70-890D-6A7387EC9E0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0B-4E70-890D-6A7387EC9E0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70B-4E70-890D-6A7387EC9E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Television/streaming video</c:v>
                </c:pt>
                <c:pt idx="1">
                  <c:v>Social media</c:v>
                </c:pt>
                <c:pt idx="2">
                  <c:v>Online media, websites, and search engines </c:v>
                </c:pt>
                <c:pt idx="3">
                  <c:v>Radio, podcasts, and audio streaming</c:v>
                </c:pt>
                <c:pt idx="4">
                  <c:v>Magazines or newspapers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0.45038607000000003</c:v>
                </c:pt>
                <c:pt idx="1">
                  <c:v>0.44412981000000001</c:v>
                </c:pt>
                <c:pt idx="2">
                  <c:v>0.40427539000000001</c:v>
                </c:pt>
                <c:pt idx="3">
                  <c:v>0.33532456999999999</c:v>
                </c:pt>
                <c:pt idx="4">
                  <c:v>0.33510756000000003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0B-4E70-890D-6A7387EC9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58789952"/>
        <c:axId val="1858800768"/>
      </c:barChart>
      <c:catAx>
        <c:axId val="185878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l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135461824633809"/>
          <c:y val="6.70890469595362E-2"/>
          <c:w val="0.57220872280684343"/>
          <c:h val="7.1694543786712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 sz="1200" b="1">
          <a:solidFill>
            <a:schemeClr val="tx1"/>
          </a:solidFill>
          <a:latin typeface="+mn-lt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1BE-484D-9407-6E1E99B51EC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1BE-484D-9407-6E1E99B51EC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1BE-484D-9407-6E1E99B51EC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1BE-484D-9407-6E1E99B51EC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1BE-484D-9407-6E1E99B51E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Private Vehicles*</c:v>
                </c:pt>
                <c:pt idx="1">
                  <c:v>Walkers*</c:v>
                </c:pt>
                <c:pt idx="2">
                  <c:v>Flyers**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Rural</c:v>
                </c:pt>
                <c:pt idx="9">
                  <c:v>Suburban</c:v>
                </c:pt>
                <c:pt idx="10">
                  <c:v>Urban &lt;1M</c:v>
                </c:pt>
                <c:pt idx="11">
                  <c:v>Urban 1M+</c:v>
                </c:pt>
                <c:pt idx="13">
                  <c:v>White</c:v>
                </c:pt>
                <c:pt idx="14">
                  <c:v>Hispanic</c:v>
                </c:pt>
                <c:pt idx="15">
                  <c:v>Black</c:v>
                </c:pt>
                <c:pt idx="17">
                  <c:v>Boomer +</c:v>
                </c:pt>
                <c:pt idx="18">
                  <c:v>Gen X</c:v>
                </c:pt>
                <c:pt idx="19">
                  <c:v>Millennial</c:v>
                </c:pt>
                <c:pt idx="20">
                  <c:v>Gen Z</c:v>
                </c:pt>
                <c:pt idx="22">
                  <c:v>Women</c:v>
                </c:pt>
                <c:pt idx="23">
                  <c:v>Men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0.49</c:v>
                </c:pt>
                <c:pt idx="1">
                  <c:v>0.55000000000000004</c:v>
                </c:pt>
                <c:pt idx="2">
                  <c:v>0.55000000000000004</c:v>
                </c:pt>
                <c:pt idx="3">
                  <c:v>0.66</c:v>
                </c:pt>
                <c:pt idx="4">
                  <c:v>0.74</c:v>
                </c:pt>
                <c:pt idx="6">
                  <c:v>0.52</c:v>
                </c:pt>
                <c:pt idx="8">
                  <c:v>0.43</c:v>
                </c:pt>
                <c:pt idx="9">
                  <c:v>0.47</c:v>
                </c:pt>
                <c:pt idx="10">
                  <c:v>0.44</c:v>
                </c:pt>
                <c:pt idx="11">
                  <c:v>0.56000000000000005</c:v>
                </c:pt>
                <c:pt idx="13">
                  <c:v>0.41</c:v>
                </c:pt>
                <c:pt idx="14">
                  <c:v>0.60634175999999995</c:v>
                </c:pt>
                <c:pt idx="15">
                  <c:v>0.55000000000000004</c:v>
                </c:pt>
                <c:pt idx="17">
                  <c:v>0.28999999999999998</c:v>
                </c:pt>
                <c:pt idx="18">
                  <c:v>0.43</c:v>
                </c:pt>
                <c:pt idx="19">
                  <c:v>0.56000000000000005</c:v>
                </c:pt>
                <c:pt idx="20">
                  <c:v>0.56000000000000005</c:v>
                </c:pt>
                <c:pt idx="22">
                  <c:v>0.4</c:v>
                </c:pt>
                <c:pt idx="23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BE-484D-9407-6E1E99B51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8210715600867657"/>
          <c:y val="0"/>
          <c:w val="0.29317024601287639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Gen Pop</c:v>
                </c:pt>
              </c:strCache>
            </c:strRef>
          </c:tx>
          <c:spPr>
            <a:solidFill>
              <a:srgbClr val="00CF9C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CF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C8-4050-92DE-BC4853154163}"/>
              </c:ext>
            </c:extLst>
          </c:dPt>
          <c:dPt>
            <c:idx val="8"/>
            <c:invertIfNegative val="0"/>
            <c:bubble3D val="0"/>
            <c:spPr>
              <a:solidFill>
                <a:srgbClr val="00CF9C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47-46A4-B132-E6550200BB4D}"/>
              </c:ext>
            </c:extLst>
          </c:dPt>
          <c:dPt>
            <c:idx val="9"/>
            <c:invertIfNegative val="0"/>
            <c:bubble3D val="0"/>
            <c:spPr>
              <a:solidFill>
                <a:srgbClr val="00CF9C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47-46A4-B132-E6550200BB4D}"/>
              </c:ext>
            </c:extLst>
          </c:dPt>
          <c:dPt>
            <c:idx val="11"/>
            <c:invertIfNegative val="0"/>
            <c:bubble3D val="0"/>
            <c:spPr>
              <a:solidFill>
                <a:srgbClr val="BFBFBF"/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CD-401E-8C6D-ADA9670229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Any action (NET)</c:v>
                </c:pt>
                <c:pt idx="1">
                  <c:v>Watched an advertised show or program on a TV</c:v>
                </c:pt>
                <c:pt idx="2">
                  <c:v>Visited a restaurant advertised</c:v>
                </c:pt>
                <c:pt idx="3">
                  <c:v>Made a purchase at a store advertised</c:v>
                </c:pt>
                <c:pt idx="4">
                  <c:v>Talked about the advertisement or product with others</c:v>
                </c:pt>
                <c:pt idx="5">
                  <c:v>Visited a store or business advertised</c:v>
                </c:pt>
                <c:pt idx="6">
                  <c:v>Watched an advertised movie in the theater</c:v>
                </c:pt>
                <c:pt idx="7">
                  <c:v>Recommended the advertised product or brand to others</c:v>
                </c:pt>
                <c:pt idx="8">
                  <c:v>Tuned to a radio station</c:v>
                </c:pt>
                <c:pt idx="9">
                  <c:v>Attended an advertised sporting event, festival, concert, performance, or other public event</c:v>
                </c:pt>
                <c:pt idx="10">
                  <c:v>Something else</c:v>
                </c:pt>
                <c:pt idx="11">
                  <c:v>None of these 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0.76</c:v>
                </c:pt>
                <c:pt idx="1">
                  <c:v>0.37887937999999999</c:v>
                </c:pt>
                <c:pt idx="2">
                  <c:v>0.36238573000000002</c:v>
                </c:pt>
                <c:pt idx="3">
                  <c:v>0.30208741</c:v>
                </c:pt>
                <c:pt idx="4">
                  <c:v>0.30465300000000001</c:v>
                </c:pt>
                <c:pt idx="5">
                  <c:v>0.28878450999999999</c:v>
                </c:pt>
                <c:pt idx="6">
                  <c:v>0.29356373000000002</c:v>
                </c:pt>
                <c:pt idx="7">
                  <c:v>0.21831585000000001</c:v>
                </c:pt>
                <c:pt idx="8">
                  <c:v>0.18674764999999999</c:v>
                </c:pt>
                <c:pt idx="9">
                  <c:v>0.17269746</c:v>
                </c:pt>
                <c:pt idx="10">
                  <c:v>8.4601599999999996E-3</c:v>
                </c:pt>
                <c:pt idx="11">
                  <c:v>0.24225014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47-46A4-B132-E6550200B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30770384"/>
        <c:axId val="845554192"/>
      </c:barChart>
      <c:catAx>
        <c:axId val="930770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76C-4EB2-B746-657F3EED3CA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6C-4EB2-B746-657F3EED3CA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76C-4EB2-B746-657F3EED3CA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76C-4EB2-B746-657F3EED3CA6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76C-4EB2-B746-657F3EED3C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Private Vehicles*</c:v>
                </c:pt>
                <c:pt idx="1">
                  <c:v>Walkers*</c:v>
                </c:pt>
                <c:pt idx="2">
                  <c:v>Flyers**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Rural</c:v>
                </c:pt>
                <c:pt idx="9">
                  <c:v>Suburban</c:v>
                </c:pt>
                <c:pt idx="10">
                  <c:v>Urban &lt;1M</c:v>
                </c:pt>
                <c:pt idx="11">
                  <c:v>Urban 1M+</c:v>
                </c:pt>
                <c:pt idx="13">
                  <c:v>White</c:v>
                </c:pt>
                <c:pt idx="14">
                  <c:v>Hispanic</c:v>
                </c:pt>
                <c:pt idx="15">
                  <c:v>Black</c:v>
                </c:pt>
                <c:pt idx="17">
                  <c:v>Boomer +</c:v>
                </c:pt>
                <c:pt idx="18">
                  <c:v>Gen X</c:v>
                </c:pt>
                <c:pt idx="19">
                  <c:v>Millennial</c:v>
                </c:pt>
                <c:pt idx="20">
                  <c:v>Gen Z</c:v>
                </c:pt>
                <c:pt idx="22">
                  <c:v>Women</c:v>
                </c:pt>
                <c:pt idx="23">
                  <c:v>Men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0.77</c:v>
                </c:pt>
                <c:pt idx="1">
                  <c:v>0.8</c:v>
                </c:pt>
                <c:pt idx="2">
                  <c:v>0.81</c:v>
                </c:pt>
                <c:pt idx="3">
                  <c:v>0.82</c:v>
                </c:pt>
                <c:pt idx="4">
                  <c:v>0.86</c:v>
                </c:pt>
                <c:pt idx="6">
                  <c:v>0.74</c:v>
                </c:pt>
                <c:pt idx="8">
                  <c:v>0.68</c:v>
                </c:pt>
                <c:pt idx="9">
                  <c:v>0.76</c:v>
                </c:pt>
                <c:pt idx="10">
                  <c:v>0.72</c:v>
                </c:pt>
                <c:pt idx="11">
                  <c:v>0.81</c:v>
                </c:pt>
                <c:pt idx="13">
                  <c:v>0.7</c:v>
                </c:pt>
                <c:pt idx="14">
                  <c:v>0.83</c:v>
                </c:pt>
                <c:pt idx="15">
                  <c:v>0.87</c:v>
                </c:pt>
                <c:pt idx="17">
                  <c:v>0.61</c:v>
                </c:pt>
                <c:pt idx="18">
                  <c:v>0.68</c:v>
                </c:pt>
                <c:pt idx="19">
                  <c:v>0.79</c:v>
                </c:pt>
                <c:pt idx="20">
                  <c:v>0.89</c:v>
                </c:pt>
                <c:pt idx="22">
                  <c:v>0.68</c:v>
                </c:pt>
                <c:pt idx="2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6C-4EB2-B746-657F3EED3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1065300431196101"/>
          <c:y val="0"/>
          <c:w val="0.44122012092238466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Gen Pop</c:v>
                </c:pt>
              </c:strCache>
            </c:strRef>
          </c:tx>
          <c:spPr>
            <a:solidFill>
              <a:srgbClr val="019EDB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9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AA9-4A7D-A893-0E745AF05889}"/>
              </c:ext>
            </c:extLst>
          </c:dPt>
          <c:dPt>
            <c:idx val="8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A9-4A7D-A893-0E745AF05889}"/>
              </c:ext>
            </c:extLst>
          </c:dPt>
          <c:dPt>
            <c:idx val="9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A9-4A7D-A893-0E745AF05889}"/>
              </c:ext>
            </c:extLst>
          </c:dPt>
          <c:dPt>
            <c:idx val="10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A9-4A7D-A893-0E745AF05889}"/>
              </c:ext>
            </c:extLst>
          </c:dPt>
          <c:dPt>
            <c:idx val="11"/>
            <c:invertIfNegative val="0"/>
            <c:bubble3D val="0"/>
            <c:spPr>
              <a:solidFill>
                <a:srgbClr val="019ED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AA9-4A7D-A893-0E745AF05889}"/>
              </c:ext>
            </c:extLst>
          </c:dPt>
          <c:dPt>
            <c:idx val="12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AA9-4A7D-A893-0E745AF05889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AA9-4A7D-A893-0E745AF05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Any action (NET)</c:v>
                </c:pt>
                <c:pt idx="1">
                  <c:v>Used online search to look up information about the advertiser</c:v>
                </c:pt>
                <c:pt idx="2">
                  <c:v>Visited an advertiser's website</c:v>
                </c:pt>
                <c:pt idx="3">
                  <c:v>Visited an advertiser's social media site</c:v>
                </c:pt>
                <c:pt idx="4">
                  <c:v>Downloaded or used an app shown in the advertisement</c:v>
                </c:pt>
                <c:pt idx="5">
                  <c:v>Accessed a coupon, discount code, or other information using a QR code, swipe, tap, or SMS/text technology</c:v>
                </c:pt>
                <c:pt idx="6">
                  <c:v>Watched an advertised show or program</c:v>
                </c:pt>
                <c:pt idx="7">
                  <c:v>Ordered an advertiser's product online</c:v>
                </c:pt>
                <c:pt idx="8">
                  <c:v>Interacted with an advertisement such as sending a message, uploading a photo, or voting</c:v>
                </c:pt>
                <c:pt idx="9">
                  <c:v>Called a phone number advertised</c:v>
                </c:pt>
                <c:pt idx="10">
                  <c:v>Posted about the advertisement or product on a social media platform or blog</c:v>
                </c:pt>
                <c:pt idx="11">
                  <c:v>Something else</c:v>
                </c:pt>
                <c:pt idx="12">
                  <c:v>None of these 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0.74</c:v>
                </c:pt>
                <c:pt idx="1">
                  <c:v>0.43578974999999998</c:v>
                </c:pt>
                <c:pt idx="2">
                  <c:v>0.38437961999999998</c:v>
                </c:pt>
                <c:pt idx="3">
                  <c:v>0.30375906000000003</c:v>
                </c:pt>
                <c:pt idx="4">
                  <c:v>0.26176873000000001</c:v>
                </c:pt>
                <c:pt idx="5">
                  <c:v>0.24382672</c:v>
                </c:pt>
                <c:pt idx="6">
                  <c:v>0.24346472</c:v>
                </c:pt>
                <c:pt idx="7">
                  <c:v>0.22430754</c:v>
                </c:pt>
                <c:pt idx="8">
                  <c:v>0.16411888999999999</c:v>
                </c:pt>
                <c:pt idx="9">
                  <c:v>0.14801454</c:v>
                </c:pt>
                <c:pt idx="10">
                  <c:v>0.13895790999999999</c:v>
                </c:pt>
                <c:pt idx="11">
                  <c:v>0</c:v>
                </c:pt>
                <c:pt idx="12">
                  <c:v>0.26207343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A9-4A7D-A893-0E745AF05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30770384"/>
        <c:axId val="845554192"/>
      </c:barChart>
      <c:catAx>
        <c:axId val="930770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45554192"/>
        <c:crosses val="autoZero"/>
        <c:auto val="1"/>
        <c:lblAlgn val="ctr"/>
        <c:lblOffset val="100"/>
        <c:noMultiLvlLbl val="0"/>
      </c:catAx>
      <c:valAx>
        <c:axId val="84555419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9307703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Yes</c:v>
                </c:pt>
              </c:strCache>
            </c:strRef>
          </c:tx>
          <c:spPr>
            <a:solidFill>
              <a:srgbClr val="019ED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837-46E8-B2F2-4EAFF6B108F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6BF-4817-BEB6-99F0E199CE5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6BF-4817-BEB6-99F0E199CE5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AEE-4FE4-8EB6-C4C1B0724C6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AEE-4FE4-8EB6-C4C1B0724C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Private Vehicles*</c:v>
                </c:pt>
                <c:pt idx="1">
                  <c:v>Walkers*</c:v>
                </c:pt>
                <c:pt idx="2">
                  <c:v>Flyers**</c:v>
                </c:pt>
                <c:pt idx="3">
                  <c:v>Public Transit Users*</c:v>
                </c:pt>
                <c:pt idx="4">
                  <c:v>Rail Users*</c:v>
                </c:pt>
                <c:pt idx="6">
                  <c:v>Key Transit Market Residents</c:v>
                </c:pt>
                <c:pt idx="8">
                  <c:v>Rural</c:v>
                </c:pt>
                <c:pt idx="9">
                  <c:v>Suburban</c:v>
                </c:pt>
                <c:pt idx="10">
                  <c:v>Urban &lt;1M</c:v>
                </c:pt>
                <c:pt idx="11">
                  <c:v>Urban 1M+</c:v>
                </c:pt>
                <c:pt idx="13">
                  <c:v>Boomer +</c:v>
                </c:pt>
                <c:pt idx="14">
                  <c:v>Gen X</c:v>
                </c:pt>
                <c:pt idx="15">
                  <c:v>Millennial</c:v>
                </c:pt>
                <c:pt idx="16">
                  <c:v>Gen Z</c:v>
                </c:pt>
                <c:pt idx="18">
                  <c:v>Women</c:v>
                </c:pt>
                <c:pt idx="19">
                  <c:v>Men</c:v>
                </c:pt>
              </c:strCache>
            </c:strRef>
          </c:cat>
          <c:val>
            <c:numRef>
              <c:f>Sheet1!$B$2:$B$21</c:f>
              <c:numCache>
                <c:formatCode>0%</c:formatCode>
                <c:ptCount val="20"/>
                <c:pt idx="0">
                  <c:v>0.74</c:v>
                </c:pt>
                <c:pt idx="1">
                  <c:v>0.78</c:v>
                </c:pt>
                <c:pt idx="2">
                  <c:v>0.79</c:v>
                </c:pt>
                <c:pt idx="3">
                  <c:v>0.84</c:v>
                </c:pt>
                <c:pt idx="4">
                  <c:v>0.87</c:v>
                </c:pt>
                <c:pt idx="6">
                  <c:v>0.81</c:v>
                </c:pt>
                <c:pt idx="8">
                  <c:v>0.7</c:v>
                </c:pt>
                <c:pt idx="9">
                  <c:v>0.73</c:v>
                </c:pt>
                <c:pt idx="10">
                  <c:v>0.72</c:v>
                </c:pt>
                <c:pt idx="11">
                  <c:v>0.76</c:v>
                </c:pt>
                <c:pt idx="13">
                  <c:v>0.52</c:v>
                </c:pt>
                <c:pt idx="14">
                  <c:v>0.63</c:v>
                </c:pt>
                <c:pt idx="15">
                  <c:v>0.82</c:v>
                </c:pt>
                <c:pt idx="16">
                  <c:v>0.85</c:v>
                </c:pt>
                <c:pt idx="18">
                  <c:v>0.68</c:v>
                </c:pt>
                <c:pt idx="19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BF-4817-BEB6-99F0E199C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03526115165182"/>
          <c:y val="0.10233612202935201"/>
          <c:w val="0.56090077183853726"/>
          <c:h val="0.8182604639802666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signs/video screens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D-4CDC-9119-A2D9D9345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signs/video screens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4D-4CDC-9119-A2D9D9345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4D-4CDC-9119-A2D9D93452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signs/video screens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4D-4CDC-9119-A2D9D934521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 of the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signs/video screens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4D-4CDC-9119-A2D9D934521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All of the time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Digital signs/video screens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0.11620315000000001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4D-4CDC-9119-A2D9D9345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r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just">
        <a:defRPr sz="1200" b="1">
          <a:solidFill>
            <a:schemeClr val="tx1"/>
          </a:solidFill>
          <a:latin typeface="+mn-lt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1D8B1D-895F-430E-AB51-9E237DC91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86" tIns="46594" rIns="93186" bIns="465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20034-0FCF-4669-8F33-D7F8488FB6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838" y="0"/>
            <a:ext cx="3038528" cy="466514"/>
          </a:xfrm>
          <a:prstGeom prst="rect">
            <a:avLst/>
          </a:prstGeom>
        </p:spPr>
        <p:txBody>
          <a:bodyPr vert="horz" lIns="93186" tIns="46594" rIns="93186" bIns="46594" rtlCol="0"/>
          <a:lstStyle>
            <a:lvl1pPr algn="r">
              <a:defRPr sz="1200"/>
            </a:lvl1pPr>
          </a:lstStyle>
          <a:p>
            <a:fld id="{779B9E9C-C853-43B9-B397-46FD96CD5DF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FFCC6-256C-4658-955E-E0D0C3F67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476"/>
            <a:ext cx="3038528" cy="466513"/>
          </a:xfrm>
          <a:prstGeom prst="rect">
            <a:avLst/>
          </a:prstGeom>
        </p:spPr>
        <p:txBody>
          <a:bodyPr vert="horz" lIns="93186" tIns="46594" rIns="93186" bIns="465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D5809-4CA7-47A4-89BF-CB2175C21E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838" y="8831476"/>
            <a:ext cx="3038528" cy="466513"/>
          </a:xfrm>
          <a:prstGeom prst="rect">
            <a:avLst/>
          </a:prstGeom>
        </p:spPr>
        <p:txBody>
          <a:bodyPr vert="horz" lIns="93186" tIns="46594" rIns="93186" bIns="46594" rtlCol="0" anchor="b"/>
          <a:lstStyle>
            <a:lvl1pPr algn="r">
              <a:defRPr sz="1200"/>
            </a:lvl1pPr>
          </a:lstStyle>
          <a:p>
            <a:fld id="{AABAE0AD-3190-4611-8ADB-4ED550A51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9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86" tIns="46594" rIns="93186" bIns="465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8" y="0"/>
            <a:ext cx="3038528" cy="466514"/>
          </a:xfrm>
          <a:prstGeom prst="rect">
            <a:avLst/>
          </a:prstGeom>
        </p:spPr>
        <p:txBody>
          <a:bodyPr vert="horz" lIns="93186" tIns="46594" rIns="93186" bIns="46594" rtlCol="0"/>
          <a:lstStyle>
            <a:lvl1pPr algn="r">
              <a:defRPr sz="1200"/>
            </a:lvl1pPr>
          </a:lstStyle>
          <a:p>
            <a:fld id="{29480BA5-9B40-4451-9B49-3100B45CE3A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86" tIns="46594" rIns="93186" bIns="465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74656"/>
            <a:ext cx="5609590" cy="3661083"/>
          </a:xfrm>
          <a:prstGeom prst="rect">
            <a:avLst/>
          </a:prstGeom>
        </p:spPr>
        <p:txBody>
          <a:bodyPr vert="horz" lIns="93186" tIns="46594" rIns="93186" bIns="465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6"/>
            <a:ext cx="3038528" cy="466513"/>
          </a:xfrm>
          <a:prstGeom prst="rect">
            <a:avLst/>
          </a:prstGeom>
        </p:spPr>
        <p:txBody>
          <a:bodyPr vert="horz" lIns="93186" tIns="46594" rIns="93186" bIns="465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8" y="8831476"/>
            <a:ext cx="3038528" cy="466513"/>
          </a:xfrm>
          <a:prstGeom prst="rect">
            <a:avLst/>
          </a:prstGeom>
        </p:spPr>
        <p:txBody>
          <a:bodyPr vert="horz" lIns="93186" tIns="46594" rIns="93186" bIns="46594" rtlCol="0" anchor="b"/>
          <a:lstStyle>
            <a:lvl1pPr algn="r">
              <a:defRPr sz="1200"/>
            </a:lvl1pPr>
          </a:lstStyle>
          <a:p>
            <a:fld id="{092F94CB-1083-4FA2-B29E-D7FA47B1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4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9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7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9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F94CB-1083-4FA2-B29E-D7FA47B1A2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9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pn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1.pn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2.pn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1.png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0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1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1355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111343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111341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045240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8045239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95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19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3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8764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614684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746633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805590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341811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5547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217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7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47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47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01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337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605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50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6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213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02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2521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413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8411499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10572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8690209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1186839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8542556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81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667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478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679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heade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944858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943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340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48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0988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79606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20390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844550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2240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591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3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33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510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143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54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4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37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80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3685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28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3407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1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54204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5705012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5671994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8274480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0079848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7376953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95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881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08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283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584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732390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5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043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870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2618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743176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519141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978299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2960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24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6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435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92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41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99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049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895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696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79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9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5310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09928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2840455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42197604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379037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2333024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5582970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036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315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60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35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42892EE-3238-4E2A-A8DD-A5DDA3DB52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53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59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365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45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418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285860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830217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729961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8173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892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2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486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Q5MDciLCJleHAiOiIxNTMyOTk2NTA3IiwiZW5kcG9pbnR1cmwiOiIrN1NNbS9wNUZhdWtzajhNWDVmL2VkTWZqRHBoR21tVXFOUm5CNDMwN3BVPSIsImVuZHBvaW50dXJsTGVuZ3RoIjoiMTI4IiwiaXNsb29wYmFjayI6IlRydWUiLCJjaWQiOiJPVGxsT1RkbU9XVXRNREEyWXkwMk1EQXdMVEUwTWpRdE1XTmlZVGc1WTJVeU1XWXg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VXN4N0xtN25td0I5SERSRERoR2FlbGdNZnhIcWV6dWZQSWRXVWNFZEFwST0&amp;encodeFailures=1&amp;width=1663&amp;height=343&amp;srcWidth=1663&amp;srcHeight=343">
            <a:extLst>
              <a:ext uri="{FF2B5EF4-FFF2-40B4-BE49-F238E27FC236}">
                <a16:creationId xmlns:a16="http://schemas.microsoft.com/office/drawing/2014/main" id="{153AB127-7483-4E95-9267-EB6E53700E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5" y="462226"/>
            <a:ext cx="3883772" cy="8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595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395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27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5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53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508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46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>
                <a:latin typeface="Helvetica Light" panose="020B0403020202020204"/>
              </a:defRPr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3106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5677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>
                <a:latin typeface="Helvetica Light" panose="020B0403020202020204"/>
              </a:defRPr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4999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6" y="462225"/>
            <a:ext cx="3954985" cy="8157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17655327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Helvetica Light" panose="020B0403020202020204"/>
              </a:defRPr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6490944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5917069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4499941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5053449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7199809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1072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4204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310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0255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0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256578"/>
            <a:ext cx="2262131" cy="4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544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07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3956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65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6353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25854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06508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2F38399-9EC9-3E42-9B4C-C822AD13C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3171BB8-B730-F040-8469-8A96C470A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BD51A03-9382-EA4D-9C49-96A53B8150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6001496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091794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>
                <a:latin typeface="Helvetica Light" panose="020B0403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52317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1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256578"/>
            <a:ext cx="2262131" cy="4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561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8639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218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388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402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636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13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8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>
                <a:latin typeface="Helvetica Light" panose="020B0403020202020204"/>
              </a:defRPr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85077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029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>
                <a:latin typeface="Helvetica Light" panose="020B0403020202020204"/>
              </a:defRPr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738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3" y="462225"/>
            <a:ext cx="3972853" cy="81941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4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Helvetica Light" panose="020B0403020202020204"/>
                <a:ea typeface="Helvetica Light" panose="020B0403020202020204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Helvetica Light" panose="020B0403020202020204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  <a:latin typeface="Helvetica Light" panose="020B0403020202020204"/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9423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Helvetica Light" panose="020B0403020202020204"/>
              </a:defRPr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  <a:latin typeface="Helvetica Light" panose="020B0403020202020204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6559074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3462444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7117914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3167602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15402474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73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672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  <a:latin typeface="Helvetica Light" panose="020B0403020202020204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 panose="020B0403020202020204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1966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7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3" y="462225"/>
            <a:ext cx="3960997" cy="81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2470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778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Helvetica Light" panose="020B0403020202020204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0605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1258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902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22109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616707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976489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546792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69190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58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3" y="462225"/>
            <a:ext cx="3960997" cy="81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2525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086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8547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990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58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640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0481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859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20431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1667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553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8" y="462225"/>
            <a:ext cx="3954985" cy="815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2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9685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6987715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2932122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71634158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14901257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60875795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9700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80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6772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54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683" y="338570"/>
            <a:ext cx="6450252" cy="7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21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134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040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249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452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30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261510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3346449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2F38399-9EC9-3E42-9B4C-C822AD13C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3171BB8-B730-F040-8469-8A96C470A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BD51A03-9382-EA4D-9C49-96A53B8150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78234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2" y="152400"/>
            <a:ext cx="10887287" cy="1095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92480" y="2020824"/>
            <a:ext cx="10887288" cy="40782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5072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22240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509775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LLC Company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DB39A-7A36-3341-82EA-36C2611B8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683" y="338570"/>
            <a:ext cx="6450252" cy="7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4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23399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3549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8227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7091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98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301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512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4294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4123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77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C5EEE-089F-1543-906A-465D21295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684" y="338570"/>
            <a:ext cx="5002485" cy="61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6008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2902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4760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581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84333387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3961860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0943991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24454031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401592049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7128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41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119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5614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31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760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97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4277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7492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2645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336889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2184390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8199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036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30147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0906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1383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661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10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8142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786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4962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1049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316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724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676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88437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789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367270850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6696166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84393927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99821375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1394906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0038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51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46469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523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782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5976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755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19071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607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12714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F24A94-8D46-47E3-AAA9-42315977B1D1}"/>
              </a:ext>
            </a:extLst>
          </p:cNvPr>
          <p:cNvSpPr/>
          <p:nvPr userDrawn="1"/>
        </p:nvSpPr>
        <p:spPr>
          <a:xfrm>
            <a:off x="195445" y="83762"/>
            <a:ext cx="11521905" cy="195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206916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654093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2F38399-9EC9-3E42-9B4C-C822AD13C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3171BB8-B730-F040-8469-8A96C470A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BD51A03-9382-EA4D-9C49-96A53B8150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3840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LLC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0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82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28190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ark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40" imgH="541" progId="TCLayout.ActiveDocument.1">
                  <p:embed/>
                </p:oleObj>
              </mc:Choice>
              <mc:Fallback>
                <p:oleObj name="think-cell Slide" r:id="rId3" imgW="540" imgH="54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1916" y="4797429"/>
            <a:ext cx="7315200" cy="665163"/>
          </a:xfrm>
        </p:spPr>
        <p:txBody>
          <a:bodyPr wrap="square" tIns="0" bIns="0"/>
          <a:lstStyle>
            <a:lvl1pPr marL="0" indent="0" algn="l">
              <a:lnSpc>
                <a:spcPct val="100000"/>
              </a:lnSpc>
              <a:buNone/>
              <a:defRPr sz="2000" cap="all" baseline="0">
                <a:solidFill>
                  <a:srgbClr val="FFFFFF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7"/>
          </p:nvPr>
        </p:nvSpPr>
        <p:spPr>
          <a:xfrm>
            <a:off x="711921" y="5998465"/>
            <a:ext cx="3854751" cy="697395"/>
          </a:xfrm>
        </p:spPr>
        <p:txBody>
          <a:bodyPr wrap="square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FFFF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3488801"/>
            <a:ext cx="7315917" cy="1310219"/>
          </a:xfrm>
        </p:spPr>
        <p:txBody>
          <a:bodyPr wrap="square" tIns="0" bIns="0">
            <a:noAutofit/>
          </a:bodyPr>
          <a:lstStyle>
            <a:lvl1pPr algn="l">
              <a:lnSpc>
                <a:spcPct val="80000"/>
              </a:lnSpc>
              <a:tabLst>
                <a:tab pos="507974" algn="l"/>
              </a:tabLst>
              <a:defRPr sz="4500" b="0" cap="all" baseline="0">
                <a:solidFill>
                  <a:srgbClr val="009D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9" t="7621" b="6640"/>
          <a:stretch/>
        </p:blipFill>
        <p:spPr>
          <a:xfrm flipH="1">
            <a:off x="8610600" y="0"/>
            <a:ext cx="3581400" cy="6858000"/>
          </a:xfrm>
          <a:prstGeom prst="rect">
            <a:avLst/>
          </a:prstGeom>
        </p:spPr>
      </p:pic>
      <p:pic>
        <p:nvPicPr>
          <p:cNvPr id="2052" name="Picture 4" descr="http://www.stagwellgroup.com/wp-content/uploads/2015/10/Harris-Insights-Analytics_logo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2" y="1295402"/>
            <a:ext cx="2840567" cy="14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68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40" imgH="541" progId="TCLayout.ActiveDocument.1">
                  <p:embed/>
                </p:oleObj>
              </mc:Choice>
              <mc:Fallback>
                <p:oleObj name="think-cell Slide" r:id="rId3" imgW="540" imgH="54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92480" y="676657"/>
            <a:ext cx="10888896" cy="571500"/>
          </a:xfrm>
        </p:spPr>
        <p:txBody>
          <a:bodyPr wrap="square">
            <a:noAutofit/>
          </a:bodyPr>
          <a:lstStyle>
            <a:lvl1pPr>
              <a:defRPr baseline="0">
                <a:solidFill>
                  <a:srgbClr val="8DC6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792480" y="1280161"/>
            <a:ext cx="10880429" cy="31511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792483" y="6373368"/>
            <a:ext cx="10887287" cy="365760"/>
          </a:xfrm>
        </p:spPr>
        <p:txBody>
          <a:bodyPr wrap="square" tIns="0" bIns="0" anchor="b" anchorCtr="0"/>
          <a:lstStyle>
            <a:lvl1pPr marL="0" indent="0">
              <a:spcBef>
                <a:spcPts val="60"/>
              </a:spcBef>
              <a:buNone/>
              <a:defRPr sz="800" b="0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1860250" y="6600347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377">
              <a:spcBef>
                <a:spcPts val="0"/>
              </a:spcBef>
            </a:pPr>
            <a:fld id="{0D7D805D-F6E5-43ED-9D8A-77676030D49C}" type="slidenum">
              <a:rPr lang="en-US" sz="900" b="0">
                <a:solidFill>
                  <a:srgbClr val="8DC63F"/>
                </a:solidFill>
              </a:rPr>
              <a:pPr algn="ctr" defTabSz="914377">
                <a:spcBef>
                  <a:spcPts val="0"/>
                </a:spcBef>
              </a:pPr>
              <a:t>‹#›</a:t>
            </a:fld>
            <a:endParaRPr lang="en-US" sz="900" b="0">
              <a:solidFill>
                <a:srgbClr val="8DC63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96C9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91285"/>
            <a:ext cx="1189039" cy="5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8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40" imgH="541" progId="TCLayout.ActiveDocument.1">
                  <p:embed/>
                </p:oleObj>
              </mc:Choice>
              <mc:Fallback>
                <p:oleObj name="think-cell Slide" r:id="rId3" imgW="540" imgH="54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92480" y="676657"/>
            <a:ext cx="10888896" cy="571500"/>
          </a:xfrm>
        </p:spPr>
        <p:txBody>
          <a:bodyPr wrap="square">
            <a:noAutofit/>
          </a:bodyPr>
          <a:lstStyle>
            <a:lvl1pPr>
              <a:defRPr baseline="0">
                <a:solidFill>
                  <a:srgbClr val="8DC6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792480" y="1280161"/>
            <a:ext cx="10880429" cy="31511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792483" y="6373368"/>
            <a:ext cx="10887287" cy="365760"/>
          </a:xfrm>
        </p:spPr>
        <p:txBody>
          <a:bodyPr wrap="square" tIns="0" bIns="0" anchor="b" anchorCtr="0"/>
          <a:lstStyle>
            <a:lvl1pPr marL="0" indent="0">
              <a:spcBef>
                <a:spcPts val="60"/>
              </a:spcBef>
              <a:buNone/>
              <a:defRPr sz="800" b="0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1860250" y="6600347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/>
          <a:p>
            <a:pPr algn="ctr" defTabSz="914377">
              <a:spcBef>
                <a:spcPts val="0"/>
              </a:spcBef>
            </a:pPr>
            <a:fld id="{0D7D805D-F6E5-43ED-9D8A-77676030D49C}" type="slidenum">
              <a:rPr lang="en-US" sz="900" b="0">
                <a:solidFill>
                  <a:srgbClr val="8DC63F"/>
                </a:solidFill>
              </a:rPr>
              <a:pPr algn="ctr" defTabSz="914377">
                <a:spcBef>
                  <a:spcPts val="0"/>
                </a:spcBef>
              </a:pPr>
              <a:t>‹#›</a:t>
            </a:fld>
            <a:endParaRPr lang="en-US" sz="900" b="0">
              <a:solidFill>
                <a:srgbClr val="8DC63F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76200"/>
            <a:ext cx="304800" cy="6858000"/>
          </a:xfrm>
          <a:prstGeom prst="rect">
            <a:avLst/>
          </a:prstGeom>
          <a:solidFill>
            <a:srgbClr val="96C9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91285"/>
            <a:ext cx="1189039" cy="5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7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8370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50" y="1634069"/>
            <a:ext cx="11402836" cy="4129617"/>
          </a:xfrm>
          <a:prstGeom prst="rect">
            <a:avLst/>
          </a:prstGeom>
        </p:spPr>
        <p:txBody>
          <a:bodyPr/>
          <a:lstStyle>
            <a:lvl1pPr marL="307832" indent="-228589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06" indent="-228589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580" indent="-228589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49" indent="-228589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18" indent="-228589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755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50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2"/>
            <a:ext cx="11402836" cy="4311237"/>
          </a:xfrm>
          <a:prstGeom prst="rect">
            <a:avLst/>
          </a:prstGeom>
        </p:spPr>
        <p:txBody>
          <a:bodyPr/>
          <a:lstStyle>
            <a:lvl1pPr marL="228589" marR="0" indent="-228589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06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50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7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68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86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8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8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98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2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8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62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50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7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4638643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6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87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47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111343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111341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045240" y="356180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8045239" y="404632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0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50" y="518161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50" y="951901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2" y="1543052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8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6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3" y="518586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448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heade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5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6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42969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5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6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4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2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9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5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87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3" y="518585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21444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3" y="518161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8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6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70" indent="0">
              <a:buNone/>
              <a:defRPr sz="1333">
                <a:solidFill>
                  <a:schemeClr val="tx2"/>
                </a:solidFill>
              </a:defRPr>
            </a:lvl2pPr>
            <a:lvl3pPr marL="1219140" indent="0">
              <a:buNone/>
              <a:defRPr sz="1333">
                <a:solidFill>
                  <a:schemeClr val="tx2"/>
                </a:solidFill>
              </a:defRPr>
            </a:lvl3pPr>
            <a:lvl4pPr marL="1828709" indent="0">
              <a:buNone/>
              <a:defRPr sz="1333">
                <a:solidFill>
                  <a:schemeClr val="tx2"/>
                </a:solidFill>
              </a:defRPr>
            </a:lvl4pPr>
            <a:lvl5pPr marL="2438278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50" indent="-380981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25" indent="-304784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493" indent="-304784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062" indent="-304784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33" algn="l" defTabSz="6095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97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3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7AF7F-F01E-43FE-9E75-45C63413BF5C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115836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8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3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42892EE-3238-4E2A-A8DD-A5DDA3DB52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1733" y="518161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E2381-33DF-4622-81C6-F627BA7AA37F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18993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4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4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6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6" y="462225"/>
            <a:ext cx="3883772" cy="801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EE2114-CD2D-4EF5-9632-9498AC79EAD9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29274803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7" y="462225"/>
            <a:ext cx="3954985" cy="81573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4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6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1482-F653-4FE6-B37E-ED953E526C3E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9478140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1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3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5" y="256579"/>
            <a:ext cx="2262131" cy="466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465C9-2573-4401-B8C2-F58E015C7997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501001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1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3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5" y="256579"/>
            <a:ext cx="2262131" cy="466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55857-F64E-40C7-8FD4-429FFA9657CD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922796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2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80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462225"/>
            <a:ext cx="3972853" cy="81941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D39BD-A0F1-4EB3-A85F-AEC9D2FE760F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3533806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462225"/>
            <a:ext cx="3960997" cy="81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2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80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74FB1-5B09-46F4-A296-1E7EF94C24F2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606093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462225"/>
            <a:ext cx="3960997" cy="81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2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80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775D4-12E9-4EAF-B059-2D8C5853F4AA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1997331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9" y="462225"/>
            <a:ext cx="3954985" cy="815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2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80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F387D-7D8F-4B87-B6AC-FB8B8C1A7FD7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3195786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4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4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2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3" y="317501"/>
            <a:ext cx="300611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C40346-66DB-41CC-90DA-3697300682E7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2919895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4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4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4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4" y="129724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BDFCE-6EEC-42EA-8667-5499150C827D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268895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2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4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4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4" y="311152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3" y="311151"/>
            <a:ext cx="300611" cy="30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EC99A6-A586-4304-9624-DCFDB1DCD9DC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1708018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4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4" y="311151"/>
            <a:ext cx="295705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1562744" y="129724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0" y="311152"/>
            <a:ext cx="300611" cy="304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8397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462253-758A-4E97-B17A-A967968FD23E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408757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586634" y="311152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8397" y="198255"/>
            <a:ext cx="11278239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81" y="311152"/>
            <a:ext cx="300611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81A38-1178-4796-B99E-AD144FD554C9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3049020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622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45252-E849-4101-AD64-959B9B45C6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D7459-0C31-4542-A3F0-E8B1A5DAB05D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14922276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41249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060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6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91"/>
            <a:ext cx="11402836" cy="4311237"/>
          </a:xfrm>
          <a:prstGeom prst="rect">
            <a:avLst/>
          </a:prstGeom>
        </p:spPr>
        <p:txBody>
          <a:bodyPr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594" marR="0" lvl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04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1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7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086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py block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73505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73504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073504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73503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9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py blocks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76951" y="1634067"/>
            <a:ext cx="5503333" cy="49000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8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1185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34433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82885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5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9" y="163406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77447" y="3161747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7446" y="3646269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6" y="4638642"/>
            <a:ext cx="11402836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5" y="5123164"/>
            <a:ext cx="11402836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99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12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7801" y="1543051"/>
            <a:ext cx="11402484" cy="48577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0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85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1552" y="518585"/>
            <a:ext cx="5538193" cy="61062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 baseline="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742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header + 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3300" y="518584"/>
            <a:ext cx="5486400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48768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5486400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5486400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015073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8" y="2499595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47" y="3482867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77447" y="3967389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7" y="4961201"/>
            <a:ext cx="548640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5445723"/>
            <a:ext cx="5486400" cy="9144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833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4"/>
            <a:ext cx="3560064" cy="750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102100" y="518584"/>
            <a:ext cx="7467600" cy="612986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422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/3 header + photo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01732" y="518160"/>
            <a:ext cx="7467969" cy="6129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5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77448" y="518160"/>
            <a:ext cx="3560064" cy="814744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8" y="1332905"/>
            <a:ext cx="3560064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2110323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594845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7448" y="4038059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77447" y="4522581"/>
            <a:ext cx="3535680" cy="1219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153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390434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7" y="703892"/>
            <a:ext cx="3218895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CASE STUDY TITLE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36576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04342" y="0"/>
            <a:ext cx="1774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794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1491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py block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1">
                <a:solidFill>
                  <a:schemeClr val="accent1"/>
                </a:solidFill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48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7447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111343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1341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45240" y="1634067"/>
            <a:ext cx="3535680" cy="3609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Arial" charset="0"/>
              <a:buNone/>
              <a:defRPr sz="1400" b="1">
                <a:solidFill>
                  <a:schemeClr val="accent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045239" y="2118589"/>
            <a:ext cx="3535680" cy="4267200"/>
          </a:xfrm>
          <a:prstGeom prst="rect">
            <a:avLst/>
          </a:prstGeom>
        </p:spPr>
        <p:txBody>
          <a:bodyPr/>
          <a:lstStyle>
            <a:lvl1pPr marL="0" marR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 b="0">
                <a:solidFill>
                  <a:schemeClr val="tx1"/>
                </a:solidFill>
              </a:defRPr>
            </a:lvl1pPr>
            <a:lvl2pPr marL="990575" indent="-38099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1523962" indent="-304792">
              <a:buClr>
                <a:schemeClr val="accent1"/>
              </a:buClr>
              <a:buFont typeface="Arial" charset="0"/>
              <a:buChar char="•"/>
              <a:defRPr sz="1400"/>
            </a:lvl3pPr>
            <a:lvl4pPr marL="2133547" indent="-304792">
              <a:buClr>
                <a:schemeClr val="accent1"/>
              </a:buClr>
              <a:buFont typeface="Arial" charset="0"/>
              <a:buChar char="•"/>
              <a:defRPr sz="1400"/>
            </a:lvl4pPr>
            <a:lvl5pPr marL="2743131" indent="-304792">
              <a:buClr>
                <a:schemeClr val="accent1"/>
              </a:buClr>
              <a:buFont typeface="Arial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0" indent="-377943" algn="l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408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42F7A1D3-0444-49DD-BE71-61E0CFD09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7905034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rris Poll Logo Lockup Descriptor-primary-white.png">
            <a:extLst>
              <a:ext uri="{FF2B5EF4-FFF2-40B4-BE49-F238E27FC236}">
                <a16:creationId xmlns:a16="http://schemas.microsoft.com/office/drawing/2014/main" id="{DF89AB61-3578-44DB-9961-3E94119FD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7782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37934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941748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White_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B8906F2C-D2B1-455D-AF8D-D984143981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9" y="256578"/>
            <a:ext cx="2262131" cy="4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4539567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Black_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rris Poll Logo Lockup Descriptor-primary-white.png">
            <a:extLst>
              <a:ext uri="{FF2B5EF4-FFF2-40B4-BE49-F238E27FC236}">
                <a16:creationId xmlns:a16="http://schemas.microsoft.com/office/drawing/2014/main" id="{D4113F94-8EDB-4987-A5F6-F4C3F05D16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" y="256578"/>
            <a:ext cx="2262173" cy="4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7099" y="1114360"/>
            <a:ext cx="9144000" cy="1005417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099" y="5714082"/>
            <a:ext cx="9144000" cy="7528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Client</a:t>
            </a:r>
          </a:p>
          <a:p>
            <a:r>
              <a:rPr lang="en-US"/>
              <a:t>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</p:spTree>
    <p:extLst>
      <p:ext uri="{BB962C8B-B14F-4D97-AF65-F5344CB8AC3E}">
        <p14:creationId xmlns:p14="http://schemas.microsoft.com/office/powerpoint/2010/main" val="23626765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b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560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2" descr="https://eastus21-mediap.svc.ms/transform/thumbnail?provider=spo&amp;inputFormat=png&amp;cs=fFNQTw&amp;docid=https%3A%2F%2Fharrisinsightsdomains.sharepoint.com%3A443%2F_api%2Fv2.0%2Fdrives%2Fb!aWoRuWccekOZlon-dd-Bbdy2cRZz0otLsTPgyZxMzLoYvbt1o5L_QpdUP1h3TSe2%2Fitems%2F01PEI6KJLXUBBRMFVY45BZJON5IOTPTKMF%3Fversion%3DPublished&amp;access_token=eyJ0eXAiOiJKV1QiLCJhbGciOiJub25lIn0.eyJhdWQiOiIwMDAwMDAwMy0wMDAwLTBmZjEtY2UwMC0wMDAwMDAwMDAwMDAvaGFycmlzaW5zaWdodHNkb21haW5zLnNoYXJlcG9pbnQuY29tQDQ1ZDFjM2M3LTMwYmEtNGI2Ni1iNzYyLTE1Njc2NmIzNmEwYyIsImlzcyI6IjAwMDAwMDAzLTAwMDAtMGZmMS1jZTAwLTAwMDAwMDAwMDAwMCIsIm5iZiI6IjE1MzI5NzU1MjUiLCJleHAiOiIxNTMyOTk3MTI1IiwiZW5kcG9pbnR1cmwiOiIrN1NNbS9wNUZhdWtzajhNWDVmL2VkTWZqRHBoR21tVXFOUm5CNDMwN3BVPSIsImVuZHBvaW50dXJsTGVuZ3RoIjoiMTI4IiwiaXNsb29wYmFjayI6IlRydWUiLCJjaWQiOiJNekJsWVRkbU9XVXRZekF5TWkwMk1EQXdMVEV4TWpjdFpUVXlNVEk0TkRZME9XRTQiLCJ2ZXIiOiJoYXNoZWRwcm9vZnRva2VuIiwic2l0ZWlkIjoiWWpreE1UWmhOamt0TVdNMk55MDBNemRoTFRrNU9UWXRPRGxtWlRjMVpHWTRNVFprIiwic2lnbmluX3N0YXRlIjoiW1wia21zaVwiXSIsIm5hbWVpZCI6IjAjLmZ8bWVtYmVyc2hpcHxjb3VydG5leS5wcnVuY2hha0BoYXJyaXNpbnNpZ2h0cy5jb20iLCJuaWkiOiJtaWNyb3NvZnQuc2hhcmVwb2ludCIsImlzdXNlciI6InRydWUiLCJjYWNoZWtleSI6IjBoLmZ8bWVtYmVyc2hpcHwxMDAzM2ZmZmE0NjE3YzJkQGxpdmUuY29tIiwidHQiOiIwIiwidXNlUGVyc2lzdGVudENvb2tpZSI6IjMifQ.bHZ4K05YY3BldFlma0kxUkwySGdsb0ZYSjZRR3k1dTVKWlBubU1yOVZqQT0&amp;encodeFailures=1&amp;width=416&amp;height=86&amp;srcWidth=1663&amp;srcHeight=343">
            <a:extLst>
              <a:ext uri="{FF2B5EF4-FFF2-40B4-BE49-F238E27FC236}">
                <a16:creationId xmlns:a16="http://schemas.microsoft.com/office/drawing/2014/main" id="{043FAF15-4044-49C9-8FF3-1E2B6C997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462225"/>
            <a:ext cx="3874811" cy="8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36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ide_Pictur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 descr="Harris Poll Logo Lockup Descriptor-primary-white.png">
            <a:extLst>
              <a:ext uri="{FF2B5EF4-FFF2-40B4-BE49-F238E27FC236}">
                <a16:creationId xmlns:a16="http://schemas.microsoft.com/office/drawing/2014/main" id="{6C49EE50-885A-4F38-8284-705AAC3A1E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448177"/>
            <a:ext cx="3955057" cy="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905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rris Poll Logo Lockup Descriptor-white-green.png">
            <a:extLst>
              <a:ext uri="{FF2B5EF4-FFF2-40B4-BE49-F238E27FC236}">
                <a16:creationId xmlns:a16="http://schemas.microsoft.com/office/drawing/2014/main" id="{AA7769A7-EEB6-44A8-9F4E-B56F8DD93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3" y="462227"/>
            <a:ext cx="3961069" cy="8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683" y="1879601"/>
            <a:ext cx="5486400" cy="1627943"/>
          </a:xfrm>
          <a:prstGeom prst="rect">
            <a:avLst/>
          </a:prstGeom>
        </p:spPr>
        <p:txBody>
          <a:bodyPr anchor="t"/>
          <a:lstStyle>
            <a:lvl1pPr algn="l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683" y="3702278"/>
            <a:ext cx="5486400" cy="16552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3" y="6642556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78600" y="0"/>
            <a:ext cx="5613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956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405281" y="107951"/>
            <a:ext cx="653143" cy="7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750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9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23225" y="2821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562743" y="129722"/>
            <a:ext cx="607483" cy="66765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179" y="311152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55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Company © 2024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02228" y="2926293"/>
            <a:ext cx="9187544" cy="1005417"/>
          </a:xfrm>
          <a:prstGeom prst="rect">
            <a:avLst/>
          </a:prstGeom>
        </p:spPr>
        <p:txBody>
          <a:bodyPr anchor="b"/>
          <a:lstStyle>
            <a:lvl1pPr algn="ctr">
              <a:defRPr sz="5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586633" y="311151"/>
            <a:ext cx="595161" cy="458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852" y="311151"/>
            <a:ext cx="30061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file://localhost/Users/Houman/Dropbox%20(ETC)/the%20harris%20poll/Design/Final/PPT/assets/logo.png" TargetMode="Externa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26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91.xml"/><Relationship Id="rId21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5" Type="http://schemas.openxmlformats.org/officeDocument/2006/relationships/slideLayout" Target="../slideLayouts/slideLayout313.xml"/><Relationship Id="rId3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slideLayout" Target="../slideLayouts/slideLayout308.xml"/><Relationship Id="rId29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312.xml"/><Relationship Id="rId32" Type="http://schemas.openxmlformats.org/officeDocument/2006/relationships/image" Target="../media/image15.png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23" Type="http://schemas.openxmlformats.org/officeDocument/2006/relationships/slideLayout" Target="../slideLayouts/slideLayout311.xml"/><Relationship Id="rId28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310.xml"/><Relationship Id="rId27" Type="http://schemas.openxmlformats.org/officeDocument/2006/relationships/slideLayout" Target="../slideLayouts/slideLayout315.xml"/><Relationship Id="rId30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296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1.xml"/><Relationship Id="rId18" Type="http://schemas.openxmlformats.org/officeDocument/2006/relationships/slideLayout" Target="../slideLayouts/slideLayout336.xml"/><Relationship Id="rId26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339.xml"/><Relationship Id="rId34" Type="http://schemas.openxmlformats.org/officeDocument/2006/relationships/image" Target="file://localhost/Users/Houman/Dropbox%20(ETC)/the%20harris%20poll/Design/Final/PPT/assets/logo.png" TargetMode="Externa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17" Type="http://schemas.openxmlformats.org/officeDocument/2006/relationships/slideLayout" Target="../slideLayouts/slideLayout335.xml"/><Relationship Id="rId25" Type="http://schemas.openxmlformats.org/officeDocument/2006/relationships/slideLayout" Target="../slideLayouts/slideLayout343.xml"/><Relationship Id="rId33" Type="http://schemas.openxmlformats.org/officeDocument/2006/relationships/image" Target="../media/image15.png"/><Relationship Id="rId2" Type="http://schemas.openxmlformats.org/officeDocument/2006/relationships/slideLayout" Target="../slideLayouts/slideLayout320.xml"/><Relationship Id="rId16" Type="http://schemas.openxmlformats.org/officeDocument/2006/relationships/slideLayout" Target="../slideLayouts/slideLayout334.xml"/><Relationship Id="rId20" Type="http://schemas.openxmlformats.org/officeDocument/2006/relationships/slideLayout" Target="../slideLayouts/slideLayout338.xml"/><Relationship Id="rId29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24" Type="http://schemas.openxmlformats.org/officeDocument/2006/relationships/slideLayout" Target="../slideLayouts/slideLayout342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333.xml"/><Relationship Id="rId23" Type="http://schemas.openxmlformats.org/officeDocument/2006/relationships/slideLayout" Target="../slideLayouts/slideLayout341.xml"/><Relationship Id="rId28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28.xml"/><Relationship Id="rId19" Type="http://schemas.openxmlformats.org/officeDocument/2006/relationships/slideLayout" Target="../slideLayouts/slideLayout337.xml"/><Relationship Id="rId31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Relationship Id="rId22" Type="http://schemas.openxmlformats.org/officeDocument/2006/relationships/slideLayout" Target="../slideLayouts/slideLayout340.xml"/><Relationship Id="rId27" Type="http://schemas.openxmlformats.org/officeDocument/2006/relationships/slideLayout" Target="../slideLayouts/slideLayout345.xml"/><Relationship Id="rId30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2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image" Target="file://localhost/Users/Houman/Dropbox%20(ETC)/the%20harris%20poll/Design/Final/PPT/assets/logo.png" TargetMode="Externa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image" Target="file://localhost/Users/Houman/Dropbox%20(ETC)/the%20harris%20poll/Design/Final/PPT/assets/logo.png" TargetMode="Externa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image" Target="../media/image15.png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image" Target="../media/image23.png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4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image" Target="../media/image15.png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7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26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34" Type="http://schemas.openxmlformats.org/officeDocument/2006/relationships/image" Target="file://localhost/Users/Houman/Dropbox%20(ETC)/the%20harris%20poll/Design/Final/PPT/assets/logo.png" TargetMode="Externa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slideLayout" Target="../slideLayouts/slideLayout220.xml"/><Relationship Id="rId33" Type="http://schemas.openxmlformats.org/officeDocument/2006/relationships/image" Target="../media/image15.png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slideLayout" Target="../slideLayouts/slideLayout219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28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Relationship Id="rId27" Type="http://schemas.openxmlformats.org/officeDocument/2006/relationships/slideLayout" Target="../slideLayouts/slideLayout222.xml"/><Relationship Id="rId30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0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26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29.xml"/><Relationship Id="rId21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5" Type="http://schemas.openxmlformats.org/officeDocument/2006/relationships/slideLayout" Target="../slideLayouts/slideLayout251.xml"/><Relationship Id="rId33" Type="http://schemas.openxmlformats.org/officeDocument/2006/relationships/image" Target="file://localhost/Users/Houman/Dropbox%20(ETC)/the%20harris%20poll/Design/Final/PPT/assets/logo.png" TargetMode="Externa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slideLayout" Target="../slideLayouts/slideLayout246.xml"/><Relationship Id="rId29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24" Type="http://schemas.openxmlformats.org/officeDocument/2006/relationships/slideLayout" Target="../slideLayouts/slideLayout250.xml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23" Type="http://schemas.openxmlformats.org/officeDocument/2006/relationships/slideLayout" Target="../slideLayouts/slideLayout249.xml"/><Relationship Id="rId28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36.xml"/><Relationship Id="rId19" Type="http://schemas.openxmlformats.org/officeDocument/2006/relationships/slideLayout" Target="../slideLayouts/slideLayout245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Relationship Id="rId22" Type="http://schemas.openxmlformats.org/officeDocument/2006/relationships/slideLayout" Target="../slideLayouts/slideLayout248.xml"/><Relationship Id="rId27" Type="http://schemas.openxmlformats.org/officeDocument/2006/relationships/slideLayout" Target="../slideLayouts/slideLayout253.xml"/><Relationship Id="rId30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23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77.xml"/><Relationship Id="rId34" Type="http://schemas.openxmlformats.org/officeDocument/2006/relationships/image" Target="../media/image15.png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image" Target="file://localhost/Users/Houman/Dropbox%20(ETC)/the%20harris%20poll/Design/Final/PPT/assets/logo.png" TargetMode="External"/><Relationship Id="rId8" Type="http://schemas.openxmlformats.org/officeDocument/2006/relationships/slideLayout" Target="../slideLayouts/slideLayout2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42" r:link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7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183" r:id="rId18"/>
    <p:sldLayoutId id="2147484184" r:id="rId19"/>
    <p:sldLayoutId id="2147484185" r:id="rId20"/>
    <p:sldLayoutId id="2147484186" r:id="rId21"/>
    <p:sldLayoutId id="2147484187" r:id="rId22"/>
    <p:sldLayoutId id="2147484188" r:id="rId23"/>
    <p:sldLayoutId id="2147484189" r:id="rId24"/>
    <p:sldLayoutId id="2147484190" r:id="rId25"/>
    <p:sldLayoutId id="2147484191" r:id="rId26"/>
    <p:sldLayoutId id="2147484192" r:id="rId27"/>
    <p:sldLayoutId id="2147484193" r:id="rId28"/>
    <p:sldLayoutId id="2147484194" r:id="rId29"/>
    <p:sldLayoutId id="2147484195" r:id="rId30"/>
    <p:sldLayoutId id="2147484196" r:id="rId31"/>
    <p:sldLayoutId id="2147484197" r:id="rId32"/>
    <p:sldLayoutId id="2147484198" r:id="rId33"/>
    <p:sldLayoutId id="2147484199" r:id="rId34"/>
    <p:sldLayoutId id="2147484200" r:id="rId35"/>
    <p:sldLayoutId id="2147484201" r:id="rId36"/>
    <p:sldLayoutId id="2147484202" r:id="rId37"/>
    <p:sldLayoutId id="2147484203" r:id="rId38"/>
    <p:sldLayoutId id="2147484204" r:id="rId39"/>
    <p:sldLayoutId id="2147484205" r:id="rId4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2" r:link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3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  <p:sldLayoutId id="2147484657" r:id="rId12"/>
    <p:sldLayoutId id="2147484658" r:id="rId13"/>
    <p:sldLayoutId id="2147484659" r:id="rId14"/>
    <p:sldLayoutId id="2147484660" r:id="rId15"/>
    <p:sldLayoutId id="2147484661" r:id="rId16"/>
    <p:sldLayoutId id="2147484662" r:id="rId17"/>
    <p:sldLayoutId id="2147484663" r:id="rId18"/>
    <p:sldLayoutId id="2147484664" r:id="rId19"/>
    <p:sldLayoutId id="2147484665" r:id="rId20"/>
    <p:sldLayoutId id="2147484666" r:id="rId21"/>
    <p:sldLayoutId id="2147484667" r:id="rId22"/>
    <p:sldLayoutId id="2147484668" r:id="rId23"/>
    <p:sldLayoutId id="2147484669" r:id="rId24"/>
    <p:sldLayoutId id="2147484670" r:id="rId25"/>
    <p:sldLayoutId id="2147484671" r:id="rId26"/>
    <p:sldLayoutId id="2147484672" r:id="rId27"/>
    <p:sldLayoutId id="2147484673" r:id="rId28"/>
    <p:sldLayoutId id="2147484674" r:id="rId29"/>
    <p:sldLayoutId id="2147484675" r:id="rId3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3" r:link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92" r:id="rId16"/>
    <p:sldLayoutId id="2147484693" r:id="rId17"/>
    <p:sldLayoutId id="2147484694" r:id="rId18"/>
    <p:sldLayoutId id="2147484695" r:id="rId19"/>
    <p:sldLayoutId id="2147484696" r:id="rId20"/>
    <p:sldLayoutId id="2147484697" r:id="rId21"/>
    <p:sldLayoutId id="2147484698" r:id="rId22"/>
    <p:sldLayoutId id="2147484699" r:id="rId23"/>
    <p:sldLayoutId id="2147484700" r:id="rId24"/>
    <p:sldLayoutId id="2147484701" r:id="rId25"/>
    <p:sldLayoutId id="2147484702" r:id="rId26"/>
    <p:sldLayoutId id="2147484703" r:id="rId27"/>
    <p:sldLayoutId id="2147484704" r:id="rId28"/>
    <p:sldLayoutId id="2147484705" r:id="rId29"/>
    <p:sldLayoutId id="2147484706" r:id="rId30"/>
    <p:sldLayoutId id="2147484707" r:id="rId3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8" y="6313587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7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6" r:link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4" y="311151"/>
            <a:ext cx="295705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707BA-6FD5-4064-A2EB-A00D517FB9D8}"/>
              </a:ext>
            </a:extLst>
          </p:cNvPr>
          <p:cNvSpPr txBox="1"/>
          <p:nvPr userDrawn="1"/>
        </p:nvSpPr>
        <p:spPr>
          <a:xfrm>
            <a:off x="391766" y="6472203"/>
            <a:ext cx="2956900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Harris Insights &amp; Analytics, LLC, A </a:t>
            </a:r>
            <a:r>
              <a:rPr lang="en-US" sz="800" b="0" i="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Stagwell</a:t>
            </a:r>
            <a:r>
              <a:rPr lang="en-US" sz="800" b="0" i="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Company (c) 2024</a:t>
            </a:r>
          </a:p>
        </p:txBody>
      </p:sp>
    </p:spTree>
    <p:extLst>
      <p:ext uri="{BB962C8B-B14F-4D97-AF65-F5344CB8AC3E}">
        <p14:creationId xmlns:p14="http://schemas.microsoft.com/office/powerpoint/2010/main" val="315777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58" r:id="rId16"/>
    <p:sldLayoutId id="2147484259" r:id="rId17"/>
    <p:sldLayoutId id="2147484260" r:id="rId18"/>
    <p:sldLayoutId id="2147484261" r:id="rId19"/>
    <p:sldLayoutId id="2147484262" r:id="rId20"/>
    <p:sldLayoutId id="2147484263" r:id="rId21"/>
    <p:sldLayoutId id="2147484264" r:id="rId22"/>
    <p:sldLayoutId id="2147484265" r:id="rId23"/>
    <p:sldLayoutId id="2147484266" r:id="rId24"/>
    <p:sldLayoutId id="2147484267" r:id="rId25"/>
    <p:sldLayoutId id="2147484268" r:id="rId26"/>
    <p:sldLayoutId id="2147484269" r:id="rId27"/>
    <p:sldLayoutId id="2147484270" r:id="rId28"/>
    <p:sldLayoutId id="2147484271" r:id="rId29"/>
    <p:sldLayoutId id="2147484272" r:id="rId30"/>
    <p:sldLayoutId id="2147484273" r:id="rId31"/>
    <p:sldLayoutId id="2147484274" r:id="rId32"/>
    <p:sldLayoutId id="2147484275" r:id="rId33"/>
    <p:sldLayoutId id="2147484276" r:id="rId34"/>
  </p:sldLayoutIdLst>
  <p:hf hdr="0"/>
  <p:txStyles>
    <p:titleStyle>
      <a:lvl1pPr algn="l" defTabSz="60957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3" r:link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  <p:sldLayoutId id="2147484371" r:id="rId18"/>
    <p:sldLayoutId id="2147484372" r:id="rId19"/>
    <p:sldLayoutId id="2147484373" r:id="rId20"/>
    <p:sldLayoutId id="2147484374" r:id="rId21"/>
    <p:sldLayoutId id="2147484375" r:id="rId22"/>
    <p:sldLayoutId id="2147484376" r:id="rId23"/>
    <p:sldLayoutId id="2147484377" r:id="rId24"/>
    <p:sldLayoutId id="2147484378" r:id="rId25"/>
    <p:sldLayoutId id="2147484379" r:id="rId26"/>
    <p:sldLayoutId id="2147484380" r:id="rId27"/>
    <p:sldLayoutId id="2147484381" r:id="rId28"/>
    <p:sldLayoutId id="2147484382" r:id="rId29"/>
    <p:sldLayoutId id="2147484383" r:id="rId30"/>
    <p:sldLayoutId id="2147484385" r:id="rId3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2" r:link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  <p:sldLayoutId id="2147484400" r:id="rId14"/>
    <p:sldLayoutId id="2147484401" r:id="rId15"/>
    <p:sldLayoutId id="2147484402" r:id="rId16"/>
    <p:sldLayoutId id="2147484403" r:id="rId17"/>
    <p:sldLayoutId id="2147484404" r:id="rId18"/>
    <p:sldLayoutId id="2147484405" r:id="rId19"/>
    <p:sldLayoutId id="2147484406" r:id="rId20"/>
    <p:sldLayoutId id="2147484407" r:id="rId21"/>
    <p:sldLayoutId id="2147484408" r:id="rId22"/>
    <p:sldLayoutId id="2147484409" r:id="rId23"/>
    <p:sldLayoutId id="2147484410" r:id="rId24"/>
    <p:sldLayoutId id="2147484411" r:id="rId25"/>
    <p:sldLayoutId id="2147484412" r:id="rId26"/>
    <p:sldLayoutId id="2147484413" r:id="rId27"/>
    <p:sldLayoutId id="2147484414" r:id="rId28"/>
    <p:sldLayoutId id="2147484415" r:id="rId29"/>
    <p:sldLayoutId id="2147484416" r:id="rId3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2" r:link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5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  <p:sldLayoutId id="2147484434" r:id="rId17"/>
    <p:sldLayoutId id="2147484435" r:id="rId18"/>
    <p:sldLayoutId id="2147484436" r:id="rId19"/>
    <p:sldLayoutId id="2147484437" r:id="rId20"/>
    <p:sldLayoutId id="2147484438" r:id="rId21"/>
    <p:sldLayoutId id="2147484439" r:id="rId22"/>
    <p:sldLayoutId id="2147484440" r:id="rId23"/>
    <p:sldLayoutId id="2147484441" r:id="rId24"/>
    <p:sldLayoutId id="2147484442" r:id="rId25"/>
    <p:sldLayoutId id="2147484443" r:id="rId26"/>
    <p:sldLayoutId id="2147484444" r:id="rId27"/>
    <p:sldLayoutId id="2147484445" r:id="rId28"/>
    <p:sldLayoutId id="2147484446" r:id="rId29"/>
    <p:sldLayoutId id="2147484447" r:id="rId3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2" r:link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  <p:sldLayoutId id="2147484499" r:id="rId16"/>
    <p:sldLayoutId id="2147484500" r:id="rId17"/>
    <p:sldLayoutId id="2147484501" r:id="rId18"/>
    <p:sldLayoutId id="2147484502" r:id="rId19"/>
    <p:sldLayoutId id="2147484503" r:id="rId20"/>
    <p:sldLayoutId id="2147484504" r:id="rId21"/>
    <p:sldLayoutId id="2147484505" r:id="rId22"/>
    <p:sldLayoutId id="2147484506" r:id="rId23"/>
    <p:sldLayoutId id="2147484507" r:id="rId24"/>
    <p:sldLayoutId id="2147484508" r:id="rId25"/>
    <p:sldLayoutId id="2147484509" r:id="rId26"/>
    <p:sldLayoutId id="2147484510" r:id="rId27"/>
    <p:sldLayoutId id="2147484511" r:id="rId28"/>
    <p:sldLayoutId id="2147484512" r:id="rId29"/>
    <p:sldLayoutId id="2147484513" r:id="rId3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3" r:link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9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526" r:id="rId12"/>
    <p:sldLayoutId id="2147484527" r:id="rId13"/>
    <p:sldLayoutId id="2147484528" r:id="rId14"/>
    <p:sldLayoutId id="2147484529" r:id="rId15"/>
    <p:sldLayoutId id="2147484530" r:id="rId16"/>
    <p:sldLayoutId id="2147484531" r:id="rId17"/>
    <p:sldLayoutId id="2147484532" r:id="rId18"/>
    <p:sldLayoutId id="2147484533" r:id="rId19"/>
    <p:sldLayoutId id="2147484534" r:id="rId20"/>
    <p:sldLayoutId id="2147484535" r:id="rId21"/>
    <p:sldLayoutId id="2147484536" r:id="rId22"/>
    <p:sldLayoutId id="2147484537" r:id="rId23"/>
    <p:sldLayoutId id="2147484538" r:id="rId24"/>
    <p:sldLayoutId id="2147484539" r:id="rId25"/>
    <p:sldLayoutId id="2147484540" r:id="rId26"/>
    <p:sldLayoutId id="2147484541" r:id="rId27"/>
    <p:sldLayoutId id="2147484542" r:id="rId28"/>
    <p:sldLayoutId id="2147484543" r:id="rId29"/>
    <p:sldLayoutId id="2147484544" r:id="rId30"/>
    <p:sldLayoutId id="2147484545" r:id="rId3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panose="020B0403020202020204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 Light" panose="020B0403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2" r:link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9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  <p:sldLayoutId id="2147484592" r:id="rId13"/>
    <p:sldLayoutId id="2147484593" r:id="rId14"/>
    <p:sldLayoutId id="2147484594" r:id="rId15"/>
    <p:sldLayoutId id="2147484595" r:id="rId16"/>
    <p:sldLayoutId id="2147484596" r:id="rId17"/>
    <p:sldLayoutId id="2147484597" r:id="rId18"/>
    <p:sldLayoutId id="2147484598" r:id="rId19"/>
    <p:sldLayoutId id="2147484599" r:id="rId20"/>
    <p:sldLayoutId id="2147484600" r:id="rId21"/>
    <p:sldLayoutId id="2147484601" r:id="rId22"/>
    <p:sldLayoutId id="2147484602" r:id="rId23"/>
    <p:sldLayoutId id="2147484603" r:id="rId24"/>
    <p:sldLayoutId id="2147484604" r:id="rId25"/>
    <p:sldLayoutId id="2147484605" r:id="rId26"/>
    <p:sldLayoutId id="2147484606" r:id="rId27"/>
    <p:sldLayoutId id="2147484607" r:id="rId28"/>
    <p:sldLayoutId id="2147484608" r:id="rId29"/>
    <p:sldLayoutId id="2147484609" r:id="rId30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09307" y="6313586"/>
            <a:ext cx="933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9E95D-CC5B-A848-8A23-71793272A142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85" y="6581678"/>
            <a:ext cx="2182649" cy="18466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 Insights &amp; Analytics LLC, A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Stagwell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Company © 2024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8395" y="198255"/>
            <a:ext cx="11278239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logo.png" descr="/Users/Houman/Dropbox (ETC)/the harris poll/Design/Final/PPT/assets/logo.png"/>
          <p:cNvPicPr>
            <a:picLocks noChangeAspect="1"/>
          </p:cNvPicPr>
          <p:nvPr userDrawn="1"/>
        </p:nvPicPr>
        <p:blipFill rotWithShape="1">
          <a:blip r:embed="rId34" r:link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t="-1" r="6730" b="5018"/>
          <a:stretch>
            <a:fillRect/>
          </a:stretch>
        </p:blipFill>
        <p:spPr>
          <a:xfrm>
            <a:off x="11731853" y="311151"/>
            <a:ext cx="29570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  <p:sldLayoutId id="2147484623" r:id="rId13"/>
    <p:sldLayoutId id="2147484624" r:id="rId14"/>
    <p:sldLayoutId id="2147484625" r:id="rId15"/>
    <p:sldLayoutId id="2147484626" r:id="rId16"/>
    <p:sldLayoutId id="2147484627" r:id="rId17"/>
    <p:sldLayoutId id="2147484628" r:id="rId18"/>
    <p:sldLayoutId id="2147484629" r:id="rId19"/>
    <p:sldLayoutId id="2147484630" r:id="rId20"/>
    <p:sldLayoutId id="2147484631" r:id="rId21"/>
    <p:sldLayoutId id="2147484632" r:id="rId22"/>
    <p:sldLayoutId id="2147484633" r:id="rId23"/>
    <p:sldLayoutId id="2147484634" r:id="rId24"/>
    <p:sldLayoutId id="2147484635" r:id="rId25"/>
    <p:sldLayoutId id="2147484636" r:id="rId26"/>
    <p:sldLayoutId id="2147484637" r:id="rId27"/>
    <p:sldLayoutId id="2147484638" r:id="rId28"/>
    <p:sldLayoutId id="2147484639" r:id="rId29"/>
    <p:sldLayoutId id="2147484640" r:id="rId30"/>
    <p:sldLayoutId id="2147484642" r:id="rId31"/>
    <p:sldLayoutId id="2147484643" r:id="rId32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chart" Target="../charts/chart11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51.sv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51.sv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51.sv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-1" descr="orlink:ORRange2@Data!$B$49:$B$50€0€0€€0€0€0€0€€0"/>
          <p:cNvSpPr>
            <a:spLocks noGrp="1"/>
          </p:cNvSpPr>
          <p:nvPr>
            <p:ph type="ctrTitle"/>
          </p:nvPr>
        </p:nvSpPr>
        <p:spPr>
          <a:xfrm>
            <a:off x="131872" y="2503969"/>
            <a:ext cx="11548064" cy="1850062"/>
          </a:xfrm>
        </p:spPr>
        <p:txBody>
          <a:bodyPr/>
          <a:lstStyle/>
          <a:p>
            <a:r>
              <a:rPr lang="en-US" sz="4400" b="0"/>
              <a:t>The Effectiveness of Digital OOH Advertising</a:t>
            </a:r>
            <a:endParaRPr lang="en-US" sz="1600" b="0"/>
          </a:p>
        </p:txBody>
      </p:sp>
      <p:graphicFrame>
        <p:nvGraphicFramePr>
          <p:cNvPr id="6" name="Table-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434869"/>
              </p:ext>
            </p:extLst>
          </p:nvPr>
        </p:nvGraphicFramePr>
        <p:xfrm>
          <a:off x="1359862" y="5526237"/>
          <a:ext cx="2669971" cy="48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05"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chemeClr val="tx1"/>
                          </a:solidFill>
                          <a:latin typeface="+mj-lt"/>
                        </a:rPr>
                        <a:t>May 2024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69CC77-0E84-48DC-AD86-A337B9D16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23" y="5176925"/>
            <a:ext cx="3680366" cy="11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1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" y="518160"/>
            <a:ext cx="11483300" cy="433739"/>
          </a:xfrm>
        </p:spPr>
        <p:txBody>
          <a:bodyPr/>
          <a:lstStyle/>
          <a:p>
            <a:r>
              <a:rPr lang="en-US"/>
              <a:t>Digital OOH ads generated action among three in four recent viewers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Watching an advertised show or visiting a restaurant were the top actions generated. 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Younger generations, transit users, and large urban residents are the most likely to act.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6159776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defTabSz="914377"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BASE:HAS SEEN ANY DOOH AD IN P3M (n=807)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Q300. Have you done any of the following after seeing any form of digital out-of-home advertising in the past three months?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CDFE8-341C-4B40-E4AB-A1A399224882}"/>
              </a:ext>
            </a:extLst>
          </p:cNvPr>
          <p:cNvSpPr txBox="1"/>
          <p:nvPr/>
        </p:nvSpPr>
        <p:spPr>
          <a:xfrm>
            <a:off x="4328532" y="1665613"/>
            <a:ext cx="3889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in Past 3 Months</a:t>
            </a:r>
            <a:endParaRPr lang="en-US" sz="1200" i="1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BAF7470-71DA-87CA-3A22-282F02748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93259"/>
              </p:ext>
            </p:extLst>
          </p:nvPr>
        </p:nvGraphicFramePr>
        <p:xfrm>
          <a:off x="-19836" y="2341879"/>
          <a:ext cx="7440740" cy="354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E2932A-8A3B-AD70-C7EB-3B973F963CD8}"/>
              </a:ext>
            </a:extLst>
          </p:cNvPr>
          <p:cNvSpPr txBox="1"/>
          <p:nvPr/>
        </p:nvSpPr>
        <p:spPr>
          <a:xfrm>
            <a:off x="4635146" y="1874656"/>
            <a:ext cx="3276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those who have seen any DOOH ad in P3M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9DADB-75E7-8562-7A7D-490E475EB812}"/>
              </a:ext>
            </a:extLst>
          </p:cNvPr>
          <p:cNvSpPr txBox="1"/>
          <p:nvPr/>
        </p:nvSpPr>
        <p:spPr>
          <a:xfrm>
            <a:off x="8447240" y="2291694"/>
            <a:ext cx="2423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Any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0CE22-6A5B-CAAD-0BCF-99293C0C7CAB}"/>
              </a:ext>
            </a:extLst>
          </p:cNvPr>
          <p:cNvSpPr txBox="1"/>
          <p:nvPr/>
        </p:nvSpPr>
        <p:spPr>
          <a:xfrm>
            <a:off x="8873667" y="5852147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38A63EF-ECA3-B015-A7C7-9D393AABC1B1}"/>
              </a:ext>
            </a:extLst>
          </p:cNvPr>
          <p:cNvGraphicFramePr/>
          <p:nvPr/>
        </p:nvGraphicFramePr>
        <p:xfrm>
          <a:off x="7095731" y="2531076"/>
          <a:ext cx="3889830" cy="325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679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OOH ads generated mobile device actions with three in four recent viewers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6174323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SMARTPHONE USERS WHO HAVE SEEN ANY DOOH IN P3M (n=</a:t>
            </a:r>
            <a:r>
              <a:rPr lang="en-US" sz="800" u="sng">
                <a:solidFill>
                  <a:srgbClr val="939598"/>
                </a:solidFill>
                <a:latin typeface="Arial" panose="020B0604020202020204"/>
              </a:rPr>
              <a:t>739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Q301. Have you done any of the following on your smartphone or mobile device after seeing any form of digital out-of-home advertising in the past three months?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CDFE8-341C-4B40-E4AB-A1A399224882}"/>
              </a:ext>
            </a:extLst>
          </p:cNvPr>
          <p:cNvSpPr txBox="1"/>
          <p:nvPr/>
        </p:nvSpPr>
        <p:spPr>
          <a:xfrm>
            <a:off x="4328532" y="1665613"/>
            <a:ext cx="3889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in Past 3 Months</a:t>
            </a:r>
            <a:endParaRPr lang="en-US" sz="1200" i="1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EA28D6-B377-79DF-8CD9-468FED236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199443"/>
              </p:ext>
            </p:extLst>
          </p:nvPr>
        </p:nvGraphicFramePr>
        <p:xfrm>
          <a:off x="-419100" y="2264147"/>
          <a:ext cx="8723186" cy="389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0DE6C8-ED2B-39BD-3502-BF04C0CC32F1}"/>
              </a:ext>
            </a:extLst>
          </p:cNvPr>
          <p:cNvSpPr txBox="1"/>
          <p:nvPr/>
        </p:nvSpPr>
        <p:spPr>
          <a:xfrm>
            <a:off x="4328532" y="1874656"/>
            <a:ext cx="40847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smartphone users who have seen any DOOH ad in P3M</a:t>
            </a:r>
            <a:endParaRPr lang="en-US" sz="100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050969D-6803-BCE3-E8CF-4C9163827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652869"/>
              </p:ext>
            </p:extLst>
          </p:nvPr>
        </p:nvGraphicFramePr>
        <p:xfrm>
          <a:off x="7292899" y="2430193"/>
          <a:ext cx="3980984" cy="3475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3D054D9-FE32-5566-2FA8-237D2305AD5B}"/>
              </a:ext>
            </a:extLst>
          </p:cNvPr>
          <p:cNvSpPr txBox="1"/>
          <p:nvPr/>
        </p:nvSpPr>
        <p:spPr>
          <a:xfrm>
            <a:off x="8447240" y="2291694"/>
            <a:ext cx="2423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Any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5520E-5923-5C88-ABB4-12E06017C7BE}"/>
              </a:ext>
            </a:extLst>
          </p:cNvPr>
          <p:cNvSpPr txBox="1"/>
          <p:nvPr/>
        </p:nvSpPr>
        <p:spPr>
          <a:xfrm>
            <a:off x="9074389" y="5906100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5CA90C-28EB-2202-9FB2-C5D39D996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9" y="951900"/>
            <a:ext cx="1140347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Online search or advertiser website visitation are the top mobile device actions generated.  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Younger generations and transit users are the most likely to act on their device.</a:t>
            </a:r>
          </a:p>
        </p:txBody>
      </p:sp>
    </p:spTree>
    <p:extLst>
      <p:ext uri="{BB962C8B-B14F-4D97-AF65-F5344CB8AC3E}">
        <p14:creationId xmlns:p14="http://schemas.microsoft.com/office/powerpoint/2010/main" val="183126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" y="518160"/>
            <a:ext cx="11618311" cy="433739"/>
          </a:xfrm>
        </p:spPr>
        <p:txBody>
          <a:bodyPr/>
          <a:lstStyle/>
          <a:p>
            <a:r>
              <a:rPr lang="en-US" dirty="0"/>
              <a:t>77% of consumers noticed DOOH ads when making purchases inside businesses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7" y="1025697"/>
            <a:ext cx="1140347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Younger generations and transit users report the highest likelihood to notice these ads. 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6079979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 (n=928)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Q230 How often do you notice advertising messages on digital signage or video screens when you are making a purchase inside a place of business?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CDFE8-341C-4B40-E4AB-A1A399224882}"/>
              </a:ext>
            </a:extLst>
          </p:cNvPr>
          <p:cNvSpPr txBox="1"/>
          <p:nvPr/>
        </p:nvSpPr>
        <p:spPr>
          <a:xfrm>
            <a:off x="3383339" y="1733497"/>
            <a:ext cx="470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How Often Digital Signage and Video Screens Are Noticed In Places of Business</a:t>
            </a:r>
          </a:p>
          <a:p>
            <a:pPr algn="ctr"/>
            <a:r>
              <a:rPr lang="en-US" sz="1050" i="1"/>
              <a:t>Among those who have ever seen any DOOH 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BA5B6-58C4-A394-5D32-CB9B2F8EF1FE}"/>
              </a:ext>
            </a:extLst>
          </p:cNvPr>
          <p:cNvSpPr txBox="1"/>
          <p:nvPr/>
        </p:nvSpPr>
        <p:spPr>
          <a:xfrm>
            <a:off x="7905698" y="2241328"/>
            <a:ext cx="340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Notice All/Most of the Time/Sometimes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EB1F05F-AFBD-65AF-ECC4-F7B248577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302045"/>
              </p:ext>
            </p:extLst>
          </p:nvPr>
        </p:nvGraphicFramePr>
        <p:xfrm>
          <a:off x="418629" y="1965530"/>
          <a:ext cx="4691324" cy="449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8CA22F-CAEE-5981-486E-AC4C62171202}"/>
              </a:ext>
            </a:extLst>
          </p:cNvPr>
          <p:cNvSpPr txBox="1"/>
          <p:nvPr/>
        </p:nvSpPr>
        <p:spPr>
          <a:xfrm>
            <a:off x="3383339" y="3136731"/>
            <a:ext cx="19575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accent1">
                    <a:lumMod val="50000"/>
                  </a:schemeClr>
                </a:solidFill>
              </a:rPr>
              <a:t>77% </a:t>
            </a:r>
          </a:p>
          <a:p>
            <a:r>
              <a:rPr lang="en-US" sz="1000" b="1"/>
              <a:t>All/Most of the time/Sometimes NET</a:t>
            </a:r>
            <a:endParaRPr lang="en-US" sz="1000" b="1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6BD4-3B72-3607-C9F0-4706C4DC97EA}"/>
              </a:ext>
            </a:extLst>
          </p:cNvPr>
          <p:cNvSpPr txBox="1"/>
          <p:nvPr/>
        </p:nvSpPr>
        <p:spPr>
          <a:xfrm>
            <a:off x="3348271" y="5123358"/>
            <a:ext cx="19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24% </a:t>
            </a:r>
          </a:p>
          <a:p>
            <a:r>
              <a:rPr lang="en-US" sz="1000" b="1"/>
              <a:t>Never/Rarely 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18A9B-C06A-5BAA-6FB1-4CD7ED3A01A3}"/>
              </a:ext>
            </a:extLst>
          </p:cNvPr>
          <p:cNvSpPr txBox="1"/>
          <p:nvPr/>
        </p:nvSpPr>
        <p:spPr>
          <a:xfrm>
            <a:off x="8848776" y="6088785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49E8B3-EF70-E782-FB79-7458F761C30D}"/>
              </a:ext>
            </a:extLst>
          </p:cNvPr>
          <p:cNvGraphicFramePr/>
          <p:nvPr/>
        </p:nvGraphicFramePr>
        <p:xfrm>
          <a:off x="7082049" y="2531076"/>
          <a:ext cx="3903512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034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4FA0A4-9D8E-0E4B-AD09-CC92AC4C9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800"/>
              <a:t>DOOH Category Deep Dive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3692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3B886EB-AF9E-BD77-DFB5-4EF21E4C0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853324"/>
              </p:ext>
            </p:extLst>
          </p:nvPr>
        </p:nvGraphicFramePr>
        <p:xfrm>
          <a:off x="368320" y="2543588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8DA7BA4-A11E-8426-68C0-E04ADD5456E0}"/>
              </a:ext>
            </a:extLst>
          </p:cNvPr>
          <p:cNvSpPr/>
          <p:nvPr/>
        </p:nvSpPr>
        <p:spPr>
          <a:xfrm>
            <a:off x="6275354" y="3621813"/>
            <a:ext cx="4379313" cy="2526286"/>
          </a:xfrm>
          <a:prstGeom prst="rect">
            <a:avLst/>
          </a:prstGeom>
          <a:solidFill>
            <a:srgbClr val="C2FF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F07BB5-2852-EA88-EDE9-5308F5520348}"/>
              </a:ext>
            </a:extLst>
          </p:cNvPr>
          <p:cNvSpPr/>
          <p:nvPr/>
        </p:nvSpPr>
        <p:spPr>
          <a:xfrm>
            <a:off x="3544785" y="1374365"/>
            <a:ext cx="4752747" cy="1826036"/>
          </a:xfrm>
          <a:prstGeom prst="rect">
            <a:avLst/>
          </a:prstGeom>
          <a:solidFill>
            <a:srgbClr val="C2FF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4C68277-E581-CD2E-A5F9-44043FEAD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748854"/>
              </p:ext>
            </p:extLst>
          </p:nvPr>
        </p:nvGraphicFramePr>
        <p:xfrm>
          <a:off x="5151588" y="2818913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 Category Deep Dive: Digital Billboards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" y="518160"/>
            <a:ext cx="11837104" cy="433739"/>
          </a:xfrm>
        </p:spPr>
        <p:txBody>
          <a:bodyPr/>
          <a:lstStyle/>
          <a:p>
            <a:r>
              <a:rPr lang="en-US"/>
              <a:t>Over 60% of consumers have recently noticed a digital billboard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9" y="951900"/>
            <a:ext cx="11837104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Almost 80% notice digital billboards on their way to in-store shopping and over half say digital billboards impact their in-person purchasing decisions.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6" y="5847458"/>
            <a:ext cx="1107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Q215 When was the last time you noticed advertising in each of the following types of digital out-of-home formats or locations?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Q200 Which of the following advertisement formats or locations do you find favorable? 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EXCLUDING NOT SURE (n=905)</a:t>
            </a: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Q220 How often do you notice digital out-of-home advertising messages in each of the following types of formats or environments when you are on your way to a store or just outside a store to shop in-person?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(n=917)</a:t>
            </a:r>
            <a:endParaRPr lang="en-US" sz="600">
              <a:solidFill>
                <a:srgbClr val="939598"/>
              </a:solidFill>
              <a:latin typeface="Arial" panose="020B0604020202020204"/>
            </a:endParaRP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Q235 How much of an impact, if any, do advertisements in each of the following types of digital formats have on your purchase decisions when shopping in-person?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03F6D-8948-BD9F-EB26-50E89016B2C1}"/>
              </a:ext>
            </a:extLst>
          </p:cNvPr>
          <p:cNvSpPr txBox="1"/>
          <p:nvPr/>
        </p:nvSpPr>
        <p:spPr>
          <a:xfrm>
            <a:off x="3856334" y="1480545"/>
            <a:ext cx="404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</a:t>
            </a:r>
            <a:r>
              <a:rPr lang="en-US" sz="1200" b="1" u="sng"/>
              <a:t>Digital Billboards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6ABB3-5690-A321-B883-E2D6907FB978}"/>
              </a:ext>
            </a:extLst>
          </p:cNvPr>
          <p:cNvSpPr txBox="1"/>
          <p:nvPr/>
        </p:nvSpPr>
        <p:spPr>
          <a:xfrm>
            <a:off x="5497983" y="1809013"/>
            <a:ext cx="254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62% </a:t>
            </a:r>
            <a:r>
              <a:rPr lang="en-US" sz="1200"/>
              <a:t>in the </a:t>
            </a:r>
            <a:r>
              <a:rPr lang="en-US" sz="1200" b="1"/>
              <a:t>past 3 months</a:t>
            </a:r>
          </a:p>
          <a:p>
            <a:endParaRPr lang="en-US" sz="1200" b="1"/>
          </a:p>
          <a:p>
            <a:r>
              <a:rPr lang="en-US" sz="1600" b="1">
                <a:solidFill>
                  <a:schemeClr val="accent1"/>
                </a:solidFill>
              </a:rPr>
              <a:t>48%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past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r>
              <a:rPr lang="en-US" sz="1600" b="1">
                <a:solidFill>
                  <a:schemeClr val="accent1"/>
                </a:solidFill>
              </a:rPr>
              <a:t>26%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last week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2B2C2-CF85-1BF1-E60F-EFC4253E723E}"/>
              </a:ext>
            </a:extLst>
          </p:cNvPr>
          <p:cNvSpPr txBox="1"/>
          <p:nvPr/>
        </p:nvSpPr>
        <p:spPr>
          <a:xfrm>
            <a:off x="948820" y="3621975"/>
            <a:ext cx="404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While Traveling To Shop In Person</a:t>
            </a:r>
          </a:p>
          <a:p>
            <a:pPr algn="ctr"/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1FBF2C-E6EB-86F6-6E30-DB8D8B1A5B60}"/>
              </a:ext>
            </a:extLst>
          </p:cNvPr>
          <p:cNvSpPr txBox="1"/>
          <p:nvPr/>
        </p:nvSpPr>
        <p:spPr>
          <a:xfrm>
            <a:off x="6432422" y="3635049"/>
            <a:ext cx="404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Digital Billboard Ad Impact on Purchasing Decision</a:t>
            </a:r>
            <a:br>
              <a:rPr lang="en-US" sz="1200" b="1"/>
            </a:br>
            <a:r>
              <a:rPr lang="en-US" sz="800" i="1"/>
              <a:t>% Significant/Somewhat of an Impact</a:t>
            </a:r>
          </a:p>
          <a:p>
            <a:pPr algn="ctr"/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pic>
        <p:nvPicPr>
          <p:cNvPr id="25" name="Graphic 24" descr="Daily calendar outline">
            <a:extLst>
              <a:ext uri="{FF2B5EF4-FFF2-40B4-BE49-F238E27FC236}">
                <a16:creationId xmlns:a16="http://schemas.microsoft.com/office/drawing/2014/main" id="{792FE54E-83A8-D942-1020-E874901E8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7535" y="1904563"/>
            <a:ext cx="1063227" cy="1063227"/>
          </a:xfrm>
          <a:prstGeom prst="rect">
            <a:avLst/>
          </a:prstGeom>
        </p:spPr>
      </p:pic>
      <p:pic>
        <p:nvPicPr>
          <p:cNvPr id="30" name="Graphic 29" descr="Brainstorm outline">
            <a:extLst>
              <a:ext uri="{FF2B5EF4-FFF2-40B4-BE49-F238E27FC236}">
                <a16:creationId xmlns:a16="http://schemas.microsoft.com/office/drawing/2014/main" id="{3D65B707-213C-D137-9CD4-73B5ACD326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358226" y="4534453"/>
            <a:ext cx="1053921" cy="10539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E06D6-7639-8B20-F14A-C0B68CE4790B}"/>
              </a:ext>
            </a:extLst>
          </p:cNvPr>
          <p:cNvCxnSpPr>
            <a:cxnSpLocks/>
          </p:cNvCxnSpPr>
          <p:nvPr/>
        </p:nvCxnSpPr>
        <p:spPr>
          <a:xfrm>
            <a:off x="981192" y="3429000"/>
            <a:ext cx="9879931" cy="0"/>
          </a:xfrm>
          <a:prstGeom prst="line">
            <a:avLst/>
          </a:prstGeom>
          <a:ln w="9525">
            <a:solidFill>
              <a:srgbClr val="7FE7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7A8ECBA-E02D-AAF2-F174-8D4DD0001AF6}"/>
              </a:ext>
            </a:extLst>
          </p:cNvPr>
          <p:cNvSpPr/>
          <p:nvPr/>
        </p:nvSpPr>
        <p:spPr>
          <a:xfrm>
            <a:off x="8548940" y="4397301"/>
            <a:ext cx="1942125" cy="857073"/>
          </a:xfrm>
          <a:prstGeom prst="wedgeRectCallout">
            <a:avLst>
              <a:gd name="adj1" fmla="val -65933"/>
              <a:gd name="adj2" fmla="val 80469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Younger consumers (Gen Z 63%, Millennial 63%) and those using public transit (68%) and rail (70%) have bigger impact on purchase.</a:t>
            </a:r>
          </a:p>
        </p:txBody>
      </p:sp>
    </p:spTree>
    <p:extLst>
      <p:ext uri="{BB962C8B-B14F-4D97-AF65-F5344CB8AC3E}">
        <p14:creationId xmlns:p14="http://schemas.microsoft.com/office/powerpoint/2010/main" val="132273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7263F6D-BA2E-A8B7-1424-9052C209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2566613"/>
              </p:ext>
            </p:extLst>
          </p:nvPr>
        </p:nvGraphicFramePr>
        <p:xfrm>
          <a:off x="-582888" y="2198909"/>
          <a:ext cx="7362570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F88906-CAFA-3D8D-B706-E74EE6228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775797"/>
              </p:ext>
            </p:extLst>
          </p:nvPr>
        </p:nvGraphicFramePr>
        <p:xfrm>
          <a:off x="5663821" y="2198909"/>
          <a:ext cx="6717543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076639E-77B6-4D51-7695-3B88E3A54508}"/>
              </a:ext>
            </a:extLst>
          </p:cNvPr>
          <p:cNvGraphicFramePr>
            <a:graphicFrameLocks noGrp="1"/>
          </p:cNvGraphicFramePr>
          <p:nvPr/>
        </p:nvGraphicFramePr>
        <p:xfrm>
          <a:off x="5821251" y="2203145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Used online search to look up information about the advertiser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an advertiser's website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an advertiser's social media site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Downloaded or used an app shown in the advertisement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Accessed a coupon, discount code, or other information using a QR code, swipe, tap, or SMS/text technology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Ordered an advertiser's product online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Interacted with an advertisement such as sending a message, uploading a photo, or voting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Called a phone number advertised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Posted about the advertisement or product on a social media platform or blog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9048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FEE664F-38C5-A758-C3C2-51857C7FA4F0}"/>
              </a:ext>
            </a:extLst>
          </p:cNvPr>
          <p:cNvGraphicFramePr>
            <a:graphicFrameLocks noGrp="1"/>
          </p:cNvGraphicFramePr>
          <p:nvPr/>
        </p:nvGraphicFramePr>
        <p:xfrm>
          <a:off x="100885" y="2194907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31699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 on a TV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restaurant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Talked about the advertisement or product with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Made a purchase at a store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store or business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movie in the theater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Recommended the advertised product or brand to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Tuned to a radio station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Attended an advertised sporting event, festival, concert, performance, or other public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Almost 8 in 10 consumers acted after recent digital billboard ad exposure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956271"/>
            <a:ext cx="925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BASE:HAS SEEN ANY DOOH AD IN P3M Billboard/Poster (n=610)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Q300. Have you done any of the following after seeing any form of digital out-of-home advertising in the past three months?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BASE:SMARTPHONE USER HAS SEEN ANY DOOH AD IN P3M Billboard/Poster (n=602)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Q301. Have you done any of the following on your smartphone or mobile device after seeing any form of digital out-of-home advertising in the past three months?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5BF03-A997-4FC0-CFAB-72E885D68C9F}"/>
              </a:ext>
            </a:extLst>
          </p:cNvPr>
          <p:cNvSpPr txBox="1"/>
          <p:nvPr/>
        </p:nvSpPr>
        <p:spPr>
          <a:xfrm>
            <a:off x="9701310" y="6646076"/>
            <a:ext cx="2153233" cy="124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800">
                <a:solidFill>
                  <a:schemeClr val="bg2"/>
                </a:solidFill>
              </a:rPr>
              <a:t>Lettering denotes significant difference at 95%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5F06E-ADED-87FC-5266-31311B25344C}"/>
              </a:ext>
            </a:extLst>
          </p:cNvPr>
          <p:cNvSpPr txBox="1"/>
          <p:nvPr/>
        </p:nvSpPr>
        <p:spPr>
          <a:xfrm>
            <a:off x="633300" y="175671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by Digital Billboard Ad Viewers</a:t>
            </a:r>
            <a:endParaRPr lang="en-US" sz="12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1813F-A591-E2D4-EA5A-D5B73F6D8C7A}"/>
              </a:ext>
            </a:extLst>
          </p:cNvPr>
          <p:cNvSpPr txBox="1"/>
          <p:nvPr/>
        </p:nvSpPr>
        <p:spPr>
          <a:xfrm>
            <a:off x="1237816" y="1941694"/>
            <a:ext cx="3771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/>
              <a:t>Among those who have seen Digital Billboard/Poster in the P3M</a:t>
            </a:r>
            <a:endParaRPr lang="en-US" sz="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F9E12D-5DB9-E13C-2C52-B654F3167064}"/>
              </a:ext>
            </a:extLst>
          </p:cNvPr>
          <p:cNvSpPr txBox="1"/>
          <p:nvPr/>
        </p:nvSpPr>
        <p:spPr>
          <a:xfrm>
            <a:off x="6206916" y="1756711"/>
            <a:ext cx="575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Smartphone Actions Taken by Digital Billboard Ad Viewers</a:t>
            </a:r>
            <a:endParaRPr lang="en-US" sz="12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15075-7FEC-4DC7-B1ED-5406F7B13CF4}"/>
              </a:ext>
            </a:extLst>
          </p:cNvPr>
          <p:cNvSpPr txBox="1"/>
          <p:nvPr/>
        </p:nvSpPr>
        <p:spPr>
          <a:xfrm>
            <a:off x="6513879" y="1921910"/>
            <a:ext cx="46492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/>
              <a:t>Among smartphone users who have seen Digital Billboard/Poster in the P3M</a:t>
            </a:r>
            <a:endParaRPr lang="en-US" sz="80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4706F8-C7F4-4300-9442-7C0B7CD1F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9" y="1004197"/>
            <a:ext cx="1140347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77% of mobile device users performed a device action following digital billboard ad exposure, with online search topping the actions.</a:t>
            </a:r>
          </a:p>
          <a:p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8DA7BA4-A11E-8426-68C0-E04ADD5456E0}"/>
              </a:ext>
            </a:extLst>
          </p:cNvPr>
          <p:cNvSpPr/>
          <p:nvPr/>
        </p:nvSpPr>
        <p:spPr>
          <a:xfrm>
            <a:off x="5622713" y="3506113"/>
            <a:ext cx="5161791" cy="2497491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4C68277-E581-CD2E-A5F9-44043FEAD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194456"/>
              </p:ext>
            </p:extLst>
          </p:nvPr>
        </p:nvGraphicFramePr>
        <p:xfrm>
          <a:off x="5011385" y="2892446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FEFA5AB-C351-B4CB-5F77-452B3D38C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626649"/>
              </p:ext>
            </p:extLst>
          </p:nvPr>
        </p:nvGraphicFramePr>
        <p:xfrm>
          <a:off x="1090837" y="2512754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C8F07BB5-2852-EA88-EDE9-5308F5520348}"/>
              </a:ext>
            </a:extLst>
          </p:cNvPr>
          <p:cNvSpPr/>
          <p:nvPr/>
        </p:nvSpPr>
        <p:spPr>
          <a:xfrm>
            <a:off x="3450862" y="1399633"/>
            <a:ext cx="4752747" cy="1773336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 Category Deep Dive: Street-Level Digital Advertising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9" y="951900"/>
            <a:ext cx="11609167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63% notice street level DOOH ads on their way to in-store shopping and 46% say street level DOOH ads impact their in-store purchasing decisions.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851605"/>
            <a:ext cx="1107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Q215 When was the last time you noticed advertising in each of the following types of digital out-of-home formats or locations?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Q200 Which of the following advertisement formats or locations do you find favorable? 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EXCLUDING NOT SURE (n=903)</a:t>
            </a: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Q220 How often do you notice digital out-of-home advertising messages in each of the following types of formats or environments when you are on your way to a store or just outside a store to shop in-person?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(n=892)</a:t>
            </a:r>
            <a:endParaRPr lang="en-US" sz="600">
              <a:solidFill>
                <a:srgbClr val="939598"/>
              </a:solidFill>
              <a:latin typeface="Arial" panose="020B0604020202020204"/>
            </a:endParaRP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Q235 How much of an impact, if any, do advertisements in each of the following types of digital formats have on your purchase decisions when shopping in-person?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03F6D-8948-BD9F-EB26-50E89016B2C1}"/>
              </a:ext>
            </a:extLst>
          </p:cNvPr>
          <p:cNvSpPr txBox="1"/>
          <p:nvPr/>
        </p:nvSpPr>
        <p:spPr>
          <a:xfrm>
            <a:off x="3804385" y="1457815"/>
            <a:ext cx="404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</a:t>
            </a:r>
            <a:r>
              <a:rPr lang="en-US" sz="1200" b="1" u="sng"/>
              <a:t>Street Level DOOH 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6ABB3-5690-A321-B883-E2D6907FB978}"/>
              </a:ext>
            </a:extLst>
          </p:cNvPr>
          <p:cNvSpPr txBox="1"/>
          <p:nvPr/>
        </p:nvSpPr>
        <p:spPr>
          <a:xfrm>
            <a:off x="5450401" y="1859379"/>
            <a:ext cx="254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/>
                </a:solidFill>
              </a:rPr>
              <a:t>51% </a:t>
            </a:r>
            <a:r>
              <a:rPr lang="en-US" sz="1200"/>
              <a:t>in the </a:t>
            </a:r>
            <a:r>
              <a:rPr lang="en-US" sz="1200" b="1"/>
              <a:t>past 3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r>
              <a:rPr lang="en-US" sz="1600" b="1">
                <a:solidFill>
                  <a:schemeClr val="accent4"/>
                </a:solidFill>
              </a:rPr>
              <a:t>40%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past month</a:t>
            </a:r>
          </a:p>
          <a:p>
            <a:endParaRPr lang="en-US" sz="1200" b="1"/>
          </a:p>
          <a:p>
            <a:r>
              <a:rPr lang="en-US" sz="1600" b="1">
                <a:solidFill>
                  <a:schemeClr val="accent4"/>
                </a:solidFill>
              </a:rPr>
              <a:t>20%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last week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2B2C2-CF85-1BF1-E60F-EFC4253E723E}"/>
              </a:ext>
            </a:extLst>
          </p:cNvPr>
          <p:cNvSpPr txBox="1"/>
          <p:nvPr/>
        </p:nvSpPr>
        <p:spPr>
          <a:xfrm>
            <a:off x="1004438" y="3589009"/>
            <a:ext cx="404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While Traveling To Shop In Person</a:t>
            </a:r>
            <a:br>
              <a:rPr lang="en-US" sz="1200" b="1"/>
            </a:br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1FBF2C-E6EB-86F6-6E30-DB8D8B1A5B60}"/>
              </a:ext>
            </a:extLst>
          </p:cNvPr>
          <p:cNvSpPr txBox="1"/>
          <p:nvPr/>
        </p:nvSpPr>
        <p:spPr>
          <a:xfrm>
            <a:off x="5760720" y="3586680"/>
            <a:ext cx="4867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Street Level DOOH Ad Impact on Purchasing Decision</a:t>
            </a:r>
            <a:br>
              <a:rPr lang="en-US" sz="1400" b="1"/>
            </a:br>
            <a:r>
              <a:rPr lang="en-US" sz="800" i="1"/>
              <a:t>% Significant/Somewhat of an Impact</a:t>
            </a:r>
          </a:p>
          <a:p>
            <a:pPr algn="ctr"/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pic>
        <p:nvPicPr>
          <p:cNvPr id="25" name="Graphic 24" descr="Daily calendar outline">
            <a:extLst>
              <a:ext uri="{FF2B5EF4-FFF2-40B4-BE49-F238E27FC236}">
                <a16:creationId xmlns:a16="http://schemas.microsoft.com/office/drawing/2014/main" id="{792FE54E-83A8-D942-1020-E874901E8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8526" y="1841530"/>
            <a:ext cx="1063227" cy="1063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E06D6-7639-8B20-F14A-C0B68CE4790B}"/>
              </a:ext>
            </a:extLst>
          </p:cNvPr>
          <p:cNvCxnSpPr>
            <a:cxnSpLocks/>
          </p:cNvCxnSpPr>
          <p:nvPr/>
        </p:nvCxnSpPr>
        <p:spPr>
          <a:xfrm>
            <a:off x="998497" y="3330283"/>
            <a:ext cx="9879931" cy="0"/>
          </a:xfrm>
          <a:prstGeom prst="line">
            <a:avLst/>
          </a:prstGeom>
          <a:ln w="952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Brainstorm outline">
            <a:extLst>
              <a:ext uri="{FF2B5EF4-FFF2-40B4-BE49-F238E27FC236}">
                <a16:creationId xmlns:a16="http://schemas.microsoft.com/office/drawing/2014/main" id="{2CDD4856-491B-A630-525F-A3235BFC2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008453" y="4449978"/>
            <a:ext cx="1053921" cy="1053921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205EF830-FE1D-5172-A84B-7186C82CA0D4}"/>
              </a:ext>
            </a:extLst>
          </p:cNvPr>
          <p:cNvSpPr/>
          <p:nvPr/>
        </p:nvSpPr>
        <p:spPr>
          <a:xfrm>
            <a:off x="8505363" y="4628987"/>
            <a:ext cx="1942125" cy="1048765"/>
          </a:xfrm>
          <a:prstGeom prst="wedgeRectCallout">
            <a:avLst>
              <a:gd name="adj1" fmla="val -64941"/>
              <a:gd name="adj2" fmla="val 32546"/>
            </a:avLst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Purchase decisions by younger generations (Gen Z 59%, Millennial 58%) and those using public transit (63%) and rail (71%) are more impacted.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8D4D3F6-0BB9-139F-568F-7D1F93E3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517525"/>
            <a:ext cx="11403013" cy="434975"/>
          </a:xfrm>
        </p:spPr>
        <p:txBody>
          <a:bodyPr/>
          <a:lstStyle/>
          <a:p>
            <a:r>
              <a:rPr lang="en-US"/>
              <a:t>Over 50% of consumers have recently noticed street level digital OOH ads  </a:t>
            </a:r>
          </a:p>
        </p:txBody>
      </p:sp>
    </p:spTree>
    <p:extLst>
      <p:ext uri="{BB962C8B-B14F-4D97-AF65-F5344CB8AC3E}">
        <p14:creationId xmlns:p14="http://schemas.microsoft.com/office/powerpoint/2010/main" val="370903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">
            <a:extLst>
              <a:ext uri="{FF2B5EF4-FFF2-40B4-BE49-F238E27FC236}">
                <a16:creationId xmlns:a16="http://schemas.microsoft.com/office/drawing/2014/main" id="{95B39CF5-D3EA-0E4E-086C-721D390CA230}"/>
              </a:ext>
            </a:extLst>
          </p:cNvPr>
          <p:cNvSpPr txBox="1">
            <a:spLocks/>
          </p:cNvSpPr>
          <p:nvPr/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7263F6D-BA2E-A8B7-1424-9052C209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904134"/>
              </p:ext>
            </p:extLst>
          </p:nvPr>
        </p:nvGraphicFramePr>
        <p:xfrm>
          <a:off x="-643848" y="2117629"/>
          <a:ext cx="7362570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F88906-CAFA-3D8D-B706-E74EE6228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107800"/>
              </p:ext>
            </p:extLst>
          </p:nvPr>
        </p:nvGraphicFramePr>
        <p:xfrm>
          <a:off x="6300519" y="2117629"/>
          <a:ext cx="5522049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445DA76-2578-0307-259A-57A213DC6C8A}"/>
              </a:ext>
            </a:extLst>
          </p:cNvPr>
          <p:cNvGraphicFramePr>
            <a:graphicFrameLocks noGrp="1"/>
          </p:cNvGraphicFramePr>
          <p:nvPr/>
        </p:nvGraphicFramePr>
        <p:xfrm>
          <a:off x="50085" y="2113627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31699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restaurant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 on a TV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store or business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Made a purchase at a store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Talked about the advertisement or product with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movie in the theater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Recommended the advertised product or brand to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Tuned to a radio station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Attended an advertised sporting event, festival, concert, performance, or other public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956271"/>
            <a:ext cx="925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BASE:HAS SEEN ANY DOOH AD IN P3M Street Level (n=505)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Q300. Have you done any of the following after seeing any form of digital out-of-home advertising in the past three months?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BASE:SMARTPHONE USER HAS SEEN ANY DOOH AD IN P3M Street Level (n=500)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Q301. Have you done any of the following on your smartphone or mobile device after seeing any form of digital out-of-home advertising in the past three months?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5BF03-A997-4FC0-CFAB-72E885D68C9F}"/>
              </a:ext>
            </a:extLst>
          </p:cNvPr>
          <p:cNvSpPr txBox="1"/>
          <p:nvPr/>
        </p:nvSpPr>
        <p:spPr>
          <a:xfrm>
            <a:off x="9701310" y="6646076"/>
            <a:ext cx="2153233" cy="124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800">
                <a:solidFill>
                  <a:schemeClr val="bg2"/>
                </a:solidFill>
              </a:rPr>
              <a:t>Lettering denotes significant difference at 95%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DD846-B036-D0AD-C367-0F7A40B6BE4A}"/>
              </a:ext>
            </a:extLst>
          </p:cNvPr>
          <p:cNvSpPr txBox="1"/>
          <p:nvPr/>
        </p:nvSpPr>
        <p:spPr>
          <a:xfrm>
            <a:off x="521208" y="1675432"/>
            <a:ext cx="501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by Street Level DOOH Ad Viewers</a:t>
            </a:r>
            <a:endParaRPr lang="en-US" sz="12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AE203-D561-B381-F4B2-A973FD038DEF}"/>
              </a:ext>
            </a:extLst>
          </p:cNvPr>
          <p:cNvSpPr txBox="1"/>
          <p:nvPr/>
        </p:nvSpPr>
        <p:spPr>
          <a:xfrm>
            <a:off x="1076195" y="1860414"/>
            <a:ext cx="39428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/>
              <a:t>Among those who have seen Digital Street Level Ads in the P3M</a:t>
            </a:r>
            <a:endParaRPr lang="en-US" sz="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1F9D1-2951-6C1B-4C35-93AF291FD62D}"/>
              </a:ext>
            </a:extLst>
          </p:cNvPr>
          <p:cNvSpPr txBox="1"/>
          <p:nvPr/>
        </p:nvSpPr>
        <p:spPr>
          <a:xfrm>
            <a:off x="6473969" y="167543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Smartphone Actions Taken by Street Level DOOH Ad Viewers</a:t>
            </a:r>
            <a:endParaRPr lang="en-US" sz="12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C5F60F-2391-E21A-ED2D-033C2605353A}"/>
              </a:ext>
            </a:extLst>
          </p:cNvPr>
          <p:cNvSpPr txBox="1"/>
          <p:nvPr/>
        </p:nvSpPr>
        <p:spPr>
          <a:xfrm>
            <a:off x="6600604" y="1844709"/>
            <a:ext cx="46492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/>
              <a:t>Among smartphone users who have seen Digital Street Level Ads in the P3M</a:t>
            </a:r>
            <a:endParaRPr lang="en-US" sz="80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55205B0-8C61-E49D-2327-1874C78CFAF8}"/>
              </a:ext>
            </a:extLst>
          </p:cNvPr>
          <p:cNvGraphicFramePr>
            <a:graphicFrameLocks noGrp="1"/>
          </p:cNvGraphicFramePr>
          <p:nvPr/>
        </p:nvGraphicFramePr>
        <p:xfrm>
          <a:off x="5953331" y="2121865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Used online search to look up information about the advertiser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Visited an advertiser's website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Visited an advertiser's social media site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Downloaded or used an app shown in the advertisement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Watched an advertised show or program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Ordered an advertiser's product online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Accessed a coupon, discount code, or other information using a QR code, swipe, tap, or SMS/text technology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Interacted with an advertisement such as sending a message, uploading a photo, or voting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Called a phone number advertised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Posted about the advertisement or product on a social media platform or blog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0"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90483"/>
                  </a:ext>
                </a:extLst>
              </a:tr>
            </a:tbl>
          </a:graphicData>
        </a:graphic>
      </p:graphicFrame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2370A2D-9DB7-0B53-1C64-1BC853A1E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424" y="951899"/>
            <a:ext cx="11645119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Mobile device users are most likely to search online for information about advertisers or visit advertiser websites.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98892BA-DBC1-13E4-4963-03115AD8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517525"/>
            <a:ext cx="11403013" cy="434975"/>
          </a:xfrm>
        </p:spPr>
        <p:txBody>
          <a:bodyPr/>
          <a:lstStyle/>
          <a:p>
            <a:r>
              <a:rPr lang="en-US"/>
              <a:t>Almost 9 in 10 consumers acted after recent street level digital OOH ad exposure</a:t>
            </a:r>
          </a:p>
        </p:txBody>
      </p:sp>
    </p:spTree>
    <p:extLst>
      <p:ext uri="{BB962C8B-B14F-4D97-AF65-F5344CB8AC3E}">
        <p14:creationId xmlns:p14="http://schemas.microsoft.com/office/powerpoint/2010/main" val="324770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804D784-532E-62F7-123D-92141C65E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6418"/>
              </p:ext>
            </p:extLst>
          </p:nvPr>
        </p:nvGraphicFramePr>
        <p:xfrm>
          <a:off x="255760" y="2831560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8DA7BA4-A11E-8426-68C0-E04ADD5456E0}"/>
              </a:ext>
            </a:extLst>
          </p:cNvPr>
          <p:cNvSpPr/>
          <p:nvPr/>
        </p:nvSpPr>
        <p:spPr>
          <a:xfrm>
            <a:off x="5716637" y="3842347"/>
            <a:ext cx="5161791" cy="2497491"/>
          </a:xfrm>
          <a:prstGeom prst="rect">
            <a:avLst/>
          </a:prstGeom>
          <a:solidFill>
            <a:schemeClr val="accent2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F07BB5-2852-EA88-EDE9-5308F5520348}"/>
              </a:ext>
            </a:extLst>
          </p:cNvPr>
          <p:cNvSpPr/>
          <p:nvPr/>
        </p:nvSpPr>
        <p:spPr>
          <a:xfrm>
            <a:off x="2884549" y="1401548"/>
            <a:ext cx="4752747" cy="1866178"/>
          </a:xfrm>
          <a:prstGeom prst="rect">
            <a:avLst/>
          </a:prstGeom>
          <a:solidFill>
            <a:schemeClr val="accent2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4C68277-E581-CD2E-A5F9-44043FEAD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690088"/>
              </p:ext>
            </p:extLst>
          </p:nvPr>
        </p:nvGraphicFramePr>
        <p:xfrm>
          <a:off x="5055259" y="2883262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 Category Deep Dive: Transit Digital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Almost 60% of consumers have recently noticed transit digital OOH ads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65% notice transit DOOH ads on their way to in-store shopping and 43% say transit DOOH ads impact their in-store purchasing decisions.</a:t>
            </a:r>
          </a:p>
          <a:p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03F6D-8948-BD9F-EB26-50E89016B2C1}"/>
              </a:ext>
            </a:extLst>
          </p:cNvPr>
          <p:cNvSpPr txBox="1"/>
          <p:nvPr/>
        </p:nvSpPr>
        <p:spPr>
          <a:xfrm>
            <a:off x="3250011" y="1512020"/>
            <a:ext cx="404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</a:t>
            </a:r>
            <a:r>
              <a:rPr lang="en-US" sz="1200" b="1" u="sng"/>
              <a:t>Transit DOOH 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6ABB3-5690-A321-B883-E2D6907FB978}"/>
              </a:ext>
            </a:extLst>
          </p:cNvPr>
          <p:cNvSpPr txBox="1"/>
          <p:nvPr/>
        </p:nvSpPr>
        <p:spPr>
          <a:xfrm>
            <a:off x="4754178" y="1886109"/>
            <a:ext cx="254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58% </a:t>
            </a:r>
            <a:r>
              <a:rPr lang="en-US" sz="1200"/>
              <a:t>in the </a:t>
            </a:r>
            <a:r>
              <a:rPr lang="en-US" sz="1200" b="1"/>
              <a:t>past 3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r>
              <a:rPr lang="en-US" sz="1600" b="1">
                <a:solidFill>
                  <a:schemeClr val="accent2"/>
                </a:solidFill>
              </a:rPr>
              <a:t>46%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past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r>
              <a:rPr lang="en-US" sz="1600" b="1">
                <a:solidFill>
                  <a:schemeClr val="accent2"/>
                </a:solidFill>
              </a:rPr>
              <a:t>26%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last week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2B2C2-CF85-1BF1-E60F-EFC4253E723E}"/>
              </a:ext>
            </a:extLst>
          </p:cNvPr>
          <p:cNvSpPr txBox="1"/>
          <p:nvPr/>
        </p:nvSpPr>
        <p:spPr>
          <a:xfrm>
            <a:off x="968986" y="3955827"/>
            <a:ext cx="404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While Traveling To Shop In Person</a:t>
            </a:r>
            <a:br>
              <a:rPr lang="en-US" sz="1200" b="1"/>
            </a:br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1FBF2C-E6EB-86F6-6E30-DB8D8B1A5B60}"/>
              </a:ext>
            </a:extLst>
          </p:cNvPr>
          <p:cNvSpPr txBox="1"/>
          <p:nvPr/>
        </p:nvSpPr>
        <p:spPr>
          <a:xfrm>
            <a:off x="5974149" y="3955827"/>
            <a:ext cx="4471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Transit DOOH Ad Impact on Purchasing Decision</a:t>
            </a:r>
            <a:br>
              <a:rPr lang="en-US" sz="1400" b="1"/>
            </a:br>
            <a:r>
              <a:rPr lang="en-US" sz="800" i="1"/>
              <a:t>% Significant/Somewhat of an Impact</a:t>
            </a:r>
            <a:br>
              <a:rPr lang="en-US" sz="800" i="1"/>
            </a:br>
            <a:r>
              <a:rPr lang="en-US" sz="800" i="1"/>
              <a:t>Among those who have ever seen any DOOH ad, excluding not sure</a:t>
            </a:r>
            <a:endParaRPr lang="en-US" sz="900" i="1"/>
          </a:p>
        </p:txBody>
      </p:sp>
      <p:pic>
        <p:nvPicPr>
          <p:cNvPr id="25" name="Graphic 24" descr="Daily calendar outline">
            <a:extLst>
              <a:ext uri="{FF2B5EF4-FFF2-40B4-BE49-F238E27FC236}">
                <a16:creationId xmlns:a16="http://schemas.microsoft.com/office/drawing/2014/main" id="{792FE54E-83A8-D942-1020-E874901E8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318" y="1885200"/>
            <a:ext cx="1063227" cy="1063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E06D6-7639-8B20-F14A-C0B68CE4790B}"/>
              </a:ext>
            </a:extLst>
          </p:cNvPr>
          <p:cNvCxnSpPr>
            <a:cxnSpLocks/>
          </p:cNvCxnSpPr>
          <p:nvPr/>
        </p:nvCxnSpPr>
        <p:spPr>
          <a:xfrm>
            <a:off x="998497" y="3842347"/>
            <a:ext cx="9879931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5B248E-ED6D-9AD4-2DE7-533268DC724E}"/>
              </a:ext>
            </a:extLst>
          </p:cNvPr>
          <p:cNvSpPr txBox="1"/>
          <p:nvPr/>
        </p:nvSpPr>
        <p:spPr>
          <a:xfrm>
            <a:off x="177447" y="5857147"/>
            <a:ext cx="1107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Q215 When was the last time you noticed advertising in each of the following types of digital out-of-home formats or locations?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Q200 Which of the following advertisement formats or locations do you find favorable? 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EXCLUDING NOT SURE (n=902)</a:t>
            </a: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Q220 How often do you notice digital out-of-home advertising messages in each of the following types of formats or environments when you are on your way to a store or just outside a store to shop in-person?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(n=890)</a:t>
            </a:r>
            <a:endParaRPr lang="en-US" sz="600">
              <a:solidFill>
                <a:srgbClr val="939598"/>
              </a:solidFill>
              <a:latin typeface="Arial" panose="020B0604020202020204"/>
            </a:endParaRP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Q235 How much of an impact, if any, do advertisements in each of the following types of digital formats have on your purchase decisions when shopping in-person?</a:t>
            </a:r>
          </a:p>
        </p:txBody>
      </p:sp>
      <p:pic>
        <p:nvPicPr>
          <p:cNvPr id="21" name="Graphic 20" descr="Brainstorm outline">
            <a:extLst>
              <a:ext uri="{FF2B5EF4-FFF2-40B4-BE49-F238E27FC236}">
                <a16:creationId xmlns:a16="http://schemas.microsoft.com/office/drawing/2014/main" id="{664169CF-4B5C-E2D6-B215-AEED05020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41790" y="4749828"/>
            <a:ext cx="1053921" cy="1053921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6809814A-3B0F-5CDE-217E-BEC2DFB919CF}"/>
              </a:ext>
            </a:extLst>
          </p:cNvPr>
          <p:cNvSpPr/>
          <p:nvPr/>
        </p:nvSpPr>
        <p:spPr>
          <a:xfrm>
            <a:off x="8605217" y="4973760"/>
            <a:ext cx="1942125" cy="896689"/>
          </a:xfrm>
          <a:prstGeom prst="wedgeRectCallout">
            <a:avLst>
              <a:gd name="adj1" fmla="val -64941"/>
              <a:gd name="adj2" fmla="val 32546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Younger generations (Gen Z 50%, Millennial 54%) and those using public transit (59%), rail (74%), and flying (52%) are more impacted.</a:t>
            </a:r>
          </a:p>
        </p:txBody>
      </p:sp>
    </p:spTree>
    <p:extLst>
      <p:ext uri="{BB962C8B-B14F-4D97-AF65-F5344CB8AC3E}">
        <p14:creationId xmlns:p14="http://schemas.microsoft.com/office/powerpoint/2010/main" val="2093872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F88906-CAFA-3D8D-B706-E74EE6228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63744"/>
              </p:ext>
            </p:extLst>
          </p:nvPr>
        </p:nvGraphicFramePr>
        <p:xfrm>
          <a:off x="6057885" y="2117629"/>
          <a:ext cx="5796658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956271"/>
            <a:ext cx="925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BASE:HAS SEEN ANY DOOH AD IN P3M Transit (n=572)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Q300. Have you done any of the following after seeing any form of digital out-of-home advertising in the past three months?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BASE:SMARTPHONE USER HAS SEEN ANY DOOH AD IN P3M Transit (n=563)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Q301. Have you done any of the following on your smartphone or mobile device after seeing any form of digital out-of-home advertising in the past three months?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7263F6D-BA2E-A8B7-1424-9052C209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901770"/>
              </p:ext>
            </p:extLst>
          </p:nvPr>
        </p:nvGraphicFramePr>
        <p:xfrm>
          <a:off x="-497317" y="2121974"/>
          <a:ext cx="7362570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A5BF03-A997-4FC0-CFAB-72E885D68C9F}"/>
              </a:ext>
            </a:extLst>
          </p:cNvPr>
          <p:cNvSpPr txBox="1"/>
          <p:nvPr/>
        </p:nvSpPr>
        <p:spPr>
          <a:xfrm>
            <a:off x="9701310" y="6646076"/>
            <a:ext cx="2153233" cy="124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800">
                <a:solidFill>
                  <a:schemeClr val="bg2"/>
                </a:solidFill>
              </a:rPr>
              <a:t>Lettering denotes significant difference at 95%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4A608-B0D3-2B6A-8F07-A2FDFAD9F29E}"/>
              </a:ext>
            </a:extLst>
          </p:cNvPr>
          <p:cNvSpPr txBox="1"/>
          <p:nvPr/>
        </p:nvSpPr>
        <p:spPr>
          <a:xfrm>
            <a:off x="633300" y="167543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by Transit DOOH Ad Viewers</a:t>
            </a:r>
            <a:endParaRPr lang="en-US" sz="12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DDC72-6F89-C853-79FD-74EC8D500569}"/>
              </a:ext>
            </a:extLst>
          </p:cNvPr>
          <p:cNvSpPr txBox="1"/>
          <p:nvPr/>
        </p:nvSpPr>
        <p:spPr>
          <a:xfrm>
            <a:off x="1329256" y="1860414"/>
            <a:ext cx="3510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those who have seen Digital Transit Ads in the P3M</a:t>
            </a:r>
            <a:endParaRPr lang="en-US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CE75A-D9AC-9981-399B-1232F7948747}"/>
              </a:ext>
            </a:extLst>
          </p:cNvPr>
          <p:cNvSpPr txBox="1"/>
          <p:nvPr/>
        </p:nvSpPr>
        <p:spPr>
          <a:xfrm>
            <a:off x="6382529" y="167543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Smartphone Actions Taken by Transit DOOH Ad Viewers</a:t>
            </a:r>
            <a:endParaRPr lang="en-US" sz="12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F65C9-171E-C6AC-6AF9-084E4203E3B8}"/>
              </a:ext>
            </a:extLst>
          </p:cNvPr>
          <p:cNvSpPr txBox="1"/>
          <p:nvPr/>
        </p:nvSpPr>
        <p:spPr>
          <a:xfrm>
            <a:off x="6635799" y="1840630"/>
            <a:ext cx="43960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smartphone users who have seen Digital Transit Ads in the P3M</a:t>
            </a:r>
            <a:endParaRPr lang="en-US" sz="100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5AE81BA-505E-C09C-988D-09D90A3B2D1E}"/>
              </a:ext>
            </a:extLst>
          </p:cNvPr>
          <p:cNvGraphicFramePr>
            <a:graphicFrameLocks noGrp="1"/>
          </p:cNvGraphicFramePr>
          <p:nvPr/>
        </p:nvGraphicFramePr>
        <p:xfrm>
          <a:off x="5821251" y="2121865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Used online search to look up information about the advertiser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an advertiser's website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an advertiser's social media site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Downloaded or used an app shown in the advertisement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Accessed a coupon, discount code, or other information using a QR code, swipe, tap, or SMS/text technology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Ordered an advertiser's product online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Interacted with an advertisement such as sending a message, uploading a photo, or voting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Called a phone number advertised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Posted about the advertisement or product on a social media platform or blog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9048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6142511-A182-5D4D-C4D3-82DB96585EF6}"/>
              </a:ext>
            </a:extLst>
          </p:cNvPr>
          <p:cNvGraphicFramePr>
            <a:graphicFrameLocks noGrp="1"/>
          </p:cNvGraphicFramePr>
          <p:nvPr/>
        </p:nvGraphicFramePr>
        <p:xfrm>
          <a:off x="100885" y="2113627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31699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 on a TV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restaurant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Made a purchase at a store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Talked about the advertisement or product with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store or business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movie in the theater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Recommended the advertised product or brand to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Tuned to a radio station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Attended an advertised sporting event, festival, concert, performance, or other public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</a:tbl>
          </a:graphicData>
        </a:graphic>
      </p:graphicFrame>
      <p:sp>
        <p:nvSpPr>
          <p:cNvPr id="24" name="Title 2">
            <a:extLst>
              <a:ext uri="{FF2B5EF4-FFF2-40B4-BE49-F238E27FC236}">
                <a16:creationId xmlns:a16="http://schemas.microsoft.com/office/drawing/2014/main" id="{068EF165-ACFD-E0E4-7FE2-6E0C6624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9" y="518160"/>
            <a:ext cx="11403471" cy="433739"/>
          </a:xfrm>
        </p:spPr>
        <p:txBody>
          <a:bodyPr/>
          <a:lstStyle/>
          <a:p>
            <a:r>
              <a:rPr lang="en-US"/>
              <a:t>85% of consumers acted after recent transit digital OOH ad exposure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12E7764-452E-F436-507F-919237862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7" y="940469"/>
            <a:ext cx="1194343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Mobile device users are most likely to search online for information about advertisers or visit the advertiser websites.</a:t>
            </a:r>
          </a:p>
          <a:p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12CB5-F6F4-B1F9-C2D7-55BF6FB86365}"/>
              </a:ext>
            </a:extLst>
          </p:cNvPr>
          <p:cNvSpPr txBox="1">
            <a:spLocks/>
          </p:cNvSpPr>
          <p:nvPr/>
        </p:nvSpPr>
        <p:spPr>
          <a:xfrm>
            <a:off x="235325" y="1212137"/>
            <a:ext cx="11645119" cy="378137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b="0" kern="1200" cap="none" spc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4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7FB5F0-E6B6-4C6B-820A-361958DC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n-lt"/>
              </a:rPr>
              <a:t>Table of Contents and Methodology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6CD1C82-2769-44FE-9DC1-AA4A3CFDC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62555"/>
              </p:ext>
            </p:extLst>
          </p:nvPr>
        </p:nvGraphicFramePr>
        <p:xfrm>
          <a:off x="560585" y="1670857"/>
          <a:ext cx="4809437" cy="47983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9734">
                  <a:extLst>
                    <a:ext uri="{9D8B030D-6E8A-4147-A177-3AD203B41FA5}">
                      <a16:colId xmlns:a16="http://schemas.microsoft.com/office/drawing/2014/main" val="3980726531"/>
                    </a:ext>
                  </a:extLst>
                </a:gridCol>
                <a:gridCol w="749703">
                  <a:extLst>
                    <a:ext uri="{9D8B030D-6E8A-4147-A177-3AD203B41FA5}">
                      <a16:colId xmlns:a16="http://schemas.microsoft.com/office/drawing/2014/main" val="2276397627"/>
                    </a:ext>
                  </a:extLst>
                </a:gridCol>
              </a:tblGrid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solidFill>
                            <a:schemeClr val="tx1"/>
                          </a:solidFill>
                          <a:latin typeface="+mn-lt"/>
                        </a:rPr>
                        <a:t>Introduction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754036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>
                          <a:latin typeface="+mn-lt"/>
                        </a:rPr>
                        <a:t>Key Findings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329497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Audience Definitions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867042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Detailed Findings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947712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+mn-lt"/>
                        </a:rPr>
                        <a:t>The State of DOOH Advertising</a:t>
                      </a:r>
                    </a:p>
                  </a:txBody>
                  <a:tcPr marL="45720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solidFill>
                            <a:schemeClr val="accent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790346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+mn-lt"/>
                        </a:rPr>
                        <a:t>DOOH Category Deep Dive</a:t>
                      </a:r>
                    </a:p>
                  </a:txBody>
                  <a:tcPr marL="4572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solidFill>
                            <a:schemeClr val="accent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365770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+mn-lt"/>
                        </a:rPr>
                        <a:t>DOOH: Amplifying and Innovative</a:t>
                      </a:r>
                    </a:p>
                  </a:txBody>
                  <a:tcPr marL="4572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solidFill>
                            <a:schemeClr val="accent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136240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solidFill>
                            <a:schemeClr val="tx1"/>
                          </a:solidFill>
                          <a:latin typeface="+mn-lt"/>
                        </a:rPr>
                        <a:t>Demographics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04541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r>
                        <a:rPr lang="en-US" sz="1400" b="1" i="0">
                          <a:solidFill>
                            <a:schemeClr val="tx1"/>
                          </a:solidFill>
                          <a:latin typeface="+mn-lt"/>
                        </a:rPr>
                        <a:t>Appendix</a:t>
                      </a:r>
                      <a:endParaRPr lang="en-US" sz="1400" b="1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accent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69477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54C8F0-48BA-2921-D301-3E024380C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62503"/>
              </p:ext>
            </p:extLst>
          </p:nvPr>
        </p:nvGraphicFramePr>
        <p:xfrm>
          <a:off x="7532996" y="2289598"/>
          <a:ext cx="4297680" cy="350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44939255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830554313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Field Dates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April 2 – April 9, 2024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7044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Survey Length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10 minutes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68428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Method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Online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3539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550" b="1" i="0">
                          <a:latin typeface="+mn-lt"/>
                        </a:rPr>
                        <a:t>Audience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50" b="1" i="0">
                          <a:latin typeface="+mn-lt"/>
                        </a:rPr>
                        <a:t>n=1,023 U.S. Adults ages 18-64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786605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b="0" i="0">
                          <a:latin typeface="+mn-lt"/>
                        </a:rPr>
                        <a:t>Data is weighted to reflect the U.S. general public across age, gender, race/ethnicity, region, income, household size, and employment.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0" i="0">
                        <a:latin typeface="Helvetica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56300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C6A65AD-9810-DA55-C72B-5B32BB07D0EE}"/>
              </a:ext>
            </a:extLst>
          </p:cNvPr>
          <p:cNvGrpSpPr/>
          <p:nvPr/>
        </p:nvGrpSpPr>
        <p:grpSpPr>
          <a:xfrm>
            <a:off x="6631278" y="2210911"/>
            <a:ext cx="952128" cy="2976863"/>
            <a:chOff x="6723744" y="2344473"/>
            <a:chExt cx="952128" cy="2976863"/>
          </a:xfrm>
        </p:grpSpPr>
        <p:pic>
          <p:nvPicPr>
            <p:cNvPr id="6" name="Picture 5" descr="White Icons - A-45.png">
              <a:extLst>
                <a:ext uri="{FF2B5EF4-FFF2-40B4-BE49-F238E27FC236}">
                  <a16:creationId xmlns:a16="http://schemas.microsoft.com/office/drawing/2014/main" id="{21C527FD-723D-AC26-DD57-64620BDD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425" y="2344473"/>
              <a:ext cx="914400" cy="914400"/>
            </a:xfrm>
            <a:prstGeom prst="rect">
              <a:avLst/>
            </a:prstGeom>
          </p:spPr>
        </p:pic>
        <p:pic>
          <p:nvPicPr>
            <p:cNvPr id="7" name="Picture 6" descr="White Icons - C-09.png">
              <a:extLst>
                <a:ext uri="{FF2B5EF4-FFF2-40B4-BE49-F238E27FC236}">
                  <a16:creationId xmlns:a16="http://schemas.microsoft.com/office/drawing/2014/main" id="{CE8A2603-1015-0F8C-F903-A4673F7C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744" y="3083480"/>
              <a:ext cx="914400" cy="914400"/>
            </a:xfrm>
            <a:prstGeom prst="rect">
              <a:avLst/>
            </a:prstGeom>
            <a:noFill/>
          </p:spPr>
        </p:pic>
        <p:pic>
          <p:nvPicPr>
            <p:cNvPr id="8" name="Picture 7" descr="White Icons - C-37.png">
              <a:extLst>
                <a:ext uri="{FF2B5EF4-FFF2-40B4-BE49-F238E27FC236}">
                  <a16:creationId xmlns:a16="http://schemas.microsoft.com/office/drawing/2014/main" id="{4488F1F6-04A9-EA20-72E6-06A041083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472" y="3746616"/>
              <a:ext cx="914400" cy="914400"/>
            </a:xfrm>
            <a:prstGeom prst="rect">
              <a:avLst/>
            </a:prstGeom>
            <a:noFill/>
          </p:spPr>
        </p:pic>
        <p:pic>
          <p:nvPicPr>
            <p:cNvPr id="9" name="Picture 8" descr="White Icons - B-17.png">
              <a:extLst>
                <a:ext uri="{FF2B5EF4-FFF2-40B4-BE49-F238E27FC236}">
                  <a16:creationId xmlns:a16="http://schemas.microsoft.com/office/drawing/2014/main" id="{BCEF7144-DAFE-DC2D-4135-16C41F09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387" y="4406936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73F69F-DF37-71AA-9463-6C75B0E68F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Introduction: Table of Contents and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D0DF8-07DD-14D9-E291-C9E535EECB7B}"/>
              </a:ext>
            </a:extLst>
          </p:cNvPr>
          <p:cNvSpPr txBox="1"/>
          <p:nvPr/>
        </p:nvSpPr>
        <p:spPr>
          <a:xfrm>
            <a:off x="6631279" y="6364528"/>
            <a:ext cx="4949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“The Effectiveness of Digital OOH Advertising” study was sponsored by The Foundation for Out of Home Advertising Research and Education (FOARE), a 501 (c) (3) not for profit, charitable organization.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94174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674D027-300C-E898-ECF9-D06926ECE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005301"/>
              </p:ext>
            </p:extLst>
          </p:nvPr>
        </p:nvGraphicFramePr>
        <p:xfrm>
          <a:off x="1030596" y="2708585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8DA7BA4-A11E-8426-68C0-E04ADD5456E0}"/>
              </a:ext>
            </a:extLst>
          </p:cNvPr>
          <p:cNvSpPr/>
          <p:nvPr/>
        </p:nvSpPr>
        <p:spPr>
          <a:xfrm>
            <a:off x="5716635" y="3760663"/>
            <a:ext cx="5161791" cy="2246946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F07BB5-2852-EA88-EDE9-5308F5520348}"/>
              </a:ext>
            </a:extLst>
          </p:cNvPr>
          <p:cNvSpPr/>
          <p:nvPr/>
        </p:nvSpPr>
        <p:spPr>
          <a:xfrm>
            <a:off x="3357329" y="1540722"/>
            <a:ext cx="4752747" cy="2077740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4C68277-E581-CD2E-A5F9-44043FEAD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939753"/>
              </p:ext>
            </p:extLst>
          </p:nvPr>
        </p:nvGraphicFramePr>
        <p:xfrm>
          <a:off x="4973333" y="2838534"/>
          <a:ext cx="5005163" cy="38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 Category Deep Dive: Place-Based Digital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70% of consumers have recently noticed place-based digital OOH ads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726" y="1030082"/>
            <a:ext cx="11741914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77% notice place-based DOOH ads on their way to in-store shopping and 54% say place-based DOOH ads impact their in-store purchasing decisions.</a:t>
            </a:r>
          </a:p>
          <a:p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03F6D-8948-BD9F-EB26-50E89016B2C1}"/>
              </a:ext>
            </a:extLst>
          </p:cNvPr>
          <p:cNvSpPr txBox="1"/>
          <p:nvPr/>
        </p:nvSpPr>
        <p:spPr>
          <a:xfrm>
            <a:off x="3693787" y="1761530"/>
            <a:ext cx="404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</a:t>
            </a:r>
            <a:r>
              <a:rPr lang="en-US" sz="1200" b="1" u="sng"/>
              <a:t>Place-Based Digital 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6ABB3-5690-A321-B883-E2D6907FB978}"/>
              </a:ext>
            </a:extLst>
          </p:cNvPr>
          <p:cNvSpPr txBox="1"/>
          <p:nvPr/>
        </p:nvSpPr>
        <p:spPr>
          <a:xfrm>
            <a:off x="5318570" y="2211089"/>
            <a:ext cx="2541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71% </a:t>
            </a:r>
            <a:r>
              <a:rPr lang="en-US" sz="1200">
                <a:solidFill>
                  <a:schemeClr val="accent6"/>
                </a:solidFill>
              </a:rPr>
              <a:t>i</a:t>
            </a:r>
            <a:r>
              <a:rPr lang="en-US" sz="1200"/>
              <a:t>n the </a:t>
            </a:r>
            <a:r>
              <a:rPr lang="en-US" sz="1200" b="1"/>
              <a:t>past 3 months</a:t>
            </a:r>
          </a:p>
          <a:p>
            <a:endParaRPr lang="en-US" sz="1200" b="1"/>
          </a:p>
          <a:p>
            <a:r>
              <a:rPr lang="en-US" sz="1600" b="1">
                <a:solidFill>
                  <a:schemeClr val="accent6"/>
                </a:solidFill>
              </a:rPr>
              <a:t>56%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past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r>
              <a:rPr lang="en-US" sz="1600" b="1">
                <a:solidFill>
                  <a:schemeClr val="accent6"/>
                </a:solidFill>
              </a:rPr>
              <a:t>31% </a:t>
            </a:r>
            <a:r>
              <a:rPr lang="en-US" sz="1200"/>
              <a:t>in</a:t>
            </a:r>
            <a:r>
              <a:rPr lang="en-US" sz="1200" b="1"/>
              <a:t> </a:t>
            </a:r>
            <a:r>
              <a:rPr lang="en-US" sz="1200"/>
              <a:t>the</a:t>
            </a:r>
            <a:r>
              <a:rPr lang="en-US" sz="1200" b="1"/>
              <a:t> last week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B2B2C2-CF85-1BF1-E60F-EFC4253E723E}"/>
              </a:ext>
            </a:extLst>
          </p:cNvPr>
          <p:cNvSpPr txBox="1"/>
          <p:nvPr/>
        </p:nvSpPr>
        <p:spPr>
          <a:xfrm>
            <a:off x="991690" y="3771890"/>
            <a:ext cx="404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While Traveling To Shop In Person</a:t>
            </a:r>
            <a:br>
              <a:rPr lang="en-US" sz="1200" b="1"/>
            </a:br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1FBF2C-E6EB-86F6-6E30-DB8D8B1A5B60}"/>
              </a:ext>
            </a:extLst>
          </p:cNvPr>
          <p:cNvSpPr txBox="1"/>
          <p:nvPr/>
        </p:nvSpPr>
        <p:spPr>
          <a:xfrm>
            <a:off x="5845392" y="3971945"/>
            <a:ext cx="4904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Place-Based DOOH Ad Impact on Purchasing Decision</a:t>
            </a:r>
            <a:br>
              <a:rPr lang="en-US" sz="1400" b="1"/>
            </a:br>
            <a:r>
              <a:rPr lang="en-US" sz="800" i="1"/>
              <a:t>% Significant/Somewhat of an Impact</a:t>
            </a:r>
            <a:br>
              <a:rPr lang="en-US" sz="800" i="1"/>
            </a:br>
            <a:r>
              <a:rPr lang="en-US" sz="800" i="1"/>
              <a:t>Among those who have ever seen any DOOH ad, excluding not sure</a:t>
            </a:r>
            <a:endParaRPr lang="en-US" sz="1200" i="1"/>
          </a:p>
        </p:txBody>
      </p:sp>
      <p:pic>
        <p:nvPicPr>
          <p:cNvPr id="25" name="Graphic 24" descr="Daily calendar outline">
            <a:extLst>
              <a:ext uri="{FF2B5EF4-FFF2-40B4-BE49-F238E27FC236}">
                <a16:creationId xmlns:a16="http://schemas.microsoft.com/office/drawing/2014/main" id="{792FE54E-83A8-D942-1020-E874901E8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0106" y="2266140"/>
            <a:ext cx="1063227" cy="1063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E06D6-7639-8B20-F14A-C0B68CE4790B}"/>
              </a:ext>
            </a:extLst>
          </p:cNvPr>
          <p:cNvCxnSpPr>
            <a:cxnSpLocks/>
          </p:cNvCxnSpPr>
          <p:nvPr/>
        </p:nvCxnSpPr>
        <p:spPr>
          <a:xfrm>
            <a:off x="998497" y="3656905"/>
            <a:ext cx="9879931" cy="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3CF66B-6540-3DF8-51AD-0FD3AE1E6F75}"/>
              </a:ext>
            </a:extLst>
          </p:cNvPr>
          <p:cNvSpPr txBox="1"/>
          <p:nvPr/>
        </p:nvSpPr>
        <p:spPr>
          <a:xfrm>
            <a:off x="177447" y="5851606"/>
            <a:ext cx="1107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Q215 When was the last time you noticed advertising in each of the following types of digital out-of-home formats or locations?</a:t>
            </a: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Q200 Which of the following advertisement formats or locations do you find favorable? 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EXCLUDING NOT SURE (n=917)</a:t>
            </a: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Q220 How often do you notice digital out-of-home advertising messages in each of the following types of formats or environments when you are on your way to a store or just outside a store to shop in-person?</a:t>
            </a:r>
            <a:br>
              <a:rPr lang="en-US" sz="600">
                <a:solidFill>
                  <a:srgbClr val="939598"/>
                </a:solidFill>
                <a:latin typeface="Arial" panose="020B0604020202020204"/>
              </a:rPr>
            </a:br>
            <a:r>
              <a:rPr kumimoji="0" lang="en-US" sz="6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EVER SEEN ANY DOOH AD (n=902)</a:t>
            </a:r>
            <a:endParaRPr lang="en-US" sz="600">
              <a:solidFill>
                <a:srgbClr val="939598"/>
              </a:solidFill>
              <a:latin typeface="Arial" panose="020B0604020202020204"/>
            </a:endParaRPr>
          </a:p>
          <a:p>
            <a:pPr>
              <a:defRPr/>
            </a:pPr>
            <a:r>
              <a:rPr lang="en-US" sz="600">
                <a:solidFill>
                  <a:srgbClr val="939598"/>
                </a:solidFill>
                <a:latin typeface="Arial" panose="020B0604020202020204"/>
              </a:rPr>
              <a:t>Q235 How much of an impact, if any, do advertisements in each of the following types of digital formats have on your purchase decisions when shopping in-person?</a:t>
            </a:r>
          </a:p>
        </p:txBody>
      </p:sp>
      <p:pic>
        <p:nvPicPr>
          <p:cNvPr id="19" name="Graphic 18" descr="Brainstorm outline">
            <a:extLst>
              <a:ext uri="{FF2B5EF4-FFF2-40B4-BE49-F238E27FC236}">
                <a16:creationId xmlns:a16="http://schemas.microsoft.com/office/drawing/2014/main" id="{40A7E21E-47AA-040A-4863-C98119FAE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41790" y="4749828"/>
            <a:ext cx="1053921" cy="105392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52E0EE7-B13D-601C-F074-6370BC2DC0A5}"/>
              </a:ext>
            </a:extLst>
          </p:cNvPr>
          <p:cNvSpPr/>
          <p:nvPr/>
        </p:nvSpPr>
        <p:spPr>
          <a:xfrm>
            <a:off x="8585890" y="5056974"/>
            <a:ext cx="1942125" cy="703559"/>
          </a:xfrm>
          <a:prstGeom prst="wedgeRectCallout">
            <a:avLst>
              <a:gd name="adj1" fmla="val -64941"/>
              <a:gd name="adj2" fmla="val 32546"/>
            </a:avLst>
          </a:prstGeom>
          <a:noFill/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Purchase decisions of those using public transit (65%) and rail (66%) are more impacted.</a:t>
            </a:r>
          </a:p>
        </p:txBody>
      </p:sp>
    </p:spTree>
    <p:extLst>
      <p:ext uri="{BB962C8B-B14F-4D97-AF65-F5344CB8AC3E}">
        <p14:creationId xmlns:p14="http://schemas.microsoft.com/office/powerpoint/2010/main" val="1362348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956271"/>
            <a:ext cx="925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BASE:HAS SEEN ANY DOOH AD IN P3M Place-Based (n=711)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Q300. Have you done any of the following after seeing any form of digital out-of-home advertising in the past three months?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BASE:SMARTPHONE USER HAS SEEN ANY DOOH AD IN P3M Place-Based (n=700)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Q301. Have you done any of the following on your smartphone or mobile device after seeing any form of digital out-of-home advertising in the past three months?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CDFE8-341C-4B40-E4AB-A1A399224882}"/>
              </a:ext>
            </a:extLst>
          </p:cNvPr>
          <p:cNvSpPr txBox="1"/>
          <p:nvPr/>
        </p:nvSpPr>
        <p:spPr>
          <a:xfrm>
            <a:off x="633300" y="167543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Actions Taken by Place- Based DOOH Ad Viewers</a:t>
            </a:r>
            <a:endParaRPr lang="en-US" sz="12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2932A-8A3B-AD70-C7EB-3B973F963CD8}"/>
              </a:ext>
            </a:extLst>
          </p:cNvPr>
          <p:cNvSpPr txBox="1"/>
          <p:nvPr/>
        </p:nvSpPr>
        <p:spPr>
          <a:xfrm>
            <a:off x="1136216" y="1860414"/>
            <a:ext cx="39057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those who have seen Digital Place-Based Ads in the P3M</a:t>
            </a:r>
            <a:endParaRPr lang="en-US" sz="100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7263F6D-BA2E-A8B7-1424-9052C209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126829"/>
              </p:ext>
            </p:extLst>
          </p:nvPr>
        </p:nvGraphicFramePr>
        <p:xfrm>
          <a:off x="26712" y="2117629"/>
          <a:ext cx="7362570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A5BF03-A997-4FC0-CFAB-72E885D68C9F}"/>
              </a:ext>
            </a:extLst>
          </p:cNvPr>
          <p:cNvSpPr txBox="1"/>
          <p:nvPr/>
        </p:nvSpPr>
        <p:spPr>
          <a:xfrm>
            <a:off x="9701310" y="6646076"/>
            <a:ext cx="2153233" cy="124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800">
                <a:solidFill>
                  <a:schemeClr val="bg2"/>
                </a:solidFill>
              </a:rPr>
              <a:t>Lettering denotes significant difference at 95%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4A82F-4295-E0D9-90B4-93D9460494A9}"/>
              </a:ext>
            </a:extLst>
          </p:cNvPr>
          <p:cNvSpPr txBox="1"/>
          <p:nvPr/>
        </p:nvSpPr>
        <p:spPr>
          <a:xfrm>
            <a:off x="6352049" y="1675432"/>
            <a:ext cx="4902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Smartphone Actions Taken by Place-Based DOOH Ad Viewers</a:t>
            </a:r>
            <a:endParaRPr lang="en-US" sz="12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414CF-1C2C-1D4E-9AF1-CFFFC548214D}"/>
              </a:ext>
            </a:extLst>
          </p:cNvPr>
          <p:cNvSpPr txBox="1"/>
          <p:nvPr/>
        </p:nvSpPr>
        <p:spPr>
          <a:xfrm>
            <a:off x="6493559" y="1840630"/>
            <a:ext cx="46492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/>
              <a:t>Among smartphone users who have seen Digital Place-Based Ads in the P3M</a:t>
            </a:r>
            <a:endParaRPr lang="en-US" sz="100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F88906-CAFA-3D8D-B706-E74EE6228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660725"/>
              </p:ext>
            </p:extLst>
          </p:nvPr>
        </p:nvGraphicFramePr>
        <p:xfrm>
          <a:off x="6130218" y="2117629"/>
          <a:ext cx="5680344" cy="380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A90769-1172-8346-79A9-55504F5CE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559501"/>
              </p:ext>
            </p:extLst>
          </p:nvPr>
        </p:nvGraphicFramePr>
        <p:xfrm>
          <a:off x="5821251" y="2121865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effectLst/>
                          <a:latin typeface="Helvetica" pitchFamily="2" charset="0"/>
                        </a:rPr>
                        <a:t>Any Action (NET)</a:t>
                      </a: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Used online search to look up information about the advertiser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Visited an advertiser's website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Visited an advertiser's social media site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Downloaded or used an app shown in the advertisement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Watched an advertised show or program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Accessed a coupon, discount code, or other information using a QR code, swipe, tap, or SMS/text technology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Ordered an advertiser's product online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Interacted with an advertisement such as sending a message, uploading a photo, or voting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Called a phone number advertised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Posted about the advertisement or product on a social media platform or blog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9048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4BDAC3C-9138-E4A4-DEBE-B740E2E9A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018621"/>
              </p:ext>
            </p:extLst>
          </p:nvPr>
        </p:nvGraphicFramePr>
        <p:xfrm>
          <a:off x="100885" y="2113627"/>
          <a:ext cx="2938386" cy="3803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86">
                  <a:extLst>
                    <a:ext uri="{9D8B030D-6E8A-4147-A177-3AD203B41FA5}">
                      <a16:colId xmlns:a16="http://schemas.microsoft.com/office/drawing/2014/main" val="2717989752"/>
                    </a:ext>
                  </a:extLst>
                </a:gridCol>
              </a:tblGrid>
              <a:tr h="31699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Any action (NET)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5834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show or program on a TV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735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restaurant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9731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Talked about the advertisement or product with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48325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Made a purchase at a store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9199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Watched an advertised movie in the theater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50479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Visited a store or business advertised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4836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Recommended the advertised product or brand to others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31610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Tuned to a radio station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41409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Attended an advertised sporting event, festival, concert, performance, or other public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681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Something else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99467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None of these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89370"/>
                  </a:ext>
                </a:extLst>
              </a:tr>
            </a:tbl>
          </a:graphicData>
        </a:graphic>
      </p:graphicFrame>
      <p:sp>
        <p:nvSpPr>
          <p:cNvPr id="19" name="Title 2">
            <a:extLst>
              <a:ext uri="{FF2B5EF4-FFF2-40B4-BE49-F238E27FC236}">
                <a16:creationId xmlns:a16="http://schemas.microsoft.com/office/drawing/2014/main" id="{9AEAF72C-AE60-9AC2-AB17-0964FD89334E}"/>
              </a:ext>
            </a:extLst>
          </p:cNvPr>
          <p:cNvSpPr txBox="1">
            <a:spLocks/>
          </p:cNvSpPr>
          <p:nvPr/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80% of consumers acted after recent place-based digital OOH ad exposure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BB1EC2C-888A-86BD-3B65-7F7064BDB5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084" y="903499"/>
            <a:ext cx="1184183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Mobile device users are most likely to search online for information about advertisers or visit the advertiser websites.</a:t>
            </a:r>
          </a:p>
          <a:p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3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4FA0A4-9D8E-0E4B-AD09-CC92AC4C9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67" y="2251304"/>
            <a:ext cx="9076666" cy="2355391"/>
          </a:xfrm>
        </p:spPr>
        <p:txBody>
          <a:bodyPr anchor="ctr"/>
          <a:lstStyle/>
          <a:p>
            <a:r>
              <a:rPr lang="en-US" sz="4800"/>
              <a:t>DOOH: Amplifying and Innovative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72902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08CA-E2BE-12A1-2379-D2BAE0D6E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Amplifying</a:t>
            </a:r>
          </a:p>
        </p:txBody>
      </p:sp>
    </p:spTree>
    <p:extLst>
      <p:ext uri="{BB962C8B-B14F-4D97-AF65-F5344CB8AC3E}">
        <p14:creationId xmlns:p14="http://schemas.microsoft.com/office/powerpoint/2010/main" val="72368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Amplifying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Directional DOOH ads drive purchase behaviors among consumers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5733105"/>
            <a:ext cx="9250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EXCLUDING NOT SURE (n=865)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Q305. Have you recently noticed a digital out-of-home advertisement that gave you directions to a specific place of business </a:t>
            </a:r>
          </a:p>
          <a:p>
            <a:pPr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HAS SEEN DIRECTIONAL DOOH AD EXCLUDING NOT SURE (n=248)</a:t>
            </a:r>
          </a:p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Q310. Did you visit the specific place of business immediately (i.e., within 30 minutes) because of seeing the digital out-of-home advertisement?</a:t>
            </a:r>
          </a:p>
          <a:p>
            <a:pPr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VISTED PLACE OF BUSINESS EXCLUDING NOT SURE (n=115)</a:t>
            </a:r>
          </a:p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Q315. Did you make a purchase when you visited the location?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F03370-D31D-8FD5-D3CF-32058697FE7B}"/>
              </a:ext>
            </a:extLst>
          </p:cNvPr>
          <p:cNvGrpSpPr/>
          <p:nvPr/>
        </p:nvGrpSpPr>
        <p:grpSpPr>
          <a:xfrm>
            <a:off x="458979" y="2190052"/>
            <a:ext cx="10275014" cy="2646906"/>
            <a:chOff x="458979" y="1812211"/>
            <a:chExt cx="11845471" cy="30514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32A05E-2B4D-C005-952A-1DF54F1E5F33}"/>
                </a:ext>
              </a:extLst>
            </p:cNvPr>
            <p:cNvGrpSpPr/>
            <p:nvPr/>
          </p:nvGrpSpPr>
          <p:grpSpPr>
            <a:xfrm>
              <a:off x="458979" y="1812211"/>
              <a:ext cx="3539876" cy="3051465"/>
              <a:chOff x="458979" y="1812211"/>
              <a:chExt cx="3539876" cy="305146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36864F4-5829-41F1-1A2A-A982854E672E}"/>
                  </a:ext>
                </a:extLst>
              </p:cNvPr>
              <p:cNvGrpSpPr/>
              <p:nvPr/>
            </p:nvGrpSpPr>
            <p:grpSpPr>
              <a:xfrm>
                <a:off x="458979" y="1812211"/>
                <a:ext cx="3539876" cy="3051465"/>
                <a:chOff x="316104" y="1844471"/>
                <a:chExt cx="3539876" cy="3051465"/>
              </a:xfrm>
            </p:grpSpPr>
            <p:sp>
              <p:nvSpPr>
                <p:cNvPr id="7" name="Arrow: Right 6">
                  <a:extLst>
                    <a:ext uri="{FF2B5EF4-FFF2-40B4-BE49-F238E27FC236}">
                      <a16:creationId xmlns:a16="http://schemas.microsoft.com/office/drawing/2014/main" id="{F0B92341-68FF-E8E2-1C4C-D66EA5F71639}"/>
                    </a:ext>
                  </a:extLst>
                </p:cNvPr>
                <p:cNvSpPr/>
                <p:nvPr/>
              </p:nvSpPr>
              <p:spPr>
                <a:xfrm>
                  <a:off x="2770684" y="2680099"/>
                  <a:ext cx="1085296" cy="895668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6" name="Chart 5">
                  <a:extLst>
                    <a:ext uri="{FF2B5EF4-FFF2-40B4-BE49-F238E27FC236}">
                      <a16:creationId xmlns:a16="http://schemas.microsoft.com/office/drawing/2014/main" id="{943AE06E-FFB4-4CD3-3EBC-02EC08F7BAEF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890595846"/>
                    </p:ext>
                  </p:extLst>
                </p:nvPr>
              </p:nvGraphicFramePr>
              <p:xfrm>
                <a:off x="316104" y="1844471"/>
                <a:ext cx="2902857" cy="305146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CE05AF-A479-CC3A-96D0-8F41DE066EFA}"/>
                  </a:ext>
                </a:extLst>
              </p:cNvPr>
              <p:cNvSpPr txBox="1"/>
              <p:nvPr/>
            </p:nvSpPr>
            <p:spPr>
              <a:xfrm>
                <a:off x="1413346" y="3081842"/>
                <a:ext cx="1085296" cy="53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/>
                  <a:t>30%</a:t>
                </a:r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A02ACB-742D-45F6-0833-AD6F284ABCFD}"/>
                </a:ext>
              </a:extLst>
            </p:cNvPr>
            <p:cNvGrpSpPr/>
            <p:nvPr/>
          </p:nvGrpSpPr>
          <p:grpSpPr>
            <a:xfrm>
              <a:off x="5615020" y="2032228"/>
              <a:ext cx="2847521" cy="2521872"/>
              <a:chOff x="5434546" y="1967707"/>
              <a:chExt cx="2847521" cy="252187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7633734-FD61-E0FD-AF2A-D1EAB626E542}"/>
                  </a:ext>
                </a:extLst>
              </p:cNvPr>
              <p:cNvGrpSpPr/>
              <p:nvPr/>
            </p:nvGrpSpPr>
            <p:grpSpPr>
              <a:xfrm>
                <a:off x="5434546" y="1967707"/>
                <a:ext cx="2847521" cy="2521872"/>
                <a:chOff x="1202426" y="1712090"/>
                <a:chExt cx="3445498" cy="3051465"/>
              </a:xfrm>
            </p:grpSpPr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46BD0811-1BC5-CAF1-64DD-7D0EFD112884}"/>
                    </a:ext>
                  </a:extLst>
                </p:cNvPr>
                <p:cNvSpPr/>
                <p:nvPr/>
              </p:nvSpPr>
              <p:spPr>
                <a:xfrm>
                  <a:off x="3562629" y="2858840"/>
                  <a:ext cx="1085295" cy="895668"/>
                </a:xfrm>
                <a:prstGeom prst="rightArrow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12" name="Chart 11">
                  <a:extLst>
                    <a:ext uri="{FF2B5EF4-FFF2-40B4-BE49-F238E27FC236}">
                      <a16:creationId xmlns:a16="http://schemas.microsoft.com/office/drawing/2014/main" id="{718A0117-6C3C-B740-E326-4A20B2E02C0D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004007178"/>
                    </p:ext>
                  </p:extLst>
                </p:nvPr>
              </p:nvGraphicFramePr>
              <p:xfrm>
                <a:off x="1202426" y="1712090"/>
                <a:ext cx="2902856" cy="305146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1A70A2-6619-03E3-41E9-C6F6C7ADCCDC}"/>
                  </a:ext>
                </a:extLst>
              </p:cNvPr>
              <p:cNvSpPr txBox="1"/>
              <p:nvPr/>
            </p:nvSpPr>
            <p:spPr>
              <a:xfrm>
                <a:off x="6146865" y="2942022"/>
                <a:ext cx="1144514" cy="53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/>
                  <a:t>51%</a:t>
                </a:r>
                <a:endParaRPr lang="en-US" b="1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027F14-94F9-336B-DD91-A63BED5F3CAC}"/>
                </a:ext>
              </a:extLst>
            </p:cNvPr>
            <p:cNvGrpSpPr/>
            <p:nvPr/>
          </p:nvGrpSpPr>
          <p:grpSpPr>
            <a:xfrm>
              <a:off x="10123491" y="2146864"/>
              <a:ext cx="2180959" cy="2292611"/>
              <a:chOff x="10123491" y="2146864"/>
              <a:chExt cx="2180959" cy="2292611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D4A3D962-377B-A7FF-4E25-257ED42C12B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71221192"/>
                  </p:ext>
                </p:extLst>
              </p:nvPr>
            </p:nvGraphicFramePr>
            <p:xfrm>
              <a:off x="10123491" y="2146864"/>
              <a:ext cx="2180959" cy="22926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C5DF33-05C0-99E8-5FE2-BB8D518783EE}"/>
                  </a:ext>
                </a:extLst>
              </p:cNvPr>
              <p:cNvSpPr txBox="1"/>
              <p:nvPr/>
            </p:nvSpPr>
            <p:spPr>
              <a:xfrm>
                <a:off x="10717631" y="3006543"/>
                <a:ext cx="1131007" cy="53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/>
                  <a:t>93%</a:t>
                </a:r>
                <a:endParaRPr lang="en-US" b="1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4E2750-E679-9D8C-81FA-967648485BAD}"/>
              </a:ext>
            </a:extLst>
          </p:cNvPr>
          <p:cNvSpPr txBox="1"/>
          <p:nvPr/>
        </p:nvSpPr>
        <p:spPr>
          <a:xfrm>
            <a:off x="-602284" y="1716967"/>
            <a:ext cx="47480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Noticed Directional DOOH Ad </a:t>
            </a:r>
          </a:p>
          <a:p>
            <a:pPr algn="ctr"/>
            <a:r>
              <a:rPr lang="en-US" sz="1200" b="1"/>
              <a:t>to Place of Business</a:t>
            </a:r>
          </a:p>
          <a:p>
            <a:pPr algn="ctr"/>
            <a:r>
              <a:rPr lang="en-US" sz="900" i="1"/>
              <a:t>excluding not sure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97DDA3-A876-DC5B-887E-5EC38A25BE9F}"/>
              </a:ext>
            </a:extLst>
          </p:cNvPr>
          <p:cNvSpPr txBox="1"/>
          <p:nvPr/>
        </p:nvSpPr>
        <p:spPr>
          <a:xfrm>
            <a:off x="3626427" y="1716817"/>
            <a:ext cx="474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Immediately Visited Place of Business</a:t>
            </a:r>
          </a:p>
          <a:p>
            <a:pPr algn="ctr"/>
            <a:r>
              <a:rPr lang="en-US" sz="800" i="1"/>
              <a:t>Among those who saw directional DOOH ad</a:t>
            </a:r>
          </a:p>
          <a:p>
            <a:pPr algn="ctr"/>
            <a:r>
              <a:rPr lang="en-US" sz="800" i="1"/>
              <a:t>excluding not 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67D0F0-B055-C2AC-191D-186A09FDE78F}"/>
              </a:ext>
            </a:extLst>
          </p:cNvPr>
          <p:cNvSpPr txBox="1"/>
          <p:nvPr/>
        </p:nvSpPr>
        <p:spPr>
          <a:xfrm>
            <a:off x="7333995" y="1716817"/>
            <a:ext cx="474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% Made Purchase at Place of Business</a:t>
            </a:r>
          </a:p>
          <a:p>
            <a:pPr algn="ctr"/>
            <a:r>
              <a:rPr lang="en-US" sz="800" i="1"/>
              <a:t>Among those immediately visited the place of business</a:t>
            </a:r>
          </a:p>
          <a:p>
            <a:pPr algn="ctr"/>
            <a:r>
              <a:rPr lang="en-US" sz="800" i="1"/>
              <a:t>excluding not sure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936926-BFAA-B1F6-CD63-4C177474A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49" y="951900"/>
            <a:ext cx="11782903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Among the third who have recently noticed directional DOOH ads, half visited the place of business immediately and nearly all of those made a purchase.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77173DE-408F-45A4-C85D-DD34B685C428}"/>
              </a:ext>
            </a:extLst>
          </p:cNvPr>
          <p:cNvSpPr/>
          <p:nvPr/>
        </p:nvSpPr>
        <p:spPr>
          <a:xfrm>
            <a:off x="2860453" y="4504716"/>
            <a:ext cx="1942125" cy="954107"/>
          </a:xfrm>
          <a:prstGeom prst="wedgeRectCallout">
            <a:avLst>
              <a:gd name="adj1" fmla="val -48090"/>
              <a:gd name="adj2" fmla="val -97649"/>
            </a:avLst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Younger (Gen Z 41%, Millennial 41%), public transit users (46%), and rail users (55%) are more likely to notice directional DOOH.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1C3D74CE-5613-6DA3-18E1-14EB2C295D6D}"/>
              </a:ext>
            </a:extLst>
          </p:cNvPr>
          <p:cNvSpPr/>
          <p:nvPr/>
        </p:nvSpPr>
        <p:spPr>
          <a:xfrm>
            <a:off x="6623415" y="4532688"/>
            <a:ext cx="1942125" cy="954107"/>
          </a:xfrm>
          <a:prstGeom prst="wedgeRectCallout">
            <a:avLst>
              <a:gd name="adj1" fmla="val -39665"/>
              <a:gd name="adj2" fmla="val -99327"/>
            </a:avLst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Public transit users (65%) and rail users (73%) are more likely to visit the place of business immediately.</a:t>
            </a:r>
          </a:p>
        </p:txBody>
      </p:sp>
    </p:spTree>
    <p:extLst>
      <p:ext uri="{BB962C8B-B14F-4D97-AF65-F5344CB8AC3E}">
        <p14:creationId xmlns:p14="http://schemas.microsoft.com/office/powerpoint/2010/main" val="1114269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Amplifying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DOOH ads with cost-saving opportunities for groceries, restaurants most likely to engage consumers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694B650-D95E-227A-F03D-6A01AFBFA459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Q320. Would you be more likely or less likely to notice a digital out-of-home advertisement if it…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3DC87-1BA4-8967-82BB-007EDAF29E0D}"/>
              </a:ext>
            </a:extLst>
          </p:cNvPr>
          <p:cNvSpPr txBox="1"/>
          <p:nvPr/>
        </p:nvSpPr>
        <p:spPr>
          <a:xfrm>
            <a:off x="3667940" y="1619713"/>
            <a:ext cx="4748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Likelihood To Notice DOOH Ads By Content Attributes</a:t>
            </a:r>
            <a:endParaRPr lang="en-US" sz="1200" b="1" u="sng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C4CD56A-D9BB-83C5-D112-1E1687CF7C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748405"/>
              </p:ext>
            </p:extLst>
          </p:nvPr>
        </p:nvGraphicFramePr>
        <p:xfrm>
          <a:off x="227141" y="1929158"/>
          <a:ext cx="11313554" cy="4339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258C4D5-2345-0A2E-B455-0EEA361B5529}"/>
              </a:ext>
            </a:extLst>
          </p:cNvPr>
          <p:cNvSpPr txBox="1"/>
          <p:nvPr/>
        </p:nvSpPr>
        <p:spPr>
          <a:xfrm>
            <a:off x="10475430" y="2173926"/>
            <a:ext cx="1604281" cy="24622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447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urban areas (60%)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9FC7-19DD-6FEB-F812-7DF0327DBEE6}"/>
              </a:ext>
            </a:extLst>
          </p:cNvPr>
          <p:cNvSpPr txBox="1"/>
          <p:nvPr/>
        </p:nvSpPr>
        <p:spPr>
          <a:xfrm>
            <a:off x="10475430" y="2476143"/>
            <a:ext cx="1604281" cy="40011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/>
                </a:solidFill>
              </a:rPr>
              <a:t>Large urban areas (63%)</a:t>
            </a:r>
          </a:p>
          <a:p>
            <a:r>
              <a:rPr lang="en-US" sz="1000">
                <a:solidFill>
                  <a:schemeClr val="bg2"/>
                </a:solidFill>
              </a:rPr>
              <a:t>Rail users (67%)</a:t>
            </a:r>
          </a:p>
        </p:txBody>
      </p:sp>
    </p:spTree>
    <p:extLst>
      <p:ext uri="{BB962C8B-B14F-4D97-AF65-F5344CB8AC3E}">
        <p14:creationId xmlns:p14="http://schemas.microsoft.com/office/powerpoint/2010/main" val="37620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Amplifying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DOOH ads that are entertaining or feature a favorite product or brand make consumers more likely to share the ad or its message content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694B650-D95E-227A-F03D-6A01AFBFA459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Q302. How likely are you to share a digital out-of-home ad or its message content with others based on the following?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AB4C6-119F-B27C-EA54-08C9AB59E9C4}"/>
              </a:ext>
            </a:extLst>
          </p:cNvPr>
          <p:cNvSpPr txBox="1"/>
          <p:nvPr/>
        </p:nvSpPr>
        <p:spPr>
          <a:xfrm>
            <a:off x="3667940" y="1619713"/>
            <a:ext cx="4748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Likelihood To Share DOOH Ads By Content Attributes</a:t>
            </a:r>
            <a:endParaRPr lang="en-US" sz="1200" b="1" u="sng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A50C7A9-9AC3-E60B-8EEE-2ED574A20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441017"/>
              </p:ext>
            </p:extLst>
          </p:nvPr>
        </p:nvGraphicFramePr>
        <p:xfrm>
          <a:off x="371049" y="2000143"/>
          <a:ext cx="11572856" cy="400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704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Amplifying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Half of consumers say clever or funny DOOH ads would increase their likelihood of taking action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694B650-D95E-227A-F03D-6A01AFBFA459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Q303. Which of the following would increase the likelihood of you taking an action after seeing a digital out-of-home ad?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B6948-B5F6-3879-CC7C-82AE42BC97B4}"/>
              </a:ext>
            </a:extLst>
          </p:cNvPr>
          <p:cNvSpPr txBox="1"/>
          <p:nvPr/>
        </p:nvSpPr>
        <p:spPr>
          <a:xfrm>
            <a:off x="4313399" y="1712308"/>
            <a:ext cx="4748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Impact of Ad Creativity Increasing Consumer Likelihood to Act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A28D878-1E51-18E3-8836-4B026081C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059656"/>
              </p:ext>
            </p:extLst>
          </p:nvPr>
        </p:nvGraphicFramePr>
        <p:xfrm>
          <a:off x="-247727" y="2367760"/>
          <a:ext cx="7440740" cy="354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D492025-42BA-159D-D963-FA0E31BC3BA9}"/>
              </a:ext>
            </a:extLst>
          </p:cNvPr>
          <p:cNvSpPr txBox="1"/>
          <p:nvPr/>
        </p:nvSpPr>
        <p:spPr>
          <a:xfrm>
            <a:off x="8115804" y="2085657"/>
            <a:ext cx="3287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Any Aspect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6CCC516-7C26-389B-40F8-53635D27A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593902"/>
              </p:ext>
            </p:extLst>
          </p:nvPr>
        </p:nvGraphicFramePr>
        <p:xfrm>
          <a:off x="7364896" y="2325610"/>
          <a:ext cx="3715489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68E109-6058-CBAA-2B5D-834F0E7391D7}"/>
              </a:ext>
            </a:extLst>
          </p:cNvPr>
          <p:cNvSpPr txBox="1"/>
          <p:nvPr/>
        </p:nvSpPr>
        <p:spPr>
          <a:xfrm>
            <a:off x="9061466" y="5906100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</p:spTree>
    <p:extLst>
      <p:ext uri="{BB962C8B-B14F-4D97-AF65-F5344CB8AC3E}">
        <p14:creationId xmlns:p14="http://schemas.microsoft.com/office/powerpoint/2010/main" val="294576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08CA-E2BE-12A1-2379-D2BAE0D6E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Innovative</a:t>
            </a:r>
          </a:p>
        </p:txBody>
      </p:sp>
    </p:spTree>
    <p:extLst>
      <p:ext uri="{BB962C8B-B14F-4D97-AF65-F5344CB8AC3E}">
        <p14:creationId xmlns:p14="http://schemas.microsoft.com/office/powerpoint/2010/main" val="400000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Innovative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80% of consumers say dynamic DOOH ads with deals on groceries, at restaurants, and traffic, weather or time related updates are most useful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500" y="1261221"/>
            <a:ext cx="11403471" cy="37813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More than 2 in 5 say deals on groceries and traffic updates would be </a:t>
            </a:r>
            <a:r>
              <a:rPr lang="en-US" b="1" i="1">
                <a:solidFill>
                  <a:schemeClr val="accent1"/>
                </a:solidFill>
              </a:rPr>
              <a:t>very </a:t>
            </a:r>
            <a:r>
              <a:rPr lang="en-US" b="1">
                <a:solidFill>
                  <a:schemeClr val="accent1"/>
                </a:solidFill>
              </a:rPr>
              <a:t>useful, which is more than any other information type.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694B650-D95E-227A-F03D-6A01AFBFA459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Q325. How useful would it be to you if a digital out-of-home advertisement displayed the following types of information?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A510C-F747-1F76-41F3-719078FE047A}"/>
              </a:ext>
            </a:extLst>
          </p:cNvPr>
          <p:cNvSpPr txBox="1"/>
          <p:nvPr/>
        </p:nvSpPr>
        <p:spPr>
          <a:xfrm>
            <a:off x="3721966" y="1688849"/>
            <a:ext cx="47480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Usefulness of Dynamic DOOH Ad Content</a:t>
            </a:r>
            <a:br>
              <a:rPr lang="en-US" sz="1200" b="1"/>
            </a:br>
            <a:r>
              <a:rPr lang="en-US" sz="1000" i="1"/>
              <a:t>% Very/Somewhat Useful</a:t>
            </a:r>
            <a:endParaRPr lang="en-US" sz="1200" i="1" u="sng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C65ADD9-DEA9-030A-44F3-8CB7D32CC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175922"/>
              </p:ext>
            </p:extLst>
          </p:nvPr>
        </p:nvGraphicFramePr>
        <p:xfrm>
          <a:off x="0" y="2341879"/>
          <a:ext cx="12614251" cy="376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D19CB93-7147-52C2-F11B-6DDF9CB12DA8}"/>
              </a:ext>
            </a:extLst>
          </p:cNvPr>
          <p:cNvSpPr txBox="1"/>
          <p:nvPr/>
        </p:nvSpPr>
        <p:spPr>
          <a:xfrm>
            <a:off x="10117517" y="3413631"/>
            <a:ext cx="88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4"/>
                </a:solidFill>
              </a:rPr>
              <a:t>66%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E4BAF7-C295-3EB9-F8F2-4A86D1987EE2}"/>
              </a:ext>
            </a:extLst>
          </p:cNvPr>
          <p:cNvGrpSpPr/>
          <p:nvPr/>
        </p:nvGrpSpPr>
        <p:grpSpPr>
          <a:xfrm>
            <a:off x="277184" y="2919908"/>
            <a:ext cx="11705962" cy="793775"/>
            <a:chOff x="277184" y="2919908"/>
            <a:chExt cx="11705962" cy="793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D50FFA-3565-7223-769C-D9F6E29304CA}"/>
                </a:ext>
              </a:extLst>
            </p:cNvPr>
            <p:cNvSpPr txBox="1"/>
            <p:nvPr/>
          </p:nvSpPr>
          <p:spPr>
            <a:xfrm>
              <a:off x="277184" y="2919908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86%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52050C-6F42-2254-5A4B-DDE79440CEA6}"/>
                </a:ext>
              </a:extLst>
            </p:cNvPr>
            <p:cNvSpPr txBox="1"/>
            <p:nvPr/>
          </p:nvSpPr>
          <p:spPr>
            <a:xfrm>
              <a:off x="1266215" y="2922325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84%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330A7D-A616-6F53-CDB8-7591FCADAF99}"/>
                </a:ext>
              </a:extLst>
            </p:cNvPr>
            <p:cNvSpPr txBox="1"/>
            <p:nvPr/>
          </p:nvSpPr>
          <p:spPr>
            <a:xfrm>
              <a:off x="2252391" y="2977306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84%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1BEBD8-5872-74A0-D7FB-F35C26A95582}"/>
                </a:ext>
              </a:extLst>
            </p:cNvPr>
            <p:cNvSpPr txBox="1"/>
            <p:nvPr/>
          </p:nvSpPr>
          <p:spPr>
            <a:xfrm>
              <a:off x="3204364" y="3060825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81%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3A12DD-335B-8C8E-1C1F-B20BE787B554}"/>
                </a:ext>
              </a:extLst>
            </p:cNvPr>
            <p:cNvSpPr txBox="1"/>
            <p:nvPr/>
          </p:nvSpPr>
          <p:spPr>
            <a:xfrm>
              <a:off x="4224374" y="3109143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3BC83-AA64-BC75-1F42-F29D2B9352BA}"/>
                </a:ext>
              </a:extLst>
            </p:cNvPr>
            <p:cNvSpPr txBox="1"/>
            <p:nvPr/>
          </p:nvSpPr>
          <p:spPr>
            <a:xfrm>
              <a:off x="5213405" y="3150842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A1089F-2119-0557-AFCF-55016D812C5E}"/>
                </a:ext>
              </a:extLst>
            </p:cNvPr>
            <p:cNvSpPr txBox="1"/>
            <p:nvPr/>
          </p:nvSpPr>
          <p:spPr>
            <a:xfrm>
              <a:off x="6216117" y="3150843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78%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CD06C7-B62E-72C8-4D00-5012D8A578BF}"/>
                </a:ext>
              </a:extLst>
            </p:cNvPr>
            <p:cNvSpPr txBox="1"/>
            <p:nvPr/>
          </p:nvSpPr>
          <p:spPr>
            <a:xfrm>
              <a:off x="7168415" y="3308420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74%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207E69-4A44-796E-F8C9-AF57909A0B69}"/>
                </a:ext>
              </a:extLst>
            </p:cNvPr>
            <p:cNvSpPr txBox="1"/>
            <p:nvPr/>
          </p:nvSpPr>
          <p:spPr>
            <a:xfrm>
              <a:off x="8166817" y="3341875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71%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E0C412-2F89-B87B-B58F-F157BA3CCE8D}"/>
                </a:ext>
              </a:extLst>
            </p:cNvPr>
            <p:cNvSpPr txBox="1"/>
            <p:nvPr/>
          </p:nvSpPr>
          <p:spPr>
            <a:xfrm>
              <a:off x="9142167" y="3337824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71%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106D08-9B7D-8389-4BB8-DF94F5A0CA2C}"/>
                </a:ext>
              </a:extLst>
            </p:cNvPr>
            <p:cNvSpPr txBox="1"/>
            <p:nvPr/>
          </p:nvSpPr>
          <p:spPr>
            <a:xfrm>
              <a:off x="11100551" y="3436684"/>
              <a:ext cx="882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4"/>
                  </a:solidFill>
                </a:rPr>
                <a:t>65%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06CFCA-0613-BDC3-9AB5-EF8A0B9939E1}"/>
              </a:ext>
            </a:extLst>
          </p:cNvPr>
          <p:cNvSpPr/>
          <p:nvPr/>
        </p:nvSpPr>
        <p:spPr>
          <a:xfrm>
            <a:off x="144196" y="2775618"/>
            <a:ext cx="2978822" cy="3184606"/>
          </a:xfrm>
          <a:prstGeom prst="roundRect">
            <a:avLst/>
          </a:prstGeom>
          <a:noFill/>
          <a:ln>
            <a:solidFill>
              <a:schemeClr val="accent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1417B-3C2C-E875-EC65-FC5B7D1A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j-lt"/>
              </a:rPr>
              <a:t>Key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95952-0AD9-3D3D-1DBD-46732A1255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933" y="1043339"/>
            <a:ext cx="11156133" cy="5144645"/>
          </a:xfrm>
        </p:spPr>
        <p:txBody>
          <a:bodyPr/>
          <a:lstStyle/>
          <a:p>
            <a:pPr marL="79246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DOOH is a Highly Effective Advertising Medium.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DOOH is a favorable and motivating channel, particularly among younger generations and those in large urban areas as well as for public transit and rail users. </a:t>
            </a:r>
          </a:p>
          <a:p>
            <a:pPr lvl="1"/>
            <a:r>
              <a:rPr lang="en-US" dirty="0"/>
              <a:t>73% of consumers view DOOH ads favorably, significantly higher than competing ad media (video, social media, print, audio, online).</a:t>
            </a:r>
          </a:p>
          <a:p>
            <a:pPr lvl="1"/>
            <a:r>
              <a:rPr lang="en-US" dirty="0"/>
              <a:t>Men, Gen Z and Millennials rank DOOH ads with the highest favorability.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DOOH spurs high action rates among those exposed.</a:t>
            </a:r>
          </a:p>
          <a:p>
            <a:pPr lvl="1"/>
            <a:r>
              <a:rPr lang="en-US" dirty="0"/>
              <a:t>DOOH ads are more likely to generate consumer action than any competing ad media, with almost half (49%) stating DOOH ads are likely to make them take an action. </a:t>
            </a:r>
          </a:p>
          <a:p>
            <a:pPr lvl="1"/>
            <a:r>
              <a:rPr lang="en-US" dirty="0"/>
              <a:t>76% of recent DOOH ad viewers have taken an action and the most frequently </a:t>
            </a:r>
            <a:r>
              <a:rPr lang="en-US"/>
              <a:t>reported were: </a:t>
            </a:r>
            <a:r>
              <a:rPr lang="en-US" dirty="0"/>
              <a:t>watching video programming (38%) restaurant visitation (36%), in-store purchasing (30%), word-of-mouth conversations (29%), and store visitation (29%).  </a:t>
            </a:r>
          </a:p>
          <a:p>
            <a:pPr lvl="1"/>
            <a:r>
              <a:rPr lang="en-US" dirty="0"/>
              <a:t>Men, Gen Z, Millennials and Adults in key Transit markets are the most likely to act after DOOH ad exposure.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DOOH drives frequent engagement on mobile devices.</a:t>
            </a:r>
          </a:p>
          <a:p>
            <a:pPr lvl="1"/>
            <a:r>
              <a:rPr lang="en-US" dirty="0"/>
              <a:t>74% of mobile device users have recently taken a device action as a result of recent DOOH ad exposure. </a:t>
            </a:r>
          </a:p>
          <a:p>
            <a:pPr lvl="2"/>
            <a:r>
              <a:rPr lang="en-US" dirty="0"/>
              <a:t>44% of the actions were online searches about the advertisers. </a:t>
            </a:r>
          </a:p>
          <a:p>
            <a:pPr lvl="2"/>
            <a:r>
              <a:rPr lang="en-US" dirty="0"/>
              <a:t>38% were direct visitation to advertiser websites. </a:t>
            </a:r>
          </a:p>
          <a:p>
            <a:pPr lvl="2"/>
            <a:r>
              <a:rPr lang="en-US" dirty="0"/>
              <a:t>30% were visitation to the advertiser social media sites.</a:t>
            </a:r>
          </a:p>
          <a:p>
            <a:pPr lvl="2"/>
            <a:r>
              <a:rPr lang="en-US" dirty="0"/>
              <a:t>26% were use of or download of advertiser apps. </a:t>
            </a:r>
          </a:p>
          <a:p>
            <a:pPr lvl="2"/>
            <a:r>
              <a:rPr lang="en-US" dirty="0"/>
              <a:t>24% were use of device technology to access info or coupon/discount (QR code, swipe, tap, SMS/text).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AFDD659-8836-D265-4E82-DE08A144C7B9}"/>
              </a:ext>
            </a:extLst>
          </p:cNvPr>
          <p:cNvSpPr txBox="1">
            <a:spLocks/>
          </p:cNvSpPr>
          <p:nvPr/>
        </p:nvSpPr>
        <p:spPr>
          <a:xfrm>
            <a:off x="177449" y="266913"/>
            <a:ext cx="6096000" cy="252573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067" b="0" i="0" kern="1200">
                <a:solidFill>
                  <a:schemeClr val="accent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067" b="1" kern="1200" cap="none" spc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OAAA DOOH</a:t>
            </a:r>
          </a:p>
        </p:txBody>
      </p:sp>
    </p:spTree>
    <p:extLst>
      <p:ext uri="{BB962C8B-B14F-4D97-AF65-F5344CB8AC3E}">
        <p14:creationId xmlns:p14="http://schemas.microsoft.com/office/powerpoint/2010/main" val="1853113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DOOH: Innovative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Nearly three-quarters of consumers are interested in seeing 3D DOOH ads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And a third or more say they are more likely to engage or interact with 3D DOOH ads than other types of competitive advertising.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694B650-D95E-227A-F03D-6A01AFBFA459}"/>
              </a:ext>
            </a:extLst>
          </p:cNvPr>
          <p:cNvSpPr txBox="1"/>
          <p:nvPr/>
        </p:nvSpPr>
        <p:spPr>
          <a:xfrm>
            <a:off x="177447" y="5988536"/>
            <a:ext cx="925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defTabSz="914377"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EXCLUDING NO OPINON (n=961)</a:t>
            </a:r>
          </a:p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Q335. How interested are you in seeing these kinds of ads?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 ALL QUALIFIED RESPONDENTS (n=1,023)</a:t>
            </a:r>
          </a:p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Q340. And how much more likely are you to engage or interact with ads or ad content if they are displayed in the following ways compared to other forms of advertising?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030DE-F63D-5B77-F1D5-C794E0E511D0}"/>
              </a:ext>
            </a:extLst>
          </p:cNvPr>
          <p:cNvSpPr txBox="1"/>
          <p:nvPr/>
        </p:nvSpPr>
        <p:spPr>
          <a:xfrm>
            <a:off x="-163830" y="1878002"/>
            <a:ext cx="4748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Interest in 3D DOOH Ads</a:t>
            </a:r>
          </a:p>
          <a:p>
            <a:pPr algn="ctr"/>
            <a:r>
              <a:rPr lang="en-US" sz="1000" i="1"/>
              <a:t>% Very/Somewhat Interested, excluding no opinion</a:t>
            </a:r>
            <a:endParaRPr lang="en-US" sz="1200" i="1" u="sng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544377C-3B95-AF0D-6A5C-EDC6DB19B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97069"/>
              </p:ext>
            </p:extLst>
          </p:nvPr>
        </p:nvGraphicFramePr>
        <p:xfrm>
          <a:off x="375673" y="2607832"/>
          <a:ext cx="3151297" cy="288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D959FC-1DAE-353D-3825-0DB3CF4A7A35}"/>
              </a:ext>
            </a:extLst>
          </p:cNvPr>
          <p:cNvSpPr txBox="1"/>
          <p:nvPr/>
        </p:nvSpPr>
        <p:spPr>
          <a:xfrm>
            <a:off x="6152115" y="1877574"/>
            <a:ext cx="474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Likelihood to Engage With 3D DOOH Ads </a:t>
            </a:r>
          </a:p>
          <a:p>
            <a:pPr algn="ctr"/>
            <a:r>
              <a:rPr lang="en-US" sz="1200" b="1"/>
              <a:t>Compared to Other Mediums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ABCCC79-979C-7A41-42AE-04A6551A1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387852"/>
              </p:ext>
            </p:extLst>
          </p:nvPr>
        </p:nvGraphicFramePr>
        <p:xfrm>
          <a:off x="5077626" y="2263982"/>
          <a:ext cx="6996644" cy="329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86D6275-FA8D-9AC1-C18B-57A7F60AAD4A}"/>
              </a:ext>
            </a:extLst>
          </p:cNvPr>
          <p:cNvSpPr/>
          <p:nvPr/>
        </p:nvSpPr>
        <p:spPr>
          <a:xfrm>
            <a:off x="3291840" y="4788282"/>
            <a:ext cx="1514244" cy="703559"/>
          </a:xfrm>
          <a:prstGeom prst="wedgeRectCallout">
            <a:avLst>
              <a:gd name="adj1" fmla="val -73980"/>
              <a:gd name="adj2" fmla="val -26282"/>
            </a:avLst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2"/>
                </a:solidFill>
              </a:rPr>
              <a:t>Gen Z (81%) most interested in 3D DOOH Ads. </a:t>
            </a:r>
          </a:p>
        </p:txBody>
      </p:sp>
    </p:spTree>
    <p:extLst>
      <p:ext uri="{BB962C8B-B14F-4D97-AF65-F5344CB8AC3E}">
        <p14:creationId xmlns:p14="http://schemas.microsoft.com/office/powerpoint/2010/main" val="528032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4FA0A4-9D8E-0E4B-AD09-CC92AC4C9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67" y="2251304"/>
            <a:ext cx="9076666" cy="2355391"/>
          </a:xfrm>
        </p:spPr>
        <p:txBody>
          <a:bodyPr anchor="ctr"/>
          <a:lstStyle/>
          <a:p>
            <a:r>
              <a:rPr lang="en-US" sz="4800"/>
              <a:t>Demographics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468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Table 99">
            <a:extLst>
              <a:ext uri="{FF2B5EF4-FFF2-40B4-BE49-F238E27FC236}">
                <a16:creationId xmlns:a16="http://schemas.microsoft.com/office/drawing/2014/main" id="{2858FBF8-B27B-CE97-430D-D394B2729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24054"/>
              </p:ext>
            </p:extLst>
          </p:nvPr>
        </p:nvGraphicFramePr>
        <p:xfrm>
          <a:off x="9821869" y="3333304"/>
          <a:ext cx="1784964" cy="1369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8064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1146900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28375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72%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1M Walkers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28375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94%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1M Private Vehicle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283756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1M Public Transit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  <a:tr h="231746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1M Rail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62112"/>
                  </a:ext>
                </a:extLst>
              </a:tr>
              <a:tr h="231746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 Flyers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09386"/>
                  </a:ext>
                </a:extLst>
              </a:tr>
            </a:tbl>
          </a:graphicData>
        </a:graphic>
      </p:graphicFrame>
      <p:graphicFrame>
        <p:nvGraphicFramePr>
          <p:cNvPr id="54" name="Table 99">
            <a:extLst>
              <a:ext uri="{FF2B5EF4-FFF2-40B4-BE49-F238E27FC236}">
                <a16:creationId xmlns:a16="http://schemas.microsoft.com/office/drawing/2014/main" id="{0FC14569-FE29-C6E8-8165-70919C119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939422"/>
              </p:ext>
            </p:extLst>
          </p:nvPr>
        </p:nvGraphicFramePr>
        <p:xfrm>
          <a:off x="7234061" y="3351741"/>
          <a:ext cx="2594899" cy="15316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588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1667311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46811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37%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Never married</a:t>
                      </a:r>
                    </a:p>
                  </a:txBody>
                  <a:tcPr marL="9525" marR="9525" marT="9525" marB="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46811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Married/Living with partner</a:t>
                      </a:r>
                    </a:p>
                  </a:txBody>
                  <a:tcPr marL="9525" marR="9525" marT="9525" marB="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595469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Divorced/Separated/ Widowed</a:t>
                      </a:r>
                    </a:p>
                  </a:txBody>
                  <a:tcPr marL="9525" marR="9525" marT="9525" marB="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Demographics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Demographics: General Population</a:t>
            </a:r>
          </a:p>
        </p:txBody>
      </p:sp>
      <p:pic>
        <p:nvPicPr>
          <p:cNvPr id="5" name="Graphic 1" descr="Man">
            <a:extLst>
              <a:ext uri="{FF2B5EF4-FFF2-40B4-BE49-F238E27FC236}">
                <a16:creationId xmlns:a16="http://schemas.microsoft.com/office/drawing/2014/main" id="{1B1371F1-6F6F-2D9D-DF62-FC9262C77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035" y="1737778"/>
            <a:ext cx="809507" cy="809507"/>
          </a:xfrm>
          <a:prstGeom prst="rect">
            <a:avLst/>
          </a:prstGeom>
        </p:spPr>
      </p:pic>
      <p:pic>
        <p:nvPicPr>
          <p:cNvPr id="7" name="Graphic 1" descr="Woman">
            <a:extLst>
              <a:ext uri="{FF2B5EF4-FFF2-40B4-BE49-F238E27FC236}">
                <a16:creationId xmlns:a16="http://schemas.microsoft.com/office/drawing/2014/main" id="{F0417691-A3DC-62B3-7C67-B340639CC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217" y="1737778"/>
            <a:ext cx="809507" cy="8095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1179A5-F4DB-F9EB-A4F4-6070EC53B1C5}"/>
              </a:ext>
            </a:extLst>
          </p:cNvPr>
          <p:cNvSpPr/>
          <p:nvPr/>
        </p:nvSpPr>
        <p:spPr>
          <a:xfrm>
            <a:off x="401354" y="1468421"/>
            <a:ext cx="809507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Gender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D13FFB4-FE47-2BB8-5A30-DB4CC3D9C2B4}"/>
              </a:ext>
            </a:extLst>
          </p:cNvPr>
          <p:cNvSpPr txBox="1"/>
          <p:nvPr/>
        </p:nvSpPr>
        <p:spPr>
          <a:xfrm>
            <a:off x="553108" y="2538257"/>
            <a:ext cx="674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49%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Male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9AE9B83-39A5-89D8-BC1E-A29122C58ADA}"/>
              </a:ext>
            </a:extLst>
          </p:cNvPr>
          <p:cNvSpPr txBox="1"/>
          <p:nvPr/>
        </p:nvSpPr>
        <p:spPr>
          <a:xfrm>
            <a:off x="1205729" y="2538257"/>
            <a:ext cx="711702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50%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Female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C7DA1A-ACBA-B716-3991-5151318C9BB5}"/>
              </a:ext>
            </a:extLst>
          </p:cNvPr>
          <p:cNvCxnSpPr>
            <a:cxnSpLocks/>
          </p:cNvCxnSpPr>
          <p:nvPr/>
        </p:nvCxnSpPr>
        <p:spPr>
          <a:xfrm>
            <a:off x="248760" y="1464315"/>
            <a:ext cx="1144066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CB592A9-630C-DAE8-BC2A-F26EB0B4666C}"/>
              </a:ext>
            </a:extLst>
          </p:cNvPr>
          <p:cNvSpPr/>
          <p:nvPr/>
        </p:nvSpPr>
        <p:spPr>
          <a:xfrm>
            <a:off x="2260237" y="1468646"/>
            <a:ext cx="954930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55CC4D-63DB-80EA-E2EC-EE4A36076184}"/>
              </a:ext>
            </a:extLst>
          </p:cNvPr>
          <p:cNvSpPr txBox="1"/>
          <p:nvPr/>
        </p:nvSpPr>
        <p:spPr>
          <a:xfrm>
            <a:off x="1201796" y="3792472"/>
            <a:ext cx="690231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31%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Urban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1862C-E40A-07E9-FC8C-1468C923C1FC}"/>
              </a:ext>
            </a:extLst>
          </p:cNvPr>
          <p:cNvSpPr txBox="1"/>
          <p:nvPr/>
        </p:nvSpPr>
        <p:spPr>
          <a:xfrm>
            <a:off x="415686" y="3371089"/>
            <a:ext cx="230751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Urbanicity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A8E009E-0C89-DF34-AAC4-5149ADB88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7706"/>
          <a:stretch/>
        </p:blipFill>
        <p:spPr>
          <a:xfrm>
            <a:off x="511536" y="3638853"/>
            <a:ext cx="723983" cy="59579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B507BF-5348-FC92-B754-E330D5C06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2352" y="3684150"/>
            <a:ext cx="552674" cy="5526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AA0A8B3-D2AD-8810-6786-4F89359CA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42053" y="3728622"/>
            <a:ext cx="513152" cy="4789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851BB6-7FC8-0F2F-9337-6FE1B78E9E0D}"/>
              </a:ext>
            </a:extLst>
          </p:cNvPr>
          <p:cNvSpPr txBox="1"/>
          <p:nvPr/>
        </p:nvSpPr>
        <p:spPr>
          <a:xfrm>
            <a:off x="2419111" y="3792472"/>
            <a:ext cx="895954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accent1"/>
                </a:solidFill>
                <a:ea typeface="Times New Roman" panose="02020603050405020304" pitchFamily="18" charset="0"/>
              </a:rPr>
              <a:t>50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%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F3E42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Suburban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9F31B-33EC-0A03-5329-24982A5DCF78}"/>
              </a:ext>
            </a:extLst>
          </p:cNvPr>
          <p:cNvSpPr txBox="1"/>
          <p:nvPr/>
        </p:nvSpPr>
        <p:spPr>
          <a:xfrm>
            <a:off x="3906288" y="3792472"/>
            <a:ext cx="695750" cy="4770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19%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Rural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120641-308D-0410-973A-94ABAE336969}"/>
              </a:ext>
            </a:extLst>
          </p:cNvPr>
          <p:cNvSpPr/>
          <p:nvPr/>
        </p:nvSpPr>
        <p:spPr>
          <a:xfrm>
            <a:off x="4892848" y="1467332"/>
            <a:ext cx="215212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</a:rPr>
              <a:t>Race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1" name="Table 99">
            <a:extLst>
              <a:ext uri="{FF2B5EF4-FFF2-40B4-BE49-F238E27FC236}">
                <a16:creationId xmlns:a16="http://schemas.microsoft.com/office/drawing/2014/main" id="{EB41F073-588F-4D3E-B1E8-38819313F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934326"/>
              </p:ext>
            </p:extLst>
          </p:nvPr>
        </p:nvGraphicFramePr>
        <p:xfrm>
          <a:off x="5008303" y="1744985"/>
          <a:ext cx="2845065" cy="1378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685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2315380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340005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Asian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34000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34000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Hispanic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  <a:tr h="35886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881484"/>
                  </a:ext>
                </a:extLst>
              </a:tr>
            </a:tbl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6ED4A6-B93B-32E8-4586-1D5AFBC5BBD2}"/>
              </a:ext>
            </a:extLst>
          </p:cNvPr>
          <p:cNvCxnSpPr>
            <a:cxnSpLocks/>
          </p:cNvCxnSpPr>
          <p:nvPr/>
        </p:nvCxnSpPr>
        <p:spPr>
          <a:xfrm>
            <a:off x="4823821" y="1464315"/>
            <a:ext cx="0" cy="179256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AEE5C-678D-1816-7BD6-C12E4E4FBAE6}"/>
              </a:ext>
            </a:extLst>
          </p:cNvPr>
          <p:cNvCxnSpPr>
            <a:cxnSpLocks/>
          </p:cNvCxnSpPr>
          <p:nvPr/>
        </p:nvCxnSpPr>
        <p:spPr>
          <a:xfrm>
            <a:off x="2363540" y="1464315"/>
            <a:ext cx="0" cy="179414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65336F-5C6F-344A-A8BD-5BA271E063F8}"/>
              </a:ext>
            </a:extLst>
          </p:cNvPr>
          <p:cNvCxnSpPr>
            <a:cxnSpLocks/>
          </p:cNvCxnSpPr>
          <p:nvPr/>
        </p:nvCxnSpPr>
        <p:spPr>
          <a:xfrm>
            <a:off x="7436560" y="1464315"/>
            <a:ext cx="0" cy="1801606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866B02-5CDF-85C2-E324-745EA5C4462C}"/>
              </a:ext>
            </a:extLst>
          </p:cNvPr>
          <p:cNvCxnSpPr>
            <a:cxnSpLocks/>
          </p:cNvCxnSpPr>
          <p:nvPr/>
        </p:nvCxnSpPr>
        <p:spPr>
          <a:xfrm>
            <a:off x="7438185" y="3254069"/>
            <a:ext cx="9241" cy="163884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AD47912-75CC-6743-C7F0-C7540EAD184D}"/>
              </a:ext>
            </a:extLst>
          </p:cNvPr>
          <p:cNvSpPr/>
          <p:nvPr/>
        </p:nvSpPr>
        <p:spPr>
          <a:xfrm>
            <a:off x="415686" y="4979509"/>
            <a:ext cx="215212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</a:rPr>
              <a:t>Education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7" name="Table 99">
            <a:extLst>
              <a:ext uri="{FF2B5EF4-FFF2-40B4-BE49-F238E27FC236}">
                <a16:creationId xmlns:a16="http://schemas.microsoft.com/office/drawing/2014/main" id="{160FD193-D1E8-B996-716D-A442CE7CE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957391"/>
              </p:ext>
            </p:extLst>
          </p:nvPr>
        </p:nvGraphicFramePr>
        <p:xfrm>
          <a:off x="415686" y="5274186"/>
          <a:ext cx="3681011" cy="842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320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2995691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280987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 than HS degree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HS degree to less than 4-yr degree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4-yr college degree or more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054131"/>
                  </a:ext>
                </a:extLst>
              </a:tr>
            </a:tbl>
          </a:graphicData>
        </a:graphic>
      </p:graphicFrame>
      <p:graphicFrame>
        <p:nvGraphicFramePr>
          <p:cNvPr id="28" name="Table 99">
            <a:extLst>
              <a:ext uri="{FF2B5EF4-FFF2-40B4-BE49-F238E27FC236}">
                <a16:creationId xmlns:a16="http://schemas.microsoft.com/office/drawing/2014/main" id="{C84E641D-777E-98E0-661F-05ACFE94F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19903"/>
              </p:ext>
            </p:extLst>
          </p:nvPr>
        </p:nvGraphicFramePr>
        <p:xfrm>
          <a:off x="4881722" y="3648088"/>
          <a:ext cx="2176530" cy="1436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7723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1468807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280987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Northeast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Midwest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South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  <a:tr h="29657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</a:t>
                      </a:r>
                      <a:endParaRPr lang="en-GB" sz="105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881484"/>
                  </a:ext>
                </a:extLst>
              </a:tr>
              <a:tr h="29657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noProof="0">
                        <a:solidFill>
                          <a:srgbClr val="EF3E4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41200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B06DB44-FB30-45F5-3E32-89C958A73891}"/>
              </a:ext>
            </a:extLst>
          </p:cNvPr>
          <p:cNvSpPr/>
          <p:nvPr/>
        </p:nvSpPr>
        <p:spPr>
          <a:xfrm>
            <a:off x="4790322" y="3371089"/>
            <a:ext cx="1456099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Region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FEC76B-E3F5-933A-3E5F-72465FA079F4}"/>
              </a:ext>
            </a:extLst>
          </p:cNvPr>
          <p:cNvCxnSpPr>
            <a:cxnSpLocks/>
          </p:cNvCxnSpPr>
          <p:nvPr/>
        </p:nvCxnSpPr>
        <p:spPr>
          <a:xfrm>
            <a:off x="4820760" y="3256882"/>
            <a:ext cx="10798" cy="2998774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ED1687-CF31-7CE5-0762-0EB11FA750D8}"/>
              </a:ext>
            </a:extLst>
          </p:cNvPr>
          <p:cNvCxnSpPr>
            <a:cxnSpLocks/>
          </p:cNvCxnSpPr>
          <p:nvPr/>
        </p:nvCxnSpPr>
        <p:spPr>
          <a:xfrm>
            <a:off x="458175" y="4902249"/>
            <a:ext cx="4362585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904170-7919-584F-CD45-65C25D1F0E99}"/>
              </a:ext>
            </a:extLst>
          </p:cNvPr>
          <p:cNvCxnSpPr>
            <a:cxnSpLocks/>
          </p:cNvCxnSpPr>
          <p:nvPr/>
        </p:nvCxnSpPr>
        <p:spPr>
          <a:xfrm>
            <a:off x="6792334" y="4901672"/>
            <a:ext cx="0" cy="136037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A02B97-5E1F-0276-8793-7EE1468D577A}"/>
              </a:ext>
            </a:extLst>
          </p:cNvPr>
          <p:cNvCxnSpPr>
            <a:cxnSpLocks/>
          </p:cNvCxnSpPr>
          <p:nvPr/>
        </p:nvCxnSpPr>
        <p:spPr>
          <a:xfrm>
            <a:off x="474099" y="3258456"/>
            <a:ext cx="4346661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1F305A-B6A2-0DF7-2D2B-55C4249F3CC7}"/>
              </a:ext>
            </a:extLst>
          </p:cNvPr>
          <p:cNvCxnSpPr>
            <a:cxnSpLocks/>
          </p:cNvCxnSpPr>
          <p:nvPr/>
        </p:nvCxnSpPr>
        <p:spPr>
          <a:xfrm>
            <a:off x="4820760" y="3262870"/>
            <a:ext cx="2615799" cy="305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6CCE95-6D82-B9E3-655D-ADC1D64A2F72}"/>
              </a:ext>
            </a:extLst>
          </p:cNvPr>
          <p:cNvCxnSpPr>
            <a:cxnSpLocks/>
          </p:cNvCxnSpPr>
          <p:nvPr/>
        </p:nvCxnSpPr>
        <p:spPr>
          <a:xfrm>
            <a:off x="463301" y="6262043"/>
            <a:ext cx="435745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AD9334-D177-A884-D269-622D3D2EAFE9}"/>
              </a:ext>
            </a:extLst>
          </p:cNvPr>
          <p:cNvCxnSpPr>
            <a:cxnSpLocks/>
          </p:cNvCxnSpPr>
          <p:nvPr/>
        </p:nvCxnSpPr>
        <p:spPr>
          <a:xfrm>
            <a:off x="4822387" y="4894246"/>
            <a:ext cx="3221251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912A4C1-00AE-3B97-8859-10DE01361390}"/>
              </a:ext>
            </a:extLst>
          </p:cNvPr>
          <p:cNvSpPr txBox="1"/>
          <p:nvPr/>
        </p:nvSpPr>
        <p:spPr>
          <a:xfrm>
            <a:off x="658022" y="2931992"/>
            <a:ext cx="146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1% other</a:t>
            </a:r>
          </a:p>
          <a:p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* prefer not to answer</a:t>
            </a:r>
            <a:endParaRPr lang="en-US" sz="800" i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681B58-302F-E625-4522-87C17958564A}"/>
              </a:ext>
            </a:extLst>
          </p:cNvPr>
          <p:cNvSpPr txBox="1"/>
          <p:nvPr/>
        </p:nvSpPr>
        <p:spPr>
          <a:xfrm>
            <a:off x="3477607" y="2742897"/>
            <a:ext cx="1296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accent1">
                    <a:lumMod val="50000"/>
                  </a:schemeClr>
                </a:solidFill>
              </a:rPr>
              <a:t>Mean</a:t>
            </a:r>
            <a:endParaRPr lang="en-US" sz="1400" b="1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6DB4ED1-26C9-19E8-A785-119DD6A28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679289"/>
              </p:ext>
            </p:extLst>
          </p:nvPr>
        </p:nvGraphicFramePr>
        <p:xfrm>
          <a:off x="3852979" y="2302652"/>
          <a:ext cx="57046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462">
                  <a:extLst>
                    <a:ext uri="{9D8B030D-6E8A-4147-A177-3AD203B41FA5}">
                      <a16:colId xmlns:a16="http://schemas.microsoft.com/office/drawing/2014/main" val="3747507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1"/>
                          </a:solidFill>
                        </a:rPr>
                        <a:t>41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86854"/>
                  </a:ext>
                </a:extLst>
              </a:tr>
            </a:tbl>
          </a:graphicData>
        </a:graphic>
      </p:graphicFrame>
      <p:sp>
        <p:nvSpPr>
          <p:cNvPr id="40" name="Oval 39">
            <a:extLst>
              <a:ext uri="{FF2B5EF4-FFF2-40B4-BE49-F238E27FC236}">
                <a16:creationId xmlns:a16="http://schemas.microsoft.com/office/drawing/2014/main" id="{0CAD4ADF-BC55-9BC5-9B53-58F46C91F139}"/>
              </a:ext>
            </a:extLst>
          </p:cNvPr>
          <p:cNvSpPr/>
          <p:nvPr/>
        </p:nvSpPr>
        <p:spPr>
          <a:xfrm>
            <a:off x="3832683" y="2170376"/>
            <a:ext cx="601419" cy="5506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2400"/>
              </a:lnSpc>
            </a:pPr>
            <a:endParaRPr lang="en-US" kern="0" spc="-100">
              <a:solidFill>
                <a:srgbClr val="FFFFFF">
                  <a:alpha val="100000"/>
                </a:srgbClr>
              </a:solidFill>
              <a:latin typeface="PlutoSansCondBold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B295241-0BC6-B2A5-E12C-48158F0236FD}"/>
              </a:ext>
            </a:extLst>
          </p:cNvPr>
          <p:cNvCxnSpPr>
            <a:cxnSpLocks/>
          </p:cNvCxnSpPr>
          <p:nvPr/>
        </p:nvCxnSpPr>
        <p:spPr>
          <a:xfrm>
            <a:off x="4820760" y="6262043"/>
            <a:ext cx="264104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B40305-E37E-A393-650D-D8B73FAB6E88}"/>
              </a:ext>
            </a:extLst>
          </p:cNvPr>
          <p:cNvCxnSpPr>
            <a:cxnSpLocks/>
          </p:cNvCxnSpPr>
          <p:nvPr/>
        </p:nvCxnSpPr>
        <p:spPr>
          <a:xfrm flipV="1">
            <a:off x="8000342" y="4888714"/>
            <a:ext cx="3732183" cy="420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EC98C0-C4D8-BDAD-6739-88C0607BFC07}"/>
              </a:ext>
            </a:extLst>
          </p:cNvPr>
          <p:cNvCxnSpPr>
            <a:cxnSpLocks/>
          </p:cNvCxnSpPr>
          <p:nvPr/>
        </p:nvCxnSpPr>
        <p:spPr>
          <a:xfrm flipV="1">
            <a:off x="7472598" y="6252565"/>
            <a:ext cx="4256101" cy="947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4193DCD-D243-0B2B-0FC6-7B15957E5EB9}"/>
              </a:ext>
            </a:extLst>
          </p:cNvPr>
          <p:cNvSpPr/>
          <p:nvPr/>
        </p:nvSpPr>
        <p:spPr>
          <a:xfrm>
            <a:off x="7472598" y="1465586"/>
            <a:ext cx="215212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</a:rPr>
              <a:t>Employment Status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45" name="Table 99">
            <a:extLst>
              <a:ext uri="{FF2B5EF4-FFF2-40B4-BE49-F238E27FC236}">
                <a16:creationId xmlns:a16="http://schemas.microsoft.com/office/drawing/2014/main" id="{3C7416B5-7888-A5D7-2C7C-B1F104230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07493"/>
              </p:ext>
            </p:extLst>
          </p:nvPr>
        </p:nvGraphicFramePr>
        <p:xfrm>
          <a:off x="7481546" y="1829813"/>
          <a:ext cx="3585223" cy="1139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7486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2917737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280987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Employed full time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Employed part time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Self-employed full time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  <a:tr h="296575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employed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881484"/>
                  </a:ext>
                </a:extLst>
              </a:tr>
            </a:tbl>
          </a:graphicData>
        </a:graphic>
      </p:graphicFrame>
      <p:graphicFrame>
        <p:nvGraphicFramePr>
          <p:cNvPr id="46" name="Table 99">
            <a:extLst>
              <a:ext uri="{FF2B5EF4-FFF2-40B4-BE49-F238E27FC236}">
                <a16:creationId xmlns:a16="http://schemas.microsoft.com/office/drawing/2014/main" id="{3E0C082E-790D-7121-C9DF-FC7BF1A3E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292364"/>
              </p:ext>
            </p:extLst>
          </p:nvPr>
        </p:nvGraphicFramePr>
        <p:xfrm>
          <a:off x="4982431" y="5298086"/>
          <a:ext cx="1464754" cy="561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281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988473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280987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100" b="1" i="0" u="none" strike="noStrike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280987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043C9CB9-50FE-3F21-2199-30DE22D0DD0A}"/>
              </a:ext>
            </a:extLst>
          </p:cNvPr>
          <p:cNvSpPr/>
          <p:nvPr/>
        </p:nvSpPr>
        <p:spPr>
          <a:xfrm>
            <a:off x="4905663" y="4973165"/>
            <a:ext cx="176995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Key Market Resident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B34FDEB-2609-910F-18DE-9E4088C5FA6E}"/>
              </a:ext>
            </a:extLst>
          </p:cNvPr>
          <p:cNvSpPr/>
          <p:nvPr/>
        </p:nvSpPr>
        <p:spPr>
          <a:xfrm>
            <a:off x="7218435" y="3015171"/>
            <a:ext cx="2106996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Marital Status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5933F53-0B4B-0AC0-6455-0509E0512DCA}"/>
              </a:ext>
            </a:extLst>
          </p:cNvPr>
          <p:cNvCxnSpPr>
            <a:cxnSpLocks/>
          </p:cNvCxnSpPr>
          <p:nvPr/>
        </p:nvCxnSpPr>
        <p:spPr>
          <a:xfrm flipH="1" flipV="1">
            <a:off x="11674836" y="1467560"/>
            <a:ext cx="61204" cy="4788096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3193AFD-4794-B3AA-99D8-694915630851}"/>
              </a:ext>
            </a:extLst>
          </p:cNvPr>
          <p:cNvCxnSpPr>
            <a:cxnSpLocks/>
          </p:cNvCxnSpPr>
          <p:nvPr/>
        </p:nvCxnSpPr>
        <p:spPr>
          <a:xfrm>
            <a:off x="7436559" y="2969144"/>
            <a:ext cx="4238277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BB5D1ED-A1C4-F886-F4BE-5A8F0D9BECDB}"/>
              </a:ext>
            </a:extLst>
          </p:cNvPr>
          <p:cNvSpPr/>
          <p:nvPr/>
        </p:nvSpPr>
        <p:spPr>
          <a:xfrm>
            <a:off x="6792334" y="4912608"/>
            <a:ext cx="215212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</a:rPr>
              <a:t>Household Income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59" name="Table 99">
            <a:extLst>
              <a:ext uri="{FF2B5EF4-FFF2-40B4-BE49-F238E27FC236}">
                <a16:creationId xmlns:a16="http://schemas.microsoft.com/office/drawing/2014/main" id="{10D09176-3122-811A-9128-4D927FA96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33650"/>
              </p:ext>
            </p:extLst>
          </p:nvPr>
        </p:nvGraphicFramePr>
        <p:xfrm>
          <a:off x="6845145" y="5197920"/>
          <a:ext cx="2120774" cy="967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222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1707552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32255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 than $50,000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32255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$50,000 - $74,999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32255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$75,000 - $99,999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</a:tbl>
          </a:graphicData>
        </a:graphic>
      </p:graphicFrame>
      <p:graphicFrame>
        <p:nvGraphicFramePr>
          <p:cNvPr id="61" name="Table 99">
            <a:extLst>
              <a:ext uri="{FF2B5EF4-FFF2-40B4-BE49-F238E27FC236}">
                <a16:creationId xmlns:a16="http://schemas.microsoft.com/office/drawing/2014/main" id="{1D4EE32C-DF3C-0AA3-31B7-9E098F97D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17551"/>
              </p:ext>
            </p:extLst>
          </p:nvPr>
        </p:nvGraphicFramePr>
        <p:xfrm>
          <a:off x="2419408" y="1702401"/>
          <a:ext cx="1403826" cy="155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819">
                  <a:extLst>
                    <a:ext uri="{9D8B030D-6E8A-4147-A177-3AD203B41FA5}">
                      <a16:colId xmlns:a16="http://schemas.microsoft.com/office/drawing/2014/main" val="2159245285"/>
                    </a:ext>
                  </a:extLst>
                </a:gridCol>
                <a:gridCol w="902007">
                  <a:extLst>
                    <a:ext uri="{9D8B030D-6E8A-4147-A177-3AD203B41FA5}">
                      <a16:colId xmlns:a16="http://schemas.microsoft.com/office/drawing/2014/main" val="2198283047"/>
                    </a:ext>
                  </a:extLst>
                </a:gridCol>
              </a:tblGrid>
              <a:tr h="38791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18-26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7952"/>
                  </a:ext>
                </a:extLst>
              </a:tr>
              <a:tr h="38791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27-42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316883"/>
                  </a:ext>
                </a:extLst>
              </a:tr>
              <a:tr h="38791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43-58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1146"/>
                  </a:ext>
                </a:extLst>
              </a:tr>
              <a:tr h="387910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59-64</a:t>
                      </a:r>
                      <a:endParaRPr lang="en-GB" sz="1050" b="0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881484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8309B287-AA9D-76E8-4BCC-9FC87F33123B}"/>
              </a:ext>
            </a:extLst>
          </p:cNvPr>
          <p:cNvSpPr txBox="1"/>
          <p:nvPr/>
        </p:nvSpPr>
        <p:spPr>
          <a:xfrm>
            <a:off x="414880" y="4517986"/>
            <a:ext cx="3027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accent1"/>
                </a:solidFill>
              </a:rPr>
              <a:t>38% </a:t>
            </a:r>
            <a:r>
              <a:rPr lang="en-US" sz="1050">
                <a:solidFill>
                  <a:srgbClr val="000000"/>
                </a:solidFill>
              </a:rPr>
              <a:t>Major City (1M+) </a:t>
            </a:r>
            <a:br>
              <a:rPr lang="en-US" sz="1050">
                <a:solidFill>
                  <a:srgbClr val="000000"/>
                </a:solidFill>
              </a:rPr>
            </a:br>
            <a:r>
              <a:rPr lang="en-US" sz="1050" b="1">
                <a:solidFill>
                  <a:schemeClr val="accent1"/>
                </a:solidFill>
              </a:rPr>
              <a:t>59% </a:t>
            </a:r>
            <a:r>
              <a:rPr lang="en-US" sz="1050">
                <a:solidFill>
                  <a:srgbClr val="000000"/>
                </a:solidFill>
              </a:rPr>
              <a:t>Minor City (&lt;1M)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3FAACA90-BB84-7F92-8DFF-99F93B192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91074"/>
              </p:ext>
            </p:extLst>
          </p:nvPr>
        </p:nvGraphicFramePr>
        <p:xfrm>
          <a:off x="9052229" y="5199437"/>
          <a:ext cx="2120774" cy="968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222">
                  <a:extLst>
                    <a:ext uri="{9D8B030D-6E8A-4147-A177-3AD203B41FA5}">
                      <a16:colId xmlns:a16="http://schemas.microsoft.com/office/drawing/2014/main" val="719443409"/>
                    </a:ext>
                  </a:extLst>
                </a:gridCol>
                <a:gridCol w="1707552">
                  <a:extLst>
                    <a:ext uri="{9D8B030D-6E8A-4147-A177-3AD203B41FA5}">
                      <a16:colId xmlns:a16="http://schemas.microsoft.com/office/drawing/2014/main" val="2858428041"/>
                    </a:ext>
                  </a:extLst>
                </a:gridCol>
              </a:tblGrid>
              <a:tr h="318568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$100,000 - $149,000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81477"/>
                  </a:ext>
                </a:extLst>
              </a:tr>
              <a:tr h="318568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$150,000 - $199,999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10478"/>
                  </a:ext>
                </a:extLst>
              </a:tr>
              <a:tr h="331666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marL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$200,000 or more</a:t>
                      </a:r>
                    </a:p>
                  </a:txBody>
                  <a:tcPr marL="45720" marR="45720">
                    <a:lnT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8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314098"/>
                  </a:ext>
                </a:extLst>
              </a:tr>
            </a:tbl>
          </a:graphicData>
        </a:graphic>
      </p:graphicFrame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7BA4C2C-4A71-7ED1-7C42-9FFF1EC66CB3}"/>
              </a:ext>
            </a:extLst>
          </p:cNvPr>
          <p:cNvCxnSpPr>
            <a:cxnSpLocks/>
          </p:cNvCxnSpPr>
          <p:nvPr/>
        </p:nvCxnSpPr>
        <p:spPr>
          <a:xfrm>
            <a:off x="9815142" y="2991135"/>
            <a:ext cx="25172" cy="190386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35554222-D2DA-D7E6-B7A5-6CF95E4C5B7D}"/>
              </a:ext>
            </a:extLst>
          </p:cNvPr>
          <p:cNvSpPr/>
          <p:nvPr/>
        </p:nvSpPr>
        <p:spPr>
          <a:xfrm>
            <a:off x="9274262" y="3034519"/>
            <a:ext cx="2106996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Past …</a:t>
            </a:r>
          </a:p>
        </p:txBody>
      </p:sp>
      <p:sp>
        <p:nvSpPr>
          <p:cNvPr id="77" name="Left Brace 76">
            <a:extLst>
              <a:ext uri="{FF2B5EF4-FFF2-40B4-BE49-F238E27FC236}">
                <a16:creationId xmlns:a16="http://schemas.microsoft.com/office/drawing/2014/main" id="{CC1FDCDD-E8DB-76C0-B01D-45A5E3D07EFC}"/>
              </a:ext>
            </a:extLst>
          </p:cNvPr>
          <p:cNvSpPr/>
          <p:nvPr/>
        </p:nvSpPr>
        <p:spPr>
          <a:xfrm rot="16200000">
            <a:off x="1707381" y="3209237"/>
            <a:ext cx="282175" cy="2359341"/>
          </a:xfrm>
          <a:prstGeom prst="leftBrac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60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4FA0A4-9D8E-0E4B-AD09-CC92AC4C9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67" y="2251304"/>
            <a:ext cx="9076666" cy="2355391"/>
          </a:xfrm>
        </p:spPr>
        <p:txBody>
          <a:bodyPr anchor="ctr"/>
          <a:lstStyle/>
          <a:p>
            <a:r>
              <a:rPr lang="en-US" sz="4800"/>
              <a:t>Appendix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533953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Category Definitions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Category Definitions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226B8-48B2-963B-BB97-3C435121F7BC}"/>
              </a:ext>
            </a:extLst>
          </p:cNvPr>
          <p:cNvCxnSpPr>
            <a:cxnSpLocks/>
          </p:cNvCxnSpPr>
          <p:nvPr/>
        </p:nvCxnSpPr>
        <p:spPr>
          <a:xfrm>
            <a:off x="6096000" y="1541306"/>
            <a:ext cx="0" cy="468521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CD1F1-8A29-0A09-5F2C-D771D998B4AC}"/>
              </a:ext>
            </a:extLst>
          </p:cNvPr>
          <p:cNvSpPr txBox="1"/>
          <p:nvPr/>
        </p:nvSpPr>
        <p:spPr>
          <a:xfrm>
            <a:off x="2075510" y="1530489"/>
            <a:ext cx="2299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Q200, Q210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4F4B2-DEF5-43E6-7443-4E86B5482DD4}"/>
              </a:ext>
            </a:extLst>
          </p:cNvPr>
          <p:cNvSpPr txBox="1"/>
          <p:nvPr/>
        </p:nvSpPr>
        <p:spPr>
          <a:xfrm>
            <a:off x="6757145" y="1530489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Q215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42C2E3-96B2-5D32-8A86-9AE8D866D63A}"/>
              </a:ext>
            </a:extLst>
          </p:cNvPr>
          <p:cNvSpPr txBox="1"/>
          <p:nvPr/>
        </p:nvSpPr>
        <p:spPr>
          <a:xfrm>
            <a:off x="1371602" y="1948719"/>
            <a:ext cx="45257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DOOH (NET)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Digital billboards or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Street-Level (Sub 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Street-level or sidewalk stationed digital ads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bus shelters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Transit (Sub 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the inside or outside of a taxicab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Mobile billboards with digital displays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the side or inside a public bus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commuter rail or subway cars, platforms, or stations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airports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Placed-Based (Sub 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signage or video screens in places of business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shopping malls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Ads on movie theater screens</a:t>
            </a:r>
          </a:p>
          <a:p>
            <a:r>
              <a:rPr lang="en-US" sz="1200" b="1" dirty="0"/>
              <a:t>Traditional Media (NET)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Television/Streaming video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Social Media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Online media, websites, and search engines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Magazines or newspapers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Radio, podcasts, and audio streaming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779E4-EEAD-0EF1-925A-D3B51AE35142}"/>
              </a:ext>
            </a:extLst>
          </p:cNvPr>
          <p:cNvSpPr txBox="1"/>
          <p:nvPr/>
        </p:nvSpPr>
        <p:spPr>
          <a:xfrm>
            <a:off x="6273447" y="1952260"/>
            <a:ext cx="47066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Digital billboards or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Street-Level (NET)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Street-level or sidewalk stationed digital ads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bus shelters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Transit (NET)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the inside or outside of a taxicab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Mobile billboards with digital displays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on the side or inside a public bus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commuter rail or subway cars, platforms, or stations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airports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Placed-Based (NET)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signage or video screens in places of business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screen ads in shopping malls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Ads on movie theater screens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450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Ad Favorability by Format and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 Light"/>
                <a:cs typeface="Arial"/>
              </a:rPr>
              <a:t>Ad Favorability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E40969-7C48-87A4-0DFB-B60B4CD3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593643"/>
              </p:ext>
            </p:extLst>
          </p:nvPr>
        </p:nvGraphicFramePr>
        <p:xfrm>
          <a:off x="831341" y="1618975"/>
          <a:ext cx="10529317" cy="37128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54309">
                  <a:extLst>
                    <a:ext uri="{9D8B030D-6E8A-4147-A177-3AD203B41FA5}">
                      <a16:colId xmlns:a16="http://schemas.microsoft.com/office/drawing/2014/main" val="3243219964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80277702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4286983534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80519754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259872996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120293713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322347722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411692237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6726495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% Favorable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Male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Female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Z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Millennials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X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Boomers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Within Key Transit Markets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5798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kern="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DOOH (NET)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</a:rPr>
                        <a:t>73%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cs typeface="Arial"/>
                        </a:rPr>
                        <a:t>79%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67%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80%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71%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</a:rPr>
                        <a:t>75%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0214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Television/Streaming Video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56%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74297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Social media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55%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37%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85011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Online media, websites, and search engines (e.g., banner, display, and video ads, etc.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44%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77291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Radio, podcasts, and audio streaming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08202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Magazines or newspapers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34%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00545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7B4149-7E4D-81D7-794C-3586041D4ED2}"/>
              </a:ext>
            </a:extLst>
          </p:cNvPr>
          <p:cNvSpPr txBox="1"/>
          <p:nvPr/>
        </p:nvSpPr>
        <p:spPr>
          <a:xfrm>
            <a:off x="177447" y="6432635"/>
            <a:ext cx="6170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939598"/>
                </a:solidFill>
                <a:latin typeface="Arial" panose="020B0604020202020204"/>
              </a:rPr>
              <a:t>Q200. Which of the following advertisement formats or locations do you find favorable?</a:t>
            </a:r>
          </a:p>
        </p:txBody>
      </p:sp>
    </p:spTree>
    <p:extLst>
      <p:ext uri="{BB962C8B-B14F-4D97-AF65-F5344CB8AC3E}">
        <p14:creationId xmlns:p14="http://schemas.microsoft.com/office/powerpoint/2010/main" val="729230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Ad Favorability by Format and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Helvetica Light"/>
                <a:cs typeface="Arial"/>
              </a:rPr>
              <a:t>Ad Favorability Index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E40969-7C48-87A4-0DFB-B60B4CD3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6130"/>
              </p:ext>
            </p:extLst>
          </p:nvPr>
        </p:nvGraphicFramePr>
        <p:xfrm>
          <a:off x="831341" y="1618975"/>
          <a:ext cx="10529317" cy="37128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54309">
                  <a:extLst>
                    <a:ext uri="{9D8B030D-6E8A-4147-A177-3AD203B41FA5}">
                      <a16:colId xmlns:a16="http://schemas.microsoft.com/office/drawing/2014/main" val="3243219964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80277702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4286983534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80519754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259872996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120293713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3322347722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4116922370"/>
                    </a:ext>
                  </a:extLst>
                </a:gridCol>
                <a:gridCol w="1059376">
                  <a:extLst>
                    <a:ext uri="{9D8B030D-6E8A-4147-A177-3AD203B41FA5}">
                      <a16:colId xmlns:a16="http://schemas.microsoft.com/office/drawing/2014/main" val="26726495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% Favorable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Male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Female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Z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Millennials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X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Boomers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Within Key Transit Markets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5798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kern="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DOOH (NET)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cs typeface="Arial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0214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Television/Streaming Video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74297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Social media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85011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Online media, websites, and search engines (e.g., banner, display, and video ads, etc.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77291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Radio, podcasts, and audio streaming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08202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Magazines or newspapers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00545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7B4149-7E4D-81D7-794C-3586041D4ED2}"/>
              </a:ext>
            </a:extLst>
          </p:cNvPr>
          <p:cNvSpPr txBox="1"/>
          <p:nvPr/>
        </p:nvSpPr>
        <p:spPr>
          <a:xfrm>
            <a:off x="177447" y="6432635"/>
            <a:ext cx="6170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Q200. Which of the following advertisement formats or locations do you find favorable?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3DB3C-3EE4-E899-1533-B44BE10D379A}"/>
              </a:ext>
            </a:extLst>
          </p:cNvPr>
          <p:cNvSpPr txBox="1"/>
          <p:nvPr/>
        </p:nvSpPr>
        <p:spPr>
          <a:xfrm>
            <a:off x="749808" y="5636005"/>
            <a:ext cx="7160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How to interpret the index: the Gen Z population is 10% more likely to view OOH ads favorably than the general population. </a:t>
            </a:r>
          </a:p>
        </p:txBody>
      </p:sp>
    </p:spTree>
    <p:extLst>
      <p:ext uri="{BB962C8B-B14F-4D97-AF65-F5344CB8AC3E}">
        <p14:creationId xmlns:p14="http://schemas.microsoft.com/office/powerpoint/2010/main" val="2766645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Likelihood to Drive Action by Ad Format and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 Light"/>
                <a:cs typeface="Arial"/>
              </a:rPr>
              <a:t>Likelihood to Drive Action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CDCED5-E38A-8FB6-E156-24D16AB63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112858"/>
              </p:ext>
            </p:extLst>
          </p:nvPr>
        </p:nvGraphicFramePr>
        <p:xfrm>
          <a:off x="815841" y="1835845"/>
          <a:ext cx="10560318" cy="37128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33278">
                  <a:extLst>
                    <a:ext uri="{9D8B030D-6E8A-4147-A177-3AD203B41FA5}">
                      <a16:colId xmlns:a16="http://schemas.microsoft.com/office/drawing/2014/main" val="3243219964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80277702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4286983534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80519754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259872996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120293713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322347722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411692237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6726495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% Likely to Drive 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Male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Female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Z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Millennials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X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Boomers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Within Key Transit Markets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5798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kern="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DOOH (NET)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49%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57%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56%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56%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43%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52%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0214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Television/Streaming Video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5370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Social media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522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Online media, websites, and search engines (e.g., banner, display, and video ads, etc.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11243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Radio, podcasts, and audio streaming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51499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Magazines or newspapers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39656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6281C91-E2F0-039F-2105-250F958C2FDA}"/>
              </a:ext>
            </a:extLst>
          </p:cNvPr>
          <p:cNvSpPr txBox="1"/>
          <p:nvPr/>
        </p:nvSpPr>
        <p:spPr>
          <a:xfrm>
            <a:off x="177447" y="6432635"/>
            <a:ext cx="6170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939598"/>
                </a:solidFill>
                <a:latin typeface="Arial" panose="020B0604020202020204"/>
              </a:rPr>
              <a:t>Q210. Which of the following advertisement formats or locations is likely to make you take an action?</a:t>
            </a:r>
          </a:p>
        </p:txBody>
      </p:sp>
    </p:spTree>
    <p:extLst>
      <p:ext uri="{BB962C8B-B14F-4D97-AF65-F5344CB8AC3E}">
        <p14:creationId xmlns:p14="http://schemas.microsoft.com/office/powerpoint/2010/main" val="555157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Likelihood to Drive Action by Ad Format and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Helvetica Light"/>
                <a:cs typeface="Arial"/>
              </a:rPr>
              <a:t>Likelihood to Drive Action Index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CDCED5-E38A-8FB6-E156-24D16AB63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77898"/>
              </p:ext>
            </p:extLst>
          </p:nvPr>
        </p:nvGraphicFramePr>
        <p:xfrm>
          <a:off x="815841" y="1765279"/>
          <a:ext cx="10560318" cy="37128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33278">
                  <a:extLst>
                    <a:ext uri="{9D8B030D-6E8A-4147-A177-3AD203B41FA5}">
                      <a16:colId xmlns:a16="http://schemas.microsoft.com/office/drawing/2014/main" val="3243219964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80277702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4286983534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80519754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259872996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120293713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3322347722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4116922370"/>
                    </a:ext>
                  </a:extLst>
                </a:gridCol>
                <a:gridCol w="1028380">
                  <a:extLst>
                    <a:ext uri="{9D8B030D-6E8A-4147-A177-3AD203B41FA5}">
                      <a16:colId xmlns:a16="http://schemas.microsoft.com/office/drawing/2014/main" val="26726495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% Likely to Drive 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Male</a:t>
                      </a:r>
                    </a:p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Female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Z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Millennials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Gen X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Boomers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Within Key Transit Markets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5798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kern="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DOOH (NET)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116</a:t>
                      </a: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114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114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59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  <a:ea typeface="+mn-ea"/>
                          <a:cs typeface="Arial"/>
                        </a:rPr>
                        <a:t>106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0214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Television/Streaming Video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5370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Social media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522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</a:rPr>
                        <a:t>Online media, websites, and search engines (e.g., banner, display, and video ads, etc.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11243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Radio, podcasts, and audio streaming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51499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i="0" u="none" strike="noStrike" kern="100" noProof="0">
                          <a:solidFill>
                            <a:srgbClr val="333333"/>
                          </a:solidFill>
                          <a:latin typeface="Arial"/>
                        </a:rPr>
                        <a:t>Magazines or newspapers</a:t>
                      </a:r>
                      <a:endParaRPr lang="en-US" b="1"/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39656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6281C91-E2F0-039F-2105-250F958C2FDA}"/>
              </a:ext>
            </a:extLst>
          </p:cNvPr>
          <p:cNvSpPr txBox="1"/>
          <p:nvPr/>
        </p:nvSpPr>
        <p:spPr>
          <a:xfrm>
            <a:off x="177447" y="6432635"/>
            <a:ext cx="6170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Q210. Which of the following advertisement formats or locations is likely to make you take an action?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0349A-259A-24CF-8D06-F5A744FDCC10}"/>
              </a:ext>
            </a:extLst>
          </p:cNvPr>
          <p:cNvSpPr txBox="1"/>
          <p:nvPr/>
        </p:nvSpPr>
        <p:spPr>
          <a:xfrm>
            <a:off x="722376" y="5752675"/>
            <a:ext cx="8162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How to interpret the index: the Gen Z population is 16% more likely to take an action after OOH ad exposure than the general population. </a:t>
            </a:r>
          </a:p>
        </p:txBody>
      </p:sp>
    </p:spTree>
    <p:extLst>
      <p:ext uri="{BB962C8B-B14F-4D97-AF65-F5344CB8AC3E}">
        <p14:creationId xmlns:p14="http://schemas.microsoft.com/office/powerpoint/2010/main" val="602041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Appendix: Viewing Frequency of DOOH Ad Formats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Frequency of DOOH Ad Formats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098BE0-F630-FE31-0202-B8310B856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77499"/>
              </p:ext>
            </p:extLst>
          </p:nvPr>
        </p:nvGraphicFramePr>
        <p:xfrm>
          <a:off x="241058" y="1448462"/>
          <a:ext cx="11566624" cy="47317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3243219964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3080199671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3802777020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4286983534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2805197540"/>
                    </a:ext>
                  </a:extLst>
                </a:gridCol>
              </a:tblGrid>
              <a:tr h="418306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% Seen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Total % Seen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Past 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Past 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</a:rPr>
                        <a:t>Past 3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579810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billboards or posters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3056539"/>
                  </a:ext>
                </a:extLst>
              </a:tr>
              <a:tr h="482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Street-level or sidewalk stationed digital display advertising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65%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9405275"/>
                  </a:ext>
                </a:extLst>
              </a:tr>
              <a:tr h="225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Mobile billboards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8929680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on/inside public bus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00" noProof="0">
                          <a:solidFill>
                            <a:schemeClr val="tx1"/>
                          </a:solidFill>
                          <a:latin typeface="Arial"/>
                        </a:rPr>
                        <a:t>60%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0671603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on bus shelters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56%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3481114"/>
                  </a:ext>
                </a:extLst>
              </a:tr>
              <a:tr h="4826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in/outside of taxi cabs or ride share vehicles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9806625"/>
                  </a:ext>
                </a:extLst>
              </a:tr>
              <a:tr h="4826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on rails cars, platforms, or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842517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in airports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831738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screen ads in shopping malls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409148"/>
                  </a:ext>
                </a:extLst>
              </a:tr>
              <a:tr h="4826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Digital signage or video screens in places of business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7336603"/>
                  </a:ext>
                </a:extLst>
              </a:tr>
              <a:tr h="35395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Ads on movie theater screens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6095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kern="1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82%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202084"/>
                  </a:ext>
                </a:extLst>
              </a:tr>
            </a:tbl>
          </a:graphicData>
        </a:graphic>
      </p:graphicFrame>
      <p:sp>
        <p:nvSpPr>
          <p:cNvPr id="7" name="TextBox 11">
            <a:extLst>
              <a:ext uri="{FF2B5EF4-FFF2-40B4-BE49-F238E27FC236}">
                <a16:creationId xmlns:a16="http://schemas.microsoft.com/office/drawing/2014/main" id="{87AD387C-5F3B-5D53-B53E-756B8E98D4B6}"/>
              </a:ext>
            </a:extLst>
          </p:cNvPr>
          <p:cNvSpPr txBox="1"/>
          <p:nvPr/>
        </p:nvSpPr>
        <p:spPr>
          <a:xfrm>
            <a:off x="167895" y="6180194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Q215. When was the last time you noticed advertising in each of the following types of digital out-of-home formats or locations?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395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“Total % </a:t>
            </a:r>
            <a:r>
              <a:rPr lang="en-US" sz="800" dirty="0">
                <a:solidFill>
                  <a:srgbClr val="939598"/>
                </a:solidFill>
                <a:latin typeface="Arial" panose="020B0604020202020204"/>
              </a:rPr>
              <a:t>Seen” includes respondents who noticed DOOH ads more than three months ago, along with those who noticed in the past week, month or past three months.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3959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1417B-3C2C-E875-EC65-FC5B7D1A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+mj-lt"/>
              </a:rPr>
              <a:t>Key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95952-0AD9-3D3D-1DBD-46732A1255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79" y="1195195"/>
            <a:ext cx="10772041" cy="5144645"/>
          </a:xfrm>
        </p:spPr>
        <p:txBody>
          <a:bodyPr/>
          <a:lstStyle/>
          <a:p>
            <a:pPr marL="79246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DOOH Drives Store Traffic + Impacts Retail Purchasing Decisions.</a:t>
            </a:r>
          </a:p>
          <a:p>
            <a:r>
              <a:rPr lang="en-US" dirty="0"/>
              <a:t>30% of consumers have recently noticed DOOH ads providing directions to a business. </a:t>
            </a:r>
          </a:p>
          <a:p>
            <a:r>
              <a:rPr lang="en-US" dirty="0"/>
              <a:t>51% of those who noticed the directional DOOH ad visited the business. </a:t>
            </a:r>
          </a:p>
          <a:p>
            <a:r>
              <a:rPr lang="en-US" dirty="0"/>
              <a:t>93% of those who noticed the directional DOOH ad and visited the business made a purchase. </a:t>
            </a:r>
          </a:p>
          <a:p>
            <a:r>
              <a:rPr lang="en-US" dirty="0"/>
              <a:t>77% of consumers notice DOOH ads when making purchases inside businesses. </a:t>
            </a:r>
          </a:p>
          <a:p>
            <a:pPr marL="79246" indent="0">
              <a:buNone/>
            </a:pPr>
            <a:endParaRPr lang="en-US" dirty="0"/>
          </a:p>
          <a:p>
            <a:pPr marL="79246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Types of DOOH Ads that Generate Consumer Notice and Likelihood to Act.</a:t>
            </a:r>
          </a:p>
          <a:p>
            <a:r>
              <a:rPr lang="en-US" dirty="0"/>
              <a:t>At least half are more likely to notice DOOH ads featuring cost savings at grocery stores and restaurants, or upcoming movie releases.</a:t>
            </a:r>
          </a:p>
          <a:p>
            <a:r>
              <a:rPr lang="en-US" dirty="0"/>
              <a:t>Over 70% are likely to share DOOH ad content they deem entertaining (creative, clever, humorous) or that features their favorite products or brands.</a:t>
            </a:r>
          </a:p>
          <a:p>
            <a:endParaRPr lang="en-US" dirty="0"/>
          </a:p>
          <a:p>
            <a:pPr marL="79246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Contextual, Dynamic DOOH Ads Drive Consumer Interest.</a:t>
            </a:r>
          </a:p>
          <a:p>
            <a:r>
              <a:rPr lang="en-US" dirty="0"/>
              <a:t>Dynamic ad content with deals, offers related to current weather conditions, and time-specific discounts are among those consumers consider most useful.</a:t>
            </a:r>
          </a:p>
          <a:p>
            <a:pPr lvl="1"/>
            <a:r>
              <a:rPr lang="en-US" dirty="0"/>
              <a:t>86% rate ads with special deals on groceries useful.</a:t>
            </a:r>
          </a:p>
          <a:p>
            <a:pPr lvl="1"/>
            <a:r>
              <a:rPr lang="en-US" dirty="0"/>
              <a:t>84% rate ads with special deals at restaurants useful. </a:t>
            </a:r>
          </a:p>
          <a:p>
            <a:pPr lvl="1"/>
            <a:r>
              <a:rPr lang="en-US" dirty="0"/>
              <a:t>81% rate ads with offers related to current weather conditions useful (temperature, precipitation, etc.)</a:t>
            </a:r>
          </a:p>
          <a:p>
            <a:pPr lvl="1"/>
            <a:r>
              <a:rPr lang="en-US" dirty="0"/>
              <a:t>80% rate ads with time-specific offers useful (food menus, beverages, etc.)</a:t>
            </a:r>
          </a:p>
          <a:p>
            <a:pPr lvl="1"/>
            <a:r>
              <a:rPr lang="en-US" dirty="0"/>
              <a:t>80% rate ads with special deals on clothing, shoes or accessories useful.</a:t>
            </a:r>
          </a:p>
          <a:p>
            <a:pPr lvl="1"/>
            <a:r>
              <a:rPr lang="en-US" dirty="0"/>
              <a:t>78% rate ads with notifications/reminders about local special events useful. </a:t>
            </a:r>
          </a:p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AFDD659-8836-D265-4E82-DE08A144C7B9}"/>
              </a:ext>
            </a:extLst>
          </p:cNvPr>
          <p:cNvSpPr txBox="1">
            <a:spLocks/>
          </p:cNvSpPr>
          <p:nvPr/>
        </p:nvSpPr>
        <p:spPr>
          <a:xfrm>
            <a:off x="177449" y="266913"/>
            <a:ext cx="6096000" cy="252573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067" b="0" i="0" kern="1200">
                <a:solidFill>
                  <a:schemeClr val="accent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067" b="1" kern="1200" cap="none" spc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067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FF87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OAAA DOOH</a:t>
            </a:r>
          </a:p>
        </p:txBody>
      </p:sp>
    </p:spTree>
    <p:extLst>
      <p:ext uri="{BB962C8B-B14F-4D97-AF65-F5344CB8AC3E}">
        <p14:creationId xmlns:p14="http://schemas.microsoft.com/office/powerpoint/2010/main" val="503927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 for Advertisement Types</a:t>
            </a:r>
          </a:p>
        </p:txBody>
      </p:sp>
      <p:pic>
        <p:nvPicPr>
          <p:cNvPr id="12" name="Picture 11" descr="Cars on the road with a sign&#10;&#10;Description automatically generated">
            <a:extLst>
              <a:ext uri="{FF2B5EF4-FFF2-40B4-BE49-F238E27FC236}">
                <a16:creationId xmlns:a16="http://schemas.microsoft.com/office/drawing/2014/main" id="{613E9425-5C4F-095F-9EFE-E0EE58861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817592"/>
            <a:ext cx="3116502" cy="1463040"/>
          </a:xfrm>
          <a:prstGeom prst="rect">
            <a:avLst/>
          </a:prstGeom>
        </p:spPr>
      </p:pic>
      <p:pic>
        <p:nvPicPr>
          <p:cNvPr id="15" name="Picture 14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672BC127-217A-40B2-70F9-E899560C3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1200736"/>
            <a:ext cx="2377440" cy="2079388"/>
          </a:xfrm>
          <a:prstGeom prst="rect">
            <a:avLst/>
          </a:prstGeom>
        </p:spPr>
      </p:pic>
      <p:pic>
        <p:nvPicPr>
          <p:cNvPr id="17" name="Picture 16" descr="A truck with a large screen on it&#10;&#10;Description automatically generated">
            <a:extLst>
              <a:ext uri="{FF2B5EF4-FFF2-40B4-BE49-F238E27FC236}">
                <a16:creationId xmlns:a16="http://schemas.microsoft.com/office/drawing/2014/main" id="{13BB3668-B44D-477D-3BD5-08DD5A94C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48" y="1221459"/>
            <a:ext cx="2743200" cy="2057400"/>
          </a:xfrm>
          <a:prstGeom prst="rect">
            <a:avLst/>
          </a:prstGeom>
        </p:spPr>
      </p:pic>
      <p:pic>
        <p:nvPicPr>
          <p:cNvPr id="19" name="Picture 18" descr="A person looking at a screen&#10;&#10;Description automatically generated">
            <a:extLst>
              <a:ext uri="{FF2B5EF4-FFF2-40B4-BE49-F238E27FC236}">
                <a16:creationId xmlns:a16="http://schemas.microsoft.com/office/drawing/2014/main" id="{9EC01D52-5301-5485-B3D6-A287B6EC3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0" y="3951325"/>
            <a:ext cx="2743200" cy="1828069"/>
          </a:xfrm>
          <a:prstGeom prst="rect">
            <a:avLst/>
          </a:prstGeom>
        </p:spPr>
      </p:pic>
      <p:pic>
        <p:nvPicPr>
          <p:cNvPr id="34" name="Picture 33" descr="A yellow taxi cab with a screen on top&#10;&#10;Description automatically generated">
            <a:extLst>
              <a:ext uri="{FF2B5EF4-FFF2-40B4-BE49-F238E27FC236}">
                <a16:creationId xmlns:a16="http://schemas.microsoft.com/office/drawing/2014/main" id="{FE319A51-F766-FA6C-C2E4-97F302E15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48" y="3958976"/>
            <a:ext cx="2743200" cy="1832458"/>
          </a:xfrm>
          <a:prstGeom prst="rect">
            <a:avLst/>
          </a:prstGeom>
        </p:spPr>
      </p:pic>
      <p:pic>
        <p:nvPicPr>
          <p:cNvPr id="36" name="Picture 35" descr="A bus stop with a sign on it&#10;&#10;Description automatically generated">
            <a:extLst>
              <a:ext uri="{FF2B5EF4-FFF2-40B4-BE49-F238E27FC236}">
                <a16:creationId xmlns:a16="http://schemas.microsoft.com/office/drawing/2014/main" id="{E6F543FD-DBBE-42C5-94CF-69261BEC8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3755991"/>
            <a:ext cx="2377440" cy="20279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A99654-4957-7364-77F4-640DD859D3DC}"/>
              </a:ext>
            </a:extLst>
          </p:cNvPr>
          <p:cNvSpPr/>
          <p:nvPr/>
        </p:nvSpPr>
        <p:spPr>
          <a:xfrm>
            <a:off x="749855" y="3280124"/>
            <a:ext cx="3116502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billboards or posters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5F82FD-23FB-79D1-7107-31C0E00F957E}"/>
              </a:ext>
            </a:extLst>
          </p:cNvPr>
          <p:cNvSpPr/>
          <p:nvPr/>
        </p:nvSpPr>
        <p:spPr>
          <a:xfrm>
            <a:off x="4907280" y="3280124"/>
            <a:ext cx="237744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Street-level or sidewalk stationed 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display advertising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4D648-66E3-BEC4-6068-59F5DF3D565F}"/>
              </a:ext>
            </a:extLst>
          </p:cNvPr>
          <p:cNvSpPr/>
          <p:nvPr/>
        </p:nvSpPr>
        <p:spPr>
          <a:xfrm>
            <a:off x="8362448" y="3280124"/>
            <a:ext cx="274320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Mobile billboards with digital displays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F1D0E-E646-16D0-5D22-B03DB7748051}"/>
              </a:ext>
            </a:extLst>
          </p:cNvPr>
          <p:cNvSpPr/>
          <p:nvPr/>
        </p:nvSpPr>
        <p:spPr>
          <a:xfrm>
            <a:off x="8362448" y="5793151"/>
            <a:ext cx="274320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on the inside or outside 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of taxi cabs or ride share vehicles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32AE6-93A3-2D03-DF12-3BE158B53B0F}"/>
              </a:ext>
            </a:extLst>
          </p:cNvPr>
          <p:cNvSpPr/>
          <p:nvPr/>
        </p:nvSpPr>
        <p:spPr>
          <a:xfrm>
            <a:off x="951020" y="5776183"/>
            <a:ext cx="274320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on the side of or 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inside a public bus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06C7A3-6E94-080D-9FF7-A75FC08D8B45}"/>
              </a:ext>
            </a:extLst>
          </p:cNvPr>
          <p:cNvSpPr/>
          <p:nvPr/>
        </p:nvSpPr>
        <p:spPr>
          <a:xfrm>
            <a:off x="4907280" y="5782575"/>
            <a:ext cx="237744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on bus shelters</a:t>
            </a:r>
          </a:p>
        </p:txBody>
      </p:sp>
    </p:spTree>
    <p:extLst>
      <p:ext uri="{BB962C8B-B14F-4D97-AF65-F5344CB8AC3E}">
        <p14:creationId xmlns:p14="http://schemas.microsoft.com/office/powerpoint/2010/main" val="2528486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 for Advertisement Types</a:t>
            </a:r>
          </a:p>
        </p:txBody>
      </p:sp>
      <p:pic>
        <p:nvPicPr>
          <p:cNvPr id="24" name="Picture 23" descr="A group of people in a movie theater&#10;&#10;Description automatically generated">
            <a:extLst>
              <a:ext uri="{FF2B5EF4-FFF2-40B4-BE49-F238E27FC236}">
                <a16:creationId xmlns:a16="http://schemas.microsoft.com/office/drawing/2014/main" id="{3F09222C-97AC-2658-C362-A318C37B8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45" y="4052739"/>
            <a:ext cx="2743200" cy="1849250"/>
          </a:xfrm>
          <a:prstGeom prst="rect">
            <a:avLst/>
          </a:prstGeom>
        </p:spPr>
      </p:pic>
      <p:pic>
        <p:nvPicPr>
          <p:cNvPr id="26" name="Picture 25" descr="A person standing at a reception desk&#10;&#10;Description automatically generated">
            <a:extLst>
              <a:ext uri="{FF2B5EF4-FFF2-40B4-BE49-F238E27FC236}">
                <a16:creationId xmlns:a16="http://schemas.microsoft.com/office/drawing/2014/main" id="{27C610AE-3D92-D37E-75A7-84A76BEB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71" y="4039072"/>
            <a:ext cx="2926080" cy="1844584"/>
          </a:xfrm>
          <a:prstGeom prst="rect">
            <a:avLst/>
          </a:prstGeom>
        </p:spPr>
      </p:pic>
      <p:pic>
        <p:nvPicPr>
          <p:cNvPr id="28" name="Picture 27" descr="A person walking in a mall&#10;&#10;Description automatically generated">
            <a:extLst>
              <a:ext uri="{FF2B5EF4-FFF2-40B4-BE49-F238E27FC236}">
                <a16:creationId xmlns:a16="http://schemas.microsoft.com/office/drawing/2014/main" id="{CCEAF4AE-BB48-2B09-34CC-1A92496F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46" y="1266182"/>
            <a:ext cx="2194560" cy="2194560"/>
          </a:xfrm>
          <a:prstGeom prst="rect">
            <a:avLst/>
          </a:prstGeom>
        </p:spPr>
      </p:pic>
      <p:pic>
        <p:nvPicPr>
          <p:cNvPr id="30" name="Picture 29" descr="A large screen in a building&#10;&#10;Description automatically generated">
            <a:extLst>
              <a:ext uri="{FF2B5EF4-FFF2-40B4-BE49-F238E27FC236}">
                <a16:creationId xmlns:a16="http://schemas.microsoft.com/office/drawing/2014/main" id="{9F649A95-047F-C95A-2AD1-4C9E3D1EC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6" y="1630075"/>
            <a:ext cx="2743200" cy="1828800"/>
          </a:xfrm>
          <a:prstGeom prst="rect">
            <a:avLst/>
          </a:prstGeom>
        </p:spPr>
      </p:pic>
      <p:pic>
        <p:nvPicPr>
          <p:cNvPr id="32" name="Picture 31" descr="A group of people walking in a subway&#10;&#10;Description automatically generated">
            <a:extLst>
              <a:ext uri="{FF2B5EF4-FFF2-40B4-BE49-F238E27FC236}">
                <a16:creationId xmlns:a16="http://schemas.microsoft.com/office/drawing/2014/main" id="{353FB801-2A9B-BDC2-DFB8-7139474CE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6" y="1600200"/>
            <a:ext cx="3520439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9A61A-532F-E2A2-5C68-B1D842C49DFA}"/>
              </a:ext>
            </a:extLst>
          </p:cNvPr>
          <p:cNvSpPr/>
          <p:nvPr/>
        </p:nvSpPr>
        <p:spPr>
          <a:xfrm>
            <a:off x="616855" y="3426475"/>
            <a:ext cx="3520439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in commuter rail or subway cars, platforms, or stations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E8140-F518-0F2D-C1DB-8A0B8DD8E57C}"/>
              </a:ext>
            </a:extLst>
          </p:cNvPr>
          <p:cNvSpPr/>
          <p:nvPr/>
        </p:nvSpPr>
        <p:spPr>
          <a:xfrm>
            <a:off x="6779446" y="5895497"/>
            <a:ext cx="274320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Ads on movie theater screens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DFF6C5-8A19-141B-3EEF-784D80D797DE}"/>
              </a:ext>
            </a:extLst>
          </p:cNvPr>
          <p:cNvSpPr/>
          <p:nvPr/>
        </p:nvSpPr>
        <p:spPr>
          <a:xfrm>
            <a:off x="2518771" y="5889153"/>
            <a:ext cx="2926079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signage or video screens in 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places of business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4170B4-2003-F081-1CDC-D9C3E49681EB}"/>
              </a:ext>
            </a:extLst>
          </p:cNvPr>
          <p:cNvSpPr/>
          <p:nvPr/>
        </p:nvSpPr>
        <p:spPr>
          <a:xfrm>
            <a:off x="9165046" y="3452747"/>
            <a:ext cx="219456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in 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shopping malls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D9918-365C-3BBA-D024-17B0BC6C7D89}"/>
              </a:ext>
            </a:extLst>
          </p:cNvPr>
          <p:cNvSpPr/>
          <p:nvPr/>
        </p:nvSpPr>
        <p:spPr>
          <a:xfrm>
            <a:off x="5217886" y="3460627"/>
            <a:ext cx="274320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screen ads in airports</a:t>
            </a:r>
          </a:p>
        </p:txBody>
      </p:sp>
    </p:spTree>
    <p:extLst>
      <p:ext uri="{BB962C8B-B14F-4D97-AF65-F5344CB8AC3E}">
        <p14:creationId xmlns:p14="http://schemas.microsoft.com/office/powerpoint/2010/main" val="267869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 for Advertisement Types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4DBB07-67D4-61B8-942D-E3D30CDB4935}"/>
              </a:ext>
            </a:extLst>
          </p:cNvPr>
          <p:cNvSpPr txBox="1">
            <a:spLocks/>
          </p:cNvSpPr>
          <p:nvPr/>
        </p:nvSpPr>
        <p:spPr>
          <a:xfrm>
            <a:off x="8117340" y="1805939"/>
            <a:ext cx="2564373" cy="320041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b="0" kern="1200" cap="none" spc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Q335 and Q340</a:t>
            </a:r>
          </a:p>
        </p:txBody>
      </p:sp>
      <p:pic>
        <p:nvPicPr>
          <p:cNvPr id="8" name="Picture 7" descr="A person pointing at a screen&#10;&#10;Description automatically generated">
            <a:extLst>
              <a:ext uri="{FF2B5EF4-FFF2-40B4-BE49-F238E27FC236}">
                <a16:creationId xmlns:a16="http://schemas.microsoft.com/office/drawing/2014/main" id="{21DD7AE6-F466-6B45-5A5E-AC29AC034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42" y="3908590"/>
            <a:ext cx="4156360" cy="1828800"/>
          </a:xfrm>
          <a:prstGeom prst="rect">
            <a:avLst/>
          </a:prstGeom>
        </p:spPr>
      </p:pic>
      <p:pic>
        <p:nvPicPr>
          <p:cNvPr id="10" name="Picture 9" descr="A close-up of a screen&#10;&#10;Description automatically generated">
            <a:extLst>
              <a:ext uri="{FF2B5EF4-FFF2-40B4-BE49-F238E27FC236}">
                <a16:creationId xmlns:a16="http://schemas.microsoft.com/office/drawing/2014/main" id="{40BE649C-33E9-417E-2242-2C4304342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2" y="1439817"/>
            <a:ext cx="3258740" cy="1828800"/>
          </a:xfrm>
          <a:prstGeom prst="rect">
            <a:avLst/>
          </a:prstGeom>
        </p:spPr>
      </p:pic>
      <p:pic>
        <p:nvPicPr>
          <p:cNvPr id="14" name="Picture 13" descr="A car parked on the side of a street&#10;&#10;Description automatically generated">
            <a:extLst>
              <a:ext uri="{FF2B5EF4-FFF2-40B4-BE49-F238E27FC236}">
                <a16:creationId xmlns:a16="http://schemas.microsoft.com/office/drawing/2014/main" id="{A10CAF3D-ECB2-F1D6-3BC5-27F28D9CF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" y="1454331"/>
            <a:ext cx="2765910" cy="1828800"/>
          </a:xfrm>
          <a:prstGeom prst="rect">
            <a:avLst/>
          </a:prstGeom>
        </p:spPr>
      </p:pic>
      <p:pic>
        <p:nvPicPr>
          <p:cNvPr id="18" name="Picture 17" descr="A bus stop with a sign on it&#10;&#10;Description automatically generated">
            <a:extLst>
              <a:ext uri="{FF2B5EF4-FFF2-40B4-BE49-F238E27FC236}">
                <a16:creationId xmlns:a16="http://schemas.microsoft.com/office/drawing/2014/main" id="{51D784E2-11CB-D437-6F29-28BD62F4D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" y="3908590"/>
            <a:ext cx="2143990" cy="1828800"/>
          </a:xfrm>
          <a:prstGeom prst="rect">
            <a:avLst/>
          </a:prstGeom>
        </p:spPr>
      </p:pic>
      <p:pic>
        <p:nvPicPr>
          <p:cNvPr id="22" name="Picture 21" descr="A building with a large advertisement on the side&#10;&#10;Description automatically generated">
            <a:extLst>
              <a:ext uri="{FF2B5EF4-FFF2-40B4-BE49-F238E27FC236}">
                <a16:creationId xmlns:a16="http://schemas.microsoft.com/office/drawing/2014/main" id="{11FD6511-7984-F5D4-F57C-C46F340D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66" y="2286000"/>
            <a:ext cx="3319917" cy="228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E56C97-ED54-4618-1FBA-29B8362C4E88}"/>
              </a:ext>
            </a:extLst>
          </p:cNvPr>
          <p:cNvCxnSpPr>
            <a:cxnSpLocks/>
          </p:cNvCxnSpPr>
          <p:nvPr/>
        </p:nvCxnSpPr>
        <p:spPr>
          <a:xfrm>
            <a:off x="7678055" y="951899"/>
            <a:ext cx="0" cy="530375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B0A1A81-3B50-11FF-8147-5BEBD8C9ED6A}"/>
              </a:ext>
            </a:extLst>
          </p:cNvPr>
          <p:cNvSpPr/>
          <p:nvPr/>
        </p:nvSpPr>
        <p:spPr>
          <a:xfrm>
            <a:off x="415197" y="5738823"/>
            <a:ext cx="2143986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street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4051DB-CD33-2CFC-DC07-37564D144B4F}"/>
              </a:ext>
            </a:extLst>
          </p:cNvPr>
          <p:cNvSpPr/>
          <p:nvPr/>
        </p:nvSpPr>
        <p:spPr>
          <a:xfrm>
            <a:off x="3898359" y="3264935"/>
            <a:ext cx="3258740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transit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E828FF-F22A-8437-00AF-7053F40A97C5}"/>
              </a:ext>
            </a:extLst>
          </p:cNvPr>
          <p:cNvSpPr/>
          <p:nvPr/>
        </p:nvSpPr>
        <p:spPr>
          <a:xfrm>
            <a:off x="414897" y="3276601"/>
            <a:ext cx="2765905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billboards or posters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737D8A-6465-ED87-CC80-6E422F3E891B}"/>
              </a:ext>
            </a:extLst>
          </p:cNvPr>
          <p:cNvSpPr/>
          <p:nvPr/>
        </p:nvSpPr>
        <p:spPr>
          <a:xfrm>
            <a:off x="3001637" y="5728657"/>
            <a:ext cx="4155457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Digital signage or video screens in places of business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5A0AFC-5F8C-7C84-A892-A7EC36FCB932}"/>
              </a:ext>
            </a:extLst>
          </p:cNvPr>
          <p:cNvSpPr/>
          <p:nvPr/>
        </p:nvSpPr>
        <p:spPr>
          <a:xfrm>
            <a:off x="8190465" y="4572000"/>
            <a:ext cx="3319917" cy="32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3D digital ads</a:t>
            </a:r>
          </a:p>
        </p:txBody>
      </p:sp>
    </p:spTree>
    <p:extLst>
      <p:ext uri="{BB962C8B-B14F-4D97-AF65-F5344CB8AC3E}">
        <p14:creationId xmlns:p14="http://schemas.microsoft.com/office/powerpoint/2010/main" val="528224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351C8-8FFB-4DEB-9A08-F6C661002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049" y="4965545"/>
            <a:ext cx="3504644" cy="112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CD8AE-FD1B-4C50-B675-289402BBC1E8}"/>
              </a:ext>
            </a:extLst>
          </p:cNvPr>
          <p:cNvSpPr txBox="1"/>
          <p:nvPr/>
        </p:nvSpPr>
        <p:spPr>
          <a:xfrm>
            <a:off x="5276088" y="6310744"/>
            <a:ext cx="666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“The Effectiveness of Digital OOH Advertising” study was sponsored by The Foundation for Out of Home Advertising Research and Education (FOARE), a 501 (c) (3) not for profit, charitable organization.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24A59C7-EA0E-36D9-3A85-44F7D893A203}"/>
              </a:ext>
            </a:extLst>
          </p:cNvPr>
          <p:cNvSpPr txBox="1"/>
          <p:nvPr/>
        </p:nvSpPr>
        <p:spPr>
          <a:xfrm>
            <a:off x="850142" y="5699049"/>
            <a:ext cx="321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38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past month public transit users,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within the last week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Introduction: Audience Definitions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Audience Definitions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226B8-48B2-963B-BB97-3C435121F7BC}"/>
              </a:ext>
            </a:extLst>
          </p:cNvPr>
          <p:cNvCxnSpPr>
            <a:cxnSpLocks/>
          </p:cNvCxnSpPr>
          <p:nvPr/>
        </p:nvCxnSpPr>
        <p:spPr>
          <a:xfrm>
            <a:off x="4254786" y="1499742"/>
            <a:ext cx="0" cy="468521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E6A6CF-860C-03A9-D2EA-C0902C5BB840}"/>
              </a:ext>
            </a:extLst>
          </p:cNvPr>
          <p:cNvCxnSpPr>
            <a:cxnSpLocks/>
          </p:cNvCxnSpPr>
          <p:nvPr/>
        </p:nvCxnSpPr>
        <p:spPr>
          <a:xfrm>
            <a:off x="998497" y="3842347"/>
            <a:ext cx="10113689" cy="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922EA7-DCEE-0522-3D77-EF1FE79F109B}"/>
              </a:ext>
            </a:extLst>
          </p:cNvPr>
          <p:cNvCxnSpPr>
            <a:cxnSpLocks/>
          </p:cNvCxnSpPr>
          <p:nvPr/>
        </p:nvCxnSpPr>
        <p:spPr>
          <a:xfrm>
            <a:off x="7909081" y="1503309"/>
            <a:ext cx="0" cy="4685210"/>
          </a:xfrm>
          <a:prstGeom prst="line">
            <a:avLst/>
          </a:prstGeom>
          <a:ln w="952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CD1F1-8A29-0A09-5F2C-D771D998B4AC}"/>
              </a:ext>
            </a:extLst>
          </p:cNvPr>
          <p:cNvSpPr txBox="1"/>
          <p:nvPr/>
        </p:nvSpPr>
        <p:spPr>
          <a:xfrm>
            <a:off x="5001367" y="1591895"/>
            <a:ext cx="2299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 Month Walkers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10C65-559A-A9DD-BD22-66A08652F142}"/>
              </a:ext>
            </a:extLst>
          </p:cNvPr>
          <p:cNvSpPr txBox="1"/>
          <p:nvPr/>
        </p:nvSpPr>
        <p:spPr>
          <a:xfrm>
            <a:off x="642598" y="1599425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 Month Private Vehicle Users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4F4B2-DEF5-43E6-7443-4E86B5482DD4}"/>
              </a:ext>
            </a:extLst>
          </p:cNvPr>
          <p:cNvSpPr txBox="1"/>
          <p:nvPr/>
        </p:nvSpPr>
        <p:spPr>
          <a:xfrm>
            <a:off x="582921" y="3909842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 Month Public Transit 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7DA2E-CB91-E8F8-E941-336B21664ABB}"/>
              </a:ext>
            </a:extLst>
          </p:cNvPr>
          <p:cNvSpPr txBox="1"/>
          <p:nvPr/>
        </p:nvSpPr>
        <p:spPr>
          <a:xfrm>
            <a:off x="7810162" y="1574241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 12 Month Flyers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8B31D-8820-92C8-BFF1-AFAC8660D2CA}"/>
              </a:ext>
            </a:extLst>
          </p:cNvPr>
          <p:cNvSpPr txBox="1"/>
          <p:nvPr/>
        </p:nvSpPr>
        <p:spPr>
          <a:xfrm>
            <a:off x="8022162" y="3924307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 Month Rail Users</a:t>
            </a:r>
          </a:p>
        </p:txBody>
      </p:sp>
      <p:pic>
        <p:nvPicPr>
          <p:cNvPr id="16" name="Graphic 15" descr="Shoe footprints outline">
            <a:extLst>
              <a:ext uri="{FF2B5EF4-FFF2-40B4-BE49-F238E27FC236}">
                <a16:creationId xmlns:a16="http://schemas.microsoft.com/office/drawing/2014/main" id="{8BB2DFE8-05E8-5AF6-AD08-AE2A22EA5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2272" y="2259178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1F6DD-6CF7-0EB0-76A5-231BA9482C98}"/>
              </a:ext>
            </a:extLst>
          </p:cNvPr>
          <p:cNvSpPr txBox="1"/>
          <p:nvPr/>
        </p:nvSpPr>
        <p:spPr>
          <a:xfrm>
            <a:off x="5446672" y="2184905"/>
            <a:ext cx="1951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walked in a town, city, or downtown are within the past 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D79C7-A5D4-49B0-7223-EFC4FF9E8BA0}"/>
              </a:ext>
            </a:extLst>
          </p:cNvPr>
          <p:cNvSpPr txBox="1"/>
          <p:nvPr/>
        </p:nvSpPr>
        <p:spPr>
          <a:xfrm>
            <a:off x="4803876" y="3279228"/>
            <a:ext cx="293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past month walkers,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within the last week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99181-50F8-242A-E2EA-D8031ACE0FDB}"/>
              </a:ext>
            </a:extLst>
          </p:cNvPr>
          <p:cNvSpPr txBox="1"/>
          <p:nvPr/>
        </p:nvSpPr>
        <p:spPr>
          <a:xfrm>
            <a:off x="1899745" y="2185081"/>
            <a:ext cx="188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driven or ridden in a car, truck, or other private vehicle within the past month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5D8407-CC4C-494C-3A92-99005B4A997E}"/>
              </a:ext>
            </a:extLst>
          </p:cNvPr>
          <p:cNvSpPr txBox="1"/>
          <p:nvPr/>
        </p:nvSpPr>
        <p:spPr>
          <a:xfrm>
            <a:off x="1094606" y="3173578"/>
            <a:ext cx="293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past month private vehicle users,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within the last week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8353E8-D4C6-5EDA-DD7C-F1F1F2BAECCA}"/>
              </a:ext>
            </a:extLst>
          </p:cNvPr>
          <p:cNvSpPr txBox="1"/>
          <p:nvPr/>
        </p:nvSpPr>
        <p:spPr>
          <a:xfrm>
            <a:off x="1864813" y="4309017"/>
            <a:ext cx="19512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ridden as a passenger in a taxi, public bus, or ride-share car service within the past month</a:t>
            </a:r>
          </a:p>
        </p:txBody>
      </p:sp>
      <p:pic>
        <p:nvPicPr>
          <p:cNvPr id="27" name="Graphic 26" descr="Taxi outline">
            <a:extLst>
              <a:ext uri="{FF2B5EF4-FFF2-40B4-BE49-F238E27FC236}">
                <a16:creationId xmlns:a16="http://schemas.microsoft.com/office/drawing/2014/main" id="{7BCB4266-8B84-E65B-AC11-2006BA6FE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406" y="4313338"/>
            <a:ext cx="914400" cy="914400"/>
          </a:xfrm>
          <a:prstGeom prst="rect">
            <a:avLst/>
          </a:prstGeom>
        </p:spPr>
      </p:pic>
      <p:pic>
        <p:nvPicPr>
          <p:cNvPr id="29" name="Graphic 28" descr="Car outline">
            <a:extLst>
              <a:ext uri="{FF2B5EF4-FFF2-40B4-BE49-F238E27FC236}">
                <a16:creationId xmlns:a16="http://schemas.microsoft.com/office/drawing/2014/main" id="{75AFF024-F85B-CE57-2853-E3FB9EE1F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693" y="2163339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243304-E47F-2E27-CC85-4C7719512ABB}"/>
              </a:ext>
            </a:extLst>
          </p:cNvPr>
          <p:cNvSpPr txBox="1"/>
          <p:nvPr/>
        </p:nvSpPr>
        <p:spPr>
          <a:xfrm>
            <a:off x="8137191" y="5703034"/>
            <a:ext cx="321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past month rail users,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within the last week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6D2C6E-D97A-FC23-A7AA-E025C84BA044}"/>
              </a:ext>
            </a:extLst>
          </p:cNvPr>
          <p:cNvSpPr txBox="1"/>
          <p:nvPr/>
        </p:nvSpPr>
        <p:spPr>
          <a:xfrm>
            <a:off x="8966898" y="4510728"/>
            <a:ext cx="2113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ridden as a passenger on a commuter rail or subway in the past month</a:t>
            </a:r>
          </a:p>
        </p:txBody>
      </p:sp>
      <p:pic>
        <p:nvPicPr>
          <p:cNvPr id="33" name="Graphic 32" descr="Train outline">
            <a:extLst>
              <a:ext uri="{FF2B5EF4-FFF2-40B4-BE49-F238E27FC236}">
                <a16:creationId xmlns:a16="http://schemas.microsoft.com/office/drawing/2014/main" id="{C6D85EE9-189C-8AC0-D3A0-BBFB46725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9183" y="4592294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D42C2E3-96B2-5D32-8A86-9AE8D866D63A}"/>
              </a:ext>
            </a:extLst>
          </p:cNvPr>
          <p:cNvSpPr txBox="1"/>
          <p:nvPr/>
        </p:nvSpPr>
        <p:spPr>
          <a:xfrm>
            <a:off x="8224105" y="3206778"/>
            <a:ext cx="321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past 12-month flyers,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38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within the last 6 months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C5BAB5-FCF4-07A8-4318-431E28BC01FF}"/>
              </a:ext>
            </a:extLst>
          </p:cNvPr>
          <p:cNvSpPr txBox="1"/>
          <p:nvPr/>
        </p:nvSpPr>
        <p:spPr>
          <a:xfrm>
            <a:off x="9156889" y="2229210"/>
            <a:ext cx="1733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Have taken a trip via airplane in the past 12 months</a:t>
            </a:r>
          </a:p>
        </p:txBody>
      </p:sp>
      <p:pic>
        <p:nvPicPr>
          <p:cNvPr id="39" name="Graphic 38" descr="Plane Window outline">
            <a:extLst>
              <a:ext uri="{FF2B5EF4-FFF2-40B4-BE49-F238E27FC236}">
                <a16:creationId xmlns:a16="http://schemas.microsoft.com/office/drawing/2014/main" id="{32150893-99D9-DE46-A201-CE17EE0B0B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74036" y="2156977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7D875A6-6F1D-2721-7EA8-E15F6450BDD4}"/>
              </a:ext>
            </a:extLst>
          </p:cNvPr>
          <p:cNvSpPr txBox="1"/>
          <p:nvPr/>
        </p:nvSpPr>
        <p:spPr>
          <a:xfrm>
            <a:off x="4282920" y="3913706"/>
            <a:ext cx="373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Transit Market Residents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3A2A6A-7253-8B63-9C42-FAFE1992D462}"/>
              </a:ext>
            </a:extLst>
          </p:cNvPr>
          <p:cNvSpPr txBox="1"/>
          <p:nvPr/>
        </p:nvSpPr>
        <p:spPr>
          <a:xfrm>
            <a:off x="4532272" y="5750876"/>
            <a:ext cx="360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adults 18-64 are key transit market residents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293D78-BDB7-420A-433F-C62DC2B7C679}"/>
              </a:ext>
            </a:extLst>
          </p:cNvPr>
          <p:cNvSpPr txBox="1"/>
          <p:nvPr/>
        </p:nvSpPr>
        <p:spPr>
          <a:xfrm>
            <a:off x="5521101" y="4473855"/>
            <a:ext cx="18738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Live in the New York, Philadelphia, Boston, Washington, D.C., Chicago, or San Francisco DMA</a:t>
            </a:r>
          </a:p>
        </p:txBody>
      </p:sp>
      <p:pic>
        <p:nvPicPr>
          <p:cNvPr id="45" name="Graphic 44" descr="City outline">
            <a:extLst>
              <a:ext uri="{FF2B5EF4-FFF2-40B4-BE49-F238E27FC236}">
                <a16:creationId xmlns:a16="http://schemas.microsoft.com/office/drawing/2014/main" id="{B0CF202B-7AA5-3CE5-ABB0-003DA9B6AC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91584" y="4639748"/>
            <a:ext cx="914400" cy="91440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006516E-BC41-3211-1918-1F7A6C6F5AD9}"/>
              </a:ext>
            </a:extLst>
          </p:cNvPr>
          <p:cNvSpPr txBox="1"/>
          <p:nvPr/>
        </p:nvSpPr>
        <p:spPr>
          <a:xfrm>
            <a:off x="177447" y="6363621"/>
            <a:ext cx="9250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Q100. When was the last time you…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Q105. When was the last time you took a trip via airplane?</a:t>
            </a:r>
          </a:p>
        </p:txBody>
      </p:sp>
    </p:spTree>
    <p:extLst>
      <p:ext uri="{BB962C8B-B14F-4D97-AF65-F5344CB8AC3E}">
        <p14:creationId xmlns:p14="http://schemas.microsoft.com/office/powerpoint/2010/main" val="191830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4FA0A4-9D8E-0E4B-AD09-CC92AC4C9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67" y="2251304"/>
            <a:ext cx="9076666" cy="2355391"/>
          </a:xfrm>
        </p:spPr>
        <p:txBody>
          <a:bodyPr anchor="ctr"/>
          <a:lstStyle/>
          <a:p>
            <a:r>
              <a:rPr lang="en-US" sz="4400"/>
              <a:t>Detailed Findings</a:t>
            </a:r>
          </a:p>
        </p:txBody>
      </p:sp>
    </p:spTree>
    <p:extLst>
      <p:ext uri="{BB962C8B-B14F-4D97-AF65-F5344CB8AC3E}">
        <p14:creationId xmlns:p14="http://schemas.microsoft.com/office/powerpoint/2010/main" val="80414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39CF-073D-30E1-BA36-832BB5D40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/>
              <a:t>The State of DOOH Advertising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F3AF97-3485-0086-0D5C-A7C0AF597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69080"/>
              </p:ext>
            </p:extLst>
          </p:nvPr>
        </p:nvGraphicFramePr>
        <p:xfrm>
          <a:off x="-191030" y="2207541"/>
          <a:ext cx="6566253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OOH is the most favorably viewed advertising format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Those in large urban areas, transit users, and younger generations are most favorable toward DOOH ads.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939598"/>
                </a:solidFill>
                <a:latin typeface="Arial" panose="020B0604020202020204"/>
              </a:rPr>
              <a:t>Q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200. Which of the following advertisement formats or locations do you find favorable?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F1CEF-75EA-D4EE-8848-E9B2474458D8}"/>
              </a:ext>
            </a:extLst>
          </p:cNvPr>
          <p:cNvSpPr txBox="1"/>
          <p:nvPr/>
        </p:nvSpPr>
        <p:spPr>
          <a:xfrm>
            <a:off x="1280532" y="1810539"/>
            <a:ext cx="3889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Ad Type Favorability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D3456-658B-7437-4D61-0CA88BB84677}"/>
              </a:ext>
            </a:extLst>
          </p:cNvPr>
          <p:cNvSpPr txBox="1"/>
          <p:nvPr/>
        </p:nvSpPr>
        <p:spPr>
          <a:xfrm>
            <a:off x="8583652" y="1838143"/>
            <a:ext cx="220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DOOH Favorability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374004A-C84E-A14B-0D95-896B2749B627}"/>
              </a:ext>
            </a:extLst>
          </p:cNvPr>
          <p:cNvSpPr/>
          <p:nvPr/>
        </p:nvSpPr>
        <p:spPr>
          <a:xfrm>
            <a:off x="5120320" y="2999605"/>
            <a:ext cx="348696" cy="1989117"/>
          </a:xfrm>
          <a:prstGeom prst="rightBrace">
            <a:avLst/>
          </a:prstGeom>
          <a:ln>
            <a:solidFill>
              <a:srgbClr val="019ED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62302-195D-7ED1-AF8A-49F73A6BE022}"/>
              </a:ext>
            </a:extLst>
          </p:cNvPr>
          <p:cNvSpPr txBox="1"/>
          <p:nvPr/>
        </p:nvSpPr>
        <p:spPr>
          <a:xfrm>
            <a:off x="5469016" y="3670997"/>
            <a:ext cx="126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19EDB"/>
                </a:solidFill>
              </a:rPr>
              <a:t>76% </a:t>
            </a:r>
          </a:p>
          <a:p>
            <a:r>
              <a:rPr lang="en-US" sz="1200" b="1"/>
              <a:t>Traditional Media 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A983E-E730-7EE3-8266-8D92515BFDEB}"/>
              </a:ext>
            </a:extLst>
          </p:cNvPr>
          <p:cNvSpPr txBox="1"/>
          <p:nvPr/>
        </p:nvSpPr>
        <p:spPr>
          <a:xfrm>
            <a:off x="9074389" y="5850345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B06F0CF-A9E2-D490-86C4-4180A163A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23221"/>
              </p:ext>
            </p:extLst>
          </p:nvPr>
        </p:nvGraphicFramePr>
        <p:xfrm>
          <a:off x="7469035" y="2207541"/>
          <a:ext cx="3680127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801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ADB9A-A4C2-0D06-7959-0DAFCACB8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State of DOOH Advertising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0B9BD7-D74E-FFCE-B36B-B877ACED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OOH is the ad format most likely to drive consumer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4FCEB-64D1-9597-A264-98344D25F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Large urban residents, transit users, and younger generations are most driven by DOOH ads to take action.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FEF224F-2110-E268-E0B1-4E3BFD2C4122}"/>
              </a:ext>
            </a:extLst>
          </p:cNvPr>
          <p:cNvSpPr txBox="1"/>
          <p:nvPr/>
        </p:nvSpPr>
        <p:spPr>
          <a:xfrm>
            <a:off x="177447" y="6109007"/>
            <a:ext cx="92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Harris Poll </a:t>
            </a:r>
          </a:p>
          <a:p>
            <a:pPr defTabSz="914377"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ALL QUALIFIED RESPONDENTS (n=1,023)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939598"/>
                </a:solidFill>
                <a:latin typeface="Arial" panose="020B0604020202020204"/>
              </a:rPr>
              <a:t>Q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210. Which of the following advertisement formats or locations is likely to make you take an action?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F3AF97-3485-0086-0D5C-A7C0AF597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139839"/>
              </p:ext>
            </p:extLst>
          </p:nvPr>
        </p:nvGraphicFramePr>
        <p:xfrm>
          <a:off x="-191030" y="2207541"/>
          <a:ext cx="6566253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2F1CEF-75EA-D4EE-8848-E9B2474458D8}"/>
              </a:ext>
            </a:extLst>
          </p:cNvPr>
          <p:cNvSpPr txBox="1"/>
          <p:nvPr/>
        </p:nvSpPr>
        <p:spPr>
          <a:xfrm>
            <a:off x="1280532" y="1810539"/>
            <a:ext cx="3889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Ad Types to Drive 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D3456-658B-7437-4D61-0CA88BB84677}"/>
              </a:ext>
            </a:extLst>
          </p:cNvPr>
          <p:cNvSpPr txBox="1"/>
          <p:nvPr/>
        </p:nvSpPr>
        <p:spPr>
          <a:xfrm>
            <a:off x="8068395" y="1838143"/>
            <a:ext cx="220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/>
              <a:t>% DOOH Drove Action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EBF8F22-114F-301F-72F4-045DBD088554}"/>
              </a:ext>
            </a:extLst>
          </p:cNvPr>
          <p:cNvSpPr/>
          <p:nvPr/>
        </p:nvSpPr>
        <p:spPr>
          <a:xfrm>
            <a:off x="4802578" y="3019418"/>
            <a:ext cx="348696" cy="2017039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0B283-D263-9F88-D88E-CEE9A1CC5329}"/>
              </a:ext>
            </a:extLst>
          </p:cNvPr>
          <p:cNvSpPr txBox="1"/>
          <p:nvPr/>
        </p:nvSpPr>
        <p:spPr>
          <a:xfrm>
            <a:off x="5151274" y="3690810"/>
            <a:ext cx="126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63% </a:t>
            </a:r>
          </a:p>
          <a:p>
            <a:r>
              <a:rPr lang="en-US" sz="1200" b="1"/>
              <a:t>Traditional Media 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37998-184D-7460-CE13-DC6E0B32DBC0}"/>
              </a:ext>
            </a:extLst>
          </p:cNvPr>
          <p:cNvSpPr txBox="1"/>
          <p:nvPr/>
        </p:nvSpPr>
        <p:spPr>
          <a:xfrm>
            <a:off x="8806759" y="5823755"/>
            <a:ext cx="1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*</a:t>
            </a:r>
            <a:r>
              <a:rPr lang="en-US" sz="900"/>
              <a:t> </a:t>
            </a:r>
            <a:r>
              <a:rPr lang="en-US" sz="900" b="1"/>
              <a:t>Past Month</a:t>
            </a:r>
          </a:p>
          <a:p>
            <a:r>
              <a:rPr lang="en-US" sz="900" b="1"/>
              <a:t>** Past 12 Months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78EAC7F-CC31-6ACC-33D6-36BE2FEE2C0F}"/>
              </a:ext>
            </a:extLst>
          </p:cNvPr>
          <p:cNvGraphicFramePr/>
          <p:nvPr/>
        </p:nvGraphicFramePr>
        <p:xfrm>
          <a:off x="6959085" y="2209104"/>
          <a:ext cx="4080621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36845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3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5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2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4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6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7_Full Page Header">
  <a:themeElements>
    <a:clrScheme name="Custom 13">
      <a:dk1>
        <a:srgbClr val="000000"/>
      </a:dk1>
      <a:lt1>
        <a:srgbClr val="FFFFFF"/>
      </a:lt1>
      <a:dk2>
        <a:srgbClr val="939598"/>
      </a:dk2>
      <a:lt2>
        <a:srgbClr val="44474E"/>
      </a:lt2>
      <a:accent1>
        <a:srgbClr val="00CF9C"/>
      </a:accent1>
      <a:accent2>
        <a:srgbClr val="FF8769"/>
      </a:accent2>
      <a:accent3>
        <a:srgbClr val="E3DECE"/>
      </a:accent3>
      <a:accent4>
        <a:srgbClr val="019EDB"/>
      </a:accent4>
      <a:accent5>
        <a:srgbClr val="E0CC38"/>
      </a:accent5>
      <a:accent6>
        <a:srgbClr val="A31034"/>
      </a:accent6>
      <a:hlink>
        <a:srgbClr val="30CF9C"/>
      </a:hlink>
      <a:folHlink>
        <a:srgbClr val="FB83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13">
    <a:dk1>
      <a:srgbClr val="000000"/>
    </a:dk1>
    <a:lt1>
      <a:srgbClr val="FFFFFF"/>
    </a:lt1>
    <a:dk2>
      <a:srgbClr val="939598"/>
    </a:dk2>
    <a:lt2>
      <a:srgbClr val="44474E"/>
    </a:lt2>
    <a:accent1>
      <a:srgbClr val="00CF9C"/>
    </a:accent1>
    <a:accent2>
      <a:srgbClr val="FF8769"/>
    </a:accent2>
    <a:accent3>
      <a:srgbClr val="E3DECE"/>
    </a:accent3>
    <a:accent4>
      <a:srgbClr val="019EDB"/>
    </a:accent4>
    <a:accent5>
      <a:srgbClr val="E0CC38"/>
    </a:accent5>
    <a:accent6>
      <a:srgbClr val="A31034"/>
    </a:accent6>
    <a:hlink>
      <a:srgbClr val="30CF9C"/>
    </a:hlink>
    <a:folHlink>
      <a:srgbClr val="FB836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0B955D17822488E3D6493B9383791" ma:contentTypeVersion="18" ma:contentTypeDescription="Create a new document." ma:contentTypeScope="" ma:versionID="f222bbc7edfdca3c6d5aa97fcb1100a6">
  <xsd:schema xmlns:xsd="http://www.w3.org/2001/XMLSchema" xmlns:xs="http://www.w3.org/2001/XMLSchema" xmlns:p="http://schemas.microsoft.com/office/2006/metadata/properties" xmlns:ns2="08496985-b4e7-44f6-a0fb-cf9483876b39" xmlns:ns3="e29b85ed-18c3-4aa1-9352-a89c372114b7" targetNamespace="http://schemas.microsoft.com/office/2006/metadata/properties" ma:root="true" ma:fieldsID="15a6ee89bfd6b3b534536ab6839d0dcd" ns2:_="" ns3:_="">
    <xsd:import namespace="08496985-b4e7-44f6-a0fb-cf9483876b39"/>
    <xsd:import namespace="e29b85ed-18c3-4aa1-9352-a89c37211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96985-b4e7-44f6-a0fb-cf9483876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965c139-1191-4e94-91d1-d1b6c7293a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b85ed-18c3-4aa1-9352-a89c372114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577695-007a-488e-ae47-e5fcc9bb8086}" ma:internalName="TaxCatchAll" ma:showField="CatchAllData" ma:web="e29b85ed-18c3-4aa1-9352-a89c372114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9b85ed-18c3-4aa1-9352-a89c372114b7">
      <UserInfo>
        <DisplayName>Dany Galbiati</DisplayName>
        <AccountId>23</AccountId>
        <AccountType/>
      </UserInfo>
      <UserInfo>
        <DisplayName>ENTERPRISE\bentmi02</DisplayName>
        <AccountId>46</AccountId>
        <AccountType/>
      </UserInfo>
      <UserInfo>
        <DisplayName>Nicole Alfano</DisplayName>
        <AccountId>45</AccountId>
        <AccountType/>
      </UserInfo>
      <UserInfo>
        <DisplayName>Emily Henrick</DisplayName>
        <AccountId>9818</AccountId>
        <AccountType/>
      </UserInfo>
      <UserInfo>
        <DisplayName>Erica Parker</DisplayName>
        <AccountId>27</AccountId>
        <AccountType/>
      </UserInfo>
    </SharedWithUsers>
    <lcf76f155ced4ddcb4097134ff3c332f xmlns="08496985-b4e7-44f6-a0fb-cf9483876b39">
      <Terms xmlns="http://schemas.microsoft.com/office/infopath/2007/PartnerControls"/>
    </lcf76f155ced4ddcb4097134ff3c332f>
    <TaxCatchAll xmlns="e29b85ed-18c3-4aa1-9352-a89c372114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52AED5-086D-47CE-9EB9-B9965E657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496985-b4e7-44f6-a0fb-cf9483876b39"/>
    <ds:schemaRef ds:uri="e29b85ed-18c3-4aa1-9352-a89c37211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FBA1AC-D44D-469D-AC28-93DA62E33DE4}">
  <ds:schemaRefs>
    <ds:schemaRef ds:uri="http://www.w3.org/XML/1998/namespace"/>
    <ds:schemaRef ds:uri="http://purl.org/dc/terms/"/>
    <ds:schemaRef ds:uri="08496985-b4e7-44f6-a0fb-cf9483876b39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e29b85ed-18c3-4aa1-9352-a89c372114b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35DEC8-598B-44E0-B52B-F483362B0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6592</Words>
  <Application>Microsoft Office PowerPoint</Application>
  <PresentationFormat>Widescreen</PresentationFormat>
  <Paragraphs>1010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Calibri</vt:lpstr>
      <vt:lpstr>Helvetica</vt:lpstr>
      <vt:lpstr>Helvetica Light</vt:lpstr>
      <vt:lpstr>PlutoSansCondBold</vt:lpstr>
      <vt:lpstr>Times New Roman</vt:lpstr>
      <vt:lpstr>1_Full Page Header</vt:lpstr>
      <vt:lpstr>21_Full Page Header</vt:lpstr>
      <vt:lpstr>11_Full Page Header</vt:lpstr>
      <vt:lpstr>13_Full Page Header</vt:lpstr>
      <vt:lpstr>15_Full Page Header</vt:lpstr>
      <vt:lpstr>22_Full Page Header</vt:lpstr>
      <vt:lpstr>24_Full Page Header</vt:lpstr>
      <vt:lpstr>26_Full Page Header</vt:lpstr>
      <vt:lpstr>27_Full Page Header</vt:lpstr>
      <vt:lpstr>2_Full Page Header</vt:lpstr>
      <vt:lpstr>6_Full Page Header</vt:lpstr>
      <vt:lpstr>think-cell Slide</vt:lpstr>
      <vt:lpstr>The Effectiveness of Digital OOH Advertising</vt:lpstr>
      <vt:lpstr>Table of Contents and Methodology</vt:lpstr>
      <vt:lpstr>Key Findings</vt:lpstr>
      <vt:lpstr>Key Findings</vt:lpstr>
      <vt:lpstr>Audience Definitions</vt:lpstr>
      <vt:lpstr>Detailed Findings</vt:lpstr>
      <vt:lpstr>The State of DOOH Advertising</vt:lpstr>
      <vt:lpstr>Digital OOH is the most favorably viewed advertising format</vt:lpstr>
      <vt:lpstr>Digital OOH is the ad format most likely to drive consumer action</vt:lpstr>
      <vt:lpstr>Digital OOH ads generated action among three in four recent viewers</vt:lpstr>
      <vt:lpstr>Digital OOH ads generated mobile device actions with three in four recent viewers</vt:lpstr>
      <vt:lpstr>77% of consumers noticed DOOH ads when making purchases inside businesses</vt:lpstr>
      <vt:lpstr>DOOH Category Deep Dive</vt:lpstr>
      <vt:lpstr>Over 60% of consumers have recently noticed a digital billboard </vt:lpstr>
      <vt:lpstr>Almost 8 in 10 consumers acted after recent digital billboard ad exposure</vt:lpstr>
      <vt:lpstr>Over 50% of consumers have recently noticed street level digital OOH ads  </vt:lpstr>
      <vt:lpstr>Almost 9 in 10 consumers acted after recent street level digital OOH ad exposure</vt:lpstr>
      <vt:lpstr>Almost 60% of consumers have recently noticed transit digital OOH ads </vt:lpstr>
      <vt:lpstr>85% of consumers acted after recent transit digital OOH ad exposure</vt:lpstr>
      <vt:lpstr>Over 70% of consumers have recently noticed place-based digital OOH ads </vt:lpstr>
      <vt:lpstr>PowerPoint Presentation</vt:lpstr>
      <vt:lpstr>DOOH: Amplifying and Innovative</vt:lpstr>
      <vt:lpstr>Amplifying</vt:lpstr>
      <vt:lpstr>Directional DOOH ads drive purchase behaviors among consumers</vt:lpstr>
      <vt:lpstr>DOOH ads with cost-saving opportunities for groceries, restaurants most likely to engage consumers</vt:lpstr>
      <vt:lpstr>DOOH ads that are entertaining or feature a favorite product or brand make consumers more likely to share the ad or its message content</vt:lpstr>
      <vt:lpstr>Half of consumers say clever or funny DOOH ads would increase their likelihood of taking action</vt:lpstr>
      <vt:lpstr>Innovative</vt:lpstr>
      <vt:lpstr>Over 80% of consumers say dynamic DOOH ads with deals on groceries, at restaurants, and traffic, weather or time related updates are most useful</vt:lpstr>
      <vt:lpstr>Nearly three-quarters of consumers are interested in seeing 3D DOOH ads</vt:lpstr>
      <vt:lpstr>Demographics</vt:lpstr>
      <vt:lpstr>Demographics: General Population</vt:lpstr>
      <vt:lpstr>Appendix</vt:lpstr>
      <vt:lpstr>Category Definitions</vt:lpstr>
      <vt:lpstr>Ad Favorability</vt:lpstr>
      <vt:lpstr>Ad Favorability Index</vt:lpstr>
      <vt:lpstr>Likelihood to Drive Action </vt:lpstr>
      <vt:lpstr>Likelihood to Drive Action Index </vt:lpstr>
      <vt:lpstr>Viewing Frequency of DOOH Ad Formats</vt:lpstr>
      <vt:lpstr>Images for Advertisement Types</vt:lpstr>
      <vt:lpstr>Images for Advertisement Types</vt:lpstr>
      <vt:lpstr>Images for Advertisement Types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2020 RQ® Study</dc:title>
  <dc:creator>Andrew Higham</dc:creator>
  <cp:lastModifiedBy>Steve Nicklin</cp:lastModifiedBy>
  <cp:revision>2</cp:revision>
  <cp:lastPrinted>2024-04-23T15:44:29Z</cp:lastPrinted>
  <dcterms:created xsi:type="dcterms:W3CDTF">2020-03-05T16:59:16Z</dcterms:created>
  <dcterms:modified xsi:type="dcterms:W3CDTF">2024-05-16T18:36:03Z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0x010100A41E41268B306D4290BDF522CB861ED0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Hyperlink">
    <vt:lpwstr>, 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Image">
    <vt:lpwstr>, </vt:lpwstr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SharedWithUsers">
    <vt:lpwstr>23;#Tawny Saez;#46;#Andrew Higham</vt:lpwstr>
  </property>
</Properties>
</file>