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3.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4.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6.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7.xml" ContentType="application/vnd.openxmlformats-officedocument.them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8.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9.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10.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3.xml" ContentType="application/vnd.openxmlformats-officedocument.presentationml.notesSlid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2.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4.xml" ContentType="application/vnd.openxmlformats-officedocument.presentationml.notesSlide+xml"/>
  <Override PartName="/ppt/charts/chart23.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4.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5.xml" ContentType="application/vnd.openxmlformats-officedocument.presentationml.notesSlide+xml"/>
  <Override PartName="/ppt/charts/chart25.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6.xml" ContentType="application/vnd.openxmlformats-officedocument.presentationml.notesSlide+xml"/>
  <Override PartName="/ppt/charts/chart26.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17.xml" ContentType="application/vnd.openxmlformats-officedocument.presentationml.notesSlide+xml"/>
  <Override PartName="/ppt/charts/chart27.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8.xml" ContentType="application/vnd.openxmlformats-officedocument.presentationml.notesSlide+xml"/>
  <Override PartName="/ppt/charts/chart28.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9.xml" ContentType="application/vnd.openxmlformats-officedocument.presentationml.notesSlide+xml"/>
  <Override PartName="/ppt/charts/chart29.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0.xml" ContentType="application/vnd.openxmlformats-officedocument.presentationml.notesSlide+xml"/>
  <Override PartName="/ppt/charts/chart3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1.xml" ContentType="application/vnd.openxmlformats-officedocument.presentationml.notesSlide+xml"/>
  <Override PartName="/ppt/charts/chart31.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2.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3.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22.xml" ContentType="application/vnd.openxmlformats-officedocument.presentationml.notesSlide+xml"/>
  <Override PartName="/ppt/charts/chart34.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3.xml" ContentType="application/vnd.openxmlformats-officedocument.presentationml.notesSlide+xml"/>
  <Override PartName="/ppt/charts/chart35.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24.xml" ContentType="application/vnd.openxmlformats-officedocument.presentationml.notesSlide+xml"/>
  <Override PartName="/ppt/charts/chart3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25.xml" ContentType="application/vnd.openxmlformats-officedocument.presentationml.notesSlide+xml"/>
  <Override PartName="/ppt/charts/chart37.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8.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27.xml" ContentType="application/vnd.openxmlformats-officedocument.presentationml.notesSlide+xml"/>
  <Override PartName="/ppt/charts/chart40.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28.xml" ContentType="application/vnd.openxmlformats-officedocument.presentationml.notesSlide+xml"/>
  <Override PartName="/ppt/charts/chart4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2.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29.xml" ContentType="application/vnd.openxmlformats-officedocument.presentationml.notesSlide+xml"/>
  <Override PartName="/ppt/charts/chart4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0.xml" ContentType="application/vnd.openxmlformats-officedocument.presentationml.notesSlide+xml"/>
  <Override PartName="/ppt/charts/chart44.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31.xml" ContentType="application/vnd.openxmlformats-officedocument.presentationml.notesSlide+xml"/>
  <Override PartName="/ppt/charts/chart45.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6.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32.xml" ContentType="application/vnd.openxmlformats-officedocument.presentationml.notesSlide+xml"/>
  <Override PartName="/ppt/charts/chart47.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3.xml" ContentType="application/vnd.openxmlformats-officedocument.presentationml.notesSlide+xml"/>
  <Override PartName="/ppt/charts/chart48.xml" ContentType="application/vnd.openxmlformats-officedocument.drawingml.chart+xml"/>
  <Override PartName="/ppt/charts/style45.xml" ContentType="application/vnd.ms-office.chartstyle+xml"/>
  <Override PartName="/ppt/charts/colors45.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5" r:id="rId4"/>
    <p:sldMasterId id="2147484242" r:id="rId5"/>
    <p:sldMasterId id="2147484353" r:id="rId6"/>
    <p:sldMasterId id="2147484386" r:id="rId7"/>
    <p:sldMasterId id="2147484417" r:id="rId8"/>
    <p:sldMasterId id="2147484514" r:id="rId9"/>
    <p:sldMasterId id="2147484579" r:id="rId10"/>
    <p:sldMasterId id="2147484610" r:id="rId11"/>
    <p:sldMasterId id="2147484645" r:id="rId12"/>
    <p:sldMasterId id="2147484676" r:id="rId13"/>
    <p:sldMasterId id="2147484710" r:id="rId14"/>
  </p:sldMasterIdLst>
  <p:notesMasterIdLst>
    <p:notesMasterId r:id="rId55"/>
  </p:notesMasterIdLst>
  <p:handoutMasterIdLst>
    <p:handoutMasterId r:id="rId56"/>
  </p:handoutMasterIdLst>
  <p:sldIdLst>
    <p:sldId id="1311" r:id="rId15"/>
    <p:sldId id="1504" r:id="rId16"/>
    <p:sldId id="2147376394" r:id="rId17"/>
    <p:sldId id="2147376538" r:id="rId18"/>
    <p:sldId id="2147376539" r:id="rId19"/>
    <p:sldId id="2147470325" r:id="rId20"/>
    <p:sldId id="2147472271" r:id="rId21"/>
    <p:sldId id="2147470327" r:id="rId22"/>
    <p:sldId id="2147470329" r:id="rId23"/>
    <p:sldId id="2147470328" r:id="rId24"/>
    <p:sldId id="2147470330" r:id="rId25"/>
    <p:sldId id="2147470317" r:id="rId26"/>
    <p:sldId id="2147470318" r:id="rId27"/>
    <p:sldId id="2147470319" r:id="rId28"/>
    <p:sldId id="2147470316" r:id="rId29"/>
    <p:sldId id="2147472260" r:id="rId30"/>
    <p:sldId id="2147376377" r:id="rId31"/>
    <p:sldId id="2147376506" r:id="rId32"/>
    <p:sldId id="2147376504" r:id="rId33"/>
    <p:sldId id="2147376535" r:id="rId34"/>
    <p:sldId id="7498" r:id="rId35"/>
    <p:sldId id="7508" r:id="rId36"/>
    <p:sldId id="2147376498" r:id="rId37"/>
    <p:sldId id="2147376499" r:id="rId38"/>
    <p:sldId id="2147376510" r:id="rId39"/>
    <p:sldId id="2147376379" r:id="rId40"/>
    <p:sldId id="2147376536" r:id="rId41"/>
    <p:sldId id="2147376501" r:id="rId42"/>
    <p:sldId id="2147376537" r:id="rId43"/>
    <p:sldId id="2147376392" r:id="rId44"/>
    <p:sldId id="2147472268" r:id="rId45"/>
    <p:sldId id="2147472269" r:id="rId46"/>
    <p:sldId id="2147472270" r:id="rId47"/>
    <p:sldId id="2147472265" r:id="rId48"/>
    <p:sldId id="2147472266" r:id="rId49"/>
    <p:sldId id="2147472267" r:id="rId50"/>
    <p:sldId id="2147472262" r:id="rId51"/>
    <p:sldId id="2147472263" r:id="rId52"/>
    <p:sldId id="2147472264" r:id="rId53"/>
    <p:sldId id="1791" r:id="rId5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A8924B-0E4B-4B18-8DEE-F696D90E1705}" name="Nicole Alfano" initials="NA" userId="S::nicole.alfano@harrispoll.com::cc64bf32-4bae-4b2d-95de-315d4e7f1ab0" providerId="AD"/>
  <p188:author id="{170CCD63-CB76-5ACC-D5FB-3ADB6FCB5505}" name="Kat Williams" initials="KW" userId="S::kat.williams@harrispoll.com::fe2d2e23-c50b-4fb1-bac0-5af49a44e9c2" providerId="AD"/>
  <p188:author id="{277FA3CA-05E5-000D-F90B-090CC132BB67}" name="Jacklyn  Cooney" initials="JC" userId="S::jacklyn.cooney@harrispoll.com::4671fd87-1c36-424f-adfb-fe46f03702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awny Saez" initials="TS" lastIdx="5" clrIdx="0">
    <p:extLst>
      <p:ext uri="{19B8F6BF-5375-455C-9EA6-DF929625EA0E}">
        <p15:presenceInfo xmlns:p15="http://schemas.microsoft.com/office/powerpoint/2012/main" userId="S::tawny.saez@harrisinsights.com::2913b00c-fb6f-4e8a-bee1-8c08f32ef7de" providerId="AD"/>
      </p:ext>
    </p:extLst>
  </p:cmAuthor>
  <p:cmAuthor id="2" name="Andrew Higham" initials="AH" lastIdx="4" clrIdx="1">
    <p:extLst>
      <p:ext uri="{19B8F6BF-5375-455C-9EA6-DF929625EA0E}">
        <p15:presenceInfo xmlns:p15="http://schemas.microsoft.com/office/powerpoint/2012/main" userId="S::andrew.higham@harrisinsights.com::35dafcc8-73c5-404a-9731-d0dc709edbaf" providerId="AD"/>
      </p:ext>
    </p:extLst>
  </p:cmAuthor>
  <p:cmAuthor id="3" name="Marie Aloi" initials="MA" lastIdx="8" clrIdx="2">
    <p:extLst>
      <p:ext uri="{19B8F6BF-5375-455C-9EA6-DF929625EA0E}">
        <p15:presenceInfo xmlns:p15="http://schemas.microsoft.com/office/powerpoint/2012/main" userId="S-1-12-1-1671365597-1128412942-364009609-4032178151" providerId="AD"/>
      </p:ext>
    </p:extLst>
  </p:cmAuthor>
  <p:cmAuthor id="4" name="Chris McAllister" initials="CM" lastIdx="4" clrIdx="3">
    <p:extLst>
      <p:ext uri="{19B8F6BF-5375-455C-9EA6-DF929625EA0E}">
        <p15:presenceInfo xmlns:p15="http://schemas.microsoft.com/office/powerpoint/2012/main" userId="S::chris.mcallister@harrisinsights.com::1c21de35-29b4-45c9-a39e-8ffc18f06b64" providerId="AD"/>
      </p:ext>
    </p:extLst>
  </p:cmAuthor>
  <p:cmAuthor id="5" name="John Gerzema" initials="JG" lastIdx="4" clrIdx="4">
    <p:extLst>
      <p:ext uri="{19B8F6BF-5375-455C-9EA6-DF929625EA0E}">
        <p15:presenceInfo xmlns:p15="http://schemas.microsoft.com/office/powerpoint/2012/main" userId="S::jgerzema@harrisinsights.com::9479822d-61de-40b2-b816-750aef508154" providerId="AD"/>
      </p:ext>
    </p:extLst>
  </p:cmAuthor>
  <p:cmAuthor id="6" name="Steve Nicklin" initials="SN" lastIdx="13" clrIdx="5">
    <p:extLst>
      <p:ext uri="{19B8F6BF-5375-455C-9EA6-DF929625EA0E}">
        <p15:presenceInfo xmlns:p15="http://schemas.microsoft.com/office/powerpoint/2012/main" userId="S::snicklin@oaaa.org::4d267a5b-9ae4-459a-bbb3-586e46512d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E7CD"/>
    <a:srgbClr val="00CF9C"/>
    <a:srgbClr val="FF8769"/>
    <a:srgbClr val="009B75"/>
    <a:srgbClr val="FFFFFF"/>
    <a:srgbClr val="FFC3B4"/>
    <a:srgbClr val="7F7F7F"/>
    <a:srgbClr val="717A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FE40E3-2FEA-461D-A2FB-CECFFCCFFE79}" v="5" dt="2023-09-11T19:07:22.5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17"/>
  </p:normalViewPr>
  <p:slideViewPr>
    <p:cSldViewPr snapToGrid="0">
      <p:cViewPr varScale="1">
        <p:scale>
          <a:sx n="88" d="100"/>
          <a:sy n="88" d="100"/>
        </p:scale>
        <p:origin x="944" y="1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notesMaster" Target="notesMasters/notesMaster1.xml"/><Relationship Id="rId63"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5.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handoutMaster" Target="handoutMasters/handoutMaster1.xml"/><Relationship Id="rId64"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slide" Target="slides/slide37.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viewProps" Target="view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commentAuthors" Target="commentAuthors.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Nicklin" userId="4d267a5b-9ae4-459a-bbb3-586e46512d6c" providerId="ADAL" clId="{6DFE40E3-2FEA-461D-A2FB-CECFFCCFFE79}"/>
    <pc:docChg chg="undo custSel delSld modSld">
      <pc:chgData name="Steve Nicklin" userId="4d267a5b-9ae4-459a-bbb3-586e46512d6c" providerId="ADAL" clId="{6DFE40E3-2FEA-461D-A2FB-CECFFCCFFE79}" dt="2023-09-11T19:10:50.082" v="130" actId="6549"/>
      <pc:docMkLst>
        <pc:docMk/>
      </pc:docMkLst>
      <pc:sldChg chg="modSp mod">
        <pc:chgData name="Steve Nicklin" userId="4d267a5b-9ae4-459a-bbb3-586e46512d6c" providerId="ADAL" clId="{6DFE40E3-2FEA-461D-A2FB-CECFFCCFFE79}" dt="2023-09-11T19:07:41.131" v="64" actId="6549"/>
        <pc:sldMkLst>
          <pc:docMk/>
          <pc:sldMk cId="1194174128" sldId="1504"/>
        </pc:sldMkLst>
        <pc:spChg chg="mod">
          <ac:chgData name="Steve Nicklin" userId="4d267a5b-9ae4-459a-bbb3-586e46512d6c" providerId="ADAL" clId="{6DFE40E3-2FEA-461D-A2FB-CECFFCCFFE79}" dt="2023-09-11T19:07:41.131" v="64" actId="6549"/>
          <ac:spMkLst>
            <pc:docMk/>
            <pc:sldMk cId="1194174128" sldId="1504"/>
            <ac:spMk id="12" creationId="{58690D2C-1BBB-F246-BC52-80C976A36A7E}"/>
          </ac:spMkLst>
        </pc:spChg>
        <pc:graphicFrameChg chg="mod modGraphic">
          <ac:chgData name="Steve Nicklin" userId="4d267a5b-9ae4-459a-bbb3-586e46512d6c" providerId="ADAL" clId="{6DFE40E3-2FEA-461D-A2FB-CECFFCCFFE79}" dt="2023-09-06T18:01:40.291" v="45" actId="6549"/>
          <ac:graphicFrameMkLst>
            <pc:docMk/>
            <pc:sldMk cId="1194174128" sldId="1504"/>
            <ac:graphicFrameMk id="4" creationId="{36CD1C82-2769-44FE-9DC1-AA4A3CFDC70C}"/>
          </ac:graphicFrameMkLst>
        </pc:graphicFrameChg>
      </pc:sldChg>
      <pc:sldChg chg="modSp mod">
        <pc:chgData name="Steve Nicklin" userId="4d267a5b-9ae4-459a-bbb3-586e46512d6c" providerId="ADAL" clId="{6DFE40E3-2FEA-461D-A2FB-CECFFCCFFE79}" dt="2023-09-11T19:09:19.649" v="96" actId="6549"/>
        <pc:sldMkLst>
          <pc:docMk/>
          <pc:sldMk cId="3272669357" sldId="7498"/>
        </pc:sldMkLst>
        <pc:spChg chg="mod">
          <ac:chgData name="Steve Nicklin" userId="4d267a5b-9ae4-459a-bbb3-586e46512d6c" providerId="ADAL" clId="{6DFE40E3-2FEA-461D-A2FB-CECFFCCFFE79}" dt="2023-09-11T19:09:19.649" v="96" actId="6549"/>
          <ac:spMkLst>
            <pc:docMk/>
            <pc:sldMk cId="3272669357" sldId="7498"/>
            <ac:spMk id="18" creationId="{2665839E-4C90-442C-817E-021A782E8A4E}"/>
          </ac:spMkLst>
        </pc:spChg>
      </pc:sldChg>
      <pc:sldChg chg="del">
        <pc:chgData name="Steve Nicklin" userId="4d267a5b-9ae4-459a-bbb3-586e46512d6c" providerId="ADAL" clId="{6DFE40E3-2FEA-461D-A2FB-CECFFCCFFE79}" dt="2023-09-11T19:07:28.277" v="62" actId="47"/>
        <pc:sldMkLst>
          <pc:docMk/>
          <pc:sldMk cId="2825554771" sldId="2147376374"/>
        </pc:sldMkLst>
      </pc:sldChg>
      <pc:sldChg chg="modSp mod">
        <pc:chgData name="Steve Nicklin" userId="4d267a5b-9ae4-459a-bbb3-586e46512d6c" providerId="ADAL" clId="{6DFE40E3-2FEA-461D-A2FB-CECFFCCFFE79}" dt="2023-09-11T19:08:52.675" v="88" actId="6549"/>
        <pc:sldMkLst>
          <pc:docMk/>
          <pc:sldMk cId="3363683312" sldId="2147376377"/>
        </pc:sldMkLst>
        <pc:spChg chg="mod">
          <ac:chgData name="Steve Nicklin" userId="4d267a5b-9ae4-459a-bbb3-586e46512d6c" providerId="ADAL" clId="{6DFE40E3-2FEA-461D-A2FB-CECFFCCFFE79}" dt="2023-09-11T19:08:52.675" v="88" actId="6549"/>
          <ac:spMkLst>
            <pc:docMk/>
            <pc:sldMk cId="3363683312" sldId="2147376377"/>
            <ac:spMk id="18" creationId="{2665839E-4C90-442C-817E-021A782E8A4E}"/>
          </ac:spMkLst>
        </pc:spChg>
      </pc:sldChg>
      <pc:sldChg chg="modSp mod">
        <pc:chgData name="Steve Nicklin" userId="4d267a5b-9ae4-459a-bbb3-586e46512d6c" providerId="ADAL" clId="{6DFE40E3-2FEA-461D-A2FB-CECFFCCFFE79}" dt="2023-09-11T19:09:41.128" v="104" actId="6549"/>
        <pc:sldMkLst>
          <pc:docMk/>
          <pc:sldMk cId="2967373245" sldId="2147376379"/>
        </pc:sldMkLst>
        <pc:spChg chg="mod">
          <ac:chgData name="Steve Nicklin" userId="4d267a5b-9ae4-459a-bbb3-586e46512d6c" providerId="ADAL" clId="{6DFE40E3-2FEA-461D-A2FB-CECFFCCFFE79}" dt="2023-09-11T19:09:41.128" v="104" actId="6549"/>
          <ac:spMkLst>
            <pc:docMk/>
            <pc:sldMk cId="2967373245" sldId="2147376379"/>
            <ac:spMk id="18" creationId="{2665839E-4C90-442C-817E-021A782E8A4E}"/>
          </ac:spMkLst>
        </pc:spChg>
      </pc:sldChg>
      <pc:sldChg chg="del">
        <pc:chgData name="Steve Nicklin" userId="4d267a5b-9ae4-459a-bbb3-586e46512d6c" providerId="ADAL" clId="{6DFE40E3-2FEA-461D-A2FB-CECFFCCFFE79}" dt="2023-09-06T17:58:08.764" v="0" actId="2696"/>
        <pc:sldMkLst>
          <pc:docMk/>
          <pc:sldMk cId="988988818" sldId="2147376394"/>
        </pc:sldMkLst>
      </pc:sldChg>
      <pc:sldChg chg="modSp mod">
        <pc:chgData name="Steve Nicklin" userId="4d267a5b-9ae4-459a-bbb3-586e46512d6c" providerId="ADAL" clId="{6DFE40E3-2FEA-461D-A2FB-CECFFCCFFE79}" dt="2023-09-11T19:09:25.108" v="98" actId="6549"/>
        <pc:sldMkLst>
          <pc:docMk/>
          <pc:sldMk cId="2094333657" sldId="2147376498"/>
        </pc:sldMkLst>
        <pc:spChg chg="mod">
          <ac:chgData name="Steve Nicklin" userId="4d267a5b-9ae4-459a-bbb3-586e46512d6c" providerId="ADAL" clId="{6DFE40E3-2FEA-461D-A2FB-CECFFCCFFE79}" dt="2023-09-11T19:09:25.108" v="98" actId="6549"/>
          <ac:spMkLst>
            <pc:docMk/>
            <pc:sldMk cId="2094333657" sldId="2147376498"/>
            <ac:spMk id="18" creationId="{2665839E-4C90-442C-817E-021A782E8A4E}"/>
          </ac:spMkLst>
        </pc:spChg>
      </pc:sldChg>
      <pc:sldChg chg="modSp mod">
        <pc:chgData name="Steve Nicklin" userId="4d267a5b-9ae4-459a-bbb3-586e46512d6c" providerId="ADAL" clId="{6DFE40E3-2FEA-461D-A2FB-CECFFCCFFE79}" dt="2023-09-11T19:09:31.192" v="100" actId="6549"/>
        <pc:sldMkLst>
          <pc:docMk/>
          <pc:sldMk cId="1579028754" sldId="2147376499"/>
        </pc:sldMkLst>
        <pc:spChg chg="mod">
          <ac:chgData name="Steve Nicklin" userId="4d267a5b-9ae4-459a-bbb3-586e46512d6c" providerId="ADAL" clId="{6DFE40E3-2FEA-461D-A2FB-CECFFCCFFE79}" dt="2023-09-11T19:09:31.192" v="100" actId="6549"/>
          <ac:spMkLst>
            <pc:docMk/>
            <pc:sldMk cId="1579028754" sldId="2147376499"/>
            <ac:spMk id="18" creationId="{2665839E-4C90-442C-817E-021A782E8A4E}"/>
          </ac:spMkLst>
        </pc:spChg>
      </pc:sldChg>
      <pc:sldChg chg="modSp mod">
        <pc:chgData name="Steve Nicklin" userId="4d267a5b-9ae4-459a-bbb3-586e46512d6c" providerId="ADAL" clId="{6DFE40E3-2FEA-461D-A2FB-CECFFCCFFE79}" dt="2023-09-11T19:09:51.550" v="108" actId="6549"/>
        <pc:sldMkLst>
          <pc:docMk/>
          <pc:sldMk cId="114095166" sldId="2147376501"/>
        </pc:sldMkLst>
        <pc:spChg chg="mod">
          <ac:chgData name="Steve Nicklin" userId="4d267a5b-9ae4-459a-bbb3-586e46512d6c" providerId="ADAL" clId="{6DFE40E3-2FEA-461D-A2FB-CECFFCCFFE79}" dt="2023-09-11T19:09:51.550" v="108" actId="6549"/>
          <ac:spMkLst>
            <pc:docMk/>
            <pc:sldMk cId="114095166" sldId="2147376501"/>
            <ac:spMk id="18" creationId="{2665839E-4C90-442C-817E-021A782E8A4E}"/>
          </ac:spMkLst>
        </pc:spChg>
      </pc:sldChg>
      <pc:sldChg chg="del">
        <pc:chgData name="Steve Nicklin" userId="4d267a5b-9ae4-459a-bbb3-586e46512d6c" providerId="ADAL" clId="{6DFE40E3-2FEA-461D-A2FB-CECFFCCFFE79}" dt="2023-09-06T18:00:38.043" v="39" actId="47"/>
        <pc:sldMkLst>
          <pc:docMk/>
          <pc:sldMk cId="270177785" sldId="2147376503"/>
        </pc:sldMkLst>
      </pc:sldChg>
      <pc:sldChg chg="modSp mod">
        <pc:chgData name="Steve Nicklin" userId="4d267a5b-9ae4-459a-bbb3-586e46512d6c" providerId="ADAL" clId="{6DFE40E3-2FEA-461D-A2FB-CECFFCCFFE79}" dt="2023-09-11T19:09:03.014" v="92" actId="6549"/>
        <pc:sldMkLst>
          <pc:docMk/>
          <pc:sldMk cId="3203618139" sldId="2147376504"/>
        </pc:sldMkLst>
        <pc:spChg chg="mod">
          <ac:chgData name="Steve Nicklin" userId="4d267a5b-9ae4-459a-bbb3-586e46512d6c" providerId="ADAL" clId="{6DFE40E3-2FEA-461D-A2FB-CECFFCCFFE79}" dt="2023-09-11T19:09:03.014" v="92" actId="6549"/>
          <ac:spMkLst>
            <pc:docMk/>
            <pc:sldMk cId="3203618139" sldId="2147376504"/>
            <ac:spMk id="18" creationId="{2665839E-4C90-442C-817E-021A782E8A4E}"/>
          </ac:spMkLst>
        </pc:spChg>
      </pc:sldChg>
      <pc:sldChg chg="modSp mod">
        <pc:chgData name="Steve Nicklin" userId="4d267a5b-9ae4-459a-bbb3-586e46512d6c" providerId="ADAL" clId="{6DFE40E3-2FEA-461D-A2FB-CECFFCCFFE79}" dt="2023-09-11T19:08:57.922" v="90" actId="6549"/>
        <pc:sldMkLst>
          <pc:docMk/>
          <pc:sldMk cId="3033550735" sldId="2147376506"/>
        </pc:sldMkLst>
        <pc:spChg chg="mod">
          <ac:chgData name="Steve Nicklin" userId="4d267a5b-9ae4-459a-bbb3-586e46512d6c" providerId="ADAL" clId="{6DFE40E3-2FEA-461D-A2FB-CECFFCCFFE79}" dt="2023-09-11T19:08:57.922" v="90" actId="6549"/>
          <ac:spMkLst>
            <pc:docMk/>
            <pc:sldMk cId="3033550735" sldId="2147376506"/>
            <ac:spMk id="18" creationId="{2665839E-4C90-442C-817E-021A782E8A4E}"/>
          </ac:spMkLst>
        </pc:spChg>
      </pc:sldChg>
      <pc:sldChg chg="modSp mod">
        <pc:chgData name="Steve Nicklin" userId="4d267a5b-9ae4-459a-bbb3-586e46512d6c" providerId="ADAL" clId="{6DFE40E3-2FEA-461D-A2FB-CECFFCCFFE79}" dt="2023-09-11T19:09:36.427" v="102" actId="6549"/>
        <pc:sldMkLst>
          <pc:docMk/>
          <pc:sldMk cId="1547905607" sldId="2147376510"/>
        </pc:sldMkLst>
        <pc:spChg chg="mod">
          <ac:chgData name="Steve Nicklin" userId="4d267a5b-9ae4-459a-bbb3-586e46512d6c" providerId="ADAL" clId="{6DFE40E3-2FEA-461D-A2FB-CECFFCCFFE79}" dt="2023-09-11T19:09:36.427" v="102" actId="6549"/>
          <ac:spMkLst>
            <pc:docMk/>
            <pc:sldMk cId="1547905607" sldId="2147376510"/>
            <ac:spMk id="18" creationId="{2665839E-4C90-442C-817E-021A782E8A4E}"/>
          </ac:spMkLst>
        </pc:spChg>
      </pc:sldChg>
      <pc:sldChg chg="modSp mod">
        <pc:chgData name="Steve Nicklin" userId="4d267a5b-9ae4-459a-bbb3-586e46512d6c" providerId="ADAL" clId="{6DFE40E3-2FEA-461D-A2FB-CECFFCCFFE79}" dt="2023-09-11T19:09:09.299" v="94" actId="6549"/>
        <pc:sldMkLst>
          <pc:docMk/>
          <pc:sldMk cId="3541197935" sldId="2147376535"/>
        </pc:sldMkLst>
        <pc:spChg chg="mod">
          <ac:chgData name="Steve Nicklin" userId="4d267a5b-9ae4-459a-bbb3-586e46512d6c" providerId="ADAL" clId="{6DFE40E3-2FEA-461D-A2FB-CECFFCCFFE79}" dt="2023-09-11T19:09:09.299" v="94" actId="6549"/>
          <ac:spMkLst>
            <pc:docMk/>
            <pc:sldMk cId="3541197935" sldId="2147376535"/>
            <ac:spMk id="18" creationId="{2665839E-4C90-442C-817E-021A782E8A4E}"/>
          </ac:spMkLst>
        </pc:spChg>
      </pc:sldChg>
      <pc:sldChg chg="modSp mod">
        <pc:chgData name="Steve Nicklin" userId="4d267a5b-9ae4-459a-bbb3-586e46512d6c" providerId="ADAL" clId="{6DFE40E3-2FEA-461D-A2FB-CECFFCCFFE79}" dt="2023-09-11T19:09:45.898" v="106" actId="6549"/>
        <pc:sldMkLst>
          <pc:docMk/>
          <pc:sldMk cId="3119456387" sldId="2147376536"/>
        </pc:sldMkLst>
        <pc:spChg chg="mod">
          <ac:chgData name="Steve Nicklin" userId="4d267a5b-9ae4-459a-bbb3-586e46512d6c" providerId="ADAL" clId="{6DFE40E3-2FEA-461D-A2FB-CECFFCCFFE79}" dt="2023-09-11T19:09:45.898" v="106" actId="6549"/>
          <ac:spMkLst>
            <pc:docMk/>
            <pc:sldMk cId="3119456387" sldId="2147376536"/>
            <ac:spMk id="18" creationId="{2665839E-4C90-442C-817E-021A782E8A4E}"/>
          </ac:spMkLst>
        </pc:spChg>
      </pc:sldChg>
      <pc:sldChg chg="modSp mod">
        <pc:chgData name="Steve Nicklin" userId="4d267a5b-9ae4-459a-bbb3-586e46512d6c" providerId="ADAL" clId="{6DFE40E3-2FEA-461D-A2FB-CECFFCCFFE79}" dt="2023-09-11T19:09:56.427" v="110" actId="6549"/>
        <pc:sldMkLst>
          <pc:docMk/>
          <pc:sldMk cId="1265057888" sldId="2147376537"/>
        </pc:sldMkLst>
        <pc:spChg chg="mod">
          <ac:chgData name="Steve Nicklin" userId="4d267a5b-9ae4-459a-bbb3-586e46512d6c" providerId="ADAL" clId="{6DFE40E3-2FEA-461D-A2FB-CECFFCCFFE79}" dt="2023-09-11T19:09:56.427" v="110" actId="6549"/>
          <ac:spMkLst>
            <pc:docMk/>
            <pc:sldMk cId="1265057888" sldId="2147376537"/>
            <ac:spMk id="18" creationId="{2665839E-4C90-442C-817E-021A782E8A4E}"/>
          </ac:spMkLst>
        </pc:spChg>
      </pc:sldChg>
      <pc:sldChg chg="modSp mod">
        <pc:chgData name="Steve Nicklin" userId="4d267a5b-9ae4-459a-bbb3-586e46512d6c" providerId="ADAL" clId="{6DFE40E3-2FEA-461D-A2FB-CECFFCCFFE79}" dt="2023-09-11T19:07:48.067" v="66" actId="6549"/>
        <pc:sldMkLst>
          <pc:docMk/>
          <pc:sldMk cId="675782721" sldId="2147376538"/>
        </pc:sldMkLst>
        <pc:spChg chg="mod">
          <ac:chgData name="Steve Nicklin" userId="4d267a5b-9ae4-459a-bbb3-586e46512d6c" providerId="ADAL" clId="{6DFE40E3-2FEA-461D-A2FB-CECFFCCFFE79}" dt="2023-09-11T19:07:48.067" v="66" actId="6549"/>
          <ac:spMkLst>
            <pc:docMk/>
            <pc:sldMk cId="675782721" sldId="2147376538"/>
            <ac:spMk id="8" creationId="{379BAC47-76A7-0147-BB29-A25C1557DD9E}"/>
          </ac:spMkLst>
        </pc:spChg>
      </pc:sldChg>
      <pc:sldChg chg="del">
        <pc:chgData name="Steve Nicklin" userId="4d267a5b-9ae4-459a-bbb3-586e46512d6c" providerId="ADAL" clId="{6DFE40E3-2FEA-461D-A2FB-CECFFCCFFE79}" dt="2023-09-06T17:58:08.764" v="0" actId="2696"/>
        <pc:sldMkLst>
          <pc:docMk/>
          <pc:sldMk cId="2922320727" sldId="2147376538"/>
        </pc:sldMkLst>
      </pc:sldChg>
      <pc:sldChg chg="del">
        <pc:chgData name="Steve Nicklin" userId="4d267a5b-9ae4-459a-bbb3-586e46512d6c" providerId="ADAL" clId="{6DFE40E3-2FEA-461D-A2FB-CECFFCCFFE79}" dt="2023-09-06T17:58:08.764" v="0" actId="2696"/>
        <pc:sldMkLst>
          <pc:docMk/>
          <pc:sldMk cId="1191106150" sldId="2147376539"/>
        </pc:sldMkLst>
      </pc:sldChg>
      <pc:sldChg chg="modSp mod">
        <pc:chgData name="Steve Nicklin" userId="4d267a5b-9ae4-459a-bbb3-586e46512d6c" providerId="ADAL" clId="{6DFE40E3-2FEA-461D-A2FB-CECFFCCFFE79}" dt="2023-09-11T19:07:55.087" v="68" actId="6549"/>
        <pc:sldMkLst>
          <pc:docMk/>
          <pc:sldMk cId="3735374409" sldId="2147376539"/>
        </pc:sldMkLst>
        <pc:spChg chg="mod">
          <ac:chgData name="Steve Nicklin" userId="4d267a5b-9ae4-459a-bbb3-586e46512d6c" providerId="ADAL" clId="{6DFE40E3-2FEA-461D-A2FB-CECFFCCFFE79}" dt="2023-09-11T19:07:55.087" v="68" actId="6549"/>
          <ac:spMkLst>
            <pc:docMk/>
            <pc:sldMk cId="3735374409" sldId="2147376539"/>
            <ac:spMk id="8" creationId="{379BAC47-76A7-0147-BB29-A25C1557DD9E}"/>
          </ac:spMkLst>
        </pc:spChg>
      </pc:sldChg>
      <pc:sldChg chg="modSp mod">
        <pc:chgData name="Steve Nicklin" userId="4d267a5b-9ae4-459a-bbb3-586e46512d6c" providerId="ADAL" clId="{6DFE40E3-2FEA-461D-A2FB-CECFFCCFFE79}" dt="2023-09-11T19:08:47.210" v="86" actId="20577"/>
        <pc:sldMkLst>
          <pc:docMk/>
          <pc:sldMk cId="1797515394" sldId="2147470316"/>
        </pc:sldMkLst>
        <pc:spChg chg="mod">
          <ac:chgData name="Steve Nicklin" userId="4d267a5b-9ae4-459a-bbb3-586e46512d6c" providerId="ADAL" clId="{6DFE40E3-2FEA-461D-A2FB-CECFFCCFFE79}" dt="2023-09-11T19:08:47.210" v="86" actId="20577"/>
          <ac:spMkLst>
            <pc:docMk/>
            <pc:sldMk cId="1797515394" sldId="2147470316"/>
            <ac:spMk id="7" creationId="{F5B95210-B349-BA15-AB21-E2109CCBF82A}"/>
          </ac:spMkLst>
        </pc:spChg>
      </pc:sldChg>
      <pc:sldChg chg="modSp mod">
        <pc:chgData name="Steve Nicklin" userId="4d267a5b-9ae4-459a-bbb3-586e46512d6c" providerId="ADAL" clId="{6DFE40E3-2FEA-461D-A2FB-CECFFCCFFE79}" dt="2023-09-11T19:08:30.018" v="80" actId="6549"/>
        <pc:sldMkLst>
          <pc:docMk/>
          <pc:sldMk cId="817557526" sldId="2147470317"/>
        </pc:sldMkLst>
        <pc:spChg chg="mod">
          <ac:chgData name="Steve Nicklin" userId="4d267a5b-9ae4-459a-bbb3-586e46512d6c" providerId="ADAL" clId="{6DFE40E3-2FEA-461D-A2FB-CECFFCCFFE79}" dt="2023-09-11T19:08:30.018" v="80" actId="6549"/>
          <ac:spMkLst>
            <pc:docMk/>
            <pc:sldMk cId="817557526" sldId="2147470317"/>
            <ac:spMk id="6" creationId="{BB1549FD-7F10-C168-5134-84CD2B8A4CEE}"/>
          </ac:spMkLst>
        </pc:spChg>
      </pc:sldChg>
      <pc:sldChg chg="modSp mod">
        <pc:chgData name="Steve Nicklin" userId="4d267a5b-9ae4-459a-bbb3-586e46512d6c" providerId="ADAL" clId="{6DFE40E3-2FEA-461D-A2FB-CECFFCCFFE79}" dt="2023-09-11T19:08:35.714" v="82" actId="6549"/>
        <pc:sldMkLst>
          <pc:docMk/>
          <pc:sldMk cId="234178573" sldId="2147470318"/>
        </pc:sldMkLst>
        <pc:spChg chg="mod">
          <ac:chgData name="Steve Nicklin" userId="4d267a5b-9ae4-459a-bbb3-586e46512d6c" providerId="ADAL" clId="{6DFE40E3-2FEA-461D-A2FB-CECFFCCFFE79}" dt="2023-09-11T19:08:35.714" v="82" actId="6549"/>
          <ac:spMkLst>
            <pc:docMk/>
            <pc:sldMk cId="234178573" sldId="2147470318"/>
            <ac:spMk id="11" creationId="{C05A6CCE-E0A6-214B-AF8F-AD031A70459B}"/>
          </ac:spMkLst>
        </pc:spChg>
      </pc:sldChg>
      <pc:sldChg chg="modSp mod">
        <pc:chgData name="Steve Nicklin" userId="4d267a5b-9ae4-459a-bbb3-586e46512d6c" providerId="ADAL" clId="{6DFE40E3-2FEA-461D-A2FB-CECFFCCFFE79}" dt="2023-09-11T19:08:41.010" v="84" actId="6549"/>
        <pc:sldMkLst>
          <pc:docMk/>
          <pc:sldMk cId="1555281036" sldId="2147470319"/>
        </pc:sldMkLst>
        <pc:spChg chg="mod">
          <ac:chgData name="Steve Nicklin" userId="4d267a5b-9ae4-459a-bbb3-586e46512d6c" providerId="ADAL" clId="{6DFE40E3-2FEA-461D-A2FB-CECFFCCFFE79}" dt="2023-09-11T19:08:41.010" v="84" actId="6549"/>
          <ac:spMkLst>
            <pc:docMk/>
            <pc:sldMk cId="1555281036" sldId="2147470319"/>
            <ac:spMk id="11" creationId="{C05A6CCE-E0A6-214B-AF8F-AD031A70459B}"/>
          </ac:spMkLst>
        </pc:spChg>
      </pc:sldChg>
      <pc:sldChg chg="modSp mod">
        <pc:chgData name="Steve Nicklin" userId="4d267a5b-9ae4-459a-bbb3-586e46512d6c" providerId="ADAL" clId="{6DFE40E3-2FEA-461D-A2FB-CECFFCCFFE79}" dt="2023-09-11T19:08:06.729" v="72" actId="6549"/>
        <pc:sldMkLst>
          <pc:docMk/>
          <pc:sldMk cId="1542332241" sldId="2147470327"/>
        </pc:sldMkLst>
        <pc:spChg chg="mod">
          <ac:chgData name="Steve Nicklin" userId="4d267a5b-9ae4-459a-bbb3-586e46512d6c" providerId="ADAL" clId="{6DFE40E3-2FEA-461D-A2FB-CECFFCCFFE79}" dt="2023-09-11T19:08:06.729" v="72" actId="6549"/>
          <ac:spMkLst>
            <pc:docMk/>
            <pc:sldMk cId="1542332241" sldId="2147470327"/>
            <ac:spMk id="13" creationId="{954909ED-E851-9BDD-92AF-ACEDE2DC0A5E}"/>
          </ac:spMkLst>
        </pc:spChg>
      </pc:sldChg>
      <pc:sldChg chg="modSp mod">
        <pc:chgData name="Steve Nicklin" userId="4d267a5b-9ae4-459a-bbb3-586e46512d6c" providerId="ADAL" clId="{6DFE40E3-2FEA-461D-A2FB-CECFFCCFFE79}" dt="2023-09-11T19:08:17.854" v="76" actId="6549"/>
        <pc:sldMkLst>
          <pc:docMk/>
          <pc:sldMk cId="787643428" sldId="2147470328"/>
        </pc:sldMkLst>
        <pc:spChg chg="mod">
          <ac:chgData name="Steve Nicklin" userId="4d267a5b-9ae4-459a-bbb3-586e46512d6c" providerId="ADAL" clId="{6DFE40E3-2FEA-461D-A2FB-CECFFCCFFE79}" dt="2023-09-11T19:08:17.854" v="76" actId="6549"/>
          <ac:spMkLst>
            <pc:docMk/>
            <pc:sldMk cId="787643428" sldId="2147470328"/>
            <ac:spMk id="5" creationId="{1846E56C-60E7-812D-EABF-10ACBD0DFE36}"/>
          </ac:spMkLst>
        </pc:spChg>
      </pc:sldChg>
      <pc:sldChg chg="modSp mod">
        <pc:chgData name="Steve Nicklin" userId="4d267a5b-9ae4-459a-bbb3-586e46512d6c" providerId="ADAL" clId="{6DFE40E3-2FEA-461D-A2FB-CECFFCCFFE79}" dt="2023-09-11T19:08:12.334" v="74" actId="6549"/>
        <pc:sldMkLst>
          <pc:docMk/>
          <pc:sldMk cId="2622658366" sldId="2147470329"/>
        </pc:sldMkLst>
        <pc:spChg chg="mod">
          <ac:chgData name="Steve Nicklin" userId="4d267a5b-9ae4-459a-bbb3-586e46512d6c" providerId="ADAL" clId="{6DFE40E3-2FEA-461D-A2FB-CECFFCCFFE79}" dt="2023-09-11T19:08:12.334" v="74" actId="6549"/>
          <ac:spMkLst>
            <pc:docMk/>
            <pc:sldMk cId="2622658366" sldId="2147470329"/>
            <ac:spMk id="5" creationId="{7318CA3F-E564-4FEF-20AE-379760F5A440}"/>
          </ac:spMkLst>
        </pc:spChg>
      </pc:sldChg>
      <pc:sldChg chg="modSp mod">
        <pc:chgData name="Steve Nicklin" userId="4d267a5b-9ae4-459a-bbb3-586e46512d6c" providerId="ADAL" clId="{6DFE40E3-2FEA-461D-A2FB-CECFFCCFFE79}" dt="2023-09-11T19:08:24.580" v="78" actId="6549"/>
        <pc:sldMkLst>
          <pc:docMk/>
          <pc:sldMk cId="65393426" sldId="2147470330"/>
        </pc:sldMkLst>
        <pc:spChg chg="mod">
          <ac:chgData name="Steve Nicklin" userId="4d267a5b-9ae4-459a-bbb3-586e46512d6c" providerId="ADAL" clId="{6DFE40E3-2FEA-461D-A2FB-CECFFCCFFE79}" dt="2023-09-11T19:08:24.580" v="78" actId="6549"/>
          <ac:spMkLst>
            <pc:docMk/>
            <pc:sldMk cId="65393426" sldId="2147470330"/>
            <ac:spMk id="5" creationId="{38525A0C-414E-10A9-FD38-CCC1402E0DE0}"/>
          </ac:spMkLst>
        </pc:spChg>
      </pc:sldChg>
      <pc:sldChg chg="modSp mod">
        <pc:chgData name="Steve Nicklin" userId="4d267a5b-9ae4-459a-bbb3-586e46512d6c" providerId="ADAL" clId="{6DFE40E3-2FEA-461D-A2FB-CECFFCCFFE79}" dt="2023-09-06T18:01:51.588" v="61" actId="6549"/>
        <pc:sldMkLst>
          <pc:docMk/>
          <pc:sldMk cId="2735036651" sldId="2147472260"/>
        </pc:sldMkLst>
        <pc:spChg chg="mod">
          <ac:chgData name="Steve Nicklin" userId="4d267a5b-9ae4-459a-bbb3-586e46512d6c" providerId="ADAL" clId="{6DFE40E3-2FEA-461D-A2FB-CECFFCCFFE79}" dt="2023-09-06T18:01:51.588" v="61" actId="6549"/>
          <ac:spMkLst>
            <pc:docMk/>
            <pc:sldMk cId="2735036651" sldId="2147472260"/>
            <ac:spMk id="5" creationId="{584FA0A4-9D8E-0E4B-AD09-CC92AC4C9EDE}"/>
          </ac:spMkLst>
        </pc:spChg>
      </pc:sldChg>
      <pc:sldChg chg="modSp mod">
        <pc:chgData name="Steve Nicklin" userId="4d267a5b-9ae4-459a-bbb3-586e46512d6c" providerId="ADAL" clId="{6DFE40E3-2FEA-461D-A2FB-CECFFCCFFE79}" dt="2023-09-11T19:10:39.192" v="126" actId="6549"/>
        <pc:sldMkLst>
          <pc:docMk/>
          <pc:sldMk cId="2101534111" sldId="2147472262"/>
        </pc:sldMkLst>
        <pc:spChg chg="mod">
          <ac:chgData name="Steve Nicklin" userId="4d267a5b-9ae4-459a-bbb3-586e46512d6c" providerId="ADAL" clId="{6DFE40E3-2FEA-461D-A2FB-CECFFCCFFE79}" dt="2023-09-11T19:10:39.192" v="126" actId="6549"/>
          <ac:spMkLst>
            <pc:docMk/>
            <pc:sldMk cId="2101534111" sldId="2147472262"/>
            <ac:spMk id="18" creationId="{2665839E-4C90-442C-817E-021A782E8A4E}"/>
          </ac:spMkLst>
        </pc:spChg>
      </pc:sldChg>
      <pc:sldChg chg="del">
        <pc:chgData name="Steve Nicklin" userId="4d267a5b-9ae4-459a-bbb3-586e46512d6c" providerId="ADAL" clId="{6DFE40E3-2FEA-461D-A2FB-CECFFCCFFE79}" dt="2023-09-06T18:00:50.005" v="40" actId="2696"/>
        <pc:sldMkLst>
          <pc:docMk/>
          <pc:sldMk cId="3018901894" sldId="2147472262"/>
        </pc:sldMkLst>
      </pc:sldChg>
      <pc:sldChg chg="modSp mod">
        <pc:chgData name="Steve Nicklin" userId="4d267a5b-9ae4-459a-bbb3-586e46512d6c" providerId="ADAL" clId="{6DFE40E3-2FEA-461D-A2FB-CECFFCCFFE79}" dt="2023-09-11T19:10:45.278" v="128" actId="20577"/>
        <pc:sldMkLst>
          <pc:docMk/>
          <pc:sldMk cId="1751473536" sldId="2147472263"/>
        </pc:sldMkLst>
        <pc:spChg chg="mod">
          <ac:chgData name="Steve Nicklin" userId="4d267a5b-9ae4-459a-bbb3-586e46512d6c" providerId="ADAL" clId="{6DFE40E3-2FEA-461D-A2FB-CECFFCCFFE79}" dt="2023-09-11T19:10:45.278" v="128" actId="20577"/>
          <ac:spMkLst>
            <pc:docMk/>
            <pc:sldMk cId="1751473536" sldId="2147472263"/>
            <ac:spMk id="18" creationId="{2665839E-4C90-442C-817E-021A782E8A4E}"/>
          </ac:spMkLst>
        </pc:spChg>
      </pc:sldChg>
      <pc:sldChg chg="del">
        <pc:chgData name="Steve Nicklin" userId="4d267a5b-9ae4-459a-bbb3-586e46512d6c" providerId="ADAL" clId="{6DFE40E3-2FEA-461D-A2FB-CECFFCCFFE79}" dt="2023-09-06T18:00:50.005" v="40" actId="2696"/>
        <pc:sldMkLst>
          <pc:docMk/>
          <pc:sldMk cId="2472297836" sldId="2147472263"/>
        </pc:sldMkLst>
      </pc:sldChg>
      <pc:sldChg chg="modSp mod">
        <pc:chgData name="Steve Nicklin" userId="4d267a5b-9ae4-459a-bbb3-586e46512d6c" providerId="ADAL" clId="{6DFE40E3-2FEA-461D-A2FB-CECFFCCFFE79}" dt="2023-09-11T19:10:50.082" v="130" actId="6549"/>
        <pc:sldMkLst>
          <pc:docMk/>
          <pc:sldMk cId="1099520581" sldId="2147472264"/>
        </pc:sldMkLst>
        <pc:spChg chg="mod">
          <ac:chgData name="Steve Nicklin" userId="4d267a5b-9ae4-459a-bbb3-586e46512d6c" providerId="ADAL" clId="{6DFE40E3-2FEA-461D-A2FB-CECFFCCFFE79}" dt="2023-09-11T19:10:50.082" v="130" actId="6549"/>
          <ac:spMkLst>
            <pc:docMk/>
            <pc:sldMk cId="1099520581" sldId="2147472264"/>
            <ac:spMk id="18" creationId="{2665839E-4C90-442C-817E-021A782E8A4E}"/>
          </ac:spMkLst>
        </pc:spChg>
      </pc:sldChg>
      <pc:sldChg chg="del">
        <pc:chgData name="Steve Nicklin" userId="4d267a5b-9ae4-459a-bbb3-586e46512d6c" providerId="ADAL" clId="{6DFE40E3-2FEA-461D-A2FB-CECFFCCFFE79}" dt="2023-09-06T18:00:50.005" v="40" actId="2696"/>
        <pc:sldMkLst>
          <pc:docMk/>
          <pc:sldMk cId="1458040222" sldId="2147472264"/>
        </pc:sldMkLst>
      </pc:sldChg>
      <pc:sldChg chg="modSp mod">
        <pc:chgData name="Steve Nicklin" userId="4d267a5b-9ae4-459a-bbb3-586e46512d6c" providerId="ADAL" clId="{6DFE40E3-2FEA-461D-A2FB-CECFFCCFFE79}" dt="2023-09-11T19:10:18.613" v="118" actId="6549"/>
        <pc:sldMkLst>
          <pc:docMk/>
          <pc:sldMk cId="446650870" sldId="2147472265"/>
        </pc:sldMkLst>
        <pc:spChg chg="mod">
          <ac:chgData name="Steve Nicklin" userId="4d267a5b-9ae4-459a-bbb3-586e46512d6c" providerId="ADAL" clId="{6DFE40E3-2FEA-461D-A2FB-CECFFCCFFE79}" dt="2023-09-11T19:10:18.613" v="118" actId="6549"/>
          <ac:spMkLst>
            <pc:docMk/>
            <pc:sldMk cId="446650870" sldId="2147472265"/>
            <ac:spMk id="18" creationId="{2665839E-4C90-442C-817E-021A782E8A4E}"/>
          </ac:spMkLst>
        </pc:spChg>
      </pc:sldChg>
      <pc:sldChg chg="modSp mod">
        <pc:chgData name="Steve Nicklin" userId="4d267a5b-9ae4-459a-bbb3-586e46512d6c" providerId="ADAL" clId="{6DFE40E3-2FEA-461D-A2FB-CECFFCCFFE79}" dt="2023-09-11T19:10:25.919" v="122" actId="6549"/>
        <pc:sldMkLst>
          <pc:docMk/>
          <pc:sldMk cId="2331707858" sldId="2147472266"/>
        </pc:sldMkLst>
        <pc:spChg chg="mod">
          <ac:chgData name="Steve Nicklin" userId="4d267a5b-9ae4-459a-bbb3-586e46512d6c" providerId="ADAL" clId="{6DFE40E3-2FEA-461D-A2FB-CECFFCCFFE79}" dt="2023-09-11T19:10:25.919" v="122" actId="6549"/>
          <ac:spMkLst>
            <pc:docMk/>
            <pc:sldMk cId="2331707858" sldId="2147472266"/>
            <ac:spMk id="18" creationId="{2665839E-4C90-442C-817E-021A782E8A4E}"/>
          </ac:spMkLst>
        </pc:spChg>
      </pc:sldChg>
      <pc:sldChg chg="modSp mod">
        <pc:chgData name="Steve Nicklin" userId="4d267a5b-9ae4-459a-bbb3-586e46512d6c" providerId="ADAL" clId="{6DFE40E3-2FEA-461D-A2FB-CECFFCCFFE79}" dt="2023-09-11T19:10:32.649" v="124" actId="6549"/>
        <pc:sldMkLst>
          <pc:docMk/>
          <pc:sldMk cId="2926652639" sldId="2147472267"/>
        </pc:sldMkLst>
        <pc:spChg chg="mod">
          <ac:chgData name="Steve Nicklin" userId="4d267a5b-9ae4-459a-bbb3-586e46512d6c" providerId="ADAL" clId="{6DFE40E3-2FEA-461D-A2FB-CECFFCCFFE79}" dt="2023-09-11T19:10:32.649" v="124" actId="6549"/>
          <ac:spMkLst>
            <pc:docMk/>
            <pc:sldMk cId="2926652639" sldId="2147472267"/>
            <ac:spMk id="18" creationId="{2665839E-4C90-442C-817E-021A782E8A4E}"/>
          </ac:spMkLst>
        </pc:spChg>
      </pc:sldChg>
      <pc:sldChg chg="del">
        <pc:chgData name="Steve Nicklin" userId="4d267a5b-9ae4-459a-bbb3-586e46512d6c" providerId="ADAL" clId="{6DFE40E3-2FEA-461D-A2FB-CECFFCCFFE79}" dt="2023-09-06T18:01:06.139" v="41" actId="2696"/>
        <pc:sldMkLst>
          <pc:docMk/>
          <pc:sldMk cId="1542665324" sldId="2147472268"/>
        </pc:sldMkLst>
      </pc:sldChg>
      <pc:sldChg chg="modSp mod">
        <pc:chgData name="Steve Nicklin" userId="4d267a5b-9ae4-459a-bbb3-586e46512d6c" providerId="ADAL" clId="{6DFE40E3-2FEA-461D-A2FB-CECFFCCFFE79}" dt="2023-09-11T19:10:02.183" v="112" actId="6549"/>
        <pc:sldMkLst>
          <pc:docMk/>
          <pc:sldMk cId="1721010281" sldId="2147472268"/>
        </pc:sldMkLst>
        <pc:spChg chg="mod">
          <ac:chgData name="Steve Nicklin" userId="4d267a5b-9ae4-459a-bbb3-586e46512d6c" providerId="ADAL" clId="{6DFE40E3-2FEA-461D-A2FB-CECFFCCFFE79}" dt="2023-09-11T19:10:02.183" v="112" actId="6549"/>
          <ac:spMkLst>
            <pc:docMk/>
            <pc:sldMk cId="1721010281" sldId="2147472268"/>
            <ac:spMk id="18" creationId="{2665839E-4C90-442C-817E-021A782E8A4E}"/>
          </ac:spMkLst>
        </pc:spChg>
      </pc:sldChg>
      <pc:sldChg chg="del">
        <pc:chgData name="Steve Nicklin" userId="4d267a5b-9ae4-459a-bbb3-586e46512d6c" providerId="ADAL" clId="{6DFE40E3-2FEA-461D-A2FB-CECFFCCFFE79}" dt="2023-09-06T18:01:06.139" v="41" actId="2696"/>
        <pc:sldMkLst>
          <pc:docMk/>
          <pc:sldMk cId="134266327" sldId="2147472269"/>
        </pc:sldMkLst>
      </pc:sldChg>
      <pc:sldChg chg="modSp mod">
        <pc:chgData name="Steve Nicklin" userId="4d267a5b-9ae4-459a-bbb3-586e46512d6c" providerId="ADAL" clId="{6DFE40E3-2FEA-461D-A2FB-CECFFCCFFE79}" dt="2023-09-11T19:10:06.832" v="114" actId="6549"/>
        <pc:sldMkLst>
          <pc:docMk/>
          <pc:sldMk cId="160343339" sldId="2147472269"/>
        </pc:sldMkLst>
        <pc:spChg chg="mod">
          <ac:chgData name="Steve Nicklin" userId="4d267a5b-9ae4-459a-bbb3-586e46512d6c" providerId="ADAL" clId="{6DFE40E3-2FEA-461D-A2FB-CECFFCCFFE79}" dt="2023-09-11T19:10:06.832" v="114" actId="6549"/>
          <ac:spMkLst>
            <pc:docMk/>
            <pc:sldMk cId="160343339" sldId="2147472269"/>
            <ac:spMk id="18" creationId="{2665839E-4C90-442C-817E-021A782E8A4E}"/>
          </ac:spMkLst>
        </pc:spChg>
      </pc:sldChg>
      <pc:sldChg chg="del">
        <pc:chgData name="Steve Nicklin" userId="4d267a5b-9ae4-459a-bbb3-586e46512d6c" providerId="ADAL" clId="{6DFE40E3-2FEA-461D-A2FB-CECFFCCFFE79}" dt="2023-09-06T18:01:06.139" v="41" actId="2696"/>
        <pc:sldMkLst>
          <pc:docMk/>
          <pc:sldMk cId="31239560" sldId="2147472270"/>
        </pc:sldMkLst>
      </pc:sldChg>
      <pc:sldChg chg="modSp mod">
        <pc:chgData name="Steve Nicklin" userId="4d267a5b-9ae4-459a-bbb3-586e46512d6c" providerId="ADAL" clId="{6DFE40E3-2FEA-461D-A2FB-CECFFCCFFE79}" dt="2023-09-11T19:10:12.990" v="116" actId="6549"/>
        <pc:sldMkLst>
          <pc:docMk/>
          <pc:sldMk cId="2871817280" sldId="2147472270"/>
        </pc:sldMkLst>
        <pc:spChg chg="mod">
          <ac:chgData name="Steve Nicklin" userId="4d267a5b-9ae4-459a-bbb3-586e46512d6c" providerId="ADAL" clId="{6DFE40E3-2FEA-461D-A2FB-CECFFCCFFE79}" dt="2023-09-11T19:10:12.990" v="116" actId="6549"/>
          <ac:spMkLst>
            <pc:docMk/>
            <pc:sldMk cId="2871817280" sldId="2147472270"/>
            <ac:spMk id="18" creationId="{2665839E-4C90-442C-817E-021A782E8A4E}"/>
          </ac:spMkLst>
        </pc:spChg>
      </pc:sldChg>
      <pc:sldChg chg="modSp mod">
        <pc:chgData name="Steve Nicklin" userId="4d267a5b-9ae4-459a-bbb3-586e46512d6c" providerId="ADAL" clId="{6DFE40E3-2FEA-461D-A2FB-CECFFCCFFE79}" dt="2023-09-11T19:08:01.386" v="70" actId="6549"/>
        <pc:sldMkLst>
          <pc:docMk/>
          <pc:sldMk cId="1797917327" sldId="2147472271"/>
        </pc:sldMkLst>
        <pc:spChg chg="mod">
          <ac:chgData name="Steve Nicklin" userId="4d267a5b-9ae4-459a-bbb3-586e46512d6c" providerId="ADAL" clId="{6DFE40E3-2FEA-461D-A2FB-CECFFCCFFE79}" dt="2023-09-11T19:08:01.386" v="70" actId="6549"/>
          <ac:spMkLst>
            <pc:docMk/>
            <pc:sldMk cId="1797917327" sldId="2147472271"/>
            <ac:spMk id="2" creationId="{60A0989A-93F4-164B-81E5-08A702F344A4}"/>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7.xml"/><Relationship Id="rId1"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8.xml"/><Relationship Id="rId1" Type="http://schemas.microsoft.com/office/2011/relationships/chartStyle" Target="style1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9.xml"/><Relationship Id="rId1" Type="http://schemas.microsoft.com/office/2011/relationships/chartStyle" Target="style19.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0.xml"/><Relationship Id="rId1" Type="http://schemas.microsoft.com/office/2011/relationships/chartStyle" Target="style20.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1.xml"/><Relationship Id="rId1" Type="http://schemas.microsoft.com/office/2011/relationships/chartStyle" Target="style21.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2.xml"/><Relationship Id="rId1" Type="http://schemas.microsoft.com/office/2011/relationships/chartStyle" Target="style22.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3.xml"/><Relationship Id="rId1" Type="http://schemas.microsoft.com/office/2011/relationships/chartStyle" Target="style23.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4.xml"/><Relationship Id="rId1" Type="http://schemas.microsoft.com/office/2011/relationships/chartStyle" Target="style24.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5.xml"/><Relationship Id="rId1" Type="http://schemas.microsoft.com/office/2011/relationships/chartStyle" Target="style25.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7.xml"/><Relationship Id="rId1" Type="http://schemas.microsoft.com/office/2011/relationships/chartStyle" Target="style27.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8.xml"/><Relationship Id="rId1" Type="http://schemas.microsoft.com/office/2011/relationships/chartStyle" Target="style28.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9.xml"/><Relationship Id="rId1" Type="http://schemas.microsoft.com/office/2011/relationships/chartStyle" Target="style29.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0.xml"/><Relationship Id="rId1" Type="http://schemas.microsoft.com/office/2011/relationships/chartStyle" Target="style30.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1.xml"/><Relationship Id="rId1" Type="http://schemas.microsoft.com/office/2011/relationships/chartStyle" Target="style31.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2.xml"/><Relationship Id="rId1" Type="http://schemas.microsoft.com/office/2011/relationships/chartStyle" Target="style3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3.xml"/><Relationship Id="rId1" Type="http://schemas.microsoft.com/office/2011/relationships/chartStyle" Target="style3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4.xml"/><Relationship Id="rId1" Type="http://schemas.microsoft.com/office/2011/relationships/chartStyle" Target="style34.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5.xml"/><Relationship Id="rId1" Type="http://schemas.microsoft.com/office/2011/relationships/chartStyle" Target="style35.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6.xml"/><Relationship Id="rId1" Type="http://schemas.microsoft.com/office/2011/relationships/chartStyle" Target="style36.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7.xml"/><Relationship Id="rId1" Type="http://schemas.microsoft.com/office/2011/relationships/chartStyle" Target="style37.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8.xml"/><Relationship Id="rId1" Type="http://schemas.microsoft.com/office/2011/relationships/chartStyle" Target="style38.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9.xml"/><Relationship Id="rId1" Type="http://schemas.microsoft.com/office/2011/relationships/chartStyle" Target="style39.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0.xml"/><Relationship Id="rId1" Type="http://schemas.microsoft.com/office/2011/relationships/chartStyle" Target="style40.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1.xml"/><Relationship Id="rId1" Type="http://schemas.microsoft.com/office/2011/relationships/chartStyle" Target="style41.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2.xml"/><Relationship Id="rId1" Type="http://schemas.microsoft.com/office/2011/relationships/chartStyle" Target="style42.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3.xml"/><Relationship Id="rId1" Type="http://schemas.microsoft.com/office/2011/relationships/chartStyle" Target="style43.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4.xml"/><Relationship Id="rId1" Type="http://schemas.microsoft.com/office/2011/relationships/chartStyle" Target="style44.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5.xml"/><Relationship Id="rId1" Type="http://schemas.microsoft.com/office/2011/relationships/chartStyle" Target="style45.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74141418378622"/>
          <c:y val="0.13369429991902287"/>
          <c:w val="0.82463303666904908"/>
          <c:h val="0.77324584660448226"/>
        </c:manualLayout>
      </c:layout>
      <c:lineChart>
        <c:grouping val="standard"/>
        <c:varyColors val="0"/>
        <c:ser>
          <c:idx val="0"/>
          <c:order val="0"/>
          <c:spPr>
            <a:ln w="28575" cap="rnd">
              <a:solidFill>
                <a:schemeClr val="accent1"/>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43B-4665-BDA8-83D3D81DD609}"/>
                </c:ext>
              </c:extLst>
            </c:dLbl>
            <c:dLbl>
              <c:idx val="52"/>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37-41E2-BAD7-62E37649782B}"/>
                </c:ext>
              </c:extLst>
            </c:dLbl>
            <c:spPr>
              <a:noFill/>
              <a:ln>
                <a:noFill/>
              </a:ln>
              <a:effectLst/>
            </c:spPr>
            <c:txPr>
              <a:bodyPr wrap="square" lIns="38100" tIns="19050" rIns="38100" bIns="19050" anchor="ctr">
                <a:spAutoFit/>
              </a:bodyPr>
              <a:lstStyle/>
              <a:p>
                <a:pPr>
                  <a:defRPr sz="1200" b="1">
                    <a:solidFill>
                      <a:schemeClr val="accent1"/>
                    </a:solidFill>
                    <a:latin typeface="Helvetica" panose="020B0604020202020204" pitchFamily="34" charset="0"/>
                    <a:cs typeface="Helvetica" panose="020B0604020202020204" pitchFamily="34" charset="0"/>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ext>
            </c:extLst>
          </c:dLbls>
          <c:cat>
            <c:strRef>
              <c:f>Sheet1!$A$118:$A$170</c:f>
              <c:strCache>
                <c:ptCount val="53"/>
                <c:pt idx="0">
                  <c:v>W133
(09/11)</c:v>
                </c:pt>
                <c:pt idx="1">
                  <c:v>W134
(09/18)</c:v>
                </c:pt>
                <c:pt idx="2">
                  <c:v>W135
(09/25)</c:v>
                </c:pt>
                <c:pt idx="3">
                  <c:v>W136
(10/02)</c:v>
                </c:pt>
                <c:pt idx="4">
                  <c:v>W137
(10/09)</c:v>
                </c:pt>
                <c:pt idx="5">
                  <c:v>W138
(10/16)</c:v>
                </c:pt>
                <c:pt idx="6">
                  <c:v>W139
(10/23)</c:v>
                </c:pt>
                <c:pt idx="7">
                  <c:v>W140
(10/30)</c:v>
                </c:pt>
                <c:pt idx="8">
                  <c:v>W141
(11/06)</c:v>
                </c:pt>
                <c:pt idx="9">
                  <c:v>W142
(11/13)</c:v>
                </c:pt>
                <c:pt idx="10">
                  <c:v>W143
(11/20)</c:v>
                </c:pt>
                <c:pt idx="11">
                  <c:v>W144
(11/23)</c:v>
                </c:pt>
                <c:pt idx="12">
                  <c:v>W145
(12/4)</c:v>
                </c:pt>
                <c:pt idx="13">
                  <c:v>W146
(12/11)</c:v>
                </c:pt>
                <c:pt idx="14">
                  <c:v>W147
(12/18)</c:v>
                </c:pt>
                <c:pt idx="15">
                  <c:v>W148
(12/22)</c:v>
                </c:pt>
                <c:pt idx="16">
                  <c:v>W149 (01/01)</c:v>
                </c:pt>
                <c:pt idx="17">
                  <c:v>W150 (01/08)</c:v>
                </c:pt>
                <c:pt idx="18">
                  <c:v>W151 (01/15)</c:v>
                </c:pt>
                <c:pt idx="19">
                  <c:v>W152 (01/22)</c:v>
                </c:pt>
                <c:pt idx="20">
                  <c:v>W153 (01/29)</c:v>
                </c:pt>
                <c:pt idx="21">
                  <c:v>W154 (02/05)</c:v>
                </c:pt>
                <c:pt idx="22">
                  <c:v>W155 (02/12)</c:v>
                </c:pt>
                <c:pt idx="23">
                  <c:v>W156 (02/19)</c:v>
                </c:pt>
                <c:pt idx="24">
                  <c:v>W157 (02/26)</c:v>
                </c:pt>
                <c:pt idx="25">
                  <c:v>W158 (03/05)</c:v>
                </c:pt>
                <c:pt idx="26">
                  <c:v>W159 (03/12)</c:v>
                </c:pt>
                <c:pt idx="27">
                  <c:v>W160 (03/19)</c:v>
                </c:pt>
                <c:pt idx="28">
                  <c:v>W161 (03/26)</c:v>
                </c:pt>
                <c:pt idx="29">
                  <c:v>W162 (04/02)</c:v>
                </c:pt>
                <c:pt idx="30">
                  <c:v>W163 (04/09)</c:v>
                </c:pt>
                <c:pt idx="31">
                  <c:v>W164 (04/16)</c:v>
                </c:pt>
                <c:pt idx="32">
                  <c:v>W165 (04/23)</c:v>
                </c:pt>
                <c:pt idx="33">
                  <c:v>W166 (04/30)</c:v>
                </c:pt>
                <c:pt idx="34">
                  <c:v>W167 (05/07)</c:v>
                </c:pt>
                <c:pt idx="35">
                  <c:v>W168 (05/14)</c:v>
                </c:pt>
                <c:pt idx="36">
                  <c:v>W169 (05/21)</c:v>
                </c:pt>
                <c:pt idx="37">
                  <c:v>W170 (05/28)</c:v>
                </c:pt>
                <c:pt idx="38">
                  <c:v>W171 (06/02)</c:v>
                </c:pt>
                <c:pt idx="39">
                  <c:v>W172 (06/11)</c:v>
                </c:pt>
                <c:pt idx="40">
                  <c:v>W173 (06/18)</c:v>
                </c:pt>
                <c:pt idx="41">
                  <c:v>W174 (06/25)</c:v>
                </c:pt>
                <c:pt idx="42">
                  <c:v>W175 (07/02)</c:v>
                </c:pt>
                <c:pt idx="43">
                  <c:v>W176 (07/09)</c:v>
                </c:pt>
                <c:pt idx="44">
                  <c:v>W177 (07/16)</c:v>
                </c:pt>
                <c:pt idx="45">
                  <c:v>W178 (07/23)</c:v>
                </c:pt>
                <c:pt idx="46">
                  <c:v>W179 (07/30)</c:v>
                </c:pt>
                <c:pt idx="47">
                  <c:v>W180 (08/06)</c:v>
                </c:pt>
                <c:pt idx="48">
                  <c:v>W181 (08/13)</c:v>
                </c:pt>
                <c:pt idx="49">
                  <c:v>W182 (08/20)</c:v>
                </c:pt>
                <c:pt idx="50">
                  <c:v>W183 (08/27)</c:v>
                </c:pt>
                <c:pt idx="51">
                  <c:v>W184 (09/03)</c:v>
                </c:pt>
                <c:pt idx="52">
                  <c:v>W185 (09/10)</c:v>
                </c:pt>
              </c:strCache>
            </c:strRef>
          </c:cat>
          <c:val>
            <c:numRef>
              <c:f>Sheet1!$B$118:$B$170</c:f>
              <c:numCache>
                <c:formatCode>0%</c:formatCode>
                <c:ptCount val="53"/>
                <c:pt idx="0">
                  <c:v>0.87</c:v>
                </c:pt>
                <c:pt idx="1">
                  <c:v>0.89</c:v>
                </c:pt>
                <c:pt idx="2">
                  <c:v>0.86</c:v>
                </c:pt>
                <c:pt idx="3">
                  <c:v>0.9</c:v>
                </c:pt>
                <c:pt idx="4">
                  <c:v>0.86</c:v>
                </c:pt>
                <c:pt idx="5">
                  <c:v>0.89</c:v>
                </c:pt>
                <c:pt idx="6">
                  <c:v>0.89</c:v>
                </c:pt>
                <c:pt idx="7">
                  <c:v>0.86</c:v>
                </c:pt>
                <c:pt idx="8">
                  <c:v>0.88</c:v>
                </c:pt>
                <c:pt idx="9">
                  <c:v>0.86</c:v>
                </c:pt>
                <c:pt idx="10">
                  <c:v>0.89</c:v>
                </c:pt>
                <c:pt idx="11">
                  <c:v>0.88</c:v>
                </c:pt>
                <c:pt idx="12">
                  <c:v>0.85</c:v>
                </c:pt>
                <c:pt idx="13">
                  <c:v>0.87</c:v>
                </c:pt>
                <c:pt idx="14">
                  <c:v>0.87</c:v>
                </c:pt>
                <c:pt idx="15">
                  <c:v>0.87</c:v>
                </c:pt>
                <c:pt idx="16">
                  <c:v>0.88</c:v>
                </c:pt>
                <c:pt idx="17">
                  <c:v>0.84</c:v>
                </c:pt>
                <c:pt idx="18">
                  <c:v>0.88</c:v>
                </c:pt>
                <c:pt idx="19">
                  <c:v>0.86</c:v>
                </c:pt>
                <c:pt idx="20">
                  <c:v>0.87</c:v>
                </c:pt>
                <c:pt idx="21">
                  <c:v>0.85</c:v>
                </c:pt>
                <c:pt idx="22">
                  <c:v>0.9</c:v>
                </c:pt>
                <c:pt idx="23">
                  <c:v>0.87</c:v>
                </c:pt>
                <c:pt idx="24">
                  <c:v>0.85</c:v>
                </c:pt>
                <c:pt idx="25">
                  <c:v>0.84</c:v>
                </c:pt>
                <c:pt idx="26">
                  <c:v>0.85</c:v>
                </c:pt>
                <c:pt idx="27">
                  <c:v>0.85</c:v>
                </c:pt>
                <c:pt idx="28">
                  <c:v>0.83</c:v>
                </c:pt>
                <c:pt idx="29">
                  <c:v>0.85</c:v>
                </c:pt>
                <c:pt idx="30">
                  <c:v>0.88</c:v>
                </c:pt>
                <c:pt idx="31">
                  <c:v>0.84</c:v>
                </c:pt>
                <c:pt idx="32">
                  <c:v>0.87</c:v>
                </c:pt>
                <c:pt idx="33">
                  <c:v>0.88</c:v>
                </c:pt>
                <c:pt idx="34">
                  <c:v>0.86</c:v>
                </c:pt>
                <c:pt idx="35">
                  <c:v>0.85</c:v>
                </c:pt>
                <c:pt idx="36">
                  <c:v>0.87</c:v>
                </c:pt>
                <c:pt idx="37">
                  <c:v>0.87</c:v>
                </c:pt>
                <c:pt idx="38">
                  <c:v>0.85</c:v>
                </c:pt>
                <c:pt idx="39">
                  <c:v>0.87</c:v>
                </c:pt>
                <c:pt idx="40">
                  <c:v>0.86</c:v>
                </c:pt>
                <c:pt idx="41">
                  <c:v>0.87</c:v>
                </c:pt>
                <c:pt idx="42">
                  <c:v>0.84</c:v>
                </c:pt>
                <c:pt idx="43">
                  <c:v>0.85</c:v>
                </c:pt>
                <c:pt idx="44">
                  <c:v>0.85</c:v>
                </c:pt>
                <c:pt idx="45">
                  <c:v>0.87</c:v>
                </c:pt>
                <c:pt idx="46">
                  <c:v>0.82</c:v>
                </c:pt>
                <c:pt idx="47">
                  <c:v>0.83</c:v>
                </c:pt>
                <c:pt idx="48">
                  <c:v>0.87</c:v>
                </c:pt>
                <c:pt idx="49">
                  <c:v>0.85</c:v>
                </c:pt>
                <c:pt idx="50">
                  <c:v>0.87</c:v>
                </c:pt>
                <c:pt idx="51">
                  <c:v>0.86</c:v>
                </c:pt>
                <c:pt idx="52">
                  <c:v>0.89</c:v>
                </c:pt>
              </c:numCache>
            </c:numRef>
          </c:val>
          <c:smooth val="0"/>
          <c:extLst>
            <c:ext xmlns:c16="http://schemas.microsoft.com/office/drawing/2014/chart" uri="{C3380CC4-5D6E-409C-BE32-E72D297353CC}">
              <c16:uniqueId val="{00000000-4AC0-7546-8789-C718CDDAB1D5}"/>
            </c:ext>
          </c:extLst>
        </c:ser>
        <c:ser>
          <c:idx val="1"/>
          <c:order val="1"/>
          <c:spPr>
            <a:ln w="28575" cap="rnd">
              <a:solidFill>
                <a:schemeClr val="accent2"/>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3B-4665-BDA8-83D3D81DD609}"/>
                </c:ext>
              </c:extLst>
            </c:dLbl>
            <c:dLbl>
              <c:idx val="52"/>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37-41E2-BAD7-62E37649782B}"/>
                </c:ext>
              </c:extLst>
            </c:dLbl>
            <c:spPr>
              <a:noFill/>
              <a:ln>
                <a:noFill/>
              </a:ln>
              <a:effectLst/>
            </c:spPr>
            <c:txPr>
              <a:bodyPr wrap="square" lIns="38100" tIns="19050" rIns="38100" bIns="19050" anchor="ctr">
                <a:spAutoFit/>
              </a:bodyPr>
              <a:lstStyle/>
              <a:p>
                <a:pPr>
                  <a:defRPr sz="1200" b="1">
                    <a:solidFill>
                      <a:schemeClr val="accent2"/>
                    </a:solidFill>
                    <a:latin typeface="Helvetica" panose="020B0604020202020204" pitchFamily="34" charset="0"/>
                    <a:cs typeface="Helvetica" panose="020B0604020202020204" pitchFamily="34" charset="0"/>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ext>
            </c:extLst>
          </c:dLbls>
          <c:cat>
            <c:strRef>
              <c:f>Sheet1!$A$118:$A$170</c:f>
              <c:strCache>
                <c:ptCount val="53"/>
                <c:pt idx="0">
                  <c:v>W133
(09/11)</c:v>
                </c:pt>
                <c:pt idx="1">
                  <c:v>W134
(09/18)</c:v>
                </c:pt>
                <c:pt idx="2">
                  <c:v>W135
(09/25)</c:v>
                </c:pt>
                <c:pt idx="3">
                  <c:v>W136
(10/02)</c:v>
                </c:pt>
                <c:pt idx="4">
                  <c:v>W137
(10/09)</c:v>
                </c:pt>
                <c:pt idx="5">
                  <c:v>W138
(10/16)</c:v>
                </c:pt>
                <c:pt idx="6">
                  <c:v>W139
(10/23)</c:v>
                </c:pt>
                <c:pt idx="7">
                  <c:v>W140
(10/30)</c:v>
                </c:pt>
                <c:pt idx="8">
                  <c:v>W141
(11/06)</c:v>
                </c:pt>
                <c:pt idx="9">
                  <c:v>W142
(11/13)</c:v>
                </c:pt>
                <c:pt idx="10">
                  <c:v>W143
(11/20)</c:v>
                </c:pt>
                <c:pt idx="11">
                  <c:v>W144
(11/23)</c:v>
                </c:pt>
                <c:pt idx="12">
                  <c:v>W145
(12/4)</c:v>
                </c:pt>
                <c:pt idx="13">
                  <c:v>W146
(12/11)</c:v>
                </c:pt>
                <c:pt idx="14">
                  <c:v>W147
(12/18)</c:v>
                </c:pt>
                <c:pt idx="15">
                  <c:v>W148
(12/22)</c:v>
                </c:pt>
                <c:pt idx="16">
                  <c:v>W149 (01/01)</c:v>
                </c:pt>
                <c:pt idx="17">
                  <c:v>W150 (01/08)</c:v>
                </c:pt>
                <c:pt idx="18">
                  <c:v>W151 (01/15)</c:v>
                </c:pt>
                <c:pt idx="19">
                  <c:v>W152 (01/22)</c:v>
                </c:pt>
                <c:pt idx="20">
                  <c:v>W153 (01/29)</c:v>
                </c:pt>
                <c:pt idx="21">
                  <c:v>W154 (02/05)</c:v>
                </c:pt>
                <c:pt idx="22">
                  <c:v>W155 (02/12)</c:v>
                </c:pt>
                <c:pt idx="23">
                  <c:v>W156 (02/19)</c:v>
                </c:pt>
                <c:pt idx="24">
                  <c:v>W157 (02/26)</c:v>
                </c:pt>
                <c:pt idx="25">
                  <c:v>W158 (03/05)</c:v>
                </c:pt>
                <c:pt idx="26">
                  <c:v>W159 (03/12)</c:v>
                </c:pt>
                <c:pt idx="27">
                  <c:v>W160 (03/19)</c:v>
                </c:pt>
                <c:pt idx="28">
                  <c:v>W161 (03/26)</c:v>
                </c:pt>
                <c:pt idx="29">
                  <c:v>W162 (04/02)</c:v>
                </c:pt>
                <c:pt idx="30">
                  <c:v>W163 (04/09)</c:v>
                </c:pt>
                <c:pt idx="31">
                  <c:v>W164 (04/16)</c:v>
                </c:pt>
                <c:pt idx="32">
                  <c:v>W165 (04/23)</c:v>
                </c:pt>
                <c:pt idx="33">
                  <c:v>W166 (04/30)</c:v>
                </c:pt>
                <c:pt idx="34">
                  <c:v>W167 (05/07)</c:v>
                </c:pt>
                <c:pt idx="35">
                  <c:v>W168 (05/14)</c:v>
                </c:pt>
                <c:pt idx="36">
                  <c:v>W169 (05/21)</c:v>
                </c:pt>
                <c:pt idx="37">
                  <c:v>W170 (05/28)</c:v>
                </c:pt>
                <c:pt idx="38">
                  <c:v>W171 (06/02)</c:v>
                </c:pt>
                <c:pt idx="39">
                  <c:v>W172 (06/11)</c:v>
                </c:pt>
                <c:pt idx="40">
                  <c:v>W173 (06/18)</c:v>
                </c:pt>
                <c:pt idx="41">
                  <c:v>W174 (06/25)</c:v>
                </c:pt>
                <c:pt idx="42">
                  <c:v>W175 (07/02)</c:v>
                </c:pt>
                <c:pt idx="43">
                  <c:v>W176 (07/09)</c:v>
                </c:pt>
                <c:pt idx="44">
                  <c:v>W177 (07/16)</c:v>
                </c:pt>
                <c:pt idx="45">
                  <c:v>W178 (07/23)</c:v>
                </c:pt>
                <c:pt idx="46">
                  <c:v>W179 (07/30)</c:v>
                </c:pt>
                <c:pt idx="47">
                  <c:v>W180 (08/06)</c:v>
                </c:pt>
                <c:pt idx="48">
                  <c:v>W181 (08/13)</c:v>
                </c:pt>
                <c:pt idx="49">
                  <c:v>W182 (08/20)</c:v>
                </c:pt>
                <c:pt idx="50">
                  <c:v>W183 (08/27)</c:v>
                </c:pt>
                <c:pt idx="51">
                  <c:v>W184 (09/03)</c:v>
                </c:pt>
                <c:pt idx="52">
                  <c:v>W185 (09/10)</c:v>
                </c:pt>
              </c:strCache>
            </c:strRef>
          </c:cat>
          <c:val>
            <c:numRef>
              <c:f>Sheet1!$C$118:$C$170</c:f>
              <c:numCache>
                <c:formatCode>0%</c:formatCode>
                <c:ptCount val="53"/>
                <c:pt idx="0">
                  <c:v>0.38</c:v>
                </c:pt>
                <c:pt idx="1">
                  <c:v>0.38</c:v>
                </c:pt>
                <c:pt idx="2">
                  <c:v>0.42</c:v>
                </c:pt>
                <c:pt idx="3">
                  <c:v>0.36</c:v>
                </c:pt>
                <c:pt idx="4">
                  <c:v>0.48</c:v>
                </c:pt>
                <c:pt idx="5">
                  <c:v>0.47</c:v>
                </c:pt>
                <c:pt idx="6">
                  <c:v>0.47</c:v>
                </c:pt>
                <c:pt idx="7">
                  <c:v>0.54</c:v>
                </c:pt>
                <c:pt idx="8">
                  <c:v>0.48</c:v>
                </c:pt>
                <c:pt idx="9">
                  <c:v>0.45</c:v>
                </c:pt>
                <c:pt idx="10">
                  <c:v>0.5</c:v>
                </c:pt>
                <c:pt idx="11">
                  <c:v>0.5</c:v>
                </c:pt>
                <c:pt idx="12">
                  <c:v>0.51</c:v>
                </c:pt>
                <c:pt idx="13">
                  <c:v>0.48</c:v>
                </c:pt>
                <c:pt idx="14">
                  <c:v>0.51</c:v>
                </c:pt>
                <c:pt idx="15">
                  <c:v>0.43</c:v>
                </c:pt>
                <c:pt idx="16">
                  <c:v>0.54</c:v>
                </c:pt>
                <c:pt idx="17">
                  <c:v>0.5</c:v>
                </c:pt>
                <c:pt idx="18">
                  <c:v>0.48</c:v>
                </c:pt>
                <c:pt idx="19">
                  <c:v>0.49</c:v>
                </c:pt>
                <c:pt idx="20">
                  <c:v>0.42</c:v>
                </c:pt>
                <c:pt idx="21">
                  <c:v>0.45</c:v>
                </c:pt>
                <c:pt idx="22">
                  <c:v>0.47</c:v>
                </c:pt>
                <c:pt idx="23">
                  <c:v>0.46</c:v>
                </c:pt>
                <c:pt idx="24">
                  <c:v>0.43</c:v>
                </c:pt>
                <c:pt idx="25">
                  <c:v>0.54</c:v>
                </c:pt>
                <c:pt idx="26">
                  <c:v>0.46</c:v>
                </c:pt>
                <c:pt idx="27">
                  <c:v>0.53</c:v>
                </c:pt>
                <c:pt idx="28">
                  <c:v>0.46</c:v>
                </c:pt>
                <c:pt idx="29">
                  <c:v>0.52</c:v>
                </c:pt>
                <c:pt idx="30">
                  <c:v>0.5</c:v>
                </c:pt>
                <c:pt idx="31">
                  <c:v>0.48</c:v>
                </c:pt>
                <c:pt idx="32">
                  <c:v>0.45</c:v>
                </c:pt>
                <c:pt idx="33">
                  <c:v>0.53</c:v>
                </c:pt>
                <c:pt idx="34">
                  <c:v>0.46</c:v>
                </c:pt>
                <c:pt idx="35">
                  <c:v>0.51</c:v>
                </c:pt>
                <c:pt idx="36">
                  <c:v>0.48</c:v>
                </c:pt>
                <c:pt idx="37">
                  <c:v>0.47</c:v>
                </c:pt>
                <c:pt idx="38">
                  <c:v>0.44</c:v>
                </c:pt>
                <c:pt idx="39">
                  <c:v>0.48</c:v>
                </c:pt>
                <c:pt idx="40">
                  <c:v>0.47</c:v>
                </c:pt>
                <c:pt idx="41">
                  <c:v>0.5</c:v>
                </c:pt>
                <c:pt idx="42">
                  <c:v>0.45</c:v>
                </c:pt>
                <c:pt idx="43">
                  <c:v>0.48</c:v>
                </c:pt>
                <c:pt idx="44">
                  <c:v>0.47</c:v>
                </c:pt>
                <c:pt idx="45">
                  <c:v>0.56999999999999995</c:v>
                </c:pt>
                <c:pt idx="46">
                  <c:v>0.52</c:v>
                </c:pt>
                <c:pt idx="47">
                  <c:v>0.56000000000000005</c:v>
                </c:pt>
                <c:pt idx="48">
                  <c:v>0.48</c:v>
                </c:pt>
                <c:pt idx="49">
                  <c:v>0.54</c:v>
                </c:pt>
                <c:pt idx="50">
                  <c:v>0.56999999999999995</c:v>
                </c:pt>
                <c:pt idx="51">
                  <c:v>0.52</c:v>
                </c:pt>
                <c:pt idx="52">
                  <c:v>0.53</c:v>
                </c:pt>
              </c:numCache>
            </c:numRef>
          </c:val>
          <c:smooth val="0"/>
          <c:extLst>
            <c:ext xmlns:c16="http://schemas.microsoft.com/office/drawing/2014/chart" uri="{C3380CC4-5D6E-409C-BE32-E72D297353CC}">
              <c16:uniqueId val="{00000001-4AC0-7546-8789-C718CDDAB1D5}"/>
            </c:ext>
          </c:extLst>
        </c:ser>
        <c:ser>
          <c:idx val="2"/>
          <c:order val="2"/>
          <c:spPr>
            <a:ln w="28575" cap="rnd">
              <a:solidFill>
                <a:schemeClr val="accent6"/>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43B-4665-BDA8-83D3D81DD609}"/>
                </c:ext>
              </c:extLst>
            </c:dLbl>
            <c:dLbl>
              <c:idx val="52"/>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737-41E2-BAD7-62E37649782B}"/>
                </c:ext>
              </c:extLst>
            </c:dLbl>
            <c:spPr>
              <a:noFill/>
              <a:ln>
                <a:noFill/>
              </a:ln>
              <a:effectLst/>
            </c:spPr>
            <c:txPr>
              <a:bodyPr wrap="square" lIns="38100" tIns="19050" rIns="38100" bIns="19050" anchor="ctr">
                <a:spAutoFit/>
              </a:bodyPr>
              <a:lstStyle/>
              <a:p>
                <a:pPr>
                  <a:defRPr sz="1200" b="1">
                    <a:solidFill>
                      <a:schemeClr val="accent6"/>
                    </a:solidFill>
                    <a:latin typeface="Helvetica" panose="020B0604020202020204" pitchFamily="34" charset="0"/>
                    <a:cs typeface="Helvetica" panose="020B0604020202020204" pitchFamily="34" charset="0"/>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ext>
            </c:extLst>
          </c:dLbls>
          <c:cat>
            <c:strRef>
              <c:f>Sheet1!$A$118:$A$170</c:f>
              <c:strCache>
                <c:ptCount val="53"/>
                <c:pt idx="0">
                  <c:v>W133
(09/11)</c:v>
                </c:pt>
                <c:pt idx="1">
                  <c:v>W134
(09/18)</c:v>
                </c:pt>
                <c:pt idx="2">
                  <c:v>W135
(09/25)</c:v>
                </c:pt>
                <c:pt idx="3">
                  <c:v>W136
(10/02)</c:v>
                </c:pt>
                <c:pt idx="4">
                  <c:v>W137
(10/09)</c:v>
                </c:pt>
                <c:pt idx="5">
                  <c:v>W138
(10/16)</c:v>
                </c:pt>
                <c:pt idx="6">
                  <c:v>W139
(10/23)</c:v>
                </c:pt>
                <c:pt idx="7">
                  <c:v>W140
(10/30)</c:v>
                </c:pt>
                <c:pt idx="8">
                  <c:v>W141
(11/06)</c:v>
                </c:pt>
                <c:pt idx="9">
                  <c:v>W142
(11/13)</c:v>
                </c:pt>
                <c:pt idx="10">
                  <c:v>W143
(11/20)</c:v>
                </c:pt>
                <c:pt idx="11">
                  <c:v>W144
(11/23)</c:v>
                </c:pt>
                <c:pt idx="12">
                  <c:v>W145
(12/4)</c:v>
                </c:pt>
                <c:pt idx="13">
                  <c:v>W146
(12/11)</c:v>
                </c:pt>
                <c:pt idx="14">
                  <c:v>W147
(12/18)</c:v>
                </c:pt>
                <c:pt idx="15">
                  <c:v>W148
(12/22)</c:v>
                </c:pt>
                <c:pt idx="16">
                  <c:v>W149 (01/01)</c:v>
                </c:pt>
                <c:pt idx="17">
                  <c:v>W150 (01/08)</c:v>
                </c:pt>
                <c:pt idx="18">
                  <c:v>W151 (01/15)</c:v>
                </c:pt>
                <c:pt idx="19">
                  <c:v>W152 (01/22)</c:v>
                </c:pt>
                <c:pt idx="20">
                  <c:v>W153 (01/29)</c:v>
                </c:pt>
                <c:pt idx="21">
                  <c:v>W154 (02/05)</c:v>
                </c:pt>
                <c:pt idx="22">
                  <c:v>W155 (02/12)</c:v>
                </c:pt>
                <c:pt idx="23">
                  <c:v>W156 (02/19)</c:v>
                </c:pt>
                <c:pt idx="24">
                  <c:v>W157 (02/26)</c:v>
                </c:pt>
                <c:pt idx="25">
                  <c:v>W158 (03/05)</c:v>
                </c:pt>
                <c:pt idx="26">
                  <c:v>W159 (03/12)</c:v>
                </c:pt>
                <c:pt idx="27">
                  <c:v>W160 (03/19)</c:v>
                </c:pt>
                <c:pt idx="28">
                  <c:v>W161 (03/26)</c:v>
                </c:pt>
                <c:pt idx="29">
                  <c:v>W162 (04/02)</c:v>
                </c:pt>
                <c:pt idx="30">
                  <c:v>W163 (04/09)</c:v>
                </c:pt>
                <c:pt idx="31">
                  <c:v>W164 (04/16)</c:v>
                </c:pt>
                <c:pt idx="32">
                  <c:v>W165 (04/23)</c:v>
                </c:pt>
                <c:pt idx="33">
                  <c:v>W166 (04/30)</c:v>
                </c:pt>
                <c:pt idx="34">
                  <c:v>W167 (05/07)</c:v>
                </c:pt>
                <c:pt idx="35">
                  <c:v>W168 (05/14)</c:v>
                </c:pt>
                <c:pt idx="36">
                  <c:v>W169 (05/21)</c:v>
                </c:pt>
                <c:pt idx="37">
                  <c:v>W170 (05/28)</c:v>
                </c:pt>
                <c:pt idx="38">
                  <c:v>W171 (06/02)</c:v>
                </c:pt>
                <c:pt idx="39">
                  <c:v>W172 (06/11)</c:v>
                </c:pt>
                <c:pt idx="40">
                  <c:v>W173 (06/18)</c:v>
                </c:pt>
                <c:pt idx="41">
                  <c:v>W174 (06/25)</c:v>
                </c:pt>
                <c:pt idx="42">
                  <c:v>W175 (07/02)</c:v>
                </c:pt>
                <c:pt idx="43">
                  <c:v>W176 (07/09)</c:v>
                </c:pt>
                <c:pt idx="44">
                  <c:v>W177 (07/16)</c:v>
                </c:pt>
                <c:pt idx="45">
                  <c:v>W178 (07/23)</c:v>
                </c:pt>
                <c:pt idx="46">
                  <c:v>W179 (07/30)</c:v>
                </c:pt>
                <c:pt idx="47">
                  <c:v>W180 (08/06)</c:v>
                </c:pt>
                <c:pt idx="48">
                  <c:v>W181 (08/13)</c:v>
                </c:pt>
                <c:pt idx="49">
                  <c:v>W182 (08/20)</c:v>
                </c:pt>
                <c:pt idx="50">
                  <c:v>W183 (08/27)</c:v>
                </c:pt>
                <c:pt idx="51">
                  <c:v>W184 (09/03)</c:v>
                </c:pt>
                <c:pt idx="52">
                  <c:v>W185 (09/10)</c:v>
                </c:pt>
              </c:strCache>
            </c:strRef>
          </c:cat>
          <c:val>
            <c:numRef>
              <c:f>Sheet1!$D$118:$D$170</c:f>
              <c:numCache>
                <c:formatCode>0%</c:formatCode>
                <c:ptCount val="53"/>
                <c:pt idx="0">
                  <c:v>0.83</c:v>
                </c:pt>
                <c:pt idx="1">
                  <c:v>0.86</c:v>
                </c:pt>
                <c:pt idx="2">
                  <c:v>0.81</c:v>
                </c:pt>
                <c:pt idx="3">
                  <c:v>0.86</c:v>
                </c:pt>
                <c:pt idx="4">
                  <c:v>0.82</c:v>
                </c:pt>
                <c:pt idx="5">
                  <c:v>0.85</c:v>
                </c:pt>
                <c:pt idx="6">
                  <c:v>0.85</c:v>
                </c:pt>
                <c:pt idx="7">
                  <c:v>0.83</c:v>
                </c:pt>
                <c:pt idx="8">
                  <c:v>0.81</c:v>
                </c:pt>
                <c:pt idx="9">
                  <c:v>0.83</c:v>
                </c:pt>
                <c:pt idx="10">
                  <c:v>0.84</c:v>
                </c:pt>
                <c:pt idx="11">
                  <c:v>0.84</c:v>
                </c:pt>
                <c:pt idx="12">
                  <c:v>0.8</c:v>
                </c:pt>
                <c:pt idx="13">
                  <c:v>0.82</c:v>
                </c:pt>
                <c:pt idx="14">
                  <c:v>0.83</c:v>
                </c:pt>
                <c:pt idx="15">
                  <c:v>0.83</c:v>
                </c:pt>
                <c:pt idx="16">
                  <c:v>0.84</c:v>
                </c:pt>
                <c:pt idx="17">
                  <c:v>0.81</c:v>
                </c:pt>
                <c:pt idx="18">
                  <c:v>0.82</c:v>
                </c:pt>
                <c:pt idx="19">
                  <c:v>0.83</c:v>
                </c:pt>
                <c:pt idx="20">
                  <c:v>0.82</c:v>
                </c:pt>
                <c:pt idx="21">
                  <c:v>0.8</c:v>
                </c:pt>
                <c:pt idx="22">
                  <c:v>0.82</c:v>
                </c:pt>
                <c:pt idx="23">
                  <c:v>0.8</c:v>
                </c:pt>
                <c:pt idx="24">
                  <c:v>0.81</c:v>
                </c:pt>
                <c:pt idx="25">
                  <c:v>0.81</c:v>
                </c:pt>
                <c:pt idx="26">
                  <c:v>0.8</c:v>
                </c:pt>
                <c:pt idx="27">
                  <c:v>0.79</c:v>
                </c:pt>
                <c:pt idx="28">
                  <c:v>0.79</c:v>
                </c:pt>
                <c:pt idx="29">
                  <c:v>0.81</c:v>
                </c:pt>
                <c:pt idx="30">
                  <c:v>0.82</c:v>
                </c:pt>
                <c:pt idx="31">
                  <c:v>0.79</c:v>
                </c:pt>
                <c:pt idx="32">
                  <c:v>0.8</c:v>
                </c:pt>
                <c:pt idx="33">
                  <c:v>0.82</c:v>
                </c:pt>
                <c:pt idx="34">
                  <c:v>0.81</c:v>
                </c:pt>
                <c:pt idx="35">
                  <c:v>0.8</c:v>
                </c:pt>
                <c:pt idx="36">
                  <c:v>0.83</c:v>
                </c:pt>
                <c:pt idx="37">
                  <c:v>0.82</c:v>
                </c:pt>
                <c:pt idx="38">
                  <c:v>0.8</c:v>
                </c:pt>
                <c:pt idx="39">
                  <c:v>0.83</c:v>
                </c:pt>
                <c:pt idx="40">
                  <c:v>0.79</c:v>
                </c:pt>
                <c:pt idx="41">
                  <c:v>0.8</c:v>
                </c:pt>
                <c:pt idx="42">
                  <c:v>0.8</c:v>
                </c:pt>
                <c:pt idx="43">
                  <c:v>0.81</c:v>
                </c:pt>
                <c:pt idx="44">
                  <c:v>0.76</c:v>
                </c:pt>
                <c:pt idx="45">
                  <c:v>0.81</c:v>
                </c:pt>
                <c:pt idx="46">
                  <c:v>0.76</c:v>
                </c:pt>
                <c:pt idx="47">
                  <c:v>0.77</c:v>
                </c:pt>
                <c:pt idx="48">
                  <c:v>0.8</c:v>
                </c:pt>
                <c:pt idx="49">
                  <c:v>0.79</c:v>
                </c:pt>
                <c:pt idx="50">
                  <c:v>0.8</c:v>
                </c:pt>
                <c:pt idx="51">
                  <c:v>0.77</c:v>
                </c:pt>
                <c:pt idx="52">
                  <c:v>0.79</c:v>
                </c:pt>
              </c:numCache>
            </c:numRef>
          </c:val>
          <c:smooth val="0"/>
          <c:extLst>
            <c:ext xmlns:c16="http://schemas.microsoft.com/office/drawing/2014/chart" uri="{C3380CC4-5D6E-409C-BE32-E72D297353CC}">
              <c16:uniqueId val="{00000002-4AC0-7546-8789-C718CDDAB1D5}"/>
            </c:ext>
          </c:extLst>
        </c:ser>
        <c:ser>
          <c:idx val="3"/>
          <c:order val="3"/>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3B-4665-BDA8-83D3D81DD609}"/>
                </c:ext>
              </c:extLst>
            </c:dLbl>
            <c:dLbl>
              <c:idx val="52"/>
              <c:layout>
                <c:manualLayout>
                  <c:x val="-1.6210563635720034E-16"/>
                  <c:y val="-4.71423128055790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37-41E2-BAD7-62E37649782B}"/>
                </c:ext>
              </c:extLst>
            </c:dLbl>
            <c:spPr>
              <a:noFill/>
              <a:ln>
                <a:noFill/>
              </a:ln>
              <a:effectLst/>
            </c:spPr>
            <c:txPr>
              <a:bodyPr wrap="square" lIns="38100" tIns="19050" rIns="38100" bIns="19050" anchor="ctr" anchorCtr="0">
                <a:spAutoFit/>
              </a:bodyPr>
              <a:lstStyle/>
              <a:p>
                <a:pPr algn="ctr">
                  <a:defRPr lang="en-US" sz="1200" b="1" i="0" u="none" strike="noStrike" kern="1200" baseline="0">
                    <a:solidFill>
                      <a:schemeClr val="accent4"/>
                    </a:solidFill>
                    <a:latin typeface="Helvetica" panose="020B0604020202020204" pitchFamily="34" charset="0"/>
                    <a:ea typeface="+mn-ea"/>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Sheet1!$A$118:$A$170</c:f>
              <c:strCache>
                <c:ptCount val="53"/>
                <c:pt idx="0">
                  <c:v>W133
(09/11)</c:v>
                </c:pt>
                <c:pt idx="1">
                  <c:v>W134
(09/18)</c:v>
                </c:pt>
                <c:pt idx="2">
                  <c:v>W135
(09/25)</c:v>
                </c:pt>
                <c:pt idx="3">
                  <c:v>W136
(10/02)</c:v>
                </c:pt>
                <c:pt idx="4">
                  <c:v>W137
(10/09)</c:v>
                </c:pt>
                <c:pt idx="5">
                  <c:v>W138
(10/16)</c:v>
                </c:pt>
                <c:pt idx="6">
                  <c:v>W139
(10/23)</c:v>
                </c:pt>
                <c:pt idx="7">
                  <c:v>W140
(10/30)</c:v>
                </c:pt>
                <c:pt idx="8">
                  <c:v>W141
(11/06)</c:v>
                </c:pt>
                <c:pt idx="9">
                  <c:v>W142
(11/13)</c:v>
                </c:pt>
                <c:pt idx="10">
                  <c:v>W143
(11/20)</c:v>
                </c:pt>
                <c:pt idx="11">
                  <c:v>W144
(11/23)</c:v>
                </c:pt>
                <c:pt idx="12">
                  <c:v>W145
(12/4)</c:v>
                </c:pt>
                <c:pt idx="13">
                  <c:v>W146
(12/11)</c:v>
                </c:pt>
                <c:pt idx="14">
                  <c:v>W147
(12/18)</c:v>
                </c:pt>
                <c:pt idx="15">
                  <c:v>W148
(12/22)</c:v>
                </c:pt>
                <c:pt idx="16">
                  <c:v>W149 (01/01)</c:v>
                </c:pt>
                <c:pt idx="17">
                  <c:v>W150 (01/08)</c:v>
                </c:pt>
                <c:pt idx="18">
                  <c:v>W151 (01/15)</c:v>
                </c:pt>
                <c:pt idx="19">
                  <c:v>W152 (01/22)</c:v>
                </c:pt>
                <c:pt idx="20">
                  <c:v>W153 (01/29)</c:v>
                </c:pt>
                <c:pt idx="21">
                  <c:v>W154 (02/05)</c:v>
                </c:pt>
                <c:pt idx="22">
                  <c:v>W155 (02/12)</c:v>
                </c:pt>
                <c:pt idx="23">
                  <c:v>W156 (02/19)</c:v>
                </c:pt>
                <c:pt idx="24">
                  <c:v>W157 (02/26)</c:v>
                </c:pt>
                <c:pt idx="25">
                  <c:v>W158 (03/05)</c:v>
                </c:pt>
                <c:pt idx="26">
                  <c:v>W159 (03/12)</c:v>
                </c:pt>
                <c:pt idx="27">
                  <c:v>W160 (03/19)</c:v>
                </c:pt>
                <c:pt idx="28">
                  <c:v>W161 (03/26)</c:v>
                </c:pt>
                <c:pt idx="29">
                  <c:v>W162 (04/02)</c:v>
                </c:pt>
                <c:pt idx="30">
                  <c:v>W163 (04/09)</c:v>
                </c:pt>
                <c:pt idx="31">
                  <c:v>W164 (04/16)</c:v>
                </c:pt>
                <c:pt idx="32">
                  <c:v>W165 (04/23)</c:v>
                </c:pt>
                <c:pt idx="33">
                  <c:v>W166 (04/30)</c:v>
                </c:pt>
                <c:pt idx="34">
                  <c:v>W167 (05/07)</c:v>
                </c:pt>
                <c:pt idx="35">
                  <c:v>W168 (05/14)</c:v>
                </c:pt>
                <c:pt idx="36">
                  <c:v>W169 (05/21)</c:v>
                </c:pt>
                <c:pt idx="37">
                  <c:v>W170 (05/28)</c:v>
                </c:pt>
                <c:pt idx="38">
                  <c:v>W171 (06/02)</c:v>
                </c:pt>
                <c:pt idx="39">
                  <c:v>W172 (06/11)</c:v>
                </c:pt>
                <c:pt idx="40">
                  <c:v>W173 (06/18)</c:v>
                </c:pt>
                <c:pt idx="41">
                  <c:v>W174 (06/25)</c:v>
                </c:pt>
                <c:pt idx="42">
                  <c:v>W175 (07/02)</c:v>
                </c:pt>
                <c:pt idx="43">
                  <c:v>W176 (07/09)</c:v>
                </c:pt>
                <c:pt idx="44">
                  <c:v>W177 (07/16)</c:v>
                </c:pt>
                <c:pt idx="45">
                  <c:v>W178 (07/23)</c:v>
                </c:pt>
                <c:pt idx="46">
                  <c:v>W179 (07/30)</c:v>
                </c:pt>
                <c:pt idx="47">
                  <c:v>W180 (08/06)</c:v>
                </c:pt>
                <c:pt idx="48">
                  <c:v>W181 (08/13)</c:v>
                </c:pt>
                <c:pt idx="49">
                  <c:v>W182 (08/20)</c:v>
                </c:pt>
                <c:pt idx="50">
                  <c:v>W183 (08/27)</c:v>
                </c:pt>
                <c:pt idx="51">
                  <c:v>W184 (09/03)</c:v>
                </c:pt>
                <c:pt idx="52">
                  <c:v>W185 (09/10)</c:v>
                </c:pt>
              </c:strCache>
            </c:strRef>
          </c:cat>
          <c:val>
            <c:numRef>
              <c:f>Sheet1!$E$118:$E$170</c:f>
              <c:numCache>
                <c:formatCode>0%</c:formatCode>
                <c:ptCount val="53"/>
                <c:pt idx="0">
                  <c:v>0.71</c:v>
                </c:pt>
                <c:pt idx="1">
                  <c:v>0.73</c:v>
                </c:pt>
                <c:pt idx="2">
                  <c:v>0.71</c:v>
                </c:pt>
                <c:pt idx="3">
                  <c:v>0.73</c:v>
                </c:pt>
                <c:pt idx="4">
                  <c:v>0.73</c:v>
                </c:pt>
                <c:pt idx="5">
                  <c:v>0.74</c:v>
                </c:pt>
                <c:pt idx="6">
                  <c:v>0.74</c:v>
                </c:pt>
                <c:pt idx="7">
                  <c:v>0.72</c:v>
                </c:pt>
                <c:pt idx="8">
                  <c:v>0.72</c:v>
                </c:pt>
                <c:pt idx="9">
                  <c:v>0.7</c:v>
                </c:pt>
                <c:pt idx="10">
                  <c:v>0.72</c:v>
                </c:pt>
                <c:pt idx="11">
                  <c:v>0.72</c:v>
                </c:pt>
                <c:pt idx="12">
                  <c:v>0.72</c:v>
                </c:pt>
                <c:pt idx="13">
                  <c:v>0.7</c:v>
                </c:pt>
                <c:pt idx="14">
                  <c:v>0.74</c:v>
                </c:pt>
                <c:pt idx="15">
                  <c:v>0.69</c:v>
                </c:pt>
                <c:pt idx="16">
                  <c:v>0.73</c:v>
                </c:pt>
                <c:pt idx="17">
                  <c:v>0.72</c:v>
                </c:pt>
                <c:pt idx="18">
                  <c:v>0.65</c:v>
                </c:pt>
                <c:pt idx="19">
                  <c:v>0.68</c:v>
                </c:pt>
                <c:pt idx="20">
                  <c:v>0.69</c:v>
                </c:pt>
                <c:pt idx="21">
                  <c:v>0.7</c:v>
                </c:pt>
                <c:pt idx="22">
                  <c:v>0.72</c:v>
                </c:pt>
                <c:pt idx="23">
                  <c:v>0.72</c:v>
                </c:pt>
                <c:pt idx="24">
                  <c:v>0.72</c:v>
                </c:pt>
                <c:pt idx="25">
                  <c:v>0.74</c:v>
                </c:pt>
                <c:pt idx="26">
                  <c:v>0.69</c:v>
                </c:pt>
                <c:pt idx="27">
                  <c:v>0.72</c:v>
                </c:pt>
                <c:pt idx="28">
                  <c:v>0.71</c:v>
                </c:pt>
                <c:pt idx="29">
                  <c:v>0.72</c:v>
                </c:pt>
                <c:pt idx="30">
                  <c:v>0.72</c:v>
                </c:pt>
                <c:pt idx="31">
                  <c:v>0.68</c:v>
                </c:pt>
                <c:pt idx="32">
                  <c:v>0.71</c:v>
                </c:pt>
                <c:pt idx="33">
                  <c:v>0.7</c:v>
                </c:pt>
                <c:pt idx="34">
                  <c:v>0.69</c:v>
                </c:pt>
                <c:pt idx="35">
                  <c:v>0.7</c:v>
                </c:pt>
                <c:pt idx="36">
                  <c:v>0.63</c:v>
                </c:pt>
                <c:pt idx="37">
                  <c:v>0.7</c:v>
                </c:pt>
                <c:pt idx="38">
                  <c:v>0.66</c:v>
                </c:pt>
                <c:pt idx="39">
                  <c:v>0.68</c:v>
                </c:pt>
                <c:pt idx="40">
                  <c:v>0.65</c:v>
                </c:pt>
                <c:pt idx="41">
                  <c:v>0.67</c:v>
                </c:pt>
                <c:pt idx="42">
                  <c:v>0.64</c:v>
                </c:pt>
                <c:pt idx="43">
                  <c:v>0.68</c:v>
                </c:pt>
                <c:pt idx="44">
                  <c:v>0.67</c:v>
                </c:pt>
                <c:pt idx="45">
                  <c:v>0.72</c:v>
                </c:pt>
                <c:pt idx="46">
                  <c:v>0.66</c:v>
                </c:pt>
                <c:pt idx="47">
                  <c:v>0.68</c:v>
                </c:pt>
                <c:pt idx="48">
                  <c:v>0.7</c:v>
                </c:pt>
                <c:pt idx="49">
                  <c:v>0.65</c:v>
                </c:pt>
                <c:pt idx="50">
                  <c:v>0.68</c:v>
                </c:pt>
                <c:pt idx="51">
                  <c:v>0.67</c:v>
                </c:pt>
                <c:pt idx="52">
                  <c:v>0.67</c:v>
                </c:pt>
              </c:numCache>
            </c:numRef>
          </c:val>
          <c:smooth val="0"/>
          <c:extLst>
            <c:ext xmlns:c16="http://schemas.microsoft.com/office/drawing/2014/chart" uri="{C3380CC4-5D6E-409C-BE32-E72D297353CC}">
              <c16:uniqueId val="{00000003-4AC0-7546-8789-C718CDDAB1D5}"/>
            </c:ext>
          </c:extLst>
        </c:ser>
        <c:ser>
          <c:idx val="4"/>
          <c:order val="4"/>
          <c:spPr>
            <a:ln w="28575" cap="rnd">
              <a:solidFill>
                <a:schemeClr val="accent1">
                  <a:lumMod val="50000"/>
                </a:schemeClr>
              </a:solidFill>
              <a:round/>
            </a:ln>
            <a:effectLst/>
          </c:spPr>
          <c:marker>
            <c:symbol val="none"/>
          </c:marker>
          <c:dLbls>
            <c:dLbl>
              <c:idx val="0"/>
              <c:layout>
                <c:manualLayout>
                  <c:x val="-4.5338522862337041E-2"/>
                  <c:y val="7.071346920836735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43B-4665-BDA8-83D3D81DD609}"/>
                </c:ext>
              </c:extLst>
            </c:dLbl>
            <c:dLbl>
              <c:idx val="52"/>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737-41E2-BAD7-62E37649782B}"/>
                </c:ext>
              </c:extLst>
            </c:dLbl>
            <c:spPr>
              <a:noFill/>
              <a:ln>
                <a:noFill/>
              </a:ln>
              <a:effectLst/>
            </c:spPr>
            <c:txPr>
              <a:bodyPr wrap="square" lIns="38100" tIns="19050" rIns="38100" bIns="19050" anchor="ctr">
                <a:spAutoFit/>
              </a:bodyPr>
              <a:lstStyle/>
              <a:p>
                <a:pPr>
                  <a:defRPr sz="1200" b="1">
                    <a:solidFill>
                      <a:schemeClr val="accent1">
                        <a:lumMod val="50000"/>
                      </a:schemeClr>
                    </a:solidFill>
                    <a:latin typeface="Helvetica" panose="020B0604020202020204" pitchFamily="34" charset="0"/>
                    <a:cs typeface="Helvetica" panose="020B0604020202020204" pitchFamily="34" charset="0"/>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ext>
            </c:extLst>
          </c:dLbls>
          <c:cat>
            <c:strRef>
              <c:f>Sheet1!$A$118:$A$170</c:f>
              <c:strCache>
                <c:ptCount val="53"/>
                <c:pt idx="0">
                  <c:v>W133
(09/11)</c:v>
                </c:pt>
                <c:pt idx="1">
                  <c:v>W134
(09/18)</c:v>
                </c:pt>
                <c:pt idx="2">
                  <c:v>W135
(09/25)</c:v>
                </c:pt>
                <c:pt idx="3">
                  <c:v>W136
(10/02)</c:v>
                </c:pt>
                <c:pt idx="4">
                  <c:v>W137
(10/09)</c:v>
                </c:pt>
                <c:pt idx="5">
                  <c:v>W138
(10/16)</c:v>
                </c:pt>
                <c:pt idx="6">
                  <c:v>W139
(10/23)</c:v>
                </c:pt>
                <c:pt idx="7">
                  <c:v>W140
(10/30)</c:v>
                </c:pt>
                <c:pt idx="8">
                  <c:v>W141
(11/06)</c:v>
                </c:pt>
                <c:pt idx="9">
                  <c:v>W142
(11/13)</c:v>
                </c:pt>
                <c:pt idx="10">
                  <c:v>W143
(11/20)</c:v>
                </c:pt>
                <c:pt idx="11">
                  <c:v>W144
(11/23)</c:v>
                </c:pt>
                <c:pt idx="12">
                  <c:v>W145
(12/4)</c:v>
                </c:pt>
                <c:pt idx="13">
                  <c:v>W146
(12/11)</c:v>
                </c:pt>
                <c:pt idx="14">
                  <c:v>W147
(12/18)</c:v>
                </c:pt>
                <c:pt idx="15">
                  <c:v>W148
(12/22)</c:v>
                </c:pt>
                <c:pt idx="16">
                  <c:v>W149 (01/01)</c:v>
                </c:pt>
                <c:pt idx="17">
                  <c:v>W150 (01/08)</c:v>
                </c:pt>
                <c:pt idx="18">
                  <c:v>W151 (01/15)</c:v>
                </c:pt>
                <c:pt idx="19">
                  <c:v>W152 (01/22)</c:v>
                </c:pt>
                <c:pt idx="20">
                  <c:v>W153 (01/29)</c:v>
                </c:pt>
                <c:pt idx="21">
                  <c:v>W154 (02/05)</c:v>
                </c:pt>
                <c:pt idx="22">
                  <c:v>W155 (02/12)</c:v>
                </c:pt>
                <c:pt idx="23">
                  <c:v>W156 (02/19)</c:v>
                </c:pt>
                <c:pt idx="24">
                  <c:v>W157 (02/26)</c:v>
                </c:pt>
                <c:pt idx="25">
                  <c:v>W158 (03/05)</c:v>
                </c:pt>
                <c:pt idx="26">
                  <c:v>W159 (03/12)</c:v>
                </c:pt>
                <c:pt idx="27">
                  <c:v>W160 (03/19)</c:v>
                </c:pt>
                <c:pt idx="28">
                  <c:v>W161 (03/26)</c:v>
                </c:pt>
                <c:pt idx="29">
                  <c:v>W162 (04/02)</c:v>
                </c:pt>
                <c:pt idx="30">
                  <c:v>W163 (04/09)</c:v>
                </c:pt>
                <c:pt idx="31">
                  <c:v>W164 (04/16)</c:v>
                </c:pt>
                <c:pt idx="32">
                  <c:v>W165 (04/23)</c:v>
                </c:pt>
                <c:pt idx="33">
                  <c:v>W166 (04/30)</c:v>
                </c:pt>
                <c:pt idx="34">
                  <c:v>W167 (05/07)</c:v>
                </c:pt>
                <c:pt idx="35">
                  <c:v>W168 (05/14)</c:v>
                </c:pt>
                <c:pt idx="36">
                  <c:v>W169 (05/21)</c:v>
                </c:pt>
                <c:pt idx="37">
                  <c:v>W170 (05/28)</c:v>
                </c:pt>
                <c:pt idx="38">
                  <c:v>W171 (06/02)</c:v>
                </c:pt>
                <c:pt idx="39">
                  <c:v>W172 (06/11)</c:v>
                </c:pt>
                <c:pt idx="40">
                  <c:v>W173 (06/18)</c:v>
                </c:pt>
                <c:pt idx="41">
                  <c:v>W174 (06/25)</c:v>
                </c:pt>
                <c:pt idx="42">
                  <c:v>W175 (07/02)</c:v>
                </c:pt>
                <c:pt idx="43">
                  <c:v>W176 (07/09)</c:v>
                </c:pt>
                <c:pt idx="44">
                  <c:v>W177 (07/16)</c:v>
                </c:pt>
                <c:pt idx="45">
                  <c:v>W178 (07/23)</c:v>
                </c:pt>
                <c:pt idx="46">
                  <c:v>W179 (07/30)</c:v>
                </c:pt>
                <c:pt idx="47">
                  <c:v>W180 (08/06)</c:v>
                </c:pt>
                <c:pt idx="48">
                  <c:v>W181 (08/13)</c:v>
                </c:pt>
                <c:pt idx="49">
                  <c:v>W182 (08/20)</c:v>
                </c:pt>
                <c:pt idx="50">
                  <c:v>W183 (08/27)</c:v>
                </c:pt>
                <c:pt idx="51">
                  <c:v>W184 (09/03)</c:v>
                </c:pt>
                <c:pt idx="52">
                  <c:v>W185 (09/10)</c:v>
                </c:pt>
              </c:strCache>
            </c:strRef>
          </c:cat>
          <c:val>
            <c:numRef>
              <c:f>Sheet1!$F$118:$F$170</c:f>
              <c:numCache>
                <c:formatCode>0%</c:formatCode>
                <c:ptCount val="53"/>
                <c:pt idx="0">
                  <c:v>0.82</c:v>
                </c:pt>
                <c:pt idx="1">
                  <c:v>0.84</c:v>
                </c:pt>
                <c:pt idx="2">
                  <c:v>0.82</c:v>
                </c:pt>
                <c:pt idx="3">
                  <c:v>0.82</c:v>
                </c:pt>
                <c:pt idx="4">
                  <c:v>0.81</c:v>
                </c:pt>
                <c:pt idx="5">
                  <c:v>0.83</c:v>
                </c:pt>
                <c:pt idx="6">
                  <c:v>0.82</c:v>
                </c:pt>
                <c:pt idx="7">
                  <c:v>0.82</c:v>
                </c:pt>
                <c:pt idx="8">
                  <c:v>0.84</c:v>
                </c:pt>
                <c:pt idx="9">
                  <c:v>0.8</c:v>
                </c:pt>
                <c:pt idx="10">
                  <c:v>0.83</c:v>
                </c:pt>
                <c:pt idx="11">
                  <c:v>0.83</c:v>
                </c:pt>
                <c:pt idx="12">
                  <c:v>0.82</c:v>
                </c:pt>
                <c:pt idx="13">
                  <c:v>0.82</c:v>
                </c:pt>
                <c:pt idx="14">
                  <c:v>0.82</c:v>
                </c:pt>
                <c:pt idx="15">
                  <c:v>0.82</c:v>
                </c:pt>
                <c:pt idx="16">
                  <c:v>0.84</c:v>
                </c:pt>
                <c:pt idx="17">
                  <c:v>0.8</c:v>
                </c:pt>
                <c:pt idx="18">
                  <c:v>0.8</c:v>
                </c:pt>
                <c:pt idx="19">
                  <c:v>0.8</c:v>
                </c:pt>
                <c:pt idx="20">
                  <c:v>0.81</c:v>
                </c:pt>
                <c:pt idx="21">
                  <c:v>0.78</c:v>
                </c:pt>
                <c:pt idx="22">
                  <c:v>0.84</c:v>
                </c:pt>
                <c:pt idx="23">
                  <c:v>0.8</c:v>
                </c:pt>
                <c:pt idx="24">
                  <c:v>0.82</c:v>
                </c:pt>
                <c:pt idx="25">
                  <c:v>0.8</c:v>
                </c:pt>
                <c:pt idx="26">
                  <c:v>0.8</c:v>
                </c:pt>
                <c:pt idx="27">
                  <c:v>0.81</c:v>
                </c:pt>
                <c:pt idx="28">
                  <c:v>0.78</c:v>
                </c:pt>
                <c:pt idx="29">
                  <c:v>0.82</c:v>
                </c:pt>
                <c:pt idx="30">
                  <c:v>0.83</c:v>
                </c:pt>
                <c:pt idx="31">
                  <c:v>0.79</c:v>
                </c:pt>
                <c:pt idx="32">
                  <c:v>0.81</c:v>
                </c:pt>
                <c:pt idx="33">
                  <c:v>0.83</c:v>
                </c:pt>
                <c:pt idx="34">
                  <c:v>0.82</c:v>
                </c:pt>
                <c:pt idx="35">
                  <c:v>0.8</c:v>
                </c:pt>
                <c:pt idx="36">
                  <c:v>0.8</c:v>
                </c:pt>
                <c:pt idx="37">
                  <c:v>0.84</c:v>
                </c:pt>
                <c:pt idx="38">
                  <c:v>0.81</c:v>
                </c:pt>
                <c:pt idx="39">
                  <c:v>0.84</c:v>
                </c:pt>
                <c:pt idx="40">
                  <c:v>0.82</c:v>
                </c:pt>
                <c:pt idx="41">
                  <c:v>0.82</c:v>
                </c:pt>
                <c:pt idx="42">
                  <c:v>0.8</c:v>
                </c:pt>
                <c:pt idx="43">
                  <c:v>0.83</c:v>
                </c:pt>
                <c:pt idx="44">
                  <c:v>0.83</c:v>
                </c:pt>
                <c:pt idx="45">
                  <c:v>0.84</c:v>
                </c:pt>
                <c:pt idx="46">
                  <c:v>0.82</c:v>
                </c:pt>
                <c:pt idx="47">
                  <c:v>0.83</c:v>
                </c:pt>
                <c:pt idx="48">
                  <c:v>0.83</c:v>
                </c:pt>
                <c:pt idx="49">
                  <c:v>0.82</c:v>
                </c:pt>
                <c:pt idx="50">
                  <c:v>0.81</c:v>
                </c:pt>
                <c:pt idx="51">
                  <c:v>0.81</c:v>
                </c:pt>
                <c:pt idx="52">
                  <c:v>0.87</c:v>
                </c:pt>
              </c:numCache>
            </c:numRef>
          </c:val>
          <c:smooth val="0"/>
          <c:extLst>
            <c:ext xmlns:c16="http://schemas.microsoft.com/office/drawing/2014/chart" uri="{C3380CC4-5D6E-409C-BE32-E72D297353CC}">
              <c16:uniqueId val="{00000004-4AC0-7546-8789-C718CDDAB1D5}"/>
            </c:ext>
          </c:extLst>
        </c:ser>
        <c:ser>
          <c:idx val="5"/>
          <c:order val="5"/>
          <c:spPr>
            <a:ln w="28575" cap="rnd">
              <a:solidFill>
                <a:schemeClr val="tx2"/>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3B-4665-BDA8-83D3D81DD609}"/>
                </c:ext>
              </c:extLst>
            </c:dLbl>
            <c:dLbl>
              <c:idx val="52"/>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737-41E2-BAD7-62E37649782B}"/>
                </c:ext>
              </c:extLst>
            </c:dLbl>
            <c:spPr>
              <a:noFill/>
              <a:ln>
                <a:noFill/>
              </a:ln>
              <a:effectLst/>
            </c:spPr>
            <c:txPr>
              <a:bodyPr wrap="square" lIns="38100" tIns="19050" rIns="38100" bIns="19050" anchor="ctr">
                <a:spAutoFit/>
              </a:bodyPr>
              <a:lstStyle/>
              <a:p>
                <a:pPr>
                  <a:defRPr sz="1200" b="1">
                    <a:solidFill>
                      <a:schemeClr val="tx2"/>
                    </a:solidFill>
                    <a:latin typeface="Helvetica" panose="020B0604020202020204" pitchFamily="34" charset="0"/>
                    <a:cs typeface="Helvetica" panose="020B0604020202020204" pitchFamily="34" charset="0"/>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ext>
            </c:extLst>
          </c:dLbls>
          <c:cat>
            <c:strRef>
              <c:f>Sheet1!$A$118:$A$170</c:f>
              <c:strCache>
                <c:ptCount val="53"/>
                <c:pt idx="0">
                  <c:v>W133
(09/11)</c:v>
                </c:pt>
                <c:pt idx="1">
                  <c:v>W134
(09/18)</c:v>
                </c:pt>
                <c:pt idx="2">
                  <c:v>W135
(09/25)</c:v>
                </c:pt>
                <c:pt idx="3">
                  <c:v>W136
(10/02)</c:v>
                </c:pt>
                <c:pt idx="4">
                  <c:v>W137
(10/09)</c:v>
                </c:pt>
                <c:pt idx="5">
                  <c:v>W138
(10/16)</c:v>
                </c:pt>
                <c:pt idx="6">
                  <c:v>W139
(10/23)</c:v>
                </c:pt>
                <c:pt idx="7">
                  <c:v>W140
(10/30)</c:v>
                </c:pt>
                <c:pt idx="8">
                  <c:v>W141
(11/06)</c:v>
                </c:pt>
                <c:pt idx="9">
                  <c:v>W142
(11/13)</c:v>
                </c:pt>
                <c:pt idx="10">
                  <c:v>W143
(11/20)</c:v>
                </c:pt>
                <c:pt idx="11">
                  <c:v>W144
(11/23)</c:v>
                </c:pt>
                <c:pt idx="12">
                  <c:v>W145
(12/4)</c:v>
                </c:pt>
                <c:pt idx="13">
                  <c:v>W146
(12/11)</c:v>
                </c:pt>
                <c:pt idx="14">
                  <c:v>W147
(12/18)</c:v>
                </c:pt>
                <c:pt idx="15">
                  <c:v>W148
(12/22)</c:v>
                </c:pt>
                <c:pt idx="16">
                  <c:v>W149 (01/01)</c:v>
                </c:pt>
                <c:pt idx="17">
                  <c:v>W150 (01/08)</c:v>
                </c:pt>
                <c:pt idx="18">
                  <c:v>W151 (01/15)</c:v>
                </c:pt>
                <c:pt idx="19">
                  <c:v>W152 (01/22)</c:v>
                </c:pt>
                <c:pt idx="20">
                  <c:v>W153 (01/29)</c:v>
                </c:pt>
                <c:pt idx="21">
                  <c:v>W154 (02/05)</c:v>
                </c:pt>
                <c:pt idx="22">
                  <c:v>W155 (02/12)</c:v>
                </c:pt>
                <c:pt idx="23">
                  <c:v>W156 (02/19)</c:v>
                </c:pt>
                <c:pt idx="24">
                  <c:v>W157 (02/26)</c:v>
                </c:pt>
                <c:pt idx="25">
                  <c:v>W158 (03/05)</c:v>
                </c:pt>
                <c:pt idx="26">
                  <c:v>W159 (03/12)</c:v>
                </c:pt>
                <c:pt idx="27">
                  <c:v>W160 (03/19)</c:v>
                </c:pt>
                <c:pt idx="28">
                  <c:v>W161 (03/26)</c:v>
                </c:pt>
                <c:pt idx="29">
                  <c:v>W162 (04/02)</c:v>
                </c:pt>
                <c:pt idx="30">
                  <c:v>W163 (04/09)</c:v>
                </c:pt>
                <c:pt idx="31">
                  <c:v>W164 (04/16)</c:v>
                </c:pt>
                <c:pt idx="32">
                  <c:v>W165 (04/23)</c:v>
                </c:pt>
                <c:pt idx="33">
                  <c:v>W166 (04/30)</c:v>
                </c:pt>
                <c:pt idx="34">
                  <c:v>W167 (05/07)</c:v>
                </c:pt>
                <c:pt idx="35">
                  <c:v>W168 (05/14)</c:v>
                </c:pt>
                <c:pt idx="36">
                  <c:v>W169 (05/21)</c:v>
                </c:pt>
                <c:pt idx="37">
                  <c:v>W170 (05/28)</c:v>
                </c:pt>
                <c:pt idx="38">
                  <c:v>W171 (06/02)</c:v>
                </c:pt>
                <c:pt idx="39">
                  <c:v>W172 (06/11)</c:v>
                </c:pt>
                <c:pt idx="40">
                  <c:v>W173 (06/18)</c:v>
                </c:pt>
                <c:pt idx="41">
                  <c:v>W174 (06/25)</c:v>
                </c:pt>
                <c:pt idx="42">
                  <c:v>W175 (07/02)</c:v>
                </c:pt>
                <c:pt idx="43">
                  <c:v>W176 (07/09)</c:v>
                </c:pt>
                <c:pt idx="44">
                  <c:v>W177 (07/16)</c:v>
                </c:pt>
                <c:pt idx="45">
                  <c:v>W178 (07/23)</c:v>
                </c:pt>
                <c:pt idx="46">
                  <c:v>W179 (07/30)</c:v>
                </c:pt>
                <c:pt idx="47">
                  <c:v>W180 (08/06)</c:v>
                </c:pt>
                <c:pt idx="48">
                  <c:v>W181 (08/13)</c:v>
                </c:pt>
                <c:pt idx="49">
                  <c:v>W182 (08/20)</c:v>
                </c:pt>
                <c:pt idx="50">
                  <c:v>W183 (08/27)</c:v>
                </c:pt>
                <c:pt idx="51">
                  <c:v>W184 (09/03)</c:v>
                </c:pt>
                <c:pt idx="52">
                  <c:v>W185 (09/10)</c:v>
                </c:pt>
              </c:strCache>
            </c:strRef>
          </c:cat>
          <c:val>
            <c:numRef>
              <c:f>Sheet1!$G$118:$G$170</c:f>
              <c:numCache>
                <c:formatCode>0%</c:formatCode>
                <c:ptCount val="53"/>
                <c:pt idx="0">
                  <c:v>0.75</c:v>
                </c:pt>
                <c:pt idx="1">
                  <c:v>0.79</c:v>
                </c:pt>
                <c:pt idx="2">
                  <c:v>0.72</c:v>
                </c:pt>
                <c:pt idx="3">
                  <c:v>0.74</c:v>
                </c:pt>
                <c:pt idx="4">
                  <c:v>0.73</c:v>
                </c:pt>
                <c:pt idx="5">
                  <c:v>0.74</c:v>
                </c:pt>
                <c:pt idx="6">
                  <c:v>0.75</c:v>
                </c:pt>
                <c:pt idx="7">
                  <c:v>0.74</c:v>
                </c:pt>
                <c:pt idx="8">
                  <c:v>0.75</c:v>
                </c:pt>
                <c:pt idx="9">
                  <c:v>0.72</c:v>
                </c:pt>
                <c:pt idx="10">
                  <c:v>0.76</c:v>
                </c:pt>
                <c:pt idx="11">
                  <c:v>0.77</c:v>
                </c:pt>
                <c:pt idx="12">
                  <c:v>0.74</c:v>
                </c:pt>
                <c:pt idx="13">
                  <c:v>0.72</c:v>
                </c:pt>
                <c:pt idx="14">
                  <c:v>0.75</c:v>
                </c:pt>
                <c:pt idx="15">
                  <c:v>0.75</c:v>
                </c:pt>
                <c:pt idx="16">
                  <c:v>0.77</c:v>
                </c:pt>
                <c:pt idx="17">
                  <c:v>0.77</c:v>
                </c:pt>
                <c:pt idx="18">
                  <c:v>0.72</c:v>
                </c:pt>
                <c:pt idx="19">
                  <c:v>0.71</c:v>
                </c:pt>
                <c:pt idx="20">
                  <c:v>0.75</c:v>
                </c:pt>
                <c:pt idx="21">
                  <c:v>0.72</c:v>
                </c:pt>
                <c:pt idx="22">
                  <c:v>0.75</c:v>
                </c:pt>
                <c:pt idx="23">
                  <c:v>0.73</c:v>
                </c:pt>
                <c:pt idx="24">
                  <c:v>0.73</c:v>
                </c:pt>
                <c:pt idx="25">
                  <c:v>0.73</c:v>
                </c:pt>
                <c:pt idx="26">
                  <c:v>0.74</c:v>
                </c:pt>
                <c:pt idx="27">
                  <c:v>0.72</c:v>
                </c:pt>
                <c:pt idx="28">
                  <c:v>0.73</c:v>
                </c:pt>
                <c:pt idx="29">
                  <c:v>0.77</c:v>
                </c:pt>
                <c:pt idx="30">
                  <c:v>0.76</c:v>
                </c:pt>
                <c:pt idx="31">
                  <c:v>0.69</c:v>
                </c:pt>
                <c:pt idx="32">
                  <c:v>0.74</c:v>
                </c:pt>
                <c:pt idx="33">
                  <c:v>0.76</c:v>
                </c:pt>
                <c:pt idx="34">
                  <c:v>0.77</c:v>
                </c:pt>
                <c:pt idx="35">
                  <c:v>0.75</c:v>
                </c:pt>
                <c:pt idx="36">
                  <c:v>0.75</c:v>
                </c:pt>
                <c:pt idx="37">
                  <c:v>0.77</c:v>
                </c:pt>
                <c:pt idx="38">
                  <c:v>0.74</c:v>
                </c:pt>
                <c:pt idx="39">
                  <c:v>0.77</c:v>
                </c:pt>
                <c:pt idx="40">
                  <c:v>0.73</c:v>
                </c:pt>
                <c:pt idx="41">
                  <c:v>0.76</c:v>
                </c:pt>
                <c:pt idx="42">
                  <c:v>0.71</c:v>
                </c:pt>
                <c:pt idx="43">
                  <c:v>0.75</c:v>
                </c:pt>
                <c:pt idx="44">
                  <c:v>0.74</c:v>
                </c:pt>
                <c:pt idx="45">
                  <c:v>0.74</c:v>
                </c:pt>
                <c:pt idx="46">
                  <c:v>0.74</c:v>
                </c:pt>
                <c:pt idx="47">
                  <c:v>0.77</c:v>
                </c:pt>
                <c:pt idx="48">
                  <c:v>0.74</c:v>
                </c:pt>
                <c:pt idx="49">
                  <c:v>0.75</c:v>
                </c:pt>
                <c:pt idx="50">
                  <c:v>0.75</c:v>
                </c:pt>
                <c:pt idx="51">
                  <c:v>0.73</c:v>
                </c:pt>
                <c:pt idx="52">
                  <c:v>0.74</c:v>
                </c:pt>
              </c:numCache>
            </c:numRef>
          </c:val>
          <c:smooth val="0"/>
          <c:extLst>
            <c:ext xmlns:c16="http://schemas.microsoft.com/office/drawing/2014/chart" uri="{C3380CC4-5D6E-409C-BE32-E72D297353CC}">
              <c16:uniqueId val="{00000000-A5C9-F640-9785-634FE1C294B5}"/>
            </c:ext>
          </c:extLst>
        </c:ser>
        <c:ser>
          <c:idx val="6"/>
          <c:order val="6"/>
          <c:spPr>
            <a:ln>
              <a:solidFill>
                <a:schemeClr val="accent6">
                  <a:lumMod val="60000"/>
                  <a:lumOff val="40000"/>
                </a:schemeClr>
              </a:solidFill>
            </a:ln>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86-4D51-813A-D5C1DB03C0A0}"/>
                </c:ext>
              </c:extLst>
            </c:dLbl>
            <c:dLbl>
              <c:idx val="52"/>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737-41E2-BAD7-62E37649782B}"/>
                </c:ext>
              </c:extLst>
            </c:dLbl>
            <c:spPr>
              <a:noFill/>
              <a:ln>
                <a:noFill/>
              </a:ln>
              <a:effectLst/>
            </c:spPr>
            <c:txPr>
              <a:bodyPr wrap="square" lIns="38100" tIns="19050" rIns="38100" bIns="19050" anchor="ctr">
                <a:spAutoFit/>
              </a:bodyPr>
              <a:lstStyle/>
              <a:p>
                <a:pPr>
                  <a:defRPr sz="1200" b="1">
                    <a:solidFill>
                      <a:schemeClr val="accent6">
                        <a:lumMod val="60000"/>
                        <a:lumOff val="40000"/>
                      </a:schemeClr>
                    </a:solidFill>
                    <a:latin typeface="Helvetica" panose="020B0604020202020204" pitchFamily="34" charset="0"/>
                    <a:cs typeface="Helvetica" panose="020B0604020202020204" pitchFamily="34" charset="0"/>
                  </a:defRPr>
                </a:pPr>
                <a:endParaRPr lang="en-US"/>
              </a:p>
            </c:txPr>
            <c:dLblPos val="l"/>
            <c:showLegendKey val="0"/>
            <c:showVal val="0"/>
            <c:showCatName val="0"/>
            <c:showSerName val="0"/>
            <c:showPercent val="0"/>
            <c:showBubbleSize val="0"/>
            <c:extLst>
              <c:ext xmlns:c15="http://schemas.microsoft.com/office/drawing/2012/chart" uri="{CE6537A1-D6FC-4f65-9D91-7224C49458BB}">
                <c15:showLeaderLines val="1"/>
              </c:ext>
            </c:extLst>
          </c:dLbls>
          <c:cat>
            <c:strRef>
              <c:f>Sheet1!$A$118:$A$170</c:f>
              <c:strCache>
                <c:ptCount val="53"/>
                <c:pt idx="0">
                  <c:v>W133
(09/11)</c:v>
                </c:pt>
                <c:pt idx="1">
                  <c:v>W134
(09/18)</c:v>
                </c:pt>
                <c:pt idx="2">
                  <c:v>W135
(09/25)</c:v>
                </c:pt>
                <c:pt idx="3">
                  <c:v>W136
(10/02)</c:v>
                </c:pt>
                <c:pt idx="4">
                  <c:v>W137
(10/09)</c:v>
                </c:pt>
                <c:pt idx="5">
                  <c:v>W138
(10/16)</c:v>
                </c:pt>
                <c:pt idx="6">
                  <c:v>W139
(10/23)</c:v>
                </c:pt>
                <c:pt idx="7">
                  <c:v>W140
(10/30)</c:v>
                </c:pt>
                <c:pt idx="8">
                  <c:v>W141
(11/06)</c:v>
                </c:pt>
                <c:pt idx="9">
                  <c:v>W142
(11/13)</c:v>
                </c:pt>
                <c:pt idx="10">
                  <c:v>W143
(11/20)</c:v>
                </c:pt>
                <c:pt idx="11">
                  <c:v>W144
(11/23)</c:v>
                </c:pt>
                <c:pt idx="12">
                  <c:v>W145
(12/4)</c:v>
                </c:pt>
                <c:pt idx="13">
                  <c:v>W146
(12/11)</c:v>
                </c:pt>
                <c:pt idx="14">
                  <c:v>W147
(12/18)</c:v>
                </c:pt>
                <c:pt idx="15">
                  <c:v>W148
(12/22)</c:v>
                </c:pt>
                <c:pt idx="16">
                  <c:v>W149 (01/01)</c:v>
                </c:pt>
                <c:pt idx="17">
                  <c:v>W150 (01/08)</c:v>
                </c:pt>
                <c:pt idx="18">
                  <c:v>W151 (01/15)</c:v>
                </c:pt>
                <c:pt idx="19">
                  <c:v>W152 (01/22)</c:v>
                </c:pt>
                <c:pt idx="20">
                  <c:v>W153 (01/29)</c:v>
                </c:pt>
                <c:pt idx="21">
                  <c:v>W154 (02/05)</c:v>
                </c:pt>
                <c:pt idx="22">
                  <c:v>W155 (02/12)</c:v>
                </c:pt>
                <c:pt idx="23">
                  <c:v>W156 (02/19)</c:v>
                </c:pt>
                <c:pt idx="24">
                  <c:v>W157 (02/26)</c:v>
                </c:pt>
                <c:pt idx="25">
                  <c:v>W158 (03/05)</c:v>
                </c:pt>
                <c:pt idx="26">
                  <c:v>W159 (03/12)</c:v>
                </c:pt>
                <c:pt idx="27">
                  <c:v>W160 (03/19)</c:v>
                </c:pt>
                <c:pt idx="28">
                  <c:v>W161 (03/26)</c:v>
                </c:pt>
                <c:pt idx="29">
                  <c:v>W162 (04/02)</c:v>
                </c:pt>
                <c:pt idx="30">
                  <c:v>W163 (04/09)</c:v>
                </c:pt>
                <c:pt idx="31">
                  <c:v>W164 (04/16)</c:v>
                </c:pt>
                <c:pt idx="32">
                  <c:v>W165 (04/23)</c:v>
                </c:pt>
                <c:pt idx="33">
                  <c:v>W166 (04/30)</c:v>
                </c:pt>
                <c:pt idx="34">
                  <c:v>W167 (05/07)</c:v>
                </c:pt>
                <c:pt idx="35">
                  <c:v>W168 (05/14)</c:v>
                </c:pt>
                <c:pt idx="36">
                  <c:v>W169 (05/21)</c:v>
                </c:pt>
                <c:pt idx="37">
                  <c:v>W170 (05/28)</c:v>
                </c:pt>
                <c:pt idx="38">
                  <c:v>W171 (06/02)</c:v>
                </c:pt>
                <c:pt idx="39">
                  <c:v>W172 (06/11)</c:v>
                </c:pt>
                <c:pt idx="40">
                  <c:v>W173 (06/18)</c:v>
                </c:pt>
                <c:pt idx="41">
                  <c:v>W174 (06/25)</c:v>
                </c:pt>
                <c:pt idx="42">
                  <c:v>W175 (07/02)</c:v>
                </c:pt>
                <c:pt idx="43">
                  <c:v>W176 (07/09)</c:v>
                </c:pt>
                <c:pt idx="44">
                  <c:v>W177 (07/16)</c:v>
                </c:pt>
                <c:pt idx="45">
                  <c:v>W178 (07/23)</c:v>
                </c:pt>
                <c:pt idx="46">
                  <c:v>W179 (07/30)</c:v>
                </c:pt>
                <c:pt idx="47">
                  <c:v>W180 (08/06)</c:v>
                </c:pt>
                <c:pt idx="48">
                  <c:v>W181 (08/13)</c:v>
                </c:pt>
                <c:pt idx="49">
                  <c:v>W182 (08/20)</c:v>
                </c:pt>
                <c:pt idx="50">
                  <c:v>W183 (08/27)</c:v>
                </c:pt>
                <c:pt idx="51">
                  <c:v>W184 (09/03)</c:v>
                </c:pt>
                <c:pt idx="52">
                  <c:v>W185 (09/10)</c:v>
                </c:pt>
              </c:strCache>
            </c:strRef>
          </c:cat>
          <c:val>
            <c:numRef>
              <c:f>Sheet1!$I$118:$I$170</c:f>
              <c:numCache>
                <c:formatCode>0%</c:formatCode>
                <c:ptCount val="53"/>
                <c:pt idx="0">
                  <c:v>0.59</c:v>
                </c:pt>
                <c:pt idx="1">
                  <c:v>0.63</c:v>
                </c:pt>
                <c:pt idx="2">
                  <c:v>0.61</c:v>
                </c:pt>
                <c:pt idx="3">
                  <c:v>0.59</c:v>
                </c:pt>
                <c:pt idx="4">
                  <c:v>0.56999999999999995</c:v>
                </c:pt>
                <c:pt idx="5">
                  <c:v>0.6</c:v>
                </c:pt>
                <c:pt idx="6">
                  <c:v>0.61</c:v>
                </c:pt>
                <c:pt idx="7">
                  <c:v>0.62</c:v>
                </c:pt>
                <c:pt idx="8">
                  <c:v>0.59</c:v>
                </c:pt>
                <c:pt idx="9">
                  <c:v>0.56000000000000005</c:v>
                </c:pt>
                <c:pt idx="10">
                  <c:v>0.61</c:v>
                </c:pt>
                <c:pt idx="11">
                  <c:v>0.62</c:v>
                </c:pt>
                <c:pt idx="12">
                  <c:v>0.62</c:v>
                </c:pt>
                <c:pt idx="13">
                  <c:v>0.6</c:v>
                </c:pt>
                <c:pt idx="14">
                  <c:v>0.64</c:v>
                </c:pt>
                <c:pt idx="15">
                  <c:v>0.59</c:v>
                </c:pt>
                <c:pt idx="16">
                  <c:v>0.61</c:v>
                </c:pt>
                <c:pt idx="17">
                  <c:v>0.6</c:v>
                </c:pt>
                <c:pt idx="18">
                  <c:v>0.59</c:v>
                </c:pt>
                <c:pt idx="19">
                  <c:v>0.6</c:v>
                </c:pt>
                <c:pt idx="20">
                  <c:v>0.57999999999999996</c:v>
                </c:pt>
                <c:pt idx="21">
                  <c:v>0.56999999999999995</c:v>
                </c:pt>
                <c:pt idx="22">
                  <c:v>0.55000000000000004</c:v>
                </c:pt>
                <c:pt idx="23">
                  <c:v>0.55000000000000004</c:v>
                </c:pt>
                <c:pt idx="24">
                  <c:v>0.55000000000000004</c:v>
                </c:pt>
                <c:pt idx="25">
                  <c:v>0.57999999999999996</c:v>
                </c:pt>
                <c:pt idx="26">
                  <c:v>0.55000000000000004</c:v>
                </c:pt>
                <c:pt idx="27">
                  <c:v>0.57999999999999996</c:v>
                </c:pt>
                <c:pt idx="28">
                  <c:v>0.55000000000000004</c:v>
                </c:pt>
                <c:pt idx="29">
                  <c:v>0.57999999999999996</c:v>
                </c:pt>
                <c:pt idx="30">
                  <c:v>0.56000000000000005</c:v>
                </c:pt>
                <c:pt idx="31">
                  <c:v>0.54</c:v>
                </c:pt>
                <c:pt idx="32">
                  <c:v>0.55000000000000004</c:v>
                </c:pt>
                <c:pt idx="33">
                  <c:v>0.57999999999999996</c:v>
                </c:pt>
                <c:pt idx="34">
                  <c:v>0.54</c:v>
                </c:pt>
                <c:pt idx="35">
                  <c:v>0.5</c:v>
                </c:pt>
                <c:pt idx="36">
                  <c:v>0.48</c:v>
                </c:pt>
                <c:pt idx="37">
                  <c:v>0.54</c:v>
                </c:pt>
                <c:pt idx="38">
                  <c:v>0.54</c:v>
                </c:pt>
                <c:pt idx="39">
                  <c:v>0.56000000000000005</c:v>
                </c:pt>
                <c:pt idx="40">
                  <c:v>0.52</c:v>
                </c:pt>
                <c:pt idx="41">
                  <c:v>0.52</c:v>
                </c:pt>
                <c:pt idx="42">
                  <c:v>0.5</c:v>
                </c:pt>
                <c:pt idx="43">
                  <c:v>0.51</c:v>
                </c:pt>
                <c:pt idx="44">
                  <c:v>0.51</c:v>
                </c:pt>
                <c:pt idx="45">
                  <c:v>0.57999999999999996</c:v>
                </c:pt>
                <c:pt idx="46">
                  <c:v>0.52</c:v>
                </c:pt>
                <c:pt idx="47">
                  <c:v>0.56999999999999995</c:v>
                </c:pt>
                <c:pt idx="48">
                  <c:v>0.52</c:v>
                </c:pt>
                <c:pt idx="49">
                  <c:v>0.59</c:v>
                </c:pt>
                <c:pt idx="50">
                  <c:v>0.57999999999999996</c:v>
                </c:pt>
                <c:pt idx="51">
                  <c:v>0.57999999999999996</c:v>
                </c:pt>
                <c:pt idx="52">
                  <c:v>0.59</c:v>
                </c:pt>
              </c:numCache>
            </c:numRef>
          </c:val>
          <c:smooth val="0"/>
          <c:extLst>
            <c:ext xmlns:c16="http://schemas.microsoft.com/office/drawing/2014/chart" uri="{C3380CC4-5D6E-409C-BE32-E72D297353CC}">
              <c16:uniqueId val="{00000000-6F0F-4F17-BCF2-379304F9BFA9}"/>
            </c:ext>
          </c:extLst>
        </c:ser>
        <c:ser>
          <c:idx val="7"/>
          <c:order val="7"/>
          <c:spPr>
            <a:ln>
              <a:solidFill>
                <a:schemeClr val="accent1">
                  <a:lumMod val="75000"/>
                </a:schemeClr>
              </a:solidFill>
            </a:ln>
          </c:spPr>
          <c:marker>
            <c:symbol val="none"/>
          </c:marker>
          <c:dLbls>
            <c:dLbl>
              <c:idx val="28"/>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D2-459C-8C9E-BF40E0F90557}"/>
                </c:ext>
              </c:extLst>
            </c:dLbl>
            <c:dLbl>
              <c:idx val="52"/>
              <c:layout>
                <c:manualLayout>
                  <c:x val="-1.6210563635720034E-16"/>
                  <c:y val="1.17855782013945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737-41E2-BAD7-62E37649782B}"/>
                </c:ext>
              </c:extLst>
            </c:dLbl>
            <c:spPr>
              <a:noFill/>
              <a:ln>
                <a:noFill/>
              </a:ln>
              <a:effectLst/>
            </c:spPr>
            <c:txPr>
              <a:bodyPr wrap="square" lIns="38100" tIns="19050" rIns="38100" bIns="19050" anchor="ctr">
                <a:spAutoFit/>
              </a:bodyPr>
              <a:lstStyle/>
              <a:p>
                <a:pPr>
                  <a:defRPr sz="1200" b="1">
                    <a:solidFill>
                      <a:schemeClr val="accent1">
                        <a:lumMod val="75000"/>
                      </a:schemeClr>
                    </a:solidFill>
                    <a:latin typeface="Helvetica" panose="020B0604020202020204" pitchFamily="34" charset="0"/>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Sheet1!$A$118:$A$170</c:f>
              <c:strCache>
                <c:ptCount val="53"/>
                <c:pt idx="0">
                  <c:v>W133
(09/11)</c:v>
                </c:pt>
                <c:pt idx="1">
                  <c:v>W134
(09/18)</c:v>
                </c:pt>
                <c:pt idx="2">
                  <c:v>W135
(09/25)</c:v>
                </c:pt>
                <c:pt idx="3">
                  <c:v>W136
(10/02)</c:v>
                </c:pt>
                <c:pt idx="4">
                  <c:v>W137
(10/09)</c:v>
                </c:pt>
                <c:pt idx="5">
                  <c:v>W138
(10/16)</c:v>
                </c:pt>
                <c:pt idx="6">
                  <c:v>W139
(10/23)</c:v>
                </c:pt>
                <c:pt idx="7">
                  <c:v>W140
(10/30)</c:v>
                </c:pt>
                <c:pt idx="8">
                  <c:v>W141
(11/06)</c:v>
                </c:pt>
                <c:pt idx="9">
                  <c:v>W142
(11/13)</c:v>
                </c:pt>
                <c:pt idx="10">
                  <c:v>W143
(11/20)</c:v>
                </c:pt>
                <c:pt idx="11">
                  <c:v>W144
(11/23)</c:v>
                </c:pt>
                <c:pt idx="12">
                  <c:v>W145
(12/4)</c:v>
                </c:pt>
                <c:pt idx="13">
                  <c:v>W146
(12/11)</c:v>
                </c:pt>
                <c:pt idx="14">
                  <c:v>W147
(12/18)</c:v>
                </c:pt>
                <c:pt idx="15">
                  <c:v>W148
(12/22)</c:v>
                </c:pt>
                <c:pt idx="16">
                  <c:v>W149 (01/01)</c:v>
                </c:pt>
                <c:pt idx="17">
                  <c:v>W150 (01/08)</c:v>
                </c:pt>
                <c:pt idx="18">
                  <c:v>W151 (01/15)</c:v>
                </c:pt>
                <c:pt idx="19">
                  <c:v>W152 (01/22)</c:v>
                </c:pt>
                <c:pt idx="20">
                  <c:v>W153 (01/29)</c:v>
                </c:pt>
                <c:pt idx="21">
                  <c:v>W154 (02/05)</c:v>
                </c:pt>
                <c:pt idx="22">
                  <c:v>W155 (02/12)</c:v>
                </c:pt>
                <c:pt idx="23">
                  <c:v>W156 (02/19)</c:v>
                </c:pt>
                <c:pt idx="24">
                  <c:v>W157 (02/26)</c:v>
                </c:pt>
                <c:pt idx="25">
                  <c:v>W158 (03/05)</c:v>
                </c:pt>
                <c:pt idx="26">
                  <c:v>W159 (03/12)</c:v>
                </c:pt>
                <c:pt idx="27">
                  <c:v>W160 (03/19)</c:v>
                </c:pt>
                <c:pt idx="28">
                  <c:v>W161 (03/26)</c:v>
                </c:pt>
                <c:pt idx="29">
                  <c:v>W162 (04/02)</c:v>
                </c:pt>
                <c:pt idx="30">
                  <c:v>W163 (04/09)</c:v>
                </c:pt>
                <c:pt idx="31">
                  <c:v>W164 (04/16)</c:v>
                </c:pt>
                <c:pt idx="32">
                  <c:v>W165 (04/23)</c:v>
                </c:pt>
                <c:pt idx="33">
                  <c:v>W166 (04/30)</c:v>
                </c:pt>
                <c:pt idx="34">
                  <c:v>W167 (05/07)</c:v>
                </c:pt>
                <c:pt idx="35">
                  <c:v>W168 (05/14)</c:v>
                </c:pt>
                <c:pt idx="36">
                  <c:v>W169 (05/21)</c:v>
                </c:pt>
                <c:pt idx="37">
                  <c:v>W170 (05/28)</c:v>
                </c:pt>
                <c:pt idx="38">
                  <c:v>W171 (06/02)</c:v>
                </c:pt>
                <c:pt idx="39">
                  <c:v>W172 (06/11)</c:v>
                </c:pt>
                <c:pt idx="40">
                  <c:v>W173 (06/18)</c:v>
                </c:pt>
                <c:pt idx="41">
                  <c:v>W174 (06/25)</c:v>
                </c:pt>
                <c:pt idx="42">
                  <c:v>W175 (07/02)</c:v>
                </c:pt>
                <c:pt idx="43">
                  <c:v>W176 (07/09)</c:v>
                </c:pt>
                <c:pt idx="44">
                  <c:v>W177 (07/16)</c:v>
                </c:pt>
                <c:pt idx="45">
                  <c:v>W178 (07/23)</c:v>
                </c:pt>
                <c:pt idx="46">
                  <c:v>W179 (07/30)</c:v>
                </c:pt>
                <c:pt idx="47">
                  <c:v>W180 (08/06)</c:v>
                </c:pt>
                <c:pt idx="48">
                  <c:v>W181 (08/13)</c:v>
                </c:pt>
                <c:pt idx="49">
                  <c:v>W182 (08/20)</c:v>
                </c:pt>
                <c:pt idx="50">
                  <c:v>W183 (08/27)</c:v>
                </c:pt>
                <c:pt idx="51">
                  <c:v>W184 (09/03)</c:v>
                </c:pt>
                <c:pt idx="52">
                  <c:v>W185 (09/10)</c:v>
                </c:pt>
              </c:strCache>
            </c:strRef>
          </c:cat>
          <c:val>
            <c:numRef>
              <c:f>Sheet1!$J$118:$J$170</c:f>
              <c:numCache>
                <c:formatCode>General</c:formatCode>
                <c:ptCount val="53"/>
                <c:pt idx="28" formatCode="0%">
                  <c:v>0.67</c:v>
                </c:pt>
                <c:pt idx="29" formatCode="0%">
                  <c:v>0.67</c:v>
                </c:pt>
                <c:pt idx="30" formatCode="0%">
                  <c:v>0.68</c:v>
                </c:pt>
                <c:pt idx="31" formatCode="0%">
                  <c:v>0.65</c:v>
                </c:pt>
                <c:pt idx="32" formatCode="0%">
                  <c:v>0.65</c:v>
                </c:pt>
                <c:pt idx="33" formatCode="0%">
                  <c:v>0.7</c:v>
                </c:pt>
                <c:pt idx="34" formatCode="0%">
                  <c:v>0.68</c:v>
                </c:pt>
                <c:pt idx="35" formatCode="0%">
                  <c:v>0.69</c:v>
                </c:pt>
                <c:pt idx="36" formatCode="0%">
                  <c:v>0.67</c:v>
                </c:pt>
                <c:pt idx="37" formatCode="0%">
                  <c:v>0.7</c:v>
                </c:pt>
                <c:pt idx="38" formatCode="0%">
                  <c:v>0.68</c:v>
                </c:pt>
                <c:pt idx="39" formatCode="0%">
                  <c:v>0.7</c:v>
                </c:pt>
                <c:pt idx="40" formatCode="0%">
                  <c:v>0.67</c:v>
                </c:pt>
                <c:pt idx="41" formatCode="0%">
                  <c:v>0.66</c:v>
                </c:pt>
                <c:pt idx="42" formatCode="0%">
                  <c:v>0.66</c:v>
                </c:pt>
                <c:pt idx="43" formatCode="0%">
                  <c:v>0.67</c:v>
                </c:pt>
                <c:pt idx="44" formatCode="0%">
                  <c:v>0.65</c:v>
                </c:pt>
                <c:pt idx="45" formatCode="0%">
                  <c:v>0.71</c:v>
                </c:pt>
                <c:pt idx="46" formatCode="0%">
                  <c:v>0.63</c:v>
                </c:pt>
                <c:pt idx="47" formatCode="0%">
                  <c:v>0.66</c:v>
                </c:pt>
                <c:pt idx="48" formatCode="0%">
                  <c:v>0.64</c:v>
                </c:pt>
                <c:pt idx="49" formatCode="0%">
                  <c:v>0.67</c:v>
                </c:pt>
                <c:pt idx="50" formatCode="0%">
                  <c:v>0.69</c:v>
                </c:pt>
                <c:pt idx="51" formatCode="0%">
                  <c:v>0.66</c:v>
                </c:pt>
                <c:pt idx="52" formatCode="0%">
                  <c:v>0.66</c:v>
                </c:pt>
              </c:numCache>
            </c:numRef>
          </c:val>
          <c:smooth val="0"/>
          <c:extLst>
            <c:ext xmlns:c16="http://schemas.microsoft.com/office/drawing/2014/chart" uri="{C3380CC4-5D6E-409C-BE32-E72D297353CC}">
              <c16:uniqueId val="{00000001-40FD-47AB-BB48-F571A689FA82}"/>
            </c:ext>
          </c:extLst>
        </c:ser>
        <c:ser>
          <c:idx val="9"/>
          <c:order val="8"/>
          <c:spPr>
            <a:ln>
              <a:solidFill>
                <a:srgbClr val="FFC3B4"/>
              </a:solidFill>
            </a:ln>
          </c:spPr>
          <c:marker>
            <c:symbol val="none"/>
          </c:marker>
          <c:dLbls>
            <c:dLbl>
              <c:idx val="28"/>
              <c:layout>
                <c:manualLayout>
                  <c:x val="-4.5338522862337041E-2"/>
                  <c:y val="1.4142693841673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D2-459C-8C9E-BF40E0F90557}"/>
                </c:ext>
              </c:extLst>
            </c:dLbl>
            <c:dLbl>
              <c:idx val="50"/>
              <c:delete val="1"/>
              <c:extLst>
                <c:ext xmlns:c15="http://schemas.microsoft.com/office/drawing/2012/chart" uri="{CE6537A1-D6FC-4f65-9D91-7224C49458BB}">
                  <c15:layout>
                    <c:manualLayout>
                      <c:w val="3.3180459686186201E-2"/>
                      <c:h val="4.9039883695831114E-2"/>
                    </c:manualLayout>
                  </c15:layout>
                </c:ext>
                <c:ext xmlns:c16="http://schemas.microsoft.com/office/drawing/2014/chart" uri="{C3380CC4-5D6E-409C-BE32-E72D297353CC}">
                  <c16:uniqueId val="{00000003-39D2-459C-8C9E-BF40E0F90557}"/>
                </c:ext>
              </c:extLst>
            </c:dLbl>
            <c:dLbl>
              <c:idx val="5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386-4D51-813A-D5C1DB03C0A0}"/>
                </c:ext>
              </c:extLst>
            </c:dLbl>
            <c:spPr>
              <a:noFill/>
              <a:ln>
                <a:noFill/>
              </a:ln>
              <a:effectLst/>
            </c:spPr>
            <c:txPr>
              <a:bodyPr wrap="square" lIns="38100" tIns="19050" rIns="38100" bIns="19050" anchor="ctr">
                <a:spAutoFit/>
              </a:bodyPr>
              <a:lstStyle/>
              <a:p>
                <a:pPr>
                  <a:defRPr sz="1200" b="1">
                    <a:solidFill>
                      <a:srgbClr val="FCA99A"/>
                    </a:solidFill>
                    <a:latin typeface="Helvetica" panose="020B0604020202020204" pitchFamily="34" charset="0"/>
                    <a:cs typeface="Helvetica"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Sheet1!$A$118:$A$170</c:f>
              <c:strCache>
                <c:ptCount val="53"/>
                <c:pt idx="0">
                  <c:v>W133
(09/11)</c:v>
                </c:pt>
                <c:pt idx="1">
                  <c:v>W134
(09/18)</c:v>
                </c:pt>
                <c:pt idx="2">
                  <c:v>W135
(09/25)</c:v>
                </c:pt>
                <c:pt idx="3">
                  <c:v>W136
(10/02)</c:v>
                </c:pt>
                <c:pt idx="4">
                  <c:v>W137
(10/09)</c:v>
                </c:pt>
                <c:pt idx="5">
                  <c:v>W138
(10/16)</c:v>
                </c:pt>
                <c:pt idx="6">
                  <c:v>W139
(10/23)</c:v>
                </c:pt>
                <c:pt idx="7">
                  <c:v>W140
(10/30)</c:v>
                </c:pt>
                <c:pt idx="8">
                  <c:v>W141
(11/06)</c:v>
                </c:pt>
                <c:pt idx="9">
                  <c:v>W142
(11/13)</c:v>
                </c:pt>
                <c:pt idx="10">
                  <c:v>W143
(11/20)</c:v>
                </c:pt>
                <c:pt idx="11">
                  <c:v>W144
(11/23)</c:v>
                </c:pt>
                <c:pt idx="12">
                  <c:v>W145
(12/4)</c:v>
                </c:pt>
                <c:pt idx="13">
                  <c:v>W146
(12/11)</c:v>
                </c:pt>
                <c:pt idx="14">
                  <c:v>W147
(12/18)</c:v>
                </c:pt>
                <c:pt idx="15">
                  <c:v>W148
(12/22)</c:v>
                </c:pt>
                <c:pt idx="16">
                  <c:v>W149 (01/01)</c:v>
                </c:pt>
                <c:pt idx="17">
                  <c:v>W150 (01/08)</c:v>
                </c:pt>
                <c:pt idx="18">
                  <c:v>W151 (01/15)</c:v>
                </c:pt>
                <c:pt idx="19">
                  <c:v>W152 (01/22)</c:v>
                </c:pt>
                <c:pt idx="20">
                  <c:v>W153 (01/29)</c:v>
                </c:pt>
                <c:pt idx="21">
                  <c:v>W154 (02/05)</c:v>
                </c:pt>
                <c:pt idx="22">
                  <c:v>W155 (02/12)</c:v>
                </c:pt>
                <c:pt idx="23">
                  <c:v>W156 (02/19)</c:v>
                </c:pt>
                <c:pt idx="24">
                  <c:v>W157 (02/26)</c:v>
                </c:pt>
                <c:pt idx="25">
                  <c:v>W158 (03/05)</c:v>
                </c:pt>
                <c:pt idx="26">
                  <c:v>W159 (03/12)</c:v>
                </c:pt>
                <c:pt idx="27">
                  <c:v>W160 (03/19)</c:v>
                </c:pt>
                <c:pt idx="28">
                  <c:v>W161 (03/26)</c:v>
                </c:pt>
                <c:pt idx="29">
                  <c:v>W162 (04/02)</c:v>
                </c:pt>
                <c:pt idx="30">
                  <c:v>W163 (04/09)</c:v>
                </c:pt>
                <c:pt idx="31">
                  <c:v>W164 (04/16)</c:v>
                </c:pt>
                <c:pt idx="32">
                  <c:v>W165 (04/23)</c:v>
                </c:pt>
                <c:pt idx="33">
                  <c:v>W166 (04/30)</c:v>
                </c:pt>
                <c:pt idx="34">
                  <c:v>W167 (05/07)</c:v>
                </c:pt>
                <c:pt idx="35">
                  <c:v>W168 (05/14)</c:v>
                </c:pt>
                <c:pt idx="36">
                  <c:v>W169 (05/21)</c:v>
                </c:pt>
                <c:pt idx="37">
                  <c:v>W170 (05/28)</c:v>
                </c:pt>
                <c:pt idx="38">
                  <c:v>W171 (06/02)</c:v>
                </c:pt>
                <c:pt idx="39">
                  <c:v>W172 (06/11)</c:v>
                </c:pt>
                <c:pt idx="40">
                  <c:v>W173 (06/18)</c:v>
                </c:pt>
                <c:pt idx="41">
                  <c:v>W174 (06/25)</c:v>
                </c:pt>
                <c:pt idx="42">
                  <c:v>W175 (07/02)</c:v>
                </c:pt>
                <c:pt idx="43">
                  <c:v>W176 (07/09)</c:v>
                </c:pt>
                <c:pt idx="44">
                  <c:v>W177 (07/16)</c:v>
                </c:pt>
                <c:pt idx="45">
                  <c:v>W178 (07/23)</c:v>
                </c:pt>
                <c:pt idx="46">
                  <c:v>W179 (07/30)</c:v>
                </c:pt>
                <c:pt idx="47">
                  <c:v>W180 (08/06)</c:v>
                </c:pt>
                <c:pt idx="48">
                  <c:v>W181 (08/13)</c:v>
                </c:pt>
                <c:pt idx="49">
                  <c:v>W182 (08/20)</c:v>
                </c:pt>
                <c:pt idx="50">
                  <c:v>W183 (08/27)</c:v>
                </c:pt>
                <c:pt idx="51">
                  <c:v>W184 (09/03)</c:v>
                </c:pt>
                <c:pt idx="52">
                  <c:v>W185 (09/10)</c:v>
                </c:pt>
              </c:strCache>
            </c:strRef>
          </c:cat>
          <c:val>
            <c:numRef>
              <c:f>Sheet1!$K$118:$K$170</c:f>
              <c:numCache>
                <c:formatCode>General</c:formatCode>
                <c:ptCount val="53"/>
                <c:pt idx="28" formatCode="0%">
                  <c:v>0.66</c:v>
                </c:pt>
                <c:pt idx="29" formatCode="0%">
                  <c:v>0.69</c:v>
                </c:pt>
                <c:pt idx="30" formatCode="0%">
                  <c:v>0.71</c:v>
                </c:pt>
                <c:pt idx="31" formatCode="0%">
                  <c:v>0.65</c:v>
                </c:pt>
                <c:pt idx="32" formatCode="0%">
                  <c:v>0.66</c:v>
                </c:pt>
                <c:pt idx="33" formatCode="0%">
                  <c:v>0.72</c:v>
                </c:pt>
                <c:pt idx="34" formatCode="0%">
                  <c:v>0.67</c:v>
                </c:pt>
                <c:pt idx="35" formatCode="0%">
                  <c:v>0.68</c:v>
                </c:pt>
                <c:pt idx="36" formatCode="0%">
                  <c:v>0.68</c:v>
                </c:pt>
                <c:pt idx="37" formatCode="0%">
                  <c:v>0.71</c:v>
                </c:pt>
                <c:pt idx="38" formatCode="0%">
                  <c:v>0.68</c:v>
                </c:pt>
                <c:pt idx="39" formatCode="0%">
                  <c:v>0.71</c:v>
                </c:pt>
                <c:pt idx="40" formatCode="0%">
                  <c:v>0.68</c:v>
                </c:pt>
                <c:pt idx="41" formatCode="0%">
                  <c:v>0.68</c:v>
                </c:pt>
                <c:pt idx="42" formatCode="0%">
                  <c:v>0.66</c:v>
                </c:pt>
                <c:pt idx="43" formatCode="0%">
                  <c:v>0.69</c:v>
                </c:pt>
                <c:pt idx="44" formatCode="0%">
                  <c:v>0.68</c:v>
                </c:pt>
                <c:pt idx="45" formatCode="0%">
                  <c:v>0.73</c:v>
                </c:pt>
                <c:pt idx="46" formatCode="0%">
                  <c:v>0.65</c:v>
                </c:pt>
                <c:pt idx="47" formatCode="0%">
                  <c:v>0.66</c:v>
                </c:pt>
                <c:pt idx="48" formatCode="0%">
                  <c:v>0.66</c:v>
                </c:pt>
                <c:pt idx="49" formatCode="0%">
                  <c:v>0.7</c:v>
                </c:pt>
                <c:pt idx="50" formatCode="0%">
                  <c:v>0.7</c:v>
                </c:pt>
                <c:pt idx="51" formatCode="0%">
                  <c:v>0.66</c:v>
                </c:pt>
                <c:pt idx="52" formatCode="0%">
                  <c:v>0.7</c:v>
                </c:pt>
              </c:numCache>
            </c:numRef>
          </c:val>
          <c:smooth val="0"/>
          <c:extLst>
            <c:ext xmlns:c16="http://schemas.microsoft.com/office/drawing/2014/chart" uri="{C3380CC4-5D6E-409C-BE32-E72D297353CC}">
              <c16:uniqueId val="{00000000-F386-4D51-813A-D5C1DB03C0A0}"/>
            </c:ext>
          </c:extLst>
        </c:ser>
        <c:dLbls>
          <c:showLegendKey val="0"/>
          <c:showVal val="0"/>
          <c:showCatName val="0"/>
          <c:showSerName val="0"/>
          <c:showPercent val="0"/>
          <c:showBubbleSize val="0"/>
        </c:dLbls>
        <c:smooth val="0"/>
        <c:axId val="2141377680"/>
        <c:axId val="2141371696"/>
        <c:extLst/>
      </c:lineChart>
      <c:catAx>
        <c:axId val="2141377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50" b="1" i="0" u="none" strike="noStrike" kern="1200" baseline="0">
                <a:solidFill>
                  <a:schemeClr val="tx1"/>
                </a:solidFill>
                <a:latin typeface="+mj-lt"/>
                <a:ea typeface="+mn-ea"/>
                <a:cs typeface="+mn-cs"/>
              </a:defRPr>
            </a:pPr>
            <a:endParaRPr lang="en-US"/>
          </a:p>
        </c:txPr>
        <c:crossAx val="2141371696"/>
        <c:crosses val="autoZero"/>
        <c:auto val="1"/>
        <c:lblAlgn val="ctr"/>
        <c:lblOffset val="100"/>
        <c:tickLblSkip val="2"/>
        <c:noMultiLvlLbl val="0"/>
      </c:catAx>
      <c:valAx>
        <c:axId val="2141371696"/>
        <c:scaling>
          <c:orientation val="minMax"/>
          <c:max val="1"/>
          <c:min val="0.30000000000000004"/>
        </c:scaling>
        <c:delete val="1"/>
        <c:axPos val="l"/>
        <c:numFmt formatCode="0%" sourceLinked="1"/>
        <c:majorTickMark val="out"/>
        <c:minorTickMark val="none"/>
        <c:tickLblPos val="nextTo"/>
        <c:crossAx val="2141377680"/>
        <c:crosses val="autoZero"/>
        <c:crossBetween val="between"/>
      </c:valAx>
      <c:spPr>
        <a:noFill/>
        <a:ln w="25400">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689048293775962"/>
          <c:y val="0"/>
          <c:w val="0.65848139218391355"/>
          <c:h val="1"/>
        </c:manualLayout>
      </c:layout>
      <c:barChart>
        <c:barDir val="bar"/>
        <c:grouping val="clustered"/>
        <c:varyColors val="0"/>
        <c:ser>
          <c:idx val="1"/>
          <c:order val="0"/>
          <c:tx>
            <c:strRef>
              <c:f>Sheet1!$B$1</c:f>
              <c:strCache>
                <c:ptCount val="1"/>
                <c:pt idx="0">
                  <c:v>Gen Pop</c:v>
                </c:pt>
              </c:strCache>
            </c:strRef>
          </c:tx>
          <c:spPr>
            <a:solidFill>
              <a:srgbClr val="019EDB"/>
            </a:solidFill>
            <a:ln>
              <a:noFill/>
            </a:ln>
            <a:effectLst/>
          </c:spPr>
          <c:invertIfNegative val="0"/>
          <c:dPt>
            <c:idx val="7"/>
            <c:invertIfNegative val="0"/>
            <c:bubble3D val="0"/>
            <c:spPr>
              <a:solidFill>
                <a:srgbClr val="019EDB"/>
              </a:solidFill>
              <a:ln>
                <a:noFill/>
              </a:ln>
              <a:effectLst/>
            </c:spPr>
            <c:extLst>
              <c:ext xmlns:c16="http://schemas.microsoft.com/office/drawing/2014/chart" uri="{C3380CC4-5D6E-409C-BE32-E72D297353CC}">
                <c16:uniqueId val="{00000002-4E26-4B30-B85C-C2ECEB07AC28}"/>
              </c:ext>
            </c:extLst>
          </c:dPt>
          <c:dPt>
            <c:idx val="8"/>
            <c:invertIfNegative val="0"/>
            <c:bubble3D val="0"/>
            <c:spPr>
              <a:solidFill>
                <a:srgbClr val="939598">
                  <a:lumMod val="60000"/>
                  <a:lumOff val="40000"/>
                </a:srgbClr>
              </a:solidFill>
              <a:ln>
                <a:noFill/>
              </a:ln>
              <a:effectLst/>
            </c:spPr>
            <c:extLst>
              <c:ext xmlns:c16="http://schemas.microsoft.com/office/drawing/2014/chart" uri="{C3380CC4-5D6E-409C-BE32-E72D297353CC}">
                <c16:uniqueId val="{00000000-7874-4697-BFCF-408544123819}"/>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Sought out more deals, promotions, digital coupons, etc.</c:v>
                </c:pt>
                <c:pt idx="1">
                  <c:v>Gone to a dollar storeo shop for household staples</c:v>
                </c:pt>
                <c:pt idx="2">
                  <c:v>Reduced transportation expenses</c:v>
                </c:pt>
                <c:pt idx="3">
                  <c:v>Opted out of more social events</c:v>
                </c:pt>
                <c:pt idx="4">
                  <c:v>Bought day-old food or ''use that day'' food that was discounted</c:v>
                </c:pt>
                <c:pt idx="5">
                  <c:v>Shared passwords on streaming services</c:v>
                </c:pt>
                <c:pt idx="6">
                  <c:v>Joined more ''buy nothing'' groups or reuse exchanges</c:v>
                </c:pt>
                <c:pt idx="7">
                  <c:v>Rented items instead of buying them</c:v>
                </c:pt>
                <c:pt idx="8">
                  <c:v>N/A - I haven't done anything this year to save money</c:v>
                </c:pt>
              </c:strCache>
            </c:strRef>
          </c:cat>
          <c:val>
            <c:numRef>
              <c:f>Sheet1!$B$2:$B$10</c:f>
              <c:numCache>
                <c:formatCode>0%</c:formatCode>
                <c:ptCount val="9"/>
                <c:pt idx="0">
                  <c:v>0.49</c:v>
                </c:pt>
                <c:pt idx="1">
                  <c:v>0.49</c:v>
                </c:pt>
                <c:pt idx="2">
                  <c:v>0.3</c:v>
                </c:pt>
                <c:pt idx="3">
                  <c:v>0.27</c:v>
                </c:pt>
                <c:pt idx="4">
                  <c:v>0.23</c:v>
                </c:pt>
                <c:pt idx="5">
                  <c:v>0.15</c:v>
                </c:pt>
                <c:pt idx="6">
                  <c:v>0.11</c:v>
                </c:pt>
                <c:pt idx="7">
                  <c:v>0.09</c:v>
                </c:pt>
                <c:pt idx="8">
                  <c:v>0.19</c:v>
                </c:pt>
              </c:numCache>
            </c:numRef>
          </c:val>
          <c:extLst>
            <c:ext xmlns:c16="http://schemas.microsoft.com/office/drawing/2014/chart" uri="{C3380CC4-5D6E-409C-BE32-E72D297353CC}">
              <c16:uniqueId val="{00000002-6305-4DD6-A6CB-99353379C211}"/>
            </c:ext>
          </c:extLst>
        </c:ser>
        <c:dLbls>
          <c:showLegendKey val="0"/>
          <c:showVal val="0"/>
          <c:showCatName val="0"/>
          <c:showSerName val="0"/>
          <c:showPercent val="0"/>
          <c:showBubbleSize val="0"/>
        </c:dLbls>
        <c:gapWidth val="100"/>
        <c:axId val="930770384"/>
        <c:axId val="845554192"/>
      </c:barChart>
      <c:catAx>
        <c:axId val="9307703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Helvetica" panose="020B0604020202020204" pitchFamily="34" charset="0"/>
              </a:defRPr>
            </a:pPr>
            <a:endParaRPr lang="en-US"/>
          </a:p>
        </c:txPr>
        <c:crossAx val="845554192"/>
        <c:crosses val="autoZero"/>
        <c:auto val="1"/>
        <c:lblAlgn val="ctr"/>
        <c:lblOffset val="100"/>
        <c:noMultiLvlLbl val="0"/>
      </c:catAx>
      <c:valAx>
        <c:axId val="845554192"/>
        <c:scaling>
          <c:orientation val="minMax"/>
        </c:scaling>
        <c:delete val="1"/>
        <c:axPos val="t"/>
        <c:numFmt formatCode="0%" sourceLinked="1"/>
        <c:majorTickMark val="none"/>
        <c:minorTickMark val="none"/>
        <c:tickLblPos val="nextTo"/>
        <c:crossAx val="93077038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DE0A-4E47-897A-A10D81A6A34C}"/>
              </c:ext>
            </c:extLst>
          </c:dPt>
          <c:dPt>
            <c:idx val="1"/>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3-DE0A-4E47-897A-A10D81A6A34C}"/>
              </c:ext>
            </c:extLst>
          </c:dPt>
          <c:cat>
            <c:numRef>
              <c:f>Sheet1!$A$2:$A$3</c:f>
              <c:numCache>
                <c:formatCode>General</c:formatCode>
                <c:ptCount val="2"/>
              </c:numCache>
            </c:numRef>
          </c:cat>
          <c:val>
            <c:numRef>
              <c:f>Sheet1!$B$2:$B$3</c:f>
              <c:numCache>
                <c:formatCode>General</c:formatCode>
                <c:ptCount val="2"/>
                <c:pt idx="0">
                  <c:v>58</c:v>
                </c:pt>
                <c:pt idx="1">
                  <c:v>42</c:v>
                </c:pt>
              </c:numCache>
            </c:numRef>
          </c:val>
          <c:extLst>
            <c:ext xmlns:c16="http://schemas.microsoft.com/office/drawing/2014/chart" uri="{C3380CC4-5D6E-409C-BE32-E72D297353CC}">
              <c16:uniqueId val="{00000004-DE0A-4E47-897A-A10D81A6A34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683538026923877"/>
          <c:y val="0"/>
          <c:w val="0.50853639286515395"/>
          <c:h val="1"/>
        </c:manualLayout>
      </c:layout>
      <c:barChart>
        <c:barDir val="bar"/>
        <c:grouping val="clustered"/>
        <c:varyColors val="0"/>
        <c:ser>
          <c:idx val="1"/>
          <c:order val="0"/>
          <c:tx>
            <c:strRef>
              <c:f>Sheet1!$B$1</c:f>
              <c:strCache>
                <c:ptCount val="1"/>
                <c:pt idx="0">
                  <c:v>Gen Pop</c:v>
                </c:pt>
              </c:strCache>
            </c:strRef>
          </c:tx>
          <c:spPr>
            <a:solidFill>
              <a:srgbClr val="00CF9C"/>
            </a:solidFill>
            <a:ln>
              <a:noFill/>
            </a:ln>
            <a:effectLst/>
          </c:spPr>
          <c:invertIfNegative val="0"/>
          <c:dPt>
            <c:idx val="7"/>
            <c:invertIfNegative val="0"/>
            <c:bubble3D val="0"/>
            <c:spPr>
              <a:solidFill>
                <a:srgbClr val="00CF9C"/>
              </a:solidFill>
              <a:ln>
                <a:noFill/>
              </a:ln>
              <a:effectLst/>
            </c:spPr>
            <c:extLst>
              <c:ext xmlns:c16="http://schemas.microsoft.com/office/drawing/2014/chart" uri="{C3380CC4-5D6E-409C-BE32-E72D297353CC}">
                <c16:uniqueId val="{00000002-4E26-4B30-B85C-C2ECEB07AC28}"/>
              </c:ext>
            </c:extLst>
          </c:dPt>
          <c:dPt>
            <c:idx val="8"/>
            <c:invertIfNegative val="0"/>
            <c:bubble3D val="0"/>
            <c:spPr>
              <a:solidFill>
                <a:srgbClr val="E3DECE"/>
              </a:solidFill>
              <a:ln>
                <a:noFill/>
              </a:ln>
              <a:effectLst/>
            </c:spPr>
            <c:extLst>
              <c:ext xmlns:c16="http://schemas.microsoft.com/office/drawing/2014/chart" uri="{C3380CC4-5D6E-409C-BE32-E72D297353CC}">
                <c16:uniqueId val="{00000000-7874-4697-BFCF-408544123819}"/>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Bought high-quality home items and accessories</c:v>
                </c:pt>
                <c:pt idx="1">
                  <c:v>Bought a luxury fashion item</c:v>
                </c:pt>
                <c:pt idx="2">
                  <c:v>Bought luxury beauty or skincare products</c:v>
                </c:pt>
                <c:pt idx="3">
                  <c:v>Upgraded hotel accommodations</c:v>
                </c:pt>
                <c:pt idx="4">
                  <c:v>Booked or attended premium dining experiences</c:v>
                </c:pt>
                <c:pt idx="5">
                  <c:v>Premium gym equipment, exclusive gym memberships, and/or personal training</c:v>
                </c:pt>
                <c:pt idx="6">
                  <c:v>Upgraded plane tickets</c:v>
                </c:pt>
                <c:pt idx="7">
                  <c:v>Purchased or planned high-end cosmetic procedures or plastic surgeries</c:v>
                </c:pt>
                <c:pt idx="8">
                  <c:v>N/A - I haven't done anything this year to splurge</c:v>
                </c:pt>
              </c:strCache>
            </c:strRef>
          </c:cat>
          <c:val>
            <c:numRef>
              <c:f>Sheet1!$B$2:$B$10</c:f>
              <c:numCache>
                <c:formatCode>0%</c:formatCode>
                <c:ptCount val="9"/>
                <c:pt idx="0">
                  <c:v>0.23</c:v>
                </c:pt>
                <c:pt idx="1">
                  <c:v>0.21</c:v>
                </c:pt>
                <c:pt idx="2">
                  <c:v>0.18</c:v>
                </c:pt>
                <c:pt idx="3">
                  <c:v>0.17</c:v>
                </c:pt>
                <c:pt idx="4">
                  <c:v>0.15</c:v>
                </c:pt>
                <c:pt idx="5">
                  <c:v>0.13</c:v>
                </c:pt>
                <c:pt idx="6">
                  <c:v>0.13</c:v>
                </c:pt>
                <c:pt idx="7">
                  <c:v>7.0000000000000007E-2</c:v>
                </c:pt>
                <c:pt idx="8">
                  <c:v>0.46</c:v>
                </c:pt>
              </c:numCache>
            </c:numRef>
          </c:val>
          <c:extLst>
            <c:ext xmlns:c16="http://schemas.microsoft.com/office/drawing/2014/chart" uri="{C3380CC4-5D6E-409C-BE32-E72D297353CC}">
              <c16:uniqueId val="{00000002-6305-4DD6-A6CB-99353379C211}"/>
            </c:ext>
          </c:extLst>
        </c:ser>
        <c:dLbls>
          <c:showLegendKey val="0"/>
          <c:showVal val="0"/>
          <c:showCatName val="0"/>
          <c:showSerName val="0"/>
          <c:showPercent val="0"/>
          <c:showBubbleSize val="0"/>
        </c:dLbls>
        <c:gapWidth val="100"/>
        <c:axId val="930770384"/>
        <c:axId val="845554192"/>
      </c:barChart>
      <c:catAx>
        <c:axId val="9307703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Helvetica" panose="020B0604020202020204" pitchFamily="34" charset="0"/>
              </a:defRPr>
            </a:pPr>
            <a:endParaRPr lang="en-US"/>
          </a:p>
        </c:txPr>
        <c:crossAx val="845554192"/>
        <c:crosses val="autoZero"/>
        <c:auto val="1"/>
        <c:lblAlgn val="ctr"/>
        <c:lblOffset val="100"/>
        <c:noMultiLvlLbl val="0"/>
      </c:catAx>
      <c:valAx>
        <c:axId val="845554192"/>
        <c:scaling>
          <c:orientation val="minMax"/>
        </c:scaling>
        <c:delete val="1"/>
        <c:axPos val="t"/>
        <c:numFmt formatCode="0%" sourceLinked="1"/>
        <c:majorTickMark val="none"/>
        <c:minorTickMark val="none"/>
        <c:tickLblPos val="nextTo"/>
        <c:crossAx val="93077038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j-lt"/>
                <a:ea typeface="+mn-ea"/>
                <a:cs typeface="+mn-cs"/>
              </a:defRPr>
            </a:pPr>
            <a:r>
              <a:rPr lang="en-US" sz="1400" b="1" i="0">
                <a:solidFill>
                  <a:schemeClr val="tx1"/>
                </a:solidFill>
                <a:latin typeface="+mj-lt"/>
              </a:rPr>
              <a:t>Gen Z</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j-lt"/>
              <a:ea typeface="+mn-ea"/>
              <a:cs typeface="+mn-cs"/>
            </a:defRPr>
          </a:pPr>
          <a:endParaRPr lang="en-US"/>
        </a:p>
      </c:txPr>
    </c:title>
    <c:autoTitleDeleted val="0"/>
    <c:plotArea>
      <c:layout/>
      <c:doughnutChart>
        <c:varyColors val="1"/>
        <c:ser>
          <c:idx val="0"/>
          <c:order val="0"/>
          <c:tx>
            <c:strRef>
              <c:f>Sheet1!$B$1</c:f>
              <c:strCache>
                <c:ptCount val="1"/>
                <c:pt idx="0">
                  <c:v>Splurged</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EA1-486E-BC95-AF0A42A00231}"/>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1EA1-486E-BC95-AF0A42A00231}"/>
              </c:ext>
            </c:extLst>
          </c:dPt>
          <c:cat>
            <c:strRef>
              <c:f>Sheet1!$A$2:$A$3</c:f>
              <c:strCache>
                <c:ptCount val="2"/>
                <c:pt idx="0">
                  <c:v>Yes</c:v>
                </c:pt>
                <c:pt idx="1">
                  <c:v>No</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4-1EA1-486E-BC95-AF0A42A0023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j-lt"/>
                <a:ea typeface="+mn-ea"/>
                <a:cs typeface="+mn-cs"/>
              </a:defRPr>
            </a:pPr>
            <a:r>
              <a:rPr lang="en-US" sz="1400" b="1" i="0">
                <a:solidFill>
                  <a:schemeClr val="tx1"/>
                </a:solidFill>
                <a:latin typeface="+mj-lt"/>
              </a:rPr>
              <a:t>Millennial</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j-lt"/>
              <a:ea typeface="+mn-ea"/>
              <a:cs typeface="+mn-cs"/>
            </a:defRPr>
          </a:pPr>
          <a:endParaRPr lang="en-US"/>
        </a:p>
      </c:txPr>
    </c:title>
    <c:autoTitleDeleted val="0"/>
    <c:plotArea>
      <c:layout/>
      <c:doughnutChart>
        <c:varyColors val="1"/>
        <c:ser>
          <c:idx val="0"/>
          <c:order val="0"/>
          <c:tx>
            <c:strRef>
              <c:f>Sheet1!$B$1</c:f>
              <c:strCache>
                <c:ptCount val="1"/>
                <c:pt idx="0">
                  <c:v>Splurged</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A56F-4020-8A63-D4F0B1CBA3A6}"/>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A56F-4020-8A63-D4F0B1CBA3A6}"/>
              </c:ext>
            </c:extLst>
          </c:dPt>
          <c:cat>
            <c:strRef>
              <c:f>Sheet1!$A$2:$A$3</c:f>
              <c:strCache>
                <c:ptCount val="2"/>
                <c:pt idx="0">
                  <c:v>Yes</c:v>
                </c:pt>
                <c:pt idx="1">
                  <c:v>No</c:v>
                </c:pt>
              </c:strCache>
            </c:strRef>
          </c:cat>
          <c:val>
            <c:numRef>
              <c:f>Sheet1!$B$2:$B$3</c:f>
              <c:numCache>
                <c:formatCode>0%</c:formatCode>
                <c:ptCount val="2"/>
                <c:pt idx="0">
                  <c:v>0.68</c:v>
                </c:pt>
                <c:pt idx="1">
                  <c:v>0.31999999999999995</c:v>
                </c:pt>
              </c:numCache>
            </c:numRef>
          </c:val>
          <c:extLst>
            <c:ext xmlns:c16="http://schemas.microsoft.com/office/drawing/2014/chart" uri="{C3380CC4-5D6E-409C-BE32-E72D297353CC}">
              <c16:uniqueId val="{00000004-A56F-4020-8A63-D4F0B1CBA3A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j-lt"/>
                <a:ea typeface="+mn-ea"/>
                <a:cs typeface="+mn-cs"/>
              </a:defRPr>
            </a:pPr>
            <a:r>
              <a:rPr lang="en-US" sz="1400" b="1" i="0">
                <a:solidFill>
                  <a:schemeClr val="tx1"/>
                </a:solidFill>
                <a:latin typeface="+mj-lt"/>
              </a:rPr>
              <a:t>Gen X</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j-lt"/>
              <a:ea typeface="+mn-ea"/>
              <a:cs typeface="+mn-cs"/>
            </a:defRPr>
          </a:pPr>
          <a:endParaRPr lang="en-US"/>
        </a:p>
      </c:txPr>
    </c:title>
    <c:autoTitleDeleted val="0"/>
    <c:plotArea>
      <c:layout/>
      <c:doughnutChart>
        <c:varyColors val="1"/>
        <c:ser>
          <c:idx val="0"/>
          <c:order val="0"/>
          <c:tx>
            <c:strRef>
              <c:f>Sheet1!$B$1</c:f>
              <c:strCache>
                <c:ptCount val="1"/>
                <c:pt idx="0">
                  <c:v>Splurged</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71C-4F90-A585-F2FC7196120A}"/>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271C-4F90-A585-F2FC7196120A}"/>
              </c:ext>
            </c:extLst>
          </c:dPt>
          <c:cat>
            <c:strRef>
              <c:f>Sheet1!$A$2:$A$3</c:f>
              <c:strCache>
                <c:ptCount val="2"/>
                <c:pt idx="0">
                  <c:v>Yes</c:v>
                </c:pt>
                <c:pt idx="1">
                  <c:v>No</c:v>
                </c:pt>
              </c:strCache>
            </c:strRef>
          </c:cat>
          <c:val>
            <c:numRef>
              <c:f>Sheet1!$B$2:$B$3</c:f>
              <c:numCache>
                <c:formatCode>0%</c:formatCode>
                <c:ptCount val="2"/>
                <c:pt idx="0">
                  <c:v>0.53</c:v>
                </c:pt>
                <c:pt idx="1">
                  <c:v>0.47</c:v>
                </c:pt>
              </c:numCache>
            </c:numRef>
          </c:val>
          <c:extLst>
            <c:ext xmlns:c16="http://schemas.microsoft.com/office/drawing/2014/chart" uri="{C3380CC4-5D6E-409C-BE32-E72D297353CC}">
              <c16:uniqueId val="{00000004-271C-4F90-A585-F2FC7196120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j-lt"/>
                <a:ea typeface="+mn-ea"/>
                <a:cs typeface="+mn-cs"/>
              </a:defRPr>
            </a:pPr>
            <a:r>
              <a:rPr lang="en-US" sz="1400" b="1" i="0">
                <a:solidFill>
                  <a:schemeClr val="tx1"/>
                </a:solidFill>
                <a:latin typeface="+mj-lt"/>
              </a:rPr>
              <a:t>Boomer</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j-lt"/>
              <a:ea typeface="+mn-ea"/>
              <a:cs typeface="+mn-cs"/>
            </a:defRPr>
          </a:pPr>
          <a:endParaRPr lang="en-US"/>
        </a:p>
      </c:txPr>
    </c:title>
    <c:autoTitleDeleted val="0"/>
    <c:plotArea>
      <c:layout/>
      <c:doughnutChart>
        <c:varyColors val="1"/>
        <c:ser>
          <c:idx val="0"/>
          <c:order val="0"/>
          <c:tx>
            <c:strRef>
              <c:f>Sheet1!$B$1</c:f>
              <c:strCache>
                <c:ptCount val="1"/>
                <c:pt idx="0">
                  <c:v>Splurged</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3C45-4E52-8484-315A3BB0555B}"/>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3C45-4E52-8484-315A3BB0555B}"/>
              </c:ext>
            </c:extLst>
          </c:dPt>
          <c:cat>
            <c:strRef>
              <c:f>Sheet1!$A$2:$A$3</c:f>
              <c:strCache>
                <c:ptCount val="2"/>
                <c:pt idx="0">
                  <c:v>Yes</c:v>
                </c:pt>
                <c:pt idx="1">
                  <c:v>No</c:v>
                </c:pt>
              </c:strCache>
            </c:strRef>
          </c:cat>
          <c:val>
            <c:numRef>
              <c:f>Sheet1!$B$2:$B$3</c:f>
              <c:numCache>
                <c:formatCode>0%</c:formatCode>
                <c:ptCount val="2"/>
                <c:pt idx="0">
                  <c:v>0.35</c:v>
                </c:pt>
                <c:pt idx="1">
                  <c:v>0.65</c:v>
                </c:pt>
              </c:numCache>
            </c:numRef>
          </c:val>
          <c:extLst>
            <c:ext xmlns:c16="http://schemas.microsoft.com/office/drawing/2014/chart" uri="{C3380CC4-5D6E-409C-BE32-E72D297353CC}">
              <c16:uniqueId val="{00000004-3C45-4E52-8484-315A3BB0555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j-lt"/>
                <a:ea typeface="+mn-ea"/>
                <a:cs typeface="+mn-cs"/>
              </a:defRPr>
            </a:pPr>
            <a:r>
              <a:rPr lang="en-US" sz="1400" b="1" i="0">
                <a:solidFill>
                  <a:schemeClr val="tx1"/>
                </a:solidFill>
                <a:latin typeface="+mj-lt"/>
              </a:rPr>
              <a:t>Gen Z</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j-lt"/>
              <a:ea typeface="+mn-ea"/>
              <a:cs typeface="+mn-cs"/>
            </a:defRPr>
          </a:pPr>
          <a:endParaRPr lang="en-US"/>
        </a:p>
      </c:txPr>
    </c:title>
    <c:autoTitleDeleted val="0"/>
    <c:plotArea>
      <c:layout/>
      <c:doughnutChart>
        <c:varyColors val="1"/>
        <c:ser>
          <c:idx val="0"/>
          <c:order val="0"/>
          <c:tx>
            <c:strRef>
              <c:f>Sheet1!$B$1</c:f>
              <c:strCache>
                <c:ptCount val="1"/>
                <c:pt idx="0">
                  <c:v>Splurged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415-4A91-ADA1-A09D58AC3BC0}"/>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6415-4A91-ADA1-A09D58AC3BC0}"/>
              </c:ext>
            </c:extLst>
          </c:dPt>
          <c:cat>
            <c:strRef>
              <c:f>Sheet1!$A$2:$A$3</c:f>
              <c:strCache>
                <c:ptCount val="2"/>
                <c:pt idx="0">
                  <c:v>Yes</c:v>
                </c:pt>
                <c:pt idx="1">
                  <c:v>No</c:v>
                </c:pt>
              </c:strCache>
            </c:strRef>
          </c:cat>
          <c:val>
            <c:numRef>
              <c:f>Sheet1!$B$2:$B$3</c:f>
              <c:numCache>
                <c:formatCode>0%</c:formatCode>
                <c:ptCount val="2"/>
                <c:pt idx="0">
                  <c:v>0.89</c:v>
                </c:pt>
                <c:pt idx="1">
                  <c:v>0.10999999999999999</c:v>
                </c:pt>
              </c:numCache>
            </c:numRef>
          </c:val>
          <c:extLst>
            <c:ext xmlns:c16="http://schemas.microsoft.com/office/drawing/2014/chart" uri="{C3380CC4-5D6E-409C-BE32-E72D297353CC}">
              <c16:uniqueId val="{00000004-6415-4A91-ADA1-A09D58AC3BC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j-lt"/>
                <a:ea typeface="+mn-ea"/>
                <a:cs typeface="+mn-cs"/>
              </a:defRPr>
            </a:pPr>
            <a:r>
              <a:rPr lang="en-US" sz="1400" b="1" i="0">
                <a:solidFill>
                  <a:schemeClr val="tx1"/>
                </a:solidFill>
                <a:latin typeface="+mj-lt"/>
              </a:rPr>
              <a:t>Millennial</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j-lt"/>
              <a:ea typeface="+mn-ea"/>
              <a:cs typeface="+mn-cs"/>
            </a:defRPr>
          </a:pPr>
          <a:endParaRPr lang="en-US"/>
        </a:p>
      </c:txPr>
    </c:title>
    <c:autoTitleDeleted val="0"/>
    <c:plotArea>
      <c:layout/>
      <c:doughnutChart>
        <c:varyColors val="1"/>
        <c:ser>
          <c:idx val="0"/>
          <c:order val="0"/>
          <c:tx>
            <c:strRef>
              <c:f>Sheet1!$B$1</c:f>
              <c:strCache>
                <c:ptCount val="1"/>
                <c:pt idx="0">
                  <c:v>Splurged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50A-4D4B-9464-B3579B37C834}"/>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250A-4D4B-9464-B3579B37C834}"/>
              </c:ext>
            </c:extLst>
          </c:dPt>
          <c:cat>
            <c:strRef>
              <c:f>Sheet1!$A$2:$A$3</c:f>
              <c:strCache>
                <c:ptCount val="2"/>
                <c:pt idx="0">
                  <c:v>Yes</c:v>
                </c:pt>
                <c:pt idx="1">
                  <c:v>No</c:v>
                </c:pt>
              </c:strCache>
            </c:strRef>
          </c:cat>
          <c:val>
            <c:numRef>
              <c:f>Sheet1!$B$2:$B$3</c:f>
              <c:numCache>
                <c:formatCode>0%</c:formatCode>
                <c:ptCount val="2"/>
                <c:pt idx="0">
                  <c:v>0.85</c:v>
                </c:pt>
                <c:pt idx="1">
                  <c:v>0.15000000000000002</c:v>
                </c:pt>
              </c:numCache>
            </c:numRef>
          </c:val>
          <c:extLst>
            <c:ext xmlns:c16="http://schemas.microsoft.com/office/drawing/2014/chart" uri="{C3380CC4-5D6E-409C-BE32-E72D297353CC}">
              <c16:uniqueId val="{00000004-250A-4D4B-9464-B3579B37C834}"/>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j-lt"/>
                <a:ea typeface="+mn-ea"/>
                <a:cs typeface="+mn-cs"/>
              </a:defRPr>
            </a:pPr>
            <a:r>
              <a:rPr lang="en-US" sz="1400" b="1" i="0">
                <a:solidFill>
                  <a:schemeClr val="tx1"/>
                </a:solidFill>
                <a:latin typeface="+mj-lt"/>
              </a:rPr>
              <a:t>Gen X</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j-lt"/>
              <a:ea typeface="+mn-ea"/>
              <a:cs typeface="+mn-cs"/>
            </a:defRPr>
          </a:pPr>
          <a:endParaRPr lang="en-US"/>
        </a:p>
      </c:txPr>
    </c:title>
    <c:autoTitleDeleted val="0"/>
    <c:plotArea>
      <c:layout/>
      <c:doughnutChart>
        <c:varyColors val="1"/>
        <c:ser>
          <c:idx val="0"/>
          <c:order val="0"/>
          <c:tx>
            <c:strRef>
              <c:f>Sheet1!$B$1</c:f>
              <c:strCache>
                <c:ptCount val="1"/>
                <c:pt idx="0">
                  <c:v>Splurged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812-4B5C-89E3-3EFD4908D570}"/>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3812-4B5C-89E3-3EFD4908D570}"/>
              </c:ext>
            </c:extLst>
          </c:dPt>
          <c:cat>
            <c:strRef>
              <c:f>Sheet1!$A$2:$A$3</c:f>
              <c:strCache>
                <c:ptCount val="2"/>
                <c:pt idx="0">
                  <c:v>Yes</c:v>
                </c:pt>
                <c:pt idx="1">
                  <c:v>No</c:v>
                </c:pt>
              </c:strCache>
            </c:strRef>
          </c:cat>
          <c:val>
            <c:numRef>
              <c:f>Sheet1!$B$2:$B$3</c:f>
              <c:numCache>
                <c:formatCode>0%</c:formatCode>
                <c:ptCount val="2"/>
                <c:pt idx="0">
                  <c:v>0.78</c:v>
                </c:pt>
                <c:pt idx="1">
                  <c:v>0.21999999999999997</c:v>
                </c:pt>
              </c:numCache>
            </c:numRef>
          </c:val>
          <c:extLst>
            <c:ext xmlns:c16="http://schemas.microsoft.com/office/drawing/2014/chart" uri="{C3380CC4-5D6E-409C-BE32-E72D297353CC}">
              <c16:uniqueId val="{00000004-3812-4B5C-89E3-3EFD4908D57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97971566428378"/>
          <c:y val="4.6200568440007564E-3"/>
          <c:w val="0.66123101873517409"/>
          <c:h val="0.99537982371160183"/>
        </c:manualLayout>
      </c:layout>
      <c:barChart>
        <c:barDir val="col"/>
        <c:grouping val="stacked"/>
        <c:varyColors val="0"/>
        <c:ser>
          <c:idx val="0"/>
          <c:order val="0"/>
          <c:tx>
            <c:strRef>
              <c:f>Sheet1!$A$1</c:f>
              <c:strCache>
                <c:ptCount val="1"/>
                <c:pt idx="0">
                  <c:v>Very we</c:v>
                </c:pt>
              </c:strCache>
            </c:strRef>
          </c:tx>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c:f>
            </c:numRef>
          </c:val>
          <c:extLst>
            <c:ext xmlns:c16="http://schemas.microsoft.com/office/drawing/2014/chart" uri="{C3380CC4-5D6E-409C-BE32-E72D297353CC}">
              <c16:uniqueId val="{00000000-855D-3E41-81E8-8C5291B5E6C2}"/>
            </c:ext>
          </c:extLst>
        </c:ser>
        <c:ser>
          <c:idx val="1"/>
          <c:order val="1"/>
          <c:tx>
            <c:strRef>
              <c:f>Sheet1!$B$1</c:f>
              <c:strCache>
                <c:ptCount val="1"/>
                <c:pt idx="0">
                  <c:v>Column1</c:v>
                </c:pt>
              </c:strCache>
            </c:strRef>
          </c:tx>
          <c:invertIfNegative val="0"/>
          <c:dLbls>
            <c:spPr>
              <a:noFill/>
              <a:ln>
                <a:noFill/>
              </a:ln>
              <a:effectLst/>
            </c:spPr>
            <c:txPr>
              <a:bodyPr wrap="square" lIns="38100" tIns="19050" rIns="38100" bIns="19050" anchor="ctr">
                <a:spAutoFit/>
              </a:bodyPr>
              <a:lstStyle/>
              <a:p>
                <a:pPr>
                  <a:defRPr b="1">
                    <a:solidFill>
                      <a:schemeClr val="bg1"/>
                    </a:solidFill>
                    <a:latin typeface="Helvetica" panose="020B0604020202020204" pitchFamily="34" charset="0"/>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Ref>
          </c:val>
          <c:extLst>
            <c:ext xmlns:c16="http://schemas.microsoft.com/office/drawing/2014/chart" uri="{C3380CC4-5D6E-409C-BE32-E72D297353CC}">
              <c16:uniqueId val="{00000002-855D-3E41-81E8-8C5291B5E6C2}"/>
            </c:ext>
          </c:extLst>
        </c:ser>
        <c:ser>
          <c:idx val="2"/>
          <c:order val="2"/>
          <c:tx>
            <c:strRef>
              <c:f>Sheet1!$C$1</c:f>
              <c:strCache>
                <c:ptCount val="1"/>
                <c:pt idx="0">
                  <c:v>Strongly disagree</c:v>
                </c:pt>
              </c:strCache>
            </c:strRef>
          </c:tx>
          <c:spPr>
            <a:solidFill>
              <a:schemeClr val="accent3">
                <a:lumMod val="75000"/>
              </a:schemeClr>
            </a:solidFill>
            <a:ln>
              <a:noFill/>
            </a:ln>
            <a:effectLst/>
          </c:spPr>
          <c:invertIfNegative val="0"/>
          <c:dPt>
            <c:idx val="0"/>
            <c:invertIfNegative val="0"/>
            <c:bubble3D val="0"/>
            <c:extLst>
              <c:ext xmlns:c16="http://schemas.microsoft.com/office/drawing/2014/chart" uri="{C3380CC4-5D6E-409C-BE32-E72D297353CC}">
                <c16:uniqueId val="{00000003-855D-3E41-81E8-8C5291B5E6C2}"/>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Sheet1!$C$2</c:f>
              <c:numCache>
                <c:formatCode>0%</c:formatCode>
                <c:ptCount val="1"/>
                <c:pt idx="0">
                  <c:v>0.1</c:v>
                </c:pt>
              </c:numCache>
            </c:numRef>
          </c:val>
          <c:extLst>
            <c:ext xmlns:c16="http://schemas.microsoft.com/office/drawing/2014/chart" uri="{C3380CC4-5D6E-409C-BE32-E72D297353CC}">
              <c16:uniqueId val="{00000004-855D-3E41-81E8-8C5291B5E6C2}"/>
            </c:ext>
          </c:extLst>
        </c:ser>
        <c:ser>
          <c:idx val="3"/>
          <c:order val="3"/>
          <c:tx>
            <c:strRef>
              <c:f>Sheet1!$D$1</c:f>
              <c:strCache>
                <c:ptCount val="1"/>
                <c:pt idx="0">
                  <c:v>Somewhat disagree</c:v>
                </c:pt>
              </c:strCache>
            </c:strRef>
          </c:tx>
          <c:spPr>
            <a:solidFill>
              <a:schemeClr val="accent3"/>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3C8-473A-A969-525A2E740DB6}"/>
                </c:ext>
              </c:extLst>
            </c:dLbl>
            <c:spPr>
              <a:noFill/>
              <a:ln>
                <a:noFill/>
              </a:ln>
              <a:effectLst/>
            </c:spPr>
            <c:txPr>
              <a:bodyPr wrap="square" lIns="38100" tIns="19050" rIns="38100" bIns="19050" anchor="ctr">
                <a:spAutoFit/>
              </a:bodyPr>
              <a:lstStyle/>
              <a:p>
                <a:pPr>
                  <a:defRPr b="1" i="0">
                    <a:solidFill>
                      <a:schemeClr val="tx1"/>
                    </a:solidFill>
                    <a:latin typeface="Helvetica" pitchFamily="2" charset="0"/>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val>
            <c:numRef>
              <c:f>Sheet1!$D$2</c:f>
              <c:numCache>
                <c:formatCode>0%</c:formatCode>
                <c:ptCount val="1"/>
                <c:pt idx="0">
                  <c:v>0.17</c:v>
                </c:pt>
              </c:numCache>
            </c:numRef>
          </c:val>
          <c:extLst>
            <c:ext xmlns:c16="http://schemas.microsoft.com/office/drawing/2014/chart" uri="{C3380CC4-5D6E-409C-BE32-E72D297353CC}">
              <c16:uniqueId val="{00000005-855D-3E41-81E8-8C5291B5E6C2}"/>
            </c:ext>
          </c:extLst>
        </c:ser>
        <c:ser>
          <c:idx val="4"/>
          <c:order val="4"/>
          <c:tx>
            <c:strRef>
              <c:f>Sheet1!$E$1</c:f>
              <c:strCache>
                <c:ptCount val="1"/>
                <c:pt idx="0">
                  <c:v>Somewhat agree</c:v>
                </c:pt>
              </c:strCache>
            </c:strRef>
          </c:tx>
          <c:spPr>
            <a:solidFill>
              <a:schemeClr val="accent2">
                <a:lumMod val="40000"/>
                <a:lumOff val="60000"/>
              </a:schemeClr>
            </a:solidFill>
          </c:spPr>
          <c:invertIfNegative val="0"/>
          <c:dLbls>
            <c:spPr>
              <a:noFill/>
              <a:ln>
                <a:noFill/>
              </a:ln>
              <a:effectLst/>
            </c:spPr>
            <c:txPr>
              <a:bodyPr wrap="square" lIns="38100" tIns="19050" rIns="38100" bIns="19050" anchor="ctr">
                <a:spAutoFit/>
              </a:bodyPr>
              <a:lstStyle/>
              <a:p>
                <a:pPr>
                  <a:defRPr b="1" i="0">
                    <a:solidFill>
                      <a:schemeClr val="tx1"/>
                    </a:solidFill>
                    <a:latin typeface="Helvetica"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Sheet1!$E$2</c:f>
              <c:numCache>
                <c:formatCode>0%</c:formatCode>
                <c:ptCount val="1"/>
                <c:pt idx="0">
                  <c:v>0.38</c:v>
                </c:pt>
              </c:numCache>
            </c:numRef>
          </c:val>
          <c:extLst>
            <c:ext xmlns:c16="http://schemas.microsoft.com/office/drawing/2014/chart" uri="{C3380CC4-5D6E-409C-BE32-E72D297353CC}">
              <c16:uniqueId val="{00000006-855D-3E41-81E8-8C5291B5E6C2}"/>
            </c:ext>
          </c:extLst>
        </c:ser>
        <c:ser>
          <c:idx val="5"/>
          <c:order val="5"/>
          <c:tx>
            <c:strRef>
              <c:f>Sheet1!$F$1</c:f>
              <c:strCache>
                <c:ptCount val="1"/>
                <c:pt idx="0">
                  <c:v>Strongly agree</c:v>
                </c:pt>
              </c:strCache>
            </c:strRef>
          </c:tx>
          <c:spPr>
            <a:solidFill>
              <a:schemeClr val="accent2"/>
            </a:solidFill>
          </c:spPr>
          <c:invertIfNegative val="0"/>
          <c:dLbls>
            <c:spPr>
              <a:noFill/>
              <a:ln>
                <a:noFill/>
              </a:ln>
              <a:effectLst/>
            </c:spPr>
            <c:txPr>
              <a:bodyPr wrap="square" lIns="38100" tIns="19050" rIns="38100" bIns="19050" anchor="ctr">
                <a:spAutoFit/>
              </a:bodyPr>
              <a:lstStyle/>
              <a:p>
                <a:pPr>
                  <a:defRPr b="1">
                    <a:solidFill>
                      <a:schemeClr val="bg1"/>
                    </a:solidFill>
                    <a:latin typeface="Helvetica" panose="020B0604020202020204" pitchFamily="34" charset="0"/>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Sheet1!$F$2</c:f>
              <c:numCache>
                <c:formatCode>0%</c:formatCode>
                <c:ptCount val="1"/>
                <c:pt idx="0">
                  <c:v>0.35</c:v>
                </c:pt>
              </c:numCache>
            </c:numRef>
          </c:val>
          <c:extLst>
            <c:ext xmlns:c16="http://schemas.microsoft.com/office/drawing/2014/chart" uri="{C3380CC4-5D6E-409C-BE32-E72D297353CC}">
              <c16:uniqueId val="{00000008-855D-3E41-81E8-8C5291B5E6C2}"/>
            </c:ext>
          </c:extLst>
        </c:ser>
        <c:dLbls>
          <c:showLegendKey val="0"/>
          <c:showVal val="0"/>
          <c:showCatName val="0"/>
          <c:showSerName val="0"/>
          <c:showPercent val="0"/>
          <c:showBubbleSize val="0"/>
        </c:dLbls>
        <c:gapWidth val="172"/>
        <c:overlap val="100"/>
        <c:axId val="376013168"/>
        <c:axId val="376014736"/>
      </c:barChart>
      <c:catAx>
        <c:axId val="376013168"/>
        <c:scaling>
          <c:orientation val="minMax"/>
        </c:scaling>
        <c:delete val="1"/>
        <c:axPos val="b"/>
        <c:numFmt formatCode="General" sourceLinked="1"/>
        <c:majorTickMark val="none"/>
        <c:minorTickMark val="none"/>
        <c:tickLblPos val="nextTo"/>
        <c:crossAx val="376014736"/>
        <c:crosses val="autoZero"/>
        <c:auto val="1"/>
        <c:lblAlgn val="ctr"/>
        <c:lblOffset val="100"/>
        <c:noMultiLvlLbl val="0"/>
      </c:catAx>
      <c:valAx>
        <c:axId val="376014736"/>
        <c:scaling>
          <c:orientation val="minMax"/>
          <c:max val="1"/>
        </c:scaling>
        <c:delete val="1"/>
        <c:axPos val="l"/>
        <c:numFmt formatCode="0%" sourceLinked="1"/>
        <c:majorTickMark val="out"/>
        <c:minorTickMark val="none"/>
        <c:tickLblPos val="nextTo"/>
        <c:crossAx val="376013168"/>
        <c:crosses val="autoZero"/>
        <c:crossBetween val="between"/>
      </c:valAx>
      <c:spPr>
        <a:noFill/>
        <a:ln>
          <a:noFill/>
        </a:ln>
        <a:effectLst/>
      </c:spPr>
    </c:plotArea>
    <c:legend>
      <c:legendPos val="r"/>
      <c:layout>
        <c:manualLayout>
          <c:xMode val="edge"/>
          <c:yMode val="edge"/>
          <c:x val="2.561764753344414E-3"/>
          <c:y val="0.24669463065394268"/>
          <c:w val="0.47076098533137539"/>
          <c:h val="0.57088214096541423"/>
        </c:manualLayout>
      </c:layout>
      <c:overlay val="0"/>
      <c:txPr>
        <a:bodyPr/>
        <a:lstStyle/>
        <a:p>
          <a:pPr>
            <a:defRPr b="1" i="0">
              <a:latin typeface="Helvetica"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Helvetica Light" panose="020B0403020202020204"/>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j-lt"/>
                <a:ea typeface="+mn-ea"/>
                <a:cs typeface="+mn-cs"/>
              </a:defRPr>
            </a:pPr>
            <a:r>
              <a:rPr lang="en-US" sz="1400" b="1" i="0">
                <a:solidFill>
                  <a:schemeClr val="tx1"/>
                </a:solidFill>
                <a:latin typeface="+mj-lt"/>
              </a:rPr>
              <a:t>Boomer</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j-lt"/>
              <a:ea typeface="+mn-ea"/>
              <a:cs typeface="+mn-cs"/>
            </a:defRPr>
          </a:pPr>
          <a:endParaRPr lang="en-US"/>
        </a:p>
      </c:txPr>
    </c:title>
    <c:autoTitleDeleted val="0"/>
    <c:plotArea>
      <c:layout/>
      <c:doughnutChart>
        <c:varyColors val="1"/>
        <c:ser>
          <c:idx val="0"/>
          <c:order val="0"/>
          <c:tx>
            <c:strRef>
              <c:f>Sheet1!$B$1</c:f>
              <c:strCache>
                <c:ptCount val="1"/>
                <c:pt idx="0">
                  <c:v>Splurged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277-4163-BF96-D5421ADFC81B}"/>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A277-4163-BF96-D5421ADFC81B}"/>
              </c:ext>
            </c:extLst>
          </c:dPt>
          <c:cat>
            <c:strRef>
              <c:f>Sheet1!$A$2:$A$3</c:f>
              <c:strCache>
                <c:ptCount val="2"/>
                <c:pt idx="0">
                  <c:v>Yes</c:v>
                </c:pt>
                <c:pt idx="1">
                  <c:v>No</c:v>
                </c:pt>
              </c:strCache>
            </c:strRef>
          </c:cat>
          <c:val>
            <c:numRef>
              <c:f>Sheet1!$B$2:$B$3</c:f>
              <c:numCache>
                <c:formatCode>0%</c:formatCode>
                <c:ptCount val="2"/>
                <c:pt idx="0">
                  <c:v>0.75</c:v>
                </c:pt>
                <c:pt idx="1">
                  <c:v>0.25</c:v>
                </c:pt>
              </c:numCache>
            </c:numRef>
          </c:val>
          <c:extLst>
            <c:ext xmlns:c16="http://schemas.microsoft.com/office/drawing/2014/chart" uri="{C3380CC4-5D6E-409C-BE32-E72D297353CC}">
              <c16:uniqueId val="{00000004-A277-4163-BF96-D5421ADFC81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283571753378139"/>
          <c:y val="0.1064070810388963"/>
          <c:w val="0.32195043015147135"/>
          <c:h val="0.77275749977593022"/>
        </c:manualLayout>
      </c:layout>
      <c:barChart>
        <c:barDir val="col"/>
        <c:grouping val="percentStacked"/>
        <c:varyColors val="0"/>
        <c:ser>
          <c:idx val="0"/>
          <c:order val="0"/>
          <c:tx>
            <c:strRef>
              <c:f>Sheet1!$B$1</c:f>
              <c:strCache>
                <c:ptCount val="1"/>
                <c:pt idx="0">
                  <c:v>No</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2022</c:v>
                </c:pt>
              </c:numCache>
            </c:numRef>
          </c:cat>
          <c:val>
            <c:numRef>
              <c:f>Sheet1!$B$2</c:f>
              <c:numCache>
                <c:formatCode>0%</c:formatCode>
                <c:ptCount val="1"/>
                <c:pt idx="0">
                  <c:v>0.4</c:v>
                </c:pt>
              </c:numCache>
            </c:numRef>
          </c:val>
          <c:extLst>
            <c:ext xmlns:c16="http://schemas.microsoft.com/office/drawing/2014/chart" uri="{C3380CC4-5D6E-409C-BE32-E72D297353CC}">
              <c16:uniqueId val="{00000000-3C77-40A7-9FAC-B08C4C885DF6}"/>
            </c:ext>
          </c:extLst>
        </c:ser>
        <c:ser>
          <c:idx val="1"/>
          <c:order val="1"/>
          <c:tx>
            <c:strRef>
              <c:f>Sheet1!$C$1</c:f>
              <c:strCache>
                <c:ptCount val="1"/>
                <c:pt idx="0">
                  <c:v>Yes, probably</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2022</c:v>
                </c:pt>
              </c:numCache>
            </c:numRef>
          </c:cat>
          <c:val>
            <c:numRef>
              <c:f>Sheet1!$C$2</c:f>
              <c:numCache>
                <c:formatCode>0%</c:formatCode>
                <c:ptCount val="1"/>
                <c:pt idx="0">
                  <c:v>0.27</c:v>
                </c:pt>
              </c:numCache>
            </c:numRef>
          </c:val>
          <c:extLst>
            <c:ext xmlns:c16="http://schemas.microsoft.com/office/drawing/2014/chart" uri="{C3380CC4-5D6E-409C-BE32-E72D297353CC}">
              <c16:uniqueId val="{00000001-3C77-40A7-9FAC-B08C4C885DF6}"/>
            </c:ext>
          </c:extLst>
        </c:ser>
        <c:ser>
          <c:idx val="2"/>
          <c:order val="2"/>
          <c:tx>
            <c:strRef>
              <c:f>Sheet1!$D$1</c:f>
              <c:strCache>
                <c:ptCount val="1"/>
                <c:pt idx="0">
                  <c:v>Yes, definitely</c:v>
                </c:pt>
              </c:strCache>
            </c:strRef>
          </c:tx>
          <c:spPr>
            <a:solidFill>
              <a:schemeClr val="accent2"/>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77-40A7-9FAC-B08C4C885DF6}"/>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pt idx="0">
                  <c:v>2022</c:v>
                </c:pt>
              </c:numCache>
            </c:numRef>
          </c:cat>
          <c:val>
            <c:numRef>
              <c:f>Sheet1!$D$2</c:f>
              <c:numCache>
                <c:formatCode>0%</c:formatCode>
                <c:ptCount val="1"/>
                <c:pt idx="0">
                  <c:v>0.33</c:v>
                </c:pt>
              </c:numCache>
            </c:numRef>
          </c:val>
          <c:extLst>
            <c:ext xmlns:c16="http://schemas.microsoft.com/office/drawing/2014/chart" uri="{C3380CC4-5D6E-409C-BE32-E72D297353CC}">
              <c16:uniqueId val="{00000002-3C77-40A7-9FAC-B08C4C885DF6}"/>
            </c:ext>
          </c:extLst>
        </c:ser>
        <c:dLbls>
          <c:showLegendKey val="0"/>
          <c:showVal val="0"/>
          <c:showCatName val="0"/>
          <c:showSerName val="0"/>
          <c:showPercent val="0"/>
          <c:showBubbleSize val="0"/>
        </c:dLbls>
        <c:gapWidth val="26"/>
        <c:overlap val="100"/>
        <c:axId val="204662272"/>
        <c:axId val="197963712"/>
      </c:barChart>
      <c:catAx>
        <c:axId val="204662272"/>
        <c:scaling>
          <c:orientation val="minMax"/>
        </c:scaling>
        <c:delete val="1"/>
        <c:axPos val="b"/>
        <c:numFmt formatCode="General" sourceLinked="1"/>
        <c:majorTickMark val="none"/>
        <c:minorTickMark val="none"/>
        <c:tickLblPos val="nextTo"/>
        <c:crossAx val="197963712"/>
        <c:crosses val="autoZero"/>
        <c:auto val="1"/>
        <c:lblAlgn val="ctr"/>
        <c:lblOffset val="100"/>
        <c:noMultiLvlLbl val="0"/>
      </c:catAx>
      <c:valAx>
        <c:axId val="197963712"/>
        <c:scaling>
          <c:orientation val="minMax"/>
          <c:max val="1.1000000000000001"/>
          <c:min val="0"/>
        </c:scaling>
        <c:delete val="1"/>
        <c:axPos val="l"/>
        <c:numFmt formatCode="0%" sourceLinked="1"/>
        <c:majorTickMark val="out"/>
        <c:minorTickMark val="none"/>
        <c:tickLblPos val="nextTo"/>
        <c:crossAx val="204662272"/>
        <c:crosses val="autoZero"/>
        <c:crossBetween val="between"/>
      </c:valAx>
      <c:spPr>
        <a:noFill/>
        <a:ln>
          <a:noFill/>
        </a:ln>
        <a:effectLst/>
      </c:spPr>
    </c:plotArea>
    <c:legend>
      <c:legendPos val="l"/>
      <c:layout>
        <c:manualLayout>
          <c:xMode val="edge"/>
          <c:yMode val="edge"/>
          <c:x val="7.0531489949956887E-3"/>
          <c:y val="0.33377025097989488"/>
          <c:w val="0.3599069868696117"/>
          <c:h val="0.24105787118507718"/>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i="0">
          <a:solidFill>
            <a:schemeClr val="tx1"/>
          </a:solidFill>
          <a:latin typeface="+mn-lt"/>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630147644541599E-2"/>
          <c:y val="0.19675256270257227"/>
          <c:w val="0.96562499999999996"/>
          <c:h val="0.70402870117322736"/>
        </c:manualLayout>
      </c:layout>
      <c:barChart>
        <c:barDir val="col"/>
        <c:grouping val="clustered"/>
        <c:varyColors val="0"/>
        <c:ser>
          <c:idx val="0"/>
          <c:order val="0"/>
          <c:tx>
            <c:strRef>
              <c:f>Sheet1!$B$1</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More days</c:v>
                </c:pt>
                <c:pt idx="1">
                  <c:v>The same amount</c:v>
                </c:pt>
                <c:pt idx="2">
                  <c:v>Fewer days</c:v>
                </c:pt>
              </c:strCache>
            </c:strRef>
          </c:cat>
          <c:val>
            <c:numRef>
              <c:f>Sheet1!$B$2:$B$4</c:f>
              <c:numCache>
                <c:formatCode>0%</c:formatCode>
                <c:ptCount val="3"/>
                <c:pt idx="0">
                  <c:v>0.44</c:v>
                </c:pt>
                <c:pt idx="1">
                  <c:v>0.45</c:v>
                </c:pt>
                <c:pt idx="2">
                  <c:v>0.11</c:v>
                </c:pt>
              </c:numCache>
            </c:numRef>
          </c:val>
          <c:extLst>
            <c:ext xmlns:c16="http://schemas.microsoft.com/office/drawing/2014/chart" uri="{C3380CC4-5D6E-409C-BE32-E72D297353CC}">
              <c16:uniqueId val="{00000000-8394-46DF-B251-40D218B3A091}"/>
            </c:ext>
          </c:extLst>
        </c:ser>
        <c:ser>
          <c:idx val="1"/>
          <c:order val="1"/>
          <c:tx>
            <c:strRef>
              <c:f>Sheet1!$C$1</c:f>
              <c:strCache>
                <c:ptCount val="1"/>
                <c:pt idx="0">
                  <c:v>2022</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More days</c:v>
                </c:pt>
                <c:pt idx="1">
                  <c:v>The same amount</c:v>
                </c:pt>
                <c:pt idx="2">
                  <c:v>Fewer days</c:v>
                </c:pt>
              </c:strCache>
            </c:strRef>
          </c:cat>
          <c:val>
            <c:numRef>
              <c:f>Sheet1!$C$2:$C$4</c:f>
              <c:numCache>
                <c:formatCode>0%</c:formatCode>
                <c:ptCount val="3"/>
                <c:pt idx="0">
                  <c:v>0.31</c:v>
                </c:pt>
                <c:pt idx="1">
                  <c:v>0.43</c:v>
                </c:pt>
                <c:pt idx="2">
                  <c:v>0.26</c:v>
                </c:pt>
              </c:numCache>
            </c:numRef>
          </c:val>
          <c:extLst>
            <c:ext xmlns:c16="http://schemas.microsoft.com/office/drawing/2014/chart" uri="{C3380CC4-5D6E-409C-BE32-E72D297353CC}">
              <c16:uniqueId val="{00000001-8394-46DF-B251-40D218B3A091}"/>
            </c:ext>
          </c:extLst>
        </c:ser>
        <c:dLbls>
          <c:dLblPos val="outEnd"/>
          <c:showLegendKey val="0"/>
          <c:showVal val="1"/>
          <c:showCatName val="0"/>
          <c:showSerName val="0"/>
          <c:showPercent val="0"/>
          <c:showBubbleSize val="0"/>
        </c:dLbls>
        <c:gapWidth val="219"/>
        <c:overlap val="-27"/>
        <c:axId val="613765135"/>
        <c:axId val="648371391"/>
      </c:barChart>
      <c:catAx>
        <c:axId val="613765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Helvetica" panose="020B0604020202020204" pitchFamily="34" charset="0"/>
              </a:defRPr>
            </a:pPr>
            <a:endParaRPr lang="en-US"/>
          </a:p>
        </c:txPr>
        <c:crossAx val="648371391"/>
        <c:crosses val="autoZero"/>
        <c:auto val="1"/>
        <c:lblAlgn val="ctr"/>
        <c:lblOffset val="100"/>
        <c:noMultiLvlLbl val="0"/>
      </c:catAx>
      <c:valAx>
        <c:axId val="648371391"/>
        <c:scaling>
          <c:orientation val="minMax"/>
        </c:scaling>
        <c:delete val="1"/>
        <c:axPos val="l"/>
        <c:numFmt formatCode="0%" sourceLinked="1"/>
        <c:majorTickMark val="none"/>
        <c:minorTickMark val="none"/>
        <c:tickLblPos val="nextTo"/>
        <c:crossAx val="613765135"/>
        <c:crosses val="autoZero"/>
        <c:crossBetween val="between"/>
      </c:valAx>
      <c:spPr>
        <a:noFill/>
        <a:ln>
          <a:noFill/>
        </a:ln>
        <a:effectLst/>
      </c:spPr>
    </c:plotArea>
    <c:legend>
      <c:legendPos val="b"/>
      <c:layout>
        <c:manualLayout>
          <c:xMode val="edge"/>
          <c:yMode val="edge"/>
          <c:x val="0.39672795500510238"/>
          <c:y val="3.9498951536875312E-2"/>
          <c:w val="0.23723121581425993"/>
          <c:h val="7.5961339943335732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latin typeface="+mn-lt"/>
          <a:cs typeface="Helvetica" panose="020B060402020202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260950044099229"/>
          <c:y val="3.916925294954008E-2"/>
          <c:w val="0.74651467612463307"/>
          <c:h val="0.93458258109395209"/>
        </c:manualLayout>
      </c:layout>
      <c:barChart>
        <c:barDir val="col"/>
        <c:grouping val="clustered"/>
        <c:varyColors val="0"/>
        <c:ser>
          <c:idx val="0"/>
          <c:order val="0"/>
          <c:tx>
            <c:strRef>
              <c:f>Sheet1!$B$1</c:f>
              <c:strCache>
                <c:ptCount val="1"/>
                <c:pt idx="0">
                  <c:v>2023</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BC7A-2340-8798-C3D40B54C8CF}"/>
              </c:ext>
            </c:extLst>
          </c:dPt>
          <c:dPt>
            <c:idx val="1"/>
            <c:invertIfNegative val="0"/>
            <c:bubble3D val="0"/>
            <c:extLst>
              <c:ext xmlns:c16="http://schemas.microsoft.com/office/drawing/2014/chart" uri="{C3380CC4-5D6E-409C-BE32-E72D297353CC}">
                <c16:uniqueId val="{00000001-BC7A-2340-8798-C3D40B54C8CF}"/>
              </c:ext>
            </c:extLst>
          </c:dPt>
          <c:dPt>
            <c:idx val="2"/>
            <c:invertIfNegative val="0"/>
            <c:bubble3D val="0"/>
            <c:extLst>
              <c:ext xmlns:c16="http://schemas.microsoft.com/office/drawing/2014/chart" uri="{C3380CC4-5D6E-409C-BE32-E72D297353CC}">
                <c16:uniqueId val="{00000002-BC7A-2340-8798-C3D40B54C8CF}"/>
              </c:ext>
            </c:extLst>
          </c:dPt>
          <c:dPt>
            <c:idx val="3"/>
            <c:invertIfNegative val="0"/>
            <c:bubble3D val="0"/>
            <c:extLst>
              <c:ext xmlns:c16="http://schemas.microsoft.com/office/drawing/2014/chart" uri="{C3380CC4-5D6E-409C-BE32-E72D297353CC}">
                <c16:uniqueId val="{00000003-BC7A-2340-8798-C3D40B54C8CF}"/>
              </c:ext>
            </c:extLst>
          </c:dPt>
          <c:dPt>
            <c:idx val="7"/>
            <c:invertIfNegative val="0"/>
            <c:bubble3D val="0"/>
            <c:extLst>
              <c:ext xmlns:c16="http://schemas.microsoft.com/office/drawing/2014/chart" uri="{C3380CC4-5D6E-409C-BE32-E72D297353CC}">
                <c16:uniqueId val="{00000004-BC7A-2340-8798-C3D40B54C8CF}"/>
              </c:ext>
            </c:extLst>
          </c:dPt>
          <c:dPt>
            <c:idx val="11"/>
            <c:invertIfNegative val="0"/>
            <c:bubble3D val="0"/>
            <c:extLst>
              <c:ext xmlns:c16="http://schemas.microsoft.com/office/drawing/2014/chart" uri="{C3380CC4-5D6E-409C-BE32-E72D297353CC}">
                <c16:uniqueId val="{00000006-BC7A-2340-8798-C3D40B54C8CF}"/>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Locally within 50 miles</c:v>
                </c:pt>
                <c:pt idx="1">
                  <c:v>Regionally within 200 miles</c:v>
                </c:pt>
                <c:pt idx="2">
                  <c:v>Nationally between 201-500 miles</c:v>
                </c:pt>
                <c:pt idx="3">
                  <c:v>Nationally between 501-1,000 miles</c:v>
                </c:pt>
                <c:pt idx="4">
                  <c:v>Nationally over 1,000 miles</c:v>
                </c:pt>
                <c:pt idx="5">
                  <c:v>Internationally</c:v>
                </c:pt>
              </c:strCache>
            </c:strRef>
          </c:cat>
          <c:val>
            <c:numRef>
              <c:f>Sheet1!$B$2:$B$7</c:f>
              <c:numCache>
                <c:formatCode>0%</c:formatCode>
                <c:ptCount val="6"/>
                <c:pt idx="0">
                  <c:v>8.0326090000000003E-2</c:v>
                </c:pt>
                <c:pt idx="1">
                  <c:v>0.23419959000000001</c:v>
                </c:pt>
                <c:pt idx="2">
                  <c:v>0.21430199</c:v>
                </c:pt>
                <c:pt idx="3">
                  <c:v>0.22986155999999999</c:v>
                </c:pt>
                <c:pt idx="4">
                  <c:v>0.15024578999999999</c:v>
                </c:pt>
                <c:pt idx="5">
                  <c:v>9.1064980000000004E-2</c:v>
                </c:pt>
              </c:numCache>
            </c:numRef>
          </c:val>
          <c:extLst>
            <c:ext xmlns:c16="http://schemas.microsoft.com/office/drawing/2014/chart" uri="{C3380CC4-5D6E-409C-BE32-E72D297353CC}">
              <c16:uniqueId val="{00000007-BC7A-2340-8798-C3D40B54C8CF}"/>
            </c:ext>
          </c:extLst>
        </c:ser>
        <c:ser>
          <c:idx val="1"/>
          <c:order val="1"/>
          <c:tx>
            <c:strRef>
              <c:f>Sheet1!$C$1</c:f>
              <c:strCache>
                <c:ptCount val="1"/>
                <c:pt idx="0">
                  <c:v>2022</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Locally within 50 miles</c:v>
                </c:pt>
                <c:pt idx="1">
                  <c:v>Regionally within 200 miles</c:v>
                </c:pt>
                <c:pt idx="2">
                  <c:v>Nationally between 201-500 miles</c:v>
                </c:pt>
                <c:pt idx="3">
                  <c:v>Nationally between 501-1,000 miles</c:v>
                </c:pt>
                <c:pt idx="4">
                  <c:v>Nationally over 1,000 miles</c:v>
                </c:pt>
                <c:pt idx="5">
                  <c:v>Internationally</c:v>
                </c:pt>
              </c:strCache>
            </c:strRef>
          </c:cat>
          <c:val>
            <c:numRef>
              <c:f>Sheet1!$C$2:$C$7</c:f>
              <c:numCache>
                <c:formatCode>0%</c:formatCode>
                <c:ptCount val="6"/>
                <c:pt idx="0">
                  <c:v>0.18</c:v>
                </c:pt>
                <c:pt idx="1">
                  <c:v>0.27</c:v>
                </c:pt>
                <c:pt idx="2">
                  <c:v>0.22</c:v>
                </c:pt>
                <c:pt idx="3">
                  <c:v>0.14000000000000001</c:v>
                </c:pt>
                <c:pt idx="4">
                  <c:v>0.13</c:v>
                </c:pt>
                <c:pt idx="5">
                  <c:v>0.06</c:v>
                </c:pt>
              </c:numCache>
            </c:numRef>
          </c:val>
          <c:extLst>
            <c:ext xmlns:c16="http://schemas.microsoft.com/office/drawing/2014/chart" uri="{C3380CC4-5D6E-409C-BE32-E72D297353CC}">
              <c16:uniqueId val="{00000000-54F6-42A7-B571-074EDAB239CC}"/>
            </c:ext>
          </c:extLst>
        </c:ser>
        <c:dLbls>
          <c:dLblPos val="outEnd"/>
          <c:showLegendKey val="0"/>
          <c:showVal val="1"/>
          <c:showCatName val="0"/>
          <c:showSerName val="0"/>
          <c:showPercent val="0"/>
          <c:showBubbleSize val="0"/>
        </c:dLbls>
        <c:gapWidth val="70"/>
        <c:axId val="213047296"/>
        <c:axId val="206826880"/>
      </c:barChart>
      <c:catAx>
        <c:axId val="213047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206826880"/>
        <c:crosses val="autoZero"/>
        <c:auto val="1"/>
        <c:lblAlgn val="ctr"/>
        <c:lblOffset val="100"/>
        <c:noMultiLvlLbl val="0"/>
      </c:catAx>
      <c:valAx>
        <c:axId val="206826880"/>
        <c:scaling>
          <c:orientation val="minMax"/>
        </c:scaling>
        <c:delete val="1"/>
        <c:axPos val="l"/>
        <c:numFmt formatCode="0%" sourceLinked="1"/>
        <c:majorTickMark val="none"/>
        <c:minorTickMark val="none"/>
        <c:tickLblPos val="nextTo"/>
        <c:crossAx val="21304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mn-lt"/>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47890933010019"/>
          <c:y val="3.5622219305178907E-2"/>
          <c:w val="0.57211837435553881"/>
          <c:h val="0.93458258109395209"/>
        </c:manualLayout>
      </c:layout>
      <c:barChart>
        <c:barDir val="bar"/>
        <c:grouping val="clustered"/>
        <c:varyColors val="0"/>
        <c:ser>
          <c:idx val="0"/>
          <c:order val="0"/>
          <c:tx>
            <c:strRef>
              <c:f>Sheet1!$B$1</c:f>
              <c:strCache>
                <c:ptCount val="1"/>
                <c:pt idx="0">
                  <c:v>2023</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CC65-4D49-A425-CF348EB934C2}"/>
              </c:ext>
            </c:extLst>
          </c:dPt>
          <c:dPt>
            <c:idx val="1"/>
            <c:invertIfNegative val="0"/>
            <c:bubble3D val="0"/>
            <c:extLst>
              <c:ext xmlns:c16="http://schemas.microsoft.com/office/drawing/2014/chart" uri="{C3380CC4-5D6E-409C-BE32-E72D297353CC}">
                <c16:uniqueId val="{00000001-CC65-4D49-A425-CF348EB934C2}"/>
              </c:ext>
            </c:extLst>
          </c:dPt>
          <c:dPt>
            <c:idx val="2"/>
            <c:invertIfNegative val="0"/>
            <c:bubble3D val="0"/>
            <c:extLst>
              <c:ext xmlns:c16="http://schemas.microsoft.com/office/drawing/2014/chart" uri="{C3380CC4-5D6E-409C-BE32-E72D297353CC}">
                <c16:uniqueId val="{00000002-CC65-4D49-A425-CF348EB934C2}"/>
              </c:ext>
            </c:extLst>
          </c:dPt>
          <c:dPt>
            <c:idx val="3"/>
            <c:invertIfNegative val="0"/>
            <c:bubble3D val="0"/>
            <c:extLst>
              <c:ext xmlns:c16="http://schemas.microsoft.com/office/drawing/2014/chart" uri="{C3380CC4-5D6E-409C-BE32-E72D297353CC}">
                <c16:uniqueId val="{00000003-CC65-4D49-A425-CF348EB934C2}"/>
              </c:ext>
            </c:extLst>
          </c:dPt>
          <c:dPt>
            <c:idx val="7"/>
            <c:invertIfNegative val="0"/>
            <c:bubble3D val="0"/>
            <c:extLst>
              <c:ext xmlns:c16="http://schemas.microsoft.com/office/drawing/2014/chart" uri="{C3380CC4-5D6E-409C-BE32-E72D297353CC}">
                <c16:uniqueId val="{00000004-CC65-4D49-A425-CF348EB934C2}"/>
              </c:ext>
            </c:extLst>
          </c:dPt>
          <c:dPt>
            <c:idx val="11"/>
            <c:invertIfNegative val="0"/>
            <c:bubble3D val="0"/>
            <c:extLst>
              <c:ext xmlns:c16="http://schemas.microsoft.com/office/drawing/2014/chart" uri="{C3380CC4-5D6E-409C-BE32-E72D297353CC}">
                <c16:uniqueId val="{00000005-CC65-4D49-A425-CF348EB934C2}"/>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Personal vehicle</c:v>
                </c:pt>
                <c:pt idx="1">
                  <c:v>Airplane</c:v>
                </c:pt>
                <c:pt idx="2">
                  <c:v>Train</c:v>
                </c:pt>
                <c:pt idx="3">
                  <c:v>Bus</c:v>
                </c:pt>
                <c:pt idx="4">
                  <c:v>Subway/light rail</c:v>
                </c:pt>
              </c:strCache>
            </c:strRef>
          </c:cat>
          <c:val>
            <c:numRef>
              <c:f>Sheet1!$B$2:$B$6</c:f>
              <c:numCache>
                <c:formatCode>0%</c:formatCode>
                <c:ptCount val="5"/>
                <c:pt idx="0">
                  <c:v>0.62164298000000007</c:v>
                </c:pt>
                <c:pt idx="1">
                  <c:v>0.59457745000000006</c:v>
                </c:pt>
                <c:pt idx="2">
                  <c:v>0.12046253</c:v>
                </c:pt>
                <c:pt idx="3">
                  <c:v>7.4489299999999994E-2</c:v>
                </c:pt>
                <c:pt idx="4">
                  <c:v>5.563034E-2</c:v>
                </c:pt>
              </c:numCache>
            </c:numRef>
          </c:val>
          <c:extLst>
            <c:ext xmlns:c16="http://schemas.microsoft.com/office/drawing/2014/chart" uri="{C3380CC4-5D6E-409C-BE32-E72D297353CC}">
              <c16:uniqueId val="{00000006-CC65-4D49-A425-CF348EB934C2}"/>
            </c:ext>
          </c:extLst>
        </c:ser>
        <c:ser>
          <c:idx val="1"/>
          <c:order val="1"/>
          <c:tx>
            <c:strRef>
              <c:f>Sheet1!$C$1</c:f>
              <c:strCache>
                <c:ptCount val="1"/>
                <c:pt idx="0">
                  <c:v>2022</c:v>
                </c:pt>
              </c:strCache>
            </c:strRef>
          </c:tx>
          <c:spPr>
            <a:solidFill>
              <a:srgbClr val="00CF9C"/>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Personal vehicle</c:v>
                </c:pt>
                <c:pt idx="1">
                  <c:v>Airplane</c:v>
                </c:pt>
                <c:pt idx="2">
                  <c:v>Train</c:v>
                </c:pt>
                <c:pt idx="3">
                  <c:v>Bus</c:v>
                </c:pt>
                <c:pt idx="4">
                  <c:v>Subway/light rail</c:v>
                </c:pt>
              </c:strCache>
            </c:strRef>
          </c:cat>
          <c:val>
            <c:numRef>
              <c:f>Sheet1!$C$2:$C$6</c:f>
              <c:numCache>
                <c:formatCode>0%</c:formatCode>
                <c:ptCount val="5"/>
                <c:pt idx="0">
                  <c:v>0.64</c:v>
                </c:pt>
                <c:pt idx="1">
                  <c:v>0.48</c:v>
                </c:pt>
                <c:pt idx="2">
                  <c:v>0.15</c:v>
                </c:pt>
                <c:pt idx="3">
                  <c:v>0.16</c:v>
                </c:pt>
                <c:pt idx="4">
                  <c:v>0.13</c:v>
                </c:pt>
              </c:numCache>
            </c:numRef>
          </c:val>
          <c:extLst>
            <c:ext xmlns:c16="http://schemas.microsoft.com/office/drawing/2014/chart" uri="{C3380CC4-5D6E-409C-BE32-E72D297353CC}">
              <c16:uniqueId val="{00000006-77F3-43AE-AF87-2B6F0A6A3FBD}"/>
            </c:ext>
          </c:extLst>
        </c:ser>
        <c:dLbls>
          <c:dLblPos val="outEnd"/>
          <c:showLegendKey val="0"/>
          <c:showVal val="1"/>
          <c:showCatName val="0"/>
          <c:showSerName val="0"/>
          <c:showPercent val="0"/>
          <c:showBubbleSize val="0"/>
        </c:dLbls>
        <c:gapWidth val="70"/>
        <c:overlap val="-9"/>
        <c:axId val="213047296"/>
        <c:axId val="206826880"/>
      </c:barChart>
      <c:catAx>
        <c:axId val="213047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06826880"/>
        <c:crosses val="autoZero"/>
        <c:auto val="1"/>
        <c:lblAlgn val="ctr"/>
        <c:lblOffset val="100"/>
        <c:noMultiLvlLbl val="0"/>
      </c:catAx>
      <c:valAx>
        <c:axId val="206826880"/>
        <c:scaling>
          <c:orientation val="minMax"/>
        </c:scaling>
        <c:delete val="1"/>
        <c:axPos val="t"/>
        <c:numFmt formatCode="0%" sourceLinked="1"/>
        <c:majorTickMark val="none"/>
        <c:minorTickMark val="none"/>
        <c:tickLblPos val="nextTo"/>
        <c:crossAx val="21304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mn-lt"/>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9139411950824848E-3"/>
          <c:y val="0"/>
          <c:w val="0.98147668324713533"/>
          <c:h val="1"/>
        </c:manualLayout>
      </c:layout>
      <c:barChart>
        <c:barDir val="col"/>
        <c:grouping val="clustered"/>
        <c:varyColors val="0"/>
        <c:ser>
          <c:idx val="0"/>
          <c:order val="0"/>
          <c:tx>
            <c:strRef>
              <c:f>Sheet1!$B$1</c:f>
              <c:strCache>
                <c:ptCount val="1"/>
                <c:pt idx="0">
                  <c:v>2023</c:v>
                </c:pt>
              </c:strCache>
            </c:strRef>
          </c:tx>
          <c:spPr>
            <a:solidFill>
              <a:schemeClr val="accent2">
                <a:lumMod val="60000"/>
                <a:lumOff val="40000"/>
              </a:schemeClr>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1712-4A4F-9F08-A125359FC735}"/>
              </c:ext>
            </c:extLst>
          </c:dPt>
          <c:dPt>
            <c:idx val="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1712-4A4F-9F08-A125359FC735}"/>
              </c:ext>
            </c:extLst>
          </c:dPt>
          <c:dPt>
            <c:idx val="8"/>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1712-4A4F-9F08-A125359FC735}"/>
              </c:ext>
            </c:extLst>
          </c:dPt>
          <c:dPt>
            <c:idx val="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8-1712-4A4F-9F08-A125359FC735}"/>
              </c:ext>
            </c:extLst>
          </c:dPt>
          <c:dLbls>
            <c:dLbl>
              <c:idx val="4"/>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712-4A4F-9F08-A125359FC735}"/>
                </c:ext>
              </c:extLst>
            </c:dLbl>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Any Impact</c:v>
                </c:pt>
                <c:pt idx="1">
                  <c:v>The kinds of activities you are planning*</c:v>
                </c:pt>
                <c:pt idx="2">
                  <c:v>The food served at your gatherings</c:v>
                </c:pt>
                <c:pt idx="3">
                  <c:v>Booking travel or accommodations early for discounted rates+</c:v>
                </c:pt>
                <c:pt idx="4">
                  <c:v>The place your gatherings will be hosted</c:v>
                </c:pt>
                <c:pt idx="5">
                  <c:v>The distance you are willing to travel+</c:v>
                </c:pt>
                <c:pt idx="6">
                  <c:v>The type of transportation you plan to take for traveling+</c:v>
                </c:pt>
                <c:pt idx="7">
                  <c:v>The number of people who are planning to travel with you*+</c:v>
                </c:pt>
                <c:pt idx="8">
                  <c:v>Re-arranging travel to avoid peak rates or travel times+</c:v>
                </c:pt>
                <c:pt idx="9">
                  <c:v>Some other way</c:v>
                </c:pt>
              </c:strCache>
            </c:strRef>
          </c:cat>
          <c:val>
            <c:numRef>
              <c:f>Sheet1!$B$2:$B$11</c:f>
              <c:numCache>
                <c:formatCode>0%</c:formatCode>
                <c:ptCount val="10"/>
                <c:pt idx="0">
                  <c:v>0.64632548000000001</c:v>
                </c:pt>
                <c:pt idx="1">
                  <c:v>0.43254976000000001</c:v>
                </c:pt>
                <c:pt idx="2">
                  <c:v>0.40525959</c:v>
                </c:pt>
                <c:pt idx="3">
                  <c:v>0.30874046999999999</c:v>
                </c:pt>
                <c:pt idx="4">
                  <c:v>0.30105057000000002</c:v>
                </c:pt>
                <c:pt idx="5">
                  <c:v>0.26114658000000002</c:v>
                </c:pt>
                <c:pt idx="6">
                  <c:v>0.25891365999999999</c:v>
                </c:pt>
                <c:pt idx="7">
                  <c:v>0.23336825999999999</c:v>
                </c:pt>
                <c:pt idx="8">
                  <c:v>0.20996695000000001</c:v>
                </c:pt>
                <c:pt idx="9">
                  <c:v>2.5751369999999999E-2</c:v>
                </c:pt>
              </c:numCache>
            </c:numRef>
          </c:val>
          <c:extLst>
            <c:ext xmlns:c16="http://schemas.microsoft.com/office/drawing/2014/chart" uri="{C3380CC4-5D6E-409C-BE32-E72D297353CC}">
              <c16:uniqueId val="{00000007-1712-4A4F-9F08-A125359FC735}"/>
            </c:ext>
          </c:extLst>
        </c:ser>
        <c:ser>
          <c:idx val="1"/>
          <c:order val="1"/>
          <c:tx>
            <c:strRef>
              <c:f>Sheet1!$C$1</c:f>
              <c:strCache>
                <c:ptCount val="1"/>
                <c:pt idx="0">
                  <c:v>2022</c:v>
                </c:pt>
              </c:strCache>
            </c:strRef>
          </c:tx>
          <c:spPr>
            <a:solidFill>
              <a:schemeClr val="accent1">
                <a:tint val="77000"/>
              </a:schemeClr>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9-5FA4-43FB-AF02-5DB06155D42D}"/>
              </c:ext>
            </c:extLst>
          </c:dPt>
          <c:dLbls>
            <c:dLbl>
              <c:idx val="1"/>
              <c:tx>
                <c:rich>
                  <a:bodyPr/>
                  <a:lstStyle/>
                  <a:p>
                    <a:r>
                      <a:rPr lang="en-US"/>
                      <a:t>N/A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5FA4-43FB-AF02-5DB06155D42D}"/>
                </c:ext>
              </c:extLst>
            </c:dLbl>
            <c:dLbl>
              <c:idx val="7"/>
              <c:tx>
                <c:rich>
                  <a:bodyPr/>
                  <a:lstStyle/>
                  <a:p>
                    <a:r>
                      <a:rPr lang="en-US"/>
                      <a:t>N/A</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5FA4-43FB-AF02-5DB06155D42D}"/>
                </c:ext>
              </c:extLst>
            </c:dLbl>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Any Impact</c:v>
                </c:pt>
                <c:pt idx="1">
                  <c:v>The kinds of activities you are planning*</c:v>
                </c:pt>
                <c:pt idx="2">
                  <c:v>The food served at your gatherings</c:v>
                </c:pt>
                <c:pt idx="3">
                  <c:v>Booking travel or accommodations early for discounted rates+</c:v>
                </c:pt>
                <c:pt idx="4">
                  <c:v>The place your gatherings will be hosted</c:v>
                </c:pt>
                <c:pt idx="5">
                  <c:v>The distance you are willing to travel+</c:v>
                </c:pt>
                <c:pt idx="6">
                  <c:v>The type of transportation you plan to take for traveling+</c:v>
                </c:pt>
                <c:pt idx="7">
                  <c:v>The number of people who are planning to travel with you*+</c:v>
                </c:pt>
                <c:pt idx="8">
                  <c:v>Re-arranging travel to avoid peak rates or travel times+</c:v>
                </c:pt>
                <c:pt idx="9">
                  <c:v>Some other way</c:v>
                </c:pt>
              </c:strCache>
            </c:strRef>
          </c:cat>
          <c:val>
            <c:numRef>
              <c:f>Sheet1!$C$2:$C$11</c:f>
              <c:numCache>
                <c:formatCode>0%</c:formatCode>
                <c:ptCount val="10"/>
                <c:pt idx="0">
                  <c:v>0.67</c:v>
                </c:pt>
                <c:pt idx="1">
                  <c:v>0</c:v>
                </c:pt>
                <c:pt idx="2">
                  <c:v>0.44</c:v>
                </c:pt>
                <c:pt idx="3">
                  <c:v>0.27</c:v>
                </c:pt>
                <c:pt idx="4">
                  <c:v>0.35</c:v>
                </c:pt>
                <c:pt idx="5">
                  <c:v>0.44</c:v>
                </c:pt>
                <c:pt idx="6">
                  <c:v>0.25</c:v>
                </c:pt>
                <c:pt idx="7">
                  <c:v>0</c:v>
                </c:pt>
                <c:pt idx="8">
                  <c:v>0.24</c:v>
                </c:pt>
                <c:pt idx="9">
                  <c:v>0.03</c:v>
                </c:pt>
              </c:numCache>
            </c:numRef>
          </c:val>
          <c:extLst>
            <c:ext xmlns:c16="http://schemas.microsoft.com/office/drawing/2014/chart" uri="{C3380CC4-5D6E-409C-BE32-E72D297353CC}">
              <c16:uniqueId val="{00000008-5FA4-43FB-AF02-5DB06155D42D}"/>
            </c:ext>
          </c:extLst>
        </c:ser>
        <c:dLbls>
          <c:showLegendKey val="0"/>
          <c:showVal val="0"/>
          <c:showCatName val="0"/>
          <c:showSerName val="0"/>
          <c:showPercent val="0"/>
          <c:showBubbleSize val="0"/>
        </c:dLbls>
        <c:gapWidth val="70"/>
        <c:axId val="204662272"/>
        <c:axId val="197963712"/>
      </c:barChart>
      <c:catAx>
        <c:axId val="204662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l"/>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b="1" i="0">
          <a:solidFill>
            <a:schemeClr val="tx1"/>
          </a:solidFill>
          <a:latin typeface="+mn-lt"/>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62743795397706392"/>
          <c:y val="0"/>
          <c:w val="0.3455774231086316"/>
          <c:h val="1"/>
        </c:manualLayout>
      </c:layout>
      <c:barChart>
        <c:barDir val="bar"/>
        <c:grouping val="clustered"/>
        <c:varyColors val="0"/>
        <c:ser>
          <c:idx val="0"/>
          <c:order val="0"/>
          <c:tx>
            <c:strRef>
              <c:f>Sheet1!$B$1</c:f>
              <c:strCache>
                <c:ptCount val="1"/>
                <c:pt idx="0">
                  <c:v>Column1</c:v>
                </c:pt>
              </c:strCache>
            </c:strRef>
          </c:tx>
          <c:spPr>
            <a:solidFill>
              <a:schemeClr val="accent2"/>
            </a:solidFill>
            <a:ln>
              <a:noFill/>
            </a:ln>
            <a:effectLst/>
          </c:spPr>
          <c:invertIfNegative val="0"/>
          <c:dLbls>
            <c:dLbl>
              <c:idx val="3"/>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5C5-4111-92CA-99585C190DF4}"/>
                </c:ext>
              </c:extLst>
            </c:dLbl>
            <c:dLbl>
              <c:idx val="5"/>
              <c:tx>
                <c:rich>
                  <a:bodyPr/>
                  <a:lstStyle/>
                  <a:p>
                    <a:r>
                      <a:rPr lang="en-US"/>
                      <a:t>&lt;1%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5C5-4111-92CA-99585C190DF4}"/>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It is important that I visit family and friends</c:v>
                </c:pt>
                <c:pt idx="1">
                  <c:v>Traveling has a positive impact on my overall well-being</c:v>
                </c:pt>
                <c:pt idx="2">
                  <c:v>I make it a priority to travel every year during the holidays</c:v>
                </c:pt>
                <c:pt idx="3">
                  <c:v>I want to experience a new city/culture</c:v>
                </c:pt>
                <c:pt idx="4">
                  <c:v>I am making up for not being able to travel during the pandemic</c:v>
                </c:pt>
                <c:pt idx="5">
                  <c:v>Something else</c:v>
                </c:pt>
              </c:strCache>
            </c:strRef>
          </c:cat>
          <c:val>
            <c:numRef>
              <c:f>Sheet1!$B$2:$B$7</c:f>
              <c:numCache>
                <c:formatCode>0%</c:formatCode>
                <c:ptCount val="6"/>
                <c:pt idx="0">
                  <c:v>0.6</c:v>
                </c:pt>
                <c:pt idx="1">
                  <c:v>0.41</c:v>
                </c:pt>
                <c:pt idx="2">
                  <c:v>0.33</c:v>
                </c:pt>
                <c:pt idx="3">
                  <c:v>0.32</c:v>
                </c:pt>
                <c:pt idx="4">
                  <c:v>0.22</c:v>
                </c:pt>
                <c:pt idx="5">
                  <c:v>0</c:v>
                </c:pt>
              </c:numCache>
            </c:numRef>
          </c:val>
          <c:extLst>
            <c:ext xmlns:c16="http://schemas.microsoft.com/office/drawing/2014/chart" uri="{C3380CC4-5D6E-409C-BE32-E72D297353CC}">
              <c16:uniqueId val="{00000004-05C5-4111-92CA-99585C190DF4}"/>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Helvetica" panose="020B0604020202020204" pitchFamily="34" charset="0"/>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mn-lt"/>
          <a:cs typeface="Helvetica" panose="020B06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265036666534733E-3"/>
          <c:y val="7.7751620749173356E-2"/>
          <c:w val="0.9883785758145176"/>
          <c:h val="0.64185238805284128"/>
        </c:manualLayout>
      </c:layout>
      <c:barChart>
        <c:barDir val="col"/>
        <c:grouping val="clustered"/>
        <c:varyColors val="0"/>
        <c:ser>
          <c:idx val="1"/>
          <c:order val="0"/>
          <c:tx>
            <c:strRef>
              <c:f>Sheet1!$B$1</c:f>
              <c:strCache>
                <c:ptCount val="1"/>
                <c:pt idx="0">
                  <c:v>Gen Z</c:v>
                </c:pt>
              </c:strCache>
            </c:strRef>
          </c:tx>
          <c:spPr>
            <a:solidFill>
              <a:srgbClr val="FF8769"/>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Extended stay with family/friends</c:v>
                </c:pt>
                <c:pt idx="1">
                  <c:v>Weekend getaways to a different city or town</c:v>
                </c:pt>
                <c:pt idx="2">
                  <c:v>Vacation to a resort or beach</c:v>
                </c:pt>
                <c:pt idx="3">
                  <c:v>Out-of-town, in-person experiences</c:v>
                </c:pt>
                <c:pt idx="4">
                  <c:v>International travel</c:v>
                </c:pt>
                <c:pt idx="5">
                  <c:v>Group adventure travel</c:v>
                </c:pt>
              </c:strCache>
            </c:strRef>
          </c:cat>
          <c:val>
            <c:numRef>
              <c:f>Sheet1!$B$2:$B$7</c:f>
              <c:numCache>
                <c:formatCode>0%</c:formatCode>
                <c:ptCount val="6"/>
                <c:pt idx="0">
                  <c:v>0.45561940999999989</c:v>
                </c:pt>
                <c:pt idx="1">
                  <c:v>0.43775360000000002</c:v>
                </c:pt>
                <c:pt idx="2">
                  <c:v>0.53424836999999992</c:v>
                </c:pt>
                <c:pt idx="3">
                  <c:v>0.49357387000000003</c:v>
                </c:pt>
                <c:pt idx="4">
                  <c:v>0.34577197999999998</c:v>
                </c:pt>
                <c:pt idx="5">
                  <c:v>0.29371113999999998</c:v>
                </c:pt>
              </c:numCache>
            </c:numRef>
          </c:val>
          <c:extLst>
            <c:ext xmlns:c16="http://schemas.microsoft.com/office/drawing/2014/chart" uri="{C3380CC4-5D6E-409C-BE32-E72D297353CC}">
              <c16:uniqueId val="{00000002-C112-C241-983E-AF48275601B8}"/>
            </c:ext>
          </c:extLst>
        </c:ser>
        <c:ser>
          <c:idx val="0"/>
          <c:order val="1"/>
          <c:tx>
            <c:strRef>
              <c:f>Sheet1!$C$1</c:f>
              <c:strCache>
                <c:ptCount val="1"/>
                <c:pt idx="0">
                  <c:v>Millennials</c:v>
                </c:pt>
              </c:strCache>
            </c:strRef>
          </c:tx>
          <c:spPr>
            <a:solidFill>
              <a:srgbClr val="7FE7CD"/>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Extended stay with family/friends</c:v>
                </c:pt>
                <c:pt idx="1">
                  <c:v>Weekend getaways to a different city or town</c:v>
                </c:pt>
                <c:pt idx="2">
                  <c:v>Vacation to a resort or beach</c:v>
                </c:pt>
                <c:pt idx="3">
                  <c:v>Out-of-town, in-person experiences</c:v>
                </c:pt>
                <c:pt idx="4">
                  <c:v>International travel</c:v>
                </c:pt>
                <c:pt idx="5">
                  <c:v>Group adventure travel</c:v>
                </c:pt>
              </c:strCache>
            </c:strRef>
          </c:cat>
          <c:val>
            <c:numRef>
              <c:f>Sheet1!$C$2:$C$7</c:f>
              <c:numCache>
                <c:formatCode>0%</c:formatCode>
                <c:ptCount val="6"/>
                <c:pt idx="0">
                  <c:v>0.54830970999999995</c:v>
                </c:pt>
                <c:pt idx="1">
                  <c:v>0.49809996000000001</c:v>
                </c:pt>
                <c:pt idx="2">
                  <c:v>0.41640909999999998</c:v>
                </c:pt>
                <c:pt idx="3">
                  <c:v>0.37417391</c:v>
                </c:pt>
                <c:pt idx="4">
                  <c:v>0.26147964000000001</c:v>
                </c:pt>
                <c:pt idx="5">
                  <c:v>0.16517772</c:v>
                </c:pt>
              </c:numCache>
            </c:numRef>
          </c:val>
          <c:extLst>
            <c:ext xmlns:c16="http://schemas.microsoft.com/office/drawing/2014/chart" uri="{C3380CC4-5D6E-409C-BE32-E72D297353CC}">
              <c16:uniqueId val="{00000000-4E7D-4096-AF05-5E33867FCC84}"/>
            </c:ext>
          </c:extLst>
        </c:ser>
        <c:ser>
          <c:idx val="2"/>
          <c:order val="2"/>
          <c:tx>
            <c:strRef>
              <c:f>Sheet1!$D$1</c:f>
              <c:strCache>
                <c:ptCount val="1"/>
                <c:pt idx="0">
                  <c:v>Gen X</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Extended stay with family/friends</c:v>
                </c:pt>
                <c:pt idx="1">
                  <c:v>Weekend getaways to a different city or town</c:v>
                </c:pt>
                <c:pt idx="2">
                  <c:v>Vacation to a resort or beach</c:v>
                </c:pt>
                <c:pt idx="3">
                  <c:v>Out-of-town, in-person experiences</c:v>
                </c:pt>
                <c:pt idx="4">
                  <c:v>International travel</c:v>
                </c:pt>
                <c:pt idx="5">
                  <c:v>Group adventure travel</c:v>
                </c:pt>
              </c:strCache>
            </c:strRef>
          </c:cat>
          <c:val>
            <c:numRef>
              <c:f>Sheet1!$D$2:$D$7</c:f>
              <c:numCache>
                <c:formatCode>0%</c:formatCode>
                <c:ptCount val="6"/>
                <c:pt idx="0">
                  <c:v>0.58882497999999994</c:v>
                </c:pt>
                <c:pt idx="1">
                  <c:v>0.46491376000000001</c:v>
                </c:pt>
                <c:pt idx="2">
                  <c:v>0.48914622000000002</c:v>
                </c:pt>
                <c:pt idx="3">
                  <c:v>0.36551249000000002</c:v>
                </c:pt>
                <c:pt idx="4">
                  <c:v>0.2323914</c:v>
                </c:pt>
                <c:pt idx="5">
                  <c:v>0.17772545000000001</c:v>
                </c:pt>
              </c:numCache>
            </c:numRef>
          </c:val>
          <c:extLst>
            <c:ext xmlns:c16="http://schemas.microsoft.com/office/drawing/2014/chart" uri="{C3380CC4-5D6E-409C-BE32-E72D297353CC}">
              <c16:uniqueId val="{00000001-4E7D-4096-AF05-5E33867FCC84}"/>
            </c:ext>
          </c:extLst>
        </c:ser>
        <c:ser>
          <c:idx val="3"/>
          <c:order val="3"/>
          <c:tx>
            <c:strRef>
              <c:f>Sheet1!$E$1</c:f>
              <c:strCache>
                <c:ptCount val="1"/>
                <c:pt idx="0">
                  <c:v>Boomers+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Extended stay with family/friends</c:v>
                </c:pt>
                <c:pt idx="1">
                  <c:v>Weekend getaways to a different city or town</c:v>
                </c:pt>
                <c:pt idx="2">
                  <c:v>Vacation to a resort or beach</c:v>
                </c:pt>
                <c:pt idx="3">
                  <c:v>Out-of-town, in-person experiences</c:v>
                </c:pt>
                <c:pt idx="4">
                  <c:v>International travel</c:v>
                </c:pt>
                <c:pt idx="5">
                  <c:v>Group adventure travel</c:v>
                </c:pt>
              </c:strCache>
            </c:strRef>
          </c:cat>
          <c:val>
            <c:numRef>
              <c:f>Sheet1!$E$2:$E$7</c:f>
              <c:numCache>
                <c:formatCode>0%</c:formatCode>
                <c:ptCount val="6"/>
                <c:pt idx="0">
                  <c:v>0.6404511100000001</c:v>
                </c:pt>
                <c:pt idx="1">
                  <c:v>0.41389662999999999</c:v>
                </c:pt>
                <c:pt idx="2">
                  <c:v>0.24975854</c:v>
                </c:pt>
                <c:pt idx="3">
                  <c:v>0.21571319</c:v>
                </c:pt>
                <c:pt idx="4">
                  <c:v>9.7147880000000006E-2</c:v>
                </c:pt>
                <c:pt idx="5">
                  <c:v>0.12496068</c:v>
                </c:pt>
              </c:numCache>
            </c:numRef>
          </c:val>
          <c:extLst>
            <c:ext xmlns:c16="http://schemas.microsoft.com/office/drawing/2014/chart" uri="{C3380CC4-5D6E-409C-BE32-E72D297353CC}">
              <c16:uniqueId val="{00000002-4E7D-4096-AF05-5E33867FCC84}"/>
            </c:ext>
          </c:extLst>
        </c:ser>
        <c:dLbls>
          <c:dLblPos val="outEnd"/>
          <c:showLegendKey val="0"/>
          <c:showVal val="1"/>
          <c:showCatName val="0"/>
          <c:showSerName val="0"/>
          <c:showPercent val="0"/>
          <c:showBubbleSize val="0"/>
        </c:dLbls>
        <c:gapWidth val="70"/>
        <c:axId val="204662272"/>
        <c:axId val="197963712"/>
      </c:barChart>
      <c:catAx>
        <c:axId val="204662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l"/>
        <c:numFmt formatCode="0%" sourceLinked="1"/>
        <c:majorTickMark val="out"/>
        <c:minorTickMark val="none"/>
        <c:tickLblPos val="nextTo"/>
        <c:crossAx val="204662272"/>
        <c:crosses val="autoZero"/>
        <c:crossBetween val="between"/>
      </c:valAx>
      <c:spPr>
        <a:noFill/>
        <a:ln>
          <a:noFill/>
        </a:ln>
        <a:effectLst/>
      </c:spPr>
    </c:plotArea>
    <c:legend>
      <c:legendPos val="t"/>
      <c:layout>
        <c:manualLayout>
          <c:xMode val="edge"/>
          <c:yMode val="edge"/>
          <c:x val="0.34372277531613687"/>
          <c:y val="9.4315025834770264E-2"/>
          <c:w val="0.31255436295730338"/>
          <c:h val="4.9135338549595883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mn-lt"/>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04086444504963"/>
          <c:y val="6.8193158092775916E-2"/>
          <c:w val="0.68179304563332876"/>
          <c:h val="0.90647259479912234"/>
        </c:manualLayout>
      </c:layout>
      <c:barChart>
        <c:barDir val="bar"/>
        <c:grouping val="stacked"/>
        <c:varyColors val="0"/>
        <c:ser>
          <c:idx val="0"/>
          <c:order val="0"/>
          <c:tx>
            <c:strRef>
              <c:f>Sheet1!$B$1</c:f>
              <c:strCache>
                <c:ptCount val="1"/>
                <c:pt idx="0">
                  <c:v>Less than last year</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Holiday cooking and meals</c:v>
                </c:pt>
                <c:pt idx="1">
                  <c:v>Holiday decorations for the home</c:v>
                </c:pt>
                <c:pt idx="2">
                  <c:v>Clothing for myself</c:v>
                </c:pt>
                <c:pt idx="3">
                  <c:v>Wine, liquor, or beer</c:v>
                </c:pt>
                <c:pt idx="4">
                  <c:v>Home goods</c:v>
                </c:pt>
                <c:pt idx="5">
                  <c:v>Dining out</c:v>
                </c:pt>
                <c:pt idx="6">
                  <c:v>Electronics for myself</c:v>
                </c:pt>
              </c:strCache>
            </c:strRef>
          </c:cat>
          <c:val>
            <c:numRef>
              <c:f>Sheet1!$B$2:$B$8</c:f>
              <c:numCache>
                <c:formatCode>0%</c:formatCode>
                <c:ptCount val="7"/>
                <c:pt idx="0">
                  <c:v>0.18</c:v>
                </c:pt>
                <c:pt idx="1">
                  <c:v>0.28999999999999998</c:v>
                </c:pt>
                <c:pt idx="2">
                  <c:v>0.28999999999999998</c:v>
                </c:pt>
                <c:pt idx="3">
                  <c:v>0.22</c:v>
                </c:pt>
                <c:pt idx="4">
                  <c:v>0.32</c:v>
                </c:pt>
                <c:pt idx="5">
                  <c:v>0.34</c:v>
                </c:pt>
                <c:pt idx="6">
                  <c:v>0.36394333000000001</c:v>
                </c:pt>
              </c:numCache>
            </c:numRef>
          </c:val>
          <c:extLst>
            <c:ext xmlns:c16="http://schemas.microsoft.com/office/drawing/2014/chart" uri="{C3380CC4-5D6E-409C-BE32-E72D297353CC}">
              <c16:uniqueId val="{00000000-6D25-41BE-A5BE-632A7B54C74D}"/>
            </c:ext>
          </c:extLst>
        </c:ser>
        <c:ser>
          <c:idx val="1"/>
          <c:order val="1"/>
          <c:tx>
            <c:strRef>
              <c:f>Sheet1!$C$1</c:f>
              <c:strCache>
                <c:ptCount val="1"/>
                <c:pt idx="0">
                  <c:v>Same as last year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Holiday cooking and meals</c:v>
                </c:pt>
                <c:pt idx="1">
                  <c:v>Holiday decorations for the home</c:v>
                </c:pt>
                <c:pt idx="2">
                  <c:v>Clothing for myself</c:v>
                </c:pt>
                <c:pt idx="3">
                  <c:v>Wine, liquor, or beer</c:v>
                </c:pt>
                <c:pt idx="4">
                  <c:v>Home goods</c:v>
                </c:pt>
                <c:pt idx="5">
                  <c:v>Dining out</c:v>
                </c:pt>
                <c:pt idx="6">
                  <c:v>Electronics for myself</c:v>
                </c:pt>
              </c:strCache>
            </c:strRef>
          </c:cat>
          <c:val>
            <c:numRef>
              <c:f>Sheet1!$C$2:$C$8</c:f>
              <c:numCache>
                <c:formatCode>0%</c:formatCode>
                <c:ptCount val="7"/>
                <c:pt idx="0">
                  <c:v>0.6</c:v>
                </c:pt>
                <c:pt idx="1">
                  <c:v>0.51</c:v>
                </c:pt>
                <c:pt idx="2">
                  <c:v>0.52</c:v>
                </c:pt>
                <c:pt idx="3">
                  <c:v>0.59</c:v>
                </c:pt>
                <c:pt idx="4">
                  <c:v>0.5</c:v>
                </c:pt>
                <c:pt idx="5">
                  <c:v>0.48455979999999998</c:v>
                </c:pt>
                <c:pt idx="6">
                  <c:v>0.46349488999999999</c:v>
                </c:pt>
              </c:numCache>
            </c:numRef>
          </c:val>
          <c:extLst>
            <c:ext xmlns:c16="http://schemas.microsoft.com/office/drawing/2014/chart" uri="{C3380CC4-5D6E-409C-BE32-E72D297353CC}">
              <c16:uniqueId val="{00000001-6D25-41BE-A5BE-632A7B54C74D}"/>
            </c:ext>
          </c:extLst>
        </c:ser>
        <c:ser>
          <c:idx val="2"/>
          <c:order val="2"/>
          <c:tx>
            <c:strRef>
              <c:f>Sheet1!$D$1</c:f>
              <c:strCache>
                <c:ptCount val="1"/>
                <c:pt idx="0">
                  <c:v>More than last year</c:v>
                </c:pt>
              </c:strCache>
            </c:strRef>
          </c:tx>
          <c:spPr>
            <a:solidFill>
              <a:schemeClr val="accent4"/>
            </a:solidFill>
            <a:ln>
              <a:noFill/>
            </a:ln>
            <a:effectLst/>
          </c:spPr>
          <c:invertIfNegative val="0"/>
          <c:dPt>
            <c:idx val="0"/>
            <c:invertIfNegative val="0"/>
            <c:bubble3D val="0"/>
            <c:extLst>
              <c:ext xmlns:c16="http://schemas.microsoft.com/office/drawing/2014/chart" uri="{C3380CC4-5D6E-409C-BE32-E72D297353CC}">
                <c16:uniqueId val="{00000002-6D25-41BE-A5BE-632A7B54C74D}"/>
              </c:ext>
            </c:extLst>
          </c:dPt>
          <c:dPt>
            <c:idx val="1"/>
            <c:invertIfNegative val="0"/>
            <c:bubble3D val="0"/>
            <c:extLst>
              <c:ext xmlns:c16="http://schemas.microsoft.com/office/drawing/2014/chart" uri="{C3380CC4-5D6E-409C-BE32-E72D297353CC}">
                <c16:uniqueId val="{00000003-6D25-41BE-A5BE-632A7B54C74D}"/>
              </c:ext>
            </c:extLst>
          </c:dPt>
          <c:dPt>
            <c:idx val="2"/>
            <c:invertIfNegative val="0"/>
            <c:bubble3D val="0"/>
            <c:extLst>
              <c:ext xmlns:c16="http://schemas.microsoft.com/office/drawing/2014/chart" uri="{C3380CC4-5D6E-409C-BE32-E72D297353CC}">
                <c16:uniqueId val="{00000004-6D25-41BE-A5BE-632A7B54C74D}"/>
              </c:ext>
            </c:extLst>
          </c:dPt>
          <c:dPt>
            <c:idx val="6"/>
            <c:invertIfNegative val="0"/>
            <c:bubble3D val="0"/>
            <c:extLst>
              <c:ext xmlns:c16="http://schemas.microsoft.com/office/drawing/2014/chart" uri="{C3380CC4-5D6E-409C-BE32-E72D297353CC}">
                <c16:uniqueId val="{00000003-95C0-4156-9567-EA5A6FB0B33F}"/>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Holiday cooking and meals</c:v>
                </c:pt>
                <c:pt idx="1">
                  <c:v>Holiday decorations for the home</c:v>
                </c:pt>
                <c:pt idx="2">
                  <c:v>Clothing for myself</c:v>
                </c:pt>
                <c:pt idx="3">
                  <c:v>Wine, liquor, or beer</c:v>
                </c:pt>
                <c:pt idx="4">
                  <c:v>Home goods</c:v>
                </c:pt>
                <c:pt idx="5">
                  <c:v>Dining out</c:v>
                </c:pt>
                <c:pt idx="6">
                  <c:v>Electronics for myself</c:v>
                </c:pt>
              </c:strCache>
            </c:strRef>
          </c:cat>
          <c:val>
            <c:numRef>
              <c:f>Sheet1!$D$2:$D$8</c:f>
              <c:numCache>
                <c:formatCode>0%</c:formatCode>
                <c:ptCount val="7"/>
                <c:pt idx="0">
                  <c:v>0.22</c:v>
                </c:pt>
                <c:pt idx="1">
                  <c:v>0.2</c:v>
                </c:pt>
                <c:pt idx="2">
                  <c:v>0.19</c:v>
                </c:pt>
                <c:pt idx="3">
                  <c:v>0.19</c:v>
                </c:pt>
                <c:pt idx="4">
                  <c:v>0.18</c:v>
                </c:pt>
                <c:pt idx="5">
                  <c:v>0.17464161</c:v>
                </c:pt>
                <c:pt idx="6">
                  <c:v>0.17</c:v>
                </c:pt>
              </c:numCache>
            </c:numRef>
          </c:val>
          <c:extLst>
            <c:ext xmlns:c16="http://schemas.microsoft.com/office/drawing/2014/chart" uri="{C3380CC4-5D6E-409C-BE32-E72D297353CC}">
              <c16:uniqueId val="{00000008-6D25-41BE-A5BE-632A7B54C74D}"/>
            </c:ext>
          </c:extLst>
        </c:ser>
        <c:dLbls>
          <c:showLegendKey val="0"/>
          <c:showVal val="0"/>
          <c:showCatName val="0"/>
          <c:showSerName val="0"/>
          <c:showPercent val="0"/>
          <c:showBubbleSize val="0"/>
        </c:dLbls>
        <c:gapWidth val="100"/>
        <c:overlap val="100"/>
        <c:axId val="1858789952"/>
        <c:axId val="1858800768"/>
      </c:barChart>
      <c:catAx>
        <c:axId val="1858789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Helvetica" panose="020B0604020202020204" pitchFamily="34" charset="0"/>
              </a:defRPr>
            </a:pPr>
            <a:endParaRPr lang="en-US"/>
          </a:p>
        </c:txPr>
        <c:crossAx val="1858800768"/>
        <c:crosses val="autoZero"/>
        <c:auto val="1"/>
        <c:lblAlgn val="ctr"/>
        <c:lblOffset val="100"/>
        <c:noMultiLvlLbl val="0"/>
      </c:catAx>
      <c:valAx>
        <c:axId val="1858800768"/>
        <c:scaling>
          <c:orientation val="minMax"/>
          <c:max val="1.1000000000000001"/>
        </c:scaling>
        <c:delete val="1"/>
        <c:axPos val="t"/>
        <c:numFmt formatCode="0%" sourceLinked="1"/>
        <c:majorTickMark val="out"/>
        <c:minorTickMark val="none"/>
        <c:tickLblPos val="nextTo"/>
        <c:crossAx val="1858789952"/>
        <c:crosses val="autoZero"/>
        <c:crossBetween val="between"/>
      </c:valAx>
      <c:spPr>
        <a:noFill/>
        <a:ln>
          <a:noFill/>
        </a:ln>
        <a:effectLst/>
      </c:spPr>
    </c:plotArea>
    <c:legend>
      <c:legendPos val="t"/>
      <c:layout>
        <c:manualLayout>
          <c:xMode val="edge"/>
          <c:yMode val="edge"/>
          <c:x val="0.37541752874139278"/>
          <c:y val="9.5120825918402815E-3"/>
          <c:w val="0.46671201991971556"/>
          <c:h val="6.1118001753618596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latin typeface="+mn-lt"/>
          <a:cs typeface="Helvetica" panose="020B0604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390512490442501E-2"/>
          <c:y val="0"/>
          <c:w val="0.89513729547311549"/>
          <c:h val="1"/>
        </c:manualLayout>
      </c:layout>
      <c:barChart>
        <c:barDir val="col"/>
        <c:grouping val="clustered"/>
        <c:varyColors val="0"/>
        <c:ser>
          <c:idx val="0"/>
          <c:order val="0"/>
          <c:tx>
            <c:strRef>
              <c:f>Sheet1!$B$1</c:f>
              <c:strCache>
                <c:ptCount val="1"/>
                <c:pt idx="0">
                  <c:v>2023</c:v>
                </c:pt>
              </c:strCache>
            </c:strRef>
          </c:tx>
          <c:spPr>
            <a:solidFill>
              <a:schemeClr val="accent2">
                <a:lumMod val="60000"/>
                <a:lumOff val="40000"/>
              </a:schemeClr>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4-3BA6-4EA9-8FC5-9E01F3EFFE7F}"/>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NET: Will Be Holiday Shopping</c:v>
                </c:pt>
                <c:pt idx="1">
                  <c:v>I've already started holiday shopping</c:v>
                </c:pt>
                <c:pt idx="2">
                  <c:v>September</c:v>
                </c:pt>
                <c:pt idx="3">
                  <c:v>October</c:v>
                </c:pt>
                <c:pt idx="4">
                  <c:v>November</c:v>
                </c:pt>
                <c:pt idx="5">
                  <c:v>December</c:v>
                </c:pt>
                <c:pt idx="6">
                  <c:v>I plan to spread out my shopping</c:v>
                </c:pt>
              </c:strCache>
            </c:strRef>
          </c:cat>
          <c:val>
            <c:numRef>
              <c:f>Sheet1!$B$2:$B$8</c:f>
              <c:numCache>
                <c:formatCode>0%</c:formatCode>
                <c:ptCount val="7"/>
                <c:pt idx="0">
                  <c:v>0.87</c:v>
                </c:pt>
                <c:pt idx="1">
                  <c:v>0.12431099</c:v>
                </c:pt>
                <c:pt idx="2">
                  <c:v>5.6948350000000002E-2</c:v>
                </c:pt>
                <c:pt idx="3">
                  <c:v>0.12336759999999999</c:v>
                </c:pt>
                <c:pt idx="4">
                  <c:v>0.37547344999999999</c:v>
                </c:pt>
                <c:pt idx="5">
                  <c:v>0.16466654</c:v>
                </c:pt>
                <c:pt idx="6">
                  <c:v>0.15202525</c:v>
                </c:pt>
              </c:numCache>
            </c:numRef>
          </c:val>
          <c:extLst>
            <c:ext xmlns:c16="http://schemas.microsoft.com/office/drawing/2014/chart" uri="{C3380CC4-5D6E-409C-BE32-E72D297353CC}">
              <c16:uniqueId val="{00000005-60E3-4288-877C-76996E4BFE86}"/>
            </c:ext>
          </c:extLst>
        </c:ser>
        <c:ser>
          <c:idx val="1"/>
          <c:order val="1"/>
          <c:tx>
            <c:strRef>
              <c:f>Sheet1!$C$1</c:f>
              <c:strCache>
                <c:ptCount val="1"/>
                <c:pt idx="0">
                  <c:v>2022%</c:v>
                </c:pt>
              </c:strCache>
            </c:strRef>
          </c:tx>
          <c:spPr>
            <a:solidFill>
              <a:schemeClr val="accent1">
                <a:tint val="77000"/>
              </a:schemeClr>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3-7098-4249-9D35-445E8D577C00}"/>
              </c:ext>
            </c:extLst>
          </c:dPt>
          <c:dLbls>
            <c:spPr>
              <a:noFill/>
              <a:ln>
                <a:noFill/>
              </a:ln>
              <a:effectLst/>
            </c:spPr>
            <c:txPr>
              <a:bodyPr rot="0" spcFirstLastPara="1" vertOverflow="ellipsis" vert="horz" wrap="square" anchor="ctr" anchorCtr="1"/>
              <a:lstStyle/>
              <a:p>
                <a:pPr algn="ct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NET: Will Be Holiday Shopping</c:v>
                </c:pt>
                <c:pt idx="1">
                  <c:v>I've already started holiday shopping</c:v>
                </c:pt>
                <c:pt idx="2">
                  <c:v>September</c:v>
                </c:pt>
                <c:pt idx="3">
                  <c:v>October</c:v>
                </c:pt>
                <c:pt idx="4">
                  <c:v>November</c:v>
                </c:pt>
                <c:pt idx="5">
                  <c:v>December</c:v>
                </c:pt>
                <c:pt idx="6">
                  <c:v>I plan to spread out my shopping</c:v>
                </c:pt>
              </c:strCache>
            </c:strRef>
          </c:cat>
          <c:val>
            <c:numRef>
              <c:f>Sheet1!$C$2:$C$8</c:f>
              <c:numCache>
                <c:formatCode>0%</c:formatCode>
                <c:ptCount val="7"/>
                <c:pt idx="0">
                  <c:v>0.85</c:v>
                </c:pt>
                <c:pt idx="1">
                  <c:v>0.16</c:v>
                </c:pt>
                <c:pt idx="2">
                  <c:v>7.0000000000000007E-2</c:v>
                </c:pt>
                <c:pt idx="3">
                  <c:v>0.15</c:v>
                </c:pt>
                <c:pt idx="4">
                  <c:v>0.3</c:v>
                </c:pt>
                <c:pt idx="5">
                  <c:v>0.12</c:v>
                </c:pt>
                <c:pt idx="6">
                  <c:v>0.13</c:v>
                </c:pt>
              </c:numCache>
            </c:numRef>
          </c:val>
          <c:extLst>
            <c:ext xmlns:c16="http://schemas.microsoft.com/office/drawing/2014/chart" uri="{C3380CC4-5D6E-409C-BE32-E72D297353CC}">
              <c16:uniqueId val="{00000002-7098-4249-9D35-445E8D577C00}"/>
            </c:ext>
          </c:extLst>
        </c:ser>
        <c:dLbls>
          <c:dLblPos val="outEnd"/>
          <c:showLegendKey val="0"/>
          <c:showVal val="1"/>
          <c:showCatName val="0"/>
          <c:showSerName val="0"/>
          <c:showPercent val="0"/>
          <c:showBubbleSize val="0"/>
        </c:dLbls>
        <c:gapWidth val="100"/>
        <c:axId val="204662272"/>
        <c:axId val="197963712"/>
      </c:barChart>
      <c:catAx>
        <c:axId val="204662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l"/>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mn-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53484378503694"/>
          <c:y val="0"/>
          <c:w val="0.50985124472518939"/>
          <c:h val="1"/>
        </c:manualLayout>
      </c:layout>
      <c:barChart>
        <c:barDir val="bar"/>
        <c:grouping val="clustered"/>
        <c:varyColors val="0"/>
        <c:ser>
          <c:idx val="0"/>
          <c:order val="0"/>
          <c:tx>
            <c:strRef>
              <c:f>Sheet1!$B$1</c:f>
              <c:strCache>
                <c:ptCount val="1"/>
                <c:pt idx="0">
                  <c:v>Wave 181 (08/11 - 08/13)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15"/>
                <c:pt idx="0">
                  <c:v>Male</c:v>
                </c:pt>
                <c:pt idx="1">
                  <c:v>Female</c:v>
                </c:pt>
                <c:pt idx="3">
                  <c:v>Gen Z</c:v>
                </c:pt>
                <c:pt idx="4">
                  <c:v>Millennials </c:v>
                </c:pt>
                <c:pt idx="5">
                  <c:v>Gen X</c:v>
                </c:pt>
                <c:pt idx="6">
                  <c:v>Boomer+</c:v>
                </c:pt>
                <c:pt idx="8">
                  <c:v>Black</c:v>
                </c:pt>
                <c:pt idx="9">
                  <c:v>Hispanic</c:v>
                </c:pt>
                <c:pt idx="10">
                  <c:v>White</c:v>
                </c:pt>
                <c:pt idx="12">
                  <c:v>&lt;$50K</c:v>
                </c:pt>
                <c:pt idx="13">
                  <c:v>$50-99K</c:v>
                </c:pt>
                <c:pt idx="14">
                  <c:v>$100K+</c:v>
                </c:pt>
              </c:strCache>
            </c:strRef>
          </c:cat>
          <c:val>
            <c:numRef>
              <c:f>Sheet1!$B$2:$B$22</c:f>
              <c:numCache>
                <c:formatCode>0%</c:formatCode>
                <c:ptCount val="15"/>
                <c:pt idx="0">
                  <c:v>0.73</c:v>
                </c:pt>
                <c:pt idx="1">
                  <c:v>0.73</c:v>
                </c:pt>
                <c:pt idx="3">
                  <c:v>0.79</c:v>
                </c:pt>
                <c:pt idx="4">
                  <c:v>0.78</c:v>
                </c:pt>
                <c:pt idx="5">
                  <c:v>0.8</c:v>
                </c:pt>
                <c:pt idx="6">
                  <c:v>0.62</c:v>
                </c:pt>
                <c:pt idx="8">
                  <c:v>0.66</c:v>
                </c:pt>
                <c:pt idx="9">
                  <c:v>0.75</c:v>
                </c:pt>
                <c:pt idx="10">
                  <c:v>0.75</c:v>
                </c:pt>
                <c:pt idx="12">
                  <c:v>0.78</c:v>
                </c:pt>
                <c:pt idx="13">
                  <c:v>0.71</c:v>
                </c:pt>
                <c:pt idx="14">
                  <c:v>0.71</c:v>
                </c:pt>
              </c:numCache>
            </c:numRef>
          </c:val>
          <c:extLst>
            <c:ext xmlns:c16="http://schemas.microsoft.com/office/drawing/2014/chart" uri="{C3380CC4-5D6E-409C-BE32-E72D297353CC}">
              <c16:uniqueId val="{00000000-7BB0-CB44-87D4-F1AEFC216B4E}"/>
            </c:ext>
          </c:extLst>
        </c:ser>
        <c:dLbls>
          <c:showLegendKey val="0"/>
          <c:showVal val="0"/>
          <c:showCatName val="0"/>
          <c:showSerName val="0"/>
          <c:showPercent val="0"/>
          <c:showBubbleSize val="0"/>
        </c:dLbls>
        <c:gapWidth val="70"/>
        <c:axId val="-1079171392"/>
        <c:axId val="-1079157248"/>
      </c:barChart>
      <c:catAx>
        <c:axId val="-10791713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1079157248"/>
        <c:crosses val="autoZero"/>
        <c:auto val="1"/>
        <c:lblAlgn val="ctr"/>
        <c:lblOffset val="100"/>
        <c:noMultiLvlLbl val="0"/>
      </c:catAx>
      <c:valAx>
        <c:axId val="-1079157248"/>
        <c:scaling>
          <c:orientation val="minMax"/>
          <c:max val="1"/>
          <c:min val="0"/>
        </c:scaling>
        <c:delete val="1"/>
        <c:axPos val="t"/>
        <c:numFmt formatCode="0%" sourceLinked="1"/>
        <c:majorTickMark val="out"/>
        <c:minorTickMark val="none"/>
        <c:tickLblPos val="nextTo"/>
        <c:crossAx val="-1079171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150695957525355"/>
          <c:y val="0"/>
          <c:w val="0.5087420770177038"/>
          <c:h val="1"/>
        </c:manualLayout>
      </c:layout>
      <c:barChart>
        <c:barDir val="bar"/>
        <c:grouping val="clustered"/>
        <c:varyColors val="0"/>
        <c:ser>
          <c:idx val="0"/>
          <c:order val="0"/>
          <c:tx>
            <c:strRef>
              <c:f>Sheet1!$B$1</c:f>
              <c:strCache>
                <c:ptCount val="1"/>
                <c:pt idx="0">
                  <c:v>2023</c:v>
                </c:pt>
              </c:strCache>
            </c:strRef>
          </c:tx>
          <c:spPr>
            <a:solidFill>
              <a:schemeClr val="accent2">
                <a:lumMod val="60000"/>
                <a:lumOff val="40000"/>
              </a:schemeClr>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FBDB-4DED-811E-E30437B2231B}"/>
              </c:ext>
            </c:extLst>
          </c:dPt>
          <c:dPt>
            <c:idx val="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F42D-436C-8953-913D17D5AAAF}"/>
              </c:ext>
            </c:extLst>
          </c:dPt>
          <c:dPt>
            <c:idx val="7"/>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FBDB-4DED-811E-E30437B2231B}"/>
              </c:ext>
            </c:extLst>
          </c:dPt>
          <c:dPt>
            <c:idx val="8"/>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7-F42D-436C-8953-913D17D5AAAF}"/>
              </c:ext>
            </c:extLst>
          </c:dPt>
          <c:dPt>
            <c:idx val="9"/>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8-2DEA-4934-9268-97E414E50B71}"/>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Adjusting for economy/inflation</c:v>
                </c:pt>
                <c:pt idx="1">
                  <c:v>Setting a budget and sticking to it</c:v>
                </c:pt>
                <c:pt idx="2">
                  <c:v>Shopping at stores that are having major sales/discounts even if it's not where I usually shop</c:v>
                </c:pt>
                <c:pt idx="3">
                  <c:v>Spreading out my shopping over multiple trips</c:v>
                </c:pt>
                <c:pt idx="4">
                  <c:v>Starting my shopping earlier than I normally would have</c:v>
                </c:pt>
                <c:pt idx="5">
                  <c:v>Buying things that are on sale even if it's not something I intended to buy</c:v>
                </c:pt>
                <c:pt idx="6">
                  <c:v>Buying gifts for fewer people than I usually do</c:v>
                </c:pt>
                <c:pt idx="7">
                  <c:v>Buying lesser-known or generic brands instead of buying name brand</c:v>
                </c:pt>
                <c:pt idx="8">
                  <c:v>Making gifts myself instead of buying them*</c:v>
                </c:pt>
                <c:pt idx="9">
                  <c:v>Some other way</c:v>
                </c:pt>
              </c:strCache>
            </c:strRef>
          </c:cat>
          <c:val>
            <c:numRef>
              <c:f>Sheet1!$B$2:$B$11</c:f>
              <c:numCache>
                <c:formatCode>0%</c:formatCode>
                <c:ptCount val="10"/>
                <c:pt idx="0">
                  <c:v>0.83899175000000004</c:v>
                </c:pt>
                <c:pt idx="1">
                  <c:v>0.49758113999999998</c:v>
                </c:pt>
                <c:pt idx="2">
                  <c:v>0.45475765000000001</c:v>
                </c:pt>
                <c:pt idx="3">
                  <c:v>0.35341231000000001</c:v>
                </c:pt>
                <c:pt idx="4">
                  <c:v>0.34199355999999997</c:v>
                </c:pt>
                <c:pt idx="5">
                  <c:v>0.31512455</c:v>
                </c:pt>
                <c:pt idx="6">
                  <c:v>0.29143513999999998</c:v>
                </c:pt>
                <c:pt idx="7">
                  <c:v>0.26846059</c:v>
                </c:pt>
                <c:pt idx="8">
                  <c:v>0.17020218000000001</c:v>
                </c:pt>
                <c:pt idx="9">
                  <c:v>1.1949049999999999E-2</c:v>
                </c:pt>
              </c:numCache>
            </c:numRef>
          </c:val>
          <c:extLst>
            <c:ext xmlns:c16="http://schemas.microsoft.com/office/drawing/2014/chart" uri="{C3380CC4-5D6E-409C-BE32-E72D297353CC}">
              <c16:uniqueId val="{00000007-FBDB-4DED-811E-E30437B2231B}"/>
            </c:ext>
          </c:extLst>
        </c:ser>
        <c:ser>
          <c:idx val="1"/>
          <c:order val="1"/>
          <c:tx>
            <c:strRef>
              <c:f>Sheet1!$C$1</c:f>
              <c:strCache>
                <c:ptCount val="1"/>
                <c:pt idx="0">
                  <c:v>2022</c:v>
                </c:pt>
              </c:strCache>
            </c:strRef>
          </c:tx>
          <c:spPr>
            <a:solidFill>
              <a:srgbClr val="7FE7CD"/>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E56B-48AD-A0BF-5871E7CFEC94}"/>
              </c:ext>
            </c:extLst>
          </c:dPt>
          <c:dLbls>
            <c:dLbl>
              <c:idx val="8"/>
              <c:tx>
                <c:rich>
                  <a:bodyPr/>
                  <a:lstStyle/>
                  <a:p>
                    <a:r>
                      <a:rPr lang="en-US"/>
                      <a:t>N/A</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56B-48AD-A0BF-5871E7CFEC94}"/>
                </c:ext>
              </c:extLst>
            </c:dLbl>
            <c:spPr>
              <a:noFill/>
              <a:ln>
                <a:noFill/>
              </a:ln>
              <a:effectLst/>
            </c:spPr>
            <c:txPr>
              <a:bodyPr rot="0" spcFirstLastPara="1" vertOverflow="ellipsis" vert="horz" wrap="square" anchor="ctr" anchorCtr="1"/>
              <a:lstStyle/>
              <a:p>
                <a:pPr algn="ct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NET: Adjusting for economy/inflation</c:v>
                </c:pt>
                <c:pt idx="1">
                  <c:v>Setting a budget and sticking to it</c:v>
                </c:pt>
                <c:pt idx="2">
                  <c:v>Shopping at stores that are having major sales/discounts even if it's not where I usually shop</c:v>
                </c:pt>
                <c:pt idx="3">
                  <c:v>Spreading out my shopping over multiple trips</c:v>
                </c:pt>
                <c:pt idx="4">
                  <c:v>Starting my shopping earlier than I normally would have</c:v>
                </c:pt>
                <c:pt idx="5">
                  <c:v>Buying things that are on sale even if it's not something I intended to buy</c:v>
                </c:pt>
                <c:pt idx="6">
                  <c:v>Buying gifts for fewer people than I usually do</c:v>
                </c:pt>
                <c:pt idx="7">
                  <c:v>Buying lesser-known or generic brands instead of buying name brand</c:v>
                </c:pt>
                <c:pt idx="8">
                  <c:v>Making gifts myself instead of buying them*</c:v>
                </c:pt>
                <c:pt idx="9">
                  <c:v>Some other way</c:v>
                </c:pt>
              </c:strCache>
            </c:strRef>
          </c:cat>
          <c:val>
            <c:numRef>
              <c:f>Sheet1!$C$2:$C$11</c:f>
              <c:numCache>
                <c:formatCode>0%</c:formatCode>
                <c:ptCount val="10"/>
                <c:pt idx="0">
                  <c:v>0.83</c:v>
                </c:pt>
                <c:pt idx="1">
                  <c:v>0.46</c:v>
                </c:pt>
                <c:pt idx="2">
                  <c:v>0.44</c:v>
                </c:pt>
                <c:pt idx="3">
                  <c:v>0.38</c:v>
                </c:pt>
                <c:pt idx="4">
                  <c:v>0.32</c:v>
                </c:pt>
                <c:pt idx="5">
                  <c:v>0.28000000000000003</c:v>
                </c:pt>
                <c:pt idx="6">
                  <c:v>0.36</c:v>
                </c:pt>
                <c:pt idx="7">
                  <c:v>0.28999999999999998</c:v>
                </c:pt>
                <c:pt idx="8">
                  <c:v>0</c:v>
                </c:pt>
                <c:pt idx="9">
                  <c:v>0.01</c:v>
                </c:pt>
              </c:numCache>
            </c:numRef>
          </c:val>
          <c:extLst>
            <c:ext xmlns:c16="http://schemas.microsoft.com/office/drawing/2014/chart" uri="{C3380CC4-5D6E-409C-BE32-E72D297353CC}">
              <c16:uniqueId val="{00000000-E56B-48AD-A0BF-5871E7CFEC94}"/>
            </c:ext>
          </c:extLst>
        </c:ser>
        <c:dLbls>
          <c:dLblPos val="outEnd"/>
          <c:showLegendKey val="0"/>
          <c:showVal val="1"/>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mn-lt"/>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92325990150302"/>
          <c:y val="4.2438722828357089E-2"/>
          <c:w val="0.75110799284152019"/>
          <c:h val="0.92455338163847633"/>
        </c:manualLayout>
      </c:layout>
      <c:pieChart>
        <c:varyColors val="1"/>
        <c:ser>
          <c:idx val="0"/>
          <c:order val="0"/>
          <c:tx>
            <c:strRef>
              <c:f>Sheet1!$B$1</c:f>
              <c:strCache>
                <c:ptCount val="1"/>
                <c:pt idx="0">
                  <c:v>Yes, F</c:v>
                </c:pt>
              </c:strCache>
            </c:strRef>
          </c:tx>
          <c:spPr>
            <a:solidFill>
              <a:schemeClr val="accent1"/>
            </a:solidFill>
          </c:spPr>
          <c:dPt>
            <c:idx val="0"/>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1-1F17-4F0B-95D5-C3597FBA62E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F17-4F0B-95D5-C3597FBA62EF}"/>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1F17-4F0B-95D5-C3597FBA62EF}"/>
              </c:ext>
            </c:extLst>
          </c:dPt>
          <c:dPt>
            <c:idx val="3"/>
            <c:bubble3D val="0"/>
            <c:spPr>
              <a:solidFill>
                <a:schemeClr val="accent1"/>
              </a:solidFill>
              <a:ln w="19050">
                <a:solidFill>
                  <a:schemeClr val="lt1"/>
                </a:solidFill>
              </a:ln>
              <a:effectLst/>
            </c:spPr>
            <c:extLst>
              <c:ext xmlns:c16="http://schemas.microsoft.com/office/drawing/2014/chart" uri="{C3380CC4-5D6E-409C-BE32-E72D297353CC}">
                <c16:uniqueId val="{00000007-1F17-4F0B-95D5-C3597FBA62EF}"/>
              </c:ext>
            </c:extLst>
          </c:dPt>
          <c:dLbls>
            <c:dLbl>
              <c:idx val="0"/>
              <c:layout>
                <c:manualLayout>
                  <c:x val="-8.7687813211327625E-3"/>
                  <c:y val="-0.1046566162272458"/>
                </c:manualLayout>
              </c:layout>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50" b="1" i="0" u="none" strike="noStrike" kern="1200" baseline="0">
                        <a:solidFill>
                          <a:schemeClr val="tx1"/>
                        </a:solidFill>
                        <a:latin typeface="+mn-lt"/>
                        <a:ea typeface="+mn-ea"/>
                        <a:cs typeface="+mn-cs"/>
                      </a:defRPr>
                    </a:pPr>
                    <a:fld id="{A7749AB6-AAA3-B443-8D91-11A4FC328013}" type="VALUE">
                      <a:rPr lang="en-US" sz="1050" b="1" i="0" u="none" strike="noStrike" kern="1200" baseline="0" smtClean="0">
                        <a:solidFill>
                          <a:schemeClr val="tx1"/>
                        </a:solidFill>
                        <a:latin typeface="+mn-lt"/>
                      </a:rPr>
                      <a:pPr marL="0" marR="0" lvl="0" indent="0" algn="ctr" defTabSz="914400" rtl="0" eaLnBrk="1" fontAlgn="auto" latinLnBrk="0" hangingPunct="1">
                        <a:lnSpc>
                          <a:spcPct val="100000"/>
                        </a:lnSpc>
                        <a:spcBef>
                          <a:spcPts val="0"/>
                        </a:spcBef>
                        <a:spcAft>
                          <a:spcPts val="0"/>
                        </a:spcAft>
                        <a:buClrTx/>
                        <a:buSzTx/>
                        <a:buFontTx/>
                        <a:buNone/>
                        <a:tabLst/>
                        <a:defRPr sz="1050" b="1"/>
                      </a:pPr>
                      <a:t>[VALUE]</a:t>
                    </a:fld>
                    <a:endParaRPr lang="en-US" sz="1050" b="1" i="0" u="none" strike="noStrike" kern="1200" baseline="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sz="1050" b="1"/>
                    </a:pPr>
                    <a:fld id="{218B7AAE-7223-C14C-9811-886D379BB518}" type="CATEGORYNAME">
                      <a:rPr lang="en-US" sz="1000" smtClean="0">
                        <a:solidFill>
                          <a:schemeClr val="tx1"/>
                        </a:solidFill>
                        <a:latin typeface="+mn-lt"/>
                      </a:rPr>
                      <a:pPr marL="0" marR="0" lvl="0" indent="0" algn="ctr" defTabSz="914400" rtl="0" eaLnBrk="1" fontAlgn="auto" latinLnBrk="0" hangingPunct="1">
                        <a:lnSpc>
                          <a:spcPct val="100000"/>
                        </a:lnSpc>
                        <a:spcBef>
                          <a:spcPts val="0"/>
                        </a:spcBef>
                        <a:spcAft>
                          <a:spcPts val="0"/>
                        </a:spcAft>
                        <a:buClrTx/>
                        <a:buSzTx/>
                        <a:buFontTx/>
                        <a:buNone/>
                        <a:tabLst/>
                        <a:defRPr sz="1050" b="1"/>
                      </a:pPr>
                      <a:t>[CATEGORY NAME]</a:t>
                    </a:fld>
                    <a:endParaRPr lang="en-US"/>
                  </a:p>
                </c:rich>
              </c:tx>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50"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340354632623114"/>
                      <c:h val="0.24453443666975452"/>
                    </c:manualLayout>
                  </c15:layout>
                  <c15:dlblFieldTable/>
                  <c15:showDataLabelsRange val="0"/>
                </c:ext>
                <c:ext xmlns:c16="http://schemas.microsoft.com/office/drawing/2014/chart" uri="{C3380CC4-5D6E-409C-BE32-E72D297353CC}">
                  <c16:uniqueId val="{00000001-1F17-4F0B-95D5-C3597FBA62EF}"/>
                </c:ext>
              </c:extLst>
            </c:dLbl>
            <c:dLbl>
              <c:idx val="1"/>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50" b="1" i="0" u="none" strike="noStrike" kern="1200" baseline="0">
                        <a:solidFill>
                          <a:schemeClr val="tx1"/>
                        </a:solidFill>
                        <a:latin typeface="+mn-lt"/>
                        <a:ea typeface="+mn-ea"/>
                        <a:cs typeface="+mn-cs"/>
                      </a:defRPr>
                    </a:pPr>
                    <a:fld id="{ECFACAC5-9AD0-9D4F-87FE-13A4F545914D}" type="VALUE">
                      <a:rPr lang="en-US" sz="1050" b="1" i="0" u="none" strike="noStrike" kern="1200" baseline="0" smtClean="0">
                        <a:solidFill>
                          <a:schemeClr val="tx1"/>
                        </a:solidFill>
                        <a:latin typeface="+mn-lt"/>
                      </a:rPr>
                      <a:pPr marL="0" marR="0" lvl="0" indent="0" algn="ctr" defTabSz="914400" rtl="0" eaLnBrk="1" fontAlgn="auto" latinLnBrk="0" hangingPunct="1">
                        <a:lnSpc>
                          <a:spcPct val="100000"/>
                        </a:lnSpc>
                        <a:spcBef>
                          <a:spcPts val="0"/>
                        </a:spcBef>
                        <a:spcAft>
                          <a:spcPts val="0"/>
                        </a:spcAft>
                        <a:buClrTx/>
                        <a:buSzTx/>
                        <a:buFontTx/>
                        <a:buNone/>
                        <a:tabLst/>
                        <a:defRPr sz="1050" b="1"/>
                      </a:pPr>
                      <a:t>[VALUE]</a:t>
                    </a:fld>
                    <a:endParaRPr lang="en-US" sz="1050" b="1" i="0" u="none" strike="noStrike" kern="1200" baseline="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sz="1050" b="1"/>
                    </a:pPr>
                    <a:fld id="{2C6FBED5-1FBB-BB4E-BC16-0E2C094F0056}" type="CATEGORYNAME">
                      <a:rPr lang="en-US" sz="1000" smtClean="0">
                        <a:solidFill>
                          <a:schemeClr val="tx1"/>
                        </a:solidFill>
                        <a:latin typeface="+mn-lt"/>
                      </a:rPr>
                      <a:pPr marL="0" marR="0" lvl="0" indent="0" algn="ctr" defTabSz="914400" rtl="0" eaLnBrk="1" fontAlgn="auto" latinLnBrk="0" hangingPunct="1">
                        <a:lnSpc>
                          <a:spcPct val="100000"/>
                        </a:lnSpc>
                        <a:spcBef>
                          <a:spcPts val="0"/>
                        </a:spcBef>
                        <a:spcAft>
                          <a:spcPts val="0"/>
                        </a:spcAft>
                        <a:buClrTx/>
                        <a:buSzTx/>
                        <a:buFontTx/>
                        <a:buNone/>
                        <a:tabLst/>
                        <a:defRPr sz="1050" b="1"/>
                      </a:pPr>
                      <a:t>[CATEGORY NAME]</a:t>
                    </a:fld>
                    <a:endParaRPr lang="en-US"/>
                  </a:p>
                </c:rich>
              </c:tx>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50" b="1"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0"/>
              <c:showBubbleSize val="0"/>
              <c:separator>, </c:separator>
              <c:extLst>
                <c:ext xmlns:c15="http://schemas.microsoft.com/office/drawing/2012/chart" uri="{CE6537A1-D6FC-4f65-9D91-7224C49458BB}">
                  <c15:layout>
                    <c:manualLayout>
                      <c:w val="0.27486916601814904"/>
                      <c:h val="0.25549826062431369"/>
                    </c:manualLayout>
                  </c15:layout>
                  <c15:dlblFieldTable/>
                  <c15:showDataLabelsRange val="0"/>
                </c:ext>
                <c:ext xmlns:c16="http://schemas.microsoft.com/office/drawing/2014/chart" uri="{C3380CC4-5D6E-409C-BE32-E72D297353CC}">
                  <c16:uniqueId val="{00000003-1F17-4F0B-95D5-C3597FBA62EF}"/>
                </c:ext>
              </c:extLst>
            </c:dLbl>
            <c:dLbl>
              <c:idx val="2"/>
              <c:tx>
                <c:rich>
                  <a:bodyPr rot="0" spcFirstLastPara="1" vertOverflow="ellipsis" vert="horz" wrap="square" lIns="38100" tIns="19050" rIns="38100" bIns="19050" anchor="ctr" anchorCtr="1">
                    <a:noAutofit/>
                  </a:bodyPr>
                  <a:lstStyle/>
                  <a:p>
                    <a:pPr>
                      <a:defRPr sz="1050" b="1" i="0" u="none" strike="noStrike" kern="1200" baseline="0">
                        <a:solidFill>
                          <a:schemeClr val="tx1"/>
                        </a:solidFill>
                        <a:latin typeface="+mn-lt"/>
                        <a:ea typeface="+mn-ea"/>
                        <a:cs typeface="+mn-cs"/>
                      </a:defRPr>
                    </a:pPr>
                    <a:fld id="{0479CA79-DF24-CA4F-B2CC-241FF2DE4B7C}" type="VALUE">
                      <a:rPr lang="en-US" sz="1050" b="1" i="0" u="none" strike="noStrike" kern="1200" baseline="0" smtClean="0">
                        <a:solidFill>
                          <a:schemeClr val="tx1"/>
                        </a:solidFill>
                        <a:latin typeface="+mn-lt"/>
                      </a:rPr>
                      <a:pPr>
                        <a:defRPr sz="1050" b="1"/>
                      </a:pPr>
                      <a:t>[VALUE]</a:t>
                    </a:fld>
                    <a:endParaRPr lang="en-US" sz="1050" b="1" i="0" u="none" strike="noStrike" kern="1200" baseline="0">
                      <a:solidFill>
                        <a:schemeClr val="tx1"/>
                      </a:solidFill>
                      <a:latin typeface="+mn-lt"/>
                    </a:endParaRPr>
                  </a:p>
                  <a:p>
                    <a:pPr>
                      <a:defRPr sz="1050" b="1"/>
                    </a:pPr>
                    <a:fld id="{48F99013-EC45-0D45-B6F6-FBDFCFEE7F16}" type="CATEGORYNAME">
                      <a:rPr lang="en-US" sz="1000" smtClean="0">
                        <a:solidFill>
                          <a:schemeClr val="tx1"/>
                        </a:solidFill>
                        <a:latin typeface="+mn-lt"/>
                      </a:rPr>
                      <a:pPr>
                        <a:defRPr sz="1050" b="1"/>
                      </a:pPr>
                      <a:t>[CATEGORY NAME]</a:t>
                    </a:fld>
                    <a:r>
                      <a:rPr lang="en-US" sz="1050" baseline="0">
                        <a:solidFill>
                          <a:schemeClr val="tx1"/>
                        </a:solidFill>
                        <a:latin typeface="+mn-lt"/>
                      </a:rPr>
                      <a:t> </a:t>
                    </a:r>
                  </a:p>
                </c:rich>
              </c:tx>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0"/>
              <c:showBubbleSize val="0"/>
              <c:separator>, </c:separator>
              <c:extLst>
                <c:ext xmlns:c15="http://schemas.microsoft.com/office/drawing/2012/chart" uri="{CE6537A1-D6FC-4f65-9D91-7224C49458BB}">
                  <c15:layout>
                    <c:manualLayout>
                      <c:w val="0.25993108296071965"/>
                      <c:h val="0.2833250620546498"/>
                    </c:manualLayout>
                  </c15:layout>
                  <c15:dlblFieldTable/>
                  <c15:showDataLabelsRange val="0"/>
                </c:ext>
                <c:ext xmlns:c16="http://schemas.microsoft.com/office/drawing/2014/chart" uri="{C3380CC4-5D6E-409C-BE32-E72D297353CC}">
                  <c16:uniqueId val="{00000005-1F17-4F0B-95D5-C3597FBA62EF}"/>
                </c:ext>
              </c:extLst>
            </c:dLbl>
            <c:dLbl>
              <c:idx val="3"/>
              <c:tx>
                <c:rich>
                  <a:bodyPr/>
                  <a:lstStyle/>
                  <a:p>
                    <a:fld id="{F90BD06E-C85B-B447-BFC6-F2435F7E7396}" type="CATEGORYNAME">
                      <a:rPr lang="en-US"/>
                      <a:pPr/>
                      <a:t>[CATEGORY NAME]</a:t>
                    </a:fld>
                    <a:r>
                      <a:rPr lang="en-US" baseline="0"/>
                      <a:t>, </a:t>
                    </a:r>
                    <a:fld id="{556D1ED4-C9AC-6745-964E-8139785115B5}" type="VALUE">
                      <a:rPr lang="en-US" sz="1400" baseline="0"/>
                      <a:pPr/>
                      <a:t>[VALUE]</a:t>
                    </a:fld>
                    <a:endParaRPr lang="en-US" baseline="0"/>
                  </a:p>
                </c:rich>
              </c:tx>
              <c:dLblPos val="ctr"/>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1F17-4F0B-95D5-C3597FBA62EF}"/>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Not sure</c:v>
                </c:pt>
                <c:pt idx="1">
                  <c:v>Yes</c:v>
                </c:pt>
                <c:pt idx="2">
                  <c:v>No</c:v>
                </c:pt>
              </c:strCache>
            </c:strRef>
          </c:cat>
          <c:val>
            <c:numRef>
              <c:f>Sheet1!$B$2:$B$4</c:f>
              <c:numCache>
                <c:formatCode>0%</c:formatCode>
                <c:ptCount val="3"/>
                <c:pt idx="0">
                  <c:v>0.24</c:v>
                </c:pt>
                <c:pt idx="1">
                  <c:v>0.37</c:v>
                </c:pt>
                <c:pt idx="2">
                  <c:v>0.4</c:v>
                </c:pt>
              </c:numCache>
            </c:numRef>
          </c:val>
          <c:extLst>
            <c:ext xmlns:c16="http://schemas.microsoft.com/office/drawing/2014/chart" uri="{C3380CC4-5D6E-409C-BE32-E72D297353CC}">
              <c16:uniqueId val="{00000008-1F17-4F0B-95D5-C3597FBA62EF}"/>
            </c:ext>
          </c:extLst>
        </c:ser>
        <c:dLbls>
          <c:dLblPos val="ctr"/>
          <c:showLegendKey val="0"/>
          <c:showVal val="1"/>
          <c:showCatName val="0"/>
          <c:showSerName val="0"/>
          <c:showPercent val="0"/>
          <c:showBubbleSize val="0"/>
          <c:showLeaderLines val="1"/>
        </c:dLbls>
        <c:firstSliceAng val="138"/>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92325990150302"/>
          <c:y val="4.2438722828357089E-2"/>
          <c:w val="0.75110799284152019"/>
          <c:h val="0.92455338163847633"/>
        </c:manualLayout>
      </c:layout>
      <c:pieChart>
        <c:varyColors val="1"/>
        <c:ser>
          <c:idx val="0"/>
          <c:order val="0"/>
          <c:tx>
            <c:strRef>
              <c:f>Sheet1!$B$1</c:f>
              <c:strCache>
                <c:ptCount val="1"/>
                <c:pt idx="0">
                  <c:v>Yes, F</c:v>
                </c:pt>
              </c:strCache>
            </c:strRef>
          </c:tx>
          <c:spPr>
            <a:solidFill>
              <a:schemeClr val="accent1"/>
            </a:solidFill>
          </c:spPr>
          <c:dPt>
            <c:idx val="0"/>
            <c:bubble3D val="0"/>
            <c:spPr>
              <a:solidFill>
                <a:srgbClr val="009B75"/>
              </a:solidFill>
              <a:ln w="19050">
                <a:solidFill>
                  <a:schemeClr val="lt1"/>
                </a:solidFill>
              </a:ln>
              <a:effectLst/>
            </c:spPr>
            <c:extLst>
              <c:ext xmlns:c16="http://schemas.microsoft.com/office/drawing/2014/chart" uri="{C3380CC4-5D6E-409C-BE32-E72D297353CC}">
                <c16:uniqueId val="{00000001-EF19-43D1-BB30-A9F353B6A5A5}"/>
              </c:ext>
            </c:extLst>
          </c:dPt>
          <c:dPt>
            <c:idx val="1"/>
            <c:bubble3D val="0"/>
            <c:spPr>
              <a:solidFill>
                <a:srgbClr val="7FE7CD"/>
              </a:solidFill>
              <a:ln w="19050">
                <a:solidFill>
                  <a:schemeClr val="lt1"/>
                </a:solidFill>
              </a:ln>
              <a:effectLst/>
            </c:spPr>
            <c:extLst>
              <c:ext xmlns:c16="http://schemas.microsoft.com/office/drawing/2014/chart" uri="{C3380CC4-5D6E-409C-BE32-E72D297353CC}">
                <c16:uniqueId val="{00000003-EF19-43D1-BB30-A9F353B6A5A5}"/>
              </c:ext>
            </c:extLst>
          </c:dPt>
          <c:dPt>
            <c:idx val="2"/>
            <c:bubble3D val="0"/>
            <c:spPr>
              <a:solidFill>
                <a:srgbClr val="00CF9C"/>
              </a:solidFill>
              <a:ln w="19050">
                <a:solidFill>
                  <a:schemeClr val="lt1"/>
                </a:solidFill>
              </a:ln>
              <a:effectLst/>
            </c:spPr>
            <c:extLst>
              <c:ext xmlns:c16="http://schemas.microsoft.com/office/drawing/2014/chart" uri="{C3380CC4-5D6E-409C-BE32-E72D297353CC}">
                <c16:uniqueId val="{00000005-EF19-43D1-BB30-A9F353B6A5A5}"/>
              </c:ext>
            </c:extLst>
          </c:dPt>
          <c:dLbls>
            <c:dLbl>
              <c:idx val="0"/>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50" b="1" i="0" u="none" strike="noStrike" kern="1200" baseline="0">
                        <a:solidFill>
                          <a:schemeClr val="bg1"/>
                        </a:solidFill>
                        <a:latin typeface="+mn-lt"/>
                        <a:ea typeface="+mn-ea"/>
                        <a:cs typeface="+mn-cs"/>
                      </a:defRPr>
                    </a:pPr>
                    <a:fld id="{A7749AB6-AAA3-B443-8D91-11A4FC328013}" type="VALUE">
                      <a:rPr lang="en-US" sz="1050" b="1" i="0" u="none" strike="noStrike" kern="1200" baseline="0" smtClean="0">
                        <a:solidFill>
                          <a:schemeClr val="bg1"/>
                        </a:solidFill>
                        <a:latin typeface="+mn-lt"/>
                      </a:rPr>
                      <a:pPr marL="0" marR="0" lvl="0" indent="0" algn="ctr" defTabSz="914400" rtl="0" eaLnBrk="1" fontAlgn="auto" latinLnBrk="0" hangingPunct="1">
                        <a:lnSpc>
                          <a:spcPct val="100000"/>
                        </a:lnSpc>
                        <a:spcBef>
                          <a:spcPts val="0"/>
                        </a:spcBef>
                        <a:spcAft>
                          <a:spcPts val="0"/>
                        </a:spcAft>
                        <a:buClrTx/>
                        <a:buSzTx/>
                        <a:buFontTx/>
                        <a:buNone/>
                        <a:tabLst/>
                        <a:defRPr sz="1050" b="1">
                          <a:solidFill>
                            <a:schemeClr val="bg1"/>
                          </a:solidFill>
                        </a:defRPr>
                      </a:pPr>
                      <a:t>[VALUE]</a:t>
                    </a:fld>
                    <a:endParaRPr lang="en-US" sz="1050" b="1" i="0" u="none" strike="noStrike" kern="1200" baseline="0">
                      <a:solidFill>
                        <a:schemeClr val="bg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sz="1050" b="1">
                        <a:solidFill>
                          <a:schemeClr val="bg1"/>
                        </a:solidFill>
                      </a:defRPr>
                    </a:pPr>
                    <a:fld id="{218B7AAE-7223-C14C-9811-886D379BB518}" type="CATEGORYNAME">
                      <a:rPr lang="en-US" sz="1000" smtClean="0">
                        <a:solidFill>
                          <a:schemeClr val="bg1"/>
                        </a:solidFill>
                        <a:latin typeface="+mn-lt"/>
                      </a:rPr>
                      <a:pPr marL="0" marR="0" lvl="0" indent="0" algn="ctr" defTabSz="914400" rtl="0" eaLnBrk="1" fontAlgn="auto" latinLnBrk="0" hangingPunct="1">
                        <a:lnSpc>
                          <a:spcPct val="100000"/>
                        </a:lnSpc>
                        <a:spcBef>
                          <a:spcPts val="0"/>
                        </a:spcBef>
                        <a:spcAft>
                          <a:spcPts val="0"/>
                        </a:spcAft>
                        <a:buClrTx/>
                        <a:buSzTx/>
                        <a:buFontTx/>
                        <a:buNone/>
                        <a:tabLst/>
                        <a:defRPr sz="1050" b="1">
                          <a:solidFill>
                            <a:schemeClr val="bg1"/>
                          </a:solidFill>
                        </a:defRPr>
                      </a:pPr>
                      <a:t>[CATEGORY NAME]</a:t>
                    </a:fld>
                    <a:endParaRPr lang="en-US"/>
                  </a:p>
                </c:rich>
              </c:tx>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50" b="1"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extLst>
                <c:ext xmlns:c15="http://schemas.microsoft.com/office/drawing/2012/chart" uri="{CE6537A1-D6FC-4f65-9D91-7224C49458BB}">
                  <c15:layout>
                    <c:manualLayout>
                      <c:w val="0.26340354632623114"/>
                      <c:h val="0.24453443666975452"/>
                    </c:manualLayout>
                  </c15:layout>
                  <c15:dlblFieldTable/>
                  <c15:showDataLabelsRange val="0"/>
                </c:ext>
                <c:ext xmlns:c16="http://schemas.microsoft.com/office/drawing/2014/chart" uri="{C3380CC4-5D6E-409C-BE32-E72D297353CC}">
                  <c16:uniqueId val="{00000001-EF19-43D1-BB30-A9F353B6A5A5}"/>
                </c:ext>
              </c:extLst>
            </c:dLbl>
            <c:dLbl>
              <c:idx val="1"/>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50" b="1" i="0" u="none" strike="noStrike" kern="1200" baseline="0">
                        <a:solidFill>
                          <a:schemeClr val="bg1"/>
                        </a:solidFill>
                        <a:latin typeface="+mn-lt"/>
                        <a:ea typeface="+mn-ea"/>
                        <a:cs typeface="+mn-cs"/>
                      </a:defRPr>
                    </a:pPr>
                    <a:fld id="{ECFACAC5-9AD0-9D4F-87FE-13A4F545914D}" type="VALUE">
                      <a:rPr lang="en-US" sz="1050" b="1" i="0" u="none" strike="noStrike" kern="1200" baseline="0" smtClean="0">
                        <a:solidFill>
                          <a:schemeClr val="bg1"/>
                        </a:solidFill>
                        <a:latin typeface="+mn-lt"/>
                      </a:rPr>
                      <a:pPr marL="0" marR="0" lvl="0" indent="0" algn="ctr" defTabSz="914400" rtl="0" eaLnBrk="1" fontAlgn="auto" latinLnBrk="0" hangingPunct="1">
                        <a:lnSpc>
                          <a:spcPct val="100000"/>
                        </a:lnSpc>
                        <a:spcBef>
                          <a:spcPts val="0"/>
                        </a:spcBef>
                        <a:spcAft>
                          <a:spcPts val="0"/>
                        </a:spcAft>
                        <a:buClrTx/>
                        <a:buSzTx/>
                        <a:buFontTx/>
                        <a:buNone/>
                        <a:tabLst/>
                        <a:defRPr sz="1050" b="1">
                          <a:solidFill>
                            <a:schemeClr val="bg1"/>
                          </a:solidFill>
                        </a:defRPr>
                      </a:pPr>
                      <a:t>[VALUE]</a:t>
                    </a:fld>
                    <a:endParaRPr lang="en-US" sz="1050" b="1" i="0" u="none" strike="noStrike" kern="1200" baseline="0">
                      <a:solidFill>
                        <a:schemeClr val="bg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sz="1050" b="1">
                        <a:solidFill>
                          <a:schemeClr val="bg1"/>
                        </a:solidFill>
                      </a:defRPr>
                    </a:pPr>
                    <a:fld id="{2C6FBED5-1FBB-BB4E-BC16-0E2C094F0056}" type="CATEGORYNAME">
                      <a:rPr lang="en-US" sz="1000" smtClean="0">
                        <a:solidFill>
                          <a:schemeClr val="bg1"/>
                        </a:solidFill>
                        <a:latin typeface="+mn-lt"/>
                      </a:rPr>
                      <a:pPr marL="0" marR="0" lvl="0" indent="0" algn="ctr" defTabSz="914400" rtl="0" eaLnBrk="1" fontAlgn="auto" latinLnBrk="0" hangingPunct="1">
                        <a:lnSpc>
                          <a:spcPct val="100000"/>
                        </a:lnSpc>
                        <a:spcBef>
                          <a:spcPts val="0"/>
                        </a:spcBef>
                        <a:spcAft>
                          <a:spcPts val="0"/>
                        </a:spcAft>
                        <a:buClrTx/>
                        <a:buSzTx/>
                        <a:buFontTx/>
                        <a:buNone/>
                        <a:tabLst/>
                        <a:defRPr sz="1050" b="1">
                          <a:solidFill>
                            <a:schemeClr val="bg1"/>
                          </a:solidFill>
                        </a:defRPr>
                      </a:pPr>
                      <a:t>[CATEGORY NAME]</a:t>
                    </a:fld>
                    <a:endParaRPr lang="en-US"/>
                  </a:p>
                </c:rich>
              </c:tx>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50" b="1"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extLst>
                <c:ext xmlns:c15="http://schemas.microsoft.com/office/drawing/2012/chart" uri="{CE6537A1-D6FC-4f65-9D91-7224C49458BB}">
                  <c15:layout>
                    <c:manualLayout>
                      <c:w val="0.27486916601814904"/>
                      <c:h val="0.25549826062431369"/>
                    </c:manualLayout>
                  </c15:layout>
                  <c15:dlblFieldTable/>
                  <c15:showDataLabelsRange val="0"/>
                </c:ext>
                <c:ext xmlns:c16="http://schemas.microsoft.com/office/drawing/2014/chart" uri="{C3380CC4-5D6E-409C-BE32-E72D297353CC}">
                  <c16:uniqueId val="{00000003-EF19-43D1-BB30-A9F353B6A5A5}"/>
                </c:ext>
              </c:extLst>
            </c:dLbl>
            <c:dLbl>
              <c:idx val="2"/>
              <c:tx>
                <c:rich>
                  <a:bodyPr rot="0" spcFirstLastPara="1" vertOverflow="ellipsis" vert="horz" wrap="square" lIns="38100" tIns="19050" rIns="38100" bIns="19050" anchor="ctr" anchorCtr="1">
                    <a:noAutofit/>
                  </a:bodyPr>
                  <a:lstStyle/>
                  <a:p>
                    <a:pPr>
                      <a:defRPr sz="1050" b="1" i="0" u="none" strike="noStrike" kern="1200" baseline="0">
                        <a:solidFill>
                          <a:schemeClr val="bg1"/>
                        </a:solidFill>
                        <a:latin typeface="+mn-lt"/>
                        <a:ea typeface="+mn-ea"/>
                        <a:cs typeface="+mn-cs"/>
                      </a:defRPr>
                    </a:pPr>
                    <a:fld id="{0479CA79-DF24-CA4F-B2CC-241FF2DE4B7C}" type="VALUE">
                      <a:rPr lang="en-US" sz="1050" b="1" i="0" u="none" strike="noStrike" kern="1200" baseline="0" smtClean="0">
                        <a:solidFill>
                          <a:schemeClr val="bg1"/>
                        </a:solidFill>
                        <a:latin typeface="+mn-lt"/>
                      </a:rPr>
                      <a:pPr>
                        <a:defRPr sz="1050" b="1">
                          <a:solidFill>
                            <a:schemeClr val="bg1"/>
                          </a:solidFill>
                        </a:defRPr>
                      </a:pPr>
                      <a:t>[VALUE]</a:t>
                    </a:fld>
                    <a:endParaRPr lang="en-US" sz="1050" b="1" i="0" u="none" strike="noStrike" kern="1200" baseline="0">
                      <a:solidFill>
                        <a:schemeClr val="bg1"/>
                      </a:solidFill>
                      <a:latin typeface="+mn-lt"/>
                    </a:endParaRPr>
                  </a:p>
                  <a:p>
                    <a:pPr>
                      <a:defRPr sz="1050" b="1">
                        <a:solidFill>
                          <a:schemeClr val="bg1"/>
                        </a:solidFill>
                      </a:defRPr>
                    </a:pPr>
                    <a:fld id="{48F99013-EC45-0D45-B6F6-FBDFCFEE7F16}" type="CATEGORYNAME">
                      <a:rPr lang="en-US" sz="1000" smtClean="0">
                        <a:solidFill>
                          <a:schemeClr val="bg1"/>
                        </a:solidFill>
                        <a:latin typeface="+mn-lt"/>
                      </a:rPr>
                      <a:pPr>
                        <a:defRPr sz="1050" b="1">
                          <a:solidFill>
                            <a:schemeClr val="bg1"/>
                          </a:solidFill>
                        </a:defRPr>
                      </a:pPr>
                      <a:t>[CATEGORY NAME]</a:t>
                    </a:fld>
                    <a:r>
                      <a:rPr lang="en-US" sz="1050" baseline="0">
                        <a:solidFill>
                          <a:schemeClr val="bg1"/>
                        </a:solidFill>
                        <a:latin typeface="+mn-lt"/>
                      </a:rPr>
                      <a:t> </a:t>
                    </a:r>
                  </a:p>
                </c:rich>
              </c:tx>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extLst>
                <c:ext xmlns:c15="http://schemas.microsoft.com/office/drawing/2012/chart" uri="{CE6537A1-D6FC-4f65-9D91-7224C49458BB}">
                  <c15:layout>
                    <c:manualLayout>
                      <c:w val="0.25993108296071965"/>
                      <c:h val="0.2833250620546498"/>
                    </c:manualLayout>
                  </c15:layout>
                  <c15:dlblFieldTable/>
                  <c15:showDataLabelsRange val="0"/>
                </c:ext>
                <c:ext xmlns:c16="http://schemas.microsoft.com/office/drawing/2014/chart" uri="{C3380CC4-5D6E-409C-BE32-E72D297353CC}">
                  <c16:uniqueId val="{00000005-EF19-43D1-BB30-A9F353B6A5A5}"/>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Not sure</c:v>
                </c:pt>
              </c:strCache>
            </c:strRef>
          </c:cat>
          <c:val>
            <c:numRef>
              <c:f>Sheet1!$B$2:$B$4</c:f>
              <c:numCache>
                <c:formatCode>0%</c:formatCode>
                <c:ptCount val="3"/>
                <c:pt idx="0">
                  <c:v>0.34</c:v>
                </c:pt>
                <c:pt idx="1">
                  <c:v>0.44</c:v>
                </c:pt>
                <c:pt idx="2">
                  <c:v>0.22</c:v>
                </c:pt>
              </c:numCache>
            </c:numRef>
          </c:val>
          <c:extLst>
            <c:ext xmlns:c16="http://schemas.microsoft.com/office/drawing/2014/chart" uri="{C3380CC4-5D6E-409C-BE32-E72D297353CC}">
              <c16:uniqueId val="{00000008-EF19-43D1-BB30-A9F353B6A5A5}"/>
            </c:ext>
          </c:extLst>
        </c:ser>
        <c:dLbls>
          <c:dLblPos val="ctr"/>
          <c:showLegendKey val="0"/>
          <c:showVal val="1"/>
          <c:showCatName val="0"/>
          <c:showSerName val="0"/>
          <c:showPercent val="0"/>
          <c:showBubbleSize val="0"/>
          <c:showLeaderLines val="1"/>
        </c:dLbls>
        <c:firstSliceAng val="225"/>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00310848200227"/>
          <c:y val="3.916925294954008E-2"/>
          <c:w val="0.48288529968550875"/>
          <c:h val="0.93458258109395209"/>
        </c:manualLayout>
      </c:layout>
      <c:barChart>
        <c:barDir val="bar"/>
        <c:grouping val="clustered"/>
        <c:varyColors val="0"/>
        <c:ser>
          <c:idx val="0"/>
          <c:order val="0"/>
          <c:tx>
            <c:strRef>
              <c:f>Sheet1!$B$1</c:f>
              <c:strCache>
                <c:ptCount val="1"/>
                <c:pt idx="0">
                  <c:v>2023</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BC7A-2340-8798-C3D40B54C8CF}"/>
              </c:ext>
            </c:extLst>
          </c:dPt>
          <c:dPt>
            <c:idx val="1"/>
            <c:invertIfNegative val="0"/>
            <c:bubble3D val="0"/>
            <c:extLst>
              <c:ext xmlns:c16="http://schemas.microsoft.com/office/drawing/2014/chart" uri="{C3380CC4-5D6E-409C-BE32-E72D297353CC}">
                <c16:uniqueId val="{00000001-BC7A-2340-8798-C3D40B54C8CF}"/>
              </c:ext>
            </c:extLst>
          </c:dPt>
          <c:dPt>
            <c:idx val="2"/>
            <c:invertIfNegative val="0"/>
            <c:bubble3D val="0"/>
            <c:extLst>
              <c:ext xmlns:c16="http://schemas.microsoft.com/office/drawing/2014/chart" uri="{C3380CC4-5D6E-409C-BE32-E72D297353CC}">
                <c16:uniqueId val="{00000002-BC7A-2340-8798-C3D40B54C8CF}"/>
              </c:ext>
            </c:extLst>
          </c:dPt>
          <c:dPt>
            <c:idx val="3"/>
            <c:invertIfNegative val="0"/>
            <c:bubble3D val="0"/>
            <c:extLst>
              <c:ext xmlns:c16="http://schemas.microsoft.com/office/drawing/2014/chart" uri="{C3380CC4-5D6E-409C-BE32-E72D297353CC}">
                <c16:uniqueId val="{00000003-BC7A-2340-8798-C3D40B54C8CF}"/>
              </c:ext>
            </c:extLst>
          </c:dPt>
          <c:dPt>
            <c:idx val="7"/>
            <c:invertIfNegative val="0"/>
            <c:bubble3D val="0"/>
            <c:extLst>
              <c:ext xmlns:c16="http://schemas.microsoft.com/office/drawing/2014/chart" uri="{C3380CC4-5D6E-409C-BE32-E72D297353CC}">
                <c16:uniqueId val="{00000004-BC7A-2340-8798-C3D40B54C8CF}"/>
              </c:ext>
            </c:extLst>
          </c:dPt>
          <c:dPt>
            <c:idx val="11"/>
            <c:invertIfNegative val="0"/>
            <c:bubble3D val="0"/>
            <c:extLst>
              <c:ext xmlns:c16="http://schemas.microsoft.com/office/drawing/2014/chart" uri="{C3380CC4-5D6E-409C-BE32-E72D297353CC}">
                <c16:uniqueId val="{00000006-BC7A-2340-8798-C3D40B54C8CF}"/>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Under $250</c:v>
                </c:pt>
                <c:pt idx="1">
                  <c:v>$250 - $500</c:v>
                </c:pt>
                <c:pt idx="2">
                  <c:v>$501 - $750</c:v>
                </c:pt>
                <c:pt idx="3">
                  <c:v>$751 - $1,000</c:v>
                </c:pt>
                <c:pt idx="4">
                  <c:v>$1,001 - $2,500</c:v>
                </c:pt>
                <c:pt idx="5">
                  <c:v>Over $2,500</c:v>
                </c:pt>
              </c:strCache>
            </c:strRef>
          </c:cat>
          <c:val>
            <c:numRef>
              <c:f>Sheet1!$B$2:$B$7</c:f>
              <c:numCache>
                <c:formatCode>0%</c:formatCode>
                <c:ptCount val="6"/>
                <c:pt idx="0">
                  <c:v>0.10418956</c:v>
                </c:pt>
                <c:pt idx="1">
                  <c:v>0.22039534</c:v>
                </c:pt>
                <c:pt idx="2">
                  <c:v>0.18074509999999999</c:v>
                </c:pt>
                <c:pt idx="3">
                  <c:v>0.21436050000000001</c:v>
                </c:pt>
                <c:pt idx="4">
                  <c:v>0.19637321999999999</c:v>
                </c:pt>
                <c:pt idx="5">
                  <c:v>8.3936270000000007E-2</c:v>
                </c:pt>
              </c:numCache>
            </c:numRef>
          </c:val>
          <c:extLst>
            <c:ext xmlns:c16="http://schemas.microsoft.com/office/drawing/2014/chart" uri="{C3380CC4-5D6E-409C-BE32-E72D297353CC}">
              <c16:uniqueId val="{00000007-BC7A-2340-8798-C3D40B54C8CF}"/>
            </c:ext>
          </c:extLst>
        </c:ser>
        <c:ser>
          <c:idx val="1"/>
          <c:order val="1"/>
          <c:tx>
            <c:strRef>
              <c:f>Sheet1!$C$1</c:f>
              <c:strCache>
                <c:ptCount val="1"/>
                <c:pt idx="0">
                  <c:v>2022</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Under $250</c:v>
                </c:pt>
                <c:pt idx="1">
                  <c:v>$250 - $500</c:v>
                </c:pt>
                <c:pt idx="2">
                  <c:v>$501 - $750</c:v>
                </c:pt>
                <c:pt idx="3">
                  <c:v>$751 - $1,000</c:v>
                </c:pt>
                <c:pt idx="4">
                  <c:v>$1,001 - $2,500</c:v>
                </c:pt>
                <c:pt idx="5">
                  <c:v>Over $2,500</c:v>
                </c:pt>
              </c:strCache>
            </c:strRef>
          </c:cat>
          <c:val>
            <c:numRef>
              <c:f>Sheet1!$C$2:$C$7</c:f>
              <c:numCache>
                <c:formatCode>0%</c:formatCode>
                <c:ptCount val="6"/>
                <c:pt idx="0">
                  <c:v>0.16186565</c:v>
                </c:pt>
                <c:pt idx="1">
                  <c:v>0.26676895</c:v>
                </c:pt>
                <c:pt idx="2">
                  <c:v>0.17797486000000001</c:v>
                </c:pt>
                <c:pt idx="3">
                  <c:v>0.18969891999999999</c:v>
                </c:pt>
                <c:pt idx="4">
                  <c:v>0.14721898</c:v>
                </c:pt>
                <c:pt idx="5">
                  <c:v>5.6472630000000003E-2</c:v>
                </c:pt>
              </c:numCache>
            </c:numRef>
          </c:val>
          <c:extLst>
            <c:ext xmlns:c16="http://schemas.microsoft.com/office/drawing/2014/chart" uri="{C3380CC4-5D6E-409C-BE32-E72D297353CC}">
              <c16:uniqueId val="{00000006-E287-43D8-AEB8-8839FB3267D4}"/>
            </c:ext>
          </c:extLst>
        </c:ser>
        <c:dLbls>
          <c:dLblPos val="outEnd"/>
          <c:showLegendKey val="0"/>
          <c:showVal val="1"/>
          <c:showCatName val="0"/>
          <c:showSerName val="0"/>
          <c:showPercent val="0"/>
          <c:showBubbleSize val="0"/>
        </c:dLbls>
        <c:gapWidth val="70"/>
        <c:overlap val="-10"/>
        <c:axId val="213047296"/>
        <c:axId val="206826880"/>
      </c:barChart>
      <c:catAx>
        <c:axId val="213047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06826880"/>
        <c:crosses val="autoZero"/>
        <c:auto val="1"/>
        <c:lblAlgn val="ctr"/>
        <c:lblOffset val="100"/>
        <c:noMultiLvlLbl val="0"/>
      </c:catAx>
      <c:valAx>
        <c:axId val="206826880"/>
        <c:scaling>
          <c:orientation val="minMax"/>
        </c:scaling>
        <c:delete val="1"/>
        <c:axPos val="t"/>
        <c:numFmt formatCode="0%" sourceLinked="1"/>
        <c:majorTickMark val="none"/>
        <c:minorTickMark val="none"/>
        <c:tickLblPos val="nextTo"/>
        <c:crossAx val="21304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mn-lt"/>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6.3045223732577066E-2"/>
          <c:y val="0"/>
          <c:w val="0.92685207231485001"/>
          <c:h val="1"/>
        </c:manualLayout>
      </c:layout>
      <c:barChart>
        <c:barDir val="col"/>
        <c:grouping val="clustered"/>
        <c:varyColors val="0"/>
        <c:ser>
          <c:idx val="0"/>
          <c:order val="0"/>
          <c:tx>
            <c:strRef>
              <c:f>Sheet1!$B$1</c:f>
              <c:strCache>
                <c:ptCount val="1"/>
                <c:pt idx="0">
                  <c:v>2023</c:v>
                </c:pt>
              </c:strCache>
            </c:strRef>
          </c:tx>
          <c:spPr>
            <a:solidFill>
              <a:schemeClr val="accent4"/>
            </a:solidFill>
            <a:ln>
              <a:noFill/>
            </a:ln>
            <a:effectLst/>
          </c:spPr>
          <c:invertIfNegative val="0"/>
          <c:dPt>
            <c:idx val="7"/>
            <c:invertIfNegative val="0"/>
            <c:bubble3D val="0"/>
            <c:extLst>
              <c:ext xmlns:c16="http://schemas.microsoft.com/office/drawing/2014/chart" uri="{C3380CC4-5D6E-409C-BE32-E72D297353CC}">
                <c16:uniqueId val="{00000000-DA01-4E75-BBE3-36423D734880}"/>
              </c:ext>
            </c:extLst>
          </c:dPt>
          <c:dPt>
            <c:idx val="9"/>
            <c:invertIfNegative val="0"/>
            <c:bubble3D val="0"/>
            <c:spPr>
              <a:solidFill>
                <a:schemeClr val="accent4"/>
              </a:solidFill>
              <a:ln>
                <a:noFill/>
              </a:ln>
              <a:effectLst/>
            </c:spPr>
            <c:extLst>
              <c:ext xmlns:c16="http://schemas.microsoft.com/office/drawing/2014/chart" uri="{C3380CC4-5D6E-409C-BE32-E72D297353CC}">
                <c16:uniqueId val="{00000002-DA01-4E75-BBE3-36423D734880}"/>
              </c:ext>
            </c:extLst>
          </c:dPt>
          <c:dPt>
            <c:idx val="10"/>
            <c:invertIfNegative val="0"/>
            <c:bubble3D val="0"/>
            <c:spPr>
              <a:solidFill>
                <a:schemeClr val="accent4"/>
              </a:solidFill>
              <a:ln>
                <a:noFill/>
              </a:ln>
              <a:effectLst/>
            </c:spPr>
            <c:extLst>
              <c:ext xmlns:c16="http://schemas.microsoft.com/office/drawing/2014/chart" uri="{C3380CC4-5D6E-409C-BE32-E72D297353CC}">
                <c16:uniqueId val="{00000003-14E8-495E-A6B1-E572569BB540}"/>
              </c:ext>
            </c:extLst>
          </c:dPt>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Helvetica"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Clothing</c:v>
                </c:pt>
                <c:pt idx="1">
                  <c:v>Technology products</c:v>
                </c:pt>
                <c:pt idx="2">
                  <c:v>Toys</c:v>
                </c:pt>
                <c:pt idx="3">
                  <c:v>Jewelry or accessories</c:v>
                </c:pt>
                <c:pt idx="4">
                  <c:v>Perfume, cologne, and cosmetics</c:v>
                </c:pt>
                <c:pt idx="5">
                  <c:v>Shoes</c:v>
                </c:pt>
                <c:pt idx="6">
                  <c:v>Vacation travel in 2024</c:v>
                </c:pt>
                <c:pt idx="7">
                  <c:v>Home entertainment</c:v>
                </c:pt>
                <c:pt idx="8">
                  <c:v>Home furniture and furnishings</c:v>
                </c:pt>
                <c:pt idx="9">
                  <c:v>Kitchen appliances</c:v>
                </c:pt>
                <c:pt idx="10">
                  <c:v>Something else</c:v>
                </c:pt>
              </c:strCache>
            </c:strRef>
          </c:cat>
          <c:val>
            <c:numRef>
              <c:f>Sheet1!$B$2:$B$12</c:f>
              <c:numCache>
                <c:formatCode>0%</c:formatCode>
                <c:ptCount val="11"/>
                <c:pt idx="0">
                  <c:v>0.59787114000000008</c:v>
                </c:pt>
                <c:pt idx="1">
                  <c:v>0.41019418000000002</c:v>
                </c:pt>
                <c:pt idx="2">
                  <c:v>0.37359590999999998</c:v>
                </c:pt>
                <c:pt idx="3">
                  <c:v>0.30420302999999999</c:v>
                </c:pt>
                <c:pt idx="4">
                  <c:v>0.30237187999999998</c:v>
                </c:pt>
                <c:pt idx="5">
                  <c:v>0.29014020000000001</c:v>
                </c:pt>
                <c:pt idx="6">
                  <c:v>0.21195986999999999</c:v>
                </c:pt>
                <c:pt idx="7">
                  <c:v>0.20176058999999999</c:v>
                </c:pt>
                <c:pt idx="8">
                  <c:v>0.11361884</c:v>
                </c:pt>
                <c:pt idx="9">
                  <c:v>0.1091666</c:v>
                </c:pt>
                <c:pt idx="10">
                  <c:v>6.5681000000000003E-2</c:v>
                </c:pt>
              </c:numCache>
            </c:numRef>
          </c:val>
          <c:extLst>
            <c:ext xmlns:c16="http://schemas.microsoft.com/office/drawing/2014/chart" uri="{C3380CC4-5D6E-409C-BE32-E72D297353CC}">
              <c16:uniqueId val="{00000004-DA01-4E75-BBE3-36423D734880}"/>
            </c:ext>
          </c:extLst>
        </c:ser>
        <c:dLbls>
          <c:dLblPos val="outEnd"/>
          <c:showLegendKey val="0"/>
          <c:showVal val="1"/>
          <c:showCatName val="0"/>
          <c:showSerName val="0"/>
          <c:showPercent val="0"/>
          <c:showBubbleSize val="0"/>
        </c:dLbls>
        <c:gapWidth val="116"/>
        <c:axId val="204662272"/>
        <c:axId val="197963712"/>
      </c:barChart>
      <c:catAx>
        <c:axId val="204662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Helvetica" panose="020B0604020202020204" pitchFamily="34" charset="0"/>
              </a:defRPr>
            </a:pPr>
            <a:endParaRPr lang="en-US"/>
          </a:p>
        </c:txPr>
        <c:crossAx val="197963712"/>
        <c:crosses val="autoZero"/>
        <c:auto val="1"/>
        <c:lblAlgn val="ctr"/>
        <c:lblOffset val="100"/>
        <c:noMultiLvlLbl val="0"/>
      </c:catAx>
      <c:valAx>
        <c:axId val="197963712"/>
        <c:scaling>
          <c:orientation val="minMax"/>
          <c:max val="0.75000000000000011"/>
          <c:min val="0"/>
        </c:scaling>
        <c:delete val="1"/>
        <c:axPos val="l"/>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i="0">
          <a:solidFill>
            <a:schemeClr val="tx1"/>
          </a:solidFill>
          <a:latin typeface="+mn-lt"/>
          <a:cs typeface="Helvetica" panose="020B060402020202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04086444504963"/>
          <c:y val="6.8193158092775916E-2"/>
          <c:w val="0.68179304563332876"/>
          <c:h val="0.90647259479912234"/>
        </c:manualLayout>
      </c:layout>
      <c:barChart>
        <c:barDir val="bar"/>
        <c:grouping val="stacked"/>
        <c:varyColors val="0"/>
        <c:ser>
          <c:idx val="0"/>
          <c:order val="0"/>
          <c:tx>
            <c:strRef>
              <c:f>Sheet1!$B$1</c:f>
              <c:strCache>
                <c:ptCount val="1"/>
                <c:pt idx="0">
                  <c:v>Less than last year</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Online retailers</c:v>
                </c:pt>
                <c:pt idx="1">
                  <c:v>Big box retail</c:v>
                </c:pt>
                <c:pt idx="2">
                  <c:v>Grocery stores</c:v>
                </c:pt>
                <c:pt idx="3">
                  <c:v>Clothing retailers</c:v>
                </c:pt>
                <c:pt idx="4">
                  <c:v>Consumer electronics</c:v>
                </c:pt>
                <c:pt idx="5">
                  <c:v>Gas stations/convenience stores</c:v>
                </c:pt>
                <c:pt idx="6">
                  <c:v>Warehouse clubs</c:v>
                </c:pt>
                <c:pt idx="7">
                  <c:v>Local Mom and Pop stores</c:v>
                </c:pt>
                <c:pt idx="8">
                  <c:v>Home improvement and hardware</c:v>
                </c:pt>
                <c:pt idx="9">
                  <c:v>Luxury stores</c:v>
                </c:pt>
                <c:pt idx="10">
                  <c:v>Pop-up retailers</c:v>
                </c:pt>
                <c:pt idx="11">
                  <c:v>Drug stores</c:v>
                </c:pt>
              </c:strCache>
            </c:strRef>
          </c:cat>
          <c:val>
            <c:numRef>
              <c:f>Sheet1!$B$2:$B$13</c:f>
              <c:numCache>
                <c:formatCode>0%</c:formatCode>
                <c:ptCount val="12"/>
                <c:pt idx="0">
                  <c:v>0.12</c:v>
                </c:pt>
                <c:pt idx="1">
                  <c:v>0.15</c:v>
                </c:pt>
                <c:pt idx="2">
                  <c:v>0.12</c:v>
                </c:pt>
                <c:pt idx="3">
                  <c:v>0.19</c:v>
                </c:pt>
                <c:pt idx="4">
                  <c:v>0.31</c:v>
                </c:pt>
                <c:pt idx="5">
                  <c:v>0.26</c:v>
                </c:pt>
                <c:pt idx="6">
                  <c:v>0.22</c:v>
                </c:pt>
                <c:pt idx="7">
                  <c:v>0.2</c:v>
                </c:pt>
                <c:pt idx="8">
                  <c:v>0.28483647000000001</c:v>
                </c:pt>
                <c:pt idx="9">
                  <c:v>0.39</c:v>
                </c:pt>
                <c:pt idx="10">
                  <c:v>0.32</c:v>
                </c:pt>
                <c:pt idx="11">
                  <c:v>0.28000000000000003</c:v>
                </c:pt>
              </c:numCache>
            </c:numRef>
          </c:val>
          <c:extLst>
            <c:ext xmlns:c16="http://schemas.microsoft.com/office/drawing/2014/chart" uri="{C3380CC4-5D6E-409C-BE32-E72D297353CC}">
              <c16:uniqueId val="{00000000-645A-49DE-89F6-9EB6A86E3F07}"/>
            </c:ext>
          </c:extLst>
        </c:ser>
        <c:ser>
          <c:idx val="1"/>
          <c:order val="1"/>
          <c:tx>
            <c:strRef>
              <c:f>Sheet1!$C$1</c:f>
              <c:strCache>
                <c:ptCount val="1"/>
                <c:pt idx="0">
                  <c:v>Same as last year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Online retailers</c:v>
                </c:pt>
                <c:pt idx="1">
                  <c:v>Big box retail</c:v>
                </c:pt>
                <c:pt idx="2">
                  <c:v>Grocery stores</c:v>
                </c:pt>
                <c:pt idx="3">
                  <c:v>Clothing retailers</c:v>
                </c:pt>
                <c:pt idx="4">
                  <c:v>Consumer electronics</c:v>
                </c:pt>
                <c:pt idx="5">
                  <c:v>Gas stations/convenience stores</c:v>
                </c:pt>
                <c:pt idx="6">
                  <c:v>Warehouse clubs</c:v>
                </c:pt>
                <c:pt idx="7">
                  <c:v>Local Mom and Pop stores</c:v>
                </c:pt>
                <c:pt idx="8">
                  <c:v>Home improvement and hardware</c:v>
                </c:pt>
                <c:pt idx="9">
                  <c:v>Luxury stores</c:v>
                </c:pt>
                <c:pt idx="10">
                  <c:v>Pop-up retailers</c:v>
                </c:pt>
                <c:pt idx="11">
                  <c:v>Drug stores</c:v>
                </c:pt>
              </c:strCache>
            </c:strRef>
          </c:cat>
          <c:val>
            <c:numRef>
              <c:f>Sheet1!$C$2:$C$13</c:f>
              <c:numCache>
                <c:formatCode>0%</c:formatCode>
                <c:ptCount val="12"/>
                <c:pt idx="0">
                  <c:v>0.56600342999999997</c:v>
                </c:pt>
                <c:pt idx="1">
                  <c:v>0.62</c:v>
                </c:pt>
                <c:pt idx="2">
                  <c:v>0.66</c:v>
                </c:pt>
                <c:pt idx="3">
                  <c:v>0.58366128000000006</c:v>
                </c:pt>
                <c:pt idx="4">
                  <c:v>0.49</c:v>
                </c:pt>
                <c:pt idx="5">
                  <c:v>0.55000000000000004</c:v>
                </c:pt>
                <c:pt idx="6">
                  <c:v>0.59</c:v>
                </c:pt>
                <c:pt idx="7">
                  <c:v>0.62</c:v>
                </c:pt>
                <c:pt idx="8">
                  <c:v>0.53476725000000003</c:v>
                </c:pt>
                <c:pt idx="9">
                  <c:v>0.44</c:v>
                </c:pt>
                <c:pt idx="10">
                  <c:v>0.56000000000000005</c:v>
                </c:pt>
                <c:pt idx="11">
                  <c:v>0.61</c:v>
                </c:pt>
              </c:numCache>
            </c:numRef>
          </c:val>
          <c:extLst>
            <c:ext xmlns:c16="http://schemas.microsoft.com/office/drawing/2014/chart" uri="{C3380CC4-5D6E-409C-BE32-E72D297353CC}">
              <c16:uniqueId val="{00000001-645A-49DE-89F6-9EB6A86E3F07}"/>
            </c:ext>
          </c:extLst>
        </c:ser>
        <c:ser>
          <c:idx val="2"/>
          <c:order val="2"/>
          <c:tx>
            <c:strRef>
              <c:f>Sheet1!$D$1</c:f>
              <c:strCache>
                <c:ptCount val="1"/>
                <c:pt idx="0">
                  <c:v>More than last year</c:v>
                </c:pt>
              </c:strCache>
            </c:strRef>
          </c:tx>
          <c:spPr>
            <a:solidFill>
              <a:schemeClr val="accent4"/>
            </a:solidFill>
            <a:ln>
              <a:noFill/>
            </a:ln>
            <a:effectLst/>
          </c:spPr>
          <c:invertIfNegative val="0"/>
          <c:dPt>
            <c:idx val="0"/>
            <c:invertIfNegative val="0"/>
            <c:bubble3D val="0"/>
            <c:extLst>
              <c:ext xmlns:c16="http://schemas.microsoft.com/office/drawing/2014/chart" uri="{C3380CC4-5D6E-409C-BE32-E72D297353CC}">
                <c16:uniqueId val="{00000002-645A-49DE-89F6-9EB6A86E3F07}"/>
              </c:ext>
            </c:extLst>
          </c:dPt>
          <c:dPt>
            <c:idx val="1"/>
            <c:invertIfNegative val="0"/>
            <c:bubble3D val="0"/>
            <c:extLst>
              <c:ext xmlns:c16="http://schemas.microsoft.com/office/drawing/2014/chart" uri="{C3380CC4-5D6E-409C-BE32-E72D297353CC}">
                <c16:uniqueId val="{00000003-645A-49DE-89F6-9EB6A86E3F07}"/>
              </c:ext>
            </c:extLst>
          </c:dPt>
          <c:dPt>
            <c:idx val="2"/>
            <c:invertIfNegative val="0"/>
            <c:bubble3D val="0"/>
            <c:extLst>
              <c:ext xmlns:c16="http://schemas.microsoft.com/office/drawing/2014/chart" uri="{C3380CC4-5D6E-409C-BE32-E72D297353CC}">
                <c16:uniqueId val="{00000004-645A-49DE-89F6-9EB6A86E3F07}"/>
              </c:ext>
            </c:extLst>
          </c:dPt>
          <c:dPt>
            <c:idx val="4"/>
            <c:invertIfNegative val="0"/>
            <c:bubble3D val="0"/>
            <c:extLst>
              <c:ext xmlns:c16="http://schemas.microsoft.com/office/drawing/2014/chart" uri="{C3380CC4-5D6E-409C-BE32-E72D297353CC}">
                <c16:uniqueId val="{00000003-9B8D-48FF-A9A9-D0F59586542E}"/>
              </c:ext>
            </c:extLst>
          </c:dPt>
          <c:dPt>
            <c:idx val="5"/>
            <c:invertIfNegative val="0"/>
            <c:bubble3D val="0"/>
            <c:extLst>
              <c:ext xmlns:c16="http://schemas.microsoft.com/office/drawing/2014/chart" uri="{C3380CC4-5D6E-409C-BE32-E72D297353CC}">
                <c16:uniqueId val="{00000004-9B8D-48FF-A9A9-D0F59586542E}"/>
              </c:ext>
            </c:extLst>
          </c:dPt>
          <c:dPt>
            <c:idx val="10"/>
            <c:invertIfNegative val="0"/>
            <c:bubble3D val="0"/>
            <c:extLst>
              <c:ext xmlns:c16="http://schemas.microsoft.com/office/drawing/2014/chart" uri="{C3380CC4-5D6E-409C-BE32-E72D297353CC}">
                <c16:uniqueId val="{00000005-9B8D-48FF-A9A9-D0F59586542E}"/>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Online retailers</c:v>
                </c:pt>
                <c:pt idx="1">
                  <c:v>Big box retail</c:v>
                </c:pt>
                <c:pt idx="2">
                  <c:v>Grocery stores</c:v>
                </c:pt>
                <c:pt idx="3">
                  <c:v>Clothing retailers</c:v>
                </c:pt>
                <c:pt idx="4">
                  <c:v>Consumer electronics</c:v>
                </c:pt>
                <c:pt idx="5">
                  <c:v>Gas stations/convenience stores</c:v>
                </c:pt>
                <c:pt idx="6">
                  <c:v>Warehouse clubs</c:v>
                </c:pt>
                <c:pt idx="7">
                  <c:v>Local Mom and Pop stores</c:v>
                </c:pt>
                <c:pt idx="8">
                  <c:v>Home improvement and hardware</c:v>
                </c:pt>
                <c:pt idx="9">
                  <c:v>Luxury stores</c:v>
                </c:pt>
                <c:pt idx="10">
                  <c:v>Pop-up retailers</c:v>
                </c:pt>
                <c:pt idx="11">
                  <c:v>Drug stores</c:v>
                </c:pt>
              </c:strCache>
            </c:strRef>
          </c:cat>
          <c:val>
            <c:numRef>
              <c:f>Sheet1!$D$2:$D$13</c:f>
              <c:numCache>
                <c:formatCode>0%</c:formatCode>
                <c:ptCount val="12"/>
                <c:pt idx="0">
                  <c:v>0.31572497999999999</c:v>
                </c:pt>
                <c:pt idx="1">
                  <c:v>0.23</c:v>
                </c:pt>
                <c:pt idx="2">
                  <c:v>0.22</c:v>
                </c:pt>
                <c:pt idx="3">
                  <c:v>0.22308265999999999</c:v>
                </c:pt>
                <c:pt idx="4">
                  <c:v>0.2</c:v>
                </c:pt>
                <c:pt idx="5">
                  <c:v>0.19</c:v>
                </c:pt>
                <c:pt idx="6">
                  <c:v>0.19</c:v>
                </c:pt>
                <c:pt idx="7">
                  <c:v>0.18</c:v>
                </c:pt>
                <c:pt idx="8">
                  <c:v>0.18039627999999999</c:v>
                </c:pt>
                <c:pt idx="9">
                  <c:v>0.17</c:v>
                </c:pt>
                <c:pt idx="10">
                  <c:v>0.12</c:v>
                </c:pt>
                <c:pt idx="11">
                  <c:v>0.11</c:v>
                </c:pt>
              </c:numCache>
            </c:numRef>
          </c:val>
          <c:extLst>
            <c:ext xmlns:c16="http://schemas.microsoft.com/office/drawing/2014/chart" uri="{C3380CC4-5D6E-409C-BE32-E72D297353CC}">
              <c16:uniqueId val="{00000008-645A-49DE-89F6-9EB6A86E3F07}"/>
            </c:ext>
          </c:extLst>
        </c:ser>
        <c:dLbls>
          <c:showLegendKey val="0"/>
          <c:showVal val="0"/>
          <c:showCatName val="0"/>
          <c:showSerName val="0"/>
          <c:showPercent val="0"/>
          <c:showBubbleSize val="0"/>
        </c:dLbls>
        <c:gapWidth val="100"/>
        <c:overlap val="100"/>
        <c:axId val="1858789952"/>
        <c:axId val="1858800768"/>
      </c:barChart>
      <c:catAx>
        <c:axId val="1858789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Helvetica" panose="020B0604020202020204" pitchFamily="34" charset="0"/>
              </a:defRPr>
            </a:pPr>
            <a:endParaRPr lang="en-US"/>
          </a:p>
        </c:txPr>
        <c:crossAx val="1858800768"/>
        <c:crosses val="autoZero"/>
        <c:auto val="1"/>
        <c:lblAlgn val="ctr"/>
        <c:lblOffset val="100"/>
        <c:noMultiLvlLbl val="0"/>
      </c:catAx>
      <c:valAx>
        <c:axId val="1858800768"/>
        <c:scaling>
          <c:orientation val="minMax"/>
          <c:max val="1.1000000000000001"/>
        </c:scaling>
        <c:delete val="1"/>
        <c:axPos val="t"/>
        <c:numFmt formatCode="0%" sourceLinked="1"/>
        <c:majorTickMark val="out"/>
        <c:minorTickMark val="none"/>
        <c:tickLblPos val="nextTo"/>
        <c:crossAx val="1858789952"/>
        <c:crosses val="autoZero"/>
        <c:crossBetween val="between"/>
      </c:valAx>
      <c:spPr>
        <a:noFill/>
        <a:ln>
          <a:noFill/>
        </a:ln>
        <a:effectLst/>
      </c:spPr>
    </c:plotArea>
    <c:legend>
      <c:legendPos val="t"/>
      <c:layout>
        <c:manualLayout>
          <c:xMode val="edge"/>
          <c:yMode val="edge"/>
          <c:x val="0.33653189898383223"/>
          <c:y val="1.9133983838563413E-2"/>
          <c:w val="0.44955409073929681"/>
          <c:h val="6.1470810756111272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latin typeface="+mn-lt"/>
          <a:cs typeface="Helvetica" panose="020B060402020202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390512490442501E-2"/>
          <c:y val="0.13629394930498773"/>
          <c:w val="0.89057198329023846"/>
          <c:h val="0.74701732420278"/>
        </c:manualLayout>
      </c:layout>
      <c:barChart>
        <c:barDir val="col"/>
        <c:grouping val="clustered"/>
        <c:varyColors val="0"/>
        <c:ser>
          <c:idx val="0"/>
          <c:order val="0"/>
          <c:tx>
            <c:strRef>
              <c:f>Sheet1!$B$1</c:f>
              <c:strCache>
                <c:ptCount val="1"/>
                <c:pt idx="0">
                  <c:v>2023</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4158-4253-9CFF-CAAFF24400E7}"/>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Ads about value or savings</c:v>
                </c:pt>
                <c:pt idx="1">
                  <c:v>Ads about convenience and/or location</c:v>
                </c:pt>
                <c:pt idx="2">
                  <c:v>Ads about special delivery options*</c:v>
                </c:pt>
                <c:pt idx="3">
                  <c:v>Ads about the business supporting the community</c:v>
                </c:pt>
              </c:strCache>
            </c:strRef>
          </c:cat>
          <c:val>
            <c:numRef>
              <c:f>Sheet1!$B$2:$B$5</c:f>
              <c:numCache>
                <c:formatCode>0%</c:formatCode>
                <c:ptCount val="4"/>
                <c:pt idx="0">
                  <c:v>0.87</c:v>
                </c:pt>
                <c:pt idx="1">
                  <c:v>0.8</c:v>
                </c:pt>
                <c:pt idx="2">
                  <c:v>0.73</c:v>
                </c:pt>
                <c:pt idx="3">
                  <c:v>0.64</c:v>
                </c:pt>
              </c:numCache>
            </c:numRef>
          </c:val>
          <c:extLst>
            <c:ext xmlns:c16="http://schemas.microsoft.com/office/drawing/2014/chart" uri="{C3380CC4-5D6E-409C-BE32-E72D297353CC}">
              <c16:uniqueId val="{00000002-4158-4253-9CFF-CAAFF24400E7}"/>
            </c:ext>
          </c:extLst>
        </c:ser>
        <c:ser>
          <c:idx val="1"/>
          <c:order val="1"/>
          <c:tx>
            <c:strRef>
              <c:f>Sheet1!$C$1</c:f>
              <c:strCache>
                <c:ptCount val="1"/>
                <c:pt idx="0">
                  <c:v>2022</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4-4158-4253-9CFF-CAAFF24400E7}"/>
              </c:ext>
            </c:extLst>
          </c:dPt>
          <c:dLbls>
            <c:spPr>
              <a:noFill/>
              <a:ln>
                <a:noFill/>
              </a:ln>
              <a:effectLst/>
            </c:spPr>
            <c:txPr>
              <a:bodyPr rot="0" spcFirstLastPara="1" vertOverflow="ellipsis" vert="horz" wrap="square" anchor="ctr" anchorCtr="1"/>
              <a:lstStyle/>
              <a:p>
                <a:pPr algn="ct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Ads about value or savings</c:v>
                </c:pt>
                <c:pt idx="1">
                  <c:v>Ads about convenience and/or location</c:v>
                </c:pt>
                <c:pt idx="2">
                  <c:v>Ads about special delivery options*</c:v>
                </c:pt>
                <c:pt idx="3">
                  <c:v>Ads about the business supporting the community</c:v>
                </c:pt>
              </c:strCache>
            </c:strRef>
          </c:cat>
          <c:val>
            <c:numRef>
              <c:f>Sheet1!$C$2:$C$5</c:f>
              <c:numCache>
                <c:formatCode>0%</c:formatCode>
                <c:ptCount val="4"/>
                <c:pt idx="0">
                  <c:v>0.75</c:v>
                </c:pt>
                <c:pt idx="1">
                  <c:v>0.66</c:v>
                </c:pt>
                <c:pt idx="3">
                  <c:v>0.56000000000000005</c:v>
                </c:pt>
              </c:numCache>
            </c:numRef>
          </c:val>
          <c:extLst>
            <c:ext xmlns:c16="http://schemas.microsoft.com/office/drawing/2014/chart" uri="{C3380CC4-5D6E-409C-BE32-E72D297353CC}">
              <c16:uniqueId val="{00000005-4158-4253-9CFF-CAAFF24400E7}"/>
            </c:ext>
          </c:extLst>
        </c:ser>
        <c:dLbls>
          <c:dLblPos val="outEnd"/>
          <c:showLegendKey val="0"/>
          <c:showVal val="1"/>
          <c:showCatName val="0"/>
          <c:showSerName val="0"/>
          <c:showPercent val="0"/>
          <c:showBubbleSize val="0"/>
        </c:dLbls>
        <c:gapWidth val="100"/>
        <c:axId val="204662272"/>
        <c:axId val="197963712"/>
      </c:barChart>
      <c:catAx>
        <c:axId val="204662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l"/>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mn-lt"/>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92325990150302"/>
          <c:y val="4.2438722828357089E-2"/>
          <c:w val="0.75110799284152019"/>
          <c:h val="0.92455338163847633"/>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018-AF40-85CC-B934A59BCA6E}"/>
              </c:ext>
            </c:extLst>
          </c:dPt>
          <c:dPt>
            <c:idx val="1"/>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3-F018-AF40-85CC-B934A59BCA6E}"/>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F018-AF40-85CC-B934A59BCA6E}"/>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F018-AF40-85CC-B934A59BCA6E}"/>
              </c:ext>
            </c:extLst>
          </c:dPt>
          <c:dLbls>
            <c:dLbl>
              <c:idx val="0"/>
              <c:layout>
                <c:manualLayout>
                  <c:x val="-0.17309321459108401"/>
                  <c:y val="0.21172791742359168"/>
                </c:manualLayout>
              </c:layout>
              <c:tx>
                <c:rich>
                  <a:bodyPr/>
                  <a:lstStyle/>
                  <a:p>
                    <a:fld id="{218B7AAE-7223-C14C-9811-886D379BB518}" type="CATEGORYNAME">
                      <a:rPr lang="en-US"/>
                      <a:pPr/>
                      <a:t>[CATEGORY NAME]</a:t>
                    </a:fld>
                    <a:r>
                      <a:rPr lang="en-US"/>
                      <a:t>,</a:t>
                    </a:r>
                  </a:p>
                  <a:p>
                    <a:fld id="{A7749AB6-AAA3-B443-8D91-11A4FC328013}" type="VALUE">
                      <a:rPr lang="en-US"/>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8665449313565128"/>
                      <c:h val="0.19851842843352616"/>
                    </c:manualLayout>
                  </c15:layout>
                  <c15:dlblFieldTable/>
                  <c15:showDataLabelsRange val="0"/>
                </c:ext>
                <c:ext xmlns:c16="http://schemas.microsoft.com/office/drawing/2014/chart" uri="{C3380CC4-5D6E-409C-BE32-E72D297353CC}">
                  <c16:uniqueId val="{00000001-F018-AF40-85CC-B934A59BCA6E}"/>
                </c:ext>
              </c:extLst>
            </c:dLbl>
            <c:dLbl>
              <c:idx val="1"/>
              <c:layout>
                <c:manualLayout>
                  <c:x val="-7.0784138177891129E-2"/>
                  <c:y val="-0.1196993075560758"/>
                </c:manualLayout>
              </c:layout>
              <c:tx>
                <c:rich>
                  <a:bodyPr/>
                  <a:lstStyle/>
                  <a:p>
                    <a:fld id="{2C6FBED5-1FBB-BB4E-BC16-0E2C094F0056}" type="CATEGORYNAME">
                      <a:rPr lang="en-US"/>
                      <a:pPr/>
                      <a:t>[CATEGORY NAME]</a:t>
                    </a:fld>
                    <a:r>
                      <a:rPr lang="en-US"/>
                      <a:t>,</a:t>
                    </a:r>
                  </a:p>
                  <a:p>
                    <a:fld id="{ECFACAC5-9AD0-9D4F-87FE-13A4F545914D}" type="VALUE">
                      <a:rPr lang="en-US"/>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074773135616287"/>
                      <c:h val="0.17907071137021807"/>
                    </c:manualLayout>
                  </c15:layout>
                  <c15:dlblFieldTable/>
                  <c15:showDataLabelsRange val="0"/>
                </c:ext>
                <c:ext xmlns:c16="http://schemas.microsoft.com/office/drawing/2014/chart" uri="{C3380CC4-5D6E-409C-BE32-E72D297353CC}">
                  <c16:uniqueId val="{00000003-F018-AF40-85CC-B934A59BCA6E}"/>
                </c:ext>
              </c:extLst>
            </c:dLbl>
            <c:dLbl>
              <c:idx val="2"/>
              <c:layout>
                <c:manualLayout>
                  <c:x val="0.26723066609605972"/>
                  <c:y val="3.1552944216839081E-2"/>
                </c:manualLayout>
              </c:layout>
              <c:tx>
                <c:rich>
                  <a:bodyPr/>
                  <a:lstStyle/>
                  <a:p>
                    <a:fld id="{48F99013-EC45-0D45-B6F6-FBDFCFEE7F16}" type="CATEGORYNAME">
                      <a:rPr lang="en-US"/>
                      <a:pPr/>
                      <a:t>[CATEGORY NAME]</a:t>
                    </a:fld>
                    <a:r>
                      <a:rPr lang="en-US" baseline="0"/>
                      <a:t>, </a:t>
                    </a:r>
                    <a:fld id="{0479CA79-DF24-CA4F-B2CC-241FF2DE4B7C}" type="VALUE">
                      <a:rPr lang="en-US" sz="1400" baseline="0"/>
                      <a:pPr/>
                      <a:t>[VALUE]</a:t>
                    </a:fld>
                    <a:endParaRPr lang="en-US" baseline="0"/>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F018-AF40-85CC-B934A59BCA6E}"/>
                </c:ext>
              </c:extLst>
            </c:dLbl>
            <c:dLbl>
              <c:idx val="3"/>
              <c:layout>
                <c:manualLayout>
                  <c:x val="7.9832896188923405E-2"/>
                  <c:y val="0.1196993075560758"/>
                </c:manualLayout>
              </c:layout>
              <c:tx>
                <c:rich>
                  <a:bodyPr/>
                  <a:lstStyle/>
                  <a:p>
                    <a:fld id="{F90BD06E-C85B-B447-BFC6-F2435F7E7396}" type="CATEGORYNAME">
                      <a:rPr lang="en-US"/>
                      <a:pPr/>
                      <a:t>[CATEGORY NAME]</a:t>
                    </a:fld>
                    <a:r>
                      <a:rPr lang="en-US" baseline="0"/>
                      <a:t>, </a:t>
                    </a:r>
                    <a:fld id="{556D1ED4-C9AC-6745-964E-8139785115B5}" type="VALUE">
                      <a:rPr lang="en-US" sz="1400" baseline="0"/>
                      <a:pPr/>
                      <a:t>[VALUE]</a:t>
                    </a:fld>
                    <a:endParaRPr lang="en-US" baseline="0"/>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F018-AF40-85CC-B934A59BCA6E}"/>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 within the last month</c:v>
                </c:pt>
                <c:pt idx="1">
                  <c:v>Yes, more than a month ago</c:v>
                </c:pt>
                <c:pt idx="2">
                  <c:v>No</c:v>
                </c:pt>
                <c:pt idx="3">
                  <c:v>Not sure</c:v>
                </c:pt>
              </c:strCache>
            </c:strRef>
          </c:cat>
          <c:val>
            <c:numRef>
              <c:f>Sheet1!$B$2:$B$5</c:f>
              <c:numCache>
                <c:formatCode>0%</c:formatCode>
                <c:ptCount val="4"/>
                <c:pt idx="0">
                  <c:v>0.37</c:v>
                </c:pt>
                <c:pt idx="1">
                  <c:v>0.23</c:v>
                </c:pt>
                <c:pt idx="2">
                  <c:v>0.33</c:v>
                </c:pt>
                <c:pt idx="3">
                  <c:v>0.08</c:v>
                </c:pt>
              </c:numCache>
            </c:numRef>
          </c:val>
          <c:extLst>
            <c:ext xmlns:c16="http://schemas.microsoft.com/office/drawing/2014/chart" uri="{C3380CC4-5D6E-409C-BE32-E72D297353CC}">
              <c16:uniqueId val="{00000008-F018-AF40-85CC-B934A59BCA6E}"/>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a:solidFill>
            <a:schemeClr val="tx1"/>
          </a:solidFill>
          <a:latin typeface="+mn-lt"/>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00310848200227"/>
          <c:y val="3.916925294954008E-2"/>
          <c:w val="0.49200129743393917"/>
          <c:h val="0.93458258109395209"/>
        </c:manualLayout>
      </c:layout>
      <c:barChart>
        <c:barDir val="bar"/>
        <c:grouping val="clustered"/>
        <c:varyColors val="0"/>
        <c:ser>
          <c:idx val="0"/>
          <c:order val="0"/>
          <c:tx>
            <c:strRef>
              <c:f>Sheet1!$B$1</c:f>
              <c:strCache>
                <c:ptCount val="1"/>
                <c:pt idx="0">
                  <c:v>% Yes</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96CB-324E-B978-117E2B7A4856}"/>
              </c:ext>
            </c:extLst>
          </c:dPt>
          <c:dPt>
            <c:idx val="1"/>
            <c:invertIfNegative val="0"/>
            <c:bubble3D val="0"/>
            <c:extLst>
              <c:ext xmlns:c16="http://schemas.microsoft.com/office/drawing/2014/chart" uri="{C3380CC4-5D6E-409C-BE32-E72D297353CC}">
                <c16:uniqueId val="{00000001-96CB-324E-B978-117E2B7A4856}"/>
              </c:ext>
            </c:extLst>
          </c:dPt>
          <c:dPt>
            <c:idx val="2"/>
            <c:invertIfNegative val="0"/>
            <c:bubble3D val="0"/>
            <c:extLst>
              <c:ext xmlns:c16="http://schemas.microsoft.com/office/drawing/2014/chart" uri="{C3380CC4-5D6E-409C-BE32-E72D297353CC}">
                <c16:uniqueId val="{00000002-96CB-324E-B978-117E2B7A4856}"/>
              </c:ext>
            </c:extLst>
          </c:dPt>
          <c:dPt>
            <c:idx val="3"/>
            <c:invertIfNegative val="0"/>
            <c:bubble3D val="0"/>
            <c:extLst>
              <c:ext xmlns:c16="http://schemas.microsoft.com/office/drawing/2014/chart" uri="{C3380CC4-5D6E-409C-BE32-E72D297353CC}">
                <c16:uniqueId val="{00000003-96CB-324E-B978-117E2B7A4856}"/>
              </c:ext>
            </c:extLst>
          </c:dPt>
          <c:dPt>
            <c:idx val="7"/>
            <c:invertIfNegative val="0"/>
            <c:bubble3D val="0"/>
            <c:extLst>
              <c:ext xmlns:c16="http://schemas.microsoft.com/office/drawing/2014/chart" uri="{C3380CC4-5D6E-409C-BE32-E72D297353CC}">
                <c16:uniqueId val="{00000004-96CB-324E-B978-117E2B7A4856}"/>
              </c:ext>
            </c:extLst>
          </c:dPt>
          <c:dPt>
            <c:idx val="11"/>
            <c:invertIfNegative val="0"/>
            <c:bubble3D val="0"/>
            <c:extLst>
              <c:ext xmlns:c16="http://schemas.microsoft.com/office/drawing/2014/chart" uri="{C3380CC4-5D6E-409C-BE32-E72D297353CC}">
                <c16:uniqueId val="{00000005-96CB-324E-B978-117E2B7A4856}"/>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West</c:v>
                </c:pt>
                <c:pt idx="1">
                  <c:v>South</c:v>
                </c:pt>
                <c:pt idx="2">
                  <c:v>Midwest</c:v>
                </c:pt>
                <c:pt idx="3">
                  <c:v>Northeast</c:v>
                </c:pt>
                <c:pt idx="5">
                  <c:v>Rural</c:v>
                </c:pt>
                <c:pt idx="6">
                  <c:v>Suburban</c:v>
                </c:pt>
                <c:pt idx="7">
                  <c:v>Urban &lt;1M</c:v>
                </c:pt>
                <c:pt idx="8">
                  <c:v>Urban 1M+</c:v>
                </c:pt>
                <c:pt idx="10">
                  <c:v>Boomer +</c:v>
                </c:pt>
                <c:pt idx="11">
                  <c:v>Gen X</c:v>
                </c:pt>
                <c:pt idx="12">
                  <c:v>Millennial</c:v>
                </c:pt>
                <c:pt idx="13">
                  <c:v>Gen Z</c:v>
                </c:pt>
                <c:pt idx="15">
                  <c:v>Women</c:v>
                </c:pt>
                <c:pt idx="16">
                  <c:v>Men</c:v>
                </c:pt>
              </c:strCache>
            </c:strRef>
          </c:cat>
          <c:val>
            <c:numRef>
              <c:f>Sheet1!$B$2:$B$18</c:f>
              <c:numCache>
                <c:formatCode>0%</c:formatCode>
                <c:ptCount val="17"/>
                <c:pt idx="0">
                  <c:v>0.61</c:v>
                </c:pt>
                <c:pt idx="1">
                  <c:v>0.63</c:v>
                </c:pt>
                <c:pt idx="2">
                  <c:v>0.55000000000000004</c:v>
                </c:pt>
                <c:pt idx="3">
                  <c:v>0.56000000000000005</c:v>
                </c:pt>
                <c:pt idx="5">
                  <c:v>0.55000000000000004</c:v>
                </c:pt>
                <c:pt idx="6">
                  <c:v>0.56000000000000005</c:v>
                </c:pt>
                <c:pt idx="7">
                  <c:v>0.59</c:v>
                </c:pt>
                <c:pt idx="8">
                  <c:v>0.72</c:v>
                </c:pt>
                <c:pt idx="10">
                  <c:v>0.42</c:v>
                </c:pt>
                <c:pt idx="11">
                  <c:v>0.56000000000000005</c:v>
                </c:pt>
                <c:pt idx="12">
                  <c:v>0.69</c:v>
                </c:pt>
                <c:pt idx="13">
                  <c:v>0.64</c:v>
                </c:pt>
                <c:pt idx="15">
                  <c:v>0.51</c:v>
                </c:pt>
                <c:pt idx="16">
                  <c:v>0.68</c:v>
                </c:pt>
              </c:numCache>
            </c:numRef>
          </c:val>
          <c:extLst>
            <c:ext xmlns:c16="http://schemas.microsoft.com/office/drawing/2014/chart" uri="{C3380CC4-5D6E-409C-BE32-E72D297353CC}">
              <c16:uniqueId val="{00000006-96CB-324E-B978-117E2B7A4856}"/>
            </c:ext>
          </c:extLst>
        </c:ser>
        <c:dLbls>
          <c:showLegendKey val="0"/>
          <c:showVal val="0"/>
          <c:showCatName val="0"/>
          <c:showSerName val="0"/>
          <c:showPercent val="0"/>
          <c:showBubbleSize val="0"/>
        </c:dLbls>
        <c:gapWidth val="70"/>
        <c:axId val="213047296"/>
        <c:axId val="206826880"/>
      </c:barChart>
      <c:catAx>
        <c:axId val="213047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06826880"/>
        <c:crosses val="autoZero"/>
        <c:auto val="1"/>
        <c:lblAlgn val="ctr"/>
        <c:lblOffset val="100"/>
        <c:noMultiLvlLbl val="0"/>
      </c:catAx>
      <c:valAx>
        <c:axId val="206826880"/>
        <c:scaling>
          <c:orientation val="minMax"/>
          <c:max val="0.9"/>
        </c:scaling>
        <c:delete val="1"/>
        <c:axPos val="b"/>
        <c:numFmt formatCode="0%" sourceLinked="1"/>
        <c:majorTickMark val="out"/>
        <c:minorTickMark val="none"/>
        <c:tickLblPos val="nextTo"/>
        <c:crossAx val="21304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mn-lt"/>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072705276897934"/>
          <c:y val="0"/>
          <c:w val="0.48791252184813927"/>
          <c:h val="1"/>
        </c:manualLayout>
      </c:layout>
      <c:barChart>
        <c:barDir val="bar"/>
        <c:grouping val="clustered"/>
        <c:varyColors val="0"/>
        <c:ser>
          <c:idx val="0"/>
          <c:order val="0"/>
          <c:tx>
            <c:strRef>
              <c:f>Sheet1!$B$1</c:f>
              <c:strCache>
                <c:ptCount val="1"/>
                <c:pt idx="0">
                  <c:v>2023</c:v>
                </c:pt>
              </c:strCache>
            </c:strRef>
          </c:tx>
          <c:spPr>
            <a:solidFill>
              <a:schemeClr val="accent4">
                <a:lumMod val="60000"/>
                <a:lumOff val="40000"/>
              </a:schemeClr>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0-B7FF-4C61-8AB8-C05A984F9E70}"/>
              </c:ext>
            </c:extLst>
          </c:dPt>
          <c:dLbls>
            <c:dLbl>
              <c:idx val="3"/>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0B-3042-9D1F-013BB15B3D8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NET: Any Engagement</c:v>
                </c:pt>
                <c:pt idx="1">
                  <c:v>Visited the store's website</c:v>
                </c:pt>
                <c:pt idx="2">
                  <c:v>Purchased a product from a retail location</c:v>
                </c:pt>
                <c:pt idx="3">
                  <c:v>Purchased a product online</c:v>
                </c:pt>
                <c:pt idx="4">
                  <c:v>Talked to my friends and/or family about the store</c:v>
                </c:pt>
                <c:pt idx="5">
                  <c:v>Watched product reviews on items from the store's social media</c:v>
                </c:pt>
                <c:pt idx="6">
                  <c:v>Compared prices of products to other home improvement retail stores</c:v>
                </c:pt>
                <c:pt idx="7">
                  <c:v>Downloaded the store's app</c:v>
                </c:pt>
                <c:pt idx="8">
                  <c:v>Followed the store on social media</c:v>
                </c:pt>
                <c:pt idx="9">
                  <c:v>Called the store to ask about product availability, discounts, etc.</c:v>
                </c:pt>
                <c:pt idx="10">
                  <c:v>Used QR/tap technology/text to access a product offer or information</c:v>
                </c:pt>
                <c:pt idx="11">
                  <c:v>Took a picture of the ad to share on social media</c:v>
                </c:pt>
              </c:strCache>
            </c:strRef>
          </c:cat>
          <c:val>
            <c:numRef>
              <c:f>Sheet1!$B$2:$B$13</c:f>
              <c:numCache>
                <c:formatCode>0%</c:formatCode>
                <c:ptCount val="12"/>
                <c:pt idx="0">
                  <c:v>0.71138626999999999</c:v>
                </c:pt>
                <c:pt idx="1">
                  <c:v>0.53728829</c:v>
                </c:pt>
                <c:pt idx="2">
                  <c:v>0.37109671999999999</c:v>
                </c:pt>
                <c:pt idx="3">
                  <c:v>0.34313429999999989</c:v>
                </c:pt>
                <c:pt idx="4">
                  <c:v>0.33213693999999999</c:v>
                </c:pt>
                <c:pt idx="5">
                  <c:v>0.28031989000000002</c:v>
                </c:pt>
                <c:pt idx="6">
                  <c:v>0.27299103000000002</c:v>
                </c:pt>
                <c:pt idx="7">
                  <c:v>0.23832648000000001</c:v>
                </c:pt>
                <c:pt idx="8">
                  <c:v>0.21111345000000001</c:v>
                </c:pt>
                <c:pt idx="9">
                  <c:v>0.17795811</c:v>
                </c:pt>
                <c:pt idx="10">
                  <c:v>0.17309585999999999</c:v>
                </c:pt>
                <c:pt idx="11">
                  <c:v>0.16305976</c:v>
                </c:pt>
              </c:numCache>
            </c:numRef>
          </c:val>
          <c:extLst>
            <c:ext xmlns:c16="http://schemas.microsoft.com/office/drawing/2014/chart" uri="{C3380CC4-5D6E-409C-BE32-E72D297353CC}">
              <c16:uniqueId val="{00000003-240B-3042-9D1F-013BB15B3D8A}"/>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mn-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297971566428378"/>
          <c:y val="4.6200568440007564E-3"/>
          <c:w val="0.66123101873517409"/>
          <c:h val="0.99537982371160183"/>
        </c:manualLayout>
      </c:layout>
      <c:barChart>
        <c:barDir val="col"/>
        <c:grouping val="stacked"/>
        <c:varyColors val="0"/>
        <c:ser>
          <c:idx val="0"/>
          <c:order val="0"/>
          <c:tx>
            <c:strRef>
              <c:f>Sheet1!$A$1</c:f>
              <c:strCache>
                <c:ptCount val="1"/>
                <c:pt idx="0">
                  <c:v>Very we</c:v>
                </c:pt>
              </c:strCache>
            </c:strRef>
          </c:tx>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Sheet1!$A$2</c:f>
            </c:numRef>
          </c:val>
          <c:extLst>
            <c:ext xmlns:c16="http://schemas.microsoft.com/office/drawing/2014/chart" uri="{C3380CC4-5D6E-409C-BE32-E72D297353CC}">
              <c16:uniqueId val="{00000000-855D-3E41-81E8-8C5291B5E6C2}"/>
            </c:ext>
          </c:extLst>
        </c:ser>
        <c:ser>
          <c:idx val="1"/>
          <c:order val="1"/>
          <c:tx>
            <c:strRef>
              <c:f>Sheet1!$B$1</c:f>
              <c:strCache>
                <c:ptCount val="1"/>
                <c:pt idx="0">
                  <c:v>Column1</c:v>
                </c:pt>
              </c:strCache>
            </c:strRef>
          </c:tx>
          <c:invertIfNegative val="0"/>
          <c:dLbls>
            <c:spPr>
              <a:noFill/>
              <a:ln>
                <a:noFill/>
              </a:ln>
              <a:effectLst/>
            </c:spPr>
            <c:txPr>
              <a:bodyPr wrap="square" lIns="38100" tIns="19050" rIns="38100" bIns="19050" anchor="ctr">
                <a:spAutoFit/>
              </a:bodyPr>
              <a:lstStyle/>
              <a:p>
                <a:pPr>
                  <a:defRPr b="1">
                    <a:solidFill>
                      <a:schemeClr val="bg1"/>
                    </a:solidFill>
                    <a:latin typeface="Helvetica" panose="020B0604020202020204" pitchFamily="34" charset="0"/>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Ref>
          </c:val>
          <c:extLst>
            <c:ext xmlns:c16="http://schemas.microsoft.com/office/drawing/2014/chart" uri="{C3380CC4-5D6E-409C-BE32-E72D297353CC}">
              <c16:uniqueId val="{00000002-855D-3E41-81E8-8C5291B5E6C2}"/>
            </c:ext>
          </c:extLst>
        </c:ser>
        <c:ser>
          <c:idx val="2"/>
          <c:order val="2"/>
          <c:tx>
            <c:strRef>
              <c:f>Sheet1!$C$1</c:f>
              <c:strCache>
                <c:ptCount val="1"/>
                <c:pt idx="0">
                  <c:v>Not at all likely</c:v>
                </c:pt>
              </c:strCache>
            </c:strRef>
          </c:tx>
          <c:spPr>
            <a:solidFill>
              <a:schemeClr val="accent6"/>
            </a:solidFill>
            <a:ln>
              <a:noFill/>
            </a:ln>
            <a:effectLst/>
          </c:spPr>
          <c:invertIfNegative val="0"/>
          <c:dPt>
            <c:idx val="0"/>
            <c:invertIfNegative val="0"/>
            <c:bubble3D val="0"/>
            <c:extLst>
              <c:ext xmlns:c16="http://schemas.microsoft.com/office/drawing/2014/chart" uri="{C3380CC4-5D6E-409C-BE32-E72D297353CC}">
                <c16:uniqueId val="{00000003-855D-3E41-81E8-8C5291B5E6C2}"/>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Sheet1!$C$2</c:f>
              <c:numCache>
                <c:formatCode>0%</c:formatCode>
                <c:ptCount val="1"/>
                <c:pt idx="0">
                  <c:v>0.19</c:v>
                </c:pt>
              </c:numCache>
            </c:numRef>
          </c:val>
          <c:extLst>
            <c:ext xmlns:c16="http://schemas.microsoft.com/office/drawing/2014/chart" uri="{C3380CC4-5D6E-409C-BE32-E72D297353CC}">
              <c16:uniqueId val="{00000004-855D-3E41-81E8-8C5291B5E6C2}"/>
            </c:ext>
          </c:extLst>
        </c:ser>
        <c:ser>
          <c:idx val="3"/>
          <c:order val="3"/>
          <c:tx>
            <c:strRef>
              <c:f>Sheet1!$D$1</c:f>
              <c:strCache>
                <c:ptCount val="1"/>
                <c:pt idx="0">
                  <c:v>Not too likely</c:v>
                </c:pt>
              </c:strCache>
            </c:strRef>
          </c:tx>
          <c:spPr>
            <a:solidFill>
              <a:schemeClr val="accent6">
                <a:lumMod val="20000"/>
                <a:lumOff val="80000"/>
              </a:schemeClr>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3C8-473A-A969-525A2E740DB6}"/>
                </c:ext>
              </c:extLst>
            </c:dLbl>
            <c:spPr>
              <a:noFill/>
              <a:ln>
                <a:noFill/>
              </a:ln>
              <a:effectLst/>
            </c:spPr>
            <c:txPr>
              <a:bodyPr wrap="square" lIns="38100" tIns="19050" rIns="38100" bIns="19050" anchor="ctr">
                <a:spAutoFit/>
              </a:bodyPr>
              <a:lstStyle/>
              <a:p>
                <a:pPr>
                  <a:defRPr b="1" i="0">
                    <a:solidFill>
                      <a:schemeClr val="tx1"/>
                    </a:solidFill>
                    <a:latin typeface="Helvetica" pitchFamily="2" charset="0"/>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val>
            <c:numRef>
              <c:f>Sheet1!$D$2</c:f>
              <c:numCache>
                <c:formatCode>0%</c:formatCode>
                <c:ptCount val="1"/>
                <c:pt idx="0">
                  <c:v>0.36</c:v>
                </c:pt>
              </c:numCache>
            </c:numRef>
          </c:val>
          <c:extLst>
            <c:ext xmlns:c16="http://schemas.microsoft.com/office/drawing/2014/chart" uri="{C3380CC4-5D6E-409C-BE32-E72D297353CC}">
              <c16:uniqueId val="{00000005-855D-3E41-81E8-8C5291B5E6C2}"/>
            </c:ext>
          </c:extLst>
        </c:ser>
        <c:ser>
          <c:idx val="4"/>
          <c:order val="4"/>
          <c:tx>
            <c:strRef>
              <c:f>Sheet1!$E$1</c:f>
              <c:strCache>
                <c:ptCount val="1"/>
                <c:pt idx="0">
                  <c:v>Somewhat likely</c:v>
                </c:pt>
              </c:strCache>
            </c:strRef>
          </c:tx>
          <c:spPr>
            <a:solidFill>
              <a:schemeClr val="accent4">
                <a:lumMod val="40000"/>
                <a:lumOff val="60000"/>
              </a:schemeClr>
            </a:solidFill>
          </c:spPr>
          <c:invertIfNegative val="0"/>
          <c:dLbls>
            <c:spPr>
              <a:noFill/>
              <a:ln>
                <a:noFill/>
              </a:ln>
              <a:effectLst/>
            </c:spPr>
            <c:txPr>
              <a:bodyPr wrap="square" lIns="38100" tIns="19050" rIns="38100" bIns="19050" anchor="ctr">
                <a:spAutoFit/>
              </a:bodyPr>
              <a:lstStyle/>
              <a:p>
                <a:pPr>
                  <a:defRPr b="1" i="0">
                    <a:solidFill>
                      <a:schemeClr val="tx1"/>
                    </a:solidFill>
                    <a:latin typeface="Helvetica"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Sheet1!$E$2</c:f>
              <c:numCache>
                <c:formatCode>0%</c:formatCode>
                <c:ptCount val="1"/>
                <c:pt idx="0">
                  <c:v>0.31</c:v>
                </c:pt>
              </c:numCache>
            </c:numRef>
          </c:val>
          <c:extLst>
            <c:ext xmlns:c16="http://schemas.microsoft.com/office/drawing/2014/chart" uri="{C3380CC4-5D6E-409C-BE32-E72D297353CC}">
              <c16:uniqueId val="{00000006-855D-3E41-81E8-8C5291B5E6C2}"/>
            </c:ext>
          </c:extLst>
        </c:ser>
        <c:ser>
          <c:idx val="5"/>
          <c:order val="5"/>
          <c:tx>
            <c:strRef>
              <c:f>Sheet1!$F$1</c:f>
              <c:strCache>
                <c:ptCount val="1"/>
                <c:pt idx="0">
                  <c:v>Very likely</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b="1">
                    <a:solidFill>
                      <a:schemeClr val="bg1"/>
                    </a:solidFill>
                    <a:latin typeface="Helvetica" panose="020B0604020202020204" pitchFamily="34" charset="0"/>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Sheet1!$F$2</c:f>
              <c:numCache>
                <c:formatCode>0%</c:formatCode>
                <c:ptCount val="1"/>
                <c:pt idx="0">
                  <c:v>0.14000000000000001</c:v>
                </c:pt>
              </c:numCache>
            </c:numRef>
          </c:val>
          <c:extLst>
            <c:ext xmlns:c16="http://schemas.microsoft.com/office/drawing/2014/chart" uri="{C3380CC4-5D6E-409C-BE32-E72D297353CC}">
              <c16:uniqueId val="{00000008-855D-3E41-81E8-8C5291B5E6C2}"/>
            </c:ext>
          </c:extLst>
        </c:ser>
        <c:dLbls>
          <c:showLegendKey val="0"/>
          <c:showVal val="0"/>
          <c:showCatName val="0"/>
          <c:showSerName val="0"/>
          <c:showPercent val="0"/>
          <c:showBubbleSize val="0"/>
        </c:dLbls>
        <c:gapWidth val="172"/>
        <c:overlap val="100"/>
        <c:axId val="376013168"/>
        <c:axId val="376014736"/>
      </c:barChart>
      <c:catAx>
        <c:axId val="376013168"/>
        <c:scaling>
          <c:orientation val="minMax"/>
        </c:scaling>
        <c:delete val="1"/>
        <c:axPos val="b"/>
        <c:numFmt formatCode="General" sourceLinked="1"/>
        <c:majorTickMark val="none"/>
        <c:minorTickMark val="none"/>
        <c:tickLblPos val="nextTo"/>
        <c:crossAx val="376014736"/>
        <c:crosses val="autoZero"/>
        <c:auto val="1"/>
        <c:lblAlgn val="ctr"/>
        <c:lblOffset val="100"/>
        <c:noMultiLvlLbl val="0"/>
      </c:catAx>
      <c:valAx>
        <c:axId val="376014736"/>
        <c:scaling>
          <c:orientation val="minMax"/>
          <c:max val="1"/>
        </c:scaling>
        <c:delete val="1"/>
        <c:axPos val="l"/>
        <c:numFmt formatCode="0%" sourceLinked="1"/>
        <c:majorTickMark val="out"/>
        <c:minorTickMark val="none"/>
        <c:tickLblPos val="nextTo"/>
        <c:crossAx val="376013168"/>
        <c:crosses val="autoZero"/>
        <c:crossBetween val="between"/>
      </c:valAx>
      <c:spPr>
        <a:noFill/>
        <a:ln>
          <a:noFill/>
        </a:ln>
        <a:effectLst/>
      </c:spPr>
    </c:plotArea>
    <c:legend>
      <c:legendPos val="r"/>
      <c:layout>
        <c:manualLayout>
          <c:xMode val="edge"/>
          <c:yMode val="edge"/>
          <c:x val="2.561764753344414E-3"/>
          <c:y val="0.24669463065394268"/>
          <c:w val="0.47076098533137539"/>
          <c:h val="0.57088214096541423"/>
        </c:manualLayout>
      </c:layout>
      <c:overlay val="0"/>
      <c:txPr>
        <a:bodyPr/>
        <a:lstStyle/>
        <a:p>
          <a:pPr>
            <a:defRPr b="1" i="0">
              <a:latin typeface="Helvetica" pitchFamily="2"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Helvetica Light" panose="020B0403020202020204"/>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92123012504709"/>
          <c:y val="0"/>
          <c:w val="0.48791252184813927"/>
          <c:h val="1"/>
        </c:manualLayout>
      </c:layout>
      <c:barChart>
        <c:barDir val="bar"/>
        <c:grouping val="clustered"/>
        <c:varyColors val="0"/>
        <c:ser>
          <c:idx val="0"/>
          <c:order val="0"/>
          <c:tx>
            <c:strRef>
              <c:f>Sheet1!$B$1</c:f>
              <c:strCache>
                <c:ptCount val="1"/>
                <c:pt idx="0">
                  <c:v>2023</c:v>
                </c:pt>
              </c:strCache>
            </c:strRef>
          </c:tx>
          <c:spPr>
            <a:solidFill>
              <a:schemeClr val="accent2">
                <a:lumMod val="60000"/>
                <a:lumOff val="40000"/>
              </a:schemeClr>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3ED1-46C8-945C-EB24919F373D}"/>
              </c:ext>
            </c:extLst>
          </c:dPt>
          <c:dPt>
            <c:idx val="5"/>
            <c:invertIfNegative val="0"/>
            <c:bubble3D val="0"/>
            <c:extLst>
              <c:ext xmlns:c16="http://schemas.microsoft.com/office/drawing/2014/chart" uri="{C3380CC4-5D6E-409C-BE32-E72D297353CC}">
                <c16:uniqueId val="{00000000-B556-4271-9E8B-05E7A8795040}"/>
              </c:ext>
            </c:extLst>
          </c:dPt>
          <c:dLbls>
            <c:dLbl>
              <c:idx val="3"/>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55-5344-9B1D-21B91F1D1B3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NET: Interested</c:v>
                </c:pt>
                <c:pt idx="1">
                  <c:v>Price and/or cost-saving opportunities</c:v>
                </c:pt>
                <c:pt idx="2">
                  <c:v>Product quality</c:v>
                </c:pt>
                <c:pt idx="3">
                  <c:v>New items on the market </c:v>
                </c:pt>
                <c:pt idx="4">
                  <c:v>Products related to the specific season of the year</c:v>
                </c:pt>
                <c:pt idx="5">
                  <c:v>Information on nearby location availability </c:v>
                </c:pt>
                <c:pt idx="6">
                  <c:v>Information on major brands sold at the store</c:v>
                </c:pt>
                <c:pt idx="7">
                  <c:v>Brand or retail store website/social media information</c:v>
                </c:pt>
                <c:pt idx="8">
                  <c:v>Partnerships or endorsements </c:v>
                </c:pt>
              </c:strCache>
            </c:strRef>
          </c:cat>
          <c:val>
            <c:numRef>
              <c:f>Sheet1!$B$2:$B$10</c:f>
              <c:numCache>
                <c:formatCode>0%</c:formatCode>
                <c:ptCount val="9"/>
                <c:pt idx="0">
                  <c:v>0.83700185999999999</c:v>
                </c:pt>
                <c:pt idx="1">
                  <c:v>0.56897483000000004</c:v>
                </c:pt>
                <c:pt idx="2">
                  <c:v>0.40479956</c:v>
                </c:pt>
                <c:pt idx="3">
                  <c:v>0.29135659000000003</c:v>
                </c:pt>
                <c:pt idx="4">
                  <c:v>0.26117427999999998</c:v>
                </c:pt>
                <c:pt idx="5">
                  <c:v>0.22866122</c:v>
                </c:pt>
                <c:pt idx="6">
                  <c:v>0.22082819000000001</c:v>
                </c:pt>
                <c:pt idx="7">
                  <c:v>0.17075114999999999</c:v>
                </c:pt>
                <c:pt idx="8">
                  <c:v>0.13284808000000001</c:v>
                </c:pt>
              </c:numCache>
            </c:numRef>
          </c:val>
          <c:extLst>
            <c:ext xmlns:c16="http://schemas.microsoft.com/office/drawing/2014/chart" uri="{C3380CC4-5D6E-409C-BE32-E72D297353CC}">
              <c16:uniqueId val="{00000003-1755-5344-9B1D-21B91F1D1B32}"/>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mn-lt"/>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92325990150302"/>
          <c:y val="4.2438722828357089E-2"/>
          <c:w val="0.75110799284152019"/>
          <c:h val="0.92455338163847633"/>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018-AF40-85CC-B934A59BCA6E}"/>
              </c:ext>
            </c:extLst>
          </c:dPt>
          <c:dPt>
            <c:idx val="1"/>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3-F018-AF40-85CC-B934A59BCA6E}"/>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F018-AF40-85CC-B934A59BCA6E}"/>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F018-AF40-85CC-B934A59BCA6E}"/>
              </c:ext>
            </c:extLst>
          </c:dPt>
          <c:dLbls>
            <c:dLbl>
              <c:idx val="0"/>
              <c:tx>
                <c:rich>
                  <a:bodyPr/>
                  <a:lstStyle/>
                  <a:p>
                    <a:fld id="{218B7AAE-7223-C14C-9811-886D379BB518}" type="CATEGORYNAME">
                      <a:rPr lang="en-US"/>
                      <a:pPr/>
                      <a:t>[CATEGORY NAME]</a:t>
                    </a:fld>
                    <a:r>
                      <a:rPr lang="en-US"/>
                      <a:t>,</a:t>
                    </a:r>
                  </a:p>
                  <a:p>
                    <a:fld id="{A7749AB6-AAA3-B443-8D91-11A4FC328013}" type="VALUE">
                      <a:rPr lang="en-US"/>
                      <a:pPr/>
                      <a:t>[VALUE]</a:t>
                    </a:fld>
                    <a:endParaRPr lang="en-US"/>
                  </a:p>
                </c:rich>
              </c:tx>
              <c:dLblPos val="ctr"/>
              <c:showLegendKey val="0"/>
              <c:showVal val="1"/>
              <c:showCatName val="1"/>
              <c:showSerName val="0"/>
              <c:showPercent val="0"/>
              <c:showBubbleSize val="0"/>
              <c:separator>, </c:separator>
              <c:extLst>
                <c:ext xmlns:c15="http://schemas.microsoft.com/office/drawing/2012/chart" uri="{CE6537A1-D6FC-4f65-9D91-7224C49458BB}">
                  <c15:layout>
                    <c:manualLayout>
                      <c:w val="0.28665449313565128"/>
                      <c:h val="0.19851842843352616"/>
                    </c:manualLayout>
                  </c15:layout>
                  <c15:dlblFieldTable/>
                  <c15:showDataLabelsRange val="0"/>
                </c:ext>
                <c:ext xmlns:c16="http://schemas.microsoft.com/office/drawing/2014/chart" uri="{C3380CC4-5D6E-409C-BE32-E72D297353CC}">
                  <c16:uniqueId val="{00000001-F018-AF40-85CC-B934A59BCA6E}"/>
                </c:ext>
              </c:extLst>
            </c:dLbl>
            <c:dLbl>
              <c:idx val="1"/>
              <c:layout>
                <c:manualLayout>
                  <c:x val="9.7965856352333503E-3"/>
                  <c:y val="-9.2670431656316749E-2"/>
                </c:manualLayout>
              </c:layout>
              <c:tx>
                <c:rich>
                  <a:bodyPr/>
                  <a:lstStyle/>
                  <a:p>
                    <a:fld id="{2C6FBED5-1FBB-BB4E-BC16-0E2C094F0056}" type="CATEGORYNAME">
                      <a:rPr lang="en-US"/>
                      <a:pPr/>
                      <a:t>[CATEGORY NAME]</a:t>
                    </a:fld>
                    <a:r>
                      <a:rPr lang="en-US"/>
                      <a:t>,</a:t>
                    </a:r>
                  </a:p>
                  <a:p>
                    <a:fld id="{ECFACAC5-9AD0-9D4F-87FE-13A4F545914D}" type="VALUE">
                      <a:rPr lang="en-US"/>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074773135616287"/>
                      <c:h val="0.17907071137021807"/>
                    </c:manualLayout>
                  </c15:layout>
                  <c15:dlblFieldTable/>
                  <c15:showDataLabelsRange val="0"/>
                </c:ext>
                <c:ext xmlns:c16="http://schemas.microsoft.com/office/drawing/2014/chart" uri="{C3380CC4-5D6E-409C-BE32-E72D297353CC}">
                  <c16:uniqueId val="{00000003-F018-AF40-85CC-B934A59BCA6E}"/>
                </c:ext>
              </c:extLst>
            </c:dLbl>
            <c:dLbl>
              <c:idx val="2"/>
              <c:layout>
                <c:manualLayout>
                  <c:x val="0.23110827266259015"/>
                  <c:y val="8.561069601635718E-2"/>
                </c:manualLayout>
              </c:layout>
              <c:tx>
                <c:rich>
                  <a:bodyPr/>
                  <a:lstStyle/>
                  <a:p>
                    <a:fld id="{48F99013-EC45-0D45-B6F6-FBDFCFEE7F16}" type="CATEGORYNAME">
                      <a:rPr lang="en-US"/>
                      <a:pPr/>
                      <a:t>[CATEGORY NAME]</a:t>
                    </a:fld>
                    <a:r>
                      <a:rPr lang="en-US" baseline="0"/>
                      <a:t>, </a:t>
                    </a:r>
                    <a:fld id="{0479CA79-DF24-CA4F-B2CC-241FF2DE4B7C}" type="VALUE">
                      <a:rPr lang="en-US" sz="1400" baseline="0"/>
                      <a:pPr/>
                      <a:t>[VALUE]</a:t>
                    </a:fld>
                    <a:endParaRPr lang="en-US" baseline="0"/>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F018-AF40-85CC-B934A59BCA6E}"/>
                </c:ext>
              </c:extLst>
            </c:dLbl>
            <c:dLbl>
              <c:idx val="3"/>
              <c:layout>
                <c:manualLayout>
                  <c:x val="6.0382376647824434E-2"/>
                  <c:y val="6.5641555756557696E-2"/>
                </c:manualLayout>
              </c:layout>
              <c:tx>
                <c:rich>
                  <a:bodyPr/>
                  <a:lstStyle/>
                  <a:p>
                    <a:fld id="{F90BD06E-C85B-B447-BFC6-F2435F7E7396}" type="CATEGORYNAME">
                      <a:rPr lang="en-US"/>
                      <a:pPr/>
                      <a:t>[CATEGORY NAME]</a:t>
                    </a:fld>
                    <a:r>
                      <a:rPr lang="en-US" baseline="0"/>
                      <a:t>, </a:t>
                    </a:r>
                    <a:fld id="{556D1ED4-C9AC-6745-964E-8139785115B5}" type="VALUE">
                      <a:rPr lang="en-US" sz="1400" baseline="0"/>
                      <a:pPr/>
                      <a:t>[VALUE]</a:t>
                    </a:fld>
                    <a:endParaRPr lang="en-US" baseline="0"/>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F018-AF40-85CC-B934A59BCA6E}"/>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 within the last month</c:v>
                </c:pt>
                <c:pt idx="1">
                  <c:v>Yes, more than a month ago</c:v>
                </c:pt>
                <c:pt idx="2">
                  <c:v>No</c:v>
                </c:pt>
                <c:pt idx="3">
                  <c:v>Not sure</c:v>
                </c:pt>
              </c:strCache>
            </c:strRef>
          </c:cat>
          <c:val>
            <c:numRef>
              <c:f>Sheet1!$B$2:$B$5</c:f>
              <c:numCache>
                <c:formatCode>0%</c:formatCode>
                <c:ptCount val="4"/>
                <c:pt idx="0">
                  <c:v>0.39</c:v>
                </c:pt>
                <c:pt idx="1">
                  <c:v>0.23</c:v>
                </c:pt>
                <c:pt idx="2">
                  <c:v>0.32</c:v>
                </c:pt>
                <c:pt idx="3">
                  <c:v>0.06</c:v>
                </c:pt>
              </c:numCache>
            </c:numRef>
          </c:val>
          <c:extLst>
            <c:ext xmlns:c16="http://schemas.microsoft.com/office/drawing/2014/chart" uri="{C3380CC4-5D6E-409C-BE32-E72D297353CC}">
              <c16:uniqueId val="{00000008-F018-AF40-85CC-B934A59BCA6E}"/>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a:solidFill>
            <a:schemeClr val="tx1"/>
          </a:solidFill>
          <a:latin typeface="+mn-lt"/>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00310848200227"/>
          <c:y val="3.916925294954008E-2"/>
          <c:w val="0.49200129743393917"/>
          <c:h val="0.93458258109395209"/>
        </c:manualLayout>
      </c:layout>
      <c:barChart>
        <c:barDir val="bar"/>
        <c:grouping val="clustered"/>
        <c:varyColors val="0"/>
        <c:ser>
          <c:idx val="0"/>
          <c:order val="0"/>
          <c:tx>
            <c:strRef>
              <c:f>Sheet1!$B$1</c:f>
              <c:strCache>
                <c:ptCount val="1"/>
                <c:pt idx="0">
                  <c:v>% Yes</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96CB-324E-B978-117E2B7A4856}"/>
              </c:ext>
            </c:extLst>
          </c:dPt>
          <c:dPt>
            <c:idx val="1"/>
            <c:invertIfNegative val="0"/>
            <c:bubble3D val="0"/>
            <c:extLst>
              <c:ext xmlns:c16="http://schemas.microsoft.com/office/drawing/2014/chart" uri="{C3380CC4-5D6E-409C-BE32-E72D297353CC}">
                <c16:uniqueId val="{00000001-96CB-324E-B978-117E2B7A4856}"/>
              </c:ext>
            </c:extLst>
          </c:dPt>
          <c:dPt>
            <c:idx val="2"/>
            <c:invertIfNegative val="0"/>
            <c:bubble3D val="0"/>
            <c:extLst>
              <c:ext xmlns:c16="http://schemas.microsoft.com/office/drawing/2014/chart" uri="{C3380CC4-5D6E-409C-BE32-E72D297353CC}">
                <c16:uniqueId val="{00000002-96CB-324E-B978-117E2B7A4856}"/>
              </c:ext>
            </c:extLst>
          </c:dPt>
          <c:dPt>
            <c:idx val="3"/>
            <c:invertIfNegative val="0"/>
            <c:bubble3D val="0"/>
            <c:extLst>
              <c:ext xmlns:c16="http://schemas.microsoft.com/office/drawing/2014/chart" uri="{C3380CC4-5D6E-409C-BE32-E72D297353CC}">
                <c16:uniqueId val="{00000003-96CB-324E-B978-117E2B7A4856}"/>
              </c:ext>
            </c:extLst>
          </c:dPt>
          <c:dPt>
            <c:idx val="7"/>
            <c:invertIfNegative val="0"/>
            <c:bubble3D val="0"/>
            <c:extLst>
              <c:ext xmlns:c16="http://schemas.microsoft.com/office/drawing/2014/chart" uri="{C3380CC4-5D6E-409C-BE32-E72D297353CC}">
                <c16:uniqueId val="{00000004-96CB-324E-B978-117E2B7A4856}"/>
              </c:ext>
            </c:extLst>
          </c:dPt>
          <c:dPt>
            <c:idx val="11"/>
            <c:invertIfNegative val="0"/>
            <c:bubble3D val="0"/>
            <c:extLst>
              <c:ext xmlns:c16="http://schemas.microsoft.com/office/drawing/2014/chart" uri="{C3380CC4-5D6E-409C-BE32-E72D297353CC}">
                <c16:uniqueId val="{00000005-96CB-324E-B978-117E2B7A4856}"/>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West</c:v>
                </c:pt>
                <c:pt idx="1">
                  <c:v>South</c:v>
                </c:pt>
                <c:pt idx="2">
                  <c:v>Midwest</c:v>
                </c:pt>
                <c:pt idx="3">
                  <c:v>Northeast</c:v>
                </c:pt>
                <c:pt idx="5">
                  <c:v>Rural</c:v>
                </c:pt>
                <c:pt idx="6">
                  <c:v>Suburban</c:v>
                </c:pt>
                <c:pt idx="7">
                  <c:v>Urban &lt;1M</c:v>
                </c:pt>
                <c:pt idx="8">
                  <c:v>Urban 1M+</c:v>
                </c:pt>
                <c:pt idx="10">
                  <c:v>Boomer +</c:v>
                </c:pt>
                <c:pt idx="11">
                  <c:v>Gen X</c:v>
                </c:pt>
                <c:pt idx="12">
                  <c:v>Millennial</c:v>
                </c:pt>
                <c:pt idx="13">
                  <c:v>Gen Z</c:v>
                </c:pt>
                <c:pt idx="15">
                  <c:v>Women</c:v>
                </c:pt>
                <c:pt idx="16">
                  <c:v>Men</c:v>
                </c:pt>
              </c:strCache>
            </c:strRef>
          </c:cat>
          <c:val>
            <c:numRef>
              <c:f>Sheet1!$B$2:$B$18</c:f>
              <c:numCache>
                <c:formatCode>0%</c:formatCode>
                <c:ptCount val="17"/>
                <c:pt idx="0">
                  <c:v>0.61</c:v>
                </c:pt>
                <c:pt idx="1">
                  <c:v>0.68</c:v>
                </c:pt>
                <c:pt idx="2">
                  <c:v>0.56999999999999995</c:v>
                </c:pt>
                <c:pt idx="3">
                  <c:v>0.56000000000000005</c:v>
                </c:pt>
                <c:pt idx="5">
                  <c:v>0.56999999999999995</c:v>
                </c:pt>
                <c:pt idx="6">
                  <c:v>0.6</c:v>
                </c:pt>
                <c:pt idx="7">
                  <c:v>0.63</c:v>
                </c:pt>
                <c:pt idx="8">
                  <c:v>0.71</c:v>
                </c:pt>
                <c:pt idx="10">
                  <c:v>0.41</c:v>
                </c:pt>
                <c:pt idx="11">
                  <c:v>0.59</c:v>
                </c:pt>
                <c:pt idx="12">
                  <c:v>0.7</c:v>
                </c:pt>
                <c:pt idx="13">
                  <c:v>0.7</c:v>
                </c:pt>
                <c:pt idx="15">
                  <c:v>0.56000000000000005</c:v>
                </c:pt>
                <c:pt idx="16">
                  <c:v>0.68</c:v>
                </c:pt>
              </c:numCache>
            </c:numRef>
          </c:val>
          <c:extLst>
            <c:ext xmlns:c16="http://schemas.microsoft.com/office/drawing/2014/chart" uri="{C3380CC4-5D6E-409C-BE32-E72D297353CC}">
              <c16:uniqueId val="{00000006-96CB-324E-B978-117E2B7A4856}"/>
            </c:ext>
          </c:extLst>
        </c:ser>
        <c:dLbls>
          <c:showLegendKey val="0"/>
          <c:showVal val="0"/>
          <c:showCatName val="0"/>
          <c:showSerName val="0"/>
          <c:showPercent val="0"/>
          <c:showBubbleSize val="0"/>
        </c:dLbls>
        <c:gapWidth val="70"/>
        <c:axId val="213047296"/>
        <c:axId val="206826880"/>
      </c:barChart>
      <c:catAx>
        <c:axId val="213047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06826880"/>
        <c:crosses val="autoZero"/>
        <c:auto val="1"/>
        <c:lblAlgn val="ctr"/>
        <c:lblOffset val="100"/>
        <c:noMultiLvlLbl val="0"/>
      </c:catAx>
      <c:valAx>
        <c:axId val="206826880"/>
        <c:scaling>
          <c:orientation val="minMax"/>
          <c:max val="0.9"/>
        </c:scaling>
        <c:delete val="1"/>
        <c:axPos val="b"/>
        <c:numFmt formatCode="0%" sourceLinked="1"/>
        <c:majorTickMark val="out"/>
        <c:minorTickMark val="none"/>
        <c:tickLblPos val="nextTo"/>
        <c:crossAx val="21304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mn-lt"/>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072705276897934"/>
          <c:y val="0"/>
          <c:w val="0.48791252184813927"/>
          <c:h val="1"/>
        </c:manualLayout>
      </c:layout>
      <c:barChart>
        <c:barDir val="bar"/>
        <c:grouping val="clustered"/>
        <c:varyColors val="0"/>
        <c:ser>
          <c:idx val="0"/>
          <c:order val="0"/>
          <c:tx>
            <c:strRef>
              <c:f>Sheet1!$B$1</c:f>
              <c:strCache>
                <c:ptCount val="1"/>
                <c:pt idx="0">
                  <c:v>2023</c:v>
                </c:pt>
              </c:strCache>
            </c:strRef>
          </c:tx>
          <c:spPr>
            <a:solidFill>
              <a:schemeClr val="accent4">
                <a:lumMod val="60000"/>
                <a:lumOff val="40000"/>
              </a:schemeClr>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0-C3A4-428D-9737-DA9F855AED3E}"/>
              </c:ext>
            </c:extLst>
          </c:dPt>
          <c:dLbls>
            <c:dLbl>
              <c:idx val="3"/>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0B-3042-9D1F-013BB15B3D8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NET: Any Engagement</c:v>
                </c:pt>
                <c:pt idx="1">
                  <c:v>Visited the hotel's website</c:v>
                </c:pt>
                <c:pt idx="2">
                  <c:v>Searched for the hotel online</c:v>
                </c:pt>
                <c:pt idx="3">
                  <c:v>Considered planning a trip to stay at the hotel</c:v>
                </c:pt>
                <c:pt idx="4">
                  <c:v>Searched for reviews of the hotel</c:v>
                </c:pt>
                <c:pt idx="5">
                  <c:v>Booked a stay at a hotel</c:v>
                </c:pt>
                <c:pt idx="6">
                  <c:v>Talked to my friends and/or family about the hotel</c:v>
                </c:pt>
                <c:pt idx="7">
                  <c:v>Followed the hotel on social media</c:v>
                </c:pt>
                <c:pt idx="8">
                  <c:v>Downloaded the hotel's app</c:v>
                </c:pt>
                <c:pt idx="9">
                  <c:v>Joined a membership or rewards program</c:v>
                </c:pt>
                <c:pt idx="10">
                  <c:v>Contacted the hotel </c:v>
                </c:pt>
                <c:pt idx="11">
                  <c:v>Took a picture of the ad to share on social media</c:v>
                </c:pt>
                <c:pt idx="12">
                  <c:v>Used QR/tap technology/text to access a product offer or information</c:v>
                </c:pt>
              </c:strCache>
            </c:strRef>
          </c:cat>
          <c:val>
            <c:numRef>
              <c:f>Sheet1!$B$2:$B$14</c:f>
              <c:numCache>
                <c:formatCode>0%</c:formatCode>
                <c:ptCount val="13"/>
                <c:pt idx="0">
                  <c:v>0.70766527999999995</c:v>
                </c:pt>
                <c:pt idx="1">
                  <c:v>0.47990249000000001</c:v>
                </c:pt>
                <c:pt idx="2">
                  <c:v>0.43186436</c:v>
                </c:pt>
                <c:pt idx="3">
                  <c:v>0.36719709</c:v>
                </c:pt>
                <c:pt idx="4">
                  <c:v>0.32393493999999989</c:v>
                </c:pt>
                <c:pt idx="5">
                  <c:v>0.32375385000000001</c:v>
                </c:pt>
                <c:pt idx="6">
                  <c:v>0.27719333000000002</c:v>
                </c:pt>
                <c:pt idx="7">
                  <c:v>0.18847905000000001</c:v>
                </c:pt>
                <c:pt idx="8">
                  <c:v>0.18465645999999999</c:v>
                </c:pt>
                <c:pt idx="9">
                  <c:v>0.16722751999999999</c:v>
                </c:pt>
                <c:pt idx="10">
                  <c:v>0.14262387000000001</c:v>
                </c:pt>
                <c:pt idx="11">
                  <c:v>0.13257670999999999</c:v>
                </c:pt>
                <c:pt idx="12">
                  <c:v>0.13200728</c:v>
                </c:pt>
              </c:numCache>
            </c:numRef>
          </c:val>
          <c:extLst>
            <c:ext xmlns:c16="http://schemas.microsoft.com/office/drawing/2014/chart" uri="{C3380CC4-5D6E-409C-BE32-E72D297353CC}">
              <c16:uniqueId val="{00000003-240B-3042-9D1F-013BB15B3D8A}"/>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mn-lt"/>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20874649730881"/>
          <c:y val="0"/>
          <c:w val="0.48791252184813927"/>
          <c:h val="1"/>
        </c:manualLayout>
      </c:layout>
      <c:barChart>
        <c:barDir val="bar"/>
        <c:grouping val="clustered"/>
        <c:varyColors val="0"/>
        <c:ser>
          <c:idx val="0"/>
          <c:order val="0"/>
          <c:tx>
            <c:strRef>
              <c:f>Sheet1!$B$1</c:f>
              <c:strCache>
                <c:ptCount val="1"/>
                <c:pt idx="0">
                  <c:v>2023</c:v>
                </c:pt>
              </c:strCache>
            </c:strRef>
          </c:tx>
          <c:spPr>
            <a:solidFill>
              <a:schemeClr val="accent2">
                <a:lumMod val="60000"/>
                <a:lumOff val="40000"/>
              </a:schemeClr>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139A-4663-A624-3496AB15958C}"/>
              </c:ext>
            </c:extLst>
          </c:dPt>
          <c:dPt>
            <c:idx val="5"/>
            <c:invertIfNegative val="0"/>
            <c:bubble3D val="0"/>
            <c:extLst>
              <c:ext xmlns:c16="http://schemas.microsoft.com/office/drawing/2014/chart" uri="{C3380CC4-5D6E-409C-BE32-E72D297353CC}">
                <c16:uniqueId val="{00000000-B556-4271-9E8B-05E7A8795040}"/>
              </c:ext>
            </c:extLst>
          </c:dPt>
          <c:dLbls>
            <c:dLbl>
              <c:idx val="3"/>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55-5344-9B1D-21B91F1D1B3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NET: Interested</c:v>
                </c:pt>
                <c:pt idx="1">
                  <c:v>Price and/or cost-saving opportunities</c:v>
                </c:pt>
                <c:pt idx="2">
                  <c:v>Hotel room images</c:v>
                </c:pt>
                <c:pt idx="3">
                  <c:v>Amenities available</c:v>
                </c:pt>
                <c:pt idx="4">
                  <c:v>Reward opportunities</c:v>
                </c:pt>
                <c:pt idx="5">
                  <c:v>Nearby attractions</c:v>
                </c:pt>
                <c:pt idx="6">
                  <c:v>Information on destination locations</c:v>
                </c:pt>
                <c:pt idx="7">
                  <c:v>New hotel locations</c:v>
                </c:pt>
                <c:pt idx="8">
                  <c:v>Information on nearby location availability </c:v>
                </c:pt>
                <c:pt idx="9">
                  <c:v>Information about an app for the hotel </c:v>
                </c:pt>
                <c:pt idx="10">
                  <c:v>Membership information</c:v>
                </c:pt>
                <c:pt idx="11">
                  <c:v>Partnerships or endorsements </c:v>
                </c:pt>
              </c:strCache>
            </c:strRef>
          </c:cat>
          <c:val>
            <c:numRef>
              <c:f>Sheet1!$B$2:$B$13</c:f>
              <c:numCache>
                <c:formatCode>0%</c:formatCode>
                <c:ptCount val="12"/>
                <c:pt idx="0">
                  <c:v>0.84783246000000001</c:v>
                </c:pt>
                <c:pt idx="1">
                  <c:v>0.50577697999999993</c:v>
                </c:pt>
                <c:pt idx="2">
                  <c:v>0.36966322000000001</c:v>
                </c:pt>
                <c:pt idx="3">
                  <c:v>0.36237855000000002</c:v>
                </c:pt>
                <c:pt idx="4">
                  <c:v>0.30222480000000002</c:v>
                </c:pt>
                <c:pt idx="5">
                  <c:v>0.23598769999999999</c:v>
                </c:pt>
                <c:pt idx="6">
                  <c:v>0.16857586999999999</c:v>
                </c:pt>
                <c:pt idx="7">
                  <c:v>0.15754175000000001</c:v>
                </c:pt>
                <c:pt idx="8">
                  <c:v>0.14745063999999999</c:v>
                </c:pt>
                <c:pt idx="9">
                  <c:v>0.12776138000000001</c:v>
                </c:pt>
                <c:pt idx="10">
                  <c:v>9.6519899999999992E-2</c:v>
                </c:pt>
                <c:pt idx="11">
                  <c:v>5.4344509999999999E-2</c:v>
                </c:pt>
              </c:numCache>
            </c:numRef>
          </c:val>
          <c:extLst>
            <c:ext xmlns:c16="http://schemas.microsoft.com/office/drawing/2014/chart" uri="{C3380CC4-5D6E-409C-BE32-E72D297353CC}">
              <c16:uniqueId val="{00000003-1755-5344-9B1D-21B91F1D1B32}"/>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mn-lt"/>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25915268373415"/>
          <c:y val="5.4022483525003231E-2"/>
          <c:w val="0.65699107245220079"/>
          <c:h val="0.91296945189757017"/>
        </c:manualLayout>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018-AF40-85CC-B934A59BCA6E}"/>
              </c:ext>
            </c:extLst>
          </c:dPt>
          <c:dPt>
            <c:idx val="1"/>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3-F018-AF40-85CC-B934A59BCA6E}"/>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F018-AF40-85CC-B934A59BCA6E}"/>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F018-AF40-85CC-B934A59BCA6E}"/>
              </c:ext>
            </c:extLst>
          </c:dPt>
          <c:dLbls>
            <c:dLbl>
              <c:idx val="0"/>
              <c:layout>
                <c:manualLayout>
                  <c:x val="-0.1897738401232931"/>
                  <c:y val="0.18525208455264777"/>
                </c:manualLayout>
              </c:layout>
              <c:tx>
                <c:rich>
                  <a:bodyPr/>
                  <a:lstStyle/>
                  <a:p>
                    <a:fld id="{218B7AAE-7223-C14C-9811-886D379BB518}" type="CATEGORYNAME">
                      <a:rPr lang="en-US"/>
                      <a:pPr/>
                      <a:t>[CATEGORY NAME]</a:t>
                    </a:fld>
                    <a:r>
                      <a:rPr lang="en-US"/>
                      <a:t>,</a:t>
                    </a:r>
                  </a:p>
                  <a:p>
                    <a:fld id="{A7749AB6-AAA3-B443-8D91-11A4FC328013}" type="VALUE">
                      <a:rPr lang="en-US"/>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8665449313565128"/>
                      <c:h val="0.19851842843352616"/>
                    </c:manualLayout>
                  </c15:layout>
                  <c15:dlblFieldTable/>
                  <c15:showDataLabelsRange val="0"/>
                </c:ext>
                <c:ext xmlns:c16="http://schemas.microsoft.com/office/drawing/2014/chart" uri="{C3380CC4-5D6E-409C-BE32-E72D297353CC}">
                  <c16:uniqueId val="{00000001-F018-AF40-85CC-B934A59BCA6E}"/>
                </c:ext>
              </c:extLst>
            </c:dLbl>
            <c:dLbl>
              <c:idx val="1"/>
              <c:layout>
                <c:manualLayout>
                  <c:x val="4.5918979068703049E-2"/>
                  <c:y val="-0.13128311151311539"/>
                </c:manualLayout>
              </c:layout>
              <c:tx>
                <c:rich>
                  <a:bodyPr/>
                  <a:lstStyle/>
                  <a:p>
                    <a:fld id="{2C6FBED5-1FBB-BB4E-BC16-0E2C094F0056}" type="CATEGORYNAME">
                      <a:rPr lang="en-US"/>
                      <a:pPr/>
                      <a:t>[CATEGORY NAME]</a:t>
                    </a:fld>
                    <a:r>
                      <a:rPr lang="en-US"/>
                      <a:t>,</a:t>
                    </a:r>
                  </a:p>
                  <a:p>
                    <a:fld id="{ECFACAC5-9AD0-9D4F-87FE-13A4F545914D}" type="VALUE">
                      <a:rPr lang="en-US"/>
                      <a:pPr/>
                      <a:t>[VALUE]</a:t>
                    </a:fld>
                    <a:endParaRPr lang="en-US"/>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074773135616287"/>
                      <c:h val="0.17907071137021807"/>
                    </c:manualLayout>
                  </c15:layout>
                  <c15:dlblFieldTable/>
                  <c15:showDataLabelsRange val="0"/>
                </c:ext>
                <c:ext xmlns:c16="http://schemas.microsoft.com/office/drawing/2014/chart" uri="{C3380CC4-5D6E-409C-BE32-E72D297353CC}">
                  <c16:uniqueId val="{00000003-F018-AF40-85CC-B934A59BCA6E}"/>
                </c:ext>
              </c:extLst>
            </c:dLbl>
            <c:dLbl>
              <c:idx val="2"/>
              <c:layout>
                <c:manualLayout>
                  <c:x val="0.22277233571640481"/>
                  <c:y val="0.10877830393043637"/>
                </c:manualLayout>
              </c:layout>
              <c:tx>
                <c:rich>
                  <a:bodyPr/>
                  <a:lstStyle/>
                  <a:p>
                    <a:fld id="{48F99013-EC45-0D45-B6F6-FBDFCFEE7F16}" type="CATEGORYNAME">
                      <a:rPr lang="en-US"/>
                      <a:pPr/>
                      <a:t>[CATEGORY NAME]</a:t>
                    </a:fld>
                    <a:r>
                      <a:rPr lang="en-US" baseline="0"/>
                      <a:t>, </a:t>
                    </a:r>
                    <a:fld id="{0479CA79-DF24-CA4F-B2CC-241FF2DE4B7C}" type="VALUE">
                      <a:rPr lang="en-US" sz="1400" baseline="0"/>
                      <a:pPr/>
                      <a:t>[VALUE]</a:t>
                    </a:fld>
                    <a:endParaRPr lang="en-US" baseline="0"/>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F018-AF40-85CC-B934A59BCA6E}"/>
                </c:ext>
              </c:extLst>
            </c:dLbl>
            <c:dLbl>
              <c:idx val="3"/>
              <c:layout>
                <c:manualLayout>
                  <c:x val="4.0931857106725325E-2"/>
                  <c:y val="8.8809163670636876E-2"/>
                </c:manualLayout>
              </c:layout>
              <c:tx>
                <c:rich>
                  <a:bodyPr/>
                  <a:lstStyle/>
                  <a:p>
                    <a:fld id="{F90BD06E-C85B-B447-BFC6-F2435F7E7396}" type="CATEGORYNAME">
                      <a:rPr lang="en-US"/>
                      <a:pPr/>
                      <a:t>[CATEGORY NAME]</a:t>
                    </a:fld>
                    <a:r>
                      <a:rPr lang="en-US" baseline="0"/>
                      <a:t>, </a:t>
                    </a:r>
                    <a:fld id="{556D1ED4-C9AC-6745-964E-8139785115B5}" type="VALUE">
                      <a:rPr lang="en-US" sz="1400" baseline="0"/>
                      <a:pPr/>
                      <a:t>[VALUE]</a:t>
                    </a:fld>
                    <a:endParaRPr lang="en-US" baseline="0"/>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7-F018-AF40-85CC-B934A59BCA6E}"/>
                </c:ext>
              </c:extLst>
            </c:dLbl>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 within the last month</c:v>
                </c:pt>
                <c:pt idx="1">
                  <c:v>Yes, more than a month ago</c:v>
                </c:pt>
                <c:pt idx="2">
                  <c:v>No</c:v>
                </c:pt>
                <c:pt idx="3">
                  <c:v>Not sure</c:v>
                </c:pt>
              </c:strCache>
            </c:strRef>
          </c:cat>
          <c:val>
            <c:numRef>
              <c:f>Sheet1!$B$2:$B$5</c:f>
              <c:numCache>
                <c:formatCode>0%</c:formatCode>
                <c:ptCount val="4"/>
                <c:pt idx="0">
                  <c:v>0.38</c:v>
                </c:pt>
                <c:pt idx="1">
                  <c:v>0.26</c:v>
                </c:pt>
                <c:pt idx="2">
                  <c:v>0.32</c:v>
                </c:pt>
                <c:pt idx="3">
                  <c:v>0.04</c:v>
                </c:pt>
              </c:numCache>
            </c:numRef>
          </c:val>
          <c:extLst>
            <c:ext xmlns:c16="http://schemas.microsoft.com/office/drawing/2014/chart" uri="{C3380CC4-5D6E-409C-BE32-E72D297353CC}">
              <c16:uniqueId val="{00000008-F018-AF40-85CC-B934A59BCA6E}"/>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a:solidFill>
            <a:schemeClr val="tx1"/>
          </a:solidFill>
          <a:latin typeface="+mn-lt"/>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00310848200227"/>
          <c:y val="3.916925294954008E-2"/>
          <c:w val="0.49200129743393917"/>
          <c:h val="0.93458258109395209"/>
        </c:manualLayout>
      </c:layout>
      <c:barChart>
        <c:barDir val="bar"/>
        <c:grouping val="clustered"/>
        <c:varyColors val="0"/>
        <c:ser>
          <c:idx val="0"/>
          <c:order val="0"/>
          <c:tx>
            <c:strRef>
              <c:f>Sheet1!$B$1</c:f>
              <c:strCache>
                <c:ptCount val="1"/>
                <c:pt idx="0">
                  <c:v>% Yes</c:v>
                </c:pt>
              </c:strCache>
            </c:strRef>
          </c:tx>
          <c:spPr>
            <a:solidFill>
              <a:schemeClr val="accent1"/>
            </a:solidFill>
            <a:ln>
              <a:noFill/>
            </a:ln>
            <a:effectLst/>
          </c:spPr>
          <c:invertIfNegative val="0"/>
          <c:dPt>
            <c:idx val="0"/>
            <c:invertIfNegative val="0"/>
            <c:bubble3D val="0"/>
            <c:extLst>
              <c:ext xmlns:c16="http://schemas.microsoft.com/office/drawing/2014/chart" uri="{C3380CC4-5D6E-409C-BE32-E72D297353CC}">
                <c16:uniqueId val="{00000000-96CB-324E-B978-117E2B7A4856}"/>
              </c:ext>
            </c:extLst>
          </c:dPt>
          <c:dPt>
            <c:idx val="1"/>
            <c:invertIfNegative val="0"/>
            <c:bubble3D val="0"/>
            <c:extLst>
              <c:ext xmlns:c16="http://schemas.microsoft.com/office/drawing/2014/chart" uri="{C3380CC4-5D6E-409C-BE32-E72D297353CC}">
                <c16:uniqueId val="{00000001-96CB-324E-B978-117E2B7A4856}"/>
              </c:ext>
            </c:extLst>
          </c:dPt>
          <c:dPt>
            <c:idx val="2"/>
            <c:invertIfNegative val="0"/>
            <c:bubble3D val="0"/>
            <c:extLst>
              <c:ext xmlns:c16="http://schemas.microsoft.com/office/drawing/2014/chart" uri="{C3380CC4-5D6E-409C-BE32-E72D297353CC}">
                <c16:uniqueId val="{00000002-96CB-324E-B978-117E2B7A4856}"/>
              </c:ext>
            </c:extLst>
          </c:dPt>
          <c:dPt>
            <c:idx val="3"/>
            <c:invertIfNegative val="0"/>
            <c:bubble3D val="0"/>
            <c:extLst>
              <c:ext xmlns:c16="http://schemas.microsoft.com/office/drawing/2014/chart" uri="{C3380CC4-5D6E-409C-BE32-E72D297353CC}">
                <c16:uniqueId val="{00000003-96CB-324E-B978-117E2B7A4856}"/>
              </c:ext>
            </c:extLst>
          </c:dPt>
          <c:dPt>
            <c:idx val="7"/>
            <c:invertIfNegative val="0"/>
            <c:bubble3D val="0"/>
            <c:extLst>
              <c:ext xmlns:c16="http://schemas.microsoft.com/office/drawing/2014/chart" uri="{C3380CC4-5D6E-409C-BE32-E72D297353CC}">
                <c16:uniqueId val="{00000004-96CB-324E-B978-117E2B7A4856}"/>
              </c:ext>
            </c:extLst>
          </c:dPt>
          <c:dPt>
            <c:idx val="11"/>
            <c:invertIfNegative val="0"/>
            <c:bubble3D val="0"/>
            <c:extLst>
              <c:ext xmlns:c16="http://schemas.microsoft.com/office/drawing/2014/chart" uri="{C3380CC4-5D6E-409C-BE32-E72D297353CC}">
                <c16:uniqueId val="{00000005-96CB-324E-B978-117E2B7A4856}"/>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West</c:v>
                </c:pt>
                <c:pt idx="1">
                  <c:v>South</c:v>
                </c:pt>
                <c:pt idx="2">
                  <c:v>Midwest</c:v>
                </c:pt>
                <c:pt idx="3">
                  <c:v>Northeast</c:v>
                </c:pt>
                <c:pt idx="5">
                  <c:v>Rural</c:v>
                </c:pt>
                <c:pt idx="6">
                  <c:v>Suburban</c:v>
                </c:pt>
                <c:pt idx="7">
                  <c:v>Urban &lt;1M</c:v>
                </c:pt>
                <c:pt idx="8">
                  <c:v>Urban 1M+</c:v>
                </c:pt>
                <c:pt idx="10">
                  <c:v>Boomer +</c:v>
                </c:pt>
                <c:pt idx="11">
                  <c:v>Gen X</c:v>
                </c:pt>
                <c:pt idx="12">
                  <c:v>Millennial</c:v>
                </c:pt>
                <c:pt idx="13">
                  <c:v>Gen Z</c:v>
                </c:pt>
                <c:pt idx="15">
                  <c:v>Women</c:v>
                </c:pt>
                <c:pt idx="16">
                  <c:v>Men</c:v>
                </c:pt>
              </c:strCache>
            </c:strRef>
          </c:cat>
          <c:val>
            <c:numRef>
              <c:f>Sheet1!$B$2:$B$18</c:f>
              <c:numCache>
                <c:formatCode>0%</c:formatCode>
                <c:ptCount val="17"/>
                <c:pt idx="0">
                  <c:v>0.67</c:v>
                </c:pt>
                <c:pt idx="1">
                  <c:v>0.64</c:v>
                </c:pt>
                <c:pt idx="2">
                  <c:v>0.63</c:v>
                </c:pt>
                <c:pt idx="3">
                  <c:v>0.63</c:v>
                </c:pt>
                <c:pt idx="5">
                  <c:v>0.59</c:v>
                </c:pt>
                <c:pt idx="6">
                  <c:v>0.64</c:v>
                </c:pt>
                <c:pt idx="7">
                  <c:v>0.61</c:v>
                </c:pt>
                <c:pt idx="8">
                  <c:v>0.69</c:v>
                </c:pt>
                <c:pt idx="10">
                  <c:v>0.53</c:v>
                </c:pt>
                <c:pt idx="11">
                  <c:v>0.68</c:v>
                </c:pt>
                <c:pt idx="12">
                  <c:v>0.67</c:v>
                </c:pt>
                <c:pt idx="13">
                  <c:v>0.59</c:v>
                </c:pt>
                <c:pt idx="15">
                  <c:v>0.59</c:v>
                </c:pt>
                <c:pt idx="16">
                  <c:v>0.7</c:v>
                </c:pt>
              </c:numCache>
            </c:numRef>
          </c:val>
          <c:extLst>
            <c:ext xmlns:c16="http://schemas.microsoft.com/office/drawing/2014/chart" uri="{C3380CC4-5D6E-409C-BE32-E72D297353CC}">
              <c16:uniqueId val="{00000006-96CB-324E-B978-117E2B7A4856}"/>
            </c:ext>
          </c:extLst>
        </c:ser>
        <c:dLbls>
          <c:showLegendKey val="0"/>
          <c:showVal val="0"/>
          <c:showCatName val="0"/>
          <c:showSerName val="0"/>
          <c:showPercent val="0"/>
          <c:showBubbleSize val="0"/>
        </c:dLbls>
        <c:gapWidth val="70"/>
        <c:axId val="213047296"/>
        <c:axId val="206826880"/>
      </c:barChart>
      <c:catAx>
        <c:axId val="213047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206826880"/>
        <c:crosses val="autoZero"/>
        <c:auto val="1"/>
        <c:lblAlgn val="ctr"/>
        <c:lblOffset val="100"/>
        <c:noMultiLvlLbl val="0"/>
      </c:catAx>
      <c:valAx>
        <c:axId val="206826880"/>
        <c:scaling>
          <c:orientation val="minMax"/>
          <c:max val="0.9"/>
        </c:scaling>
        <c:delete val="1"/>
        <c:axPos val="b"/>
        <c:numFmt formatCode="0%" sourceLinked="1"/>
        <c:majorTickMark val="out"/>
        <c:minorTickMark val="none"/>
        <c:tickLblPos val="nextTo"/>
        <c:crossAx val="21304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Helvetica" pitchFamily="2" charset="0"/>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072705276897934"/>
          <c:y val="0"/>
          <c:w val="0.48791252184813927"/>
          <c:h val="1"/>
        </c:manualLayout>
      </c:layout>
      <c:barChart>
        <c:barDir val="bar"/>
        <c:grouping val="clustered"/>
        <c:varyColors val="0"/>
        <c:ser>
          <c:idx val="0"/>
          <c:order val="0"/>
          <c:tx>
            <c:strRef>
              <c:f>Sheet1!$B$1</c:f>
              <c:strCache>
                <c:ptCount val="1"/>
                <c:pt idx="0">
                  <c:v>2023</c:v>
                </c:pt>
              </c:strCache>
            </c:strRef>
          </c:tx>
          <c:spPr>
            <a:solidFill>
              <a:schemeClr val="accent4">
                <a:lumMod val="60000"/>
                <a:lumOff val="40000"/>
              </a:schemeClr>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D711-466F-936F-C6CD7E15DB9A}"/>
              </c:ext>
            </c:extLst>
          </c:dPt>
          <c:dPt>
            <c:idx val="11"/>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2-C9C4-4F97-85D1-89825873B37D}"/>
              </c:ext>
            </c:extLst>
          </c:dPt>
          <c:dLbls>
            <c:dLbl>
              <c:idx val="3"/>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0B-3042-9D1F-013BB15B3D8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NET: Any Engagement</c:v>
                </c:pt>
                <c:pt idx="1">
                  <c:v>Talked to my friends and/or family about the law practice</c:v>
                </c:pt>
                <c:pt idx="2">
                  <c:v>Searched for more information about the law practice</c:v>
                </c:pt>
                <c:pt idx="3">
                  <c:v>Visited the law practice's website</c:v>
                </c:pt>
                <c:pt idx="4">
                  <c:v>Looked up reviews online of the law practice</c:v>
                </c:pt>
                <c:pt idx="5">
                  <c:v>Made an appointment with the law practice advertised</c:v>
                </c:pt>
                <c:pt idx="6">
                  <c:v>Called the number on the advertisement</c:v>
                </c:pt>
                <c:pt idx="7">
                  <c:v>Used QR/tap technology/text to access offer or information</c:v>
                </c:pt>
                <c:pt idx="8">
                  <c:v>Visited the physical office of the law practice</c:v>
                </c:pt>
                <c:pt idx="9">
                  <c:v>Followed the law practice on social media</c:v>
                </c:pt>
                <c:pt idx="10">
                  <c:v>Took a picture of the ad to share on social media</c:v>
                </c:pt>
                <c:pt idx="11">
                  <c:v>Something else</c:v>
                </c:pt>
              </c:strCache>
            </c:strRef>
          </c:cat>
          <c:val>
            <c:numRef>
              <c:f>Sheet1!$B$2:$B$13</c:f>
              <c:numCache>
                <c:formatCode>0%</c:formatCode>
                <c:ptCount val="12"/>
                <c:pt idx="0">
                  <c:v>0.40522559000000002</c:v>
                </c:pt>
                <c:pt idx="1">
                  <c:v>0.39966762</c:v>
                </c:pt>
                <c:pt idx="2">
                  <c:v>0.39725809000000001</c:v>
                </c:pt>
                <c:pt idx="3">
                  <c:v>0.37298943000000001</c:v>
                </c:pt>
                <c:pt idx="4">
                  <c:v>0.36957009000000002</c:v>
                </c:pt>
                <c:pt idx="5">
                  <c:v>0.23662122999999999</c:v>
                </c:pt>
                <c:pt idx="6">
                  <c:v>0.22916210000000001</c:v>
                </c:pt>
                <c:pt idx="7">
                  <c:v>0.19627863000000001</c:v>
                </c:pt>
                <c:pt idx="8">
                  <c:v>0.18612581</c:v>
                </c:pt>
                <c:pt idx="9">
                  <c:v>0.18610741</c:v>
                </c:pt>
                <c:pt idx="10">
                  <c:v>0.18147621999999999</c:v>
                </c:pt>
                <c:pt idx="11">
                  <c:v>0.02</c:v>
                </c:pt>
              </c:numCache>
            </c:numRef>
          </c:val>
          <c:extLst>
            <c:ext xmlns:c16="http://schemas.microsoft.com/office/drawing/2014/chart" uri="{C3380CC4-5D6E-409C-BE32-E72D297353CC}">
              <c16:uniqueId val="{00000003-240B-3042-9D1F-013BB15B3D8A}"/>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mn-lt"/>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9212550992861"/>
          <c:y val="0"/>
          <c:w val="0.48791252184813927"/>
          <c:h val="1"/>
        </c:manualLayout>
      </c:layout>
      <c:barChart>
        <c:barDir val="bar"/>
        <c:grouping val="clustered"/>
        <c:varyColors val="0"/>
        <c:ser>
          <c:idx val="0"/>
          <c:order val="0"/>
          <c:tx>
            <c:strRef>
              <c:f>Sheet1!$B$1</c:f>
              <c:strCache>
                <c:ptCount val="1"/>
                <c:pt idx="0">
                  <c:v>2023</c:v>
                </c:pt>
              </c:strCache>
            </c:strRef>
          </c:tx>
          <c:spPr>
            <a:solidFill>
              <a:schemeClr val="accent2">
                <a:lumMod val="60000"/>
                <a:lumOff val="40000"/>
              </a:schemeClr>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0-EB00-4952-846B-85710D14162C}"/>
              </c:ext>
            </c:extLst>
          </c:dPt>
          <c:dPt>
            <c:idx val="5"/>
            <c:invertIfNegative val="0"/>
            <c:bubble3D val="0"/>
            <c:extLst>
              <c:ext xmlns:c16="http://schemas.microsoft.com/office/drawing/2014/chart" uri="{C3380CC4-5D6E-409C-BE32-E72D297353CC}">
                <c16:uniqueId val="{00000000-B556-4271-9E8B-05E7A8795040}"/>
              </c:ext>
            </c:extLst>
          </c:dPt>
          <c:dLbls>
            <c:dLbl>
              <c:idx val="3"/>
              <c:layout>
                <c:manualLayout>
                  <c:x val="1.8073474640414622E-4"/>
                  <c:y val="2.5930220741801781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55-5344-9B1D-21B91F1D1B3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NET: Interested</c:v>
                </c:pt>
                <c:pt idx="1">
                  <c:v>Types of law practiced </c:v>
                </c:pt>
                <c:pt idx="2">
                  <c:v>Price and/or cost-saving opportunities </c:v>
                </c:pt>
                <c:pt idx="3">
                  <c:v>Information on the law practice's expertise or qualifications</c:v>
                </c:pt>
                <c:pt idx="4">
                  <c:v>Track record of success for previous clients</c:v>
                </c:pt>
                <c:pt idx="5">
                  <c:v>Recommendations/reviews of the law practice</c:v>
                </c:pt>
                <c:pt idx="6">
                  <c:v>Information on nearby location availability </c:v>
                </c:pt>
                <c:pt idx="7">
                  <c:v>Professional honors or recognitions awarded to the law practice</c:v>
                </c:pt>
                <c:pt idx="8">
                  <c:v>The practice's involvement in the local community</c:v>
                </c:pt>
              </c:strCache>
            </c:strRef>
          </c:cat>
          <c:val>
            <c:numRef>
              <c:f>Sheet1!$B$2:$B$10</c:f>
              <c:numCache>
                <c:formatCode>0%</c:formatCode>
                <c:ptCount val="9"/>
                <c:pt idx="0">
                  <c:v>0.66336055999999999</c:v>
                </c:pt>
                <c:pt idx="1">
                  <c:v>0.45412346999999997</c:v>
                </c:pt>
                <c:pt idx="2">
                  <c:v>0.36091558000000001</c:v>
                </c:pt>
                <c:pt idx="3">
                  <c:v>0.35842879000000011</c:v>
                </c:pt>
                <c:pt idx="4">
                  <c:v>0.30356246999999997</c:v>
                </c:pt>
                <c:pt idx="5">
                  <c:v>0.27601368999999998</c:v>
                </c:pt>
                <c:pt idx="6">
                  <c:v>0.24044235</c:v>
                </c:pt>
                <c:pt idx="7">
                  <c:v>0.17276683000000001</c:v>
                </c:pt>
                <c:pt idx="8">
                  <c:v>0.17231616</c:v>
                </c:pt>
              </c:numCache>
            </c:numRef>
          </c:val>
          <c:extLst>
            <c:ext xmlns:c16="http://schemas.microsoft.com/office/drawing/2014/chart" uri="{C3380CC4-5D6E-409C-BE32-E72D297353CC}">
              <c16:uniqueId val="{00000003-1755-5344-9B1D-21B91F1D1B32}"/>
            </c:ext>
          </c:extLst>
        </c:ser>
        <c:dLbls>
          <c:showLegendKey val="0"/>
          <c:showVal val="0"/>
          <c:showCatName val="0"/>
          <c:showSerName val="0"/>
          <c:showPercent val="0"/>
          <c:showBubbleSize val="0"/>
        </c:dLbls>
        <c:gapWidth val="70"/>
        <c:overlap val="-15"/>
        <c:axId val="204662272"/>
        <c:axId val="197963712"/>
      </c:barChart>
      <c:catAx>
        <c:axId val="204662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7963712"/>
        <c:crosses val="autoZero"/>
        <c:auto val="1"/>
        <c:lblAlgn val="ctr"/>
        <c:lblOffset val="100"/>
        <c:noMultiLvlLbl val="0"/>
      </c:catAx>
      <c:valAx>
        <c:axId val="197963712"/>
        <c:scaling>
          <c:orientation val="minMax"/>
          <c:max val="1.1000000000000001"/>
          <c:min val="0"/>
        </c:scaling>
        <c:delete val="1"/>
        <c:axPos val="t"/>
        <c:numFmt formatCode="0%" sourceLinked="1"/>
        <c:majorTickMark val="out"/>
        <c:minorTickMark val="none"/>
        <c:tickLblPos val="nextTo"/>
        <c:crossAx val="20466227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mn-lt"/>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653484378503694"/>
          <c:y val="0"/>
          <c:w val="0.50985124472518939"/>
          <c:h val="1"/>
        </c:manualLayout>
      </c:layout>
      <c:barChart>
        <c:barDir val="bar"/>
        <c:grouping val="clustered"/>
        <c:varyColors val="0"/>
        <c:ser>
          <c:idx val="0"/>
          <c:order val="0"/>
          <c:tx>
            <c:strRef>
              <c:f>Sheet1!$B$1</c:f>
              <c:strCache>
                <c:ptCount val="1"/>
                <c:pt idx="0">
                  <c:v>Wave 181 (08/11 - 08/13)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15"/>
                <c:pt idx="0">
                  <c:v>Male</c:v>
                </c:pt>
                <c:pt idx="1">
                  <c:v>Female</c:v>
                </c:pt>
                <c:pt idx="3">
                  <c:v>Gen Z</c:v>
                </c:pt>
                <c:pt idx="4">
                  <c:v>Millennials </c:v>
                </c:pt>
                <c:pt idx="5">
                  <c:v>Gen X</c:v>
                </c:pt>
                <c:pt idx="6">
                  <c:v>Boomer+</c:v>
                </c:pt>
                <c:pt idx="8">
                  <c:v>Black</c:v>
                </c:pt>
                <c:pt idx="9">
                  <c:v>Hispanic</c:v>
                </c:pt>
                <c:pt idx="10">
                  <c:v>White</c:v>
                </c:pt>
                <c:pt idx="12">
                  <c:v>&lt;$50K</c:v>
                </c:pt>
                <c:pt idx="13">
                  <c:v>$50-99K</c:v>
                </c:pt>
                <c:pt idx="14">
                  <c:v>$100K</c:v>
                </c:pt>
              </c:strCache>
            </c:strRef>
          </c:cat>
          <c:val>
            <c:numRef>
              <c:f>Sheet1!$B$2:$B$22</c:f>
              <c:numCache>
                <c:formatCode>0%</c:formatCode>
                <c:ptCount val="15"/>
                <c:pt idx="0">
                  <c:v>0.53</c:v>
                </c:pt>
                <c:pt idx="1">
                  <c:v>0.37</c:v>
                </c:pt>
                <c:pt idx="3">
                  <c:v>0.5</c:v>
                </c:pt>
                <c:pt idx="4">
                  <c:v>0.51</c:v>
                </c:pt>
                <c:pt idx="5">
                  <c:v>0.44</c:v>
                </c:pt>
                <c:pt idx="6">
                  <c:v>0.39</c:v>
                </c:pt>
                <c:pt idx="8">
                  <c:v>0.59</c:v>
                </c:pt>
                <c:pt idx="9">
                  <c:v>0.52</c:v>
                </c:pt>
                <c:pt idx="10">
                  <c:v>0.42</c:v>
                </c:pt>
                <c:pt idx="12">
                  <c:v>0.36</c:v>
                </c:pt>
                <c:pt idx="13">
                  <c:v>0.4</c:v>
                </c:pt>
                <c:pt idx="14">
                  <c:v>0.57999999999999996</c:v>
                </c:pt>
              </c:numCache>
            </c:numRef>
          </c:val>
          <c:extLst>
            <c:ext xmlns:c16="http://schemas.microsoft.com/office/drawing/2014/chart" uri="{C3380CC4-5D6E-409C-BE32-E72D297353CC}">
              <c16:uniqueId val="{00000000-7BB0-CB44-87D4-F1AEFC216B4E}"/>
            </c:ext>
          </c:extLst>
        </c:ser>
        <c:dLbls>
          <c:showLegendKey val="0"/>
          <c:showVal val="0"/>
          <c:showCatName val="0"/>
          <c:showSerName val="0"/>
          <c:showPercent val="0"/>
          <c:showBubbleSize val="0"/>
        </c:dLbls>
        <c:gapWidth val="70"/>
        <c:axId val="-1079171392"/>
        <c:axId val="-1079157248"/>
      </c:barChart>
      <c:catAx>
        <c:axId val="-10791713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crossAx val="-1079157248"/>
        <c:crosses val="autoZero"/>
        <c:auto val="1"/>
        <c:lblAlgn val="ctr"/>
        <c:lblOffset val="100"/>
        <c:noMultiLvlLbl val="0"/>
      </c:catAx>
      <c:valAx>
        <c:axId val="-1079157248"/>
        <c:scaling>
          <c:orientation val="minMax"/>
          <c:max val="1"/>
          <c:min val="0"/>
        </c:scaling>
        <c:delete val="1"/>
        <c:axPos val="t"/>
        <c:numFmt formatCode="0%" sourceLinked="1"/>
        <c:majorTickMark val="out"/>
        <c:minorTickMark val="none"/>
        <c:tickLblPos val="nextTo"/>
        <c:crossAx val="-1079171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17834460614543"/>
          <c:y val="0.12112723281054136"/>
          <c:w val="0.72462539982078533"/>
          <c:h val="0.87887242306736746"/>
        </c:manualLayout>
      </c:layout>
      <c:barChart>
        <c:barDir val="bar"/>
        <c:grouping val="stacked"/>
        <c:varyColors val="0"/>
        <c:ser>
          <c:idx val="0"/>
          <c:order val="0"/>
          <c:tx>
            <c:strRef>
              <c:f>Sheet1!$B$1</c:f>
              <c:strCache>
                <c:ptCount val="1"/>
                <c:pt idx="0">
                  <c:v>Less</c:v>
                </c:pt>
              </c:strCache>
            </c:strRef>
          </c:tx>
          <c:spPr>
            <a:solidFill>
              <a:schemeClr val="accent2"/>
            </a:solidFill>
            <a:ln>
              <a:noFill/>
            </a:ln>
            <a:effectLst/>
          </c:spPr>
          <c:invertIfNegative val="0"/>
          <c:dPt>
            <c:idx val="2"/>
            <c:invertIfNegative val="0"/>
            <c:bubble3D val="0"/>
            <c:extLst>
              <c:ext xmlns:c16="http://schemas.microsoft.com/office/drawing/2014/chart" uri="{C3380CC4-5D6E-409C-BE32-E72D297353CC}">
                <c16:uniqueId val="{00000000-9891-48E5-9B7C-81570DEECC7D}"/>
              </c:ext>
            </c:extLst>
          </c:dPt>
          <c:dPt>
            <c:idx val="4"/>
            <c:invertIfNegative val="0"/>
            <c:bubble3D val="0"/>
            <c:extLst>
              <c:ext xmlns:c16="http://schemas.microsoft.com/office/drawing/2014/chart" uri="{C3380CC4-5D6E-409C-BE32-E72D297353CC}">
                <c16:uniqueId val="{00000001-4799-AF4B-AFF4-3EFFB77C3B76}"/>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Comfortable with splurging on 
things I want to buy</c:v>
                </c:pt>
                <c:pt idx="1">
                  <c:v>Spending money on big-ticket purchases </c:v>
                </c:pt>
                <c:pt idx="2">
                  <c:v>Spending money overall</c:v>
                </c:pt>
                <c:pt idx="3">
                  <c:v>Comfortable with my household spending this month</c:v>
                </c:pt>
              </c:strCache>
            </c:strRef>
          </c:cat>
          <c:val>
            <c:numRef>
              <c:f>Sheet1!$B$2:$B$5</c:f>
              <c:numCache>
                <c:formatCode>0%</c:formatCode>
                <c:ptCount val="4"/>
                <c:pt idx="0">
                  <c:v>0.45</c:v>
                </c:pt>
                <c:pt idx="1">
                  <c:v>0.43</c:v>
                </c:pt>
                <c:pt idx="2">
                  <c:v>0.44</c:v>
                </c:pt>
                <c:pt idx="3">
                  <c:v>0.54</c:v>
                </c:pt>
              </c:numCache>
            </c:numRef>
          </c:val>
          <c:extLst>
            <c:ext xmlns:c16="http://schemas.microsoft.com/office/drawing/2014/chart" uri="{C3380CC4-5D6E-409C-BE32-E72D297353CC}">
              <c16:uniqueId val="{00000002-4799-AF4B-AFF4-3EFFB77C3B76}"/>
            </c:ext>
          </c:extLst>
        </c:ser>
        <c:ser>
          <c:idx val="1"/>
          <c:order val="1"/>
          <c:tx>
            <c:strRef>
              <c:f>Sheet1!$C$1</c:f>
              <c:strCache>
                <c:ptCount val="1"/>
                <c:pt idx="0">
                  <c:v>No change</c:v>
                </c:pt>
              </c:strCache>
            </c:strRef>
          </c:tx>
          <c:spPr>
            <a:solidFill>
              <a:schemeClr val="accent3"/>
            </a:solidFill>
            <a:ln>
              <a:noFill/>
            </a:ln>
            <a:effectLst/>
          </c:spPr>
          <c:invertIfNegative val="0"/>
          <c:dPt>
            <c:idx val="5"/>
            <c:invertIfNegative val="0"/>
            <c:bubble3D val="0"/>
            <c:extLst>
              <c:ext xmlns:c16="http://schemas.microsoft.com/office/drawing/2014/chart" uri="{C3380CC4-5D6E-409C-BE32-E72D297353CC}">
                <c16:uniqueId val="{00000004-4799-AF4B-AFF4-3EFFB77C3B76}"/>
              </c:ext>
            </c:extLst>
          </c:dPt>
          <c:dPt>
            <c:idx val="8"/>
            <c:invertIfNegative val="0"/>
            <c:bubble3D val="0"/>
            <c:extLst>
              <c:ext xmlns:c16="http://schemas.microsoft.com/office/drawing/2014/chart" uri="{C3380CC4-5D6E-409C-BE32-E72D297353CC}">
                <c16:uniqueId val="{00000005-4799-AF4B-AFF4-3EFFB77C3B76}"/>
              </c:ext>
            </c:extLst>
          </c:dPt>
          <c:dPt>
            <c:idx val="11"/>
            <c:invertIfNegative val="0"/>
            <c:bubble3D val="0"/>
            <c:extLst>
              <c:ext xmlns:c16="http://schemas.microsoft.com/office/drawing/2014/chart" uri="{C3380CC4-5D6E-409C-BE32-E72D297353CC}">
                <c16:uniqueId val="{00000006-4799-AF4B-AFF4-3EFFB77C3B76}"/>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Comfortable with splurging on 
things I want to buy</c:v>
                </c:pt>
                <c:pt idx="1">
                  <c:v>Spending money on big-ticket purchases </c:v>
                </c:pt>
                <c:pt idx="2">
                  <c:v>Spending money overall</c:v>
                </c:pt>
                <c:pt idx="3">
                  <c:v>Comfortable with my household spending this month</c:v>
                </c:pt>
              </c:strCache>
            </c:strRef>
          </c:cat>
          <c:val>
            <c:numRef>
              <c:f>Sheet1!$C$2:$C$5</c:f>
              <c:numCache>
                <c:formatCode>0%</c:formatCode>
                <c:ptCount val="4"/>
                <c:pt idx="0">
                  <c:v>0.13</c:v>
                </c:pt>
                <c:pt idx="1">
                  <c:v>0.15</c:v>
                </c:pt>
                <c:pt idx="2">
                  <c:v>0.21</c:v>
                </c:pt>
                <c:pt idx="3">
                  <c:v>0.17</c:v>
                </c:pt>
              </c:numCache>
            </c:numRef>
          </c:val>
          <c:extLst>
            <c:ext xmlns:c16="http://schemas.microsoft.com/office/drawing/2014/chart" uri="{C3380CC4-5D6E-409C-BE32-E72D297353CC}">
              <c16:uniqueId val="{00000007-4799-AF4B-AFF4-3EFFB77C3B76}"/>
            </c:ext>
          </c:extLst>
        </c:ser>
        <c:ser>
          <c:idx val="2"/>
          <c:order val="2"/>
          <c:tx>
            <c:strRef>
              <c:f>Sheet1!$D$1</c:f>
              <c:strCache>
                <c:ptCount val="1"/>
                <c:pt idx="0">
                  <c:v>More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Comfortable with splurging on 
things I want to buy</c:v>
                </c:pt>
                <c:pt idx="1">
                  <c:v>Spending money on big-ticket purchases </c:v>
                </c:pt>
                <c:pt idx="2">
                  <c:v>Spending money overall</c:v>
                </c:pt>
                <c:pt idx="3">
                  <c:v>Comfortable with my household spending this month</c:v>
                </c:pt>
              </c:strCache>
            </c:strRef>
          </c:cat>
          <c:val>
            <c:numRef>
              <c:f>Sheet1!$D$2:$D$5</c:f>
              <c:numCache>
                <c:formatCode>0%</c:formatCode>
                <c:ptCount val="4"/>
                <c:pt idx="0">
                  <c:v>0.42</c:v>
                </c:pt>
                <c:pt idx="1">
                  <c:v>0.42</c:v>
                </c:pt>
                <c:pt idx="2">
                  <c:v>0.35</c:v>
                </c:pt>
                <c:pt idx="3">
                  <c:v>0.28999999999999998</c:v>
                </c:pt>
              </c:numCache>
            </c:numRef>
          </c:val>
          <c:extLst>
            <c:ext xmlns:c16="http://schemas.microsoft.com/office/drawing/2014/chart" uri="{C3380CC4-5D6E-409C-BE32-E72D297353CC}">
              <c16:uniqueId val="{00000008-4799-AF4B-AFF4-3EFFB77C3B76}"/>
            </c:ext>
          </c:extLst>
        </c:ser>
        <c:dLbls>
          <c:showLegendKey val="0"/>
          <c:showVal val="0"/>
          <c:showCatName val="0"/>
          <c:showSerName val="0"/>
          <c:showPercent val="0"/>
          <c:showBubbleSize val="0"/>
        </c:dLbls>
        <c:gapWidth val="100"/>
        <c:overlap val="100"/>
        <c:axId val="1913348768"/>
        <c:axId val="1913145088"/>
      </c:barChart>
      <c:valAx>
        <c:axId val="1913145088"/>
        <c:scaling>
          <c:orientation val="minMax"/>
          <c:max val="1.2"/>
        </c:scaling>
        <c:delete val="1"/>
        <c:axPos val="t"/>
        <c:numFmt formatCode="0%" sourceLinked="1"/>
        <c:majorTickMark val="out"/>
        <c:minorTickMark val="none"/>
        <c:tickLblPos val="nextTo"/>
        <c:crossAx val="1913348768"/>
        <c:crosses val="autoZero"/>
        <c:crossBetween val="between"/>
      </c:valAx>
      <c:catAx>
        <c:axId val="19133487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913145088"/>
        <c:crosses val="autoZero"/>
        <c:auto val="1"/>
        <c:lblAlgn val="ctr"/>
        <c:lblOffset val="100"/>
        <c:noMultiLvlLbl val="0"/>
      </c:catAx>
      <c:spPr>
        <a:noFill/>
        <a:ln w="25400">
          <a:noFill/>
        </a:ln>
        <a:effectLst/>
      </c:spPr>
    </c:plotArea>
    <c:legend>
      <c:legendPos val="t"/>
      <c:layout>
        <c:manualLayout>
          <c:xMode val="edge"/>
          <c:yMode val="edge"/>
          <c:x val="0.32380254616283882"/>
          <c:y val="4.6162721727472017E-2"/>
          <c:w val="0.50974145340989441"/>
          <c:h val="7.6715885075733653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Helvetica"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i="0">
          <a:solidFill>
            <a:schemeClr val="tx1"/>
          </a:solidFill>
          <a:latin typeface="Helvetica" pitchFamily="2"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04086444504963"/>
          <c:y val="6.8193158092775916E-2"/>
          <c:w val="0.74296787187073432"/>
          <c:h val="0.90647259479912234"/>
        </c:manualLayout>
      </c:layout>
      <c:barChart>
        <c:barDir val="bar"/>
        <c:grouping val="percentStacked"/>
        <c:varyColors val="0"/>
        <c:ser>
          <c:idx val="0"/>
          <c:order val="0"/>
          <c:tx>
            <c:strRef>
              <c:f>Sheet1!$B$1</c:f>
              <c:strCache>
                <c:ptCount val="1"/>
                <c:pt idx="0">
                  <c:v>Not at all likely</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Cut back on spending</c:v>
                </c:pt>
                <c:pt idx="1">
                  <c:v>Adjust my 2023 financial plans</c:v>
                </c:pt>
                <c:pt idx="2">
                  <c:v>Pick up extra hours, a part-time job, 
or do gig work</c:v>
                </c:pt>
                <c:pt idx="3">
                  <c:v>Dip into my short-term savings</c:v>
                </c:pt>
                <c:pt idx="4">
                  <c:v>Dip into my long-term savings</c:v>
                </c:pt>
                <c:pt idx="5">
                  <c:v>Invest less in the stock market</c:v>
                </c:pt>
                <c:pt idx="6">
                  <c:v>Invest in crypto, NFTs, etc.</c:v>
                </c:pt>
              </c:strCache>
            </c:strRef>
          </c:cat>
          <c:val>
            <c:numRef>
              <c:f>Sheet1!$B$2:$B$8</c:f>
              <c:numCache>
                <c:formatCode>0%</c:formatCode>
                <c:ptCount val="7"/>
                <c:pt idx="0">
                  <c:v>7.0000000000000007E-2</c:v>
                </c:pt>
                <c:pt idx="1">
                  <c:v>0.11</c:v>
                </c:pt>
                <c:pt idx="2">
                  <c:v>0.21</c:v>
                </c:pt>
                <c:pt idx="3">
                  <c:v>0.17</c:v>
                </c:pt>
                <c:pt idx="4">
                  <c:v>0.21</c:v>
                </c:pt>
                <c:pt idx="5">
                  <c:v>0.2</c:v>
                </c:pt>
                <c:pt idx="6">
                  <c:v>0.49</c:v>
                </c:pt>
              </c:numCache>
            </c:numRef>
          </c:val>
          <c:extLst>
            <c:ext xmlns:c16="http://schemas.microsoft.com/office/drawing/2014/chart" uri="{C3380CC4-5D6E-409C-BE32-E72D297353CC}">
              <c16:uniqueId val="{00000000-D55D-774E-85C9-DFEC4C036C78}"/>
            </c:ext>
          </c:extLst>
        </c:ser>
        <c:ser>
          <c:idx val="1"/>
          <c:order val="1"/>
          <c:tx>
            <c:strRef>
              <c:f>Sheet1!$C$1</c:f>
              <c:strCache>
                <c:ptCount val="1"/>
                <c:pt idx="0">
                  <c:v>Not too likely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Cut back on spending</c:v>
                </c:pt>
                <c:pt idx="1">
                  <c:v>Adjust my 2023 financial plans</c:v>
                </c:pt>
                <c:pt idx="2">
                  <c:v>Pick up extra hours, a part-time job, 
or do gig work</c:v>
                </c:pt>
                <c:pt idx="3">
                  <c:v>Dip into my short-term savings</c:v>
                </c:pt>
                <c:pt idx="4">
                  <c:v>Dip into my long-term savings</c:v>
                </c:pt>
                <c:pt idx="5">
                  <c:v>Invest less in the stock market</c:v>
                </c:pt>
                <c:pt idx="6">
                  <c:v>Invest in crypto, NFTs, etc.</c:v>
                </c:pt>
              </c:strCache>
            </c:strRef>
          </c:cat>
          <c:val>
            <c:numRef>
              <c:f>Sheet1!$C$2:$C$8</c:f>
              <c:numCache>
                <c:formatCode>0%</c:formatCode>
                <c:ptCount val="7"/>
                <c:pt idx="0">
                  <c:v>0.05</c:v>
                </c:pt>
                <c:pt idx="1">
                  <c:v>0.08</c:v>
                </c:pt>
                <c:pt idx="2">
                  <c:v>0.09</c:v>
                </c:pt>
                <c:pt idx="3">
                  <c:v>0.12</c:v>
                </c:pt>
                <c:pt idx="4">
                  <c:v>0.12</c:v>
                </c:pt>
                <c:pt idx="5">
                  <c:v>0.1</c:v>
                </c:pt>
                <c:pt idx="6">
                  <c:v>0.12</c:v>
                </c:pt>
              </c:numCache>
            </c:numRef>
          </c:val>
          <c:extLst>
            <c:ext xmlns:c16="http://schemas.microsoft.com/office/drawing/2014/chart" uri="{C3380CC4-5D6E-409C-BE32-E72D297353CC}">
              <c16:uniqueId val="{00000001-D55D-774E-85C9-DFEC4C036C78}"/>
            </c:ext>
          </c:extLst>
        </c:ser>
        <c:ser>
          <c:idx val="2"/>
          <c:order val="2"/>
          <c:tx>
            <c:strRef>
              <c:f>Sheet1!$D$1</c:f>
              <c:strCache>
                <c:ptCount val="1"/>
                <c:pt idx="0">
                  <c:v>No change</c:v>
                </c:pt>
              </c:strCache>
            </c:strRef>
          </c:tx>
          <c:spPr>
            <a:solidFill>
              <a:schemeClr val="tx2">
                <a:lumMod val="60000"/>
                <a:lumOff val="40000"/>
              </a:schemeClr>
            </a:solidFill>
            <a:ln>
              <a:noFill/>
            </a:ln>
            <a:effectLst/>
          </c:spPr>
          <c:invertIfNegative val="0"/>
          <c:dPt>
            <c:idx val="0"/>
            <c:invertIfNegative val="0"/>
            <c:bubble3D val="0"/>
            <c:extLst>
              <c:ext xmlns:c16="http://schemas.microsoft.com/office/drawing/2014/chart" uri="{C3380CC4-5D6E-409C-BE32-E72D297353CC}">
                <c16:uniqueId val="{00000003-D55D-774E-85C9-DFEC4C036C78}"/>
              </c:ext>
            </c:extLst>
          </c:dPt>
          <c:dPt>
            <c:idx val="1"/>
            <c:invertIfNegative val="0"/>
            <c:bubble3D val="0"/>
            <c:extLst>
              <c:ext xmlns:c16="http://schemas.microsoft.com/office/drawing/2014/chart" uri="{C3380CC4-5D6E-409C-BE32-E72D297353CC}">
                <c16:uniqueId val="{00000005-D55D-774E-85C9-DFEC4C036C78}"/>
              </c:ext>
            </c:extLst>
          </c:dPt>
          <c:dPt>
            <c:idx val="3"/>
            <c:invertIfNegative val="0"/>
            <c:bubble3D val="0"/>
            <c:extLst>
              <c:ext xmlns:c16="http://schemas.microsoft.com/office/drawing/2014/chart" uri="{C3380CC4-5D6E-409C-BE32-E72D297353CC}">
                <c16:uniqueId val="{00000002-A238-734B-8B07-B327CEAA7C9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Cut back on spending</c:v>
                </c:pt>
                <c:pt idx="1">
                  <c:v>Adjust my 2023 financial plans</c:v>
                </c:pt>
                <c:pt idx="2">
                  <c:v>Pick up extra hours, a part-time job, 
or do gig work</c:v>
                </c:pt>
                <c:pt idx="3">
                  <c:v>Dip into my short-term savings</c:v>
                </c:pt>
                <c:pt idx="4">
                  <c:v>Dip into my long-term savings</c:v>
                </c:pt>
                <c:pt idx="5">
                  <c:v>Invest less in the stock market</c:v>
                </c:pt>
                <c:pt idx="6">
                  <c:v>Invest in crypto, NFTs, etc.</c:v>
                </c:pt>
              </c:strCache>
            </c:strRef>
          </c:cat>
          <c:val>
            <c:numRef>
              <c:f>Sheet1!$D$2:$D$8</c:f>
              <c:numCache>
                <c:formatCode>0%</c:formatCode>
                <c:ptCount val="7"/>
                <c:pt idx="0">
                  <c:v>0.16</c:v>
                </c:pt>
                <c:pt idx="1">
                  <c:v>0.23</c:v>
                </c:pt>
                <c:pt idx="2">
                  <c:v>0.21</c:v>
                </c:pt>
                <c:pt idx="3">
                  <c:v>0.25</c:v>
                </c:pt>
                <c:pt idx="4">
                  <c:v>0.27</c:v>
                </c:pt>
                <c:pt idx="5">
                  <c:v>0.35</c:v>
                </c:pt>
                <c:pt idx="6">
                  <c:v>0.19</c:v>
                </c:pt>
              </c:numCache>
            </c:numRef>
          </c:val>
          <c:extLst>
            <c:ext xmlns:c16="http://schemas.microsoft.com/office/drawing/2014/chart" uri="{C3380CC4-5D6E-409C-BE32-E72D297353CC}">
              <c16:uniqueId val="{0000000E-D55D-774E-85C9-DFEC4C036C78}"/>
            </c:ext>
          </c:extLst>
        </c:ser>
        <c:ser>
          <c:idx val="3"/>
          <c:order val="3"/>
          <c:tx>
            <c:strRef>
              <c:f>Sheet1!$E$1</c:f>
              <c:strCache>
                <c:ptCount val="1"/>
                <c:pt idx="0">
                  <c:v>Somewhat likely</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Cut back on spending</c:v>
                </c:pt>
                <c:pt idx="1">
                  <c:v>Adjust my 2023 financial plans</c:v>
                </c:pt>
                <c:pt idx="2">
                  <c:v>Pick up extra hours, a part-time job, 
or do gig work</c:v>
                </c:pt>
                <c:pt idx="3">
                  <c:v>Dip into my short-term savings</c:v>
                </c:pt>
                <c:pt idx="4">
                  <c:v>Dip into my long-term savings</c:v>
                </c:pt>
                <c:pt idx="5">
                  <c:v>Invest less in the stock market</c:v>
                </c:pt>
                <c:pt idx="6">
                  <c:v>Invest in crypto, NFTs, etc.</c:v>
                </c:pt>
              </c:strCache>
            </c:strRef>
          </c:cat>
          <c:val>
            <c:numRef>
              <c:f>Sheet1!$E$2:$E$8</c:f>
              <c:numCache>
                <c:formatCode>0%</c:formatCode>
                <c:ptCount val="7"/>
                <c:pt idx="0">
                  <c:v>0.35</c:v>
                </c:pt>
                <c:pt idx="1">
                  <c:v>0.32</c:v>
                </c:pt>
                <c:pt idx="2">
                  <c:v>0.25</c:v>
                </c:pt>
                <c:pt idx="3">
                  <c:v>0.26</c:v>
                </c:pt>
                <c:pt idx="4">
                  <c:v>0.21</c:v>
                </c:pt>
                <c:pt idx="5">
                  <c:v>0.16</c:v>
                </c:pt>
                <c:pt idx="6">
                  <c:v>0.1</c:v>
                </c:pt>
              </c:numCache>
            </c:numRef>
          </c:val>
          <c:extLst>
            <c:ext xmlns:c16="http://schemas.microsoft.com/office/drawing/2014/chart" uri="{C3380CC4-5D6E-409C-BE32-E72D297353CC}">
              <c16:uniqueId val="{0000000F-D55D-774E-85C9-DFEC4C036C78}"/>
            </c:ext>
          </c:extLst>
        </c:ser>
        <c:ser>
          <c:idx val="4"/>
          <c:order val="4"/>
          <c:tx>
            <c:strRef>
              <c:f>Sheet1!$F$1</c:f>
              <c:strCache>
                <c:ptCount val="1"/>
                <c:pt idx="0">
                  <c:v>Very likely</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11-D55D-774E-85C9-DFEC4C036C78}"/>
              </c:ext>
            </c:extLst>
          </c:dPt>
          <c:dPt>
            <c:idx val="1"/>
            <c:invertIfNegative val="0"/>
            <c:bubble3D val="0"/>
            <c:extLst>
              <c:ext xmlns:c16="http://schemas.microsoft.com/office/drawing/2014/chart" uri="{C3380CC4-5D6E-409C-BE32-E72D297353CC}">
                <c16:uniqueId val="{00000013-D55D-774E-85C9-DFEC4C036C78}"/>
              </c:ext>
            </c:extLst>
          </c:dPt>
          <c:dPt>
            <c:idx val="3"/>
            <c:invertIfNegative val="0"/>
            <c:bubble3D val="0"/>
            <c:extLst>
              <c:ext xmlns:c16="http://schemas.microsoft.com/office/drawing/2014/chart" uri="{C3380CC4-5D6E-409C-BE32-E72D297353CC}">
                <c16:uniqueId val="{00000005-A238-734B-8B07-B327CEAA7C9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Cut back on spending</c:v>
                </c:pt>
                <c:pt idx="1">
                  <c:v>Adjust my 2023 financial plans</c:v>
                </c:pt>
                <c:pt idx="2">
                  <c:v>Pick up extra hours, a part-time job, 
or do gig work</c:v>
                </c:pt>
                <c:pt idx="3">
                  <c:v>Dip into my short-term savings</c:v>
                </c:pt>
                <c:pt idx="4">
                  <c:v>Dip into my long-term savings</c:v>
                </c:pt>
                <c:pt idx="5">
                  <c:v>Invest less in the stock market</c:v>
                </c:pt>
                <c:pt idx="6">
                  <c:v>Invest in crypto, NFTs, etc.</c:v>
                </c:pt>
              </c:strCache>
            </c:strRef>
          </c:cat>
          <c:val>
            <c:numRef>
              <c:f>Sheet1!$F$2:$F$8</c:f>
              <c:numCache>
                <c:formatCode>0%</c:formatCode>
                <c:ptCount val="7"/>
                <c:pt idx="0">
                  <c:v>0.38</c:v>
                </c:pt>
                <c:pt idx="1">
                  <c:v>0.26</c:v>
                </c:pt>
                <c:pt idx="2">
                  <c:v>0.25</c:v>
                </c:pt>
                <c:pt idx="3">
                  <c:v>0.2</c:v>
                </c:pt>
                <c:pt idx="4">
                  <c:v>0.18</c:v>
                </c:pt>
                <c:pt idx="5">
                  <c:v>0.18</c:v>
                </c:pt>
                <c:pt idx="6">
                  <c:v>0.1</c:v>
                </c:pt>
              </c:numCache>
            </c:numRef>
          </c:val>
          <c:extLst>
            <c:ext xmlns:c16="http://schemas.microsoft.com/office/drawing/2014/chart" uri="{C3380CC4-5D6E-409C-BE32-E72D297353CC}">
              <c16:uniqueId val="{00000018-D55D-774E-85C9-DFEC4C036C78}"/>
            </c:ext>
          </c:extLst>
        </c:ser>
        <c:ser>
          <c:idx val="5"/>
          <c:order val="5"/>
          <c:tx>
            <c:strRef>
              <c:f>Sheet1!$G$1</c:f>
              <c:strCache>
                <c:ptCount val="1"/>
                <c:pt idx="0">
                  <c:v>Likely (NET)</c:v>
                </c:pt>
              </c:strCache>
            </c:strRef>
          </c:tx>
          <c:spPr>
            <a:noFill/>
            <a:ln>
              <a:noFill/>
            </a:ln>
            <a:effectLst/>
          </c:spPr>
          <c:invertIfNegative val="0"/>
          <c:dLbls>
            <c:dLbl>
              <c:idx val="0"/>
              <c:tx>
                <c:rich>
                  <a:bodyPr/>
                  <a:lstStyle/>
                  <a:p>
                    <a:r>
                      <a:rPr lang="en-US"/>
                      <a:t>73%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AD8-4D96-A7B6-C3BFF3FC1B36}"/>
                </c:ext>
              </c:extLst>
            </c:dLbl>
            <c:dLbl>
              <c:idx val="1"/>
              <c:tx>
                <c:rich>
                  <a:bodyPr/>
                  <a:lstStyle/>
                  <a:p>
                    <a:r>
                      <a:rPr lang="en-US"/>
                      <a:t>58%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AD8-4D96-A7B6-C3BFF3FC1B36}"/>
                </c:ext>
              </c:extLst>
            </c:dLbl>
            <c:dLbl>
              <c:idx val="2"/>
              <c:tx>
                <c:rich>
                  <a:bodyPr/>
                  <a:lstStyle/>
                  <a:p>
                    <a:r>
                      <a:rPr lang="en-US"/>
                      <a:t>50%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AD8-4D96-A7B6-C3BFF3FC1B36}"/>
                </c:ext>
              </c:extLst>
            </c:dLbl>
            <c:dLbl>
              <c:idx val="3"/>
              <c:tx>
                <c:rich>
                  <a:bodyPr/>
                  <a:lstStyle/>
                  <a:p>
                    <a:r>
                      <a:rPr lang="en-US"/>
                      <a:t>46%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AD8-4D96-A7B6-C3BFF3FC1B36}"/>
                </c:ext>
              </c:extLst>
            </c:dLbl>
            <c:dLbl>
              <c:idx val="4"/>
              <c:tx>
                <c:rich>
                  <a:bodyPr/>
                  <a:lstStyle/>
                  <a:p>
                    <a:r>
                      <a:rPr lang="en-US"/>
                      <a:t>39%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AD8-4D96-A7B6-C3BFF3FC1B36}"/>
                </c:ext>
              </c:extLst>
            </c:dLbl>
            <c:dLbl>
              <c:idx val="5"/>
              <c:tx>
                <c:rich>
                  <a:bodyPr/>
                  <a:lstStyle/>
                  <a:p>
                    <a:r>
                      <a:rPr lang="en-US"/>
                      <a:t>34%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AAD8-4D96-A7B6-C3BFF3FC1B36}"/>
                </c:ext>
              </c:extLst>
            </c:dLbl>
            <c:dLbl>
              <c:idx val="6"/>
              <c:tx>
                <c:rich>
                  <a:bodyPr/>
                  <a:lstStyle/>
                  <a:p>
                    <a:r>
                      <a:rPr lang="en-US"/>
                      <a:t>21%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AD8-4D96-A7B6-C3BFF3FC1B3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Cut back on spending</c:v>
                </c:pt>
                <c:pt idx="1">
                  <c:v>Adjust my 2023 financial plans</c:v>
                </c:pt>
                <c:pt idx="2">
                  <c:v>Pick up extra hours, a part-time job, 
or do gig work</c:v>
                </c:pt>
                <c:pt idx="3">
                  <c:v>Dip into my short-term savings</c:v>
                </c:pt>
                <c:pt idx="4">
                  <c:v>Dip into my long-term savings</c:v>
                </c:pt>
                <c:pt idx="5">
                  <c:v>Invest less in the stock market</c:v>
                </c:pt>
                <c:pt idx="6">
                  <c:v>Invest in crypto, NFTs, etc.</c:v>
                </c:pt>
              </c:strCache>
            </c:strRef>
          </c:cat>
          <c:val>
            <c:numRef>
              <c:f>Sheet1!$G$2:$G$8</c:f>
              <c:numCache>
                <c:formatCode>0%</c:formatCode>
                <c:ptCount val="7"/>
                <c:pt idx="0">
                  <c:v>0.1</c:v>
                </c:pt>
                <c:pt idx="1">
                  <c:v>0.1</c:v>
                </c:pt>
                <c:pt idx="2">
                  <c:v>0.1</c:v>
                </c:pt>
                <c:pt idx="3">
                  <c:v>0.1</c:v>
                </c:pt>
                <c:pt idx="4">
                  <c:v>0.1</c:v>
                </c:pt>
                <c:pt idx="5">
                  <c:v>0.1</c:v>
                </c:pt>
                <c:pt idx="6">
                  <c:v>0.1</c:v>
                </c:pt>
              </c:numCache>
            </c:numRef>
          </c:val>
          <c:extLst>
            <c:ext xmlns:c16="http://schemas.microsoft.com/office/drawing/2014/chart" uri="{C3380CC4-5D6E-409C-BE32-E72D297353CC}">
              <c16:uniqueId val="{00000000-AAD8-4D96-A7B6-C3BFF3FC1B36}"/>
            </c:ext>
          </c:extLst>
        </c:ser>
        <c:dLbls>
          <c:showLegendKey val="0"/>
          <c:showVal val="0"/>
          <c:showCatName val="0"/>
          <c:showSerName val="0"/>
          <c:showPercent val="0"/>
          <c:showBubbleSize val="0"/>
        </c:dLbls>
        <c:gapWidth val="100"/>
        <c:overlap val="100"/>
        <c:axId val="1858789952"/>
        <c:axId val="1858800768"/>
      </c:barChart>
      <c:catAx>
        <c:axId val="1858789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Helvetica" panose="020B0604020202020204" pitchFamily="34" charset="0"/>
              </a:defRPr>
            </a:pPr>
            <a:endParaRPr lang="en-US"/>
          </a:p>
        </c:txPr>
        <c:crossAx val="1858800768"/>
        <c:crosses val="autoZero"/>
        <c:auto val="1"/>
        <c:lblAlgn val="ctr"/>
        <c:lblOffset val="100"/>
        <c:noMultiLvlLbl val="0"/>
      </c:catAx>
      <c:valAx>
        <c:axId val="1858800768"/>
        <c:scaling>
          <c:orientation val="minMax"/>
          <c:max val="1.1000000000000001"/>
        </c:scaling>
        <c:delete val="1"/>
        <c:axPos val="t"/>
        <c:numFmt formatCode="0%" sourceLinked="1"/>
        <c:majorTickMark val="out"/>
        <c:minorTickMark val="none"/>
        <c:tickLblPos val="nextTo"/>
        <c:crossAx val="1858789952"/>
        <c:crosses val="autoZero"/>
        <c:crossBetween val="between"/>
      </c:valAx>
      <c:spPr>
        <a:noFill/>
        <a:ln>
          <a:noFill/>
        </a:ln>
        <a:effectLst/>
      </c:spPr>
    </c:plotArea>
    <c:legend>
      <c:legendPos val="t"/>
      <c:legendEntry>
        <c:idx val="5"/>
        <c:txPr>
          <a:bodyPr rot="0" spcFirstLastPara="1" vertOverflow="ellipsis" vert="horz" wrap="square" anchor="ctr" anchorCtr="1"/>
          <a:lstStyle/>
          <a:p>
            <a:pPr>
              <a:defRPr sz="1197" b="1" i="0" u="none" strike="noStrike" kern="1200" baseline="0">
                <a:solidFill>
                  <a:schemeClr val="accent2"/>
                </a:solidFill>
                <a:latin typeface="+mn-lt"/>
                <a:ea typeface="+mn-ea"/>
                <a:cs typeface="Helvetica" panose="020B0604020202020204" pitchFamily="34" charset="0"/>
              </a:defRPr>
            </a:pPr>
            <a:endParaRPr lang="en-US"/>
          </a:p>
        </c:txPr>
      </c:legendEntry>
      <c:layout>
        <c:manualLayout>
          <c:xMode val="edge"/>
          <c:yMode val="edge"/>
          <c:x val="0.21239989791641231"/>
          <c:y val="0"/>
          <c:w val="0.68579554521096076"/>
          <c:h val="5.728322182775359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BB8-431A-A251-74F25BA768DE}"/>
              </c:ext>
            </c:extLst>
          </c:dPt>
          <c:dPt>
            <c:idx val="1"/>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3-5BB8-431A-A251-74F25BA768DE}"/>
              </c:ext>
            </c:extLst>
          </c:dPt>
          <c:cat>
            <c:numRef>
              <c:f>Sheet1!$A$2:$A$3</c:f>
              <c:numCache>
                <c:formatCode>General</c:formatCode>
                <c:ptCount val="2"/>
              </c:numCache>
            </c:numRef>
          </c:cat>
          <c:val>
            <c:numRef>
              <c:f>Sheet1!$B$2:$B$3</c:f>
              <c:numCache>
                <c:formatCode>General</c:formatCode>
                <c:ptCount val="2"/>
                <c:pt idx="0">
                  <c:v>56</c:v>
                </c:pt>
                <c:pt idx="1">
                  <c:v>44</c:v>
                </c:pt>
              </c:numCache>
            </c:numRef>
          </c:val>
          <c:extLst>
            <c:ext xmlns:c16="http://schemas.microsoft.com/office/drawing/2014/chart" uri="{C3380CC4-5D6E-409C-BE32-E72D297353CC}">
              <c16:uniqueId val="{00000004-5BB8-431A-A251-74F25BA768DE}"/>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61A-4611-B19B-D2DA5ED50FFC}"/>
              </c:ext>
            </c:extLst>
          </c:dPt>
          <c:dPt>
            <c:idx val="1"/>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3-361A-4611-B19B-D2DA5ED50FFC}"/>
              </c:ext>
            </c:extLst>
          </c:dPt>
          <c:cat>
            <c:numRef>
              <c:f>Sheet1!$A$2:$A$3</c:f>
              <c:numCache>
                <c:formatCode>General</c:formatCode>
                <c:ptCount val="2"/>
              </c:numCache>
            </c:numRef>
          </c:cat>
          <c:val>
            <c:numRef>
              <c:f>Sheet1!$B$2:$B$3</c:f>
              <c:numCache>
                <c:formatCode>General</c:formatCode>
                <c:ptCount val="2"/>
                <c:pt idx="0">
                  <c:v>69</c:v>
                </c:pt>
                <c:pt idx="1">
                  <c:v>31</c:v>
                </c:pt>
              </c:numCache>
            </c:numRef>
          </c:val>
          <c:extLst>
            <c:ext xmlns:c16="http://schemas.microsoft.com/office/drawing/2014/chart" uri="{C3380CC4-5D6E-409C-BE32-E72D297353CC}">
              <c16:uniqueId val="{00000004-361A-4611-B19B-D2DA5ED50FF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 id="14">
  <a:schemeClr val="accent1"/>
</cs:colorStyle>
</file>

<file path=ppt/charts/colors23.xml><?xml version="1.0" encoding="utf-8"?>
<cs:colorStyle xmlns:cs="http://schemas.microsoft.com/office/drawing/2012/chartStyle" xmlns:a="http://schemas.openxmlformats.org/drawingml/2006/main" meth="withinLinear" id="15">
  <a:schemeClr val="accent2"/>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withinLinear" id="14">
  <a:schemeClr val="accent1"/>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withinLinear" id="15">
  <a:schemeClr val="accent2"/>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withinLinear" id="14">
  <a:schemeClr val="accent1"/>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1D8B1D-895F-430E-AB51-9E237DC91FDD}"/>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63B20034-0FCF-4669-8F33-D7F8488FB61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79B9E9C-C853-43B9-B397-46FD96CD5DF4}" type="datetimeFigureOut">
              <a:rPr lang="en-US" smtClean="0"/>
              <a:t>9/12/23</a:t>
            </a:fld>
            <a:endParaRPr lang="en-US"/>
          </a:p>
        </p:txBody>
      </p:sp>
      <p:sp>
        <p:nvSpPr>
          <p:cNvPr id="4" name="Footer Placeholder 3">
            <a:extLst>
              <a:ext uri="{FF2B5EF4-FFF2-40B4-BE49-F238E27FC236}">
                <a16:creationId xmlns:a16="http://schemas.microsoft.com/office/drawing/2014/main" id="{9D3FFCC6-256C-4658-955E-E0D0C3F671DE}"/>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6BD5809-4CA7-47A4-89BF-CB2175C21ED5}"/>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ABAE0AD-3190-4611-8ADB-4ED550A51685}" type="slidenum">
              <a:rPr lang="en-US" smtClean="0"/>
              <a:t>‹#›</a:t>
            </a:fld>
            <a:endParaRPr lang="en-US"/>
          </a:p>
        </p:txBody>
      </p:sp>
    </p:spTree>
    <p:extLst>
      <p:ext uri="{BB962C8B-B14F-4D97-AF65-F5344CB8AC3E}">
        <p14:creationId xmlns:p14="http://schemas.microsoft.com/office/powerpoint/2010/main" val="656369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480BA5-9B40-4451-9B49-3100B45CE3A0}" type="datetimeFigureOut">
              <a:rPr lang="en-US" smtClean="0"/>
              <a:t>9/12/23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92F94CB-1083-4FA2-B29E-D7FA47B1A247}" type="slidenum">
              <a:rPr lang="en-US" smtClean="0"/>
              <a:t>‹#›</a:t>
            </a:fld>
            <a:endParaRPr lang="en-US"/>
          </a:p>
        </p:txBody>
      </p:sp>
    </p:spTree>
    <p:extLst>
      <p:ext uri="{BB962C8B-B14F-4D97-AF65-F5344CB8AC3E}">
        <p14:creationId xmlns:p14="http://schemas.microsoft.com/office/powerpoint/2010/main" val="129578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2F94CB-1083-4FA2-B29E-D7FA47B1A247}" type="slidenum">
              <a:rPr lang="en-US" smtClean="0"/>
              <a:t>2</a:t>
            </a:fld>
            <a:endParaRPr lang="en-US"/>
          </a:p>
        </p:txBody>
      </p:sp>
    </p:spTree>
    <p:extLst>
      <p:ext uri="{BB962C8B-B14F-4D97-AF65-F5344CB8AC3E}">
        <p14:creationId xmlns:p14="http://schemas.microsoft.com/office/powerpoint/2010/main" val="3736640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8274E-6334-4F8D-9756-AACC35147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4274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8274E-6334-4F8D-9756-AACC35147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4923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8274E-6334-4F8D-9756-AACC35147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4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358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7392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0697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4829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702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7374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124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5F18274E-6334-4F8D-9756-AACC351470A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5634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4430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81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630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1009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1321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5938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51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561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2F94CB-1083-4FA2-B29E-D7FA47B1A247}" type="slidenum">
              <a:rPr lang="en-US" smtClean="0"/>
              <a:t>34</a:t>
            </a:fld>
            <a:endParaRPr lang="en-US"/>
          </a:p>
        </p:txBody>
      </p:sp>
    </p:spTree>
    <p:extLst>
      <p:ext uri="{BB962C8B-B14F-4D97-AF65-F5344CB8AC3E}">
        <p14:creationId xmlns:p14="http://schemas.microsoft.com/office/powerpoint/2010/main" val="4048094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2F94CB-1083-4FA2-B29E-D7FA47B1A247}" type="slidenum">
              <a:rPr lang="en-US" smtClean="0"/>
              <a:t>35</a:t>
            </a:fld>
            <a:endParaRPr lang="en-US"/>
          </a:p>
        </p:txBody>
      </p:sp>
    </p:spTree>
    <p:extLst>
      <p:ext uri="{BB962C8B-B14F-4D97-AF65-F5344CB8AC3E}">
        <p14:creationId xmlns:p14="http://schemas.microsoft.com/office/powerpoint/2010/main" val="3332835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5F18274E-6334-4F8D-9756-AACC351470A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608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2F94CB-1083-4FA2-B29E-D7FA47B1A247}" type="slidenum">
              <a:rPr lang="en-US" smtClean="0"/>
              <a:t>36</a:t>
            </a:fld>
            <a:endParaRPr lang="en-US"/>
          </a:p>
        </p:txBody>
      </p:sp>
    </p:spTree>
    <p:extLst>
      <p:ext uri="{BB962C8B-B14F-4D97-AF65-F5344CB8AC3E}">
        <p14:creationId xmlns:p14="http://schemas.microsoft.com/office/powerpoint/2010/main" val="29506581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24710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90691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3059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8274E-6334-4F8D-9756-AACC35147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2095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8274E-6334-4F8D-9756-AACC35147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0318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8274E-6334-4F8D-9756-AACC35147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837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8274E-6334-4F8D-9756-AACC35147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630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JG Voiceover</a:t>
            </a:r>
            <a:r>
              <a:rPr lang="en-US" b="0"/>
              <a:t>:</a:t>
            </a:r>
          </a:p>
          <a:p>
            <a:pPr marL="171450" indent="-171450">
              <a:buFont typeface="Arial" panose="020B0604020202020204" pitchFamily="34" charset="0"/>
              <a:buChar char="•"/>
            </a:pPr>
            <a:r>
              <a:rPr lang="en-US" b="0"/>
              <a:t>Dipping into long-term savings has been consistent, with (40%) reporting having done so at the end of 2022.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18274E-6334-4F8D-9756-AACC351470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958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panose="020B0604020202020204" pitchFamily="34" charset="0"/>
                <a:cs typeface="Arial" panose="020B0604020202020204" pitchFamily="34" charset="0"/>
              </a:rPr>
              <a:t>Voiceover: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8D9314-598C-CF44-8ABD-ADC8B086FA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669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23.png"/></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129.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13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26.png"/><Relationship Id="rId1" Type="http://schemas.openxmlformats.org/officeDocument/2006/relationships/slideMaster" Target="../slideMasters/slideMaster5.xml"/><Relationship Id="rId4" Type="http://schemas.openxmlformats.org/officeDocument/2006/relationships/image" Target="../media/image27.png"/></Relationships>
</file>

<file path=ppt/slideLayouts/_rels/slideLayout159.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26.png"/><Relationship Id="rId1" Type="http://schemas.openxmlformats.org/officeDocument/2006/relationships/slideMaster" Target="../slideMasters/slideMaster5.xml"/><Relationship Id="rId4" Type="http://schemas.openxmlformats.org/officeDocument/2006/relationships/image" Target="../media/image2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26.png"/><Relationship Id="rId1" Type="http://schemas.openxmlformats.org/officeDocument/2006/relationships/slideMaster" Target="../slideMasters/slideMaster5.xml"/><Relationship Id="rId4" Type="http://schemas.openxmlformats.org/officeDocument/2006/relationships/image" Target="../media/image29.png"/></Relationships>
</file>

<file path=ppt/slideLayouts/_rels/slideLayout16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26.png"/><Relationship Id="rId1" Type="http://schemas.openxmlformats.org/officeDocument/2006/relationships/slideMaster" Target="../slideMasters/slideMaster5.xml"/><Relationship Id="rId4" Type="http://schemas.openxmlformats.org/officeDocument/2006/relationships/image" Target="../media/image28.png"/></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7.png"/><Relationship Id="rId1" Type="http://schemas.openxmlformats.org/officeDocument/2006/relationships/slideMaster" Target="../slideMasters/slideMaster6.xml"/><Relationship Id="rId4" Type="http://schemas.openxmlformats.org/officeDocument/2006/relationships/image" Target="../media/image22.png"/></Relationships>
</file>

<file path=ppt/slideLayouts/_rels/slideLayout189.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7.png"/><Relationship Id="rId1" Type="http://schemas.openxmlformats.org/officeDocument/2006/relationships/slideMaster" Target="../slideMasters/slideMaster6.xml"/><Relationship Id="rId4" Type="http://schemas.openxmlformats.org/officeDocument/2006/relationships/image" Target="../media/image2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7.png"/><Relationship Id="rId1" Type="http://schemas.openxmlformats.org/officeDocument/2006/relationships/slideMaster" Target="../slideMasters/slideMaster6.xml"/><Relationship Id="rId4" Type="http://schemas.openxmlformats.org/officeDocument/2006/relationships/image" Target="../media/image24.png"/></Relationships>
</file>

<file path=ppt/slideLayouts/_rels/slideLayout19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7.png"/><Relationship Id="rId1" Type="http://schemas.openxmlformats.org/officeDocument/2006/relationships/slideMaster" Target="../slideMasters/slideMaster6.xml"/><Relationship Id="rId4" Type="http://schemas.openxmlformats.org/officeDocument/2006/relationships/image" Target="../media/image23.png"/></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30.png"/><Relationship Id="rId1" Type="http://schemas.openxmlformats.org/officeDocument/2006/relationships/slideMaster" Target="../slideMasters/slideMaster7.xml"/><Relationship Id="rId4" Type="http://schemas.openxmlformats.org/officeDocument/2006/relationships/image" Target="../media/image31.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30.png"/><Relationship Id="rId1" Type="http://schemas.openxmlformats.org/officeDocument/2006/relationships/slideMaster" Target="../slideMasters/slideMaster7.xml"/><Relationship Id="rId4" Type="http://schemas.openxmlformats.org/officeDocument/2006/relationships/image" Target="../media/image32.png"/></Relationships>
</file>

<file path=ppt/slideLayouts/_rels/slideLayout22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30.png"/><Relationship Id="rId1" Type="http://schemas.openxmlformats.org/officeDocument/2006/relationships/slideMaster" Target="../slideMasters/slideMaster7.xml"/><Relationship Id="rId4" Type="http://schemas.openxmlformats.org/officeDocument/2006/relationships/image" Target="../media/image33.png"/></Relationships>
</file>

<file path=ppt/slideLayouts/_rels/slideLayout222.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30.png"/><Relationship Id="rId1" Type="http://schemas.openxmlformats.org/officeDocument/2006/relationships/slideMaster" Target="../slideMasters/slideMaster7.xml"/><Relationship Id="rId4" Type="http://schemas.openxmlformats.org/officeDocument/2006/relationships/image" Target="../media/image32.png"/></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249.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7.pn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7.png"/><Relationship Id="rId1" Type="http://schemas.openxmlformats.org/officeDocument/2006/relationships/slideMaster" Target="../slideMasters/slideMaster8.xml"/><Relationship Id="rId4" Type="http://schemas.openxmlformats.org/officeDocument/2006/relationships/image" Target="../media/image23.png"/></Relationships>
</file>

<file path=ppt/slideLayouts/_rels/slideLayout25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7.png"/><Relationship Id="rId1" Type="http://schemas.openxmlformats.org/officeDocument/2006/relationships/slideMaster" Target="../slideMasters/slideMaster8.xml"/><Relationship Id="rId4" Type="http://schemas.openxmlformats.org/officeDocument/2006/relationships/image" Target="../media/image24.png"/></Relationships>
</file>

<file path=ppt/slideLayouts/_rels/slideLayout252.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7.png"/><Relationship Id="rId1" Type="http://schemas.openxmlformats.org/officeDocument/2006/relationships/slideMaster" Target="../slideMasters/slideMaster8.xml"/><Relationship Id="rId4" Type="http://schemas.openxmlformats.org/officeDocument/2006/relationships/image" Target="../media/image23.png"/></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9.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28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7.png"/><Relationship Id="rId1" Type="http://schemas.openxmlformats.org/officeDocument/2006/relationships/slideMaster" Target="../slideMasters/slideMaster9.xml"/><Relationship Id="rId4" Type="http://schemas.openxmlformats.org/officeDocument/2006/relationships/image" Target="../media/image22.png"/></Relationships>
</file>

<file path=ppt/slideLayouts/_rels/slideLayout282.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7.png"/><Relationship Id="rId1" Type="http://schemas.openxmlformats.org/officeDocument/2006/relationships/slideMaster" Target="../slideMasters/slideMaster9.xml"/><Relationship Id="rId4" Type="http://schemas.openxmlformats.org/officeDocument/2006/relationships/image" Target="../media/image23.png"/></Relationships>
</file>

<file path=ppt/slideLayouts/_rels/slideLayout283.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7.png"/><Relationship Id="rId1" Type="http://schemas.openxmlformats.org/officeDocument/2006/relationships/slideMaster" Target="../slideMasters/slideMaster9.xml"/><Relationship Id="rId4" Type="http://schemas.openxmlformats.org/officeDocument/2006/relationships/image" Target="../media/image24.png"/></Relationships>
</file>

<file path=ppt/slideLayouts/_rels/slideLayout284.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7.png"/><Relationship Id="rId1" Type="http://schemas.openxmlformats.org/officeDocument/2006/relationships/slideMaster" Target="../slideMasters/slideMaster9.xml"/><Relationship Id="rId4" Type="http://schemas.openxmlformats.org/officeDocument/2006/relationships/image" Target="../media/image23.png"/></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0.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0.xml"/></Relationships>
</file>

<file path=ppt/slideLayouts/_rels/slideLayout312.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7.png"/><Relationship Id="rId1" Type="http://schemas.openxmlformats.org/officeDocument/2006/relationships/slideMaster" Target="../slideMasters/slideMaster10.xml"/><Relationship Id="rId4" Type="http://schemas.openxmlformats.org/officeDocument/2006/relationships/image" Target="../media/image22.png"/></Relationships>
</file>

<file path=ppt/slideLayouts/_rels/slideLayout313.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7.png"/><Relationship Id="rId1" Type="http://schemas.openxmlformats.org/officeDocument/2006/relationships/slideMaster" Target="../slideMasters/slideMaster10.xml"/><Relationship Id="rId4" Type="http://schemas.openxmlformats.org/officeDocument/2006/relationships/image" Target="../media/image23.png"/></Relationships>
</file>

<file path=ppt/slideLayouts/_rels/slideLayout314.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7.png"/><Relationship Id="rId1" Type="http://schemas.openxmlformats.org/officeDocument/2006/relationships/slideMaster" Target="../slideMasters/slideMaster10.xml"/><Relationship Id="rId4" Type="http://schemas.openxmlformats.org/officeDocument/2006/relationships/image" Target="../media/image24.png"/></Relationships>
</file>

<file path=ppt/slideLayouts/_rels/slideLayout315.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7.png"/><Relationship Id="rId1" Type="http://schemas.openxmlformats.org/officeDocument/2006/relationships/slideMaster" Target="../slideMasters/slideMaster10.xml"/><Relationship Id="rId4" Type="http://schemas.openxmlformats.org/officeDocument/2006/relationships/image" Target="../media/image23.png"/></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1.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1.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1.xml"/></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1.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1.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1.xml"/></Relationships>
</file>

<file path=ppt/slideLayouts/_rels/slideLayout343.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7.png"/><Relationship Id="rId1" Type="http://schemas.openxmlformats.org/officeDocument/2006/relationships/slideMaster" Target="../slideMasters/slideMaster11.xml"/><Relationship Id="rId4" Type="http://schemas.openxmlformats.org/officeDocument/2006/relationships/image" Target="../media/image22.png"/></Relationships>
</file>

<file path=ppt/slideLayouts/_rels/slideLayout344.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7.png"/><Relationship Id="rId1" Type="http://schemas.openxmlformats.org/officeDocument/2006/relationships/slideMaster" Target="../slideMasters/slideMaster11.xml"/><Relationship Id="rId4" Type="http://schemas.openxmlformats.org/officeDocument/2006/relationships/image" Target="../media/image23.png"/></Relationships>
</file>

<file path=ppt/slideLayouts/_rels/slideLayout345.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7.png"/><Relationship Id="rId1" Type="http://schemas.openxmlformats.org/officeDocument/2006/relationships/slideMaster" Target="../slideMasters/slideMaster11.xml"/><Relationship Id="rId4" Type="http://schemas.openxmlformats.org/officeDocument/2006/relationships/image" Target="../media/image24.png"/></Relationships>
</file>

<file path=ppt/slideLayouts/_rels/slideLayout346.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7.png"/><Relationship Id="rId1" Type="http://schemas.openxmlformats.org/officeDocument/2006/relationships/slideMaster" Target="../slideMasters/slideMaster11.xml"/><Relationship Id="rId4" Type="http://schemas.openxmlformats.org/officeDocument/2006/relationships/image" Target="../media/image23.png"/></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16.png"/><Relationship Id="rId4" Type="http://schemas.openxmlformats.org/officeDocument/2006/relationships/image" Target="../media/image1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16.png"/><Relationship Id="rId4" Type="http://schemas.openxmlformats.org/officeDocument/2006/relationships/image" Target="../media/image13.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69.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7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22.png"/></Relationships>
</file>

<file path=ppt/slideLayouts/_rels/slideLayout98.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23.png"/></Relationships>
</file>

<file path=ppt/slideLayouts/_rels/slideLayout99.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0" i="0">
                <a:solidFill>
                  <a:schemeClr val="accent1"/>
                </a:solidFill>
                <a:latin typeface="Helvetica Light" panose="020B0403020202020204" pitchFamily="34" charset="0"/>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0" i="0">
                <a:latin typeface="Helvetica Light" panose="020B0403020202020204" pitchFamily="34" charset="0"/>
                <a:ea typeface="Helvetica Light" panose="020B0403020202020204" pitchFamily="34"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b="0" i="0">
                <a:solidFill>
                  <a:schemeClr val="tx2"/>
                </a:solidFill>
                <a:latin typeface="Helvetica Light" panose="020B0403020202020204" pitchFamily="34" charset="0"/>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2813550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6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8" hasCustomPrompt="1"/>
          </p:nvPr>
        </p:nvSpPr>
        <p:spPr>
          <a:xfrm>
            <a:off x="177448" y="356180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8" name="Text Placeholder 2"/>
          <p:cNvSpPr>
            <a:spLocks noGrp="1"/>
          </p:cNvSpPr>
          <p:nvPr>
            <p:ph type="body" sz="quarter" idx="19"/>
          </p:nvPr>
        </p:nvSpPr>
        <p:spPr>
          <a:xfrm>
            <a:off x="177447" y="404632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9" name="Text Placeholder 2"/>
          <p:cNvSpPr>
            <a:spLocks noGrp="1"/>
          </p:cNvSpPr>
          <p:nvPr>
            <p:ph type="body" sz="quarter" idx="20" hasCustomPrompt="1"/>
          </p:nvPr>
        </p:nvSpPr>
        <p:spPr>
          <a:xfrm>
            <a:off x="4111343" y="356180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20" name="Text Placeholder 2"/>
          <p:cNvSpPr>
            <a:spLocks noGrp="1"/>
          </p:cNvSpPr>
          <p:nvPr>
            <p:ph type="body" sz="quarter" idx="21"/>
          </p:nvPr>
        </p:nvSpPr>
        <p:spPr>
          <a:xfrm>
            <a:off x="4111341" y="404632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21" name="Text Placeholder 2"/>
          <p:cNvSpPr>
            <a:spLocks noGrp="1"/>
          </p:cNvSpPr>
          <p:nvPr>
            <p:ph type="body" sz="quarter" idx="22" hasCustomPrompt="1"/>
          </p:nvPr>
        </p:nvSpPr>
        <p:spPr>
          <a:xfrm>
            <a:off x="8045240" y="356180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22" name="Text Placeholder 2"/>
          <p:cNvSpPr>
            <a:spLocks noGrp="1"/>
          </p:cNvSpPr>
          <p:nvPr>
            <p:ph type="body" sz="quarter" idx="23"/>
          </p:nvPr>
        </p:nvSpPr>
        <p:spPr>
          <a:xfrm>
            <a:off x="8045239" y="404632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1094952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30192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16596030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88764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76146847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8746633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0" i="0">
                <a:solidFill>
                  <a:schemeClr val="accent1"/>
                </a:solidFill>
                <a:latin typeface="Helvetica Light" panose="020B0403020202020204" pitchFamily="34" charset="0"/>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0" i="0">
                <a:latin typeface="Helvetica Light" panose="020B0403020202020204" pitchFamily="34" charset="0"/>
                <a:ea typeface="Helvetica Light" panose="020B0403020202020204" pitchFamily="34"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b="0" i="0">
                <a:solidFill>
                  <a:schemeClr val="tx2"/>
                </a:solidFill>
                <a:latin typeface="Helvetica Light" panose="020B0403020202020204" pitchFamily="34" charset="0"/>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42805590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17341811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155479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5760217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901772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p>
            <a:endParaRPr lang="en-US"/>
          </a:p>
        </p:txBody>
      </p:sp>
    </p:spTree>
    <p:extLst>
      <p:ext uri="{BB962C8B-B14F-4D97-AF65-F5344CB8AC3E}">
        <p14:creationId xmlns:p14="http://schemas.microsoft.com/office/powerpoint/2010/main" val="5788047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9010847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1097501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p>
            <a:endParaRPr lang="en-US"/>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47173378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44406050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55717506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p>
            <a:endParaRPr lang="en-US"/>
          </a:p>
        </p:txBody>
      </p:sp>
    </p:spTree>
    <p:extLst>
      <p:ext uri="{BB962C8B-B14F-4D97-AF65-F5344CB8AC3E}">
        <p14:creationId xmlns:p14="http://schemas.microsoft.com/office/powerpoint/2010/main" val="220781699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211821389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1063902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201825218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266245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322141359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mn-lt"/>
                <a:ea typeface="+mn-ea"/>
                <a:cs typeface="+mn-cs"/>
              </a:rPr>
              <a:t>Stagwell</a:t>
            </a:r>
            <a:r>
              <a:rPr kumimoji="0" lang="en-US" sz="600" b="0" i="0" u="none" strike="noStrike" kern="1200" cap="none" spc="0" normalizeH="0" baseline="0" noProof="0">
                <a:ln>
                  <a:noFill/>
                </a:ln>
                <a:solidFill>
                  <a:srgbClr val="7F7F7F"/>
                </a:solidFill>
                <a:effectLst/>
                <a:uLnTx/>
                <a:uFillTx/>
                <a:latin typeface="+mn-lt"/>
                <a:ea typeface="+mn-ea"/>
                <a:cs typeface="+mn-cs"/>
              </a:rPr>
              <a:t> Company © 2023</a:t>
            </a:r>
          </a:p>
        </p:txBody>
      </p:sp>
    </p:spTree>
    <p:extLst>
      <p:ext uri="{BB962C8B-B14F-4D97-AF65-F5344CB8AC3E}">
        <p14:creationId xmlns:p14="http://schemas.microsoft.com/office/powerpoint/2010/main" val="28411499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mn-lt"/>
                <a:ea typeface="+mn-ea"/>
                <a:cs typeface="+mn-cs"/>
              </a:rPr>
              <a:t>Stagwell</a:t>
            </a:r>
            <a:r>
              <a:rPr kumimoji="0" lang="en-US" sz="600" b="0" i="0" u="none" strike="noStrike" kern="1200" cap="none" spc="0" normalizeH="0" baseline="0" noProof="0">
                <a:ln>
                  <a:noFill/>
                </a:ln>
                <a:solidFill>
                  <a:srgbClr val="7F7F7F"/>
                </a:solidFill>
                <a:effectLst/>
                <a:uLnTx/>
                <a:uFillTx/>
                <a:latin typeface="+mn-lt"/>
                <a:ea typeface="+mn-ea"/>
                <a:cs typeface="+mn-cs"/>
              </a:rPr>
              <a:t> Company © 2023</a:t>
            </a:r>
          </a:p>
        </p:txBody>
      </p:sp>
    </p:spTree>
    <p:extLst>
      <p:ext uri="{BB962C8B-B14F-4D97-AF65-F5344CB8AC3E}">
        <p14:creationId xmlns:p14="http://schemas.microsoft.com/office/powerpoint/2010/main" val="21057204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chemeClr val="bg1"/>
              </a:solidFill>
              <a:effectLst/>
              <a:uLnTx/>
              <a:uFillTx/>
              <a:latin typeface="+mn-lt"/>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86902090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mn-lt"/>
                <a:ea typeface="+mn-ea"/>
                <a:cs typeface="+mn-cs"/>
              </a:rPr>
              <a:t>Stagwell</a:t>
            </a:r>
            <a:r>
              <a:rPr kumimoji="0" lang="en-US" sz="600" b="0" i="0" u="none" strike="noStrike" kern="1200" cap="none" spc="0" normalizeH="0" baseline="0" noProof="0">
                <a:ln>
                  <a:noFill/>
                </a:ln>
                <a:solidFill>
                  <a:srgbClr val="7F7F7F"/>
                </a:solidFill>
                <a:effectLst/>
                <a:uLnTx/>
                <a:uFillTx/>
                <a:latin typeface="+mn-lt"/>
                <a:ea typeface="+mn-ea"/>
                <a:cs typeface="+mn-cs"/>
              </a:rPr>
              <a:t> Company © 2023</a:t>
            </a:r>
          </a:p>
        </p:txBody>
      </p:sp>
    </p:spTree>
    <p:extLst>
      <p:ext uri="{BB962C8B-B14F-4D97-AF65-F5344CB8AC3E}">
        <p14:creationId xmlns:p14="http://schemas.microsoft.com/office/powerpoint/2010/main" val="211868391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Tree>
    <p:extLst>
      <p:ext uri="{BB962C8B-B14F-4D97-AF65-F5344CB8AC3E}">
        <p14:creationId xmlns:p14="http://schemas.microsoft.com/office/powerpoint/2010/main" val="385425560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mn-lt"/>
                <a:ea typeface="+mn-ea"/>
                <a:cs typeface="+mn-cs"/>
              </a:rPr>
              <a:t>Stagwell</a:t>
            </a:r>
            <a:r>
              <a:rPr kumimoji="0" lang="en-US" sz="600" b="0" i="0" u="none" strike="noStrike" kern="1200" cap="none" spc="0" normalizeH="0" baseline="0" noProof="0">
                <a:ln>
                  <a:noFill/>
                </a:ln>
                <a:solidFill>
                  <a:srgbClr val="7F7F7F"/>
                </a:solidFill>
                <a:effectLst/>
                <a:uLnTx/>
                <a:uFillTx/>
                <a:latin typeface="+mn-lt"/>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9813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6667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309174781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t="-1"/>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38507679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t="-1"/>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2096766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1/2 header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159448581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t="-1"/>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212009431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t="-1"/>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0703404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301024840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309889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2796062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8203903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268445502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822407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365875916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402530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4241332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91555108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17161431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p>
            <a:endParaRPr lang="en-US"/>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97051542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6397743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73431372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p>
            <a:endParaRPr lang="en-US"/>
          </a:p>
        </p:txBody>
      </p:sp>
    </p:spTree>
    <p:extLst>
      <p:ext uri="{BB962C8B-B14F-4D97-AF65-F5344CB8AC3E}">
        <p14:creationId xmlns:p14="http://schemas.microsoft.com/office/powerpoint/2010/main" val="102701801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21943685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72083288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119734075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342511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411542043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mn-lt"/>
                <a:ea typeface="+mn-ea"/>
                <a:cs typeface="+mn-cs"/>
              </a:rPr>
              <a:t>Stagwell</a:t>
            </a:r>
            <a:r>
              <a:rPr kumimoji="0" lang="en-US" sz="600" b="0" i="0" u="none" strike="noStrike" kern="1200" cap="none" spc="0" normalizeH="0" baseline="0" noProof="0">
                <a:ln>
                  <a:noFill/>
                </a:ln>
                <a:solidFill>
                  <a:srgbClr val="7F7F7F"/>
                </a:solidFill>
                <a:effectLst/>
                <a:uLnTx/>
                <a:uFillTx/>
                <a:latin typeface="+mn-lt"/>
                <a:ea typeface="+mn-ea"/>
                <a:cs typeface="+mn-cs"/>
              </a:rPr>
              <a:t> Company © 2023</a:t>
            </a:r>
          </a:p>
        </p:txBody>
      </p:sp>
    </p:spTree>
    <p:extLst>
      <p:ext uri="{BB962C8B-B14F-4D97-AF65-F5344CB8AC3E}">
        <p14:creationId xmlns:p14="http://schemas.microsoft.com/office/powerpoint/2010/main" val="57050127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mn-lt"/>
                <a:ea typeface="+mn-ea"/>
                <a:cs typeface="+mn-cs"/>
              </a:rPr>
              <a:t>Stagwell</a:t>
            </a:r>
            <a:r>
              <a:rPr kumimoji="0" lang="en-US" sz="600" b="0" i="0" u="none" strike="noStrike" kern="1200" cap="none" spc="0" normalizeH="0" baseline="0" noProof="0">
                <a:ln>
                  <a:noFill/>
                </a:ln>
                <a:solidFill>
                  <a:srgbClr val="7F7F7F"/>
                </a:solidFill>
                <a:effectLst/>
                <a:uLnTx/>
                <a:uFillTx/>
                <a:latin typeface="+mn-lt"/>
                <a:ea typeface="+mn-ea"/>
                <a:cs typeface="+mn-cs"/>
              </a:rPr>
              <a:t> Company © 2023</a:t>
            </a:r>
          </a:p>
        </p:txBody>
      </p:sp>
    </p:spTree>
    <p:extLst>
      <p:ext uri="{BB962C8B-B14F-4D97-AF65-F5344CB8AC3E}">
        <p14:creationId xmlns:p14="http://schemas.microsoft.com/office/powerpoint/2010/main" val="256719946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chemeClr val="bg1"/>
              </a:solidFill>
              <a:effectLst/>
              <a:uLnTx/>
              <a:uFillTx/>
              <a:latin typeface="+mn-lt"/>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382744805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mn-lt"/>
                <a:ea typeface="+mn-ea"/>
                <a:cs typeface="+mn-cs"/>
              </a:rPr>
              <a:t>Stagwell</a:t>
            </a:r>
            <a:r>
              <a:rPr kumimoji="0" lang="en-US" sz="600" b="0" i="0" u="none" strike="noStrike" kern="1200" cap="none" spc="0" normalizeH="0" baseline="0" noProof="0">
                <a:ln>
                  <a:noFill/>
                </a:ln>
                <a:solidFill>
                  <a:srgbClr val="7F7F7F"/>
                </a:solidFill>
                <a:effectLst/>
                <a:uLnTx/>
                <a:uFillTx/>
                <a:latin typeface="+mn-lt"/>
                <a:ea typeface="+mn-ea"/>
                <a:cs typeface="+mn-cs"/>
              </a:rPr>
              <a:t> Company © 2023</a:t>
            </a:r>
          </a:p>
        </p:txBody>
      </p:sp>
    </p:spTree>
    <p:extLst>
      <p:ext uri="{BB962C8B-B14F-4D97-AF65-F5344CB8AC3E}">
        <p14:creationId xmlns:p14="http://schemas.microsoft.com/office/powerpoint/2010/main" val="10079848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Tree>
    <p:extLst>
      <p:ext uri="{BB962C8B-B14F-4D97-AF65-F5344CB8AC3E}">
        <p14:creationId xmlns:p14="http://schemas.microsoft.com/office/powerpoint/2010/main" val="73769534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mn-lt"/>
                <a:ea typeface="+mn-ea"/>
                <a:cs typeface="+mn-cs"/>
              </a:rPr>
              <a:t>Stagwell</a:t>
            </a:r>
            <a:r>
              <a:rPr kumimoji="0" lang="en-US" sz="600" b="0" i="0" u="none" strike="noStrike" kern="1200" cap="none" spc="0" normalizeH="0" baseline="0" noProof="0">
                <a:ln>
                  <a:noFill/>
                </a:ln>
                <a:solidFill>
                  <a:srgbClr val="7F7F7F"/>
                </a:solidFill>
                <a:effectLst/>
                <a:uLnTx/>
                <a:uFillTx/>
                <a:latin typeface="+mn-lt"/>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8957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58813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345839080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151232833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1466617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1/3 header + photo">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584"/>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427323901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244359159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2200433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281338709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26182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07431761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55191412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Tree>
    <p:extLst>
      <p:ext uri="{BB962C8B-B14F-4D97-AF65-F5344CB8AC3E}">
        <p14:creationId xmlns:p14="http://schemas.microsoft.com/office/powerpoint/2010/main" val="68729961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atin typeface="Helvetica Light" panose="020B0403020202020204"/>
              </a:defRPr>
            </a:lvl1pPr>
            <a:lvl2pPr marL="841227" indent="-228594">
              <a:lnSpc>
                <a:spcPct val="120000"/>
              </a:lnSpc>
              <a:spcBef>
                <a:spcPts val="0"/>
              </a:spcBef>
              <a:buClr>
                <a:schemeClr val="accent1"/>
              </a:buClr>
              <a:buFont typeface="Arial" charset="0"/>
              <a:buChar char="•"/>
              <a:defRPr sz="1400">
                <a:latin typeface="Helvetica Light" panose="020B0403020202020204"/>
              </a:defRPr>
            </a:lvl2pPr>
            <a:lvl3pPr marL="1374614" indent="-228594">
              <a:lnSpc>
                <a:spcPct val="120000"/>
              </a:lnSpc>
              <a:spcBef>
                <a:spcPts val="0"/>
              </a:spcBef>
              <a:buClr>
                <a:schemeClr val="accent1"/>
              </a:buClr>
              <a:buFont typeface="Arial" charset="0"/>
              <a:buChar char="•"/>
              <a:defRPr sz="1400">
                <a:latin typeface="Helvetica Light" panose="020B0403020202020204"/>
              </a:defRPr>
            </a:lvl3pPr>
            <a:lvl4pPr marL="1984198" indent="-228594">
              <a:lnSpc>
                <a:spcPct val="120000"/>
              </a:lnSpc>
              <a:spcBef>
                <a:spcPts val="0"/>
              </a:spcBef>
              <a:buClr>
                <a:schemeClr val="accent1"/>
              </a:buClr>
              <a:buFont typeface="Arial" charset="0"/>
              <a:buChar char="•"/>
              <a:defRPr sz="1400">
                <a:latin typeface="Helvetica Light" panose="020B0403020202020204"/>
              </a:defRPr>
            </a:lvl4pPr>
            <a:lvl5pPr marL="2593783" indent="-228594">
              <a:lnSpc>
                <a:spcPct val="120000"/>
              </a:lnSpc>
              <a:spcBef>
                <a:spcPts val="0"/>
              </a:spcBef>
              <a:buClr>
                <a:schemeClr val="accent1"/>
              </a:buClr>
              <a:buFont typeface="Arial" charset="0"/>
              <a:buChar char="•"/>
              <a:defRPr sz="1400">
                <a:latin typeface="Helvetica Light" panose="020B040302020202020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681737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71888926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678121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81904351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50743952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75465274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lvl1pPr>
              <a:defRPr>
                <a:latin typeface="Helvetica Light" panose="020B0403020202020204"/>
              </a:defRPr>
            </a:lvl1pPr>
          </a:lstStyle>
          <a:p>
            <a:endParaRPr lang="en-US"/>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6330550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1430534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4675083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lvl1pPr>
              <a:defRPr>
                <a:latin typeface="Helvetica Light" panose="020B0403020202020204"/>
              </a:defRPr>
            </a:lvl1pPr>
          </a:lstStyle>
          <a:p>
            <a:endParaRPr lang="en-US"/>
          </a:p>
        </p:txBody>
      </p:sp>
    </p:spTree>
    <p:extLst>
      <p:ext uri="{BB962C8B-B14F-4D97-AF65-F5344CB8AC3E}">
        <p14:creationId xmlns:p14="http://schemas.microsoft.com/office/powerpoint/2010/main" val="377256465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atin typeface="Helvetica Light" panose="020B0403020202020204"/>
              </a:defRPr>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276931061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lvl1pPr>
              <a:defRPr>
                <a:latin typeface="Helvetica Light" panose="020B0403020202020204"/>
              </a:defRPr>
            </a:lvl1p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10885677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atin typeface="Helvetica Light" panose="020B0403020202020204"/>
              </a:defRPr>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183649992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lvl1pPr>
              <a:defRPr>
                <a:latin typeface="Helvetica Light" panose="020B0403020202020204"/>
              </a:defRPr>
            </a:lvl1pPr>
          </a:lstStyle>
          <a:p>
            <a:endParaRPr lang="en-US"/>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0825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667" b="1"/>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Analytics, A </a:t>
            </a:r>
            <a:r>
              <a:rPr kumimoji="0" lang="en-US" sz="600" b="0" i="0" u="none" strike="noStrike" kern="1200" cap="none" spc="0" normalizeH="0" baseline="0" noProof="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 LLC Company © 2023</a:t>
            </a:r>
          </a:p>
        </p:txBody>
      </p:sp>
    </p:spTree>
    <p:extLst>
      <p:ext uri="{BB962C8B-B14F-4D97-AF65-F5344CB8AC3E}">
        <p14:creationId xmlns:p14="http://schemas.microsoft.com/office/powerpoint/2010/main" val="2099280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Helvetica Light" panose="020B0403020202020204"/>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atin typeface="Helvetica Light" panose="020B0403020202020204"/>
              </a:defRPr>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Helvetica Light" panose="020B0403020202020204"/>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 Company © 2023</a:t>
            </a:r>
          </a:p>
        </p:txBody>
      </p:sp>
    </p:spTree>
    <p:extLst>
      <p:ext uri="{BB962C8B-B14F-4D97-AF65-F5344CB8AC3E}">
        <p14:creationId xmlns:p14="http://schemas.microsoft.com/office/powerpoint/2010/main" val="64909441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 Company © 2023</a:t>
            </a:r>
          </a:p>
        </p:txBody>
      </p:sp>
    </p:spTree>
    <p:extLst>
      <p:ext uri="{BB962C8B-B14F-4D97-AF65-F5344CB8AC3E}">
        <p14:creationId xmlns:p14="http://schemas.microsoft.com/office/powerpoint/2010/main" val="359170695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 Company © 2023</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244999414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 Company © 2023</a:t>
            </a:r>
          </a:p>
        </p:txBody>
      </p:sp>
    </p:spTree>
    <p:extLst>
      <p:ext uri="{BB962C8B-B14F-4D97-AF65-F5344CB8AC3E}">
        <p14:creationId xmlns:p14="http://schemas.microsoft.com/office/powerpoint/2010/main" val="350534496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 Company © 2023</a:t>
            </a:r>
          </a:p>
        </p:txBody>
      </p:sp>
    </p:spTree>
    <p:extLst>
      <p:ext uri="{BB962C8B-B14F-4D97-AF65-F5344CB8AC3E}">
        <p14:creationId xmlns:p14="http://schemas.microsoft.com/office/powerpoint/2010/main" val="371998097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lvl1pPr>
              <a:defRPr>
                <a:latin typeface="Helvetica Light" panose="020B0403020202020204"/>
              </a:defRPr>
            </a:lvl1pPr>
          </a:lstStyle>
          <a:p>
            <a:endParaRPr lang="en-US"/>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91072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lvl1pPr>
              <a:defRPr>
                <a:latin typeface="Helvetica Light" panose="020B0403020202020204"/>
              </a:defRPr>
            </a:lvl1pPr>
          </a:lstStyle>
          <a:p>
            <a:endParaRPr lang="en-US"/>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14204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lvl1pPr>
              <a:defRPr>
                <a:latin typeface="Helvetica Light" panose="020B0403020202020204"/>
              </a:defRPr>
            </a:lvl1pPr>
          </a:lstStyle>
          <a:p>
            <a:endParaRPr lang="en-US"/>
          </a:p>
        </p:txBody>
      </p:sp>
    </p:spTree>
    <p:extLst>
      <p:ext uri="{BB962C8B-B14F-4D97-AF65-F5344CB8AC3E}">
        <p14:creationId xmlns:p14="http://schemas.microsoft.com/office/powerpoint/2010/main" val="408123105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Helvetica Light" panose="020B0403020202020204"/>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132310255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Helvetica Light" panose="020B0403020202020204"/>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35146303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667" b="1"/>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Analytics, A </a:t>
            </a:r>
            <a:r>
              <a:rPr kumimoji="0" lang="en-US" sz="600" b="0" i="0" u="none" strike="noStrike" kern="1200" cap="none" spc="0" normalizeH="0" baseline="0" noProof="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 LLC Company © 2023</a:t>
            </a:r>
          </a:p>
        </p:txBody>
      </p:sp>
      <p:sp>
        <p:nvSpPr>
          <p:cNvPr id="7" name="Picture Placeholder 7">
            <a:extLst>
              <a:ext uri="{FF2B5EF4-FFF2-40B4-BE49-F238E27FC236}">
                <a16:creationId xmlns:a16="http://schemas.microsoft.com/office/drawing/2014/main" id="{B42892EE-3238-4E2A-A8DD-A5DDA3DB52A7}"/>
              </a:ext>
            </a:extLst>
          </p:cNvPr>
          <p:cNvSpPr>
            <a:spLocks noGrp="1"/>
          </p:cNvSpPr>
          <p:nvPr>
            <p:ph type="pic" sz="quarter" idx="14"/>
          </p:nvPr>
        </p:nvSpPr>
        <p:spPr>
          <a:xfrm>
            <a:off x="4101732" y="518160"/>
            <a:ext cx="7467969" cy="6129867"/>
          </a:xfrm>
          <a:prstGeom prst="rect">
            <a:avLst/>
          </a:prstGeom>
        </p:spPr>
        <p:txBody>
          <a:bodyPr/>
          <a:lstStyle/>
          <a:p>
            <a:endParaRPr lang="en-US"/>
          </a:p>
        </p:txBody>
      </p:sp>
    </p:spTree>
    <p:extLst>
      <p:ext uri="{BB962C8B-B14F-4D97-AF65-F5344CB8AC3E}">
        <p14:creationId xmlns:p14="http://schemas.microsoft.com/office/powerpoint/2010/main" val="231127531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Helvetica Light" panose="020B0403020202020204"/>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65267078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3539569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326567654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63533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Helvetica Light" panose="020B0403020202020204"/>
            </a:endParaRPr>
          </a:p>
        </p:txBody>
      </p:sp>
    </p:spTree>
    <p:extLst>
      <p:ext uri="{BB962C8B-B14F-4D97-AF65-F5344CB8AC3E}">
        <p14:creationId xmlns:p14="http://schemas.microsoft.com/office/powerpoint/2010/main" val="395258548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Helvetica Light" panose="020B0403020202020204"/>
            </a:endParaRPr>
          </a:p>
        </p:txBody>
      </p:sp>
    </p:spTree>
    <p:extLst>
      <p:ext uri="{BB962C8B-B14F-4D97-AF65-F5344CB8AC3E}">
        <p14:creationId xmlns:p14="http://schemas.microsoft.com/office/powerpoint/2010/main" val="41065083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1_Title + Copy">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atin typeface="Helvetica Light" panose="020B0403020202020204"/>
              </a:defRPr>
            </a:lvl1pPr>
            <a:lvl2pPr marL="841227" indent="-228594">
              <a:lnSpc>
                <a:spcPct val="120000"/>
              </a:lnSpc>
              <a:spcBef>
                <a:spcPts val="0"/>
              </a:spcBef>
              <a:buClr>
                <a:schemeClr val="accent1"/>
              </a:buClr>
              <a:buFont typeface="Arial" charset="0"/>
              <a:buChar char="•"/>
              <a:defRPr sz="1400">
                <a:latin typeface="Helvetica Light" panose="020B0403020202020204"/>
              </a:defRPr>
            </a:lvl2pPr>
            <a:lvl3pPr marL="1374614" indent="-228594">
              <a:lnSpc>
                <a:spcPct val="120000"/>
              </a:lnSpc>
              <a:spcBef>
                <a:spcPts val="0"/>
              </a:spcBef>
              <a:buClr>
                <a:schemeClr val="accent1"/>
              </a:buClr>
              <a:buFont typeface="Arial" charset="0"/>
              <a:buChar char="•"/>
              <a:defRPr sz="1400">
                <a:latin typeface="Helvetica Light" panose="020B0403020202020204"/>
              </a:defRPr>
            </a:lvl3pPr>
            <a:lvl4pPr marL="1984198" indent="-228594">
              <a:lnSpc>
                <a:spcPct val="120000"/>
              </a:lnSpc>
              <a:spcBef>
                <a:spcPts val="0"/>
              </a:spcBef>
              <a:buClr>
                <a:schemeClr val="accent1"/>
              </a:buClr>
              <a:buFont typeface="Arial" charset="0"/>
              <a:buChar char="•"/>
              <a:defRPr sz="1400">
                <a:latin typeface="Helvetica Light" panose="020B0403020202020204"/>
              </a:defRPr>
            </a:lvl4pPr>
            <a:lvl5pPr marL="2593783" indent="-228594">
              <a:lnSpc>
                <a:spcPct val="120000"/>
              </a:lnSpc>
              <a:spcBef>
                <a:spcPts val="0"/>
              </a:spcBef>
              <a:buClr>
                <a:schemeClr val="accent1"/>
              </a:buClr>
              <a:buFont typeface="Arial" charset="0"/>
              <a:buChar char="•"/>
              <a:defRPr sz="1400">
                <a:latin typeface="Helvetica Light" panose="020B040302020202020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5">
            <a:extLst>
              <a:ext uri="{FF2B5EF4-FFF2-40B4-BE49-F238E27FC236}">
                <a16:creationId xmlns:a16="http://schemas.microsoft.com/office/drawing/2014/main" id="{32F38399-9EC9-3E42-9B4C-C822AD13C1EB}"/>
              </a:ext>
            </a:extLst>
          </p:cNvPr>
          <p:cNvSpPr>
            <a:spLocks noGrp="1"/>
          </p:cNvSpPr>
          <p:nvPr>
            <p:ph type="body" sz="quarter" idx="11" hasCustomPrompt="1"/>
          </p:nvPr>
        </p:nvSpPr>
        <p:spPr>
          <a:xfrm>
            <a:off x="177447" y="265587"/>
            <a:ext cx="6096000" cy="252573"/>
          </a:xfrm>
          <a:prstGeom prst="rect">
            <a:avLst/>
          </a:prstGeom>
        </p:spPr>
        <p:txBody>
          <a:bodyPr/>
          <a:lstStyle>
            <a:lvl1pPr marL="0" indent="0">
              <a:buNone/>
              <a:defRPr sz="1067" b="0" i="0">
                <a:solidFill>
                  <a:schemeClr val="accent1"/>
                </a:solidFill>
                <a:latin typeface="Helvetica Light" panose="020B0403020202020204" pitchFamily="34" charset="0"/>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7" name="Title 8">
            <a:extLst>
              <a:ext uri="{FF2B5EF4-FFF2-40B4-BE49-F238E27FC236}">
                <a16:creationId xmlns:a16="http://schemas.microsoft.com/office/drawing/2014/main" id="{73171BB8-B730-F040-8469-8A96C470AB0E}"/>
              </a:ext>
            </a:extLst>
          </p:cNvPr>
          <p:cNvSpPr>
            <a:spLocks noGrp="1"/>
          </p:cNvSpPr>
          <p:nvPr>
            <p:ph type="title" hasCustomPrompt="1"/>
          </p:nvPr>
        </p:nvSpPr>
        <p:spPr>
          <a:xfrm>
            <a:off x="177449" y="518160"/>
            <a:ext cx="11403471" cy="433739"/>
          </a:xfrm>
          <a:prstGeom prst="rect">
            <a:avLst/>
          </a:prstGeom>
        </p:spPr>
        <p:txBody>
          <a:bodyPr/>
          <a:lstStyle>
            <a:lvl1pPr>
              <a:defRPr sz="2400" b="0" i="0">
                <a:latin typeface="Helvetica Light" panose="020B0403020202020204" pitchFamily="34" charset="0"/>
                <a:ea typeface="Helvetica Light" panose="020B0403020202020204" pitchFamily="34" charset="0"/>
                <a:cs typeface="Arial" charset="0"/>
              </a:defRPr>
            </a:lvl1pPr>
          </a:lstStyle>
          <a:p>
            <a:r>
              <a:rPr lang="en-US"/>
              <a:t>Title</a:t>
            </a:r>
          </a:p>
        </p:txBody>
      </p:sp>
      <p:sp>
        <p:nvSpPr>
          <p:cNvPr id="8" name="Text Placeholder 11">
            <a:extLst>
              <a:ext uri="{FF2B5EF4-FFF2-40B4-BE49-F238E27FC236}">
                <a16:creationId xmlns:a16="http://schemas.microsoft.com/office/drawing/2014/main" id="{ABD51A03-9382-EA4D-9C49-96A53B81500C}"/>
              </a:ext>
            </a:extLst>
          </p:cNvPr>
          <p:cNvSpPr>
            <a:spLocks noGrp="1"/>
          </p:cNvSpPr>
          <p:nvPr>
            <p:ph type="body" sz="quarter" idx="10" hasCustomPrompt="1"/>
          </p:nvPr>
        </p:nvSpPr>
        <p:spPr>
          <a:xfrm>
            <a:off x="177449" y="951900"/>
            <a:ext cx="11403471" cy="378137"/>
          </a:xfrm>
          <a:prstGeom prst="rect">
            <a:avLst/>
          </a:prstGeom>
        </p:spPr>
        <p:txBody>
          <a:bodyPr/>
          <a:lstStyle>
            <a:lvl1pPr marL="0" indent="0">
              <a:buNone/>
              <a:defRPr sz="1400" b="0" i="0">
                <a:solidFill>
                  <a:schemeClr val="tx2"/>
                </a:solidFill>
                <a:latin typeface="Helvetica Light" panose="020B0403020202020204" pitchFamily="34" charset="0"/>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86001496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Tree>
    <p:extLst>
      <p:ext uri="{BB962C8B-B14F-4D97-AF65-F5344CB8AC3E}">
        <p14:creationId xmlns:p14="http://schemas.microsoft.com/office/powerpoint/2010/main" val="200917946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atin typeface="Helvetica Light" panose="020B0403020202020204"/>
              </a:defRPr>
            </a:lvl1pPr>
            <a:lvl2pPr marL="841227" indent="-228594">
              <a:lnSpc>
                <a:spcPct val="120000"/>
              </a:lnSpc>
              <a:spcBef>
                <a:spcPts val="0"/>
              </a:spcBef>
              <a:buClr>
                <a:schemeClr val="accent1"/>
              </a:buClr>
              <a:buFont typeface="Arial" charset="0"/>
              <a:buChar char="•"/>
              <a:defRPr sz="1400">
                <a:latin typeface="Helvetica Light" panose="020B0403020202020204"/>
              </a:defRPr>
            </a:lvl2pPr>
            <a:lvl3pPr marL="1374614" indent="-228594">
              <a:lnSpc>
                <a:spcPct val="120000"/>
              </a:lnSpc>
              <a:spcBef>
                <a:spcPts val="0"/>
              </a:spcBef>
              <a:buClr>
                <a:schemeClr val="accent1"/>
              </a:buClr>
              <a:buFont typeface="Arial" charset="0"/>
              <a:buChar char="•"/>
              <a:defRPr sz="1400">
                <a:latin typeface="Helvetica Light" panose="020B0403020202020204"/>
              </a:defRPr>
            </a:lvl3pPr>
            <a:lvl4pPr marL="1984198" indent="-228594">
              <a:lnSpc>
                <a:spcPct val="120000"/>
              </a:lnSpc>
              <a:spcBef>
                <a:spcPts val="0"/>
              </a:spcBef>
              <a:buClr>
                <a:schemeClr val="accent1"/>
              </a:buClr>
              <a:buFont typeface="Arial" charset="0"/>
              <a:buChar char="•"/>
              <a:defRPr sz="1400">
                <a:latin typeface="Helvetica Light" panose="020B0403020202020204"/>
              </a:defRPr>
            </a:lvl4pPr>
            <a:lvl5pPr marL="2593783" indent="-228594">
              <a:lnSpc>
                <a:spcPct val="120000"/>
              </a:lnSpc>
              <a:spcBef>
                <a:spcPts val="0"/>
              </a:spcBef>
              <a:buClr>
                <a:schemeClr val="accent1"/>
              </a:buClr>
              <a:buFont typeface="Arial" charset="0"/>
              <a:buChar char="•"/>
              <a:defRPr sz="1400">
                <a:latin typeface="Helvetica Light" panose="020B040302020202020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152317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3185621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0" i="0">
                <a:solidFill>
                  <a:schemeClr val="accent1"/>
                </a:solidFill>
                <a:latin typeface="Helvetica Light" panose="020B0403020202020204" pitchFamily="34" charset="0"/>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0" i="0">
                <a:latin typeface="Helvetica Light" panose="020B0403020202020204" pitchFamily="34" charset="0"/>
                <a:ea typeface="Helvetica Light" panose="020B0403020202020204" pitchFamily="34"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b="0" i="0">
                <a:latin typeface="Helvetica Light" panose="020B0403020202020204" pitchFamily="34" charset="0"/>
              </a:defRPr>
            </a:lvl1pPr>
            <a:lvl2pPr marL="841227" indent="-228594">
              <a:lnSpc>
                <a:spcPct val="120000"/>
              </a:lnSpc>
              <a:spcBef>
                <a:spcPts val="0"/>
              </a:spcBef>
              <a:buClr>
                <a:schemeClr val="accent1"/>
              </a:buClr>
              <a:buFont typeface="Arial" charset="0"/>
              <a:buChar char="•"/>
              <a:defRPr sz="1400" b="0" i="0">
                <a:latin typeface="Helvetica Light" panose="020B0403020202020204" pitchFamily="34" charset="0"/>
              </a:defRPr>
            </a:lvl2pPr>
            <a:lvl3pPr marL="1374614" indent="-228594">
              <a:lnSpc>
                <a:spcPct val="120000"/>
              </a:lnSpc>
              <a:spcBef>
                <a:spcPts val="0"/>
              </a:spcBef>
              <a:buClr>
                <a:schemeClr val="accent1"/>
              </a:buClr>
              <a:buFont typeface="Arial" charset="0"/>
              <a:buChar char="•"/>
              <a:defRPr sz="1400" b="0" i="0">
                <a:latin typeface="Helvetica Light" panose="020B0403020202020204" pitchFamily="34" charset="0"/>
              </a:defRPr>
            </a:lvl3pPr>
            <a:lvl4pPr marL="1984198" indent="-228594">
              <a:lnSpc>
                <a:spcPct val="120000"/>
              </a:lnSpc>
              <a:spcBef>
                <a:spcPts val="0"/>
              </a:spcBef>
              <a:buClr>
                <a:schemeClr val="accent1"/>
              </a:buClr>
              <a:buFont typeface="Arial" charset="0"/>
              <a:buChar char="•"/>
              <a:defRPr sz="1400" b="0" i="0">
                <a:latin typeface="Helvetica Light" panose="020B0403020202020204" pitchFamily="34" charset="0"/>
              </a:defRPr>
            </a:lvl4pPr>
            <a:lvl5pPr marL="2593783" indent="-228594">
              <a:lnSpc>
                <a:spcPct val="120000"/>
              </a:lnSpc>
              <a:spcBef>
                <a:spcPts val="0"/>
              </a:spcBef>
              <a:buClr>
                <a:schemeClr val="accent1"/>
              </a:buClr>
              <a:buFont typeface="Arial" charset="0"/>
              <a:buChar char="•"/>
              <a:defRPr sz="1400" b="0" i="0">
                <a:latin typeface="Helvetica Light" panose="020B04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4486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 Company © 2023</a:t>
            </a:r>
          </a:p>
        </p:txBody>
      </p:sp>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Q5MDciLCJleHAiOiIxNTMyOTk2NTA3IiwiZW5kcG9pbnR1cmwiOiIrN1NNbS9wNUZhdWtzajhNWDVmL2VkTWZqRHBoR21tVXFOUm5CNDMwN3BVPSIsImVuZHBvaW50dXJsTGVuZ3RoIjoiMTI4IiwiaXNsb29wYmFjayI6IlRydWUiLCJjaWQiOiJPVGxsT1RkbU9XVXRNREEyWXkwMk1EQXdMVEUwTWpRdE1XTmlZVGc1WTJVeU1XWXg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VXN4N0xtN25td0I5SERSRERoR2FlbGdNZnhIcWV6dWZQSWRXVWNFZEFwST0&amp;encodeFailures=1&amp;width=1663&amp;height=343&amp;srcWidth=1663&amp;srcHeight=343">
            <a:extLst>
              <a:ext uri="{FF2B5EF4-FFF2-40B4-BE49-F238E27FC236}">
                <a16:creationId xmlns:a16="http://schemas.microsoft.com/office/drawing/2014/main" id="{153AB127-7483-4E95-9267-EB6E53700EDB}"/>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91765" y="462226"/>
            <a:ext cx="3883772" cy="801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75954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66888639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48822184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84053388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lvl1pPr>
              <a:defRPr>
                <a:latin typeface="Helvetica Light" panose="020B0403020202020204"/>
              </a:defRPr>
            </a:lvl1pPr>
          </a:lstStyle>
          <a:p>
            <a:endParaRPr lang="en-US"/>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61334028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25426367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02796130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lvl1pPr>
              <a:defRPr>
                <a:latin typeface="Helvetica Light" panose="020B0403020202020204"/>
              </a:defRPr>
            </a:lvl1pPr>
          </a:lstStyle>
          <a:p>
            <a:endParaRPr lang="en-US"/>
          </a:p>
        </p:txBody>
      </p:sp>
    </p:spTree>
    <p:extLst>
      <p:ext uri="{BB962C8B-B14F-4D97-AF65-F5344CB8AC3E}">
        <p14:creationId xmlns:p14="http://schemas.microsoft.com/office/powerpoint/2010/main" val="7290418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atin typeface="Helvetica Light" panose="020B0403020202020204"/>
              </a:defRPr>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70785077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lvl1pPr>
              <a:defRPr>
                <a:latin typeface="Helvetica Light" panose="020B0403020202020204"/>
              </a:defRPr>
            </a:lvl1p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02098029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atin typeface="Helvetica Light" panose="020B0403020202020204"/>
              </a:defRPr>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804738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mn-lt"/>
                <a:ea typeface="+mn-ea"/>
                <a:cs typeface="+mn-cs"/>
              </a:rPr>
              <a:t>Harris Insights &amp; Analytics, A </a:t>
            </a:r>
            <a:r>
              <a:rPr kumimoji="0" lang="en-US" sz="600" b="0" i="0" u="none" strike="noStrike" kern="1200" cap="none" spc="0" normalizeH="0" baseline="0" noProof="0" err="1">
                <a:ln>
                  <a:noFill/>
                </a:ln>
                <a:solidFill>
                  <a:srgbClr val="FFFFFF"/>
                </a:solidFill>
                <a:effectLst/>
                <a:uLnTx/>
                <a:uFillTx/>
                <a:latin typeface="+mn-lt"/>
                <a:ea typeface="+mn-ea"/>
                <a:cs typeface="+mn-cs"/>
              </a:rPr>
              <a:t>Stagwell</a:t>
            </a:r>
            <a:r>
              <a:rPr kumimoji="0" lang="en-US" sz="600" b="0" i="0" u="none" strike="noStrike" kern="1200" cap="none" spc="0" normalizeH="0" baseline="0" noProof="0">
                <a:ln>
                  <a:noFill/>
                </a:ln>
                <a:solidFill>
                  <a:srgbClr val="FFFFFF"/>
                </a:solidFill>
                <a:effectLst/>
                <a:uLnTx/>
                <a:uFillTx/>
                <a:latin typeface="+mn-lt"/>
                <a:ea typeface="+mn-ea"/>
                <a:cs typeface="+mn-cs"/>
              </a:rPr>
              <a:t> LLC Company © 2023</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8696" y="462225"/>
            <a:ext cx="3954985" cy="815731"/>
          </a:xfrm>
          <a:prstGeom prst="rect">
            <a:avLst/>
          </a:prstGeom>
        </p:spPr>
      </p:pic>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217655327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lvl1pPr>
              <a:defRPr>
                <a:latin typeface="Helvetica Light" panose="020B0403020202020204"/>
              </a:defRPr>
            </a:lvl1pPr>
          </a:lstStyle>
          <a:p>
            <a:endParaRPr lang="en-US"/>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83699423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Helvetica Light" panose="020B0403020202020204"/>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atin typeface="Helvetica Light" panose="020B0403020202020204"/>
              </a:defRPr>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Helvetica Light" panose="020B0403020202020204"/>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 Company © 2023</a:t>
            </a:r>
          </a:p>
        </p:txBody>
      </p:sp>
    </p:spTree>
    <p:extLst>
      <p:ext uri="{BB962C8B-B14F-4D97-AF65-F5344CB8AC3E}">
        <p14:creationId xmlns:p14="http://schemas.microsoft.com/office/powerpoint/2010/main" val="16559074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 Company © 2023</a:t>
            </a:r>
          </a:p>
        </p:txBody>
      </p:sp>
    </p:spTree>
    <p:extLst>
      <p:ext uri="{BB962C8B-B14F-4D97-AF65-F5344CB8AC3E}">
        <p14:creationId xmlns:p14="http://schemas.microsoft.com/office/powerpoint/2010/main" val="334624440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 Company © 2023</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71179149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 Company © 2023</a:t>
            </a:r>
          </a:p>
        </p:txBody>
      </p:sp>
    </p:spTree>
    <p:extLst>
      <p:ext uri="{BB962C8B-B14F-4D97-AF65-F5344CB8AC3E}">
        <p14:creationId xmlns:p14="http://schemas.microsoft.com/office/powerpoint/2010/main" val="33167602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 Company © 2023</a:t>
            </a:r>
          </a:p>
        </p:txBody>
      </p:sp>
    </p:spTree>
    <p:extLst>
      <p:ext uri="{BB962C8B-B14F-4D97-AF65-F5344CB8AC3E}">
        <p14:creationId xmlns:p14="http://schemas.microsoft.com/office/powerpoint/2010/main" val="115402474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lvl1pPr>
              <a:defRPr>
                <a:latin typeface="Helvetica Light" panose="020B0403020202020204"/>
              </a:defRPr>
            </a:lvl1pPr>
          </a:lstStyle>
          <a:p>
            <a:endParaRPr lang="en-US"/>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8738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lvl1pPr>
              <a:defRPr>
                <a:latin typeface="Helvetica Light" panose="020B0403020202020204"/>
              </a:defRPr>
            </a:lvl1pPr>
          </a:lstStyle>
          <a:p>
            <a:endParaRPr lang="en-US"/>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06720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lvl1pPr>
              <a:defRPr>
                <a:latin typeface="Helvetica Light" panose="020B0403020202020204"/>
              </a:defRPr>
            </a:lvl1pPr>
          </a:lstStyle>
          <a:p>
            <a:endParaRPr lang="en-US"/>
          </a:p>
        </p:txBody>
      </p:sp>
    </p:spTree>
    <p:extLst>
      <p:ext uri="{BB962C8B-B14F-4D97-AF65-F5344CB8AC3E}">
        <p14:creationId xmlns:p14="http://schemas.microsoft.com/office/powerpoint/2010/main" val="115681966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t="-1"/>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Helvetica Light" panose="020B0403020202020204"/>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186273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tx1"/>
                </a:solidFill>
                <a:effectLst/>
                <a:uLnTx/>
                <a:uFillTx/>
                <a:latin typeface="+mn-lt"/>
                <a:ea typeface="+mn-ea"/>
                <a:cs typeface="+mn-cs"/>
              </a:rPr>
              <a:t>Harris Insights &amp; Analytics, A </a:t>
            </a:r>
            <a:r>
              <a:rPr kumimoji="0" lang="en-US" sz="600" b="0" i="0" u="none" strike="noStrike" kern="1200" cap="none" spc="0" normalizeH="0" baseline="0" noProof="0" err="1">
                <a:ln>
                  <a:noFill/>
                </a:ln>
                <a:solidFill>
                  <a:schemeClr val="tx1"/>
                </a:solidFill>
                <a:effectLst/>
                <a:uLnTx/>
                <a:uFillTx/>
                <a:latin typeface="+mn-lt"/>
                <a:ea typeface="+mn-ea"/>
                <a:cs typeface="+mn-cs"/>
              </a:rPr>
              <a:t>Stagwell</a:t>
            </a:r>
            <a:r>
              <a:rPr kumimoji="0" lang="en-US" sz="600" b="0" i="0" u="none" strike="noStrike" kern="1200" cap="none" spc="0" normalizeH="0" baseline="0" noProof="0">
                <a:ln>
                  <a:noFill/>
                </a:ln>
                <a:solidFill>
                  <a:schemeClr val="tx1"/>
                </a:solidFill>
                <a:effectLst/>
                <a:uLnTx/>
                <a:uFillTx/>
                <a:latin typeface="+mn-lt"/>
                <a:ea typeface="+mn-ea"/>
                <a:cs typeface="+mn-cs"/>
              </a:rPr>
              <a:t> LLC Company © 2023</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2684" y="256578"/>
            <a:ext cx="2262131" cy="466572"/>
          </a:xfrm>
          <a:prstGeom prst="rect">
            <a:avLst/>
          </a:prstGeom>
        </p:spPr>
      </p:pic>
    </p:spTree>
    <p:extLst>
      <p:ext uri="{BB962C8B-B14F-4D97-AF65-F5344CB8AC3E}">
        <p14:creationId xmlns:p14="http://schemas.microsoft.com/office/powerpoint/2010/main" val="187631544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t="-1"/>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Helvetica Light" panose="020B0403020202020204"/>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113609778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t="-1"/>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Helvetica Light" panose="020B0403020202020204"/>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342490605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t="-1"/>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3112583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Helvetica Light" panose="020B0403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chemeClr val="bg1"/>
                </a:solidFill>
                <a:effectLst/>
                <a:uLnTx/>
                <a:uFillTx/>
                <a:latin typeface="Helvetica Light" panose="020B0403020202020204"/>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Helvetica Light" panose="020B0403020202020204"/>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409597902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922109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Helvetica Light" panose="020B0403020202020204"/>
            </a:endParaRPr>
          </a:p>
        </p:txBody>
      </p:sp>
    </p:spTree>
    <p:extLst>
      <p:ext uri="{BB962C8B-B14F-4D97-AF65-F5344CB8AC3E}">
        <p14:creationId xmlns:p14="http://schemas.microsoft.com/office/powerpoint/2010/main" val="401616707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Helvetica Light" panose="020B0403020202020204"/>
            </a:endParaRPr>
          </a:p>
        </p:txBody>
      </p:sp>
    </p:spTree>
    <p:extLst>
      <p:ext uri="{BB962C8B-B14F-4D97-AF65-F5344CB8AC3E}">
        <p14:creationId xmlns:p14="http://schemas.microsoft.com/office/powerpoint/2010/main" val="106976489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310546792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69190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2526958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mn-lt"/>
                <a:ea typeface="+mn-ea"/>
                <a:cs typeface="+mn-cs"/>
              </a:rPr>
              <a:t>Harris Insights &amp; Analytics, A </a:t>
            </a:r>
            <a:r>
              <a:rPr kumimoji="0" lang="en-US" sz="600" b="0" i="0" u="none" strike="noStrike" kern="1200" cap="none" spc="0" normalizeH="0" baseline="0" noProof="0" err="1">
                <a:ln>
                  <a:noFill/>
                </a:ln>
                <a:solidFill>
                  <a:srgbClr val="FFFFFF"/>
                </a:solidFill>
                <a:effectLst/>
                <a:uLnTx/>
                <a:uFillTx/>
                <a:latin typeface="+mn-lt"/>
                <a:ea typeface="+mn-ea"/>
                <a:cs typeface="+mn-cs"/>
              </a:rPr>
              <a:t>Stagwell</a:t>
            </a:r>
            <a:r>
              <a:rPr kumimoji="0" lang="en-US" sz="600" b="0" i="0" u="none" strike="noStrike" kern="1200" cap="none" spc="0" normalizeH="0" baseline="0" noProof="0">
                <a:ln>
                  <a:noFill/>
                </a:ln>
                <a:solidFill>
                  <a:srgbClr val="FFFFFF"/>
                </a:solidFill>
                <a:effectLst/>
                <a:uLnTx/>
                <a:uFillTx/>
                <a:latin typeface="+mn-lt"/>
                <a:ea typeface="+mn-ea"/>
                <a:cs typeface="+mn-cs"/>
              </a:rPr>
              <a:t> LLC Company © 2023</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2684" y="256578"/>
            <a:ext cx="2262131" cy="466573"/>
          </a:xfrm>
          <a:prstGeom prst="rect">
            <a:avLst/>
          </a:prstGeom>
        </p:spPr>
      </p:pic>
    </p:spTree>
    <p:extLst>
      <p:ext uri="{BB962C8B-B14F-4D97-AF65-F5344CB8AC3E}">
        <p14:creationId xmlns:p14="http://schemas.microsoft.com/office/powerpoint/2010/main" val="40584561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24590868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12228547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68886990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p>
            <a:endParaRPr lang="en-US"/>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5085582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68001640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04810481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p>
            <a:endParaRPr lang="en-US"/>
          </a:p>
        </p:txBody>
      </p:sp>
    </p:spTree>
    <p:extLst>
      <p:ext uri="{BB962C8B-B14F-4D97-AF65-F5344CB8AC3E}">
        <p14:creationId xmlns:p14="http://schemas.microsoft.com/office/powerpoint/2010/main" val="324250859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69220431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91751667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3375553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Analytics, A </a:t>
            </a:r>
            <a:r>
              <a:rPr kumimoji="0" lang="en-US" sz="600" b="0" i="0" u="none" strike="noStrike" kern="1200" cap="none" spc="0" normalizeH="0" baseline="0" noProof="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 LLC Company © 2023</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2683" y="462225"/>
            <a:ext cx="3972853" cy="819416"/>
          </a:xfrm>
          <a:prstGeom prst="rect">
            <a:avLst/>
          </a:prstGeom>
        </p:spPr>
      </p:pic>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40983654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60669685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mn-lt"/>
                <a:ea typeface="+mn-ea"/>
                <a:cs typeface="+mn-cs"/>
              </a:rPr>
              <a:t>Stagwell</a:t>
            </a:r>
            <a:r>
              <a:rPr kumimoji="0" lang="en-US" sz="600" b="0" i="0" u="none" strike="noStrike" kern="1200" cap="none" spc="0" normalizeH="0" baseline="0" noProof="0">
                <a:ln>
                  <a:noFill/>
                </a:ln>
                <a:solidFill>
                  <a:srgbClr val="7F7F7F"/>
                </a:solidFill>
                <a:effectLst/>
                <a:uLnTx/>
                <a:uFillTx/>
                <a:latin typeface="+mn-lt"/>
                <a:ea typeface="+mn-ea"/>
                <a:cs typeface="+mn-cs"/>
              </a:rPr>
              <a:t> Company © 2023</a:t>
            </a:r>
          </a:p>
        </p:txBody>
      </p:sp>
    </p:spTree>
    <p:extLst>
      <p:ext uri="{BB962C8B-B14F-4D97-AF65-F5344CB8AC3E}">
        <p14:creationId xmlns:p14="http://schemas.microsoft.com/office/powerpoint/2010/main" val="169877151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mn-lt"/>
                <a:ea typeface="+mn-ea"/>
                <a:cs typeface="+mn-cs"/>
              </a:rPr>
              <a:t>Stagwell</a:t>
            </a:r>
            <a:r>
              <a:rPr kumimoji="0" lang="en-US" sz="600" b="0" i="0" u="none" strike="noStrike" kern="1200" cap="none" spc="0" normalizeH="0" baseline="0" noProof="0">
                <a:ln>
                  <a:noFill/>
                </a:ln>
                <a:solidFill>
                  <a:srgbClr val="7F7F7F"/>
                </a:solidFill>
                <a:effectLst/>
                <a:uLnTx/>
                <a:uFillTx/>
                <a:latin typeface="+mn-lt"/>
                <a:ea typeface="+mn-ea"/>
                <a:cs typeface="+mn-cs"/>
              </a:rPr>
              <a:t> Company © 2023</a:t>
            </a:r>
          </a:p>
        </p:txBody>
      </p:sp>
    </p:spTree>
    <p:extLst>
      <p:ext uri="{BB962C8B-B14F-4D97-AF65-F5344CB8AC3E}">
        <p14:creationId xmlns:p14="http://schemas.microsoft.com/office/powerpoint/2010/main" val="229321221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chemeClr val="bg1"/>
              </a:solidFill>
              <a:effectLst/>
              <a:uLnTx/>
              <a:uFillTx/>
              <a:latin typeface="+mn-lt"/>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71634158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mn-lt"/>
                <a:ea typeface="+mn-ea"/>
                <a:cs typeface="+mn-cs"/>
              </a:rPr>
              <a:t>Stagwell</a:t>
            </a:r>
            <a:r>
              <a:rPr kumimoji="0" lang="en-US" sz="600" b="0" i="0" u="none" strike="noStrike" kern="1200" cap="none" spc="0" normalizeH="0" baseline="0" noProof="0">
                <a:ln>
                  <a:noFill/>
                </a:ln>
                <a:solidFill>
                  <a:srgbClr val="7F7F7F"/>
                </a:solidFill>
                <a:effectLst/>
                <a:uLnTx/>
                <a:uFillTx/>
                <a:latin typeface="+mn-lt"/>
                <a:ea typeface="+mn-ea"/>
                <a:cs typeface="+mn-cs"/>
              </a:rPr>
              <a:t> Company © 2023</a:t>
            </a:r>
          </a:p>
        </p:txBody>
      </p:sp>
    </p:spTree>
    <p:extLst>
      <p:ext uri="{BB962C8B-B14F-4D97-AF65-F5344CB8AC3E}">
        <p14:creationId xmlns:p14="http://schemas.microsoft.com/office/powerpoint/2010/main" val="114901257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Tree>
    <p:extLst>
      <p:ext uri="{BB962C8B-B14F-4D97-AF65-F5344CB8AC3E}">
        <p14:creationId xmlns:p14="http://schemas.microsoft.com/office/powerpoint/2010/main" val="360875795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mn-lt"/>
                <a:ea typeface="+mn-ea"/>
                <a:cs typeface="+mn-cs"/>
              </a:rPr>
              <a:t>Stagwell</a:t>
            </a:r>
            <a:r>
              <a:rPr kumimoji="0" lang="en-US" sz="600" b="0" i="0" u="none" strike="noStrike" kern="1200" cap="none" spc="0" normalizeH="0" baseline="0" noProof="0">
                <a:ln>
                  <a:noFill/>
                </a:ln>
                <a:solidFill>
                  <a:srgbClr val="7F7F7F"/>
                </a:solidFill>
                <a:effectLst/>
                <a:uLnTx/>
                <a:uFillTx/>
                <a:latin typeface="+mn-lt"/>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97007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804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357086772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1784054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2683" y="462225"/>
            <a:ext cx="3960997" cy="816971"/>
          </a:xfrm>
          <a:prstGeom prst="rect">
            <a:avLst/>
          </a:prstGeom>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mn-lt"/>
                <a:ea typeface="+mn-ea"/>
                <a:cs typeface="+mn-cs"/>
              </a:rPr>
              <a:t>Harris Insights &amp; Analytics, A </a:t>
            </a:r>
            <a:r>
              <a:rPr kumimoji="0" lang="en-US" sz="600" b="0" i="0" u="none" strike="noStrike" kern="1200" cap="none" spc="0" normalizeH="0" baseline="0" noProof="0" err="1">
                <a:ln>
                  <a:noFill/>
                </a:ln>
                <a:solidFill>
                  <a:srgbClr val="FFFFFF"/>
                </a:solidFill>
                <a:effectLst/>
                <a:uLnTx/>
                <a:uFillTx/>
                <a:latin typeface="+mn-lt"/>
                <a:ea typeface="+mn-ea"/>
                <a:cs typeface="+mn-cs"/>
              </a:rPr>
              <a:t>Stagwell</a:t>
            </a:r>
            <a:r>
              <a:rPr kumimoji="0" lang="en-US" sz="600" b="0" i="0" u="none" strike="noStrike" kern="1200" cap="none" spc="0" normalizeH="0" baseline="0" noProof="0">
                <a:ln>
                  <a:noFill/>
                </a:ln>
                <a:solidFill>
                  <a:srgbClr val="FFFFFF"/>
                </a:solidFill>
                <a:effectLst/>
                <a:uLnTx/>
                <a:uFillTx/>
                <a:latin typeface="+mn-lt"/>
                <a:ea typeface="+mn-ea"/>
                <a:cs typeface="+mn-cs"/>
              </a:rPr>
              <a:t> LLC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298122470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144201344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214685040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8432498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415109452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5230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92615104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53346449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userDrawn="1">
  <p:cSld name="1_Title + Copy">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5">
            <a:extLst>
              <a:ext uri="{FF2B5EF4-FFF2-40B4-BE49-F238E27FC236}">
                <a16:creationId xmlns:a16="http://schemas.microsoft.com/office/drawing/2014/main" id="{32F38399-9EC9-3E42-9B4C-C822AD13C1EB}"/>
              </a:ext>
            </a:extLst>
          </p:cNvPr>
          <p:cNvSpPr>
            <a:spLocks noGrp="1"/>
          </p:cNvSpPr>
          <p:nvPr>
            <p:ph type="body" sz="quarter" idx="11" hasCustomPrompt="1"/>
          </p:nvPr>
        </p:nvSpPr>
        <p:spPr>
          <a:xfrm>
            <a:off x="177447" y="265587"/>
            <a:ext cx="6096000" cy="252573"/>
          </a:xfrm>
          <a:prstGeom prst="rect">
            <a:avLst/>
          </a:prstGeom>
        </p:spPr>
        <p:txBody>
          <a:bodyPr/>
          <a:lstStyle>
            <a:lvl1pPr marL="0" indent="0">
              <a:buNone/>
              <a:defRPr sz="1067" b="0" i="0">
                <a:solidFill>
                  <a:schemeClr val="accent1"/>
                </a:solidFill>
                <a:latin typeface="Helvetica Light" panose="020B0403020202020204" pitchFamily="34" charset="0"/>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7" name="Title 8">
            <a:extLst>
              <a:ext uri="{FF2B5EF4-FFF2-40B4-BE49-F238E27FC236}">
                <a16:creationId xmlns:a16="http://schemas.microsoft.com/office/drawing/2014/main" id="{73171BB8-B730-F040-8469-8A96C470AB0E}"/>
              </a:ext>
            </a:extLst>
          </p:cNvPr>
          <p:cNvSpPr>
            <a:spLocks noGrp="1"/>
          </p:cNvSpPr>
          <p:nvPr>
            <p:ph type="title" hasCustomPrompt="1"/>
          </p:nvPr>
        </p:nvSpPr>
        <p:spPr>
          <a:xfrm>
            <a:off x="177449" y="518160"/>
            <a:ext cx="11403471" cy="433739"/>
          </a:xfrm>
          <a:prstGeom prst="rect">
            <a:avLst/>
          </a:prstGeom>
        </p:spPr>
        <p:txBody>
          <a:bodyPr/>
          <a:lstStyle>
            <a:lvl1pPr>
              <a:defRPr sz="2400" b="0" i="0">
                <a:latin typeface="Helvetica Light" panose="020B0403020202020204" pitchFamily="34" charset="0"/>
                <a:ea typeface="Helvetica Light" panose="020B0403020202020204" pitchFamily="34" charset="0"/>
                <a:cs typeface="Arial" charset="0"/>
              </a:defRPr>
            </a:lvl1pPr>
          </a:lstStyle>
          <a:p>
            <a:r>
              <a:rPr lang="en-US"/>
              <a:t>Title</a:t>
            </a:r>
          </a:p>
        </p:txBody>
      </p:sp>
      <p:sp>
        <p:nvSpPr>
          <p:cNvPr id="8" name="Text Placeholder 11">
            <a:extLst>
              <a:ext uri="{FF2B5EF4-FFF2-40B4-BE49-F238E27FC236}">
                <a16:creationId xmlns:a16="http://schemas.microsoft.com/office/drawing/2014/main" id="{ABD51A03-9382-EA4D-9C49-96A53B81500C}"/>
              </a:ext>
            </a:extLst>
          </p:cNvPr>
          <p:cNvSpPr>
            <a:spLocks noGrp="1"/>
          </p:cNvSpPr>
          <p:nvPr>
            <p:ph type="body" sz="quarter" idx="10" hasCustomPrompt="1"/>
          </p:nvPr>
        </p:nvSpPr>
        <p:spPr>
          <a:xfrm>
            <a:off x="177449" y="951900"/>
            <a:ext cx="11403471" cy="378137"/>
          </a:xfrm>
          <a:prstGeom prst="rect">
            <a:avLst/>
          </a:prstGeom>
        </p:spPr>
        <p:txBody>
          <a:bodyPr/>
          <a:lstStyle>
            <a:lvl1pPr marL="0" indent="0">
              <a:buNone/>
              <a:defRPr sz="1400" b="0" i="0">
                <a:solidFill>
                  <a:schemeClr val="tx2"/>
                </a:solidFill>
                <a:latin typeface="Helvetica Light" panose="020B0403020202020204" pitchFamily="34" charset="0"/>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32178234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92482" y="152400"/>
            <a:ext cx="10887287" cy="1095756"/>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92480" y="2020824"/>
            <a:ext cx="10887288" cy="4078224"/>
          </a:xfrm>
          <a:prstGeom prst="rect">
            <a:avLst/>
          </a:prstGeom>
        </p:spPr>
        <p:txBody>
          <a:bodyPr/>
          <a:lstStyle/>
          <a:p>
            <a:endParaRPr lang="en-US"/>
          </a:p>
        </p:txBody>
      </p:sp>
    </p:spTree>
    <p:extLst>
      <p:ext uri="{BB962C8B-B14F-4D97-AF65-F5344CB8AC3E}">
        <p14:creationId xmlns:p14="http://schemas.microsoft.com/office/powerpoint/2010/main" val="1718250725"/>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9222405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2683" y="462225"/>
            <a:ext cx="3960997" cy="816971"/>
          </a:xfrm>
          <a:prstGeom prst="rect">
            <a:avLst/>
          </a:prstGeom>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Harris Insights &amp; Analytics, A </a:t>
            </a:r>
            <a:r>
              <a:rPr kumimoji="0" lang="en-US" sz="600" b="0" i="0" u="none" strike="noStrike" kern="1200" cap="none" spc="0" normalizeH="0" baseline="0" noProof="0" err="1">
                <a:ln>
                  <a:noFill/>
                </a:ln>
                <a:solidFill>
                  <a:srgbClr val="FFFFF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 LLC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345542525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523399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404883549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84648227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80277091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94346982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p>
            <a:endParaRPr lang="en-US"/>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65146301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41211512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65134294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p>
            <a:endParaRPr lang="en-US"/>
          </a:p>
        </p:txBody>
      </p:sp>
    </p:spTree>
    <p:extLst>
      <p:ext uri="{BB962C8B-B14F-4D97-AF65-F5344CB8AC3E}">
        <p14:creationId xmlns:p14="http://schemas.microsoft.com/office/powerpoint/2010/main" val="139114123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11017735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Orange">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528" y="462225"/>
            <a:ext cx="3954985" cy="815731"/>
          </a:xfrm>
          <a:prstGeom prst="rect">
            <a:avLst/>
          </a:prstGeom>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panose="020B0604020202020204"/>
                <a:ea typeface="+mn-ea"/>
                <a:cs typeface="+mn-cs"/>
              </a:rPr>
              <a:t>Harris Insights &amp; Analytics, A </a:t>
            </a:r>
            <a:r>
              <a:rPr kumimoji="0" lang="en-US" sz="600" b="0" i="0" u="none" strike="noStrike" kern="1200" cap="none" spc="0" normalizeH="0" baseline="0" noProof="0" err="1">
                <a:ln>
                  <a:noFill/>
                </a:ln>
                <a:solidFill>
                  <a:srgbClr val="000000"/>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000000"/>
                </a:solidFill>
                <a:effectLst/>
                <a:uLnTx/>
                <a:uFillTx/>
                <a:latin typeface="Arial" panose="020B0604020202020204"/>
                <a:ea typeface="+mn-ea"/>
                <a:cs typeface="+mn-cs"/>
              </a:rPr>
              <a:t> LLC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38323124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06182902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278047604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76518581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mn-lt"/>
                <a:ea typeface="+mn-ea"/>
                <a:cs typeface="+mn-cs"/>
              </a:rPr>
              <a:t>Stagwell</a:t>
            </a:r>
            <a:r>
              <a:rPr kumimoji="0" lang="en-US" sz="600" b="0" i="0" u="none" strike="noStrike" kern="1200" cap="none" spc="0" normalizeH="0" baseline="0" noProof="0">
                <a:ln>
                  <a:noFill/>
                </a:ln>
                <a:solidFill>
                  <a:srgbClr val="7F7F7F"/>
                </a:solidFill>
                <a:effectLst/>
                <a:uLnTx/>
                <a:uFillTx/>
                <a:latin typeface="+mn-lt"/>
                <a:ea typeface="+mn-ea"/>
                <a:cs typeface="+mn-cs"/>
              </a:rPr>
              <a:t> Company © 2023</a:t>
            </a:r>
          </a:p>
        </p:txBody>
      </p:sp>
    </p:spTree>
    <p:extLst>
      <p:ext uri="{BB962C8B-B14F-4D97-AF65-F5344CB8AC3E}">
        <p14:creationId xmlns:p14="http://schemas.microsoft.com/office/powerpoint/2010/main" val="843333870"/>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mn-lt"/>
                <a:ea typeface="+mn-ea"/>
                <a:cs typeface="+mn-cs"/>
              </a:rPr>
              <a:t>Stagwell</a:t>
            </a:r>
            <a:r>
              <a:rPr kumimoji="0" lang="en-US" sz="600" b="0" i="0" u="none" strike="noStrike" kern="1200" cap="none" spc="0" normalizeH="0" baseline="0" noProof="0">
                <a:ln>
                  <a:noFill/>
                </a:ln>
                <a:solidFill>
                  <a:srgbClr val="7F7F7F"/>
                </a:solidFill>
                <a:effectLst/>
                <a:uLnTx/>
                <a:uFillTx/>
                <a:latin typeface="+mn-lt"/>
                <a:ea typeface="+mn-ea"/>
                <a:cs typeface="+mn-cs"/>
              </a:rPr>
              <a:t> Company © 2023</a:t>
            </a:r>
          </a:p>
        </p:txBody>
      </p:sp>
    </p:spTree>
    <p:extLst>
      <p:ext uri="{BB962C8B-B14F-4D97-AF65-F5344CB8AC3E}">
        <p14:creationId xmlns:p14="http://schemas.microsoft.com/office/powerpoint/2010/main" val="339618604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chemeClr val="bg1"/>
              </a:solidFill>
              <a:effectLst/>
              <a:uLnTx/>
              <a:uFillTx/>
              <a:latin typeface="+mn-lt"/>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20943991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mn-lt"/>
                <a:ea typeface="+mn-ea"/>
                <a:cs typeface="+mn-cs"/>
              </a:rPr>
              <a:t>Stagwell</a:t>
            </a:r>
            <a:r>
              <a:rPr kumimoji="0" lang="en-US" sz="600" b="0" i="0" u="none" strike="noStrike" kern="1200" cap="none" spc="0" normalizeH="0" baseline="0" noProof="0">
                <a:ln>
                  <a:noFill/>
                </a:ln>
                <a:solidFill>
                  <a:srgbClr val="7F7F7F"/>
                </a:solidFill>
                <a:effectLst/>
                <a:uLnTx/>
                <a:uFillTx/>
                <a:latin typeface="+mn-lt"/>
                <a:ea typeface="+mn-ea"/>
                <a:cs typeface="+mn-cs"/>
              </a:rPr>
              <a:t> Company © 2023</a:t>
            </a:r>
          </a:p>
        </p:txBody>
      </p:sp>
    </p:spTree>
    <p:extLst>
      <p:ext uri="{BB962C8B-B14F-4D97-AF65-F5344CB8AC3E}">
        <p14:creationId xmlns:p14="http://schemas.microsoft.com/office/powerpoint/2010/main" val="324454031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Tree>
    <p:extLst>
      <p:ext uri="{BB962C8B-B14F-4D97-AF65-F5344CB8AC3E}">
        <p14:creationId xmlns:p14="http://schemas.microsoft.com/office/powerpoint/2010/main" val="401592049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mn-lt"/>
                <a:ea typeface="+mn-ea"/>
                <a:cs typeface="+mn-cs"/>
              </a:rPr>
              <a:t>Stagwell</a:t>
            </a:r>
            <a:r>
              <a:rPr kumimoji="0" lang="en-US" sz="600" b="0" i="0" u="none" strike="noStrike" kern="1200" cap="none" spc="0" normalizeH="0" baseline="0" noProof="0">
                <a:ln>
                  <a:noFill/>
                </a:ln>
                <a:solidFill>
                  <a:srgbClr val="7F7F7F"/>
                </a:solidFill>
                <a:effectLst/>
                <a:uLnTx/>
                <a:uFillTx/>
                <a:latin typeface="+mn-lt"/>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47128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041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1_Title Slid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Analytics, A </a:t>
            </a:r>
            <a:r>
              <a:rPr kumimoji="0" lang="en-US" sz="600" b="0" i="0" u="none" strike="noStrike" kern="1200" cap="none" spc="0" normalizeH="0" baseline="0" noProof="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 LLC Company © 2023</a:t>
            </a:r>
          </a:p>
        </p:txBody>
      </p:sp>
      <p:pic>
        <p:nvPicPr>
          <p:cNvPr id="8" name="Picture 7"/>
          <p:cNvPicPr>
            <a:picLocks noChangeAspect="1"/>
          </p:cNvPicPr>
          <p:nvPr userDrawn="1"/>
        </p:nvPicPr>
        <p:blipFill>
          <a:blip r:embed="rId2"/>
          <a:stretch>
            <a:fillRect/>
          </a:stretch>
        </p:blipFill>
        <p:spPr>
          <a:xfrm>
            <a:off x="302683" y="338570"/>
            <a:ext cx="6450252" cy="798253"/>
          </a:xfrm>
          <a:prstGeom prst="rect">
            <a:avLst/>
          </a:prstGeom>
        </p:spPr>
      </p:pic>
    </p:spTree>
    <p:extLst>
      <p:ext uri="{BB962C8B-B14F-4D97-AF65-F5344CB8AC3E}">
        <p14:creationId xmlns:p14="http://schemas.microsoft.com/office/powerpoint/2010/main" val="285249212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356175614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79946313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221121760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349597975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3542774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382097492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26451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97336889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72184390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userDrawn="1">
  <p:cSld name="1_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0" i="0">
                <a:solidFill>
                  <a:schemeClr val="accent1"/>
                </a:solidFill>
                <a:latin typeface="Helvetica Light" panose="020B0403020202020204" pitchFamily="34" charset="0"/>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0" i="0">
                <a:latin typeface="Helvetica Light" panose="020B0403020202020204" pitchFamily="34" charset="0"/>
                <a:ea typeface="Helvetica Light" panose="020B0403020202020204" pitchFamily="34"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b="0" i="0">
                <a:latin typeface="Helvetica Light" panose="020B0403020202020204" pitchFamily="34" charset="0"/>
              </a:defRPr>
            </a:lvl1pPr>
            <a:lvl2pPr marL="841227" indent="-228594">
              <a:lnSpc>
                <a:spcPct val="120000"/>
              </a:lnSpc>
              <a:spcBef>
                <a:spcPts val="0"/>
              </a:spcBef>
              <a:buClr>
                <a:schemeClr val="accent1"/>
              </a:buClr>
              <a:buFont typeface="Arial" charset="0"/>
              <a:buChar char="•"/>
              <a:defRPr sz="1400" b="0" i="0">
                <a:latin typeface="Helvetica Light" panose="020B0403020202020204" pitchFamily="34" charset="0"/>
              </a:defRPr>
            </a:lvl2pPr>
            <a:lvl3pPr marL="1374614" indent="-228594">
              <a:lnSpc>
                <a:spcPct val="120000"/>
              </a:lnSpc>
              <a:spcBef>
                <a:spcPts val="0"/>
              </a:spcBef>
              <a:buClr>
                <a:schemeClr val="accent1"/>
              </a:buClr>
              <a:buFont typeface="Arial" charset="0"/>
              <a:buChar char="•"/>
              <a:defRPr sz="1400" b="0" i="0">
                <a:latin typeface="Helvetica Light" panose="020B0403020202020204" pitchFamily="34" charset="0"/>
              </a:defRPr>
            </a:lvl3pPr>
            <a:lvl4pPr marL="1984198" indent="-228594">
              <a:lnSpc>
                <a:spcPct val="120000"/>
              </a:lnSpc>
              <a:spcBef>
                <a:spcPts val="0"/>
              </a:spcBef>
              <a:buClr>
                <a:schemeClr val="accent1"/>
              </a:buClr>
              <a:buFont typeface="Arial" charset="0"/>
              <a:buChar char="•"/>
              <a:defRPr sz="1400" b="0" i="0">
                <a:latin typeface="Helvetica Light" panose="020B0403020202020204" pitchFamily="34" charset="0"/>
              </a:defRPr>
            </a:lvl4pPr>
            <a:lvl5pPr marL="2593783" indent="-228594">
              <a:lnSpc>
                <a:spcPct val="120000"/>
              </a:lnSpc>
              <a:spcBef>
                <a:spcPts val="0"/>
              </a:spcBef>
              <a:buClr>
                <a:schemeClr val="accent1"/>
              </a:buClr>
              <a:buFont typeface="Arial" charset="0"/>
              <a:buChar char="•"/>
              <a:defRPr sz="1400" b="0" i="0">
                <a:latin typeface="Helvetica Light" panose="020B04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2577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1_Title Slide_White_Alt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509775"/>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tx1"/>
                </a:solidFill>
                <a:effectLst/>
                <a:uLnTx/>
                <a:uFillTx/>
                <a:latin typeface="+mn-lt"/>
                <a:ea typeface="+mn-ea"/>
                <a:cs typeface="+mn-cs"/>
              </a:rPr>
              <a:t>Harris Insights &amp; Analytics, A </a:t>
            </a:r>
            <a:r>
              <a:rPr kumimoji="0" lang="en-US" sz="600" b="0" i="0" u="none" strike="noStrike" kern="1200" cap="none" spc="0" normalizeH="0" baseline="0" noProof="0" err="1">
                <a:ln>
                  <a:noFill/>
                </a:ln>
                <a:solidFill>
                  <a:schemeClr val="tx1"/>
                </a:solidFill>
                <a:effectLst/>
                <a:uLnTx/>
                <a:uFillTx/>
                <a:latin typeface="+mn-lt"/>
                <a:ea typeface="+mn-ea"/>
                <a:cs typeface="+mn-cs"/>
              </a:rPr>
              <a:t>Stagwell</a:t>
            </a:r>
            <a:r>
              <a:rPr kumimoji="0" lang="en-US" sz="600" b="0" i="0" u="none" strike="noStrike" kern="1200" cap="none" spc="0" normalizeH="0" baseline="0" noProof="0">
                <a:ln>
                  <a:noFill/>
                </a:ln>
                <a:solidFill>
                  <a:schemeClr val="tx1"/>
                </a:solidFill>
                <a:effectLst/>
                <a:uLnTx/>
                <a:uFillTx/>
                <a:latin typeface="+mn-lt"/>
                <a:ea typeface="+mn-ea"/>
                <a:cs typeface="+mn-cs"/>
              </a:rPr>
              <a:t> LLC Company © 2023</a:t>
            </a:r>
          </a:p>
        </p:txBody>
      </p:sp>
      <p:pic>
        <p:nvPicPr>
          <p:cNvPr id="6" name="Picture 5">
            <a:extLst>
              <a:ext uri="{FF2B5EF4-FFF2-40B4-BE49-F238E27FC236}">
                <a16:creationId xmlns:a16="http://schemas.microsoft.com/office/drawing/2014/main" id="{F8ADB39A-7A36-3341-82EA-36C2611B8135}"/>
              </a:ext>
            </a:extLst>
          </p:cNvPr>
          <p:cNvPicPr>
            <a:picLocks noChangeAspect="1"/>
          </p:cNvPicPr>
          <p:nvPr userDrawn="1"/>
        </p:nvPicPr>
        <p:blipFill>
          <a:blip r:embed="rId2"/>
          <a:stretch>
            <a:fillRect/>
          </a:stretch>
        </p:blipFill>
        <p:spPr>
          <a:xfrm>
            <a:off x="302683" y="338570"/>
            <a:ext cx="6450252" cy="798253"/>
          </a:xfrm>
          <a:prstGeom prst="rect">
            <a:avLst/>
          </a:prstGeom>
        </p:spPr>
      </p:pic>
    </p:spTree>
    <p:extLst>
      <p:ext uri="{BB962C8B-B14F-4D97-AF65-F5344CB8AC3E}">
        <p14:creationId xmlns:p14="http://schemas.microsoft.com/office/powerpoint/2010/main" val="33123947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62819969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230147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178790906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94161383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68489661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604471071"/>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p>
            <a:endParaRPr lang="en-US"/>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27308142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40329786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23764962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p>
            <a:endParaRPr lang="en-US"/>
          </a:p>
        </p:txBody>
      </p:sp>
    </p:spTree>
    <p:extLst>
      <p:ext uri="{BB962C8B-B14F-4D97-AF65-F5344CB8AC3E}">
        <p14:creationId xmlns:p14="http://schemas.microsoft.com/office/powerpoint/2010/main" val="2391510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621334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Analytics, A </a:t>
            </a:r>
            <a:r>
              <a:rPr kumimoji="0" lang="en-US" sz="600" b="0" i="0" u="none" strike="noStrike" kern="1200" cap="none" spc="0" normalizeH="0" baseline="0" noProof="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 LLC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9" name="Picture 8">
            <a:extLst>
              <a:ext uri="{FF2B5EF4-FFF2-40B4-BE49-F238E27FC236}">
                <a16:creationId xmlns:a16="http://schemas.microsoft.com/office/drawing/2014/main" id="{8DFC5EEE-089F-1543-906A-465D212954A8}"/>
              </a:ext>
            </a:extLst>
          </p:cNvPr>
          <p:cNvPicPr>
            <a:picLocks noChangeAspect="1"/>
          </p:cNvPicPr>
          <p:nvPr userDrawn="1"/>
        </p:nvPicPr>
        <p:blipFill>
          <a:blip r:embed="rId2"/>
          <a:stretch>
            <a:fillRect/>
          </a:stretch>
        </p:blipFill>
        <p:spPr>
          <a:xfrm>
            <a:off x="302684" y="338570"/>
            <a:ext cx="5002485" cy="619084"/>
          </a:xfrm>
          <a:prstGeom prst="rect">
            <a:avLst/>
          </a:prstGeom>
        </p:spPr>
      </p:pic>
    </p:spTree>
    <p:extLst>
      <p:ext uri="{BB962C8B-B14F-4D97-AF65-F5344CB8AC3E}">
        <p14:creationId xmlns:p14="http://schemas.microsoft.com/office/powerpoint/2010/main" val="178896008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303931687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12906676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147688437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81677898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mn-lt"/>
                <a:ea typeface="+mn-ea"/>
                <a:cs typeface="+mn-cs"/>
              </a:rPr>
              <a:t>Stagwell</a:t>
            </a:r>
            <a:r>
              <a:rPr kumimoji="0" lang="en-US" sz="600" b="0" i="0" u="none" strike="noStrike" kern="1200" cap="none" spc="0" normalizeH="0" baseline="0" noProof="0">
                <a:ln>
                  <a:noFill/>
                </a:ln>
                <a:solidFill>
                  <a:srgbClr val="7F7F7F"/>
                </a:solidFill>
                <a:effectLst/>
                <a:uLnTx/>
                <a:uFillTx/>
                <a:latin typeface="+mn-lt"/>
                <a:ea typeface="+mn-ea"/>
                <a:cs typeface="+mn-cs"/>
              </a:rPr>
              <a:t> Company © 2023</a:t>
            </a:r>
          </a:p>
        </p:txBody>
      </p:sp>
    </p:spTree>
    <p:extLst>
      <p:ext uri="{BB962C8B-B14F-4D97-AF65-F5344CB8AC3E}">
        <p14:creationId xmlns:p14="http://schemas.microsoft.com/office/powerpoint/2010/main" val="3672708509"/>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mn-lt"/>
                <a:ea typeface="+mn-ea"/>
                <a:cs typeface="+mn-cs"/>
              </a:rPr>
              <a:t>Stagwell</a:t>
            </a:r>
            <a:r>
              <a:rPr kumimoji="0" lang="en-US" sz="600" b="0" i="0" u="none" strike="noStrike" kern="1200" cap="none" spc="0" normalizeH="0" baseline="0" noProof="0">
                <a:ln>
                  <a:noFill/>
                </a:ln>
                <a:solidFill>
                  <a:srgbClr val="7F7F7F"/>
                </a:solidFill>
                <a:effectLst/>
                <a:uLnTx/>
                <a:uFillTx/>
                <a:latin typeface="+mn-lt"/>
                <a:ea typeface="+mn-ea"/>
                <a:cs typeface="+mn-cs"/>
              </a:rPr>
              <a:t> Company © 2023</a:t>
            </a:r>
          </a:p>
        </p:txBody>
      </p:sp>
    </p:spTree>
    <p:extLst>
      <p:ext uri="{BB962C8B-B14F-4D97-AF65-F5344CB8AC3E}">
        <p14:creationId xmlns:p14="http://schemas.microsoft.com/office/powerpoint/2010/main" val="66961669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chemeClr val="bg1"/>
              </a:solidFill>
              <a:effectLst/>
              <a:uLnTx/>
              <a:uFillTx/>
              <a:latin typeface="+mn-lt"/>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843939276"/>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mn-lt"/>
                <a:ea typeface="+mn-ea"/>
                <a:cs typeface="+mn-cs"/>
              </a:rPr>
              <a:t>Stagwell</a:t>
            </a:r>
            <a:r>
              <a:rPr kumimoji="0" lang="en-US" sz="600" b="0" i="0" u="none" strike="noStrike" kern="1200" cap="none" spc="0" normalizeH="0" baseline="0" noProof="0">
                <a:ln>
                  <a:noFill/>
                </a:ln>
                <a:solidFill>
                  <a:srgbClr val="7F7F7F"/>
                </a:solidFill>
                <a:effectLst/>
                <a:uLnTx/>
                <a:uFillTx/>
                <a:latin typeface="+mn-lt"/>
                <a:ea typeface="+mn-ea"/>
                <a:cs typeface="+mn-cs"/>
              </a:rPr>
              <a:t> Company © 2023</a:t>
            </a:r>
          </a:p>
        </p:txBody>
      </p:sp>
    </p:spTree>
    <p:extLst>
      <p:ext uri="{BB962C8B-B14F-4D97-AF65-F5344CB8AC3E}">
        <p14:creationId xmlns:p14="http://schemas.microsoft.com/office/powerpoint/2010/main" val="99821375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Tree>
    <p:extLst>
      <p:ext uri="{BB962C8B-B14F-4D97-AF65-F5344CB8AC3E}">
        <p14:creationId xmlns:p14="http://schemas.microsoft.com/office/powerpoint/2010/main" val="21394906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mn-lt"/>
                <a:ea typeface="+mn-ea"/>
                <a:cs typeface="+mn-cs"/>
              </a:rPr>
              <a:t>Stagwell</a:t>
            </a:r>
            <a:r>
              <a:rPr kumimoji="0" lang="en-US" sz="600" b="0" i="0" u="none" strike="noStrike" kern="1200" cap="none" spc="0" normalizeH="0" baseline="0" noProof="0">
                <a:ln>
                  <a:noFill/>
                </a:ln>
                <a:solidFill>
                  <a:srgbClr val="7F7F7F"/>
                </a:solidFill>
                <a:effectLst/>
                <a:uLnTx/>
                <a:uFillTx/>
                <a:latin typeface="+mn-lt"/>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5003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Harris Insights &amp; Analytics, A </a:t>
            </a:r>
            <a:r>
              <a:rPr kumimoji="0" lang="en-US" sz="600" b="0" i="0" u="none" strike="noStrike" kern="1200" cap="none" spc="0" normalizeH="0" baseline="0" noProof="0" err="1">
                <a:ln>
                  <a:noFill/>
                </a:ln>
                <a:solidFill>
                  <a:srgbClr val="FFFFF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 LLC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t="-1"/>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371801197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151659"/>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1785605231"/>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111884782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303075976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90407551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0919071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3795436070"/>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12714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5206916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365409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Harris Insights &amp; Analytics, A </a:t>
            </a:r>
            <a:r>
              <a:rPr kumimoji="0" lang="en-US" sz="600" b="0" i="0" u="none" strike="noStrike" kern="1200" cap="none" spc="0" normalizeH="0" baseline="0" noProof="0" err="1">
                <a:ln>
                  <a:noFill/>
                </a:ln>
                <a:solidFill>
                  <a:srgbClr val="FFFFF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 LLC Company © 2021</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t="-1"/>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2269490366"/>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userDrawn="1">
  <p:cSld name="1_Title + Copy">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5">
            <a:extLst>
              <a:ext uri="{FF2B5EF4-FFF2-40B4-BE49-F238E27FC236}">
                <a16:creationId xmlns:a16="http://schemas.microsoft.com/office/drawing/2014/main" id="{32F38399-9EC9-3E42-9B4C-C822AD13C1EB}"/>
              </a:ext>
            </a:extLst>
          </p:cNvPr>
          <p:cNvSpPr>
            <a:spLocks noGrp="1"/>
          </p:cNvSpPr>
          <p:nvPr>
            <p:ph type="body" sz="quarter" idx="11" hasCustomPrompt="1"/>
          </p:nvPr>
        </p:nvSpPr>
        <p:spPr>
          <a:xfrm>
            <a:off x="177447" y="265587"/>
            <a:ext cx="6096000" cy="252573"/>
          </a:xfrm>
          <a:prstGeom prst="rect">
            <a:avLst/>
          </a:prstGeom>
        </p:spPr>
        <p:txBody>
          <a:bodyPr/>
          <a:lstStyle>
            <a:lvl1pPr marL="0" indent="0">
              <a:buNone/>
              <a:defRPr sz="1067" b="0" i="0">
                <a:solidFill>
                  <a:schemeClr val="accent1"/>
                </a:solidFill>
                <a:latin typeface="Helvetica Light" panose="020B0403020202020204" pitchFamily="34" charset="0"/>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7" name="Title 8">
            <a:extLst>
              <a:ext uri="{FF2B5EF4-FFF2-40B4-BE49-F238E27FC236}">
                <a16:creationId xmlns:a16="http://schemas.microsoft.com/office/drawing/2014/main" id="{73171BB8-B730-F040-8469-8A96C470AB0E}"/>
              </a:ext>
            </a:extLst>
          </p:cNvPr>
          <p:cNvSpPr>
            <a:spLocks noGrp="1"/>
          </p:cNvSpPr>
          <p:nvPr>
            <p:ph type="title" hasCustomPrompt="1"/>
          </p:nvPr>
        </p:nvSpPr>
        <p:spPr>
          <a:xfrm>
            <a:off x="177449" y="518160"/>
            <a:ext cx="11403471" cy="433739"/>
          </a:xfrm>
          <a:prstGeom prst="rect">
            <a:avLst/>
          </a:prstGeom>
        </p:spPr>
        <p:txBody>
          <a:bodyPr/>
          <a:lstStyle>
            <a:lvl1pPr>
              <a:defRPr sz="2400" b="0" i="0">
                <a:latin typeface="Helvetica Light" panose="020B0403020202020204" pitchFamily="34" charset="0"/>
                <a:ea typeface="Helvetica Light" panose="020B0403020202020204" pitchFamily="34" charset="0"/>
                <a:cs typeface="Arial" charset="0"/>
              </a:defRPr>
            </a:lvl1pPr>
          </a:lstStyle>
          <a:p>
            <a:r>
              <a:rPr lang="en-US"/>
              <a:t>Title</a:t>
            </a:r>
          </a:p>
        </p:txBody>
      </p:sp>
      <p:sp>
        <p:nvSpPr>
          <p:cNvPr id="8" name="Text Placeholder 11">
            <a:extLst>
              <a:ext uri="{FF2B5EF4-FFF2-40B4-BE49-F238E27FC236}">
                <a16:creationId xmlns:a16="http://schemas.microsoft.com/office/drawing/2014/main" id="{ABD51A03-9382-EA4D-9C49-96A53B81500C}"/>
              </a:ext>
            </a:extLst>
          </p:cNvPr>
          <p:cNvSpPr>
            <a:spLocks noGrp="1"/>
          </p:cNvSpPr>
          <p:nvPr>
            <p:ph type="body" sz="quarter" idx="10" hasCustomPrompt="1"/>
          </p:nvPr>
        </p:nvSpPr>
        <p:spPr>
          <a:xfrm>
            <a:off x="177449" y="951900"/>
            <a:ext cx="11403471" cy="378137"/>
          </a:xfrm>
          <a:prstGeom prst="rect">
            <a:avLst/>
          </a:prstGeom>
        </p:spPr>
        <p:txBody>
          <a:bodyPr/>
          <a:lstStyle>
            <a:lvl1pPr marL="0" indent="0">
              <a:buNone/>
              <a:defRPr sz="1400" b="0" i="0">
                <a:solidFill>
                  <a:schemeClr val="tx2"/>
                </a:solidFill>
                <a:latin typeface="Helvetica Light" panose="020B0403020202020204" pitchFamily="34" charset="0"/>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2138400084"/>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66469037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5661794"/>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1898091418"/>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661529085"/>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235511314"/>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27244994"/>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p>
            <a:endParaRPr lang="en-US"/>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09912064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070973118"/>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0829185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Harris Insights &amp; Analytics, A </a:t>
            </a:r>
            <a:r>
              <a:rPr kumimoji="0" lang="en-US" sz="600" b="0" i="0" u="none" strike="noStrike" kern="1200" cap="none" spc="0" normalizeH="0" baseline="0" noProof="0" err="1">
                <a:ln>
                  <a:noFill/>
                </a:ln>
                <a:solidFill>
                  <a:srgbClr val="FFFFF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 LLC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t="-1"/>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375843724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p>
            <a:endParaRPr lang="en-US"/>
          </a:p>
        </p:txBody>
      </p:sp>
    </p:spTree>
    <p:extLst>
      <p:ext uri="{BB962C8B-B14F-4D97-AF65-F5344CB8AC3E}">
        <p14:creationId xmlns:p14="http://schemas.microsoft.com/office/powerpoint/2010/main" val="172690675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3520917721"/>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16916096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87240051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075180170"/>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mn-lt"/>
                <a:ea typeface="+mn-ea"/>
                <a:cs typeface="+mn-cs"/>
              </a:rPr>
              <a:t>Stagwell</a:t>
            </a:r>
            <a:r>
              <a:rPr kumimoji="0" lang="en-US" sz="600" b="0" i="0" u="none" strike="noStrike" kern="1200" cap="none" spc="0" normalizeH="0" baseline="0" noProof="0">
                <a:ln>
                  <a:noFill/>
                </a:ln>
                <a:solidFill>
                  <a:srgbClr val="7F7F7F"/>
                </a:solidFill>
                <a:effectLst/>
                <a:uLnTx/>
                <a:uFillTx/>
                <a:latin typeface="+mn-lt"/>
                <a:ea typeface="+mn-ea"/>
                <a:cs typeface="+mn-cs"/>
              </a:rPr>
              <a:t> Company © 2022</a:t>
            </a:r>
          </a:p>
        </p:txBody>
      </p:sp>
    </p:spTree>
    <p:extLst>
      <p:ext uri="{BB962C8B-B14F-4D97-AF65-F5344CB8AC3E}">
        <p14:creationId xmlns:p14="http://schemas.microsoft.com/office/powerpoint/2010/main" val="200800858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mn-lt"/>
                <a:ea typeface="+mn-ea"/>
                <a:cs typeface="+mn-cs"/>
              </a:rPr>
              <a:t>Stagwell</a:t>
            </a:r>
            <a:r>
              <a:rPr kumimoji="0" lang="en-US" sz="600" b="0" i="0" u="none" strike="noStrike" kern="1200" cap="none" spc="0" normalizeH="0" baseline="0" noProof="0">
                <a:ln>
                  <a:noFill/>
                </a:ln>
                <a:solidFill>
                  <a:srgbClr val="7F7F7F"/>
                </a:solidFill>
                <a:effectLst/>
                <a:uLnTx/>
                <a:uFillTx/>
                <a:latin typeface="+mn-lt"/>
                <a:ea typeface="+mn-ea"/>
                <a:cs typeface="+mn-cs"/>
              </a:rPr>
              <a:t> Company © 2022</a:t>
            </a:r>
          </a:p>
        </p:txBody>
      </p:sp>
    </p:spTree>
    <p:extLst>
      <p:ext uri="{BB962C8B-B14F-4D97-AF65-F5344CB8AC3E}">
        <p14:creationId xmlns:p14="http://schemas.microsoft.com/office/powerpoint/2010/main" val="2301118757"/>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2022</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chemeClr val="bg1"/>
              </a:solidFill>
              <a:effectLst/>
              <a:uLnTx/>
              <a:uFillTx/>
              <a:latin typeface="+mn-lt"/>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340239062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mn-lt"/>
                <a:ea typeface="+mn-ea"/>
                <a:cs typeface="+mn-cs"/>
              </a:rPr>
              <a:t>Stagwell</a:t>
            </a:r>
            <a:r>
              <a:rPr kumimoji="0" lang="en-US" sz="600" b="0" i="0" u="none" strike="noStrike" kern="1200" cap="none" spc="0" normalizeH="0" baseline="0" noProof="0">
                <a:ln>
                  <a:noFill/>
                </a:ln>
                <a:solidFill>
                  <a:srgbClr val="7F7F7F"/>
                </a:solidFill>
                <a:effectLst/>
                <a:uLnTx/>
                <a:uFillTx/>
                <a:latin typeface="+mn-lt"/>
                <a:ea typeface="+mn-ea"/>
                <a:cs typeface="+mn-cs"/>
              </a:rPr>
              <a:t> Company © 2022</a:t>
            </a:r>
          </a:p>
        </p:txBody>
      </p:sp>
    </p:spTree>
    <p:extLst>
      <p:ext uri="{BB962C8B-B14F-4D97-AF65-F5344CB8AC3E}">
        <p14:creationId xmlns:p14="http://schemas.microsoft.com/office/powerpoint/2010/main" val="1536704459"/>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2022</a:t>
            </a:r>
          </a:p>
        </p:txBody>
      </p:sp>
    </p:spTree>
    <p:extLst>
      <p:ext uri="{BB962C8B-B14F-4D97-AF65-F5344CB8AC3E}">
        <p14:creationId xmlns:p14="http://schemas.microsoft.com/office/powerpoint/2010/main" val="19401350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Harris Insights &amp; Analytics, A </a:t>
            </a:r>
            <a:r>
              <a:rPr kumimoji="0" lang="en-US" sz="600" b="0" i="0" u="none" strike="noStrike" kern="1200" cap="none" spc="0" normalizeH="0" baseline="0" noProof="0" err="1">
                <a:ln>
                  <a:noFill/>
                </a:ln>
                <a:solidFill>
                  <a:srgbClr val="FFFFF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 LLC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t="-1"/>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7846469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mn-lt"/>
                <a:ea typeface="+mn-ea"/>
                <a:cs typeface="+mn-cs"/>
              </a:rPr>
              <a:t>Stagwell</a:t>
            </a:r>
            <a:r>
              <a:rPr kumimoji="0" lang="en-US" sz="600" b="0" i="0" u="none" strike="noStrike" kern="1200" cap="none" spc="0" normalizeH="0" baseline="0" noProof="0">
                <a:ln>
                  <a:noFill/>
                </a:ln>
                <a:solidFill>
                  <a:srgbClr val="7F7F7F"/>
                </a:solidFill>
                <a:effectLst/>
                <a:uLnTx/>
                <a:uFillTx/>
                <a:latin typeface="+mn-lt"/>
                <a:ea typeface="+mn-ea"/>
                <a:cs typeface="+mn-cs"/>
              </a:rPr>
              <a:t> Company © 2022</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422917"/>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2022</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75058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2022</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4055635274"/>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2022</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114107117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2022</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3165183597"/>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2022</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1193691917"/>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2022</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4617973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2022</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3932276319"/>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985766"/>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2812822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Harris Insights &amp; Analytics, A </a:t>
            </a:r>
            <a:r>
              <a:rPr kumimoji="0" lang="en-US" sz="600" b="0" i="0" u="none" strike="noStrike" kern="1200" cap="none" spc="0" normalizeH="0" baseline="0" noProof="0" err="1">
                <a:ln>
                  <a:noFill/>
                </a:ln>
                <a:solidFill>
                  <a:srgbClr val="FFFFF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FFFFFF"/>
                </a:solidFill>
                <a:effectLst/>
                <a:uLnTx/>
                <a:uFillTx/>
                <a:latin typeface="Arial" panose="020B0604020202020204"/>
                <a:ea typeface="+mn-ea"/>
                <a:cs typeface="+mn-cs"/>
              </a:rPr>
              <a:t> LLC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2654004413"/>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902874012"/>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userDrawn="1">
  <p:cSld name="1_Title + Copy">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5">
            <a:extLst>
              <a:ext uri="{FF2B5EF4-FFF2-40B4-BE49-F238E27FC236}">
                <a16:creationId xmlns:a16="http://schemas.microsoft.com/office/drawing/2014/main" id="{32F38399-9EC9-3E42-9B4C-C822AD13C1EB}"/>
              </a:ext>
            </a:extLst>
          </p:cNvPr>
          <p:cNvSpPr>
            <a:spLocks noGrp="1"/>
          </p:cNvSpPr>
          <p:nvPr>
            <p:ph type="body" sz="quarter" idx="11" hasCustomPrompt="1"/>
          </p:nvPr>
        </p:nvSpPr>
        <p:spPr>
          <a:xfrm>
            <a:off x="177447" y="265587"/>
            <a:ext cx="6096000" cy="252573"/>
          </a:xfrm>
          <a:prstGeom prst="rect">
            <a:avLst/>
          </a:prstGeom>
        </p:spPr>
        <p:txBody>
          <a:bodyPr/>
          <a:lstStyle>
            <a:lvl1pPr marL="0" indent="0">
              <a:buNone/>
              <a:defRPr sz="1067" b="0" i="0">
                <a:solidFill>
                  <a:schemeClr val="accent1"/>
                </a:solidFill>
                <a:latin typeface="Helvetica Light" panose="020B0403020202020204" pitchFamily="34" charset="0"/>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7" name="Title 8">
            <a:extLst>
              <a:ext uri="{FF2B5EF4-FFF2-40B4-BE49-F238E27FC236}">
                <a16:creationId xmlns:a16="http://schemas.microsoft.com/office/drawing/2014/main" id="{73171BB8-B730-F040-8469-8A96C470AB0E}"/>
              </a:ext>
            </a:extLst>
          </p:cNvPr>
          <p:cNvSpPr>
            <a:spLocks noGrp="1"/>
          </p:cNvSpPr>
          <p:nvPr>
            <p:ph type="title" hasCustomPrompt="1"/>
          </p:nvPr>
        </p:nvSpPr>
        <p:spPr>
          <a:xfrm>
            <a:off x="177449" y="518160"/>
            <a:ext cx="11403471" cy="433739"/>
          </a:xfrm>
          <a:prstGeom prst="rect">
            <a:avLst/>
          </a:prstGeom>
        </p:spPr>
        <p:txBody>
          <a:bodyPr/>
          <a:lstStyle>
            <a:lvl1pPr>
              <a:defRPr sz="2400" b="0" i="0">
                <a:latin typeface="Helvetica Light" panose="020B0403020202020204" pitchFamily="34" charset="0"/>
                <a:ea typeface="Helvetica Light" panose="020B0403020202020204" pitchFamily="34" charset="0"/>
                <a:cs typeface="Arial" charset="0"/>
              </a:defRPr>
            </a:lvl1pPr>
          </a:lstStyle>
          <a:p>
            <a:r>
              <a:rPr lang="en-US"/>
              <a:t>Title</a:t>
            </a:r>
          </a:p>
        </p:txBody>
      </p:sp>
      <p:sp>
        <p:nvSpPr>
          <p:cNvPr id="8" name="Text Placeholder 11">
            <a:extLst>
              <a:ext uri="{FF2B5EF4-FFF2-40B4-BE49-F238E27FC236}">
                <a16:creationId xmlns:a16="http://schemas.microsoft.com/office/drawing/2014/main" id="{ABD51A03-9382-EA4D-9C49-96A53B81500C}"/>
              </a:ext>
            </a:extLst>
          </p:cNvPr>
          <p:cNvSpPr>
            <a:spLocks noGrp="1"/>
          </p:cNvSpPr>
          <p:nvPr>
            <p:ph type="body" sz="quarter" idx="10" hasCustomPrompt="1"/>
          </p:nvPr>
        </p:nvSpPr>
        <p:spPr>
          <a:xfrm>
            <a:off x="177449" y="951900"/>
            <a:ext cx="11403471" cy="378137"/>
          </a:xfrm>
          <a:prstGeom prst="rect">
            <a:avLst/>
          </a:prstGeom>
        </p:spPr>
        <p:txBody>
          <a:bodyPr/>
          <a:lstStyle>
            <a:lvl1pPr marL="0" indent="0">
              <a:buNone/>
              <a:defRPr sz="1400" b="0" i="0">
                <a:solidFill>
                  <a:schemeClr val="tx2"/>
                </a:solidFill>
                <a:latin typeface="Helvetica Light" panose="020B0403020202020204" pitchFamily="34" charset="0"/>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30724961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482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0281901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_Dark Title Slide 2">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540" imgH="541" progId="TCLayout.ActiveDocument.1">
                  <p:embed/>
                </p:oleObj>
              </mc:Choice>
              <mc:Fallback>
                <p:oleObj name="think-cell Slide" r:id="rId3" imgW="540" imgH="541" progId="TCLayout.ActiveDocument.1">
                  <p:embed/>
                  <p:pic>
                    <p:nvPicPr>
                      <p:cNvPr id="4" name="Object 3"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3" name="Subtitle 2"/>
          <p:cNvSpPr>
            <a:spLocks noGrp="1"/>
          </p:cNvSpPr>
          <p:nvPr>
            <p:ph type="subTitle" idx="1" hasCustomPrompt="1"/>
          </p:nvPr>
        </p:nvSpPr>
        <p:spPr>
          <a:xfrm>
            <a:off x="711916" y="4797429"/>
            <a:ext cx="7315200" cy="665163"/>
          </a:xfrm>
        </p:spPr>
        <p:txBody>
          <a:bodyPr wrap="square" tIns="0" bIns="0"/>
          <a:lstStyle>
            <a:lvl1pPr marL="0" indent="0" algn="l">
              <a:lnSpc>
                <a:spcPct val="100000"/>
              </a:lnSpc>
              <a:buNone/>
              <a:defRPr sz="2000" cap="all" baseline="0">
                <a:solidFill>
                  <a:srgbClr val="FFFFFF"/>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15" name="Text Placeholder 2"/>
          <p:cNvSpPr>
            <a:spLocks noGrp="1"/>
          </p:cNvSpPr>
          <p:nvPr>
            <p:ph type="body" idx="17"/>
          </p:nvPr>
        </p:nvSpPr>
        <p:spPr>
          <a:xfrm>
            <a:off x="711921" y="5998465"/>
            <a:ext cx="3854751" cy="697395"/>
          </a:xfrm>
        </p:spPr>
        <p:txBody>
          <a:bodyPr wrap="square" anchor="b" anchorCtr="0"/>
          <a:lstStyle>
            <a:lvl1pPr marL="0" indent="0" algn="l">
              <a:lnSpc>
                <a:spcPct val="100000"/>
              </a:lnSpc>
              <a:spcBef>
                <a:spcPts val="0"/>
              </a:spcBef>
              <a:buNone/>
              <a:defRPr sz="1200" b="0">
                <a:solidFill>
                  <a:srgbClr val="FFFFFF"/>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13" name="Title 1"/>
          <p:cNvSpPr>
            <a:spLocks noGrp="1"/>
          </p:cNvSpPr>
          <p:nvPr>
            <p:ph type="ctrTitle" hasCustomPrompt="1"/>
          </p:nvPr>
        </p:nvSpPr>
        <p:spPr>
          <a:xfrm>
            <a:off x="711200" y="3488801"/>
            <a:ext cx="7315917" cy="1310219"/>
          </a:xfrm>
        </p:spPr>
        <p:txBody>
          <a:bodyPr wrap="square" tIns="0" bIns="0">
            <a:noAutofit/>
          </a:bodyPr>
          <a:lstStyle>
            <a:lvl1pPr algn="l">
              <a:lnSpc>
                <a:spcPct val="80000"/>
              </a:lnSpc>
              <a:tabLst>
                <a:tab pos="507974" algn="l"/>
              </a:tabLst>
              <a:defRPr sz="4500" b="0" cap="all" baseline="0">
                <a:solidFill>
                  <a:srgbClr val="009DD9"/>
                </a:solidFill>
              </a:defRPr>
            </a:lvl1pPr>
          </a:lstStyle>
          <a:p>
            <a:r>
              <a:rPr lang="en-US"/>
              <a:t>CLICK TO EDIT MASTER TITLE STYLE</a:t>
            </a:r>
          </a:p>
        </p:txBody>
      </p:sp>
      <p:pic>
        <p:nvPicPr>
          <p:cNvPr id="11" name="Picture 10"/>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flipH="1">
            <a:off x="8610600" y="0"/>
            <a:ext cx="3581400" cy="6858000"/>
          </a:xfrm>
          <a:prstGeom prst="rect">
            <a:avLst/>
          </a:prstGeom>
        </p:spPr>
      </p:pic>
      <p:pic>
        <p:nvPicPr>
          <p:cNvPr id="2052" name="Picture 4" descr="http://www.stagwellgroup.com/wp-content/uploads/2015/10/Harris-Insights-Analytics_logo.png"/>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812802" y="1295402"/>
            <a:ext cx="2840567" cy="142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1685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cSld name="Title only 3">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540" imgH="541" progId="TCLayout.ActiveDocument.1">
                  <p:embed/>
                </p:oleObj>
              </mc:Choice>
              <mc:Fallback>
                <p:oleObj name="think-cell Slide" r:id="rId3" imgW="540" imgH="541"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9" name="Title 8"/>
          <p:cNvSpPr>
            <a:spLocks noGrp="1"/>
          </p:cNvSpPr>
          <p:nvPr>
            <p:ph type="title" hasCustomPrompt="1"/>
          </p:nvPr>
        </p:nvSpPr>
        <p:spPr>
          <a:xfrm>
            <a:off x="792480" y="676657"/>
            <a:ext cx="10888896" cy="571500"/>
          </a:xfrm>
        </p:spPr>
        <p:txBody>
          <a:bodyPr wrap="square">
            <a:noAutofit/>
          </a:bodyPr>
          <a:lstStyle>
            <a:lvl1pPr>
              <a:defRPr baseline="0">
                <a:solidFill>
                  <a:srgbClr val="8DC63F"/>
                </a:solidFill>
              </a:defRPr>
            </a:lvl1pPr>
          </a:lstStyle>
          <a:p>
            <a:r>
              <a:rPr lang="en-US"/>
              <a:t>CLICK TO EDIT MASTER TITLE STYLE</a:t>
            </a:r>
          </a:p>
        </p:txBody>
      </p:sp>
      <p:sp>
        <p:nvSpPr>
          <p:cNvPr id="8" name="Text Placeholder 2"/>
          <p:cNvSpPr>
            <a:spLocks noGrp="1"/>
          </p:cNvSpPr>
          <p:nvPr>
            <p:ph type="body" idx="13"/>
          </p:nvPr>
        </p:nvSpPr>
        <p:spPr>
          <a:xfrm>
            <a:off x="792480" y="1280161"/>
            <a:ext cx="10880429" cy="315119"/>
          </a:xfrm>
        </p:spPr>
        <p:txBody>
          <a:bodyPr wrap="square" tIns="0" bIns="0" anchor="t" anchorCtr="0"/>
          <a:lstStyle>
            <a:lvl1pPr marL="0" indent="0">
              <a:spcBef>
                <a:spcPts val="0"/>
              </a:spcBef>
              <a:buNone/>
              <a:defRPr sz="1800" b="0" baseline="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5" name="Text Placeholder 2"/>
          <p:cNvSpPr>
            <a:spLocks noGrp="1"/>
          </p:cNvSpPr>
          <p:nvPr>
            <p:ph type="body" idx="15"/>
          </p:nvPr>
        </p:nvSpPr>
        <p:spPr>
          <a:xfrm>
            <a:off x="792483" y="6373368"/>
            <a:ext cx="10887287" cy="365760"/>
          </a:xfrm>
        </p:spPr>
        <p:txBody>
          <a:bodyPr wrap="square" tIns="0" bIns="0" anchor="b" anchorCtr="0"/>
          <a:lstStyle>
            <a:lvl1pPr marL="0" indent="0">
              <a:spcBef>
                <a:spcPts val="60"/>
              </a:spcBef>
              <a:buNone/>
              <a:defRPr sz="800" b="0" baseline="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1" name="Text Box 17"/>
          <p:cNvSpPr txBox="1">
            <a:spLocks noChangeArrowheads="1"/>
          </p:cNvSpPr>
          <p:nvPr/>
        </p:nvSpPr>
        <p:spPr bwMode="auto">
          <a:xfrm>
            <a:off x="11860250" y="6600347"/>
            <a:ext cx="141064" cy="138499"/>
          </a:xfrm>
          <a:prstGeom prst="rect">
            <a:avLst/>
          </a:prstGeom>
          <a:noFill/>
          <a:ln w="9525">
            <a:noFill/>
            <a:miter lim="800000"/>
            <a:headEnd/>
            <a:tailEnd/>
          </a:ln>
          <a:effectLst/>
        </p:spPr>
        <p:txBody>
          <a:bodyPr wrap="none" lIns="0" tIns="0" rIns="0" bIns="0" anchor="ctr" anchorCtr="0">
            <a:spAutoFit/>
          </a:bodyPr>
          <a:lstStyle/>
          <a:p>
            <a:pPr algn="ctr" defTabSz="914377">
              <a:spcBef>
                <a:spcPts val="0"/>
              </a:spcBef>
            </a:pPr>
            <a:fld id="{0D7D805D-F6E5-43ED-9D8A-77676030D49C}" type="slidenum">
              <a:rPr lang="en-US" sz="900" b="0">
                <a:solidFill>
                  <a:srgbClr val="8DC63F"/>
                </a:solidFill>
              </a:rPr>
              <a:pPr algn="ctr" defTabSz="914377">
                <a:spcBef>
                  <a:spcPts val="0"/>
                </a:spcBef>
              </a:pPr>
              <a:t>‹#›</a:t>
            </a:fld>
            <a:endParaRPr lang="en-US" sz="900" b="0">
              <a:solidFill>
                <a:srgbClr val="8DC63F"/>
              </a:solidFill>
            </a:endParaRPr>
          </a:p>
        </p:txBody>
      </p:sp>
      <p:sp>
        <p:nvSpPr>
          <p:cNvPr id="10" name="Rectangle 9"/>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896601" y="91285"/>
            <a:ext cx="1189039" cy="594519"/>
          </a:xfrm>
          <a:prstGeom prst="rect">
            <a:avLst/>
          </a:prstGeom>
        </p:spPr>
      </p:pic>
    </p:spTree>
    <p:extLst>
      <p:ext uri="{BB962C8B-B14F-4D97-AF65-F5344CB8AC3E}">
        <p14:creationId xmlns:p14="http://schemas.microsoft.com/office/powerpoint/2010/main" val="3204755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6035685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cSld name="Title only 2">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3" imgW="540" imgH="541" progId="TCLayout.ActiveDocument.1">
                  <p:embed/>
                </p:oleObj>
              </mc:Choice>
              <mc:Fallback>
                <p:oleObj name="think-cell Slide" r:id="rId3" imgW="540" imgH="541" progId="TCLayout.ActiveDocument.1">
                  <p:embed/>
                  <p:pic>
                    <p:nvPicPr>
                      <p:cNvPr id="3" name="Object 2" hidden="1"/>
                      <p:cNvPicPr/>
                      <p:nvPr/>
                    </p:nvPicPr>
                    <p:blipFill>
                      <a:blip r:embed="rId4"/>
                      <a:stretch>
                        <a:fillRect/>
                      </a:stretch>
                    </p:blipFill>
                    <p:spPr>
                      <a:xfrm>
                        <a:off x="2119" y="1589"/>
                        <a:ext cx="2116" cy="1587"/>
                      </a:xfrm>
                      <a:prstGeom prst="rect">
                        <a:avLst/>
                      </a:prstGeom>
                    </p:spPr>
                  </p:pic>
                </p:oleObj>
              </mc:Fallback>
            </mc:AlternateContent>
          </a:graphicData>
        </a:graphic>
      </p:graphicFrame>
      <p:sp>
        <p:nvSpPr>
          <p:cNvPr id="9" name="Title 8"/>
          <p:cNvSpPr>
            <a:spLocks noGrp="1"/>
          </p:cNvSpPr>
          <p:nvPr>
            <p:ph type="title" hasCustomPrompt="1"/>
          </p:nvPr>
        </p:nvSpPr>
        <p:spPr>
          <a:xfrm>
            <a:off x="792480" y="676657"/>
            <a:ext cx="10888896" cy="571500"/>
          </a:xfrm>
        </p:spPr>
        <p:txBody>
          <a:bodyPr wrap="square">
            <a:noAutofit/>
          </a:bodyPr>
          <a:lstStyle>
            <a:lvl1pPr>
              <a:defRPr baseline="0">
                <a:solidFill>
                  <a:srgbClr val="8DC63F"/>
                </a:solidFill>
              </a:defRPr>
            </a:lvl1pPr>
          </a:lstStyle>
          <a:p>
            <a:r>
              <a:rPr lang="en-US"/>
              <a:t>CLICK TO EDIT MASTER TITLE STYLE</a:t>
            </a:r>
          </a:p>
        </p:txBody>
      </p:sp>
      <p:sp>
        <p:nvSpPr>
          <p:cNvPr id="8" name="Text Placeholder 2"/>
          <p:cNvSpPr>
            <a:spLocks noGrp="1"/>
          </p:cNvSpPr>
          <p:nvPr>
            <p:ph type="body" idx="13"/>
          </p:nvPr>
        </p:nvSpPr>
        <p:spPr>
          <a:xfrm>
            <a:off x="792480" y="1280161"/>
            <a:ext cx="10880429" cy="315119"/>
          </a:xfrm>
        </p:spPr>
        <p:txBody>
          <a:bodyPr wrap="square" tIns="0" bIns="0" anchor="t" anchorCtr="0"/>
          <a:lstStyle>
            <a:lvl1pPr marL="0" indent="0">
              <a:spcBef>
                <a:spcPts val="0"/>
              </a:spcBef>
              <a:buNone/>
              <a:defRPr sz="1800" b="0" baseline="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5" name="Text Placeholder 2"/>
          <p:cNvSpPr>
            <a:spLocks noGrp="1"/>
          </p:cNvSpPr>
          <p:nvPr>
            <p:ph type="body" idx="15"/>
          </p:nvPr>
        </p:nvSpPr>
        <p:spPr>
          <a:xfrm>
            <a:off x="792483" y="6373368"/>
            <a:ext cx="10887287" cy="365760"/>
          </a:xfrm>
        </p:spPr>
        <p:txBody>
          <a:bodyPr wrap="square" tIns="0" bIns="0" anchor="b" anchorCtr="0"/>
          <a:lstStyle>
            <a:lvl1pPr marL="0" indent="0">
              <a:spcBef>
                <a:spcPts val="60"/>
              </a:spcBef>
              <a:buNone/>
              <a:defRPr sz="800" b="0" baseline="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1" name="Text Box 17"/>
          <p:cNvSpPr txBox="1">
            <a:spLocks noChangeArrowheads="1"/>
          </p:cNvSpPr>
          <p:nvPr/>
        </p:nvSpPr>
        <p:spPr bwMode="auto">
          <a:xfrm>
            <a:off x="11860250" y="6600347"/>
            <a:ext cx="141064" cy="138499"/>
          </a:xfrm>
          <a:prstGeom prst="rect">
            <a:avLst/>
          </a:prstGeom>
          <a:noFill/>
          <a:ln w="9525">
            <a:noFill/>
            <a:miter lim="800000"/>
            <a:headEnd/>
            <a:tailEnd/>
          </a:ln>
          <a:effectLst/>
        </p:spPr>
        <p:txBody>
          <a:bodyPr wrap="none" lIns="0" tIns="0" rIns="0" bIns="0" anchor="ctr" anchorCtr="0">
            <a:spAutoFit/>
          </a:bodyPr>
          <a:lstStyle/>
          <a:p>
            <a:pPr algn="ctr" defTabSz="914377">
              <a:spcBef>
                <a:spcPts val="0"/>
              </a:spcBef>
            </a:pPr>
            <a:fld id="{0D7D805D-F6E5-43ED-9D8A-77676030D49C}" type="slidenum">
              <a:rPr lang="en-US" sz="900" b="0">
                <a:solidFill>
                  <a:srgbClr val="8DC63F"/>
                </a:solidFill>
              </a:rPr>
              <a:pPr algn="ctr" defTabSz="914377">
                <a:spcBef>
                  <a:spcPts val="0"/>
                </a:spcBef>
              </a:pPr>
              <a:t>‹#›</a:t>
            </a:fld>
            <a:endParaRPr lang="en-US" sz="900" b="0">
              <a:solidFill>
                <a:srgbClr val="8DC63F"/>
              </a:solidFill>
            </a:endParaRPr>
          </a:p>
        </p:txBody>
      </p:sp>
      <p:sp>
        <p:nvSpPr>
          <p:cNvPr id="2" name="Rectangle 1"/>
          <p:cNvSpPr/>
          <p:nvPr userDrawn="1"/>
        </p:nvSpPr>
        <p:spPr>
          <a:xfrm>
            <a:off x="0" y="7620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0896601" y="91285"/>
            <a:ext cx="1189039" cy="594519"/>
          </a:xfrm>
          <a:prstGeom prst="rect">
            <a:avLst/>
          </a:prstGeom>
        </p:spPr>
      </p:pic>
    </p:spTree>
    <p:extLst>
      <p:ext uri="{BB962C8B-B14F-4D97-AF65-F5344CB8AC3E}">
        <p14:creationId xmlns:p14="http://schemas.microsoft.com/office/powerpoint/2010/main" val="27027375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12783707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p:nvPr>
        </p:nvSpPr>
        <p:spPr>
          <a:xfrm>
            <a:off x="177450" y="1634069"/>
            <a:ext cx="11402836" cy="4129617"/>
          </a:xfrm>
          <a:prstGeom prst="rect">
            <a:avLst/>
          </a:prstGeom>
        </p:spPr>
        <p:txBody>
          <a:bodyPr/>
          <a:lstStyle>
            <a:lvl1pPr marL="307832" indent="-228589">
              <a:lnSpc>
                <a:spcPct val="120000"/>
              </a:lnSpc>
              <a:spcBef>
                <a:spcPts val="0"/>
              </a:spcBef>
              <a:buClr>
                <a:schemeClr val="accent1"/>
              </a:buClr>
              <a:buFont typeface="Arial" charset="0"/>
              <a:buChar char="•"/>
              <a:defRPr sz="1400"/>
            </a:lvl1pPr>
            <a:lvl2pPr marL="841206" indent="-228589">
              <a:lnSpc>
                <a:spcPct val="120000"/>
              </a:lnSpc>
              <a:spcBef>
                <a:spcPts val="0"/>
              </a:spcBef>
              <a:buClr>
                <a:schemeClr val="accent1"/>
              </a:buClr>
              <a:buFont typeface="Arial" charset="0"/>
              <a:buChar char="•"/>
              <a:defRPr sz="1400"/>
            </a:lvl2pPr>
            <a:lvl3pPr marL="1374580" indent="-228589">
              <a:lnSpc>
                <a:spcPct val="120000"/>
              </a:lnSpc>
              <a:spcBef>
                <a:spcPts val="0"/>
              </a:spcBef>
              <a:buClr>
                <a:schemeClr val="accent1"/>
              </a:buClr>
              <a:buFont typeface="Arial" charset="0"/>
              <a:buChar char="•"/>
              <a:defRPr sz="1400"/>
            </a:lvl3pPr>
            <a:lvl4pPr marL="1984149" indent="-228589">
              <a:lnSpc>
                <a:spcPct val="120000"/>
              </a:lnSpc>
              <a:spcBef>
                <a:spcPts val="0"/>
              </a:spcBef>
              <a:buClr>
                <a:schemeClr val="accent1"/>
              </a:buClr>
              <a:buFont typeface="Arial" charset="0"/>
              <a:buChar char="•"/>
              <a:defRPr sz="1400"/>
            </a:lvl4pPr>
            <a:lvl5pPr marL="2593718" indent="-228589">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27555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50"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2"/>
            <a:ext cx="11402836" cy="4311237"/>
          </a:xfrm>
          <a:prstGeom prst="rect">
            <a:avLst/>
          </a:prstGeom>
        </p:spPr>
        <p:txBody>
          <a:bodyPr/>
          <a:lstStyle>
            <a:lvl1pPr marL="228589" marR="0" indent="-228589" algn="l" defTabSz="609570"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228589" marR="0" lvl="0" indent="-228589" algn="l" defTabSz="609570"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89" marR="0" lvl="0" indent="-228589" algn="l" defTabSz="609570"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14971068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50"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7" y="3646269"/>
            <a:ext cx="11402836"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8016686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3620864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8"/>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8"/>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9769989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2" y="1634067"/>
            <a:ext cx="5503333" cy="4900084"/>
          </a:xfrm>
          <a:prstGeom prst="rect">
            <a:avLst/>
          </a:prstGeom>
        </p:spPr>
        <p:txBody>
          <a:bodyPr/>
          <a:lstStyle/>
          <a:p>
            <a:endParaRPr lang="en-US"/>
          </a:p>
        </p:txBody>
      </p:sp>
      <p:sp>
        <p:nvSpPr>
          <p:cNvPr id="16" name="Text Placeholder 15"/>
          <p:cNvSpPr>
            <a:spLocks noGrp="1"/>
          </p:cNvSpPr>
          <p:nvPr>
            <p:ph type="body" sz="quarter" idx="11" hasCustomPrompt="1"/>
          </p:nvPr>
        </p:nvSpPr>
        <p:spPr>
          <a:xfrm>
            <a:off x="177448"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8"/>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2449621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50"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7" y="3646269"/>
            <a:ext cx="11402836"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4638643"/>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6" y="5123164"/>
            <a:ext cx="11402836"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6655871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162144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9851477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 6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8" hasCustomPrompt="1"/>
          </p:nvPr>
        </p:nvSpPr>
        <p:spPr>
          <a:xfrm>
            <a:off x="177448" y="356180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8" name="Text Placeholder 2"/>
          <p:cNvSpPr>
            <a:spLocks noGrp="1"/>
          </p:cNvSpPr>
          <p:nvPr>
            <p:ph type="body" sz="quarter" idx="19"/>
          </p:nvPr>
        </p:nvSpPr>
        <p:spPr>
          <a:xfrm>
            <a:off x="177447" y="4046325"/>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9" name="Text Placeholder 2"/>
          <p:cNvSpPr>
            <a:spLocks noGrp="1"/>
          </p:cNvSpPr>
          <p:nvPr>
            <p:ph type="body" sz="quarter" idx="20" hasCustomPrompt="1"/>
          </p:nvPr>
        </p:nvSpPr>
        <p:spPr>
          <a:xfrm>
            <a:off x="4111343" y="356180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20" name="Text Placeholder 2"/>
          <p:cNvSpPr>
            <a:spLocks noGrp="1"/>
          </p:cNvSpPr>
          <p:nvPr>
            <p:ph type="body" sz="quarter" idx="21"/>
          </p:nvPr>
        </p:nvSpPr>
        <p:spPr>
          <a:xfrm>
            <a:off x="4111341" y="4046325"/>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21" name="Text Placeholder 2"/>
          <p:cNvSpPr>
            <a:spLocks noGrp="1"/>
          </p:cNvSpPr>
          <p:nvPr>
            <p:ph type="body" sz="quarter" idx="22" hasCustomPrompt="1"/>
          </p:nvPr>
        </p:nvSpPr>
        <p:spPr>
          <a:xfrm>
            <a:off x="8045240" y="356180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22" name="Text Placeholder 2"/>
          <p:cNvSpPr>
            <a:spLocks noGrp="1"/>
          </p:cNvSpPr>
          <p:nvPr>
            <p:ph type="body" sz="quarter" idx="23"/>
          </p:nvPr>
        </p:nvSpPr>
        <p:spPr>
          <a:xfrm>
            <a:off x="8045239" y="4046325"/>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7739009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4" name="Picture Placeholder 3"/>
          <p:cNvSpPr>
            <a:spLocks noGrp="1"/>
          </p:cNvSpPr>
          <p:nvPr>
            <p:ph type="pic" sz="quarter" idx="12"/>
          </p:nvPr>
        </p:nvSpPr>
        <p:spPr>
          <a:xfrm>
            <a:off x="177802" y="1543052"/>
            <a:ext cx="11402484" cy="4857749"/>
          </a:xfrm>
          <a:prstGeom prst="rect">
            <a:avLst/>
          </a:prstGeom>
        </p:spPr>
        <p:txBody>
          <a:bodyPr/>
          <a:lstStyle/>
          <a:p>
            <a:endParaRPr lang="en-US"/>
          </a:p>
        </p:txBody>
      </p:sp>
    </p:spTree>
    <p:extLst>
      <p:ext uri="{BB962C8B-B14F-4D97-AF65-F5344CB8AC3E}">
        <p14:creationId xmlns:p14="http://schemas.microsoft.com/office/powerpoint/2010/main" val="25615988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8"/>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6"/>
            <a:ext cx="5486400" cy="858569"/>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3" y="518586"/>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10784486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1/2 header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5"/>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8"/>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6"/>
            <a:ext cx="5486400" cy="858569"/>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3242969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5"/>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8"/>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6"/>
            <a:ext cx="5486400"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4"/>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2"/>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3026391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8"/>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750539"/>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5"/>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3433877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1/3 header + photo">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3" y="518585"/>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8"/>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750539"/>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31214444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3" y="518161"/>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5" y="265588"/>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6"/>
            <a:ext cx="3560064"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2690975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4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9" y="703892"/>
            <a:ext cx="3218895" cy="1219200"/>
          </a:xfrm>
          <a:prstGeom prst="rect">
            <a:avLst/>
          </a:prstGeom>
        </p:spPr>
        <p:txBody>
          <a:bodyPr/>
          <a:lstStyle>
            <a:lvl1pPr marL="0" indent="0">
              <a:buNone/>
              <a:defRPr sz="2667" b="1"/>
            </a:lvl1pPr>
          </a:lstStyle>
          <a:p>
            <a:pPr lvl="0"/>
            <a:r>
              <a:rPr lang="en-US"/>
              <a:t>Case Study Title</a:t>
            </a:r>
          </a:p>
        </p:txBody>
      </p:sp>
      <p:sp>
        <p:nvSpPr>
          <p:cNvPr id="6" name="Text Placeholder 15"/>
          <p:cNvSpPr>
            <a:spLocks noGrp="1"/>
          </p:cNvSpPr>
          <p:nvPr>
            <p:ph type="body" sz="quarter" idx="11" hasCustomPrompt="1"/>
          </p:nvPr>
        </p:nvSpPr>
        <p:spPr>
          <a:xfrm>
            <a:off x="177447" y="265588"/>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3"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4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7" name="TextBox 6">
            <a:extLst>
              <a:ext uri="{FF2B5EF4-FFF2-40B4-BE49-F238E27FC236}">
                <a16:creationId xmlns:a16="http://schemas.microsoft.com/office/drawing/2014/main" id="{42F7AF7F-F01E-43FE-9E75-45C63413BF5C}"/>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1158363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4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9" y="703892"/>
            <a:ext cx="3218895" cy="1219200"/>
          </a:xfrm>
          <a:prstGeom prst="rect">
            <a:avLst/>
          </a:prstGeom>
        </p:spPr>
        <p:txBody>
          <a:bodyPr/>
          <a:lstStyle>
            <a:lvl1pPr marL="0" indent="0">
              <a:buNone/>
              <a:defRPr sz="2667" b="1"/>
            </a:lvl1pPr>
          </a:lstStyle>
          <a:p>
            <a:pPr lvl="0"/>
            <a:r>
              <a:rPr lang="en-US"/>
              <a:t>Case Study Title</a:t>
            </a:r>
          </a:p>
        </p:txBody>
      </p:sp>
      <p:sp>
        <p:nvSpPr>
          <p:cNvPr id="6" name="Text Placeholder 15"/>
          <p:cNvSpPr>
            <a:spLocks noGrp="1"/>
          </p:cNvSpPr>
          <p:nvPr>
            <p:ph type="body" sz="quarter" idx="11" hasCustomPrompt="1"/>
          </p:nvPr>
        </p:nvSpPr>
        <p:spPr>
          <a:xfrm>
            <a:off x="177447" y="265588"/>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3"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4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7" name="Picture Placeholder 7">
            <a:extLst>
              <a:ext uri="{FF2B5EF4-FFF2-40B4-BE49-F238E27FC236}">
                <a16:creationId xmlns:a16="http://schemas.microsoft.com/office/drawing/2014/main" id="{B42892EE-3238-4E2A-A8DD-A5DDA3DB52A7}"/>
              </a:ext>
            </a:extLst>
          </p:cNvPr>
          <p:cNvSpPr>
            <a:spLocks noGrp="1"/>
          </p:cNvSpPr>
          <p:nvPr>
            <p:ph type="pic" sz="quarter" idx="14"/>
          </p:nvPr>
        </p:nvSpPr>
        <p:spPr>
          <a:xfrm>
            <a:off x="4101733" y="518161"/>
            <a:ext cx="7467969" cy="6129867"/>
          </a:xfrm>
          <a:prstGeom prst="rect">
            <a:avLst/>
          </a:prstGeom>
        </p:spPr>
        <p:txBody>
          <a:bodyPr/>
          <a:lstStyle/>
          <a:p>
            <a:endParaRPr lang="en-US"/>
          </a:p>
        </p:txBody>
      </p:sp>
      <p:sp>
        <p:nvSpPr>
          <p:cNvPr id="8" name="TextBox 7">
            <a:extLst>
              <a:ext uri="{FF2B5EF4-FFF2-40B4-BE49-F238E27FC236}">
                <a16:creationId xmlns:a16="http://schemas.microsoft.com/office/drawing/2014/main" id="{181E2381-33DF-4622-81C6-F627BA7AA37F}"/>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189937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1897749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137784"/>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6"/>
            <a:ext cx="9144000" cy="1655233"/>
          </a:xfrm>
          <a:prstGeom prst="rect">
            <a:avLst/>
          </a:prstGeom>
        </p:spPr>
        <p:txBody>
          <a:bodyPr/>
          <a:lstStyle>
            <a:lvl1pPr marL="0" indent="0" algn="l">
              <a:buNone/>
              <a:defRPr sz="3733">
                <a:solidFill>
                  <a:schemeClr val="tx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Presentation Subtitle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1766" y="462225"/>
            <a:ext cx="3883772" cy="801043"/>
          </a:xfrm>
          <a:prstGeom prst="rect">
            <a:avLst/>
          </a:prstGeom>
        </p:spPr>
      </p:pic>
      <p:sp>
        <p:nvSpPr>
          <p:cNvPr id="6" name="TextBox 5">
            <a:extLst>
              <a:ext uri="{FF2B5EF4-FFF2-40B4-BE49-F238E27FC236}">
                <a16:creationId xmlns:a16="http://schemas.microsoft.com/office/drawing/2014/main" id="{77EE2114-CD2D-4EF5-9632-9498AC79EAD9}"/>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29274803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8697" y="462225"/>
            <a:ext cx="3954985" cy="815731"/>
          </a:xfrm>
          <a:prstGeom prst="rect">
            <a:avLst/>
          </a:prstGeom>
        </p:spPr>
      </p:pic>
      <p:sp>
        <p:nvSpPr>
          <p:cNvPr id="6" name="Title 1"/>
          <p:cNvSpPr>
            <a:spLocks noGrp="1"/>
          </p:cNvSpPr>
          <p:nvPr>
            <p:ph type="ctrTitle" hasCustomPrompt="1"/>
          </p:nvPr>
        </p:nvSpPr>
        <p:spPr>
          <a:xfrm>
            <a:off x="1524000" y="2137784"/>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6"/>
            <a:ext cx="9144000" cy="1655233"/>
          </a:xfrm>
          <a:prstGeom prst="rect">
            <a:avLst/>
          </a:prstGeom>
        </p:spPr>
        <p:txBody>
          <a:bodyPr/>
          <a:lstStyle>
            <a:lvl1pPr marL="0" indent="0" algn="l">
              <a:buNone/>
              <a:defRPr sz="3733">
                <a:solidFill>
                  <a:schemeClr val="bg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Presentation Subtitle</a:t>
            </a:r>
          </a:p>
        </p:txBody>
      </p:sp>
      <p:sp>
        <p:nvSpPr>
          <p:cNvPr id="9" name="TextBox 8">
            <a:extLst>
              <a:ext uri="{FF2B5EF4-FFF2-40B4-BE49-F238E27FC236}">
                <a16:creationId xmlns:a16="http://schemas.microsoft.com/office/drawing/2014/main" id="{2E1A1482-F653-4FE6-B37E-ED953E526C3E}"/>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9478140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7099" y="1114361"/>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3"/>
            <a:ext cx="9144000" cy="752820"/>
          </a:xfrm>
          <a:prstGeom prst="rect">
            <a:avLst/>
          </a:prstGeom>
        </p:spPr>
        <p:txBody>
          <a:bodyPr/>
          <a:lstStyle>
            <a:lvl1pPr marL="0" indent="0" algn="l">
              <a:buNone/>
              <a:defRPr sz="1867">
                <a:solidFill>
                  <a:schemeClr val="tx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Client</a:t>
            </a:r>
          </a:p>
          <a:p>
            <a:r>
              <a:rPr lang="en-US"/>
              <a:t>Date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2685" y="256579"/>
            <a:ext cx="2262131" cy="466572"/>
          </a:xfrm>
          <a:prstGeom prst="rect">
            <a:avLst/>
          </a:prstGeom>
        </p:spPr>
      </p:pic>
      <p:sp>
        <p:nvSpPr>
          <p:cNvPr id="6" name="TextBox 5">
            <a:extLst>
              <a:ext uri="{FF2B5EF4-FFF2-40B4-BE49-F238E27FC236}">
                <a16:creationId xmlns:a16="http://schemas.microsoft.com/office/drawing/2014/main" id="{49E465C9-2573-4401-B8C2-F58E015C7997}"/>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5010015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7099" y="1114361"/>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3"/>
            <a:ext cx="9144000" cy="752820"/>
          </a:xfrm>
          <a:prstGeom prst="rect">
            <a:avLst/>
          </a:prstGeom>
        </p:spPr>
        <p:txBody>
          <a:bodyPr/>
          <a:lstStyle>
            <a:lvl1pPr marL="0" indent="0" algn="l">
              <a:buNone/>
              <a:defRPr sz="1867">
                <a:solidFill>
                  <a:schemeClr val="bg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Client</a:t>
            </a:r>
          </a:p>
          <a:p>
            <a:r>
              <a:rPr lang="en-US"/>
              <a:t>Date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2685" y="256579"/>
            <a:ext cx="2262131" cy="466573"/>
          </a:xfrm>
          <a:prstGeom prst="rect">
            <a:avLst/>
          </a:prstGeom>
        </p:spPr>
      </p:pic>
      <p:sp>
        <p:nvSpPr>
          <p:cNvPr id="6" name="TextBox 5">
            <a:extLst>
              <a:ext uri="{FF2B5EF4-FFF2-40B4-BE49-F238E27FC236}">
                <a16:creationId xmlns:a16="http://schemas.microsoft.com/office/drawing/2014/main" id="{DBA55857-F64E-40C7-8FD4-429FFA9657CD}"/>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9227962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2"/>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80"/>
            <a:ext cx="5486400" cy="1655233"/>
          </a:xfrm>
          <a:prstGeom prst="rect">
            <a:avLst/>
          </a:prstGeom>
        </p:spPr>
        <p:txBody>
          <a:bodyPr/>
          <a:lstStyle>
            <a:lvl1pPr marL="0" indent="0" algn="l">
              <a:spcBef>
                <a:spcPts val="0"/>
              </a:spcBef>
              <a:buNone/>
              <a:defRPr sz="5600">
                <a:solidFill>
                  <a:schemeClr val="tx1"/>
                </a:solidFill>
                <a:latin typeface="+mn-lt"/>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Presentation Subtitle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2684" y="462225"/>
            <a:ext cx="3972853" cy="819416"/>
          </a:xfrm>
          <a:prstGeom prst="rect">
            <a:avLst/>
          </a:prstGeom>
        </p:spPr>
      </p:pic>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
        <p:nvSpPr>
          <p:cNvPr id="9" name="TextBox 8">
            <a:extLst>
              <a:ext uri="{FF2B5EF4-FFF2-40B4-BE49-F238E27FC236}">
                <a16:creationId xmlns:a16="http://schemas.microsoft.com/office/drawing/2014/main" id="{50DD39BD-A0F1-4EB3-A85F-AEC9D2FE760F}"/>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35338062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2684" y="462225"/>
            <a:ext cx="3960997" cy="816971"/>
          </a:xfrm>
          <a:prstGeom prst="rect">
            <a:avLst/>
          </a:prstGeom>
        </p:spPr>
      </p:pic>
      <p:sp>
        <p:nvSpPr>
          <p:cNvPr id="2" name="Title 1"/>
          <p:cNvSpPr>
            <a:spLocks noGrp="1"/>
          </p:cNvSpPr>
          <p:nvPr>
            <p:ph type="ctrTitle" hasCustomPrompt="1"/>
          </p:nvPr>
        </p:nvSpPr>
        <p:spPr>
          <a:xfrm>
            <a:off x="302683" y="1879602"/>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80"/>
            <a:ext cx="5486400" cy="1655233"/>
          </a:xfrm>
          <a:prstGeom prst="rect">
            <a:avLst/>
          </a:prstGeom>
        </p:spPr>
        <p:txBody>
          <a:bodyPr/>
          <a:lstStyle>
            <a:lvl1pPr marL="0" indent="0" algn="l">
              <a:buNone/>
              <a:defRPr sz="5600">
                <a:solidFill>
                  <a:schemeClr val="bg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Presentation Subtitle</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
        <p:nvSpPr>
          <p:cNvPr id="8" name="TextBox 7">
            <a:extLst>
              <a:ext uri="{FF2B5EF4-FFF2-40B4-BE49-F238E27FC236}">
                <a16:creationId xmlns:a16="http://schemas.microsoft.com/office/drawing/2014/main" id="{E3F74FB1-5B09-46F4-A296-1E7EF94C24F2}"/>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Stagwell Company (c) 2020</a:t>
            </a:r>
          </a:p>
        </p:txBody>
      </p:sp>
    </p:spTree>
    <p:extLst>
      <p:ext uri="{BB962C8B-B14F-4D97-AF65-F5344CB8AC3E}">
        <p14:creationId xmlns:p14="http://schemas.microsoft.com/office/powerpoint/2010/main" val="6060939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02684" y="462225"/>
            <a:ext cx="3960997" cy="816971"/>
          </a:xfrm>
          <a:prstGeom prst="rect">
            <a:avLst/>
          </a:prstGeom>
        </p:spPr>
      </p:pic>
      <p:sp>
        <p:nvSpPr>
          <p:cNvPr id="2" name="Title 1"/>
          <p:cNvSpPr>
            <a:spLocks noGrp="1"/>
          </p:cNvSpPr>
          <p:nvPr>
            <p:ph type="ctrTitle" hasCustomPrompt="1"/>
          </p:nvPr>
        </p:nvSpPr>
        <p:spPr>
          <a:xfrm>
            <a:off x="302683" y="1879602"/>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80"/>
            <a:ext cx="5486400" cy="1655233"/>
          </a:xfrm>
          <a:prstGeom prst="rect">
            <a:avLst/>
          </a:prstGeom>
        </p:spPr>
        <p:txBody>
          <a:bodyPr/>
          <a:lstStyle>
            <a:lvl1pPr marL="0" indent="0" algn="l">
              <a:buNone/>
              <a:defRPr sz="5600">
                <a:solidFill>
                  <a:schemeClr val="tx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Presentation Subtitle</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
        <p:nvSpPr>
          <p:cNvPr id="8" name="TextBox 7">
            <a:extLst>
              <a:ext uri="{FF2B5EF4-FFF2-40B4-BE49-F238E27FC236}">
                <a16:creationId xmlns:a16="http://schemas.microsoft.com/office/drawing/2014/main" id="{261775D4-12E9-4EAF-B059-2D8C5853F4AA}"/>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19973312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Orange">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4529" y="462225"/>
            <a:ext cx="3954985" cy="815731"/>
          </a:xfrm>
          <a:prstGeom prst="rect">
            <a:avLst/>
          </a:prstGeom>
        </p:spPr>
      </p:pic>
      <p:sp>
        <p:nvSpPr>
          <p:cNvPr id="2" name="Title 1"/>
          <p:cNvSpPr>
            <a:spLocks noGrp="1"/>
          </p:cNvSpPr>
          <p:nvPr>
            <p:ph type="ctrTitle" hasCustomPrompt="1"/>
          </p:nvPr>
        </p:nvSpPr>
        <p:spPr>
          <a:xfrm>
            <a:off x="302683" y="1879602"/>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80"/>
            <a:ext cx="5486400" cy="1655233"/>
          </a:xfrm>
          <a:prstGeom prst="rect">
            <a:avLst/>
          </a:prstGeom>
        </p:spPr>
        <p:txBody>
          <a:bodyPr/>
          <a:lstStyle>
            <a:lvl1pPr marL="0" indent="0" algn="l">
              <a:buNone/>
              <a:defRPr sz="5600">
                <a:solidFill>
                  <a:schemeClr val="tx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Presentation Subtitle</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
        <p:nvSpPr>
          <p:cNvPr id="8" name="TextBox 7">
            <a:extLst>
              <a:ext uri="{FF2B5EF4-FFF2-40B4-BE49-F238E27FC236}">
                <a16:creationId xmlns:a16="http://schemas.microsoft.com/office/drawing/2014/main" id="{EA1F387D-7D8F-4B87-B6AC-FB8B8C1A7FD7}"/>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31957860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6" name="TextBox 5"/>
          <p:cNvSpPr txBox="1"/>
          <p:nvPr userDrawn="1"/>
        </p:nvSpPr>
        <p:spPr>
          <a:xfrm>
            <a:off x="11409308" y="6313587"/>
            <a:ext cx="933213" cy="297454"/>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70"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t="-1"/>
          <a:stretch>
            <a:fillRect/>
          </a:stretch>
        </p:blipFill>
        <p:spPr>
          <a:xfrm>
            <a:off x="11731854" y="311151"/>
            <a:ext cx="295705" cy="304800"/>
          </a:xfrm>
          <a:prstGeom prst="rect">
            <a:avLst/>
          </a:prstGeom>
        </p:spPr>
      </p:pic>
      <p:sp>
        <p:nvSpPr>
          <p:cNvPr id="12" name="Title 1"/>
          <p:cNvSpPr>
            <a:spLocks noGrp="1"/>
          </p:cNvSpPr>
          <p:nvPr>
            <p:ph type="ctrTitle" hasCustomPrompt="1"/>
          </p:nvPr>
        </p:nvSpPr>
        <p:spPr>
          <a:xfrm>
            <a:off x="1502228" y="2926294"/>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2"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3" y="317501"/>
            <a:ext cx="300611" cy="304800"/>
          </a:xfrm>
          <a:prstGeom prst="rect">
            <a:avLst/>
          </a:prstGeom>
        </p:spPr>
      </p:pic>
      <p:sp>
        <p:nvSpPr>
          <p:cNvPr id="8" name="TextBox 7">
            <a:extLst>
              <a:ext uri="{FF2B5EF4-FFF2-40B4-BE49-F238E27FC236}">
                <a16:creationId xmlns:a16="http://schemas.microsoft.com/office/drawing/2014/main" id="{30C40346-66DB-41CC-90DA-3697300682E7}"/>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29198955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4"/>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Box 5"/>
          <p:cNvSpPr txBox="1"/>
          <p:nvPr userDrawn="1"/>
        </p:nvSpPr>
        <p:spPr>
          <a:xfrm>
            <a:off x="11409308" y="6313587"/>
            <a:ext cx="933213" cy="297454"/>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70"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t="-1"/>
          <a:stretch>
            <a:fillRect/>
          </a:stretch>
        </p:blipFill>
        <p:spPr>
          <a:xfrm>
            <a:off x="11731854" y="311151"/>
            <a:ext cx="295705" cy="304800"/>
          </a:xfrm>
          <a:prstGeom prst="rect">
            <a:avLst/>
          </a:prstGeom>
        </p:spPr>
      </p:pic>
      <p:sp>
        <p:nvSpPr>
          <p:cNvPr id="8" name="Title 1"/>
          <p:cNvSpPr>
            <a:spLocks noGrp="1"/>
          </p:cNvSpPr>
          <p:nvPr>
            <p:ph type="ctrTitle" hasCustomPrompt="1"/>
          </p:nvPr>
        </p:nvSpPr>
        <p:spPr>
          <a:xfrm>
            <a:off x="1502228" y="2926294"/>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4" y="129724"/>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80" y="311152"/>
            <a:ext cx="300611" cy="304800"/>
          </a:xfrm>
          <a:prstGeom prst="rect">
            <a:avLst/>
          </a:prstGeom>
        </p:spPr>
      </p:pic>
      <p:sp>
        <p:nvSpPr>
          <p:cNvPr id="10" name="TextBox 9">
            <a:extLst>
              <a:ext uri="{FF2B5EF4-FFF2-40B4-BE49-F238E27FC236}">
                <a16:creationId xmlns:a16="http://schemas.microsoft.com/office/drawing/2014/main" id="{7D2BDFCE-6EEC-42EA-8667-5499150C827D}"/>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2688955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p>
            <a:endParaRPr lang="en-US"/>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693520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6" name="TextBox 5"/>
          <p:cNvSpPr txBox="1"/>
          <p:nvPr userDrawn="1"/>
        </p:nvSpPr>
        <p:spPr>
          <a:xfrm>
            <a:off x="11409308" y="6313587"/>
            <a:ext cx="933213" cy="297454"/>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70"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t="-1"/>
          <a:stretch>
            <a:fillRect/>
          </a:stretch>
        </p:blipFill>
        <p:spPr>
          <a:xfrm>
            <a:off x="11731854" y="311151"/>
            <a:ext cx="295705" cy="304800"/>
          </a:xfrm>
          <a:prstGeom prst="rect">
            <a:avLst/>
          </a:prstGeom>
        </p:spPr>
      </p:pic>
      <p:sp>
        <p:nvSpPr>
          <p:cNvPr id="8" name="Title 1"/>
          <p:cNvSpPr>
            <a:spLocks noGrp="1"/>
          </p:cNvSpPr>
          <p:nvPr>
            <p:ph type="ctrTitle" hasCustomPrompt="1"/>
          </p:nvPr>
        </p:nvSpPr>
        <p:spPr>
          <a:xfrm>
            <a:off x="1502228" y="2926294"/>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4" y="311152"/>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3" y="311151"/>
            <a:ext cx="300611" cy="304800"/>
          </a:xfrm>
          <a:prstGeom prst="rect">
            <a:avLst/>
          </a:prstGeom>
        </p:spPr>
      </p:pic>
      <p:sp>
        <p:nvSpPr>
          <p:cNvPr id="12" name="TextBox 11">
            <a:extLst>
              <a:ext uri="{FF2B5EF4-FFF2-40B4-BE49-F238E27FC236}">
                <a16:creationId xmlns:a16="http://schemas.microsoft.com/office/drawing/2014/main" id="{6AEC99A6-A586-4304-9624-DCFDB1DCD9DC}"/>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17080187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4"/>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Box 5"/>
          <p:cNvSpPr txBox="1"/>
          <p:nvPr userDrawn="1"/>
        </p:nvSpPr>
        <p:spPr>
          <a:xfrm>
            <a:off x="11409308" y="6313587"/>
            <a:ext cx="933213" cy="297454"/>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70"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t="-1"/>
          <a:stretch>
            <a:fillRect/>
          </a:stretch>
        </p:blipFill>
        <p:spPr>
          <a:xfrm>
            <a:off x="11731854" y="311151"/>
            <a:ext cx="295705" cy="304800"/>
          </a:xfrm>
          <a:prstGeom prst="rect">
            <a:avLst/>
          </a:prstGeom>
        </p:spPr>
      </p:pic>
      <p:sp>
        <p:nvSpPr>
          <p:cNvPr id="3" name="Rectangle 2"/>
          <p:cNvSpPr/>
          <p:nvPr userDrawn="1"/>
        </p:nvSpPr>
        <p:spPr>
          <a:xfrm>
            <a:off x="11562744" y="129724"/>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80" y="311152"/>
            <a:ext cx="300611" cy="304800"/>
          </a:xfrm>
          <a:prstGeom prst="rect">
            <a:avLst/>
          </a:prstGeom>
        </p:spPr>
      </p:pic>
      <p:cxnSp>
        <p:nvCxnSpPr>
          <p:cNvPr id="10" name="Straight Connector 9"/>
          <p:cNvCxnSpPr/>
          <p:nvPr userDrawn="1"/>
        </p:nvCxnSpPr>
        <p:spPr>
          <a:xfrm>
            <a:off x="308397"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3F462253-758A-4E97-B17A-A967968FD23E}"/>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4087577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4" y="311152"/>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extBox 5"/>
          <p:cNvSpPr txBox="1"/>
          <p:nvPr userDrawn="1"/>
        </p:nvSpPr>
        <p:spPr>
          <a:xfrm>
            <a:off x="11409308" y="6313587"/>
            <a:ext cx="933213" cy="297454"/>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70"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7"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716181" y="311152"/>
            <a:ext cx="300611" cy="304800"/>
          </a:xfrm>
          <a:prstGeom prst="rect">
            <a:avLst/>
          </a:prstGeom>
        </p:spPr>
      </p:pic>
      <p:sp>
        <p:nvSpPr>
          <p:cNvPr id="8" name="TextBox 7">
            <a:extLst>
              <a:ext uri="{FF2B5EF4-FFF2-40B4-BE49-F238E27FC236}">
                <a16:creationId xmlns:a16="http://schemas.microsoft.com/office/drawing/2014/main" id="{F9781A38-1178-4796-B99E-AD144FD554C9}"/>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30490201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6228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TextBox 3">
            <a:extLst>
              <a:ext uri="{FF2B5EF4-FFF2-40B4-BE49-F238E27FC236}">
                <a16:creationId xmlns:a16="http://schemas.microsoft.com/office/drawing/2014/main" id="{557D7459-0C31-4542-A3F0-E8B1A5DAB05D}"/>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14922276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22412490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30607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25611104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481661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35797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4233086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4430695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p>
            <a:endParaRPr lang="en-US"/>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5887495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2026994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0107123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p>
            <a:endParaRPr lang="en-US"/>
          </a:p>
        </p:txBody>
      </p:sp>
    </p:spTree>
    <p:extLst>
      <p:ext uri="{BB962C8B-B14F-4D97-AF65-F5344CB8AC3E}">
        <p14:creationId xmlns:p14="http://schemas.microsoft.com/office/powerpoint/2010/main" val="30811102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38447423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2198833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32274227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p>
            <a:endParaRPr lang="en-US"/>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8507153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mn-lt"/>
                <a:ea typeface="+mn-ea"/>
                <a:cs typeface="+mn-cs"/>
              </a:rPr>
              <a:t>Stagwell</a:t>
            </a:r>
            <a:r>
              <a:rPr kumimoji="0" lang="en-US" sz="600" b="0" i="0" u="none" strike="noStrike" kern="1200" cap="none" spc="0" normalizeH="0" baseline="0" noProof="0">
                <a:ln>
                  <a:noFill/>
                </a:ln>
                <a:solidFill>
                  <a:srgbClr val="7F7F7F"/>
                </a:solidFill>
                <a:effectLst/>
                <a:uLnTx/>
                <a:uFillTx/>
                <a:latin typeface="+mn-lt"/>
                <a:ea typeface="+mn-ea"/>
                <a:cs typeface="+mn-cs"/>
              </a:rPr>
              <a:t> Company © 2023</a:t>
            </a:r>
          </a:p>
        </p:txBody>
      </p:sp>
    </p:spTree>
    <p:extLst>
      <p:ext uri="{BB962C8B-B14F-4D97-AF65-F5344CB8AC3E}">
        <p14:creationId xmlns:p14="http://schemas.microsoft.com/office/powerpoint/2010/main" val="14916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6760408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mn-lt"/>
                <a:ea typeface="+mn-ea"/>
                <a:cs typeface="+mn-cs"/>
              </a:rPr>
              <a:t>Stagwell</a:t>
            </a:r>
            <a:r>
              <a:rPr kumimoji="0" lang="en-US" sz="600" b="0" i="0" u="none" strike="noStrike" kern="1200" cap="none" spc="0" normalizeH="0" baseline="0" noProof="0">
                <a:ln>
                  <a:noFill/>
                </a:ln>
                <a:solidFill>
                  <a:srgbClr val="7F7F7F"/>
                </a:solidFill>
                <a:effectLst/>
                <a:uLnTx/>
                <a:uFillTx/>
                <a:latin typeface="+mn-lt"/>
                <a:ea typeface="+mn-ea"/>
                <a:cs typeface="+mn-cs"/>
              </a:rPr>
              <a:t> Company © 2023</a:t>
            </a:r>
          </a:p>
        </p:txBody>
      </p:sp>
    </p:spTree>
    <p:extLst>
      <p:ext uri="{BB962C8B-B14F-4D97-AF65-F5344CB8AC3E}">
        <p14:creationId xmlns:p14="http://schemas.microsoft.com/office/powerpoint/2010/main" val="27905034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chemeClr val="bg1"/>
              </a:solidFill>
              <a:effectLst/>
              <a:uLnTx/>
              <a:uFillTx/>
              <a:latin typeface="+mn-lt"/>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23941748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mn-lt"/>
                <a:ea typeface="+mn-ea"/>
                <a:cs typeface="+mn-cs"/>
              </a:rPr>
              <a:t>Stagwell</a:t>
            </a:r>
            <a:r>
              <a:rPr kumimoji="0" lang="en-US" sz="600" b="0" i="0" u="none" strike="noStrike" kern="1200" cap="none" spc="0" normalizeH="0" baseline="0" noProof="0">
                <a:ln>
                  <a:noFill/>
                </a:ln>
                <a:solidFill>
                  <a:srgbClr val="7F7F7F"/>
                </a:solidFill>
                <a:effectLst/>
                <a:uLnTx/>
                <a:uFillTx/>
                <a:latin typeface="+mn-lt"/>
                <a:ea typeface="+mn-ea"/>
                <a:cs typeface="+mn-cs"/>
              </a:rPr>
              <a:t> Company © 2023</a:t>
            </a:r>
          </a:p>
        </p:txBody>
      </p:sp>
    </p:spTree>
    <p:extLst>
      <p:ext uri="{BB962C8B-B14F-4D97-AF65-F5344CB8AC3E}">
        <p14:creationId xmlns:p14="http://schemas.microsoft.com/office/powerpoint/2010/main" val="24539567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Tree>
    <p:extLst>
      <p:ext uri="{BB962C8B-B14F-4D97-AF65-F5344CB8AC3E}">
        <p14:creationId xmlns:p14="http://schemas.microsoft.com/office/powerpoint/2010/main" val="23626765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mn-lt"/>
                <a:ea typeface="+mn-ea"/>
                <a:cs typeface="+mn-cs"/>
              </a:rPr>
              <a:t>Stagwell</a:t>
            </a:r>
            <a:r>
              <a:rPr kumimoji="0" lang="en-US" sz="600" b="0" i="0" u="none" strike="noStrike" kern="1200" cap="none" spc="0" normalizeH="0" baseline="0" noProof="0">
                <a:ln>
                  <a:noFill/>
                </a:ln>
                <a:solidFill>
                  <a:srgbClr val="7F7F7F"/>
                </a:solidFill>
                <a:effectLst/>
                <a:uLnTx/>
                <a:uFillTx/>
                <a:latin typeface="+mn-lt"/>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1366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9905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a:p>
        </p:txBody>
      </p:sp>
    </p:spTree>
    <p:extLst>
      <p:ext uri="{BB962C8B-B14F-4D97-AF65-F5344CB8AC3E}">
        <p14:creationId xmlns:p14="http://schemas.microsoft.com/office/powerpoint/2010/main" val="30235956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3242879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17232955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chemeClr val="bg1"/>
                </a:solidFill>
                <a:effectLst/>
                <a:uLnTx/>
                <a:uFillTx/>
                <a:latin typeface="+mn-lt"/>
                <a:ea typeface="+mn-ea"/>
                <a:cs typeface="+mn-cs"/>
              </a:rPr>
              <a:t>Harris Insights &amp; Analytics LLC, A </a:t>
            </a:r>
            <a:r>
              <a:rPr kumimoji="0" lang="en-US" sz="600" b="0" i="0" u="none" strike="noStrike" kern="1200" cap="none" spc="0" normalizeH="0" baseline="0" noProof="0" err="1">
                <a:ln>
                  <a:noFill/>
                </a:ln>
                <a:solidFill>
                  <a:schemeClr val="bg1"/>
                </a:solidFill>
                <a:effectLst/>
                <a:uLnTx/>
                <a:uFillTx/>
                <a:latin typeface="+mn-lt"/>
                <a:ea typeface="+mn-ea"/>
                <a:cs typeface="+mn-cs"/>
              </a:rPr>
              <a:t>Stagwell</a:t>
            </a:r>
            <a:r>
              <a:rPr kumimoji="0" lang="en-US" sz="600" b="0" i="0" u="none" strike="noStrike" kern="1200" cap="none" spc="0" normalizeH="0" baseline="0" noProof="0">
                <a:ln>
                  <a:noFill/>
                </a:ln>
                <a:solidFill>
                  <a:schemeClr val="bg1"/>
                </a:solidFill>
                <a:effectLst/>
                <a:uLnTx/>
                <a:uFillTx/>
                <a:latin typeface="+mn-lt"/>
                <a:ea typeface="+mn-ea"/>
                <a:cs typeface="+mn-cs"/>
              </a:rPr>
              <a:t> Company © 2023</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3700287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file://localhost/Users/Houman/Dropbox%20(ETC)/the%20harris%20poll/Design/Final/PPT/assets/logo.png" TargetMode="Externa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302.xml"/><Relationship Id="rId18" Type="http://schemas.openxmlformats.org/officeDocument/2006/relationships/slideLayout" Target="../slideLayouts/slideLayout307.xml"/><Relationship Id="rId26" Type="http://schemas.openxmlformats.org/officeDocument/2006/relationships/slideLayout" Target="../slideLayouts/slideLayout315.xml"/><Relationship Id="rId3" Type="http://schemas.openxmlformats.org/officeDocument/2006/relationships/slideLayout" Target="../slideLayouts/slideLayout292.xml"/><Relationship Id="rId21" Type="http://schemas.openxmlformats.org/officeDocument/2006/relationships/slideLayout" Target="../slideLayouts/slideLayout310.xml"/><Relationship Id="rId34" Type="http://schemas.openxmlformats.org/officeDocument/2006/relationships/image" Target="file://localhost/Users/Houman/Dropbox%20(ETC)/the%20harris%20poll/Design/Final/PPT/assets/logo.png" TargetMode="External"/><Relationship Id="rId7" Type="http://schemas.openxmlformats.org/officeDocument/2006/relationships/slideLayout" Target="../slideLayouts/slideLayout296.xml"/><Relationship Id="rId12" Type="http://schemas.openxmlformats.org/officeDocument/2006/relationships/slideLayout" Target="../slideLayouts/slideLayout301.xml"/><Relationship Id="rId17" Type="http://schemas.openxmlformats.org/officeDocument/2006/relationships/slideLayout" Target="../slideLayouts/slideLayout306.xml"/><Relationship Id="rId25" Type="http://schemas.openxmlformats.org/officeDocument/2006/relationships/slideLayout" Target="../slideLayouts/slideLayout314.xml"/><Relationship Id="rId33" Type="http://schemas.openxmlformats.org/officeDocument/2006/relationships/image" Target="../media/image17.png"/><Relationship Id="rId2" Type="http://schemas.openxmlformats.org/officeDocument/2006/relationships/slideLayout" Target="../slideLayouts/slideLayout291.xml"/><Relationship Id="rId16" Type="http://schemas.openxmlformats.org/officeDocument/2006/relationships/slideLayout" Target="../slideLayouts/slideLayout305.xml"/><Relationship Id="rId20" Type="http://schemas.openxmlformats.org/officeDocument/2006/relationships/slideLayout" Target="../slideLayouts/slideLayout309.xml"/><Relationship Id="rId29" Type="http://schemas.openxmlformats.org/officeDocument/2006/relationships/slideLayout" Target="../slideLayouts/slideLayout318.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24" Type="http://schemas.openxmlformats.org/officeDocument/2006/relationships/slideLayout" Target="../slideLayouts/slideLayout313.xml"/><Relationship Id="rId32" Type="http://schemas.openxmlformats.org/officeDocument/2006/relationships/theme" Target="../theme/theme10.xml"/><Relationship Id="rId5" Type="http://schemas.openxmlformats.org/officeDocument/2006/relationships/slideLayout" Target="../slideLayouts/slideLayout294.xml"/><Relationship Id="rId15" Type="http://schemas.openxmlformats.org/officeDocument/2006/relationships/slideLayout" Target="../slideLayouts/slideLayout304.xml"/><Relationship Id="rId23" Type="http://schemas.openxmlformats.org/officeDocument/2006/relationships/slideLayout" Target="../slideLayouts/slideLayout312.xml"/><Relationship Id="rId28" Type="http://schemas.openxmlformats.org/officeDocument/2006/relationships/slideLayout" Target="../slideLayouts/slideLayout317.xml"/><Relationship Id="rId10" Type="http://schemas.openxmlformats.org/officeDocument/2006/relationships/slideLayout" Target="../slideLayouts/slideLayout299.xml"/><Relationship Id="rId19" Type="http://schemas.openxmlformats.org/officeDocument/2006/relationships/slideLayout" Target="../slideLayouts/slideLayout308.xml"/><Relationship Id="rId31" Type="http://schemas.openxmlformats.org/officeDocument/2006/relationships/slideLayout" Target="../slideLayouts/slideLayout320.xml"/><Relationship Id="rId4" Type="http://schemas.openxmlformats.org/officeDocument/2006/relationships/slideLayout" Target="../slideLayouts/slideLayout293.xml"/><Relationship Id="rId9" Type="http://schemas.openxmlformats.org/officeDocument/2006/relationships/slideLayout" Target="../slideLayouts/slideLayout298.xml"/><Relationship Id="rId14" Type="http://schemas.openxmlformats.org/officeDocument/2006/relationships/slideLayout" Target="../slideLayouts/slideLayout303.xml"/><Relationship Id="rId22" Type="http://schemas.openxmlformats.org/officeDocument/2006/relationships/slideLayout" Target="../slideLayouts/slideLayout311.xml"/><Relationship Id="rId27" Type="http://schemas.openxmlformats.org/officeDocument/2006/relationships/slideLayout" Target="../slideLayouts/slideLayout316.xml"/><Relationship Id="rId30" Type="http://schemas.openxmlformats.org/officeDocument/2006/relationships/slideLayout" Target="../slideLayouts/slideLayout319.xml"/><Relationship Id="rId8" Type="http://schemas.openxmlformats.org/officeDocument/2006/relationships/slideLayout" Target="../slideLayouts/slideLayout297.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333.xml"/><Relationship Id="rId18" Type="http://schemas.openxmlformats.org/officeDocument/2006/relationships/slideLayout" Target="../slideLayouts/slideLayout338.xml"/><Relationship Id="rId26" Type="http://schemas.openxmlformats.org/officeDocument/2006/relationships/slideLayout" Target="../slideLayouts/slideLayout346.xml"/><Relationship Id="rId3" Type="http://schemas.openxmlformats.org/officeDocument/2006/relationships/slideLayout" Target="../slideLayouts/slideLayout323.xml"/><Relationship Id="rId21" Type="http://schemas.openxmlformats.org/officeDocument/2006/relationships/slideLayout" Target="../slideLayouts/slideLayout341.xml"/><Relationship Id="rId34" Type="http://schemas.openxmlformats.org/officeDocument/2006/relationships/image" Target="file://localhost/Users/Houman/Dropbox%20(ETC)/the%20harris%20poll/Design/Final/PPT/assets/logo.png" TargetMode="External"/><Relationship Id="rId7" Type="http://schemas.openxmlformats.org/officeDocument/2006/relationships/slideLayout" Target="../slideLayouts/slideLayout327.xml"/><Relationship Id="rId12" Type="http://schemas.openxmlformats.org/officeDocument/2006/relationships/slideLayout" Target="../slideLayouts/slideLayout332.xml"/><Relationship Id="rId17" Type="http://schemas.openxmlformats.org/officeDocument/2006/relationships/slideLayout" Target="../slideLayouts/slideLayout337.xml"/><Relationship Id="rId25" Type="http://schemas.openxmlformats.org/officeDocument/2006/relationships/slideLayout" Target="../slideLayouts/slideLayout345.xml"/><Relationship Id="rId33" Type="http://schemas.openxmlformats.org/officeDocument/2006/relationships/image" Target="../media/image17.png"/><Relationship Id="rId2" Type="http://schemas.openxmlformats.org/officeDocument/2006/relationships/slideLayout" Target="../slideLayouts/slideLayout322.xml"/><Relationship Id="rId16" Type="http://schemas.openxmlformats.org/officeDocument/2006/relationships/slideLayout" Target="../slideLayouts/slideLayout336.xml"/><Relationship Id="rId20" Type="http://schemas.openxmlformats.org/officeDocument/2006/relationships/slideLayout" Target="../slideLayouts/slideLayout340.xml"/><Relationship Id="rId29" Type="http://schemas.openxmlformats.org/officeDocument/2006/relationships/slideLayout" Target="../slideLayouts/slideLayout349.xml"/><Relationship Id="rId1" Type="http://schemas.openxmlformats.org/officeDocument/2006/relationships/slideLayout" Target="../slideLayouts/slideLayout321.xml"/><Relationship Id="rId6" Type="http://schemas.openxmlformats.org/officeDocument/2006/relationships/slideLayout" Target="../slideLayouts/slideLayout326.xml"/><Relationship Id="rId11" Type="http://schemas.openxmlformats.org/officeDocument/2006/relationships/slideLayout" Target="../slideLayouts/slideLayout331.xml"/><Relationship Id="rId24" Type="http://schemas.openxmlformats.org/officeDocument/2006/relationships/slideLayout" Target="../slideLayouts/slideLayout344.xml"/><Relationship Id="rId32" Type="http://schemas.openxmlformats.org/officeDocument/2006/relationships/theme" Target="../theme/theme11.xml"/><Relationship Id="rId5" Type="http://schemas.openxmlformats.org/officeDocument/2006/relationships/slideLayout" Target="../slideLayouts/slideLayout325.xml"/><Relationship Id="rId15" Type="http://schemas.openxmlformats.org/officeDocument/2006/relationships/slideLayout" Target="../slideLayouts/slideLayout335.xml"/><Relationship Id="rId23" Type="http://schemas.openxmlformats.org/officeDocument/2006/relationships/slideLayout" Target="../slideLayouts/slideLayout343.xml"/><Relationship Id="rId28" Type="http://schemas.openxmlformats.org/officeDocument/2006/relationships/slideLayout" Target="../slideLayouts/slideLayout348.xml"/><Relationship Id="rId10" Type="http://schemas.openxmlformats.org/officeDocument/2006/relationships/slideLayout" Target="../slideLayouts/slideLayout330.xml"/><Relationship Id="rId19" Type="http://schemas.openxmlformats.org/officeDocument/2006/relationships/slideLayout" Target="../slideLayouts/slideLayout339.xml"/><Relationship Id="rId31" Type="http://schemas.openxmlformats.org/officeDocument/2006/relationships/slideLayout" Target="../slideLayouts/slideLayout351.xml"/><Relationship Id="rId4" Type="http://schemas.openxmlformats.org/officeDocument/2006/relationships/slideLayout" Target="../slideLayouts/slideLayout324.xml"/><Relationship Id="rId9" Type="http://schemas.openxmlformats.org/officeDocument/2006/relationships/slideLayout" Target="../slideLayouts/slideLayout329.xml"/><Relationship Id="rId14" Type="http://schemas.openxmlformats.org/officeDocument/2006/relationships/slideLayout" Target="../slideLayouts/slideLayout334.xml"/><Relationship Id="rId22" Type="http://schemas.openxmlformats.org/officeDocument/2006/relationships/slideLayout" Target="../slideLayouts/slideLayout342.xml"/><Relationship Id="rId27" Type="http://schemas.openxmlformats.org/officeDocument/2006/relationships/slideLayout" Target="../slideLayouts/slideLayout347.xml"/><Relationship Id="rId30" Type="http://schemas.openxmlformats.org/officeDocument/2006/relationships/slideLayout" Target="../slideLayouts/slideLayout350.xml"/><Relationship Id="rId8" Type="http://schemas.openxmlformats.org/officeDocument/2006/relationships/slideLayout" Target="../slideLayouts/slideLayout32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image" Target="file://localhost/Users/Houman/Dropbox%20(ETC)/the%20harris%20poll/Design/Final/PPT/assets/logo.png" TargetMode="Externa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image" Target="../media/image1.png"/><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theme" Target="../theme/theme2.xml"/><Relationship Id="rId8" Type="http://schemas.openxmlformats.org/officeDocument/2006/relationships/slideLayout" Target="../slideLayouts/slideLayout48.xml"/><Relationship Id="rId3"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34" Type="http://schemas.openxmlformats.org/officeDocument/2006/relationships/image" Target="file://localhost/Users/Houman/Dropbox%20(ETC)/the%20harris%20poll/Design/Final/PPT/assets/logo.png" TargetMode="Externa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image" Target="../media/image17.png"/><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slideLayout" Target="../slideLayouts/slideLayout103.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theme" Target="../theme/theme3.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slideLayout" Target="../slideLayouts/slideLayout105.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8" Type="http://schemas.openxmlformats.org/officeDocument/2006/relationships/slideLayout" Target="../slideLayouts/slideLayout8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26" Type="http://schemas.openxmlformats.org/officeDocument/2006/relationships/slideLayout" Target="../slideLayouts/slideLayout131.xml"/><Relationship Id="rId3" Type="http://schemas.openxmlformats.org/officeDocument/2006/relationships/slideLayout" Target="../slideLayouts/slideLayout108.xml"/><Relationship Id="rId21" Type="http://schemas.openxmlformats.org/officeDocument/2006/relationships/slideLayout" Target="../slideLayouts/slideLayout126.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5" Type="http://schemas.openxmlformats.org/officeDocument/2006/relationships/slideLayout" Target="../slideLayouts/slideLayout130.xml"/><Relationship Id="rId33" Type="http://schemas.openxmlformats.org/officeDocument/2006/relationships/image" Target="file://localhost/Users/Houman/Dropbox%20(ETC)/the%20harris%20poll/Design/Final/PPT/assets/logo.png" TargetMode="Externa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slideLayout" Target="../slideLayouts/slideLayout125.xml"/><Relationship Id="rId29" Type="http://schemas.openxmlformats.org/officeDocument/2006/relationships/slideLayout" Target="../slideLayouts/slideLayout134.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24" Type="http://schemas.openxmlformats.org/officeDocument/2006/relationships/slideLayout" Target="../slideLayouts/slideLayout129.xml"/><Relationship Id="rId32" Type="http://schemas.openxmlformats.org/officeDocument/2006/relationships/image" Target="../media/image1.png"/><Relationship Id="rId5" Type="http://schemas.openxmlformats.org/officeDocument/2006/relationships/slideLayout" Target="../slideLayouts/slideLayout110.xml"/><Relationship Id="rId15" Type="http://schemas.openxmlformats.org/officeDocument/2006/relationships/slideLayout" Target="../slideLayouts/slideLayout120.xml"/><Relationship Id="rId23" Type="http://schemas.openxmlformats.org/officeDocument/2006/relationships/slideLayout" Target="../slideLayouts/slideLayout128.xml"/><Relationship Id="rId28" Type="http://schemas.openxmlformats.org/officeDocument/2006/relationships/slideLayout" Target="../slideLayouts/slideLayout133.xml"/><Relationship Id="rId10" Type="http://schemas.openxmlformats.org/officeDocument/2006/relationships/slideLayout" Target="../slideLayouts/slideLayout115.xml"/><Relationship Id="rId19" Type="http://schemas.openxmlformats.org/officeDocument/2006/relationships/slideLayout" Target="../slideLayouts/slideLayout124.xml"/><Relationship Id="rId31" Type="http://schemas.openxmlformats.org/officeDocument/2006/relationships/theme" Target="../theme/theme4.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 Id="rId22" Type="http://schemas.openxmlformats.org/officeDocument/2006/relationships/slideLayout" Target="../slideLayouts/slideLayout127.xml"/><Relationship Id="rId27" Type="http://schemas.openxmlformats.org/officeDocument/2006/relationships/slideLayout" Target="../slideLayouts/slideLayout132.xml"/><Relationship Id="rId30" Type="http://schemas.openxmlformats.org/officeDocument/2006/relationships/slideLayout" Target="../slideLayouts/slideLayout135.xml"/><Relationship Id="rId8" Type="http://schemas.openxmlformats.org/officeDocument/2006/relationships/slideLayout" Target="../slideLayouts/slideLayout113.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48.xml"/><Relationship Id="rId18" Type="http://schemas.openxmlformats.org/officeDocument/2006/relationships/slideLayout" Target="../slideLayouts/slideLayout153.xml"/><Relationship Id="rId26" Type="http://schemas.openxmlformats.org/officeDocument/2006/relationships/slideLayout" Target="../slideLayouts/slideLayout161.xml"/><Relationship Id="rId3" Type="http://schemas.openxmlformats.org/officeDocument/2006/relationships/slideLayout" Target="../slideLayouts/slideLayout138.xml"/><Relationship Id="rId21" Type="http://schemas.openxmlformats.org/officeDocument/2006/relationships/slideLayout" Target="../slideLayouts/slideLayout156.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slideLayout" Target="../slideLayouts/slideLayout152.xml"/><Relationship Id="rId25" Type="http://schemas.openxmlformats.org/officeDocument/2006/relationships/slideLayout" Target="../slideLayouts/slideLayout160.xml"/><Relationship Id="rId33" Type="http://schemas.openxmlformats.org/officeDocument/2006/relationships/image" Target="file://localhost/Users/Houman/Dropbox%20(ETC)/the%20harris%20poll/Design/Final/PPT/assets/logo.png" TargetMode="External"/><Relationship Id="rId2" Type="http://schemas.openxmlformats.org/officeDocument/2006/relationships/slideLayout" Target="../slideLayouts/slideLayout137.xml"/><Relationship Id="rId16" Type="http://schemas.openxmlformats.org/officeDocument/2006/relationships/slideLayout" Target="../slideLayouts/slideLayout151.xml"/><Relationship Id="rId20" Type="http://schemas.openxmlformats.org/officeDocument/2006/relationships/slideLayout" Target="../slideLayouts/slideLayout155.xml"/><Relationship Id="rId29" Type="http://schemas.openxmlformats.org/officeDocument/2006/relationships/slideLayout" Target="../slideLayouts/slideLayout164.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24" Type="http://schemas.openxmlformats.org/officeDocument/2006/relationships/slideLayout" Target="../slideLayouts/slideLayout159.xml"/><Relationship Id="rId32" Type="http://schemas.openxmlformats.org/officeDocument/2006/relationships/image" Target="../media/image26.png"/><Relationship Id="rId5" Type="http://schemas.openxmlformats.org/officeDocument/2006/relationships/slideLayout" Target="../slideLayouts/slideLayout140.xml"/><Relationship Id="rId15" Type="http://schemas.openxmlformats.org/officeDocument/2006/relationships/slideLayout" Target="../slideLayouts/slideLayout150.xml"/><Relationship Id="rId23" Type="http://schemas.openxmlformats.org/officeDocument/2006/relationships/slideLayout" Target="../slideLayouts/slideLayout158.xml"/><Relationship Id="rId28" Type="http://schemas.openxmlformats.org/officeDocument/2006/relationships/slideLayout" Target="../slideLayouts/slideLayout163.xml"/><Relationship Id="rId10" Type="http://schemas.openxmlformats.org/officeDocument/2006/relationships/slideLayout" Target="../slideLayouts/slideLayout145.xml"/><Relationship Id="rId19" Type="http://schemas.openxmlformats.org/officeDocument/2006/relationships/slideLayout" Target="../slideLayouts/slideLayout154.xml"/><Relationship Id="rId31" Type="http://schemas.openxmlformats.org/officeDocument/2006/relationships/theme" Target="../theme/theme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 Id="rId22" Type="http://schemas.openxmlformats.org/officeDocument/2006/relationships/slideLayout" Target="../slideLayouts/slideLayout157.xml"/><Relationship Id="rId27" Type="http://schemas.openxmlformats.org/officeDocument/2006/relationships/slideLayout" Target="../slideLayouts/slideLayout162.xml"/><Relationship Id="rId30" Type="http://schemas.openxmlformats.org/officeDocument/2006/relationships/slideLayout" Target="../slideLayouts/slideLayout165.xml"/><Relationship Id="rId8" Type="http://schemas.openxmlformats.org/officeDocument/2006/relationships/slideLayout" Target="../slideLayouts/slideLayout143.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78.xml"/><Relationship Id="rId18" Type="http://schemas.openxmlformats.org/officeDocument/2006/relationships/slideLayout" Target="../slideLayouts/slideLayout183.xml"/><Relationship Id="rId26" Type="http://schemas.openxmlformats.org/officeDocument/2006/relationships/slideLayout" Target="../slideLayouts/slideLayout191.xml"/><Relationship Id="rId3" Type="http://schemas.openxmlformats.org/officeDocument/2006/relationships/slideLayout" Target="../slideLayouts/slideLayout168.xml"/><Relationship Id="rId21" Type="http://schemas.openxmlformats.org/officeDocument/2006/relationships/slideLayout" Target="../slideLayouts/slideLayout186.xml"/><Relationship Id="rId34" Type="http://schemas.openxmlformats.org/officeDocument/2006/relationships/image" Target="file://localhost/Users/Houman/Dropbox%20(ETC)/the%20harris%20poll/Design/Final/PPT/assets/logo.png" TargetMode="Externa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slideLayout" Target="../slideLayouts/slideLayout182.xml"/><Relationship Id="rId25" Type="http://schemas.openxmlformats.org/officeDocument/2006/relationships/slideLayout" Target="../slideLayouts/slideLayout190.xml"/><Relationship Id="rId33" Type="http://schemas.openxmlformats.org/officeDocument/2006/relationships/image" Target="../media/image17.png"/><Relationship Id="rId2" Type="http://schemas.openxmlformats.org/officeDocument/2006/relationships/slideLayout" Target="../slideLayouts/slideLayout167.xml"/><Relationship Id="rId16" Type="http://schemas.openxmlformats.org/officeDocument/2006/relationships/slideLayout" Target="../slideLayouts/slideLayout181.xml"/><Relationship Id="rId20" Type="http://schemas.openxmlformats.org/officeDocument/2006/relationships/slideLayout" Target="../slideLayouts/slideLayout185.xml"/><Relationship Id="rId29" Type="http://schemas.openxmlformats.org/officeDocument/2006/relationships/slideLayout" Target="../slideLayouts/slideLayout194.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24" Type="http://schemas.openxmlformats.org/officeDocument/2006/relationships/slideLayout" Target="../slideLayouts/slideLayout189.xml"/><Relationship Id="rId32" Type="http://schemas.openxmlformats.org/officeDocument/2006/relationships/theme" Target="../theme/theme6.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23" Type="http://schemas.openxmlformats.org/officeDocument/2006/relationships/slideLayout" Target="../slideLayouts/slideLayout188.xml"/><Relationship Id="rId28" Type="http://schemas.openxmlformats.org/officeDocument/2006/relationships/slideLayout" Target="../slideLayouts/slideLayout193.xml"/><Relationship Id="rId10" Type="http://schemas.openxmlformats.org/officeDocument/2006/relationships/slideLayout" Target="../slideLayouts/slideLayout175.xml"/><Relationship Id="rId19" Type="http://schemas.openxmlformats.org/officeDocument/2006/relationships/slideLayout" Target="../slideLayouts/slideLayout184.xml"/><Relationship Id="rId31" Type="http://schemas.openxmlformats.org/officeDocument/2006/relationships/slideLayout" Target="../slideLayouts/slideLayout196.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 Id="rId22" Type="http://schemas.openxmlformats.org/officeDocument/2006/relationships/slideLayout" Target="../slideLayouts/slideLayout187.xml"/><Relationship Id="rId27" Type="http://schemas.openxmlformats.org/officeDocument/2006/relationships/slideLayout" Target="../slideLayouts/slideLayout192.xml"/><Relationship Id="rId30" Type="http://schemas.openxmlformats.org/officeDocument/2006/relationships/slideLayout" Target="../slideLayouts/slideLayout195.xml"/><Relationship Id="rId8" Type="http://schemas.openxmlformats.org/officeDocument/2006/relationships/slideLayout" Target="../slideLayouts/slideLayout173.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09.xml"/><Relationship Id="rId18" Type="http://schemas.openxmlformats.org/officeDocument/2006/relationships/slideLayout" Target="../slideLayouts/slideLayout214.xml"/><Relationship Id="rId26" Type="http://schemas.openxmlformats.org/officeDocument/2006/relationships/slideLayout" Target="../slideLayouts/slideLayout222.xml"/><Relationship Id="rId3" Type="http://schemas.openxmlformats.org/officeDocument/2006/relationships/slideLayout" Target="../slideLayouts/slideLayout199.xml"/><Relationship Id="rId21" Type="http://schemas.openxmlformats.org/officeDocument/2006/relationships/slideLayout" Target="../slideLayouts/slideLayout217.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17" Type="http://schemas.openxmlformats.org/officeDocument/2006/relationships/slideLayout" Target="../slideLayouts/slideLayout213.xml"/><Relationship Id="rId25" Type="http://schemas.openxmlformats.org/officeDocument/2006/relationships/slideLayout" Target="../slideLayouts/slideLayout221.xml"/><Relationship Id="rId33" Type="http://schemas.openxmlformats.org/officeDocument/2006/relationships/image" Target="file://localhost/Users/Houman/Dropbox%20(ETC)/the%20harris%20poll/Design/Final/PPT/assets/logo.png" TargetMode="External"/><Relationship Id="rId2" Type="http://schemas.openxmlformats.org/officeDocument/2006/relationships/slideLayout" Target="../slideLayouts/slideLayout198.xml"/><Relationship Id="rId16" Type="http://schemas.openxmlformats.org/officeDocument/2006/relationships/slideLayout" Target="../slideLayouts/slideLayout212.xml"/><Relationship Id="rId20" Type="http://schemas.openxmlformats.org/officeDocument/2006/relationships/slideLayout" Target="../slideLayouts/slideLayout216.xml"/><Relationship Id="rId29" Type="http://schemas.openxmlformats.org/officeDocument/2006/relationships/slideLayout" Target="../slideLayouts/slideLayout225.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24" Type="http://schemas.openxmlformats.org/officeDocument/2006/relationships/slideLayout" Target="../slideLayouts/slideLayout220.xml"/><Relationship Id="rId32" Type="http://schemas.openxmlformats.org/officeDocument/2006/relationships/image" Target="../media/image30.png"/><Relationship Id="rId5" Type="http://schemas.openxmlformats.org/officeDocument/2006/relationships/slideLayout" Target="../slideLayouts/slideLayout201.xml"/><Relationship Id="rId15" Type="http://schemas.openxmlformats.org/officeDocument/2006/relationships/slideLayout" Target="../slideLayouts/slideLayout211.xml"/><Relationship Id="rId23" Type="http://schemas.openxmlformats.org/officeDocument/2006/relationships/slideLayout" Target="../slideLayouts/slideLayout219.xml"/><Relationship Id="rId28" Type="http://schemas.openxmlformats.org/officeDocument/2006/relationships/slideLayout" Target="../slideLayouts/slideLayout224.xml"/><Relationship Id="rId10" Type="http://schemas.openxmlformats.org/officeDocument/2006/relationships/slideLayout" Target="../slideLayouts/slideLayout206.xml"/><Relationship Id="rId19" Type="http://schemas.openxmlformats.org/officeDocument/2006/relationships/slideLayout" Target="../slideLayouts/slideLayout215.xml"/><Relationship Id="rId31" Type="http://schemas.openxmlformats.org/officeDocument/2006/relationships/theme" Target="../theme/theme7.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slideLayout" Target="../slideLayouts/slideLayout210.xml"/><Relationship Id="rId22" Type="http://schemas.openxmlformats.org/officeDocument/2006/relationships/slideLayout" Target="../slideLayouts/slideLayout218.xml"/><Relationship Id="rId27" Type="http://schemas.openxmlformats.org/officeDocument/2006/relationships/slideLayout" Target="../slideLayouts/slideLayout223.xml"/><Relationship Id="rId30" Type="http://schemas.openxmlformats.org/officeDocument/2006/relationships/slideLayout" Target="../slideLayouts/slideLayout226.xml"/><Relationship Id="rId8" Type="http://schemas.openxmlformats.org/officeDocument/2006/relationships/slideLayout" Target="../slideLayouts/slideLayout204.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39.xml"/><Relationship Id="rId18" Type="http://schemas.openxmlformats.org/officeDocument/2006/relationships/slideLayout" Target="../slideLayouts/slideLayout244.xml"/><Relationship Id="rId26" Type="http://schemas.openxmlformats.org/officeDocument/2006/relationships/slideLayout" Target="../slideLayouts/slideLayout252.xml"/><Relationship Id="rId3" Type="http://schemas.openxmlformats.org/officeDocument/2006/relationships/slideLayout" Target="../slideLayouts/slideLayout229.xml"/><Relationship Id="rId21" Type="http://schemas.openxmlformats.org/officeDocument/2006/relationships/slideLayout" Target="../slideLayouts/slideLayout247.xml"/><Relationship Id="rId34" Type="http://schemas.openxmlformats.org/officeDocument/2006/relationships/image" Target="../media/image17.png"/><Relationship Id="rId7" Type="http://schemas.openxmlformats.org/officeDocument/2006/relationships/slideLayout" Target="../slideLayouts/slideLayout233.xml"/><Relationship Id="rId12" Type="http://schemas.openxmlformats.org/officeDocument/2006/relationships/slideLayout" Target="../slideLayouts/slideLayout238.xml"/><Relationship Id="rId17" Type="http://schemas.openxmlformats.org/officeDocument/2006/relationships/slideLayout" Target="../slideLayouts/slideLayout243.xml"/><Relationship Id="rId25" Type="http://schemas.openxmlformats.org/officeDocument/2006/relationships/slideLayout" Target="../slideLayouts/slideLayout251.xml"/><Relationship Id="rId33" Type="http://schemas.openxmlformats.org/officeDocument/2006/relationships/theme" Target="../theme/theme8.xml"/><Relationship Id="rId2" Type="http://schemas.openxmlformats.org/officeDocument/2006/relationships/slideLayout" Target="../slideLayouts/slideLayout228.xml"/><Relationship Id="rId16" Type="http://schemas.openxmlformats.org/officeDocument/2006/relationships/slideLayout" Target="../slideLayouts/slideLayout242.xml"/><Relationship Id="rId20" Type="http://schemas.openxmlformats.org/officeDocument/2006/relationships/slideLayout" Target="../slideLayouts/slideLayout246.xml"/><Relationship Id="rId29" Type="http://schemas.openxmlformats.org/officeDocument/2006/relationships/slideLayout" Target="../slideLayouts/slideLayout255.xml"/><Relationship Id="rId1" Type="http://schemas.openxmlformats.org/officeDocument/2006/relationships/slideLayout" Target="../slideLayouts/slideLayout227.xml"/><Relationship Id="rId6" Type="http://schemas.openxmlformats.org/officeDocument/2006/relationships/slideLayout" Target="../slideLayouts/slideLayout232.xml"/><Relationship Id="rId11" Type="http://schemas.openxmlformats.org/officeDocument/2006/relationships/slideLayout" Target="../slideLayouts/slideLayout237.xml"/><Relationship Id="rId24" Type="http://schemas.openxmlformats.org/officeDocument/2006/relationships/slideLayout" Target="../slideLayouts/slideLayout250.xml"/><Relationship Id="rId32" Type="http://schemas.openxmlformats.org/officeDocument/2006/relationships/slideLayout" Target="../slideLayouts/slideLayout258.xml"/><Relationship Id="rId5" Type="http://schemas.openxmlformats.org/officeDocument/2006/relationships/slideLayout" Target="../slideLayouts/slideLayout231.xml"/><Relationship Id="rId15" Type="http://schemas.openxmlformats.org/officeDocument/2006/relationships/slideLayout" Target="../slideLayouts/slideLayout241.xml"/><Relationship Id="rId23" Type="http://schemas.openxmlformats.org/officeDocument/2006/relationships/slideLayout" Target="../slideLayouts/slideLayout249.xml"/><Relationship Id="rId28" Type="http://schemas.openxmlformats.org/officeDocument/2006/relationships/slideLayout" Target="../slideLayouts/slideLayout254.xml"/><Relationship Id="rId10" Type="http://schemas.openxmlformats.org/officeDocument/2006/relationships/slideLayout" Target="../slideLayouts/slideLayout236.xml"/><Relationship Id="rId19" Type="http://schemas.openxmlformats.org/officeDocument/2006/relationships/slideLayout" Target="../slideLayouts/slideLayout245.xml"/><Relationship Id="rId31" Type="http://schemas.openxmlformats.org/officeDocument/2006/relationships/slideLayout" Target="../slideLayouts/slideLayout257.xml"/><Relationship Id="rId4" Type="http://schemas.openxmlformats.org/officeDocument/2006/relationships/slideLayout" Target="../slideLayouts/slideLayout230.xml"/><Relationship Id="rId9" Type="http://schemas.openxmlformats.org/officeDocument/2006/relationships/slideLayout" Target="../slideLayouts/slideLayout235.xml"/><Relationship Id="rId14" Type="http://schemas.openxmlformats.org/officeDocument/2006/relationships/slideLayout" Target="../slideLayouts/slideLayout240.xml"/><Relationship Id="rId22" Type="http://schemas.openxmlformats.org/officeDocument/2006/relationships/slideLayout" Target="../slideLayouts/slideLayout248.xml"/><Relationship Id="rId27" Type="http://schemas.openxmlformats.org/officeDocument/2006/relationships/slideLayout" Target="../slideLayouts/slideLayout253.xml"/><Relationship Id="rId30" Type="http://schemas.openxmlformats.org/officeDocument/2006/relationships/slideLayout" Target="../slideLayouts/slideLayout256.xml"/><Relationship Id="rId35" Type="http://schemas.openxmlformats.org/officeDocument/2006/relationships/image" Target="file://localhost/Users/Houman/Dropbox%20(ETC)/the%20harris%20poll/Design/Final/PPT/assets/logo.png" TargetMode="External"/><Relationship Id="rId8" Type="http://schemas.openxmlformats.org/officeDocument/2006/relationships/slideLayout" Target="../slideLayouts/slideLayout234.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271.xml"/><Relationship Id="rId18" Type="http://schemas.openxmlformats.org/officeDocument/2006/relationships/slideLayout" Target="../slideLayouts/slideLayout276.xml"/><Relationship Id="rId26" Type="http://schemas.openxmlformats.org/officeDocument/2006/relationships/slideLayout" Target="../slideLayouts/slideLayout284.xml"/><Relationship Id="rId3" Type="http://schemas.openxmlformats.org/officeDocument/2006/relationships/slideLayout" Target="../slideLayouts/slideLayout261.xml"/><Relationship Id="rId21" Type="http://schemas.openxmlformats.org/officeDocument/2006/relationships/slideLayout" Target="../slideLayouts/slideLayout279.xml"/><Relationship Id="rId34" Type="http://schemas.openxmlformats.org/officeDocument/2006/relationships/image" Target="file://localhost/Users/Houman/Dropbox%20(ETC)/the%20harris%20poll/Design/Final/PPT/assets/logo.png" TargetMode="External"/><Relationship Id="rId7" Type="http://schemas.openxmlformats.org/officeDocument/2006/relationships/slideLayout" Target="../slideLayouts/slideLayout265.xml"/><Relationship Id="rId12" Type="http://schemas.openxmlformats.org/officeDocument/2006/relationships/slideLayout" Target="../slideLayouts/slideLayout270.xml"/><Relationship Id="rId17" Type="http://schemas.openxmlformats.org/officeDocument/2006/relationships/slideLayout" Target="../slideLayouts/slideLayout275.xml"/><Relationship Id="rId25" Type="http://schemas.openxmlformats.org/officeDocument/2006/relationships/slideLayout" Target="../slideLayouts/slideLayout283.xml"/><Relationship Id="rId33" Type="http://schemas.openxmlformats.org/officeDocument/2006/relationships/image" Target="../media/image17.png"/><Relationship Id="rId2" Type="http://schemas.openxmlformats.org/officeDocument/2006/relationships/slideLayout" Target="../slideLayouts/slideLayout260.xml"/><Relationship Id="rId16" Type="http://schemas.openxmlformats.org/officeDocument/2006/relationships/slideLayout" Target="../slideLayouts/slideLayout274.xml"/><Relationship Id="rId20" Type="http://schemas.openxmlformats.org/officeDocument/2006/relationships/slideLayout" Target="../slideLayouts/slideLayout278.xml"/><Relationship Id="rId29" Type="http://schemas.openxmlformats.org/officeDocument/2006/relationships/slideLayout" Target="../slideLayouts/slideLayout287.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24" Type="http://schemas.openxmlformats.org/officeDocument/2006/relationships/slideLayout" Target="../slideLayouts/slideLayout282.xml"/><Relationship Id="rId32" Type="http://schemas.openxmlformats.org/officeDocument/2006/relationships/theme" Target="../theme/theme9.xml"/><Relationship Id="rId5" Type="http://schemas.openxmlformats.org/officeDocument/2006/relationships/slideLayout" Target="../slideLayouts/slideLayout263.xml"/><Relationship Id="rId15" Type="http://schemas.openxmlformats.org/officeDocument/2006/relationships/slideLayout" Target="../slideLayouts/slideLayout273.xml"/><Relationship Id="rId23" Type="http://schemas.openxmlformats.org/officeDocument/2006/relationships/slideLayout" Target="../slideLayouts/slideLayout281.xml"/><Relationship Id="rId28" Type="http://schemas.openxmlformats.org/officeDocument/2006/relationships/slideLayout" Target="../slideLayouts/slideLayout286.xml"/><Relationship Id="rId10" Type="http://schemas.openxmlformats.org/officeDocument/2006/relationships/slideLayout" Target="../slideLayouts/slideLayout268.xml"/><Relationship Id="rId19" Type="http://schemas.openxmlformats.org/officeDocument/2006/relationships/slideLayout" Target="../slideLayouts/slideLayout277.xml"/><Relationship Id="rId31" Type="http://schemas.openxmlformats.org/officeDocument/2006/relationships/slideLayout" Target="../slideLayouts/slideLayout289.xml"/><Relationship Id="rId4" Type="http://schemas.openxmlformats.org/officeDocument/2006/relationships/slideLayout" Target="../slideLayouts/slideLayout262.xml"/><Relationship Id="rId9" Type="http://schemas.openxmlformats.org/officeDocument/2006/relationships/slideLayout" Target="../slideLayouts/slideLayout267.xml"/><Relationship Id="rId14" Type="http://schemas.openxmlformats.org/officeDocument/2006/relationships/slideLayout" Target="../slideLayouts/slideLayout272.xml"/><Relationship Id="rId22" Type="http://schemas.openxmlformats.org/officeDocument/2006/relationships/slideLayout" Target="../slideLayouts/slideLayout280.xml"/><Relationship Id="rId27" Type="http://schemas.openxmlformats.org/officeDocument/2006/relationships/slideLayout" Target="../slideLayouts/slideLayout285.xml"/><Relationship Id="rId30" Type="http://schemas.openxmlformats.org/officeDocument/2006/relationships/slideLayout" Target="../slideLayouts/slideLayout288.xml"/><Relationship Id="rId8" Type="http://schemas.openxmlformats.org/officeDocument/2006/relationships/slideLayout" Target="../slideLayouts/slideLayout2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Arial"/>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 Company © 2023</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42" r:link="rId43" cstate="print">
            <a:extLst>
              <a:ext uri="{28A0092B-C50C-407E-A947-70E740481C1C}">
                <a14:useLocalDpi xmlns:a14="http://schemas.microsoft.com/office/drawing/2010/main"/>
              </a:ext>
            </a:extLst>
          </a:blip>
          <a:srcRect t="-1"/>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3546273564"/>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 id="2147484178" r:id="rId13"/>
    <p:sldLayoutId id="2147484179" r:id="rId14"/>
    <p:sldLayoutId id="2147484180" r:id="rId15"/>
    <p:sldLayoutId id="2147484181" r:id="rId16"/>
    <p:sldLayoutId id="2147484182" r:id="rId17"/>
    <p:sldLayoutId id="2147484183" r:id="rId18"/>
    <p:sldLayoutId id="2147484184" r:id="rId19"/>
    <p:sldLayoutId id="2147484185" r:id="rId20"/>
    <p:sldLayoutId id="2147484186" r:id="rId21"/>
    <p:sldLayoutId id="2147484187" r:id="rId22"/>
    <p:sldLayoutId id="2147484188" r:id="rId23"/>
    <p:sldLayoutId id="2147484189" r:id="rId24"/>
    <p:sldLayoutId id="2147484190" r:id="rId25"/>
    <p:sldLayoutId id="2147484191" r:id="rId26"/>
    <p:sldLayoutId id="2147484192" r:id="rId27"/>
    <p:sldLayoutId id="2147484193" r:id="rId28"/>
    <p:sldLayoutId id="2147484194" r:id="rId29"/>
    <p:sldLayoutId id="2147484195" r:id="rId30"/>
    <p:sldLayoutId id="2147484196" r:id="rId31"/>
    <p:sldLayoutId id="2147484197" r:id="rId32"/>
    <p:sldLayoutId id="2147484198" r:id="rId33"/>
    <p:sldLayoutId id="2147484199" r:id="rId34"/>
    <p:sldLayoutId id="2147484200" r:id="rId35"/>
    <p:sldLayoutId id="2147484201" r:id="rId36"/>
    <p:sldLayoutId id="2147484202" r:id="rId37"/>
    <p:sldLayoutId id="2147484203" r:id="rId38"/>
    <p:sldLayoutId id="2147484204" r:id="rId39"/>
    <p:sldLayoutId id="2147484205" r:id="rId40"/>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Arial"/>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 Company © 2023</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3" r:link="rId34"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1842843504"/>
      </p:ext>
    </p:extLst>
  </p:cSld>
  <p:clrMap bg1="lt1" tx1="dk1" bg2="lt2" tx2="dk2" accent1="accent1" accent2="accent2" accent3="accent3" accent4="accent4" accent5="accent5" accent6="accent6" hlink="hlink" folHlink="folHlink"/>
  <p:sldLayoutIdLst>
    <p:sldLayoutId id="2147484677" r:id="rId1"/>
    <p:sldLayoutId id="2147484678" r:id="rId2"/>
    <p:sldLayoutId id="2147484679" r:id="rId3"/>
    <p:sldLayoutId id="2147484680" r:id="rId4"/>
    <p:sldLayoutId id="2147484681" r:id="rId5"/>
    <p:sldLayoutId id="2147484682" r:id="rId6"/>
    <p:sldLayoutId id="2147484683" r:id="rId7"/>
    <p:sldLayoutId id="2147484684" r:id="rId8"/>
    <p:sldLayoutId id="2147484685" r:id="rId9"/>
    <p:sldLayoutId id="2147484686" r:id="rId10"/>
    <p:sldLayoutId id="2147484687" r:id="rId11"/>
    <p:sldLayoutId id="2147484688" r:id="rId12"/>
    <p:sldLayoutId id="2147484689" r:id="rId13"/>
    <p:sldLayoutId id="2147484690" r:id="rId14"/>
    <p:sldLayoutId id="2147484691" r:id="rId15"/>
    <p:sldLayoutId id="2147484692" r:id="rId16"/>
    <p:sldLayoutId id="2147484693" r:id="rId17"/>
    <p:sldLayoutId id="2147484694" r:id="rId18"/>
    <p:sldLayoutId id="2147484695" r:id="rId19"/>
    <p:sldLayoutId id="2147484696" r:id="rId20"/>
    <p:sldLayoutId id="2147484697" r:id="rId21"/>
    <p:sldLayoutId id="2147484698" r:id="rId22"/>
    <p:sldLayoutId id="2147484699" r:id="rId23"/>
    <p:sldLayoutId id="2147484700" r:id="rId24"/>
    <p:sldLayoutId id="2147484701" r:id="rId25"/>
    <p:sldLayoutId id="2147484702" r:id="rId26"/>
    <p:sldLayoutId id="2147484703" r:id="rId27"/>
    <p:sldLayoutId id="2147484704" r:id="rId28"/>
    <p:sldLayoutId id="2147484705" r:id="rId29"/>
    <p:sldLayoutId id="2147484706" r:id="rId30"/>
    <p:sldLayoutId id="2147484707" r:id="rId31"/>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Arial"/>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 Company © 2022</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3" r:link="rId34"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176176536"/>
      </p:ext>
    </p:extLst>
  </p:cSld>
  <p:clrMap bg1="lt1" tx1="dk1" bg2="lt2" tx2="dk2" accent1="accent1" accent2="accent2" accent3="accent3" accent4="accent4" accent5="accent5" accent6="accent6" hlink="hlink" folHlink="folHlink"/>
  <p:sldLayoutIdLst>
    <p:sldLayoutId id="2147484711" r:id="rId1"/>
    <p:sldLayoutId id="2147484712" r:id="rId2"/>
    <p:sldLayoutId id="2147484713" r:id="rId3"/>
    <p:sldLayoutId id="2147484714" r:id="rId4"/>
    <p:sldLayoutId id="2147484715" r:id="rId5"/>
    <p:sldLayoutId id="2147484716" r:id="rId6"/>
    <p:sldLayoutId id="2147484717" r:id="rId7"/>
    <p:sldLayoutId id="2147484718" r:id="rId8"/>
    <p:sldLayoutId id="2147484719" r:id="rId9"/>
    <p:sldLayoutId id="2147484720" r:id="rId10"/>
    <p:sldLayoutId id="2147484721" r:id="rId11"/>
    <p:sldLayoutId id="2147484722" r:id="rId12"/>
    <p:sldLayoutId id="2147484723" r:id="rId13"/>
    <p:sldLayoutId id="2147484724" r:id="rId14"/>
    <p:sldLayoutId id="2147484725" r:id="rId15"/>
    <p:sldLayoutId id="2147484726" r:id="rId16"/>
    <p:sldLayoutId id="2147484727" r:id="rId17"/>
    <p:sldLayoutId id="2147484728" r:id="rId18"/>
    <p:sldLayoutId id="2147484729" r:id="rId19"/>
    <p:sldLayoutId id="2147484730" r:id="rId20"/>
    <p:sldLayoutId id="2147484731" r:id="rId21"/>
    <p:sldLayoutId id="2147484732" r:id="rId22"/>
    <p:sldLayoutId id="2147484733" r:id="rId23"/>
    <p:sldLayoutId id="2147484734" r:id="rId24"/>
    <p:sldLayoutId id="2147484735" r:id="rId25"/>
    <p:sldLayoutId id="2147484736" r:id="rId26"/>
    <p:sldLayoutId id="2147484737" r:id="rId27"/>
    <p:sldLayoutId id="2147484738" r:id="rId28"/>
    <p:sldLayoutId id="2147484739" r:id="rId29"/>
    <p:sldLayoutId id="2147484740" r:id="rId30"/>
    <p:sldLayoutId id="2147484741" r:id="rId31"/>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8" y="6313587"/>
            <a:ext cx="933213" cy="297454"/>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70"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Arial"/>
              <a:ea typeface="+mn-ea"/>
              <a:cs typeface="Arial"/>
            </a:endParaRPr>
          </a:p>
        </p:txBody>
      </p:sp>
      <p:cxnSp>
        <p:nvCxnSpPr>
          <p:cNvPr id="5" name="Straight Connector 4"/>
          <p:cNvCxnSpPr/>
          <p:nvPr userDrawn="1"/>
        </p:nvCxnSpPr>
        <p:spPr>
          <a:xfrm>
            <a:off x="308397"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6" r:link="rId37" cstate="print">
            <a:extLst>
              <a:ext uri="{28A0092B-C50C-407E-A947-70E740481C1C}">
                <a14:useLocalDpi xmlns:a14="http://schemas.microsoft.com/office/drawing/2010/main"/>
              </a:ext>
            </a:extLst>
          </a:blip>
          <a:srcRect t="-1"/>
          <a:stretch>
            <a:fillRect/>
          </a:stretch>
        </p:blipFill>
        <p:spPr>
          <a:xfrm>
            <a:off x="11731854" y="311151"/>
            <a:ext cx="295705" cy="304800"/>
          </a:xfrm>
          <a:prstGeom prst="rect">
            <a:avLst/>
          </a:prstGeom>
        </p:spPr>
      </p:pic>
      <p:sp>
        <p:nvSpPr>
          <p:cNvPr id="7" name="TextBox 6">
            <a:extLst>
              <a:ext uri="{FF2B5EF4-FFF2-40B4-BE49-F238E27FC236}">
                <a16:creationId xmlns:a16="http://schemas.microsoft.com/office/drawing/2014/main" id="{06C707BA-6FD5-4064-A2EB-A00D517FB9D8}"/>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a:solidFill>
                  <a:schemeClr val="tx2"/>
                </a:solidFill>
                <a:effectLst/>
                <a:latin typeface="+mn-lt"/>
                <a:ea typeface="+mn-ea"/>
                <a:cs typeface="+mn-cs"/>
              </a:rPr>
              <a:t>Harris Insights &amp; Analytics, LLC, A </a:t>
            </a:r>
            <a:r>
              <a:rPr lang="en-US" sz="800" b="0" i="0" kern="1200" err="1">
                <a:solidFill>
                  <a:schemeClr val="tx2"/>
                </a:solidFill>
                <a:effectLst/>
                <a:latin typeface="+mn-lt"/>
                <a:ea typeface="+mn-ea"/>
                <a:cs typeface="+mn-cs"/>
              </a:rPr>
              <a:t>Stagwell</a:t>
            </a:r>
            <a:r>
              <a:rPr lang="en-US" sz="800" b="0" i="0" kern="1200">
                <a:solidFill>
                  <a:schemeClr val="tx2"/>
                </a:solidFill>
                <a:effectLst/>
                <a:latin typeface="+mn-lt"/>
                <a:ea typeface="+mn-ea"/>
                <a:cs typeface="+mn-cs"/>
              </a:rPr>
              <a:t> Company (c) 2019</a:t>
            </a:r>
          </a:p>
        </p:txBody>
      </p:sp>
    </p:spTree>
    <p:extLst>
      <p:ext uri="{BB962C8B-B14F-4D97-AF65-F5344CB8AC3E}">
        <p14:creationId xmlns:p14="http://schemas.microsoft.com/office/powerpoint/2010/main" val="3157776972"/>
      </p:ext>
    </p:extLst>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4" r:id="rId12"/>
    <p:sldLayoutId id="2147484255" r:id="rId13"/>
    <p:sldLayoutId id="2147484256" r:id="rId14"/>
    <p:sldLayoutId id="2147484257" r:id="rId15"/>
    <p:sldLayoutId id="2147484258" r:id="rId16"/>
    <p:sldLayoutId id="2147484259" r:id="rId17"/>
    <p:sldLayoutId id="2147484260" r:id="rId18"/>
    <p:sldLayoutId id="2147484261" r:id="rId19"/>
    <p:sldLayoutId id="2147484262" r:id="rId20"/>
    <p:sldLayoutId id="2147484263" r:id="rId21"/>
    <p:sldLayoutId id="2147484264" r:id="rId22"/>
    <p:sldLayoutId id="2147484265" r:id="rId23"/>
    <p:sldLayoutId id="2147484266" r:id="rId24"/>
    <p:sldLayoutId id="2147484267" r:id="rId25"/>
    <p:sldLayoutId id="2147484268" r:id="rId26"/>
    <p:sldLayoutId id="2147484269" r:id="rId27"/>
    <p:sldLayoutId id="2147484270" r:id="rId28"/>
    <p:sldLayoutId id="2147484271" r:id="rId29"/>
    <p:sldLayoutId id="2147484272" r:id="rId30"/>
    <p:sldLayoutId id="2147484273" r:id="rId31"/>
    <p:sldLayoutId id="2147484274" r:id="rId32"/>
    <p:sldLayoutId id="2147484275" r:id="rId33"/>
    <p:sldLayoutId id="2147484276" r:id="rId34"/>
  </p:sldLayoutIdLst>
  <p:hf hdr="0"/>
  <p:txStyles>
    <p:titleStyle>
      <a:lvl1pPr algn="l" defTabSz="609570"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78" indent="-457178" algn="l" defTabSz="609570" rtl="0" eaLnBrk="1" latinLnBrk="0" hangingPunct="1">
        <a:spcBef>
          <a:spcPct val="20000"/>
        </a:spcBef>
        <a:buFont typeface="Arial"/>
        <a:buChar char="•"/>
        <a:defRPr sz="4267" kern="1200">
          <a:solidFill>
            <a:schemeClr val="tx1"/>
          </a:solidFill>
          <a:latin typeface="+mn-lt"/>
          <a:ea typeface="+mn-ea"/>
          <a:cs typeface="+mn-cs"/>
        </a:defRPr>
      </a:lvl1pPr>
      <a:lvl2pPr marL="990550" indent="-380981" algn="l" defTabSz="609570" rtl="0" eaLnBrk="1" latinLnBrk="0" hangingPunct="1">
        <a:spcBef>
          <a:spcPct val="20000"/>
        </a:spcBef>
        <a:buFont typeface="Arial"/>
        <a:buChar char="–"/>
        <a:defRPr sz="3733" kern="1200">
          <a:solidFill>
            <a:schemeClr val="tx1"/>
          </a:solidFill>
          <a:latin typeface="+mn-lt"/>
          <a:ea typeface="+mn-ea"/>
          <a:cs typeface="+mn-cs"/>
        </a:defRPr>
      </a:lvl2pPr>
      <a:lvl3pPr marL="1523925" indent="-304784" algn="l" defTabSz="609570"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493" indent="-304784" algn="l" defTabSz="609570" rtl="0" eaLnBrk="1" latinLnBrk="0" hangingPunct="1">
        <a:spcBef>
          <a:spcPct val="20000"/>
        </a:spcBef>
        <a:buFont typeface="Arial"/>
        <a:buChar char="–"/>
        <a:defRPr sz="2667" kern="1200">
          <a:solidFill>
            <a:schemeClr val="tx1"/>
          </a:solidFill>
          <a:latin typeface="+mn-lt"/>
          <a:ea typeface="+mn-ea"/>
          <a:cs typeface="+mn-cs"/>
        </a:defRPr>
      </a:lvl4pPr>
      <a:lvl5pPr marL="2743062" indent="-304784" algn="l" defTabSz="609570" rtl="0" eaLnBrk="1" latinLnBrk="0" hangingPunct="1">
        <a:spcBef>
          <a:spcPct val="20000"/>
        </a:spcBef>
        <a:buFont typeface="Arial"/>
        <a:buChar char="»"/>
        <a:defRPr sz="2667"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Arial"/>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 Company © 2023</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3" r:link="rId34"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4188616087"/>
      </p:ext>
    </p:extLst>
  </p:cSld>
  <p:clrMap bg1="lt1" tx1="dk1" bg2="lt2" tx2="dk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 id="2147484365" r:id="rId12"/>
    <p:sldLayoutId id="2147484366" r:id="rId13"/>
    <p:sldLayoutId id="2147484367" r:id="rId14"/>
    <p:sldLayoutId id="2147484368" r:id="rId15"/>
    <p:sldLayoutId id="2147484369" r:id="rId16"/>
    <p:sldLayoutId id="2147484370" r:id="rId17"/>
    <p:sldLayoutId id="2147484371" r:id="rId18"/>
    <p:sldLayoutId id="2147484372" r:id="rId19"/>
    <p:sldLayoutId id="2147484373" r:id="rId20"/>
    <p:sldLayoutId id="2147484374" r:id="rId21"/>
    <p:sldLayoutId id="2147484375" r:id="rId22"/>
    <p:sldLayoutId id="2147484376" r:id="rId23"/>
    <p:sldLayoutId id="2147484377" r:id="rId24"/>
    <p:sldLayoutId id="2147484378" r:id="rId25"/>
    <p:sldLayoutId id="2147484379" r:id="rId26"/>
    <p:sldLayoutId id="2147484380" r:id="rId27"/>
    <p:sldLayoutId id="2147484381" r:id="rId28"/>
    <p:sldLayoutId id="2147484382" r:id="rId29"/>
    <p:sldLayoutId id="2147484383" r:id="rId30"/>
    <p:sldLayoutId id="2147484385" r:id="rId31"/>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Arial"/>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 Company © 2023</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2" r:link="rId33" cstate="print">
            <a:extLst>
              <a:ext uri="{28A0092B-C50C-407E-A947-70E740481C1C}">
                <a14:useLocalDpi xmlns:a14="http://schemas.microsoft.com/office/drawing/2010/main"/>
              </a:ext>
            </a:extLst>
          </a:blip>
          <a:srcRect t="-1"/>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1455897559"/>
      </p:ext>
    </p:extLst>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 id="2147484398" r:id="rId12"/>
    <p:sldLayoutId id="2147484399" r:id="rId13"/>
    <p:sldLayoutId id="2147484400" r:id="rId14"/>
    <p:sldLayoutId id="2147484401" r:id="rId15"/>
    <p:sldLayoutId id="2147484402" r:id="rId16"/>
    <p:sldLayoutId id="2147484403" r:id="rId17"/>
    <p:sldLayoutId id="2147484404" r:id="rId18"/>
    <p:sldLayoutId id="2147484405" r:id="rId19"/>
    <p:sldLayoutId id="2147484406" r:id="rId20"/>
    <p:sldLayoutId id="2147484407" r:id="rId21"/>
    <p:sldLayoutId id="2147484408" r:id="rId22"/>
    <p:sldLayoutId id="2147484409" r:id="rId23"/>
    <p:sldLayoutId id="2147484410" r:id="rId24"/>
    <p:sldLayoutId id="2147484411" r:id="rId25"/>
    <p:sldLayoutId id="2147484412" r:id="rId26"/>
    <p:sldLayoutId id="2147484413" r:id="rId27"/>
    <p:sldLayoutId id="2147484414" r:id="rId28"/>
    <p:sldLayoutId id="2147484415" r:id="rId29"/>
    <p:sldLayoutId id="2147484416" r:id="rId30"/>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Arial"/>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 Company © 2023</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2" r:link="rId3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2584656963"/>
      </p:ext>
    </p:extLst>
  </p:cSld>
  <p:clrMap bg1="lt1" tx1="dk1" bg2="lt2" tx2="dk2" accent1="accent1" accent2="accent2" accent3="accent3" accent4="accent4" accent5="accent5" accent6="accent6" hlink="hlink" folHlink="folHlink"/>
  <p:sldLayoutIdLst>
    <p:sldLayoutId id="2147484418" r:id="rId1"/>
    <p:sldLayoutId id="2147484419" r:id="rId2"/>
    <p:sldLayoutId id="2147484420" r:id="rId3"/>
    <p:sldLayoutId id="2147484421" r:id="rId4"/>
    <p:sldLayoutId id="2147484422" r:id="rId5"/>
    <p:sldLayoutId id="2147484423" r:id="rId6"/>
    <p:sldLayoutId id="2147484424" r:id="rId7"/>
    <p:sldLayoutId id="2147484425" r:id="rId8"/>
    <p:sldLayoutId id="2147484426" r:id="rId9"/>
    <p:sldLayoutId id="2147484427" r:id="rId10"/>
    <p:sldLayoutId id="2147484428" r:id="rId11"/>
    <p:sldLayoutId id="2147484429" r:id="rId12"/>
    <p:sldLayoutId id="2147484430" r:id="rId13"/>
    <p:sldLayoutId id="2147484431" r:id="rId14"/>
    <p:sldLayoutId id="2147484432" r:id="rId15"/>
    <p:sldLayoutId id="2147484433" r:id="rId16"/>
    <p:sldLayoutId id="2147484434" r:id="rId17"/>
    <p:sldLayoutId id="2147484435" r:id="rId18"/>
    <p:sldLayoutId id="2147484436" r:id="rId19"/>
    <p:sldLayoutId id="2147484437" r:id="rId20"/>
    <p:sldLayoutId id="2147484438" r:id="rId21"/>
    <p:sldLayoutId id="2147484439" r:id="rId22"/>
    <p:sldLayoutId id="2147484440" r:id="rId23"/>
    <p:sldLayoutId id="2147484441" r:id="rId24"/>
    <p:sldLayoutId id="2147484442" r:id="rId25"/>
    <p:sldLayoutId id="2147484443" r:id="rId26"/>
    <p:sldLayoutId id="2147484444" r:id="rId27"/>
    <p:sldLayoutId id="2147484445" r:id="rId28"/>
    <p:sldLayoutId id="2147484446" r:id="rId29"/>
    <p:sldLayoutId id="2147484447" r:id="rId30"/>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Helvetica Light" panose="020B0403020202020204"/>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 Company © 2023</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3" r:link="rId34"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1956094407"/>
      </p:ext>
    </p:extLst>
  </p:cSld>
  <p:clrMap bg1="lt1" tx1="dk1" bg2="lt2" tx2="dk2" accent1="accent1" accent2="accent2" accent3="accent3" accent4="accent4" accent5="accent5" accent6="accent6" hlink="hlink" folHlink="folHlink"/>
  <p:sldLayoutIdLst>
    <p:sldLayoutId id="2147484515" r:id="rId1"/>
    <p:sldLayoutId id="2147484516" r:id="rId2"/>
    <p:sldLayoutId id="2147484517" r:id="rId3"/>
    <p:sldLayoutId id="2147484518" r:id="rId4"/>
    <p:sldLayoutId id="2147484519" r:id="rId5"/>
    <p:sldLayoutId id="2147484520" r:id="rId6"/>
    <p:sldLayoutId id="2147484521" r:id="rId7"/>
    <p:sldLayoutId id="2147484522" r:id="rId8"/>
    <p:sldLayoutId id="2147484523" r:id="rId9"/>
    <p:sldLayoutId id="2147484524" r:id="rId10"/>
    <p:sldLayoutId id="2147484525" r:id="rId11"/>
    <p:sldLayoutId id="2147484526" r:id="rId12"/>
    <p:sldLayoutId id="2147484527" r:id="rId13"/>
    <p:sldLayoutId id="2147484528" r:id="rId14"/>
    <p:sldLayoutId id="2147484529" r:id="rId15"/>
    <p:sldLayoutId id="2147484530" r:id="rId16"/>
    <p:sldLayoutId id="2147484531" r:id="rId17"/>
    <p:sldLayoutId id="2147484532" r:id="rId18"/>
    <p:sldLayoutId id="2147484533" r:id="rId19"/>
    <p:sldLayoutId id="2147484534" r:id="rId20"/>
    <p:sldLayoutId id="2147484535" r:id="rId21"/>
    <p:sldLayoutId id="2147484536" r:id="rId22"/>
    <p:sldLayoutId id="2147484537" r:id="rId23"/>
    <p:sldLayoutId id="2147484538" r:id="rId24"/>
    <p:sldLayoutId id="2147484539" r:id="rId25"/>
    <p:sldLayoutId id="2147484540" r:id="rId26"/>
    <p:sldLayoutId id="2147484541" r:id="rId27"/>
    <p:sldLayoutId id="2147484542" r:id="rId28"/>
    <p:sldLayoutId id="2147484543" r:id="rId29"/>
    <p:sldLayoutId id="2147484544" r:id="rId30"/>
    <p:sldLayoutId id="2147484545" r:id="rId31"/>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Helvetica Light" panose="020B0403020202020204"/>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Helvetica Light" panose="020B0403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Helvetica Light" panose="020B0403020202020204"/>
                <a:ea typeface="+mn-ea"/>
                <a:cs typeface="+mn-cs"/>
              </a:rPr>
              <a:t> Company © 2023</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2" r:link="rId33" cstate="print">
            <a:extLst>
              <a:ext uri="{28A0092B-C50C-407E-A947-70E740481C1C}">
                <a14:useLocalDpi xmlns:a14="http://schemas.microsoft.com/office/drawing/2010/main"/>
              </a:ext>
            </a:extLst>
          </a:blip>
          <a:srcRect t="-1"/>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1502997090"/>
      </p:ext>
    </p:extLst>
  </p:cSld>
  <p:clrMap bg1="lt1" tx1="dk1" bg2="lt2" tx2="dk2" accent1="accent1" accent2="accent2" accent3="accent3" accent4="accent4" accent5="accent5" accent6="accent6" hlink="hlink" folHlink="folHlink"/>
  <p:sldLayoutIdLst>
    <p:sldLayoutId id="2147484580" r:id="rId1"/>
    <p:sldLayoutId id="2147484581" r:id="rId2"/>
    <p:sldLayoutId id="2147484582" r:id="rId3"/>
    <p:sldLayoutId id="2147484583" r:id="rId4"/>
    <p:sldLayoutId id="2147484584" r:id="rId5"/>
    <p:sldLayoutId id="2147484585" r:id="rId6"/>
    <p:sldLayoutId id="2147484586" r:id="rId7"/>
    <p:sldLayoutId id="2147484587" r:id="rId8"/>
    <p:sldLayoutId id="2147484588" r:id="rId9"/>
    <p:sldLayoutId id="2147484589" r:id="rId10"/>
    <p:sldLayoutId id="2147484590" r:id="rId11"/>
    <p:sldLayoutId id="2147484591" r:id="rId12"/>
    <p:sldLayoutId id="2147484592" r:id="rId13"/>
    <p:sldLayoutId id="2147484593" r:id="rId14"/>
    <p:sldLayoutId id="2147484594" r:id="rId15"/>
    <p:sldLayoutId id="2147484595" r:id="rId16"/>
    <p:sldLayoutId id="2147484596" r:id="rId17"/>
    <p:sldLayoutId id="2147484597" r:id="rId18"/>
    <p:sldLayoutId id="2147484598" r:id="rId19"/>
    <p:sldLayoutId id="2147484599" r:id="rId20"/>
    <p:sldLayoutId id="2147484600" r:id="rId21"/>
    <p:sldLayoutId id="2147484601" r:id="rId22"/>
    <p:sldLayoutId id="2147484602" r:id="rId23"/>
    <p:sldLayoutId id="2147484603" r:id="rId24"/>
    <p:sldLayoutId id="2147484604" r:id="rId25"/>
    <p:sldLayoutId id="2147484605" r:id="rId26"/>
    <p:sldLayoutId id="2147484606" r:id="rId27"/>
    <p:sldLayoutId id="2147484607" r:id="rId28"/>
    <p:sldLayoutId id="2147484608" r:id="rId29"/>
    <p:sldLayoutId id="2147484609" r:id="rId30"/>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Arial"/>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 Company © 2023</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4" r:link="rId35"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3149565699"/>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 id="2147484624" r:id="rId14"/>
    <p:sldLayoutId id="2147484625" r:id="rId15"/>
    <p:sldLayoutId id="2147484626" r:id="rId16"/>
    <p:sldLayoutId id="2147484627" r:id="rId17"/>
    <p:sldLayoutId id="2147484628" r:id="rId18"/>
    <p:sldLayoutId id="2147484629" r:id="rId19"/>
    <p:sldLayoutId id="2147484630" r:id="rId20"/>
    <p:sldLayoutId id="2147484631" r:id="rId21"/>
    <p:sldLayoutId id="2147484632" r:id="rId22"/>
    <p:sldLayoutId id="2147484633" r:id="rId23"/>
    <p:sldLayoutId id="2147484634" r:id="rId24"/>
    <p:sldLayoutId id="2147484635" r:id="rId25"/>
    <p:sldLayoutId id="2147484636" r:id="rId26"/>
    <p:sldLayoutId id="2147484637" r:id="rId27"/>
    <p:sldLayoutId id="2147484638" r:id="rId28"/>
    <p:sldLayoutId id="2147484639" r:id="rId29"/>
    <p:sldLayoutId id="2147484640" r:id="rId30"/>
    <p:sldLayoutId id="2147484642" r:id="rId31"/>
    <p:sldLayoutId id="2147484643" r:id="rId32"/>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a:ln>
                <a:noFill/>
              </a:ln>
              <a:solidFill>
                <a:srgbClr val="000000"/>
              </a:solidFill>
              <a:effectLst/>
              <a:uLnTx/>
              <a:uFillTx/>
              <a:latin typeface="Arial"/>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Harris Insights &amp; Analytics LLC, A </a:t>
            </a:r>
            <a:r>
              <a:rPr kumimoji="0" lang="en-US" sz="600" b="0" i="0" u="none" strike="noStrike" kern="1200" cap="none" spc="0" normalizeH="0" baseline="0" noProof="0" err="1">
                <a:ln>
                  <a:noFill/>
                </a:ln>
                <a:solidFill>
                  <a:srgbClr val="7F7F7F"/>
                </a:solidFill>
                <a:effectLst/>
                <a:uLnTx/>
                <a:uFillTx/>
                <a:latin typeface="Arial" panose="020B0604020202020204"/>
                <a:ea typeface="+mn-ea"/>
                <a:cs typeface="+mn-cs"/>
              </a:rPr>
              <a:t>Stagwell</a:t>
            </a:r>
            <a:r>
              <a:rPr kumimoji="0" lang="en-US" sz="600" b="0" i="0" u="none" strike="noStrike" kern="1200" cap="none" spc="0" normalizeH="0" baseline="0" noProof="0">
                <a:ln>
                  <a:noFill/>
                </a:ln>
                <a:solidFill>
                  <a:srgbClr val="7F7F7F"/>
                </a:solidFill>
                <a:effectLst/>
                <a:uLnTx/>
                <a:uFillTx/>
                <a:latin typeface="Arial" panose="020B0604020202020204"/>
                <a:ea typeface="+mn-ea"/>
                <a:cs typeface="+mn-cs"/>
              </a:rPr>
              <a:t> Company © 2023</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3" r:link="rId34"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1750730765"/>
      </p:ext>
    </p:extLst>
  </p:cSld>
  <p:clrMap bg1="lt1" tx1="dk1" bg2="lt2" tx2="dk2" accent1="accent1" accent2="accent2" accent3="accent3" accent4="accent4" accent5="accent5" accent6="accent6" hlink="hlink" folHlink="folHlink"/>
  <p:sldLayoutIdLst>
    <p:sldLayoutId id="2147484646" r:id="rId1"/>
    <p:sldLayoutId id="2147484647" r:id="rId2"/>
    <p:sldLayoutId id="2147484648" r:id="rId3"/>
    <p:sldLayoutId id="2147484649" r:id="rId4"/>
    <p:sldLayoutId id="2147484650" r:id="rId5"/>
    <p:sldLayoutId id="2147484651" r:id="rId6"/>
    <p:sldLayoutId id="2147484652" r:id="rId7"/>
    <p:sldLayoutId id="2147484653" r:id="rId8"/>
    <p:sldLayoutId id="2147484654" r:id="rId9"/>
    <p:sldLayoutId id="2147484655" r:id="rId10"/>
    <p:sldLayoutId id="2147484656" r:id="rId11"/>
    <p:sldLayoutId id="2147484657" r:id="rId12"/>
    <p:sldLayoutId id="2147484658" r:id="rId13"/>
    <p:sldLayoutId id="2147484659" r:id="rId14"/>
    <p:sldLayoutId id="2147484660" r:id="rId15"/>
    <p:sldLayoutId id="2147484661" r:id="rId16"/>
    <p:sldLayoutId id="2147484662" r:id="rId17"/>
    <p:sldLayoutId id="2147484663" r:id="rId18"/>
    <p:sldLayoutId id="2147484664" r:id="rId19"/>
    <p:sldLayoutId id="2147484665" r:id="rId20"/>
    <p:sldLayoutId id="2147484666" r:id="rId21"/>
    <p:sldLayoutId id="2147484667" r:id="rId22"/>
    <p:sldLayoutId id="2147484668" r:id="rId23"/>
    <p:sldLayoutId id="2147484669" r:id="rId24"/>
    <p:sldLayoutId id="2147484670" r:id="rId25"/>
    <p:sldLayoutId id="2147484671" r:id="rId26"/>
    <p:sldLayoutId id="2147484672" r:id="rId27"/>
    <p:sldLayoutId id="2147484673" r:id="rId28"/>
    <p:sldLayoutId id="2147484674" r:id="rId29"/>
    <p:sldLayoutId id="2147484675" r:id="rId30"/>
    <p:sldLayoutId id="2147484708" r:id="rId31"/>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8" Type="http://schemas.openxmlformats.org/officeDocument/2006/relationships/chart" Target="../charts/chart18.xml"/><Relationship Id="rId3" Type="http://schemas.openxmlformats.org/officeDocument/2006/relationships/chart" Target="../charts/chart13.xml"/><Relationship Id="rId7" Type="http://schemas.openxmlformats.org/officeDocument/2006/relationships/chart" Target="../charts/chart17.xml"/><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chart" Target="../charts/chart16.xml"/><Relationship Id="rId5" Type="http://schemas.openxmlformats.org/officeDocument/2006/relationships/chart" Target="../charts/chart15.xml"/><Relationship Id="rId10" Type="http://schemas.openxmlformats.org/officeDocument/2006/relationships/chart" Target="../charts/chart20.xml"/><Relationship Id="rId4" Type="http://schemas.openxmlformats.org/officeDocument/2006/relationships/chart" Target="../charts/chart14.xml"/><Relationship Id="rId9" Type="http://schemas.openxmlformats.org/officeDocument/2006/relationships/chart" Target="../charts/char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3.xml"/><Relationship Id="rId1" Type="http://schemas.openxmlformats.org/officeDocument/2006/relationships/slideLayout" Target="../slideLayouts/slideLayout289.xml"/><Relationship Id="rId4" Type="http://schemas.openxmlformats.org/officeDocument/2006/relationships/chart" Target="../charts/chart22.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289.xml"/><Relationship Id="rId4" Type="http://schemas.openxmlformats.org/officeDocument/2006/relationships/chart" Target="../charts/chart24.xml"/></Relationships>
</file>

<file path=ppt/slides/_rels/slide1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5.xml"/><Relationship Id="rId1" Type="http://schemas.openxmlformats.org/officeDocument/2006/relationships/slideLayout" Target="../slideLayouts/slideLayout289.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38.png"/></Relationships>
</file>

<file path=ppt/slides/_rels/slide2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6.xml"/><Relationship Id="rId1" Type="http://schemas.openxmlformats.org/officeDocument/2006/relationships/slideLayout" Target="../slideLayouts/slideLayout289.xml"/></Relationships>
</file>

<file path=ppt/slides/_rels/slide2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7.xml"/><Relationship Id="rId1" Type="http://schemas.openxmlformats.org/officeDocument/2006/relationships/slideLayout" Target="../slideLayouts/slideLayout28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2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8.xml"/><Relationship Id="rId1" Type="http://schemas.openxmlformats.org/officeDocument/2006/relationships/slideLayout" Target="../slideLayouts/slideLayout289.xml"/></Relationships>
</file>

<file path=ppt/slides/_rels/slide2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9.xml"/><Relationship Id="rId1" Type="http://schemas.openxmlformats.org/officeDocument/2006/relationships/slideLayout" Target="../slideLayouts/slideLayout289.xml"/></Relationships>
</file>

<file path=ppt/slides/_rels/slide2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0.xml"/><Relationship Id="rId1" Type="http://schemas.openxmlformats.org/officeDocument/2006/relationships/slideLayout" Target="../slideLayouts/slideLayout289.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1.xml"/><Relationship Id="rId1" Type="http://schemas.openxmlformats.org/officeDocument/2006/relationships/slideLayout" Target="../slideLayouts/slideLayout289.xml"/><Relationship Id="rId5" Type="http://schemas.openxmlformats.org/officeDocument/2006/relationships/chart" Target="../charts/chart33.xml"/><Relationship Id="rId4" Type="http://schemas.openxmlformats.org/officeDocument/2006/relationships/chart" Target="../charts/chart32.xml"/></Relationships>
</file>

<file path=ppt/slides/_rels/slide2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2.xml"/><Relationship Id="rId1" Type="http://schemas.openxmlformats.org/officeDocument/2006/relationships/slideLayout" Target="../slideLayouts/slideLayout289.xml"/></Relationships>
</file>

<file path=ppt/slides/_rels/slide2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3.xml"/><Relationship Id="rId1" Type="http://schemas.openxmlformats.org/officeDocument/2006/relationships/slideLayout" Target="../slideLayouts/slideLayout289.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4.xml"/><Relationship Id="rId1" Type="http://schemas.openxmlformats.org/officeDocument/2006/relationships/slideLayout" Target="../slideLayouts/slideLayout28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3.xml"/></Relationships>
</file>

<file path=ppt/slides/_rels/slide31.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5.xml"/><Relationship Id="rId1" Type="http://schemas.openxmlformats.org/officeDocument/2006/relationships/slideLayout" Target="../slideLayouts/slideLayout289.xml"/><Relationship Id="rId4" Type="http://schemas.openxmlformats.org/officeDocument/2006/relationships/chart" Target="../charts/chart38.xml"/></Relationships>
</file>

<file path=ppt/slides/_rels/slide3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289.xml"/></Relationships>
</file>

<file path=ppt/slides/_rels/slide3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7.xml"/><Relationship Id="rId1" Type="http://schemas.openxmlformats.org/officeDocument/2006/relationships/slideLayout" Target="../slideLayouts/slideLayout289.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8.xml"/><Relationship Id="rId1" Type="http://schemas.openxmlformats.org/officeDocument/2006/relationships/slideLayout" Target="../slideLayouts/slideLayout289.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9.xml"/><Relationship Id="rId1" Type="http://schemas.openxmlformats.org/officeDocument/2006/relationships/slideLayout" Target="../slideLayouts/slideLayout289.xml"/></Relationships>
</file>

<file path=ppt/slides/_rels/slide3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0.xml"/><Relationship Id="rId1" Type="http://schemas.openxmlformats.org/officeDocument/2006/relationships/slideLayout" Target="../slideLayouts/slideLayout289.xml"/></Relationships>
</file>

<file path=ppt/slides/_rels/slide3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1.xml"/><Relationship Id="rId1" Type="http://schemas.openxmlformats.org/officeDocument/2006/relationships/slideLayout" Target="../slideLayouts/slideLayout289.xml"/><Relationship Id="rId4" Type="http://schemas.openxmlformats.org/officeDocument/2006/relationships/chart" Target="../charts/chart46.xml"/></Relationships>
</file>

<file path=ppt/slides/_rels/slide38.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2.xml"/><Relationship Id="rId1" Type="http://schemas.openxmlformats.org/officeDocument/2006/relationships/slideLayout" Target="../slideLayouts/slideLayout289.xml"/></Relationships>
</file>

<file path=ppt/slides/_rels/slide39.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3.xml"/><Relationship Id="rId1" Type="http://schemas.openxmlformats.org/officeDocument/2006/relationships/slideLayout" Target="../slideLayouts/slideLayout28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7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2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1" descr="orlink:ORRange2@Data!$B$49:$B$50€0€0€€0€0€0€0€€0"/>
          <p:cNvSpPr>
            <a:spLocks noGrp="1"/>
          </p:cNvSpPr>
          <p:nvPr>
            <p:ph type="ctrTitle"/>
          </p:nvPr>
        </p:nvSpPr>
        <p:spPr>
          <a:xfrm>
            <a:off x="772542" y="3060560"/>
            <a:ext cx="11548064" cy="1850062"/>
          </a:xfrm>
        </p:spPr>
        <p:txBody>
          <a:bodyPr/>
          <a:lstStyle/>
          <a:p>
            <a:r>
              <a:rPr lang="en-US" sz="4400" b="0" dirty="0"/>
              <a:t>OOH Consumer Insights Q4 2023</a:t>
            </a:r>
            <a:br>
              <a:rPr lang="en-US" b="0" dirty="0"/>
            </a:br>
            <a:br>
              <a:rPr lang="en-US" sz="2000" b="0" dirty="0"/>
            </a:br>
            <a:br>
              <a:rPr lang="en-US" sz="2000" b="0" dirty="0"/>
            </a:br>
            <a:r>
              <a:rPr lang="en-US" sz="2400" b="0" dirty="0"/>
              <a:t>Holiday Travel &amp; Shopping Intent</a:t>
            </a:r>
            <a:br>
              <a:rPr lang="en-US" sz="2400" b="0" dirty="0"/>
            </a:br>
            <a:r>
              <a:rPr lang="en-US" sz="2400" b="0" dirty="0"/>
              <a:t>Home Improvement, Hotels, &amp; Legal Services Categories</a:t>
            </a:r>
            <a:br>
              <a:rPr lang="en-US" sz="2000" b="0" dirty="0"/>
            </a:br>
            <a:br>
              <a:rPr lang="en-US" sz="2000" b="0" dirty="0"/>
            </a:br>
            <a:endParaRPr lang="en-US" sz="1600" b="0" dirty="0"/>
          </a:p>
        </p:txBody>
      </p:sp>
      <p:graphicFrame>
        <p:nvGraphicFramePr>
          <p:cNvPr id="6" name="Table-1"/>
          <p:cNvGraphicFramePr>
            <a:graphicFrameLocks noGrp="1"/>
          </p:cNvGraphicFramePr>
          <p:nvPr>
            <p:extLst>
              <p:ext uri="{D42A27DB-BD31-4B8C-83A1-F6EECF244321}">
                <p14:modId xmlns:p14="http://schemas.microsoft.com/office/powerpoint/2010/main" val="2438658016"/>
              </p:ext>
            </p:extLst>
          </p:nvPr>
        </p:nvGraphicFramePr>
        <p:xfrm>
          <a:off x="1359862" y="5526237"/>
          <a:ext cx="2669971" cy="487680"/>
        </p:xfrm>
        <a:graphic>
          <a:graphicData uri="http://schemas.openxmlformats.org/drawingml/2006/table">
            <a:tbl>
              <a:tblPr firstRow="1" bandRow="1">
                <a:tableStyleId>{2D5ABB26-0587-4C30-8999-92F81FD0307C}</a:tableStyleId>
              </a:tblPr>
              <a:tblGrid>
                <a:gridCol w="2669971">
                  <a:extLst>
                    <a:ext uri="{9D8B030D-6E8A-4147-A177-3AD203B41FA5}">
                      <a16:colId xmlns:a16="http://schemas.microsoft.com/office/drawing/2014/main" val="20000"/>
                    </a:ext>
                  </a:extLst>
                </a:gridCol>
              </a:tblGrid>
              <a:tr h="432005">
                <a:tc>
                  <a:txBody>
                    <a:bodyPr/>
                    <a:lstStyle/>
                    <a:p>
                      <a:r>
                        <a:rPr lang="en-US" sz="2400" b="0" i="0">
                          <a:solidFill>
                            <a:schemeClr val="tx1"/>
                          </a:solidFill>
                          <a:latin typeface="+mj-lt"/>
                        </a:rPr>
                        <a:t>September 2023</a:t>
                      </a:r>
                    </a:p>
                  </a:txBody>
                  <a:tcPr marL="121920" marR="121920" marT="60960" marB="60960" anchor="ctr"/>
                </a:tc>
                <a:extLst>
                  <a:ext uri="{0D108BD9-81ED-4DB2-BD59-A6C34878D82A}">
                    <a16:rowId xmlns:a16="http://schemas.microsoft.com/office/drawing/2014/main" val="10001"/>
                  </a:ext>
                </a:extLst>
              </a:tr>
            </a:tbl>
          </a:graphicData>
        </a:graphic>
      </p:graphicFrame>
      <p:pic>
        <p:nvPicPr>
          <p:cNvPr id="4" name="Picture 3" descr="A picture containing drawing&#10;&#10;Description automatically generated">
            <a:extLst>
              <a:ext uri="{FF2B5EF4-FFF2-40B4-BE49-F238E27FC236}">
                <a16:creationId xmlns:a16="http://schemas.microsoft.com/office/drawing/2014/main" id="{1269CC77-0E84-48DC-AD86-A337B9D1661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910423" y="5176925"/>
            <a:ext cx="3680366" cy="1186304"/>
          </a:xfrm>
          <a:prstGeom prst="rect">
            <a:avLst/>
          </a:prstGeom>
        </p:spPr>
      </p:pic>
    </p:spTree>
    <p:extLst>
      <p:ext uri="{BB962C8B-B14F-4D97-AF65-F5344CB8AC3E}">
        <p14:creationId xmlns:p14="http://schemas.microsoft.com/office/powerpoint/2010/main" val="1654618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C74ED3C3-D609-B506-A379-ED13A8ACA139}"/>
              </a:ext>
            </a:extLst>
          </p:cNvPr>
          <p:cNvGraphicFramePr/>
          <p:nvPr>
            <p:extLst>
              <p:ext uri="{D42A27DB-BD31-4B8C-83A1-F6EECF244321}">
                <p14:modId xmlns:p14="http://schemas.microsoft.com/office/powerpoint/2010/main" val="2166039269"/>
              </p:ext>
            </p:extLst>
          </p:nvPr>
        </p:nvGraphicFramePr>
        <p:xfrm>
          <a:off x="-367516" y="1751372"/>
          <a:ext cx="10953345" cy="431261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4406C381-5126-CAD0-78FA-40784CFF6087}"/>
              </a:ext>
            </a:extLst>
          </p:cNvPr>
          <p:cNvSpPr txBox="1"/>
          <p:nvPr/>
        </p:nvSpPr>
        <p:spPr>
          <a:xfrm>
            <a:off x="9200230" y="2515108"/>
            <a:ext cx="17735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39598"/>
                </a:solidFill>
                <a:effectLst/>
                <a:uLnTx/>
                <a:uFillTx/>
                <a:ea typeface="+mn-ea"/>
                <a:cs typeface="+mn-cs"/>
              </a:rPr>
              <a:t>-1%-pts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ea typeface="+mn-ea"/>
                <a:cs typeface="+mn-cs"/>
              </a:rPr>
              <a:t>Dec. 22</a:t>
            </a:r>
          </a:p>
        </p:txBody>
      </p:sp>
      <p:sp>
        <p:nvSpPr>
          <p:cNvPr id="13" name="TextBox 12">
            <a:extLst>
              <a:ext uri="{FF2B5EF4-FFF2-40B4-BE49-F238E27FC236}">
                <a16:creationId xmlns:a16="http://schemas.microsoft.com/office/drawing/2014/main" id="{C4D49729-0F1F-9296-F428-07BF55AFAB54}"/>
              </a:ext>
            </a:extLst>
          </p:cNvPr>
          <p:cNvSpPr txBox="1"/>
          <p:nvPr/>
        </p:nvSpPr>
        <p:spPr>
          <a:xfrm>
            <a:off x="9200230" y="3457135"/>
            <a:ext cx="17735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39598"/>
                </a:solidFill>
                <a:effectLst/>
                <a:uLnTx/>
                <a:uFillTx/>
                <a:ea typeface="+mn-ea"/>
                <a:cs typeface="+mn-cs"/>
              </a:rPr>
              <a:t>+2%-pts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ea typeface="+mn-ea"/>
                <a:cs typeface="+mn-cs"/>
              </a:rPr>
              <a:t>Dec. 22</a:t>
            </a:r>
          </a:p>
        </p:txBody>
      </p:sp>
      <p:sp>
        <p:nvSpPr>
          <p:cNvPr id="24" name="TextBox 23">
            <a:extLst>
              <a:ext uri="{FF2B5EF4-FFF2-40B4-BE49-F238E27FC236}">
                <a16:creationId xmlns:a16="http://schemas.microsoft.com/office/drawing/2014/main" id="{196B1535-9501-1F54-8F9A-D6F3C7150FCE}"/>
              </a:ext>
            </a:extLst>
          </p:cNvPr>
          <p:cNvSpPr txBox="1"/>
          <p:nvPr/>
        </p:nvSpPr>
        <p:spPr>
          <a:xfrm>
            <a:off x="9200230" y="4399162"/>
            <a:ext cx="17735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39598"/>
                </a:solidFill>
                <a:effectLst/>
                <a:uLnTx/>
                <a:uFillTx/>
                <a:ea typeface="+mn-ea"/>
                <a:cs typeface="+mn-cs"/>
              </a:rPr>
              <a:t>+2%-pts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ea typeface="+mn-ea"/>
                <a:cs typeface="+mn-cs"/>
              </a:rPr>
              <a:t>Dec. 22</a:t>
            </a:r>
          </a:p>
        </p:txBody>
      </p:sp>
      <p:sp>
        <p:nvSpPr>
          <p:cNvPr id="25" name="TextBox 24">
            <a:extLst>
              <a:ext uri="{FF2B5EF4-FFF2-40B4-BE49-F238E27FC236}">
                <a16:creationId xmlns:a16="http://schemas.microsoft.com/office/drawing/2014/main" id="{0BB68BB8-9D9E-882F-B216-7F8FD3CF86F5}"/>
              </a:ext>
            </a:extLst>
          </p:cNvPr>
          <p:cNvSpPr txBox="1"/>
          <p:nvPr/>
        </p:nvSpPr>
        <p:spPr>
          <a:xfrm>
            <a:off x="9214955" y="5364128"/>
            <a:ext cx="17735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39598"/>
                </a:solidFill>
                <a:effectLst/>
                <a:uLnTx/>
                <a:uFillTx/>
                <a:ea typeface="+mn-ea"/>
                <a:cs typeface="+mn-cs"/>
              </a:rPr>
              <a:t>-2%-pts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ea typeface="+mn-ea"/>
                <a:cs typeface="+mn-cs"/>
              </a:rPr>
              <a:t>Dec. 22</a:t>
            </a:r>
          </a:p>
        </p:txBody>
      </p:sp>
      <p:sp>
        <p:nvSpPr>
          <p:cNvPr id="17" name="Title 16">
            <a:extLst>
              <a:ext uri="{FF2B5EF4-FFF2-40B4-BE49-F238E27FC236}">
                <a16:creationId xmlns:a16="http://schemas.microsoft.com/office/drawing/2014/main" id="{6C176E05-0398-426B-800D-DF8801080E62}"/>
              </a:ext>
            </a:extLst>
          </p:cNvPr>
          <p:cNvSpPr>
            <a:spLocks noGrp="1"/>
          </p:cNvSpPr>
          <p:nvPr>
            <p:ph type="title"/>
          </p:nvPr>
        </p:nvSpPr>
        <p:spPr>
          <a:xfrm>
            <a:off x="177448" y="518160"/>
            <a:ext cx="12014552" cy="454573"/>
          </a:xfrm>
        </p:spPr>
        <p:txBody>
          <a:bodyPr/>
          <a:lstStyle/>
          <a:p>
            <a:r>
              <a:rPr lang="en-US" sz="2400" b="1">
                <a:latin typeface="Arial" panose="020B0604020202020204" pitchFamily="34" charset="0"/>
                <a:cs typeface="Arial" panose="020B0604020202020204" pitchFamily="34" charset="0"/>
              </a:rPr>
              <a:t>Over Half of Americans Are Wary Of Their Monthly Household Spending</a:t>
            </a:r>
            <a:endParaRPr lang="en-US" sz="2400" b="1">
              <a:latin typeface="+mj-lt"/>
            </a:endParaRPr>
          </a:p>
        </p:txBody>
      </p:sp>
      <p:sp>
        <p:nvSpPr>
          <p:cNvPr id="2" name="TextBox 1">
            <a:extLst>
              <a:ext uri="{FF2B5EF4-FFF2-40B4-BE49-F238E27FC236}">
                <a16:creationId xmlns:a16="http://schemas.microsoft.com/office/drawing/2014/main" id="{0603C20C-BDE4-CC42-9EE0-762FC06BBF11}"/>
              </a:ext>
            </a:extLst>
          </p:cNvPr>
          <p:cNvSpPr txBox="1"/>
          <p:nvPr/>
        </p:nvSpPr>
        <p:spPr>
          <a:xfrm>
            <a:off x="8768443" y="504552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ea typeface="+mn-ea"/>
              <a:cs typeface="+mn-cs"/>
            </a:endParaRPr>
          </a:p>
        </p:txBody>
      </p:sp>
      <p:sp>
        <p:nvSpPr>
          <p:cNvPr id="15" name="TextBox 14">
            <a:extLst>
              <a:ext uri="{FF2B5EF4-FFF2-40B4-BE49-F238E27FC236}">
                <a16:creationId xmlns:a16="http://schemas.microsoft.com/office/drawing/2014/main" id="{0A0DFCBE-3603-6406-67B6-0D1B55FBF1D7}"/>
              </a:ext>
            </a:extLst>
          </p:cNvPr>
          <p:cNvSpPr txBox="1"/>
          <p:nvPr/>
        </p:nvSpPr>
        <p:spPr>
          <a:xfrm>
            <a:off x="2390775" y="1467969"/>
            <a:ext cx="741045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ea typeface="+mn-ea"/>
                <a:cs typeface="+mn-cs"/>
              </a:rPr>
              <a:t>Compared to last month, are you more or less...</a:t>
            </a:r>
          </a:p>
        </p:txBody>
      </p:sp>
      <p:sp>
        <p:nvSpPr>
          <p:cNvPr id="8" name="TextBox 7">
            <a:extLst>
              <a:ext uri="{FF2B5EF4-FFF2-40B4-BE49-F238E27FC236}">
                <a16:creationId xmlns:a16="http://schemas.microsoft.com/office/drawing/2014/main" id="{6BEF7B8D-BC47-27D3-48A8-9FCC21000243}"/>
              </a:ext>
            </a:extLst>
          </p:cNvPr>
          <p:cNvSpPr txBox="1"/>
          <p:nvPr/>
        </p:nvSpPr>
        <p:spPr>
          <a:xfrm>
            <a:off x="177445" y="6193500"/>
            <a:ext cx="9250262"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Source: Harris Poll COVID19 Tracker Wave 174 (06/23-06/25/23)</a:t>
            </a:r>
            <a:r>
              <a:rPr kumimoji="0" lang="en-US" sz="800" b="0" i="0" u="sng" strike="noStrike" kern="1200" cap="none" spc="0" normalizeH="0" baseline="0" noProof="0">
                <a:ln>
                  <a:noFill/>
                </a:ln>
                <a:solidFill>
                  <a:srgbClr val="939598"/>
                </a:solidFill>
                <a:effectLst/>
                <a:uLnTx/>
                <a:uFillTx/>
                <a:latin typeface="Arial" panose="020B060402020202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a:ln>
                  <a:noFill/>
                </a:ln>
                <a:solidFill>
                  <a:srgbClr val="939598"/>
                </a:solidFill>
                <a:effectLst/>
                <a:uLnTx/>
                <a:uFillTx/>
                <a:latin typeface="Arial" panose="020B0604020202020204"/>
                <a:ea typeface="+mn-ea"/>
                <a:cs typeface="+mn-cs"/>
              </a:rPr>
              <a:t>BASE: GENERAL PUBLIC W174 (n=2006)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TND11A. Compared to last month, are you more or less…?</a:t>
            </a:r>
          </a:p>
        </p:txBody>
      </p:sp>
      <p:grpSp>
        <p:nvGrpSpPr>
          <p:cNvPr id="7" name="Group 6">
            <a:extLst>
              <a:ext uri="{FF2B5EF4-FFF2-40B4-BE49-F238E27FC236}">
                <a16:creationId xmlns:a16="http://schemas.microsoft.com/office/drawing/2014/main" id="{4E12E81E-146E-0543-52F9-0850C3AAC351}"/>
              </a:ext>
            </a:extLst>
          </p:cNvPr>
          <p:cNvGrpSpPr/>
          <p:nvPr/>
        </p:nvGrpSpPr>
        <p:grpSpPr>
          <a:xfrm>
            <a:off x="10087015" y="2515107"/>
            <a:ext cx="2246755" cy="461665"/>
            <a:chOff x="9738317" y="3005696"/>
            <a:chExt cx="2246755" cy="461665"/>
          </a:xfrm>
        </p:grpSpPr>
        <p:cxnSp>
          <p:nvCxnSpPr>
            <p:cNvPr id="9" name="Straight Arrow Connector 8">
              <a:extLst>
                <a:ext uri="{FF2B5EF4-FFF2-40B4-BE49-F238E27FC236}">
                  <a16:creationId xmlns:a16="http://schemas.microsoft.com/office/drawing/2014/main" id="{6C63B627-070A-3EC2-542E-C9E994EC2E95}"/>
                </a:ext>
              </a:extLst>
            </p:cNvPr>
            <p:cNvCxnSpPr/>
            <p:nvPr/>
          </p:nvCxnSpPr>
          <p:spPr>
            <a:xfrm>
              <a:off x="9738317" y="3241964"/>
              <a:ext cx="413601" cy="0"/>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A753DC3A-4780-BB66-498A-0C4A8D498241}"/>
                </a:ext>
              </a:extLst>
            </p:cNvPr>
            <p:cNvSpPr txBox="1"/>
            <p:nvPr/>
          </p:nvSpPr>
          <p:spPr>
            <a:xfrm>
              <a:off x="10211501" y="3005696"/>
              <a:ext cx="17735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CF9C"/>
                  </a:solidFill>
                  <a:effectLst/>
                  <a:uLnTx/>
                  <a:uFillTx/>
                  <a:latin typeface="Arial" panose="020B0604020202020204"/>
                  <a:ea typeface="+mn-ea"/>
                  <a:cs typeface="+mn-cs"/>
                </a:rPr>
                <a:t>51%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Women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CF9C"/>
                  </a:solidFill>
                  <a:effectLst/>
                  <a:uLnTx/>
                  <a:uFillTx/>
                  <a:latin typeface="Arial" panose="020B0604020202020204"/>
                  <a:ea typeface="+mn-ea"/>
                  <a:cs typeface="+mn-cs"/>
                </a:rPr>
                <a:t>33%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Men</a:t>
              </a:r>
            </a:p>
          </p:txBody>
        </p:sp>
      </p:grpSp>
      <p:grpSp>
        <p:nvGrpSpPr>
          <p:cNvPr id="6" name="Group 5">
            <a:extLst>
              <a:ext uri="{FF2B5EF4-FFF2-40B4-BE49-F238E27FC236}">
                <a16:creationId xmlns:a16="http://schemas.microsoft.com/office/drawing/2014/main" id="{E4F58B9B-7D92-4EC2-1097-F65019F2A251}"/>
              </a:ext>
            </a:extLst>
          </p:cNvPr>
          <p:cNvGrpSpPr/>
          <p:nvPr/>
        </p:nvGrpSpPr>
        <p:grpSpPr>
          <a:xfrm>
            <a:off x="10087015" y="3429316"/>
            <a:ext cx="2246755" cy="461665"/>
            <a:chOff x="9738317" y="3005696"/>
            <a:chExt cx="2246755" cy="461665"/>
          </a:xfrm>
        </p:grpSpPr>
        <p:cxnSp>
          <p:nvCxnSpPr>
            <p:cNvPr id="11" name="Straight Arrow Connector 10">
              <a:extLst>
                <a:ext uri="{FF2B5EF4-FFF2-40B4-BE49-F238E27FC236}">
                  <a16:creationId xmlns:a16="http://schemas.microsoft.com/office/drawing/2014/main" id="{54693F34-CF4F-78EC-24F5-36A32CB2948F}"/>
                </a:ext>
              </a:extLst>
            </p:cNvPr>
            <p:cNvCxnSpPr/>
            <p:nvPr/>
          </p:nvCxnSpPr>
          <p:spPr>
            <a:xfrm>
              <a:off x="9738317" y="3241964"/>
              <a:ext cx="413601" cy="0"/>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D79414B9-8E95-AC6B-96DF-86C572C93B22}"/>
                </a:ext>
              </a:extLst>
            </p:cNvPr>
            <p:cNvSpPr txBox="1"/>
            <p:nvPr/>
          </p:nvSpPr>
          <p:spPr>
            <a:xfrm>
              <a:off x="10211501" y="3005696"/>
              <a:ext cx="17735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CF9C"/>
                  </a:solidFill>
                  <a:effectLst/>
                  <a:uLnTx/>
                  <a:uFillTx/>
                  <a:latin typeface="Arial" panose="020B0604020202020204"/>
                  <a:ea typeface="+mn-ea"/>
                  <a:cs typeface="+mn-cs"/>
                </a:rPr>
                <a:t>47%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Women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CF9C"/>
                  </a:solidFill>
                  <a:effectLst/>
                  <a:uLnTx/>
                  <a:uFillTx/>
                  <a:latin typeface="Arial" panose="020B0604020202020204"/>
                  <a:ea typeface="+mn-ea"/>
                  <a:cs typeface="+mn-cs"/>
                </a:rPr>
                <a:t>37%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Men</a:t>
              </a:r>
            </a:p>
          </p:txBody>
        </p:sp>
      </p:grpSp>
      <p:grpSp>
        <p:nvGrpSpPr>
          <p:cNvPr id="27" name="Group 26">
            <a:extLst>
              <a:ext uri="{FF2B5EF4-FFF2-40B4-BE49-F238E27FC236}">
                <a16:creationId xmlns:a16="http://schemas.microsoft.com/office/drawing/2014/main" id="{694744EC-D045-8706-8D9A-F4749F0096AC}"/>
              </a:ext>
            </a:extLst>
          </p:cNvPr>
          <p:cNvGrpSpPr/>
          <p:nvPr/>
        </p:nvGrpSpPr>
        <p:grpSpPr>
          <a:xfrm>
            <a:off x="10087015" y="4419980"/>
            <a:ext cx="2246755" cy="461665"/>
            <a:chOff x="9738317" y="3005696"/>
            <a:chExt cx="2246755" cy="461665"/>
          </a:xfrm>
        </p:grpSpPr>
        <p:cxnSp>
          <p:nvCxnSpPr>
            <p:cNvPr id="28" name="Straight Arrow Connector 27">
              <a:extLst>
                <a:ext uri="{FF2B5EF4-FFF2-40B4-BE49-F238E27FC236}">
                  <a16:creationId xmlns:a16="http://schemas.microsoft.com/office/drawing/2014/main" id="{73C025AF-6968-2102-EC38-DC913B05C841}"/>
                </a:ext>
              </a:extLst>
            </p:cNvPr>
            <p:cNvCxnSpPr/>
            <p:nvPr/>
          </p:nvCxnSpPr>
          <p:spPr>
            <a:xfrm>
              <a:off x="9738317" y="3241964"/>
              <a:ext cx="413601" cy="0"/>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07190B24-61B6-808C-E4F0-037D47EB2836}"/>
                </a:ext>
              </a:extLst>
            </p:cNvPr>
            <p:cNvSpPr txBox="1"/>
            <p:nvPr/>
          </p:nvSpPr>
          <p:spPr>
            <a:xfrm>
              <a:off x="10211501" y="3005696"/>
              <a:ext cx="17735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CF9C"/>
                  </a:solidFill>
                  <a:effectLst/>
                  <a:uLnTx/>
                  <a:uFillTx/>
                  <a:latin typeface="Arial" panose="020B0604020202020204"/>
                  <a:ea typeface="+mn-ea"/>
                  <a:cs typeface="+mn-cs"/>
                </a:rPr>
                <a:t>40%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Women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CF9C"/>
                  </a:solidFill>
                  <a:effectLst/>
                  <a:uLnTx/>
                  <a:uFillTx/>
                  <a:latin typeface="Arial" panose="020B0604020202020204"/>
                  <a:ea typeface="+mn-ea"/>
                  <a:cs typeface="+mn-cs"/>
                </a:rPr>
                <a:t>30%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Men</a:t>
              </a:r>
            </a:p>
          </p:txBody>
        </p:sp>
      </p:grpSp>
      <p:grpSp>
        <p:nvGrpSpPr>
          <p:cNvPr id="30" name="Group 29">
            <a:extLst>
              <a:ext uri="{FF2B5EF4-FFF2-40B4-BE49-F238E27FC236}">
                <a16:creationId xmlns:a16="http://schemas.microsoft.com/office/drawing/2014/main" id="{3B01F04E-75BC-980B-D2DD-495D378CB327}"/>
              </a:ext>
            </a:extLst>
          </p:cNvPr>
          <p:cNvGrpSpPr/>
          <p:nvPr/>
        </p:nvGrpSpPr>
        <p:grpSpPr>
          <a:xfrm>
            <a:off x="10087015" y="5359761"/>
            <a:ext cx="2246755" cy="461665"/>
            <a:chOff x="9738317" y="3005696"/>
            <a:chExt cx="2246755" cy="461665"/>
          </a:xfrm>
        </p:grpSpPr>
        <p:cxnSp>
          <p:nvCxnSpPr>
            <p:cNvPr id="31" name="Straight Arrow Connector 30">
              <a:extLst>
                <a:ext uri="{FF2B5EF4-FFF2-40B4-BE49-F238E27FC236}">
                  <a16:creationId xmlns:a16="http://schemas.microsoft.com/office/drawing/2014/main" id="{9D3690C1-4EC7-B1DA-735B-5FD43B7FE086}"/>
                </a:ext>
              </a:extLst>
            </p:cNvPr>
            <p:cNvCxnSpPr/>
            <p:nvPr/>
          </p:nvCxnSpPr>
          <p:spPr>
            <a:xfrm>
              <a:off x="9738317" y="3241964"/>
              <a:ext cx="413601" cy="0"/>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7267B15D-C2EB-6E0D-295E-0CF40F5D58AE}"/>
                </a:ext>
              </a:extLst>
            </p:cNvPr>
            <p:cNvSpPr txBox="1"/>
            <p:nvPr/>
          </p:nvSpPr>
          <p:spPr>
            <a:xfrm>
              <a:off x="10211501" y="3005696"/>
              <a:ext cx="177357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CF9C"/>
                  </a:solidFill>
                  <a:effectLst/>
                  <a:uLnTx/>
                  <a:uFillTx/>
                  <a:latin typeface="Arial" panose="020B0604020202020204"/>
                  <a:ea typeface="+mn-ea"/>
                  <a:cs typeface="+mn-cs"/>
                </a:rPr>
                <a:t>35%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Women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CF9C"/>
                  </a:solidFill>
                  <a:effectLst/>
                  <a:uLnTx/>
                  <a:uFillTx/>
                  <a:latin typeface="Arial" panose="020B0604020202020204"/>
                  <a:ea typeface="+mn-ea"/>
                  <a:cs typeface="+mn-cs"/>
                </a:rPr>
                <a:t>22%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Men</a:t>
              </a:r>
            </a:p>
          </p:txBody>
        </p:sp>
      </p:grpSp>
      <p:sp>
        <p:nvSpPr>
          <p:cNvPr id="5" name="Text Placeholder 5">
            <a:extLst>
              <a:ext uri="{FF2B5EF4-FFF2-40B4-BE49-F238E27FC236}">
                <a16:creationId xmlns:a16="http://schemas.microsoft.com/office/drawing/2014/main" id="{1846E56C-60E7-812D-EABF-10ACBD0DFE36}"/>
              </a:ext>
            </a:extLst>
          </p:cNvPr>
          <p:cNvSpPr>
            <a:spLocks noGrp="1"/>
          </p:cNvSpPr>
          <p:nvPr>
            <p:ph type="body" sz="quarter" idx="11"/>
          </p:nvPr>
        </p:nvSpPr>
        <p:spPr>
          <a:xfrm>
            <a:off x="177447" y="265587"/>
            <a:ext cx="6096000" cy="252573"/>
          </a:xfrm>
        </p:spPr>
        <p:txBody>
          <a:body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1067" b="1" i="0" u="none" strike="noStrike" kern="1200" cap="none" spc="0" normalizeH="0" baseline="0" noProof="0" dirty="0">
                <a:ln>
                  <a:noFill/>
                </a:ln>
                <a:solidFill>
                  <a:srgbClr val="FF8769"/>
                </a:solidFill>
                <a:effectLst/>
                <a:uLnTx/>
                <a:uFillTx/>
                <a:latin typeface="Helvetica Light" panose="020B0403020202020204" pitchFamily="34" charset="0"/>
                <a:ea typeface="+mn-ea"/>
                <a:cs typeface="+mn-cs"/>
              </a:rPr>
              <a:t>OAAA Q4 CONSUMER TRENDS FOR OOH</a:t>
            </a:r>
          </a:p>
        </p:txBody>
      </p:sp>
    </p:spTree>
    <p:extLst>
      <p:ext uri="{BB962C8B-B14F-4D97-AF65-F5344CB8AC3E}">
        <p14:creationId xmlns:p14="http://schemas.microsoft.com/office/powerpoint/2010/main" val="787643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C176E05-0398-426B-800D-DF8801080E62}"/>
              </a:ext>
            </a:extLst>
          </p:cNvPr>
          <p:cNvSpPr>
            <a:spLocks noGrp="1"/>
          </p:cNvSpPr>
          <p:nvPr>
            <p:ph type="title"/>
          </p:nvPr>
        </p:nvSpPr>
        <p:spPr>
          <a:xfrm>
            <a:off x="177448" y="518160"/>
            <a:ext cx="12014552" cy="454573"/>
          </a:xfrm>
        </p:spPr>
        <p:txBody>
          <a:bodyPr/>
          <a:lstStyle/>
          <a:p>
            <a:r>
              <a:rPr lang="en-US" sz="2400" b="1">
                <a:latin typeface="+mj-lt"/>
              </a:rPr>
              <a:t>Causing Many To Adjust Spending, Financial Plans, &amp; Dip Into Savings</a:t>
            </a:r>
            <a:br>
              <a:rPr lang="en-US" sz="2400" b="1">
                <a:latin typeface="+mj-lt"/>
              </a:rPr>
            </a:br>
            <a:endParaRPr lang="en-US" sz="1800" b="1">
              <a:latin typeface="+mj-lt"/>
            </a:endParaRPr>
          </a:p>
        </p:txBody>
      </p:sp>
      <p:sp>
        <p:nvSpPr>
          <p:cNvPr id="14" name="Rectangle 13">
            <a:extLst>
              <a:ext uri="{FF2B5EF4-FFF2-40B4-BE49-F238E27FC236}">
                <a16:creationId xmlns:a16="http://schemas.microsoft.com/office/drawing/2014/main" id="{B4706932-BD8E-4CA5-B711-01D154DC7C82}"/>
              </a:ext>
            </a:extLst>
          </p:cNvPr>
          <p:cNvSpPr/>
          <p:nvPr/>
        </p:nvSpPr>
        <p:spPr>
          <a:xfrm>
            <a:off x="1523999" y="1338549"/>
            <a:ext cx="91440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How likely are you to do the following right now?</a:t>
            </a:r>
            <a:endParaRPr kumimoji="0" lang="en-US" sz="1400" b="1" i="1"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0603C20C-BDE4-CC42-9EE0-762FC06BBF11}"/>
              </a:ext>
            </a:extLst>
          </p:cNvPr>
          <p:cNvSpPr txBox="1"/>
          <p:nvPr/>
        </p:nvSpPr>
        <p:spPr>
          <a:xfrm>
            <a:off x="8768443" y="504552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7" name="Chart 6">
            <a:extLst>
              <a:ext uri="{FF2B5EF4-FFF2-40B4-BE49-F238E27FC236}">
                <a16:creationId xmlns:a16="http://schemas.microsoft.com/office/drawing/2014/main" id="{85EFC473-9DFF-C44F-9ECF-F45C1FE72E12}"/>
              </a:ext>
            </a:extLst>
          </p:cNvPr>
          <p:cNvGraphicFramePr/>
          <p:nvPr>
            <p:extLst>
              <p:ext uri="{D42A27DB-BD31-4B8C-83A1-F6EECF244321}">
                <p14:modId xmlns:p14="http://schemas.microsoft.com/office/powerpoint/2010/main" val="1245840199"/>
              </p:ext>
            </p:extLst>
          </p:nvPr>
        </p:nvGraphicFramePr>
        <p:xfrm>
          <a:off x="-328525" y="1928691"/>
          <a:ext cx="11418094" cy="426480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D60A8470-24EB-8D8C-FAF0-F96D78C74F32}"/>
              </a:ext>
            </a:extLst>
          </p:cNvPr>
          <p:cNvSpPr txBox="1"/>
          <p:nvPr/>
        </p:nvSpPr>
        <p:spPr>
          <a:xfrm>
            <a:off x="177445" y="6193500"/>
            <a:ext cx="11418094"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Source: Harris Poll America This Week Tracker Wave 181 (08/11-18/13/23)</a:t>
            </a:r>
            <a:r>
              <a:rPr kumimoji="0" lang="en-US" sz="800" b="0" i="0" u="sng" strike="noStrike" kern="1200" cap="none" spc="0" normalizeH="0" baseline="0" noProof="0">
                <a:ln>
                  <a:noFill/>
                </a:ln>
                <a:solidFill>
                  <a:srgbClr val="939598"/>
                </a:solidFill>
                <a:effectLst/>
                <a:uLnTx/>
                <a:uFillTx/>
                <a:latin typeface="Arial" panose="020B060402020202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a:ln>
                  <a:noFill/>
                </a:ln>
                <a:solidFill>
                  <a:srgbClr val="939598"/>
                </a:solidFill>
                <a:effectLst/>
                <a:uLnTx/>
                <a:uFillTx/>
                <a:latin typeface="Arial" panose="020B0604020202020204"/>
                <a:ea typeface="+mn-ea"/>
                <a:cs typeface="+mn-cs"/>
              </a:rPr>
              <a:t>BASE: GENERAL PUBLIC W181 (n=2018)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STK06. How likely are you to do the following right now?</a:t>
            </a:r>
          </a:p>
        </p:txBody>
      </p:sp>
      <p:grpSp>
        <p:nvGrpSpPr>
          <p:cNvPr id="6" name="Group 5">
            <a:extLst>
              <a:ext uri="{FF2B5EF4-FFF2-40B4-BE49-F238E27FC236}">
                <a16:creationId xmlns:a16="http://schemas.microsoft.com/office/drawing/2014/main" id="{15310780-42F5-69E8-30BB-FE3EF6207743}"/>
              </a:ext>
            </a:extLst>
          </p:cNvPr>
          <p:cNvGrpSpPr/>
          <p:nvPr/>
        </p:nvGrpSpPr>
        <p:grpSpPr>
          <a:xfrm>
            <a:off x="10317219" y="2807170"/>
            <a:ext cx="2258060" cy="461665"/>
            <a:chOff x="9207500" y="2178173"/>
            <a:chExt cx="2258060" cy="461665"/>
          </a:xfrm>
        </p:grpSpPr>
        <p:cxnSp>
          <p:nvCxnSpPr>
            <p:cNvPr id="11" name="Straight Arrow Connector 10">
              <a:extLst>
                <a:ext uri="{FF2B5EF4-FFF2-40B4-BE49-F238E27FC236}">
                  <a16:creationId xmlns:a16="http://schemas.microsoft.com/office/drawing/2014/main" id="{D0D3C968-91F4-FB16-4BB8-90BC4D11D2EF}"/>
                </a:ext>
              </a:extLst>
            </p:cNvPr>
            <p:cNvCxnSpPr/>
            <p:nvPr/>
          </p:nvCxnSpPr>
          <p:spPr>
            <a:xfrm>
              <a:off x="9207500" y="2413000"/>
              <a:ext cx="36576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F3990250-1BED-4FBD-4157-90A0BC7F9C20}"/>
                </a:ext>
              </a:extLst>
            </p:cNvPr>
            <p:cNvSpPr txBox="1"/>
            <p:nvPr/>
          </p:nvSpPr>
          <p:spPr>
            <a:xfrm>
              <a:off x="9573260" y="2178173"/>
              <a:ext cx="18923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8769"/>
                  </a:solidFill>
                  <a:effectLst/>
                  <a:uLnTx/>
                  <a:uFillTx/>
                  <a:latin typeface="Arial" panose="020B0604020202020204"/>
                  <a:ea typeface="+mn-ea"/>
                  <a:cs typeface="+mn-cs"/>
                </a:rPr>
                <a:t>68%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Millennial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8769"/>
                  </a:solidFill>
                  <a:effectLst/>
                  <a:uLnTx/>
                  <a:uFillTx/>
                  <a:latin typeface="Arial" panose="020B0604020202020204"/>
                  <a:ea typeface="+mn-ea"/>
                  <a:cs typeface="+mn-cs"/>
                </a:rPr>
                <a:t>45%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Boomer+</a:t>
              </a:r>
            </a:p>
          </p:txBody>
        </p:sp>
      </p:grpSp>
      <p:grpSp>
        <p:nvGrpSpPr>
          <p:cNvPr id="13" name="Group 12">
            <a:extLst>
              <a:ext uri="{FF2B5EF4-FFF2-40B4-BE49-F238E27FC236}">
                <a16:creationId xmlns:a16="http://schemas.microsoft.com/office/drawing/2014/main" id="{5D3154BB-14F2-086B-0553-223F3FCE5882}"/>
              </a:ext>
            </a:extLst>
          </p:cNvPr>
          <p:cNvGrpSpPr/>
          <p:nvPr/>
        </p:nvGrpSpPr>
        <p:grpSpPr>
          <a:xfrm>
            <a:off x="10317219" y="3355455"/>
            <a:ext cx="2258060" cy="461665"/>
            <a:chOff x="9207500" y="2178173"/>
            <a:chExt cx="2258060" cy="461665"/>
          </a:xfrm>
        </p:grpSpPr>
        <p:cxnSp>
          <p:nvCxnSpPr>
            <p:cNvPr id="15" name="Straight Arrow Connector 14">
              <a:extLst>
                <a:ext uri="{FF2B5EF4-FFF2-40B4-BE49-F238E27FC236}">
                  <a16:creationId xmlns:a16="http://schemas.microsoft.com/office/drawing/2014/main" id="{DA311764-DCA2-CA58-1926-0B6A9E0DFA27}"/>
                </a:ext>
              </a:extLst>
            </p:cNvPr>
            <p:cNvCxnSpPr/>
            <p:nvPr/>
          </p:nvCxnSpPr>
          <p:spPr>
            <a:xfrm>
              <a:off x="9207500" y="2413000"/>
              <a:ext cx="36576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5D1831CC-ABC3-64F1-891F-D6EF2AA6CCC7}"/>
                </a:ext>
              </a:extLst>
            </p:cNvPr>
            <p:cNvSpPr txBox="1"/>
            <p:nvPr/>
          </p:nvSpPr>
          <p:spPr>
            <a:xfrm>
              <a:off x="9573260" y="2178173"/>
              <a:ext cx="18923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8769"/>
                  </a:solidFill>
                  <a:effectLst/>
                  <a:uLnTx/>
                  <a:uFillTx/>
                  <a:latin typeface="Arial" panose="020B0604020202020204"/>
                  <a:ea typeface="+mn-ea"/>
                  <a:cs typeface="+mn-cs"/>
                </a:rPr>
                <a:t>70%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Millennial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8769"/>
                  </a:solidFill>
                  <a:effectLst/>
                  <a:uLnTx/>
                  <a:uFillTx/>
                  <a:latin typeface="Arial" panose="020B0604020202020204"/>
                  <a:ea typeface="+mn-ea"/>
                  <a:cs typeface="+mn-cs"/>
                </a:rPr>
                <a:t>22%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Boomer+</a:t>
              </a:r>
            </a:p>
          </p:txBody>
        </p:sp>
      </p:grpSp>
      <p:grpSp>
        <p:nvGrpSpPr>
          <p:cNvPr id="18" name="Group 17">
            <a:extLst>
              <a:ext uri="{FF2B5EF4-FFF2-40B4-BE49-F238E27FC236}">
                <a16:creationId xmlns:a16="http://schemas.microsoft.com/office/drawing/2014/main" id="{BD779788-0A07-6780-3D7A-EA90E17DD44F}"/>
              </a:ext>
            </a:extLst>
          </p:cNvPr>
          <p:cNvGrpSpPr/>
          <p:nvPr/>
        </p:nvGrpSpPr>
        <p:grpSpPr>
          <a:xfrm>
            <a:off x="10317219" y="3913962"/>
            <a:ext cx="2258060" cy="461665"/>
            <a:chOff x="9207500" y="2178173"/>
            <a:chExt cx="2258060" cy="461665"/>
          </a:xfrm>
        </p:grpSpPr>
        <p:cxnSp>
          <p:nvCxnSpPr>
            <p:cNvPr id="20" name="Straight Arrow Connector 19">
              <a:extLst>
                <a:ext uri="{FF2B5EF4-FFF2-40B4-BE49-F238E27FC236}">
                  <a16:creationId xmlns:a16="http://schemas.microsoft.com/office/drawing/2014/main" id="{BB05C7F2-D598-0CAD-4869-E0477E80B456}"/>
                </a:ext>
              </a:extLst>
            </p:cNvPr>
            <p:cNvCxnSpPr/>
            <p:nvPr/>
          </p:nvCxnSpPr>
          <p:spPr>
            <a:xfrm>
              <a:off x="9207500" y="2413000"/>
              <a:ext cx="36576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C6CEA812-AC0C-10B2-47C7-7BDF07B87A48}"/>
                </a:ext>
              </a:extLst>
            </p:cNvPr>
            <p:cNvSpPr txBox="1"/>
            <p:nvPr/>
          </p:nvSpPr>
          <p:spPr>
            <a:xfrm>
              <a:off x="9573260" y="2178173"/>
              <a:ext cx="18923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8769"/>
                  </a:solidFill>
                  <a:effectLst/>
                  <a:uLnTx/>
                  <a:uFillTx/>
                  <a:latin typeface="Arial" panose="020B0604020202020204"/>
                  <a:ea typeface="+mn-ea"/>
                  <a:cs typeface="+mn-cs"/>
                </a:rPr>
                <a:t>56%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Millennial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8769"/>
                  </a:solidFill>
                  <a:effectLst/>
                  <a:uLnTx/>
                  <a:uFillTx/>
                  <a:latin typeface="Arial" panose="020B0604020202020204"/>
                  <a:ea typeface="+mn-ea"/>
                  <a:cs typeface="+mn-cs"/>
                </a:rPr>
                <a:t>36%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Boomer+</a:t>
              </a:r>
            </a:p>
          </p:txBody>
        </p:sp>
      </p:grpSp>
      <p:grpSp>
        <p:nvGrpSpPr>
          <p:cNvPr id="22" name="Group 21">
            <a:extLst>
              <a:ext uri="{FF2B5EF4-FFF2-40B4-BE49-F238E27FC236}">
                <a16:creationId xmlns:a16="http://schemas.microsoft.com/office/drawing/2014/main" id="{D2F9CE87-DE60-57DC-C5AB-1AF7DFA30D0F}"/>
              </a:ext>
            </a:extLst>
          </p:cNvPr>
          <p:cNvGrpSpPr/>
          <p:nvPr/>
        </p:nvGrpSpPr>
        <p:grpSpPr>
          <a:xfrm>
            <a:off x="10317219" y="4462247"/>
            <a:ext cx="2258060" cy="461665"/>
            <a:chOff x="9207500" y="2178173"/>
            <a:chExt cx="2258060" cy="461665"/>
          </a:xfrm>
        </p:grpSpPr>
        <p:cxnSp>
          <p:nvCxnSpPr>
            <p:cNvPr id="23" name="Straight Arrow Connector 22">
              <a:extLst>
                <a:ext uri="{FF2B5EF4-FFF2-40B4-BE49-F238E27FC236}">
                  <a16:creationId xmlns:a16="http://schemas.microsoft.com/office/drawing/2014/main" id="{A3284810-1009-FEA7-B2C2-B48D3C08C856}"/>
                </a:ext>
              </a:extLst>
            </p:cNvPr>
            <p:cNvCxnSpPr/>
            <p:nvPr/>
          </p:nvCxnSpPr>
          <p:spPr>
            <a:xfrm>
              <a:off x="9207500" y="2413000"/>
              <a:ext cx="36576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93E7E2AA-9C20-AC45-BFEC-F005A1D8FD94}"/>
                </a:ext>
              </a:extLst>
            </p:cNvPr>
            <p:cNvSpPr txBox="1"/>
            <p:nvPr/>
          </p:nvSpPr>
          <p:spPr>
            <a:xfrm>
              <a:off x="9573260" y="2178173"/>
              <a:ext cx="18923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8769"/>
                  </a:solidFill>
                  <a:effectLst/>
                  <a:uLnTx/>
                  <a:uFillTx/>
                  <a:latin typeface="Arial" panose="020B0604020202020204"/>
                  <a:ea typeface="+mn-ea"/>
                  <a:cs typeface="+mn-cs"/>
                </a:rPr>
                <a:t>49%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Millennial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8769"/>
                  </a:solidFill>
                  <a:effectLst/>
                  <a:uLnTx/>
                  <a:uFillTx/>
                  <a:latin typeface="Arial" panose="020B0604020202020204"/>
                  <a:ea typeface="+mn-ea"/>
                  <a:cs typeface="+mn-cs"/>
                </a:rPr>
                <a:t>29%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Boomer+</a:t>
              </a:r>
            </a:p>
          </p:txBody>
        </p:sp>
      </p:grpSp>
      <p:grpSp>
        <p:nvGrpSpPr>
          <p:cNvPr id="25" name="Group 24">
            <a:extLst>
              <a:ext uri="{FF2B5EF4-FFF2-40B4-BE49-F238E27FC236}">
                <a16:creationId xmlns:a16="http://schemas.microsoft.com/office/drawing/2014/main" id="{5101A06F-183C-8019-83EA-5A9E4996C346}"/>
              </a:ext>
            </a:extLst>
          </p:cNvPr>
          <p:cNvGrpSpPr/>
          <p:nvPr/>
        </p:nvGrpSpPr>
        <p:grpSpPr>
          <a:xfrm>
            <a:off x="10317219" y="5040057"/>
            <a:ext cx="2258060" cy="461665"/>
            <a:chOff x="9207500" y="2178173"/>
            <a:chExt cx="2258060" cy="461665"/>
          </a:xfrm>
        </p:grpSpPr>
        <p:cxnSp>
          <p:nvCxnSpPr>
            <p:cNvPr id="26" name="Straight Arrow Connector 25">
              <a:extLst>
                <a:ext uri="{FF2B5EF4-FFF2-40B4-BE49-F238E27FC236}">
                  <a16:creationId xmlns:a16="http://schemas.microsoft.com/office/drawing/2014/main" id="{05F893E1-D472-C46D-D8C2-746F886B5B54}"/>
                </a:ext>
              </a:extLst>
            </p:cNvPr>
            <p:cNvCxnSpPr/>
            <p:nvPr/>
          </p:nvCxnSpPr>
          <p:spPr>
            <a:xfrm>
              <a:off x="9207500" y="2413000"/>
              <a:ext cx="36576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54B43372-AEC5-2312-D987-DD8E20E27DEE}"/>
                </a:ext>
              </a:extLst>
            </p:cNvPr>
            <p:cNvSpPr txBox="1"/>
            <p:nvPr/>
          </p:nvSpPr>
          <p:spPr>
            <a:xfrm>
              <a:off x="9573260" y="2178173"/>
              <a:ext cx="18923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8769"/>
                  </a:solidFill>
                  <a:effectLst/>
                  <a:uLnTx/>
                  <a:uFillTx/>
                  <a:latin typeface="Arial" panose="020B0604020202020204"/>
                  <a:ea typeface="+mn-ea"/>
                  <a:cs typeface="+mn-cs"/>
                </a:rPr>
                <a:t>42%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Millennial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8769"/>
                  </a:solidFill>
                  <a:effectLst/>
                  <a:uLnTx/>
                  <a:uFillTx/>
                  <a:latin typeface="Arial" panose="020B0604020202020204"/>
                  <a:ea typeface="+mn-ea"/>
                  <a:cs typeface="+mn-cs"/>
                </a:rPr>
                <a:t>26%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Boomer+</a:t>
              </a:r>
            </a:p>
          </p:txBody>
        </p:sp>
      </p:grpSp>
      <p:grpSp>
        <p:nvGrpSpPr>
          <p:cNvPr id="10" name="Group 9">
            <a:extLst>
              <a:ext uri="{FF2B5EF4-FFF2-40B4-BE49-F238E27FC236}">
                <a16:creationId xmlns:a16="http://schemas.microsoft.com/office/drawing/2014/main" id="{1F26EE0F-D63F-C111-D633-66F3F5BC490B}"/>
              </a:ext>
            </a:extLst>
          </p:cNvPr>
          <p:cNvGrpSpPr/>
          <p:nvPr/>
        </p:nvGrpSpPr>
        <p:grpSpPr>
          <a:xfrm>
            <a:off x="10317219" y="2238195"/>
            <a:ext cx="2258060" cy="461665"/>
            <a:chOff x="9207500" y="2178173"/>
            <a:chExt cx="2258060" cy="461665"/>
          </a:xfrm>
        </p:grpSpPr>
        <p:cxnSp>
          <p:nvCxnSpPr>
            <p:cNvPr id="29" name="Straight Arrow Connector 28">
              <a:extLst>
                <a:ext uri="{FF2B5EF4-FFF2-40B4-BE49-F238E27FC236}">
                  <a16:creationId xmlns:a16="http://schemas.microsoft.com/office/drawing/2014/main" id="{90CFCD24-C12F-8917-588C-6825DFFC93DD}"/>
                </a:ext>
              </a:extLst>
            </p:cNvPr>
            <p:cNvCxnSpPr/>
            <p:nvPr/>
          </p:nvCxnSpPr>
          <p:spPr>
            <a:xfrm>
              <a:off x="9207500" y="2413000"/>
              <a:ext cx="36576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AF1FE400-9691-88B5-5A34-0B6B4929CF47}"/>
                </a:ext>
              </a:extLst>
            </p:cNvPr>
            <p:cNvSpPr txBox="1"/>
            <p:nvPr/>
          </p:nvSpPr>
          <p:spPr>
            <a:xfrm>
              <a:off x="9573260" y="2178173"/>
              <a:ext cx="18923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8769"/>
                  </a:solidFill>
                  <a:effectLst/>
                  <a:uLnTx/>
                  <a:uFillTx/>
                  <a:latin typeface="Arial" panose="020B0604020202020204"/>
                  <a:ea typeface="+mn-ea"/>
                  <a:cs typeface="+mn-cs"/>
                </a:rPr>
                <a:t>76%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Millennial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8769"/>
                  </a:solidFill>
                  <a:effectLst/>
                  <a:uLnTx/>
                  <a:uFillTx/>
                  <a:latin typeface="Arial" panose="020B0604020202020204"/>
                  <a:ea typeface="+mn-ea"/>
                  <a:cs typeface="+mn-cs"/>
                </a:rPr>
                <a:t>69%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Boomer+</a:t>
              </a:r>
            </a:p>
          </p:txBody>
        </p:sp>
      </p:grpSp>
      <p:grpSp>
        <p:nvGrpSpPr>
          <p:cNvPr id="31" name="Group 30">
            <a:extLst>
              <a:ext uri="{FF2B5EF4-FFF2-40B4-BE49-F238E27FC236}">
                <a16:creationId xmlns:a16="http://schemas.microsoft.com/office/drawing/2014/main" id="{29EE7A64-E6D5-4FA5-4F95-453831541B8A}"/>
              </a:ext>
            </a:extLst>
          </p:cNvPr>
          <p:cNvGrpSpPr/>
          <p:nvPr/>
        </p:nvGrpSpPr>
        <p:grpSpPr>
          <a:xfrm>
            <a:off x="10317219" y="5573348"/>
            <a:ext cx="2258060" cy="461665"/>
            <a:chOff x="9207500" y="2178173"/>
            <a:chExt cx="2258060" cy="461665"/>
          </a:xfrm>
        </p:grpSpPr>
        <p:cxnSp>
          <p:nvCxnSpPr>
            <p:cNvPr id="32" name="Straight Arrow Connector 31">
              <a:extLst>
                <a:ext uri="{FF2B5EF4-FFF2-40B4-BE49-F238E27FC236}">
                  <a16:creationId xmlns:a16="http://schemas.microsoft.com/office/drawing/2014/main" id="{4726AD1F-3FE3-0B73-AAB8-7490ABCF69ED}"/>
                </a:ext>
              </a:extLst>
            </p:cNvPr>
            <p:cNvCxnSpPr/>
            <p:nvPr/>
          </p:nvCxnSpPr>
          <p:spPr>
            <a:xfrm>
              <a:off x="9207500" y="2413000"/>
              <a:ext cx="365760" cy="0"/>
            </a:xfrm>
            <a:prstGeom prst="straightConnector1">
              <a:avLst/>
            </a:prstGeom>
            <a:ln>
              <a:solidFill>
                <a:schemeClr val="accent2"/>
              </a:solidFill>
              <a:tailEnd type="triangle"/>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22D70984-12C8-5ECB-34D5-8B722258AAA5}"/>
                </a:ext>
              </a:extLst>
            </p:cNvPr>
            <p:cNvSpPr txBox="1"/>
            <p:nvPr/>
          </p:nvSpPr>
          <p:spPr>
            <a:xfrm>
              <a:off x="9573260" y="2178173"/>
              <a:ext cx="18923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8769"/>
                  </a:solidFill>
                  <a:effectLst/>
                  <a:uLnTx/>
                  <a:uFillTx/>
                  <a:latin typeface="Arial" panose="020B0604020202020204"/>
                  <a:ea typeface="+mn-ea"/>
                  <a:cs typeface="+mn-cs"/>
                </a:rPr>
                <a:t>41%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Millennial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8769"/>
                  </a:solidFill>
                  <a:effectLst/>
                  <a:uLnTx/>
                  <a:uFillTx/>
                  <a:latin typeface="Arial" panose="020B0604020202020204"/>
                  <a:ea typeface="+mn-ea"/>
                  <a:cs typeface="+mn-cs"/>
                </a:rPr>
                <a:t>5%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Boomer+</a:t>
              </a:r>
            </a:p>
          </p:txBody>
        </p:sp>
      </p:grpSp>
      <p:sp>
        <p:nvSpPr>
          <p:cNvPr id="5" name="Text Placeholder 5">
            <a:extLst>
              <a:ext uri="{FF2B5EF4-FFF2-40B4-BE49-F238E27FC236}">
                <a16:creationId xmlns:a16="http://schemas.microsoft.com/office/drawing/2014/main" id="{38525A0C-414E-10A9-FD38-CCC1402E0DE0}"/>
              </a:ext>
            </a:extLst>
          </p:cNvPr>
          <p:cNvSpPr>
            <a:spLocks noGrp="1"/>
          </p:cNvSpPr>
          <p:nvPr>
            <p:ph type="body" sz="quarter" idx="11"/>
          </p:nvPr>
        </p:nvSpPr>
        <p:spPr>
          <a:xfrm>
            <a:off x="177447" y="265587"/>
            <a:ext cx="6096000" cy="252573"/>
          </a:xfrm>
        </p:spPr>
        <p:txBody>
          <a:body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1067" b="1" i="0" u="none" strike="noStrike" kern="1200" cap="none" spc="0" normalizeH="0" baseline="0" noProof="0" dirty="0">
                <a:ln>
                  <a:noFill/>
                </a:ln>
                <a:solidFill>
                  <a:srgbClr val="FF8769"/>
                </a:solidFill>
                <a:effectLst/>
                <a:uLnTx/>
                <a:uFillTx/>
                <a:latin typeface="Helvetica Light" panose="020B0403020202020204" pitchFamily="34" charset="0"/>
                <a:ea typeface="+mn-ea"/>
                <a:cs typeface="+mn-cs"/>
              </a:rPr>
              <a:t>OAAA Q4 CONSUMER TRENDS FOR OOH</a:t>
            </a:r>
          </a:p>
        </p:txBody>
      </p:sp>
    </p:spTree>
    <p:extLst>
      <p:ext uri="{BB962C8B-B14F-4D97-AF65-F5344CB8AC3E}">
        <p14:creationId xmlns:p14="http://schemas.microsoft.com/office/powerpoint/2010/main" val="65393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FEAAD4C2-FC24-E143-AED0-5D1748886384}"/>
              </a:ext>
            </a:extLst>
          </p:cNvPr>
          <p:cNvSpPr txBox="1">
            <a:spLocks/>
          </p:cNvSpPr>
          <p:nvPr/>
        </p:nvSpPr>
        <p:spPr>
          <a:xfrm>
            <a:off x="177449" y="518160"/>
            <a:ext cx="12014551" cy="433739"/>
          </a:xfrm>
          <a:prstGeom prst="rect">
            <a:avLst/>
          </a:prstGeom>
        </p:spPr>
        <p:txBody>
          <a:bodyPr/>
          <a:lstStyle>
            <a:lvl1pPr algn="l" defTabSz="609585" rtl="0" eaLnBrk="1" latinLnBrk="0" hangingPunct="1">
              <a:spcBef>
                <a:spcPct val="0"/>
              </a:spcBef>
              <a:buNone/>
              <a:defRPr sz="2400" b="0" i="0" kern="1200">
                <a:solidFill>
                  <a:schemeClr val="tx1"/>
                </a:solidFill>
                <a:latin typeface="Helvetica Light" panose="020B0403020202020204" pitchFamily="34" charset="0"/>
                <a:ea typeface="Helvetica Light" panose="020B0403020202020204" pitchFamily="34" charset="0"/>
                <a:cs typeface="Arial" charset="0"/>
              </a:defRPr>
            </a:lvl1pPr>
          </a:lstStyle>
          <a:p>
            <a:pPr marL="0" marR="0" lvl="0" indent="0" algn="l" defTabSz="609585" rtl="0" eaLnBrk="1" fontAlgn="auto" latinLnBrk="0" hangingPunct="1">
              <a:lnSpc>
                <a:spcPct val="100000"/>
              </a:lnSpc>
              <a:spcBef>
                <a:spcPct val="0"/>
              </a:spcBef>
              <a:spcAft>
                <a:spcPts val="0"/>
              </a:spcAft>
              <a:buClrTx/>
              <a:buSzTx/>
              <a:buFontTx/>
              <a:buNone/>
              <a:tabLst/>
              <a:defRPr/>
            </a:pPr>
            <a:r>
              <a:rPr lang="en-US" b="1">
                <a:solidFill>
                  <a:srgbClr val="000000"/>
                </a:solidFill>
                <a:latin typeface="Arial" panose="020B0604020202020204" pitchFamily="34" charset="0"/>
                <a:cs typeface="Arial" panose="020B0604020202020204" pitchFamily="34" charset="0"/>
              </a:rPr>
              <a:t>In Response, Consumer Spending Splitting In</a:t>
            </a:r>
            <a:r>
              <a:rPr kumimoji="0" lang="en-US" sz="2400" b="1"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to Deprivation or Intemperance</a:t>
            </a:r>
            <a:endParaRPr kumimoji="0" lang="en-US" sz="2400" b="1" i="0" u="none" strike="noStrike" kern="1200" cap="none" spc="0" normalizeH="0" baseline="0" noProof="0">
              <a:ln>
                <a:noFill/>
              </a:ln>
              <a:solidFill>
                <a:srgbClr val="000000"/>
              </a:solidFill>
              <a:effectLst/>
              <a:uLnTx/>
              <a:uFillTx/>
              <a:latin typeface="Arial" panose="020B0604020202020204"/>
              <a:cs typeface="Arial" charset="0"/>
            </a:endParaRPr>
          </a:p>
        </p:txBody>
      </p:sp>
      <p:sp>
        <p:nvSpPr>
          <p:cNvPr id="20" name="TextBox 19">
            <a:extLst>
              <a:ext uri="{FF2B5EF4-FFF2-40B4-BE49-F238E27FC236}">
                <a16:creationId xmlns:a16="http://schemas.microsoft.com/office/drawing/2014/main" id="{0708EC40-BBD2-AA0F-BB5D-48A4A3570F8F}"/>
              </a:ext>
            </a:extLst>
          </p:cNvPr>
          <p:cNvSpPr txBox="1"/>
          <p:nvPr/>
        </p:nvSpPr>
        <p:spPr>
          <a:xfrm>
            <a:off x="177446" y="6435193"/>
            <a:ext cx="5414058"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Source: The Harris Poll Thought Leadership Practice “Money Mindset Survey” (2023)</a:t>
            </a:r>
            <a:endParaRPr kumimoji="0" lang="en-US" sz="800" b="0" i="0" u="sng" strike="noStrike" kern="1200" cap="none" spc="0" normalizeH="0" baseline="0" noProof="0">
              <a:ln>
                <a:noFill/>
              </a:ln>
              <a:solidFill>
                <a:srgbClr val="939598"/>
              </a:solidFill>
              <a:effectLst/>
              <a:uLnTx/>
              <a:uFillTx/>
              <a:latin typeface="Arial" panose="020B0604020202020204"/>
              <a:ea typeface="+mn-ea"/>
              <a:cs typeface="+mn-cs"/>
            </a:endParaRPr>
          </a:p>
        </p:txBody>
      </p:sp>
      <p:grpSp>
        <p:nvGrpSpPr>
          <p:cNvPr id="3" name="Group 2">
            <a:extLst>
              <a:ext uri="{FF2B5EF4-FFF2-40B4-BE49-F238E27FC236}">
                <a16:creationId xmlns:a16="http://schemas.microsoft.com/office/drawing/2014/main" id="{AFC7CF4E-8C3D-0FC5-9B01-EB3C52B9D960}"/>
              </a:ext>
            </a:extLst>
          </p:cNvPr>
          <p:cNvGrpSpPr/>
          <p:nvPr/>
        </p:nvGrpSpPr>
        <p:grpSpPr>
          <a:xfrm>
            <a:off x="8378194" y="1819755"/>
            <a:ext cx="3761778" cy="3451970"/>
            <a:chOff x="4358640" y="1819755"/>
            <a:chExt cx="3761778" cy="3451970"/>
          </a:xfrm>
        </p:grpSpPr>
        <p:sp>
          <p:nvSpPr>
            <p:cNvPr id="2" name="TextBox 1">
              <a:extLst>
                <a:ext uri="{FF2B5EF4-FFF2-40B4-BE49-F238E27FC236}">
                  <a16:creationId xmlns:a16="http://schemas.microsoft.com/office/drawing/2014/main" id="{CEDEF44D-57B0-AC65-2816-A0EB7B614344}"/>
                </a:ext>
              </a:extLst>
            </p:cNvPr>
            <p:cNvSpPr txBox="1"/>
            <p:nvPr/>
          </p:nvSpPr>
          <p:spPr>
            <a:xfrm>
              <a:off x="4358640" y="4009841"/>
              <a:ext cx="3761778" cy="12618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a:ln>
                    <a:noFill/>
                  </a:ln>
                  <a:effectLst/>
                  <a:uLnTx/>
                  <a:uFillTx/>
                  <a:latin typeface="Arial" panose="020B0604020202020204"/>
                  <a:ea typeface="+mn-ea"/>
                  <a:cs typeface="+mn-cs"/>
                </a:rPr>
                <a:t>Agree, “I </a:t>
              </a:r>
              <a:r>
                <a:rPr kumimoji="0" lang="en-US" sz="1800" b="1" i="0" u="none" strike="noStrike" kern="1200" cap="none" spc="0" normalizeH="0" baseline="0" noProof="0">
                  <a:ln>
                    <a:noFill/>
                  </a:ln>
                  <a:effectLst/>
                  <a:uLnTx/>
                  <a:uFillTx/>
                  <a:latin typeface="Arial" panose="020B0604020202020204"/>
                  <a:ea typeface="+mn-ea"/>
                  <a:cs typeface="+mn-cs"/>
                </a:rPr>
                <a:t>deserve to treat myself to more expensive purchases </a:t>
              </a:r>
              <a:r>
                <a:rPr kumimoji="0" lang="en-US" sz="1800" i="0" u="none" strike="noStrike" kern="1200" cap="none" spc="0" normalizeH="0" baseline="0" noProof="0">
                  <a:ln>
                    <a:noFill/>
                  </a:ln>
                  <a:effectLst/>
                  <a:uLnTx/>
                  <a:uFillTx/>
                  <a:latin typeface="Arial" panose="020B0604020202020204"/>
                  <a:ea typeface="+mn-ea"/>
                  <a:cs typeface="+mn-cs"/>
                </a:rPr>
                <a:t>after surviving the last few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(Gen Z: 70%, Millennials: 66%)</a:t>
              </a:r>
            </a:p>
          </p:txBody>
        </p:sp>
        <p:graphicFrame>
          <p:nvGraphicFramePr>
            <p:cNvPr id="9" name="Chart 8">
              <a:extLst>
                <a:ext uri="{FF2B5EF4-FFF2-40B4-BE49-F238E27FC236}">
                  <a16:creationId xmlns:a16="http://schemas.microsoft.com/office/drawing/2014/main" id="{9588F513-55D2-3A80-4E9C-83BE9DDED474}"/>
                </a:ext>
              </a:extLst>
            </p:cNvPr>
            <p:cNvGraphicFramePr/>
            <p:nvPr/>
          </p:nvGraphicFramePr>
          <p:xfrm>
            <a:off x="4770120" y="1819755"/>
            <a:ext cx="2651760" cy="210312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83361680-3492-9834-2A6D-27C6F0DA294E}"/>
                </a:ext>
              </a:extLst>
            </p:cNvPr>
            <p:cNvSpPr txBox="1"/>
            <p:nvPr/>
          </p:nvSpPr>
          <p:spPr>
            <a:xfrm>
              <a:off x="5439802" y="2553694"/>
              <a:ext cx="142479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accent1"/>
                  </a:solidFill>
                  <a:effectLst/>
                  <a:uLnTx/>
                  <a:uFillTx/>
                  <a:latin typeface="Helvetica" pitchFamily="2" charset="0"/>
                  <a:ea typeface="+mn-ea"/>
                  <a:cs typeface="+mn-cs"/>
                </a:rPr>
                <a:t>56%</a:t>
              </a:r>
              <a:endParaRPr kumimoji="0" lang="en-US" sz="2400" b="1" i="0" u="none" strike="noStrike" kern="1200" cap="none" spc="0" normalizeH="0" baseline="0" noProof="0">
                <a:ln>
                  <a:noFill/>
                </a:ln>
                <a:solidFill>
                  <a:schemeClr val="accent1"/>
                </a:solidFill>
                <a:effectLst/>
                <a:uLnTx/>
                <a:uFillTx/>
                <a:latin typeface="Helvetica" pitchFamily="2" charset="0"/>
                <a:ea typeface="+mn-ea"/>
                <a:cs typeface="+mn-cs"/>
              </a:endParaRPr>
            </a:p>
          </p:txBody>
        </p:sp>
      </p:grpSp>
      <p:grpSp>
        <p:nvGrpSpPr>
          <p:cNvPr id="4" name="Group 3">
            <a:extLst>
              <a:ext uri="{FF2B5EF4-FFF2-40B4-BE49-F238E27FC236}">
                <a16:creationId xmlns:a16="http://schemas.microsoft.com/office/drawing/2014/main" id="{7693DA52-9404-E503-BD1E-54B99010BF21}"/>
              </a:ext>
            </a:extLst>
          </p:cNvPr>
          <p:cNvGrpSpPr/>
          <p:nvPr/>
        </p:nvGrpSpPr>
        <p:grpSpPr>
          <a:xfrm>
            <a:off x="4481516" y="1811653"/>
            <a:ext cx="3474720" cy="3615703"/>
            <a:chOff x="8501070" y="1811653"/>
            <a:chExt cx="3474720" cy="3615703"/>
          </a:xfrm>
        </p:grpSpPr>
        <p:sp>
          <p:nvSpPr>
            <p:cNvPr id="24" name="TextBox 23">
              <a:extLst>
                <a:ext uri="{FF2B5EF4-FFF2-40B4-BE49-F238E27FC236}">
                  <a16:creationId xmlns:a16="http://schemas.microsoft.com/office/drawing/2014/main" id="{E70480E9-4DB8-0765-4AC1-1024ECBC3BC3}"/>
                </a:ext>
              </a:extLst>
            </p:cNvPr>
            <p:cNvSpPr txBox="1"/>
            <p:nvPr/>
          </p:nvSpPr>
          <p:spPr>
            <a:xfrm>
              <a:off x="8501070" y="3996195"/>
              <a:ext cx="3474720" cy="143116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anose="020B0604020202020204"/>
                </a:rPr>
                <a:t>O</a:t>
              </a:r>
              <a:r>
                <a:rPr kumimoji="0" lang="en-US" sz="1800" i="0" u="none" strike="noStrike" kern="1200" cap="none" spc="0" normalizeH="0" baseline="0" noProof="0">
                  <a:ln>
                    <a:noFill/>
                  </a:ln>
                  <a:effectLst/>
                  <a:uLnTx/>
                  <a:uFillTx/>
                  <a:latin typeface="Arial" panose="020B0604020202020204"/>
                  <a:ea typeface="+mn-ea"/>
                  <a:cs typeface="+mn-cs"/>
                </a:rPr>
                <a:t>f Americans have </a:t>
              </a:r>
              <a:r>
                <a:rPr kumimoji="0" lang="en-US" sz="1800" b="1" i="0" u="none" strike="noStrike" kern="1200" cap="none" spc="0" normalizeH="0" baseline="0" noProof="0">
                  <a:ln>
                    <a:noFill/>
                  </a:ln>
                  <a:effectLst/>
                  <a:uLnTx/>
                  <a:uFillTx/>
                  <a:latin typeface="Arial" panose="020B0604020202020204"/>
                  <a:ea typeface="+mn-ea"/>
                  <a:cs typeface="+mn-cs"/>
                </a:rPr>
                <a:t>cut out more ''in-between‘’ spending </a:t>
              </a:r>
              <a:r>
                <a:rPr kumimoji="0" lang="en-US" sz="1800" i="0" u="none" strike="noStrike" kern="1200" cap="none" spc="0" normalizeH="0" baseline="0" noProof="0">
                  <a:ln>
                    <a:noFill/>
                  </a:ln>
                  <a:effectLst/>
                  <a:uLnTx/>
                  <a:uFillTx/>
                  <a:latin typeface="Arial" panose="020B0604020202020204"/>
                  <a:ea typeface="+mn-ea"/>
                  <a:cs typeface="+mn-cs"/>
                </a:rPr>
                <a:t>this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(i.e., cutting out things they don't care about that much in order to splurge on other items)</a:t>
              </a:r>
            </a:p>
          </p:txBody>
        </p:sp>
        <p:graphicFrame>
          <p:nvGraphicFramePr>
            <p:cNvPr id="25" name="Chart 24">
              <a:extLst>
                <a:ext uri="{FF2B5EF4-FFF2-40B4-BE49-F238E27FC236}">
                  <a16:creationId xmlns:a16="http://schemas.microsoft.com/office/drawing/2014/main" id="{2E3720AD-B5D8-01E4-36B9-826064FA1E70}"/>
                </a:ext>
              </a:extLst>
            </p:cNvPr>
            <p:cNvGraphicFramePr/>
            <p:nvPr/>
          </p:nvGraphicFramePr>
          <p:xfrm>
            <a:off x="8912550" y="1811653"/>
            <a:ext cx="2651760" cy="2103120"/>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a:extLst>
                <a:ext uri="{FF2B5EF4-FFF2-40B4-BE49-F238E27FC236}">
                  <a16:creationId xmlns:a16="http://schemas.microsoft.com/office/drawing/2014/main" id="{503521E6-075F-2C60-92AD-851C853E176B}"/>
                </a:ext>
              </a:extLst>
            </p:cNvPr>
            <p:cNvSpPr txBox="1"/>
            <p:nvPr/>
          </p:nvSpPr>
          <p:spPr>
            <a:xfrm>
              <a:off x="9582232" y="2540048"/>
              <a:ext cx="142479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accent1"/>
                  </a:solidFill>
                  <a:effectLst/>
                  <a:uLnTx/>
                  <a:uFillTx/>
                  <a:latin typeface="Helvetica" pitchFamily="2" charset="0"/>
                  <a:ea typeface="+mn-ea"/>
                  <a:cs typeface="+mn-cs"/>
                </a:rPr>
                <a:t>69%</a:t>
              </a:r>
              <a:endParaRPr kumimoji="0" lang="en-US" sz="2400" b="1" i="0" u="none" strike="noStrike" kern="1200" cap="none" spc="0" normalizeH="0" baseline="0" noProof="0">
                <a:ln>
                  <a:noFill/>
                </a:ln>
                <a:solidFill>
                  <a:schemeClr val="accent1"/>
                </a:solidFill>
                <a:effectLst/>
                <a:uLnTx/>
                <a:uFillTx/>
                <a:latin typeface="Helvetica" pitchFamily="2" charset="0"/>
                <a:ea typeface="+mn-ea"/>
                <a:cs typeface="+mn-cs"/>
              </a:endParaRPr>
            </a:p>
          </p:txBody>
        </p:sp>
      </p:grpSp>
      <p:sp>
        <p:nvSpPr>
          <p:cNvPr id="6" name="Text Placeholder 5">
            <a:extLst>
              <a:ext uri="{FF2B5EF4-FFF2-40B4-BE49-F238E27FC236}">
                <a16:creationId xmlns:a16="http://schemas.microsoft.com/office/drawing/2014/main" id="{BB1549FD-7F10-C168-5134-84CD2B8A4CEE}"/>
              </a:ext>
            </a:extLst>
          </p:cNvPr>
          <p:cNvSpPr>
            <a:spLocks noGrp="1"/>
          </p:cNvSpPr>
          <p:nvPr>
            <p:ph type="body" sz="quarter" idx="11"/>
          </p:nvPr>
        </p:nvSpPr>
        <p:spPr>
          <a:xfrm>
            <a:off x="177447" y="265587"/>
            <a:ext cx="6096000" cy="252573"/>
          </a:xfrm>
        </p:spPr>
        <p:txBody>
          <a:bodyPr/>
          <a:lstStyle/>
          <a:p>
            <a:r>
              <a:rPr lang="en-US" b="1" dirty="0">
                <a:solidFill>
                  <a:schemeClr val="accent2"/>
                </a:solidFill>
              </a:rPr>
              <a:t>OAAA Q4 CONSUMER TRENDS FOR OOH</a:t>
            </a:r>
          </a:p>
        </p:txBody>
      </p:sp>
      <p:sp>
        <p:nvSpPr>
          <p:cNvPr id="7" name="TextBox 6">
            <a:extLst>
              <a:ext uri="{FF2B5EF4-FFF2-40B4-BE49-F238E27FC236}">
                <a16:creationId xmlns:a16="http://schemas.microsoft.com/office/drawing/2014/main" id="{88C1352F-FD92-F7B2-7CA0-0FF7071AE43C}"/>
              </a:ext>
            </a:extLst>
          </p:cNvPr>
          <p:cNvSpPr txBox="1"/>
          <p:nvPr/>
        </p:nvSpPr>
        <p:spPr>
          <a:xfrm>
            <a:off x="613623" y="3572221"/>
            <a:ext cx="3383223" cy="1323439"/>
          </a:xfrm>
          <a:prstGeom prst="rect">
            <a:avLst/>
          </a:prstGeom>
          <a:noFill/>
        </p:spPr>
        <p:txBody>
          <a:bodyPr wrap="square" lIns="91440" tIns="45720" rIns="91440" bIns="45720" rtlCol="0" anchor="t">
            <a:spAutoFit/>
          </a:bodyPr>
          <a:lstStyle/>
          <a:p>
            <a:r>
              <a:rPr lang="en-US" sz="1600">
                <a:latin typeface="+mj-lt"/>
                <a:cs typeface="Helvetica"/>
              </a:rPr>
              <a:t>In the pursuit of happiness during the economic downturn, many  consumers are </a:t>
            </a:r>
            <a:r>
              <a:rPr lang="en-US" sz="1600" b="1">
                <a:latin typeface="+mj-lt"/>
                <a:cs typeface="Helvetica"/>
              </a:rPr>
              <a:t>willing to cut back </a:t>
            </a:r>
            <a:r>
              <a:rPr lang="en-US" sz="1600">
                <a:latin typeface="+mj-lt"/>
                <a:cs typeface="Helvetica"/>
              </a:rPr>
              <a:t>in some areas </a:t>
            </a:r>
            <a:r>
              <a:rPr lang="en-US" sz="1600" b="1">
                <a:latin typeface="+mj-lt"/>
                <a:cs typeface="Helvetica"/>
              </a:rPr>
              <a:t>to indulge in others</a:t>
            </a:r>
            <a:r>
              <a:rPr lang="en-US" sz="1600">
                <a:latin typeface="+mj-lt"/>
                <a:cs typeface="Helvetica"/>
              </a:rPr>
              <a:t>.</a:t>
            </a:r>
          </a:p>
        </p:txBody>
      </p:sp>
      <p:sp>
        <p:nvSpPr>
          <p:cNvPr id="10" name="Rectangle 9">
            <a:extLst>
              <a:ext uri="{FF2B5EF4-FFF2-40B4-BE49-F238E27FC236}">
                <a16:creationId xmlns:a16="http://schemas.microsoft.com/office/drawing/2014/main" id="{95E0EC89-12AC-EEE5-3533-8606A6689932}"/>
              </a:ext>
            </a:extLst>
          </p:cNvPr>
          <p:cNvSpPr/>
          <p:nvPr/>
        </p:nvSpPr>
        <p:spPr>
          <a:xfrm>
            <a:off x="451522" y="2119769"/>
            <a:ext cx="3608036" cy="2823856"/>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Graphic 11" descr="Right Brain with solid fill">
            <a:extLst>
              <a:ext uri="{FF2B5EF4-FFF2-40B4-BE49-F238E27FC236}">
                <a16:creationId xmlns:a16="http://schemas.microsoft.com/office/drawing/2014/main" id="{C16B5835-AE34-D346-1350-2AFBF6483BF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86066" y="2009728"/>
            <a:ext cx="1514387" cy="1547517"/>
          </a:xfrm>
          <a:prstGeom prst="rect">
            <a:avLst/>
          </a:prstGeom>
        </p:spPr>
      </p:pic>
      <p:sp>
        <p:nvSpPr>
          <p:cNvPr id="13" name="Multiplication Sign 12">
            <a:extLst>
              <a:ext uri="{FF2B5EF4-FFF2-40B4-BE49-F238E27FC236}">
                <a16:creationId xmlns:a16="http://schemas.microsoft.com/office/drawing/2014/main" id="{1F651CA2-C752-C81B-4990-BF4C01AE00EB}"/>
              </a:ext>
            </a:extLst>
          </p:cNvPr>
          <p:cNvSpPr/>
          <p:nvPr/>
        </p:nvSpPr>
        <p:spPr>
          <a:xfrm>
            <a:off x="1844184" y="2646326"/>
            <a:ext cx="274320" cy="274320"/>
          </a:xfrm>
          <a:prstGeom prst="mathMultiply">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7557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C176E05-0398-426B-800D-DF8801080E62}"/>
              </a:ext>
            </a:extLst>
          </p:cNvPr>
          <p:cNvSpPr>
            <a:spLocks noGrp="1"/>
          </p:cNvSpPr>
          <p:nvPr>
            <p:ph type="title"/>
          </p:nvPr>
        </p:nvSpPr>
        <p:spPr>
          <a:xfrm>
            <a:off x="177447" y="518160"/>
            <a:ext cx="12562159" cy="454573"/>
          </a:xfrm>
        </p:spPr>
        <p:txBody>
          <a:bodyPr/>
          <a:lstStyle/>
          <a:p>
            <a:r>
              <a:rPr lang="en-US" sz="2400" b="1">
                <a:latin typeface="+mj-lt"/>
              </a:rPr>
              <a:t>Americans Are Cutting Back On Basics To Make Way For Luxury Purchases</a:t>
            </a:r>
            <a:endParaRPr lang="en-US" sz="1800" b="1">
              <a:latin typeface="+mj-lt"/>
            </a:endParaRPr>
          </a:p>
        </p:txBody>
      </p:sp>
      <p:sp>
        <p:nvSpPr>
          <p:cNvPr id="14" name="Rectangle 13">
            <a:extLst>
              <a:ext uri="{FF2B5EF4-FFF2-40B4-BE49-F238E27FC236}">
                <a16:creationId xmlns:a16="http://schemas.microsoft.com/office/drawing/2014/main" id="{B4706932-BD8E-4CA5-B711-01D154DC7C82}"/>
              </a:ext>
            </a:extLst>
          </p:cNvPr>
          <p:cNvSpPr/>
          <p:nvPr/>
        </p:nvSpPr>
        <p:spPr>
          <a:xfrm>
            <a:off x="1524000" y="1163373"/>
            <a:ext cx="91440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000000"/>
                </a:solidFill>
                <a:latin typeface="Arial" panose="020B0604020202020204"/>
              </a:rPr>
              <a:t>Have you done any of the following this year to save money? Please select all that apply.</a:t>
            </a:r>
            <a:endParaRPr kumimoji="0" lang="en-US" sz="14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0603C20C-BDE4-CC42-9EE0-762FC06BBF11}"/>
              </a:ext>
            </a:extLst>
          </p:cNvPr>
          <p:cNvSpPr txBox="1"/>
          <p:nvPr/>
        </p:nvSpPr>
        <p:spPr>
          <a:xfrm>
            <a:off x="8768443" y="504552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4" name="Chart 3">
            <a:extLst>
              <a:ext uri="{FF2B5EF4-FFF2-40B4-BE49-F238E27FC236}">
                <a16:creationId xmlns:a16="http://schemas.microsoft.com/office/drawing/2014/main" id="{F467A901-331B-EA10-00B4-1CF31EDFC61D}"/>
              </a:ext>
            </a:extLst>
          </p:cNvPr>
          <p:cNvGraphicFramePr/>
          <p:nvPr/>
        </p:nvGraphicFramePr>
        <p:xfrm>
          <a:off x="4870091" y="1944023"/>
          <a:ext cx="6644370" cy="438547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5">
            <a:extLst>
              <a:ext uri="{FF2B5EF4-FFF2-40B4-BE49-F238E27FC236}">
                <a16:creationId xmlns:a16="http://schemas.microsoft.com/office/drawing/2014/main" id="{C05A6CCE-E0A6-214B-AF8F-AD031A70459B}"/>
              </a:ext>
            </a:extLst>
          </p:cNvPr>
          <p:cNvSpPr>
            <a:spLocks noGrp="1"/>
          </p:cNvSpPr>
          <p:nvPr>
            <p:ph type="body" sz="quarter" idx="11"/>
          </p:nvPr>
        </p:nvSpPr>
        <p:spPr>
          <a:xfrm>
            <a:off x="177447" y="265587"/>
            <a:ext cx="6096000" cy="252573"/>
          </a:xfrm>
        </p:spPr>
        <p:txBody>
          <a:body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1067" b="1" i="0" u="none" strike="noStrike" kern="1200" cap="none" spc="0" normalizeH="0" baseline="0" noProof="0" dirty="0">
                <a:ln>
                  <a:noFill/>
                </a:ln>
                <a:solidFill>
                  <a:srgbClr val="FF8769"/>
                </a:solidFill>
                <a:effectLst/>
                <a:uLnTx/>
                <a:uFillTx/>
                <a:latin typeface="Helvetica Light" panose="020B0403020202020204" pitchFamily="34" charset="0"/>
                <a:ea typeface="+mn-ea"/>
                <a:cs typeface="+mn-cs"/>
              </a:rPr>
              <a:t>OAAA Q4 CONSUMER TRENDS FOR OOH</a:t>
            </a:r>
          </a:p>
        </p:txBody>
      </p:sp>
      <p:sp>
        <p:nvSpPr>
          <p:cNvPr id="9" name="TextBox 8">
            <a:extLst>
              <a:ext uri="{FF2B5EF4-FFF2-40B4-BE49-F238E27FC236}">
                <a16:creationId xmlns:a16="http://schemas.microsoft.com/office/drawing/2014/main" id="{6D5B20CE-1D06-2DE6-9A2A-EA91C67CBBB9}"/>
              </a:ext>
            </a:extLst>
          </p:cNvPr>
          <p:cNvSpPr txBox="1"/>
          <p:nvPr/>
        </p:nvSpPr>
        <p:spPr>
          <a:xfrm>
            <a:off x="177446" y="6435193"/>
            <a:ext cx="5414058"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Source: The Harris Poll Thought Leadership Practice “Money Mindset Survey” (2023)</a:t>
            </a:r>
            <a:endParaRPr kumimoji="0" lang="en-US" sz="800" b="0" i="0" u="sng" strike="noStrike" kern="1200" cap="none" spc="0" normalizeH="0" baseline="0" noProof="0">
              <a:ln>
                <a:noFill/>
              </a:ln>
              <a:solidFill>
                <a:srgbClr val="939598"/>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EE2F36B2-5ED5-2EE8-7561-1CFA13522EE3}"/>
              </a:ext>
            </a:extLst>
          </p:cNvPr>
          <p:cNvSpPr txBox="1"/>
          <p:nvPr/>
        </p:nvSpPr>
        <p:spPr>
          <a:xfrm>
            <a:off x="677539" y="4423437"/>
            <a:ext cx="3474720" cy="153888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a:ln>
                  <a:noFill/>
                </a:ln>
                <a:effectLst/>
                <a:uLnTx/>
                <a:uFillTx/>
                <a:latin typeface="Arial" panose="020B0604020202020204"/>
                <a:ea typeface="+mn-ea"/>
                <a:cs typeface="+mn-cs"/>
              </a:rPr>
              <a:t>Of Americans would rather </a:t>
            </a:r>
            <a:r>
              <a:rPr kumimoji="0" lang="en-US" sz="1800" b="1" i="0" u="none" strike="noStrike" kern="1200" cap="none" spc="0" normalizeH="0" baseline="0" noProof="0">
                <a:ln>
                  <a:noFill/>
                </a:ln>
                <a:effectLst/>
                <a:uLnTx/>
                <a:uFillTx/>
                <a:latin typeface="Arial" panose="020B0604020202020204"/>
                <a:ea typeface="+mn-ea"/>
                <a:cs typeface="+mn-cs"/>
              </a:rPr>
              <a:t>cut back on spending </a:t>
            </a:r>
            <a:r>
              <a:rPr kumimoji="0" lang="en-US" sz="1800" i="0" u="none" strike="noStrike" kern="1200" cap="none" spc="0" normalizeH="0" baseline="0" noProof="0">
                <a:ln>
                  <a:noFill/>
                </a:ln>
                <a:effectLst/>
                <a:uLnTx/>
                <a:uFillTx/>
                <a:latin typeface="Arial" panose="020B0604020202020204"/>
                <a:ea typeface="+mn-ea"/>
                <a:cs typeface="+mn-cs"/>
              </a:rPr>
              <a:t>on everyday basics to be able </a:t>
            </a:r>
            <a:r>
              <a:rPr kumimoji="0" lang="en-US" sz="1800" b="1" i="0" u="none" strike="noStrike" kern="1200" cap="none" spc="0" normalizeH="0" baseline="0" noProof="0">
                <a:ln>
                  <a:noFill/>
                </a:ln>
                <a:effectLst/>
                <a:uLnTx/>
                <a:uFillTx/>
                <a:latin typeface="Arial" panose="020B0604020202020204"/>
                <a:ea typeface="+mn-ea"/>
                <a:cs typeface="+mn-cs"/>
              </a:rPr>
              <a:t>to afford the occasional splurge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effectLst/>
                <a:uLnTx/>
                <a:uFillTx/>
                <a:latin typeface="Arial" panose="020B0604020202020204"/>
                <a:ea typeface="+mn-ea"/>
                <a:cs typeface="+mn-cs"/>
              </a:rPr>
              <a:t>(Millennials: 67%)</a:t>
            </a:r>
          </a:p>
        </p:txBody>
      </p:sp>
      <p:graphicFrame>
        <p:nvGraphicFramePr>
          <p:cNvPr id="15" name="Chart 14">
            <a:extLst>
              <a:ext uri="{FF2B5EF4-FFF2-40B4-BE49-F238E27FC236}">
                <a16:creationId xmlns:a16="http://schemas.microsoft.com/office/drawing/2014/main" id="{8D348ED5-0B32-7758-C1B9-D51B899B9656}"/>
              </a:ext>
            </a:extLst>
          </p:cNvPr>
          <p:cNvGraphicFramePr/>
          <p:nvPr/>
        </p:nvGraphicFramePr>
        <p:xfrm>
          <a:off x="943104" y="2197830"/>
          <a:ext cx="2651760" cy="2103120"/>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73C282F3-249C-6FCB-0E46-D28345E99561}"/>
              </a:ext>
            </a:extLst>
          </p:cNvPr>
          <p:cNvSpPr txBox="1"/>
          <p:nvPr/>
        </p:nvSpPr>
        <p:spPr>
          <a:xfrm>
            <a:off x="1611549" y="2926224"/>
            <a:ext cx="142479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19EDB"/>
                </a:solidFill>
                <a:effectLst/>
                <a:uLnTx/>
                <a:uFillTx/>
                <a:latin typeface="Helvetica" pitchFamily="2" charset="0"/>
                <a:ea typeface="+mn-ea"/>
                <a:cs typeface="+mn-cs"/>
              </a:rPr>
              <a:t>58%</a:t>
            </a:r>
            <a:endParaRPr kumimoji="0" lang="en-US" sz="2400" b="1" i="0" u="none" strike="noStrike" kern="1200" cap="none" spc="0" normalizeH="0" baseline="0" noProof="0">
              <a:ln>
                <a:noFill/>
              </a:ln>
              <a:solidFill>
                <a:srgbClr val="019EDB"/>
              </a:solidFill>
              <a:effectLst/>
              <a:uLnTx/>
              <a:uFillTx/>
              <a:latin typeface="Helvetica" pitchFamily="2" charset="0"/>
              <a:ea typeface="+mn-ea"/>
              <a:cs typeface="+mn-cs"/>
            </a:endParaRPr>
          </a:p>
        </p:txBody>
      </p:sp>
      <p:sp>
        <p:nvSpPr>
          <p:cNvPr id="18" name="TextBox 17">
            <a:extLst>
              <a:ext uri="{FF2B5EF4-FFF2-40B4-BE49-F238E27FC236}">
                <a16:creationId xmlns:a16="http://schemas.microsoft.com/office/drawing/2014/main" id="{4A99EFCB-07C7-73E2-A494-ED4C7D842B78}"/>
              </a:ext>
            </a:extLst>
          </p:cNvPr>
          <p:cNvSpPr txBox="1"/>
          <p:nvPr/>
        </p:nvSpPr>
        <p:spPr>
          <a:xfrm>
            <a:off x="9780794" y="4203178"/>
            <a:ext cx="2052815" cy="892552"/>
          </a:xfrm>
          <a:prstGeom prst="rect">
            <a:avLst/>
          </a:prstGeom>
          <a:noFill/>
        </p:spPr>
        <p:txBody>
          <a:bodyPr wrap="square" lIns="91440" tIns="45720" rIns="91440" bIns="45720" rtlCol="0" anchor="t">
            <a:spAutoFit/>
          </a:bodyPr>
          <a:lstStyle/>
          <a:p>
            <a:r>
              <a:rPr lang="en-US" sz="2000" b="1">
                <a:solidFill>
                  <a:schemeClr val="accent4"/>
                </a:solidFill>
                <a:latin typeface="+mj-lt"/>
                <a:cs typeface="Helvetica"/>
              </a:rPr>
              <a:t>81% </a:t>
            </a:r>
            <a:r>
              <a:rPr lang="en-US" sz="1600" b="1">
                <a:latin typeface="+mj-lt"/>
                <a:cs typeface="Helvetica"/>
              </a:rPr>
              <a:t>of Americans have saved on something in 2023</a:t>
            </a:r>
          </a:p>
        </p:txBody>
      </p:sp>
      <p:sp>
        <p:nvSpPr>
          <p:cNvPr id="19" name="Rectangle 18">
            <a:extLst>
              <a:ext uri="{FF2B5EF4-FFF2-40B4-BE49-F238E27FC236}">
                <a16:creationId xmlns:a16="http://schemas.microsoft.com/office/drawing/2014/main" id="{17947570-185E-A508-F6F7-E02EF309CE12}"/>
              </a:ext>
            </a:extLst>
          </p:cNvPr>
          <p:cNvSpPr/>
          <p:nvPr/>
        </p:nvSpPr>
        <p:spPr>
          <a:xfrm>
            <a:off x="9591471" y="4152977"/>
            <a:ext cx="2431916" cy="992955"/>
          </a:xfrm>
          <a:prstGeom prst="rect">
            <a:avLst/>
          </a:prstGeom>
          <a:noFill/>
          <a:ln w="1905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78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C176E05-0398-426B-800D-DF8801080E62}"/>
              </a:ext>
            </a:extLst>
          </p:cNvPr>
          <p:cNvSpPr>
            <a:spLocks noGrp="1"/>
          </p:cNvSpPr>
          <p:nvPr>
            <p:ph type="title"/>
          </p:nvPr>
        </p:nvSpPr>
        <p:spPr>
          <a:xfrm>
            <a:off x="177447" y="518160"/>
            <a:ext cx="12562159" cy="454573"/>
          </a:xfrm>
        </p:spPr>
        <p:txBody>
          <a:bodyPr/>
          <a:lstStyle/>
          <a:p>
            <a:r>
              <a:rPr lang="en-US" sz="2400" b="1">
                <a:latin typeface="+mj-lt"/>
              </a:rPr>
              <a:t>With Majorities Across Generations Are Finding Ways To Treat Themselves</a:t>
            </a:r>
            <a:endParaRPr lang="en-US" sz="1800" b="1">
              <a:latin typeface="+mj-lt"/>
            </a:endParaRPr>
          </a:p>
        </p:txBody>
      </p:sp>
      <p:sp>
        <p:nvSpPr>
          <p:cNvPr id="14" name="Rectangle 13">
            <a:extLst>
              <a:ext uri="{FF2B5EF4-FFF2-40B4-BE49-F238E27FC236}">
                <a16:creationId xmlns:a16="http://schemas.microsoft.com/office/drawing/2014/main" id="{B4706932-BD8E-4CA5-B711-01D154DC7C82}"/>
              </a:ext>
            </a:extLst>
          </p:cNvPr>
          <p:cNvSpPr/>
          <p:nvPr/>
        </p:nvSpPr>
        <p:spPr>
          <a:xfrm>
            <a:off x="1524000" y="1246006"/>
            <a:ext cx="91440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000000"/>
                </a:solidFill>
                <a:latin typeface="Arial" panose="020B0604020202020204"/>
              </a:rPr>
              <a:t>Have you done any of the following this year to splurge? Please select all that apply.</a:t>
            </a:r>
            <a:endParaRPr kumimoji="0" lang="en-US" sz="14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0603C20C-BDE4-CC42-9EE0-762FC06BBF11}"/>
              </a:ext>
            </a:extLst>
          </p:cNvPr>
          <p:cNvSpPr txBox="1"/>
          <p:nvPr/>
        </p:nvSpPr>
        <p:spPr>
          <a:xfrm>
            <a:off x="8768443" y="504552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4" name="Chart 3">
            <a:extLst>
              <a:ext uri="{FF2B5EF4-FFF2-40B4-BE49-F238E27FC236}">
                <a16:creationId xmlns:a16="http://schemas.microsoft.com/office/drawing/2014/main" id="{F467A901-331B-EA10-00B4-1CF31EDFC61D}"/>
              </a:ext>
            </a:extLst>
          </p:cNvPr>
          <p:cNvGraphicFramePr/>
          <p:nvPr/>
        </p:nvGraphicFramePr>
        <p:xfrm>
          <a:off x="1070044" y="1760433"/>
          <a:ext cx="10444418" cy="483198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5">
            <a:extLst>
              <a:ext uri="{FF2B5EF4-FFF2-40B4-BE49-F238E27FC236}">
                <a16:creationId xmlns:a16="http://schemas.microsoft.com/office/drawing/2014/main" id="{C05A6CCE-E0A6-214B-AF8F-AD031A70459B}"/>
              </a:ext>
            </a:extLst>
          </p:cNvPr>
          <p:cNvSpPr>
            <a:spLocks noGrp="1"/>
          </p:cNvSpPr>
          <p:nvPr>
            <p:ph type="body" sz="quarter" idx="11"/>
          </p:nvPr>
        </p:nvSpPr>
        <p:spPr>
          <a:xfrm>
            <a:off x="177447" y="265587"/>
            <a:ext cx="6096000" cy="252573"/>
          </a:xfrm>
        </p:spPr>
        <p:txBody>
          <a:body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1067" b="1" i="0" u="none" strike="noStrike" kern="1200" cap="none" spc="0" normalizeH="0" baseline="0" noProof="0" dirty="0">
                <a:ln>
                  <a:noFill/>
                </a:ln>
                <a:solidFill>
                  <a:srgbClr val="FF8769"/>
                </a:solidFill>
                <a:effectLst/>
                <a:uLnTx/>
                <a:uFillTx/>
                <a:latin typeface="Helvetica Light" panose="020B0403020202020204" pitchFamily="34" charset="0"/>
                <a:ea typeface="+mn-ea"/>
                <a:cs typeface="+mn-cs"/>
              </a:rPr>
              <a:t>OAAA Q4 CONSUMER TRENDS FOR OOH</a:t>
            </a:r>
          </a:p>
        </p:txBody>
      </p:sp>
      <p:sp>
        <p:nvSpPr>
          <p:cNvPr id="9" name="TextBox 8">
            <a:extLst>
              <a:ext uri="{FF2B5EF4-FFF2-40B4-BE49-F238E27FC236}">
                <a16:creationId xmlns:a16="http://schemas.microsoft.com/office/drawing/2014/main" id="{6D5B20CE-1D06-2DE6-9A2A-EA91C67CBBB9}"/>
              </a:ext>
            </a:extLst>
          </p:cNvPr>
          <p:cNvSpPr txBox="1"/>
          <p:nvPr/>
        </p:nvSpPr>
        <p:spPr>
          <a:xfrm>
            <a:off x="177446" y="6435193"/>
            <a:ext cx="5414058"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Source: The Harris Poll Thought Leadership Practice “Money Mindset Survey” (2023)</a:t>
            </a:r>
            <a:endParaRPr kumimoji="0" lang="en-US" sz="800" b="0" i="0" u="sng" strike="noStrike" kern="1200" cap="none" spc="0" normalizeH="0" baseline="0" noProof="0">
              <a:ln>
                <a:noFill/>
              </a:ln>
              <a:solidFill>
                <a:srgbClr val="939598"/>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4A99EFCB-07C7-73E2-A494-ED4C7D842B78}"/>
              </a:ext>
            </a:extLst>
          </p:cNvPr>
          <p:cNvSpPr txBox="1"/>
          <p:nvPr/>
        </p:nvSpPr>
        <p:spPr>
          <a:xfrm>
            <a:off x="10355597" y="2927490"/>
            <a:ext cx="1510619" cy="1631216"/>
          </a:xfrm>
          <a:prstGeom prst="rect">
            <a:avLst/>
          </a:prstGeom>
          <a:noFill/>
        </p:spPr>
        <p:txBody>
          <a:bodyPr wrap="square" lIns="91440" tIns="45720" rIns="91440" bIns="45720" rtlCol="0" anchor="t">
            <a:spAutoFit/>
          </a:bodyPr>
          <a:lstStyle/>
          <a:p>
            <a:r>
              <a:rPr lang="en-US" sz="2000" b="1">
                <a:solidFill>
                  <a:schemeClr val="accent1"/>
                </a:solidFill>
                <a:latin typeface="+mj-lt"/>
                <a:cs typeface="Helvetica"/>
              </a:rPr>
              <a:t>54% </a:t>
            </a:r>
            <a:r>
              <a:rPr lang="en-US" sz="1600" b="1">
                <a:latin typeface="+mj-lt"/>
                <a:cs typeface="Helvetica"/>
              </a:rPr>
              <a:t>of Americans have splurged on something in 2023</a:t>
            </a:r>
          </a:p>
        </p:txBody>
      </p:sp>
      <p:sp>
        <p:nvSpPr>
          <p:cNvPr id="19" name="Rectangle 18">
            <a:extLst>
              <a:ext uri="{FF2B5EF4-FFF2-40B4-BE49-F238E27FC236}">
                <a16:creationId xmlns:a16="http://schemas.microsoft.com/office/drawing/2014/main" id="{17947570-185E-A508-F6F7-E02EF309CE12}"/>
              </a:ext>
            </a:extLst>
          </p:cNvPr>
          <p:cNvSpPr/>
          <p:nvPr/>
        </p:nvSpPr>
        <p:spPr>
          <a:xfrm>
            <a:off x="10236200" y="2877289"/>
            <a:ext cx="1644022" cy="1681417"/>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C6F3E91-A6F4-E0C9-8EB6-538D2FD29315}"/>
              </a:ext>
            </a:extLst>
          </p:cNvPr>
          <p:cNvSpPr/>
          <p:nvPr/>
        </p:nvSpPr>
        <p:spPr>
          <a:xfrm>
            <a:off x="3397921" y="5009753"/>
            <a:ext cx="4209108" cy="440784"/>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A00C173-F265-78F9-EB8F-BAA0921E3DA9}"/>
              </a:ext>
            </a:extLst>
          </p:cNvPr>
          <p:cNvSpPr/>
          <p:nvPr/>
        </p:nvSpPr>
        <p:spPr>
          <a:xfrm>
            <a:off x="1524000" y="3384479"/>
            <a:ext cx="6083029" cy="992969"/>
          </a:xfrm>
          <a:prstGeom prst="rect">
            <a:avLst/>
          </a:prstGeom>
          <a:noFill/>
          <a:ln w="190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3CC0E63A-255E-FA04-8FA7-A278FC81DD07}"/>
              </a:ext>
            </a:extLst>
          </p:cNvPr>
          <p:cNvGrpSpPr/>
          <p:nvPr/>
        </p:nvGrpSpPr>
        <p:grpSpPr>
          <a:xfrm>
            <a:off x="7731778" y="5091645"/>
            <a:ext cx="2258060" cy="276999"/>
            <a:chOff x="9207500" y="2268617"/>
            <a:chExt cx="2258060" cy="276999"/>
          </a:xfrm>
        </p:grpSpPr>
        <p:cxnSp>
          <p:nvCxnSpPr>
            <p:cNvPr id="7" name="Straight Arrow Connector 6">
              <a:extLst>
                <a:ext uri="{FF2B5EF4-FFF2-40B4-BE49-F238E27FC236}">
                  <a16:creationId xmlns:a16="http://schemas.microsoft.com/office/drawing/2014/main" id="{6507326A-D785-398E-227D-5A118AC9D124}"/>
                </a:ext>
              </a:extLst>
            </p:cNvPr>
            <p:cNvCxnSpPr/>
            <p:nvPr/>
          </p:nvCxnSpPr>
          <p:spPr>
            <a:xfrm>
              <a:off x="9207500" y="2413000"/>
              <a:ext cx="365760" cy="0"/>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49BBFC79-9F33-FB3E-B69D-04D1215DDD55}"/>
                </a:ext>
              </a:extLst>
            </p:cNvPr>
            <p:cNvSpPr txBox="1"/>
            <p:nvPr/>
          </p:nvSpPr>
          <p:spPr>
            <a:xfrm>
              <a:off x="9573260" y="2268617"/>
              <a:ext cx="18923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accent1"/>
                  </a:solidFill>
                  <a:effectLst/>
                  <a:uLnTx/>
                  <a:uFillTx/>
                  <a:latin typeface="Arial" panose="020B0604020202020204"/>
                  <a:ea typeface="+mn-ea"/>
                  <a:cs typeface="+mn-cs"/>
                </a:rPr>
                <a:t>19%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Millennials</a:t>
              </a:r>
            </a:p>
          </p:txBody>
        </p:sp>
      </p:grpSp>
      <p:grpSp>
        <p:nvGrpSpPr>
          <p:cNvPr id="12" name="Group 11">
            <a:extLst>
              <a:ext uri="{FF2B5EF4-FFF2-40B4-BE49-F238E27FC236}">
                <a16:creationId xmlns:a16="http://schemas.microsoft.com/office/drawing/2014/main" id="{80B20885-9B88-073A-BB6C-DEBC7FF51D76}"/>
              </a:ext>
            </a:extLst>
          </p:cNvPr>
          <p:cNvGrpSpPr/>
          <p:nvPr/>
        </p:nvGrpSpPr>
        <p:grpSpPr>
          <a:xfrm>
            <a:off x="7751467" y="3399615"/>
            <a:ext cx="2258060" cy="461665"/>
            <a:chOff x="9207500" y="2178173"/>
            <a:chExt cx="2258060" cy="461665"/>
          </a:xfrm>
        </p:grpSpPr>
        <p:cxnSp>
          <p:nvCxnSpPr>
            <p:cNvPr id="13" name="Straight Arrow Connector 12">
              <a:extLst>
                <a:ext uri="{FF2B5EF4-FFF2-40B4-BE49-F238E27FC236}">
                  <a16:creationId xmlns:a16="http://schemas.microsoft.com/office/drawing/2014/main" id="{32DAB489-1EA1-8AC0-8D52-57D0ED8D2FE9}"/>
                </a:ext>
              </a:extLst>
            </p:cNvPr>
            <p:cNvCxnSpPr/>
            <p:nvPr/>
          </p:nvCxnSpPr>
          <p:spPr>
            <a:xfrm>
              <a:off x="9207500" y="2413000"/>
              <a:ext cx="365760" cy="0"/>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D7EDA5FC-E788-8F6D-7990-D7C725DF1E7A}"/>
                </a:ext>
              </a:extLst>
            </p:cNvPr>
            <p:cNvSpPr txBox="1"/>
            <p:nvPr/>
          </p:nvSpPr>
          <p:spPr>
            <a:xfrm>
              <a:off x="9573260" y="2178173"/>
              <a:ext cx="18923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accent1"/>
                  </a:solidFill>
                  <a:effectLst/>
                  <a:uLnTx/>
                  <a:uFillTx/>
                  <a:latin typeface="Arial" panose="020B0604020202020204"/>
                  <a:ea typeface="+mn-ea"/>
                  <a:cs typeface="+mn-cs"/>
                </a:rPr>
                <a:t>25%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Millennials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accent1"/>
                  </a:solidFill>
                  <a:effectLst/>
                  <a:uLnTx/>
                  <a:uFillTx/>
                  <a:latin typeface="Arial" panose="020B0604020202020204"/>
                  <a:ea typeface="+mn-ea"/>
                  <a:cs typeface="+mn-cs"/>
                </a:rPr>
                <a:t>20%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Gen Z</a:t>
              </a:r>
            </a:p>
          </p:txBody>
        </p:sp>
      </p:grpSp>
      <p:grpSp>
        <p:nvGrpSpPr>
          <p:cNvPr id="22" name="Group 21">
            <a:extLst>
              <a:ext uri="{FF2B5EF4-FFF2-40B4-BE49-F238E27FC236}">
                <a16:creationId xmlns:a16="http://schemas.microsoft.com/office/drawing/2014/main" id="{356235FD-7414-F3E0-0098-F431DF338B80}"/>
              </a:ext>
            </a:extLst>
          </p:cNvPr>
          <p:cNvGrpSpPr/>
          <p:nvPr/>
        </p:nvGrpSpPr>
        <p:grpSpPr>
          <a:xfrm>
            <a:off x="7751467" y="3945590"/>
            <a:ext cx="2258060" cy="461665"/>
            <a:chOff x="9207500" y="2178173"/>
            <a:chExt cx="2258060" cy="461665"/>
          </a:xfrm>
        </p:grpSpPr>
        <p:cxnSp>
          <p:nvCxnSpPr>
            <p:cNvPr id="23" name="Straight Arrow Connector 22">
              <a:extLst>
                <a:ext uri="{FF2B5EF4-FFF2-40B4-BE49-F238E27FC236}">
                  <a16:creationId xmlns:a16="http://schemas.microsoft.com/office/drawing/2014/main" id="{3EAE8C5E-0271-FE36-EC65-08F049CFE8F0}"/>
                </a:ext>
              </a:extLst>
            </p:cNvPr>
            <p:cNvCxnSpPr/>
            <p:nvPr/>
          </p:nvCxnSpPr>
          <p:spPr>
            <a:xfrm>
              <a:off x="9207500" y="2413000"/>
              <a:ext cx="365760" cy="0"/>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9276670E-6AFD-3B30-AEE6-4A9A7FBA0038}"/>
                </a:ext>
              </a:extLst>
            </p:cNvPr>
            <p:cNvSpPr txBox="1"/>
            <p:nvPr/>
          </p:nvSpPr>
          <p:spPr>
            <a:xfrm>
              <a:off x="9573260" y="2178173"/>
              <a:ext cx="18923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accent1"/>
                  </a:solidFill>
                  <a:effectLst/>
                  <a:uLnTx/>
                  <a:uFillTx/>
                  <a:latin typeface="Arial" panose="020B0604020202020204"/>
                  <a:ea typeface="+mn-ea"/>
                  <a:cs typeface="+mn-cs"/>
                </a:rPr>
                <a:t>23%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Millennials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accent1"/>
                  </a:solidFill>
                  <a:effectLst/>
                  <a:uLnTx/>
                  <a:uFillTx/>
                  <a:latin typeface="Arial" panose="020B0604020202020204"/>
                  <a:ea typeface="+mn-ea"/>
                  <a:cs typeface="+mn-cs"/>
                </a:rPr>
                <a:t>20%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Gen Z</a:t>
              </a:r>
            </a:p>
          </p:txBody>
        </p:sp>
      </p:grpSp>
      <p:grpSp>
        <p:nvGrpSpPr>
          <p:cNvPr id="25" name="Group 24">
            <a:extLst>
              <a:ext uri="{FF2B5EF4-FFF2-40B4-BE49-F238E27FC236}">
                <a16:creationId xmlns:a16="http://schemas.microsoft.com/office/drawing/2014/main" id="{7EEF169E-19E6-0086-70EB-6D28C23ADFC4}"/>
              </a:ext>
            </a:extLst>
          </p:cNvPr>
          <p:cNvGrpSpPr/>
          <p:nvPr/>
        </p:nvGrpSpPr>
        <p:grpSpPr>
          <a:xfrm>
            <a:off x="8097538" y="2308683"/>
            <a:ext cx="2258060" cy="461665"/>
            <a:chOff x="9207500" y="2178173"/>
            <a:chExt cx="2258060" cy="461665"/>
          </a:xfrm>
        </p:grpSpPr>
        <p:cxnSp>
          <p:nvCxnSpPr>
            <p:cNvPr id="26" name="Straight Arrow Connector 25">
              <a:extLst>
                <a:ext uri="{FF2B5EF4-FFF2-40B4-BE49-F238E27FC236}">
                  <a16:creationId xmlns:a16="http://schemas.microsoft.com/office/drawing/2014/main" id="{3763FBEA-B142-A71D-5F44-789EBE8AB96A}"/>
                </a:ext>
              </a:extLst>
            </p:cNvPr>
            <p:cNvCxnSpPr/>
            <p:nvPr/>
          </p:nvCxnSpPr>
          <p:spPr>
            <a:xfrm>
              <a:off x="9207500" y="2413000"/>
              <a:ext cx="365760" cy="0"/>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B060B8E5-A72C-C289-3DAC-3DE5D9166943}"/>
                </a:ext>
              </a:extLst>
            </p:cNvPr>
            <p:cNvSpPr txBox="1"/>
            <p:nvPr/>
          </p:nvSpPr>
          <p:spPr>
            <a:xfrm>
              <a:off x="9573260" y="2178173"/>
              <a:ext cx="1892300" cy="461665"/>
            </a:xfrm>
            <a:prstGeom prst="rect">
              <a:avLst/>
            </a:prstGeom>
            <a:noFill/>
          </p:spPr>
          <p:txBody>
            <a:bodyPr wrap="square" rtlCol="0">
              <a:spAutoFit/>
            </a:bodyPr>
            <a:lstStyle/>
            <a:p>
              <a:pPr>
                <a:defRPr/>
              </a:pPr>
              <a:r>
                <a:rPr kumimoji="0" lang="en-US" sz="1200" b="1" i="0" u="none" strike="noStrike" kern="1200" cap="none" spc="0" normalizeH="0" baseline="0" noProof="0">
                  <a:ln>
                    <a:noFill/>
                  </a:ln>
                  <a:solidFill>
                    <a:schemeClr val="accent1"/>
                  </a:solidFill>
                  <a:effectLst/>
                  <a:uLnTx/>
                  <a:uFillTx/>
                  <a:latin typeface="Arial" panose="020B0604020202020204"/>
                  <a:ea typeface="+mn-ea"/>
                  <a:cs typeface="+mn-cs"/>
                </a:rPr>
                <a:t>33%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Gen 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accent1"/>
                  </a:solidFill>
                  <a:effectLst/>
                  <a:uLnTx/>
                  <a:uFillTx/>
                  <a:latin typeface="Arial" panose="020B0604020202020204"/>
                  <a:ea typeface="+mn-ea"/>
                  <a:cs typeface="+mn-cs"/>
                </a:rPr>
                <a:t>31%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Millennials</a:t>
              </a:r>
            </a:p>
          </p:txBody>
        </p:sp>
      </p:grpSp>
      <p:grpSp>
        <p:nvGrpSpPr>
          <p:cNvPr id="28" name="Group 27">
            <a:extLst>
              <a:ext uri="{FF2B5EF4-FFF2-40B4-BE49-F238E27FC236}">
                <a16:creationId xmlns:a16="http://schemas.microsoft.com/office/drawing/2014/main" id="{8614E937-082A-32B8-6E21-2FFBBAEA1419}"/>
              </a:ext>
            </a:extLst>
          </p:cNvPr>
          <p:cNvGrpSpPr/>
          <p:nvPr/>
        </p:nvGrpSpPr>
        <p:grpSpPr>
          <a:xfrm>
            <a:off x="7871810" y="2889929"/>
            <a:ext cx="2258060" cy="461665"/>
            <a:chOff x="9207500" y="2178173"/>
            <a:chExt cx="2258060" cy="461665"/>
          </a:xfrm>
        </p:grpSpPr>
        <p:cxnSp>
          <p:nvCxnSpPr>
            <p:cNvPr id="29" name="Straight Arrow Connector 28">
              <a:extLst>
                <a:ext uri="{FF2B5EF4-FFF2-40B4-BE49-F238E27FC236}">
                  <a16:creationId xmlns:a16="http://schemas.microsoft.com/office/drawing/2014/main" id="{4A246674-E3BE-B053-5C74-160BD6E47135}"/>
                </a:ext>
              </a:extLst>
            </p:cNvPr>
            <p:cNvCxnSpPr/>
            <p:nvPr/>
          </p:nvCxnSpPr>
          <p:spPr>
            <a:xfrm>
              <a:off x="9207500" y="2413000"/>
              <a:ext cx="365760" cy="0"/>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D20ABC9E-9236-DEA6-21E6-6D86ED1479D6}"/>
                </a:ext>
              </a:extLst>
            </p:cNvPr>
            <p:cNvSpPr txBox="1"/>
            <p:nvPr/>
          </p:nvSpPr>
          <p:spPr>
            <a:xfrm>
              <a:off x="9573260" y="2178173"/>
              <a:ext cx="1892300" cy="461665"/>
            </a:xfrm>
            <a:prstGeom prst="rect">
              <a:avLst/>
            </a:prstGeom>
            <a:noFill/>
          </p:spPr>
          <p:txBody>
            <a:bodyPr wrap="square" rtlCol="0">
              <a:spAutoFit/>
            </a:bodyPr>
            <a:lstStyle/>
            <a:p>
              <a:pPr>
                <a:defRPr/>
              </a:pPr>
              <a:r>
                <a:rPr kumimoji="0" lang="en-US" sz="1200" b="1" i="0" u="none" strike="noStrike" kern="1200" cap="none" spc="0" normalizeH="0" baseline="0" noProof="0">
                  <a:ln>
                    <a:noFill/>
                  </a:ln>
                  <a:solidFill>
                    <a:schemeClr val="accent1"/>
                  </a:solidFill>
                  <a:effectLst/>
                  <a:uLnTx/>
                  <a:uFillTx/>
                  <a:latin typeface="Arial" panose="020B0604020202020204"/>
                  <a:ea typeface="+mn-ea"/>
                  <a:cs typeface="+mn-cs"/>
                </a:rPr>
                <a:t>29%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Gen Z</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accent1"/>
                  </a:solidFill>
                  <a:effectLst/>
                  <a:uLnTx/>
                  <a:uFillTx/>
                  <a:latin typeface="Arial" panose="020B0604020202020204"/>
                  <a:ea typeface="+mn-ea"/>
                  <a:cs typeface="+mn-cs"/>
                </a:rPr>
                <a:t>26%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Millennials</a:t>
              </a:r>
            </a:p>
          </p:txBody>
        </p:sp>
      </p:grpSp>
      <p:grpSp>
        <p:nvGrpSpPr>
          <p:cNvPr id="31" name="Group 30">
            <a:extLst>
              <a:ext uri="{FF2B5EF4-FFF2-40B4-BE49-F238E27FC236}">
                <a16:creationId xmlns:a16="http://schemas.microsoft.com/office/drawing/2014/main" id="{05049714-2BAE-4190-3735-942BCA0F38EE}"/>
              </a:ext>
            </a:extLst>
          </p:cNvPr>
          <p:cNvGrpSpPr/>
          <p:nvPr/>
        </p:nvGrpSpPr>
        <p:grpSpPr>
          <a:xfrm>
            <a:off x="8303250" y="1740077"/>
            <a:ext cx="2258060" cy="461665"/>
            <a:chOff x="9207500" y="2178173"/>
            <a:chExt cx="2258060" cy="461665"/>
          </a:xfrm>
        </p:grpSpPr>
        <p:cxnSp>
          <p:nvCxnSpPr>
            <p:cNvPr id="32" name="Straight Arrow Connector 31">
              <a:extLst>
                <a:ext uri="{FF2B5EF4-FFF2-40B4-BE49-F238E27FC236}">
                  <a16:creationId xmlns:a16="http://schemas.microsoft.com/office/drawing/2014/main" id="{706EC8D3-349B-F8A7-A290-12048727B9D0}"/>
                </a:ext>
              </a:extLst>
            </p:cNvPr>
            <p:cNvCxnSpPr/>
            <p:nvPr/>
          </p:nvCxnSpPr>
          <p:spPr>
            <a:xfrm>
              <a:off x="9207500" y="2413000"/>
              <a:ext cx="365760" cy="0"/>
            </a:xfrm>
            <a:prstGeom prst="straightConnector1">
              <a:avLst/>
            </a:prstGeom>
            <a:ln>
              <a:solidFill>
                <a:schemeClr val="accent1"/>
              </a:solidFill>
              <a:tailEnd type="triangle"/>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F94367CA-2D61-85E2-6A5C-19DF3ABAA1FC}"/>
                </a:ext>
              </a:extLst>
            </p:cNvPr>
            <p:cNvSpPr txBox="1"/>
            <p:nvPr/>
          </p:nvSpPr>
          <p:spPr>
            <a:xfrm>
              <a:off x="9573260" y="2178173"/>
              <a:ext cx="1892300" cy="461665"/>
            </a:xfrm>
            <a:prstGeom prst="rect">
              <a:avLst/>
            </a:prstGeom>
            <a:noFill/>
          </p:spPr>
          <p:txBody>
            <a:bodyPr wrap="square" rtlCol="0">
              <a:spAutoFit/>
            </a:bodyPr>
            <a:lstStyle/>
            <a:p>
              <a:pPr>
                <a:defRPr/>
              </a:pPr>
              <a:r>
                <a:rPr kumimoji="0" lang="en-US" sz="1200" b="1" i="0" u="none" strike="noStrike" kern="1200" cap="none" spc="0" normalizeH="0" baseline="0" noProof="0">
                  <a:ln>
                    <a:noFill/>
                  </a:ln>
                  <a:solidFill>
                    <a:schemeClr val="accent1"/>
                  </a:solidFill>
                  <a:effectLst/>
                  <a:uLnTx/>
                  <a:uFillTx/>
                  <a:latin typeface="Arial" panose="020B0604020202020204"/>
                  <a:ea typeface="+mn-ea"/>
                  <a:cs typeface="+mn-cs"/>
                </a:rPr>
                <a:t>33%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Millennials</a:t>
              </a:r>
            </a:p>
            <a:p>
              <a:pPr>
                <a:defRPr/>
              </a:pPr>
              <a:r>
                <a:rPr kumimoji="0" lang="en-US" sz="1200" b="1" i="0" u="none" strike="noStrike" kern="1200" cap="none" spc="0" normalizeH="0" baseline="0" noProof="0">
                  <a:ln>
                    <a:noFill/>
                  </a:ln>
                  <a:solidFill>
                    <a:schemeClr val="accent1"/>
                  </a:solidFill>
                  <a:effectLst/>
                  <a:uLnTx/>
                  <a:uFillTx/>
                  <a:latin typeface="Arial" panose="020B0604020202020204"/>
                  <a:ea typeface="+mn-ea"/>
                  <a:cs typeface="+mn-cs"/>
                </a:rPr>
                <a:t>31% </a:t>
              </a: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Gen Z</a:t>
              </a:r>
            </a:p>
          </p:txBody>
        </p:sp>
      </p:grpSp>
    </p:spTree>
    <p:extLst>
      <p:ext uri="{BB962C8B-B14F-4D97-AF65-F5344CB8AC3E}">
        <p14:creationId xmlns:p14="http://schemas.microsoft.com/office/powerpoint/2010/main" val="1555281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C176E05-0398-426B-800D-DF8801080E62}"/>
              </a:ext>
            </a:extLst>
          </p:cNvPr>
          <p:cNvSpPr>
            <a:spLocks noGrp="1"/>
          </p:cNvSpPr>
          <p:nvPr>
            <p:ph type="title"/>
          </p:nvPr>
        </p:nvSpPr>
        <p:spPr>
          <a:xfrm>
            <a:off x="188491" y="518160"/>
            <a:ext cx="11462379" cy="774833"/>
          </a:xfrm>
        </p:spPr>
        <p:txBody>
          <a:bodyPr lIns="91440" tIns="45720" rIns="91440" bIns="45720" anchor="t"/>
          <a:lstStyle/>
          <a:p>
            <a:r>
              <a:rPr lang="en-US" sz="2400" b="1">
                <a:latin typeface="+mj-lt"/>
                <a:cs typeface="Arial"/>
              </a:rPr>
              <a:t>Younger Consumers Are Saving &amp; Splurging More</a:t>
            </a:r>
            <a:endParaRPr lang="en-US" sz="1800" b="1">
              <a:latin typeface="+mj-lt"/>
            </a:endParaRPr>
          </a:p>
        </p:txBody>
      </p:sp>
      <p:graphicFrame>
        <p:nvGraphicFramePr>
          <p:cNvPr id="2" name="Chart 1">
            <a:extLst>
              <a:ext uri="{FF2B5EF4-FFF2-40B4-BE49-F238E27FC236}">
                <a16:creationId xmlns:a16="http://schemas.microsoft.com/office/drawing/2014/main" id="{667CA7F0-8BF0-9C9D-5801-B6AD470B0F36}"/>
              </a:ext>
            </a:extLst>
          </p:cNvPr>
          <p:cNvGraphicFramePr/>
          <p:nvPr/>
        </p:nvGraphicFramePr>
        <p:xfrm>
          <a:off x="139110" y="1800965"/>
          <a:ext cx="3235569" cy="215704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2">
            <a:extLst>
              <a:ext uri="{FF2B5EF4-FFF2-40B4-BE49-F238E27FC236}">
                <a16:creationId xmlns:a16="http://schemas.microsoft.com/office/drawing/2014/main" id="{518AFC57-3BDE-E995-7648-46C011EE1570}"/>
              </a:ext>
            </a:extLst>
          </p:cNvPr>
          <p:cNvSpPr txBox="1">
            <a:spLocks/>
          </p:cNvSpPr>
          <p:nvPr/>
        </p:nvSpPr>
        <p:spPr>
          <a:xfrm>
            <a:off x="1207585" y="2579226"/>
            <a:ext cx="1098620" cy="982393"/>
          </a:xfrm>
          <a:prstGeom prst="rect">
            <a:avLst/>
          </a:prstGeom>
        </p:spPr>
        <p:txBody>
          <a:bodyPr anchor="ctr"/>
          <a:lstStyle>
            <a:lvl1pPr algn="l" defTabSz="457200" rtl="0" eaLnBrk="1" latinLnBrk="0" hangingPunct="1">
              <a:spcBef>
                <a:spcPct val="0"/>
              </a:spcBef>
              <a:buNone/>
              <a:defRPr sz="1800" b="1" kern="1200">
                <a:solidFill>
                  <a:schemeClr val="tx1"/>
                </a:solidFill>
                <a:latin typeface="Arial" charset="0"/>
                <a:ea typeface="Arial" charset="0"/>
                <a:cs typeface="Arial" charset="0"/>
              </a:defRPr>
            </a:lvl1pPr>
          </a:lstStyle>
          <a:p>
            <a:pPr algn="ctr" defTabSz="609585"/>
            <a:r>
              <a:rPr lang="en-US" sz="2667">
                <a:solidFill>
                  <a:srgbClr val="FF8769"/>
                </a:solidFill>
                <a:latin typeface="+mj-lt"/>
                <a:ea typeface="+mn-ea"/>
              </a:rPr>
              <a:t>75%</a:t>
            </a:r>
            <a:endParaRPr lang="en-US" sz="1867">
              <a:solidFill>
                <a:srgbClr val="FF8769"/>
              </a:solidFill>
              <a:latin typeface="+mj-lt"/>
              <a:ea typeface="+mn-ea"/>
            </a:endParaRPr>
          </a:p>
        </p:txBody>
      </p:sp>
      <p:graphicFrame>
        <p:nvGraphicFramePr>
          <p:cNvPr id="6" name="Chart 5">
            <a:extLst>
              <a:ext uri="{FF2B5EF4-FFF2-40B4-BE49-F238E27FC236}">
                <a16:creationId xmlns:a16="http://schemas.microsoft.com/office/drawing/2014/main" id="{9B6467F7-D429-8734-7865-3FEA8F79B775}"/>
              </a:ext>
            </a:extLst>
          </p:cNvPr>
          <p:cNvGraphicFramePr/>
          <p:nvPr/>
        </p:nvGraphicFramePr>
        <p:xfrm>
          <a:off x="3032296" y="1800965"/>
          <a:ext cx="3235569" cy="2157047"/>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2">
            <a:extLst>
              <a:ext uri="{FF2B5EF4-FFF2-40B4-BE49-F238E27FC236}">
                <a16:creationId xmlns:a16="http://schemas.microsoft.com/office/drawing/2014/main" id="{60019FF5-F5C7-EC5C-1760-9C2BBCFDB0BA}"/>
              </a:ext>
            </a:extLst>
          </p:cNvPr>
          <p:cNvSpPr txBox="1">
            <a:spLocks/>
          </p:cNvSpPr>
          <p:nvPr/>
        </p:nvSpPr>
        <p:spPr>
          <a:xfrm>
            <a:off x="4100770" y="2579226"/>
            <a:ext cx="1098620" cy="982393"/>
          </a:xfrm>
          <a:prstGeom prst="rect">
            <a:avLst/>
          </a:prstGeom>
        </p:spPr>
        <p:txBody>
          <a:bodyPr anchor="ctr"/>
          <a:lstStyle>
            <a:lvl1pPr algn="l" defTabSz="457200" rtl="0" eaLnBrk="1" latinLnBrk="0" hangingPunct="1">
              <a:spcBef>
                <a:spcPct val="0"/>
              </a:spcBef>
              <a:buNone/>
              <a:defRPr sz="1800" b="1" kern="1200">
                <a:solidFill>
                  <a:schemeClr val="tx1"/>
                </a:solidFill>
                <a:latin typeface="Arial" charset="0"/>
                <a:ea typeface="Arial" charset="0"/>
                <a:cs typeface="Arial" charset="0"/>
              </a:defRPr>
            </a:lvl1pPr>
          </a:lstStyle>
          <a:p>
            <a:pPr algn="ctr" defTabSz="609585"/>
            <a:r>
              <a:rPr lang="en-US" sz="2667">
                <a:solidFill>
                  <a:srgbClr val="FF8769"/>
                </a:solidFill>
                <a:latin typeface="+mj-lt"/>
                <a:ea typeface="+mn-ea"/>
              </a:rPr>
              <a:t>68%</a:t>
            </a:r>
            <a:endParaRPr lang="en-US" sz="1867">
              <a:solidFill>
                <a:srgbClr val="FF8769"/>
              </a:solidFill>
              <a:latin typeface="+mj-lt"/>
              <a:ea typeface="+mn-ea"/>
            </a:endParaRPr>
          </a:p>
        </p:txBody>
      </p:sp>
      <p:graphicFrame>
        <p:nvGraphicFramePr>
          <p:cNvPr id="9" name="Chart 8">
            <a:extLst>
              <a:ext uri="{FF2B5EF4-FFF2-40B4-BE49-F238E27FC236}">
                <a16:creationId xmlns:a16="http://schemas.microsoft.com/office/drawing/2014/main" id="{EA9AE217-7A31-A945-F043-6B37D5866258}"/>
              </a:ext>
            </a:extLst>
          </p:cNvPr>
          <p:cNvGraphicFramePr/>
          <p:nvPr/>
        </p:nvGraphicFramePr>
        <p:xfrm>
          <a:off x="5925481" y="1800965"/>
          <a:ext cx="3235569" cy="2157047"/>
        </p:xfrm>
        <a:graphic>
          <a:graphicData uri="http://schemas.openxmlformats.org/drawingml/2006/chart">
            <c:chart xmlns:c="http://schemas.openxmlformats.org/drawingml/2006/chart" xmlns:r="http://schemas.openxmlformats.org/officeDocument/2006/relationships" r:id="rId5"/>
          </a:graphicData>
        </a:graphic>
      </p:graphicFrame>
      <p:sp>
        <p:nvSpPr>
          <p:cNvPr id="12" name="Title 2">
            <a:extLst>
              <a:ext uri="{FF2B5EF4-FFF2-40B4-BE49-F238E27FC236}">
                <a16:creationId xmlns:a16="http://schemas.microsoft.com/office/drawing/2014/main" id="{7EBD69C0-819F-B569-C1D7-6F1EF2BF5FC8}"/>
              </a:ext>
            </a:extLst>
          </p:cNvPr>
          <p:cNvSpPr txBox="1">
            <a:spLocks/>
          </p:cNvSpPr>
          <p:nvPr/>
        </p:nvSpPr>
        <p:spPr>
          <a:xfrm>
            <a:off x="6993955" y="2579226"/>
            <a:ext cx="1098620" cy="982393"/>
          </a:xfrm>
          <a:prstGeom prst="rect">
            <a:avLst/>
          </a:prstGeom>
        </p:spPr>
        <p:txBody>
          <a:bodyPr anchor="ctr"/>
          <a:lstStyle>
            <a:lvl1pPr algn="l" defTabSz="457200" rtl="0" eaLnBrk="1" latinLnBrk="0" hangingPunct="1">
              <a:spcBef>
                <a:spcPct val="0"/>
              </a:spcBef>
              <a:buNone/>
              <a:defRPr sz="1800" b="1" kern="1200">
                <a:solidFill>
                  <a:schemeClr val="tx1"/>
                </a:solidFill>
                <a:latin typeface="Arial" charset="0"/>
                <a:ea typeface="Arial" charset="0"/>
                <a:cs typeface="Arial" charset="0"/>
              </a:defRPr>
            </a:lvl1pPr>
          </a:lstStyle>
          <a:p>
            <a:pPr algn="ctr" defTabSz="609585"/>
            <a:r>
              <a:rPr lang="en-US" sz="2667">
                <a:solidFill>
                  <a:srgbClr val="FF8769"/>
                </a:solidFill>
                <a:latin typeface="+mj-lt"/>
                <a:ea typeface="+mn-ea"/>
              </a:rPr>
              <a:t>53%</a:t>
            </a:r>
            <a:endParaRPr lang="en-US" sz="1867">
              <a:solidFill>
                <a:srgbClr val="FF8769"/>
              </a:solidFill>
              <a:latin typeface="+mj-lt"/>
              <a:ea typeface="+mn-ea"/>
            </a:endParaRPr>
          </a:p>
        </p:txBody>
      </p:sp>
      <p:graphicFrame>
        <p:nvGraphicFramePr>
          <p:cNvPr id="13" name="Chart 12">
            <a:extLst>
              <a:ext uri="{FF2B5EF4-FFF2-40B4-BE49-F238E27FC236}">
                <a16:creationId xmlns:a16="http://schemas.microsoft.com/office/drawing/2014/main" id="{33674941-3A87-CC1B-3354-CA2494B436E2}"/>
              </a:ext>
            </a:extLst>
          </p:cNvPr>
          <p:cNvGraphicFramePr/>
          <p:nvPr/>
        </p:nvGraphicFramePr>
        <p:xfrm>
          <a:off x="8818668" y="1800965"/>
          <a:ext cx="3235569" cy="2157047"/>
        </p:xfrm>
        <a:graphic>
          <a:graphicData uri="http://schemas.openxmlformats.org/drawingml/2006/chart">
            <c:chart xmlns:c="http://schemas.openxmlformats.org/drawingml/2006/chart" xmlns:r="http://schemas.openxmlformats.org/officeDocument/2006/relationships" r:id="rId6"/>
          </a:graphicData>
        </a:graphic>
      </p:graphicFrame>
      <p:sp>
        <p:nvSpPr>
          <p:cNvPr id="14" name="Title 2">
            <a:extLst>
              <a:ext uri="{FF2B5EF4-FFF2-40B4-BE49-F238E27FC236}">
                <a16:creationId xmlns:a16="http://schemas.microsoft.com/office/drawing/2014/main" id="{E6669180-8FC4-F6E9-E216-383FAE6E993B}"/>
              </a:ext>
            </a:extLst>
          </p:cNvPr>
          <p:cNvSpPr txBox="1">
            <a:spLocks/>
          </p:cNvSpPr>
          <p:nvPr/>
        </p:nvSpPr>
        <p:spPr>
          <a:xfrm>
            <a:off x="9887142" y="2579226"/>
            <a:ext cx="1098620" cy="982393"/>
          </a:xfrm>
          <a:prstGeom prst="rect">
            <a:avLst/>
          </a:prstGeom>
        </p:spPr>
        <p:txBody>
          <a:bodyPr anchor="ctr"/>
          <a:lstStyle>
            <a:lvl1pPr algn="l" defTabSz="457200" rtl="0" eaLnBrk="1" latinLnBrk="0" hangingPunct="1">
              <a:spcBef>
                <a:spcPct val="0"/>
              </a:spcBef>
              <a:buNone/>
              <a:defRPr sz="1800" b="1" kern="1200">
                <a:solidFill>
                  <a:schemeClr val="tx1"/>
                </a:solidFill>
                <a:latin typeface="Arial" charset="0"/>
                <a:ea typeface="Arial" charset="0"/>
                <a:cs typeface="Arial" charset="0"/>
              </a:defRPr>
            </a:lvl1pPr>
          </a:lstStyle>
          <a:p>
            <a:pPr algn="ctr" defTabSz="609585"/>
            <a:r>
              <a:rPr lang="en-US" sz="2667">
                <a:solidFill>
                  <a:srgbClr val="FF8769"/>
                </a:solidFill>
                <a:latin typeface="+mj-lt"/>
                <a:ea typeface="+mn-ea"/>
              </a:rPr>
              <a:t>34%</a:t>
            </a:r>
            <a:endParaRPr lang="en-US" sz="1867">
              <a:solidFill>
                <a:srgbClr val="FF8769"/>
              </a:solidFill>
              <a:latin typeface="+mj-lt"/>
              <a:ea typeface="+mn-ea"/>
            </a:endParaRPr>
          </a:p>
        </p:txBody>
      </p:sp>
      <p:graphicFrame>
        <p:nvGraphicFramePr>
          <p:cNvPr id="15" name="Chart 14">
            <a:extLst>
              <a:ext uri="{FF2B5EF4-FFF2-40B4-BE49-F238E27FC236}">
                <a16:creationId xmlns:a16="http://schemas.microsoft.com/office/drawing/2014/main" id="{51F8232E-7A37-6B3F-C715-543ECB1B5844}"/>
              </a:ext>
            </a:extLst>
          </p:cNvPr>
          <p:cNvGraphicFramePr/>
          <p:nvPr/>
        </p:nvGraphicFramePr>
        <p:xfrm>
          <a:off x="141406" y="3945851"/>
          <a:ext cx="3235569" cy="2157047"/>
        </p:xfrm>
        <a:graphic>
          <a:graphicData uri="http://schemas.openxmlformats.org/drawingml/2006/chart">
            <c:chart xmlns:c="http://schemas.openxmlformats.org/drawingml/2006/chart" xmlns:r="http://schemas.openxmlformats.org/officeDocument/2006/relationships" r:id="rId7"/>
          </a:graphicData>
        </a:graphic>
      </p:graphicFrame>
      <p:sp>
        <p:nvSpPr>
          <p:cNvPr id="18" name="Title 2">
            <a:extLst>
              <a:ext uri="{FF2B5EF4-FFF2-40B4-BE49-F238E27FC236}">
                <a16:creationId xmlns:a16="http://schemas.microsoft.com/office/drawing/2014/main" id="{638A614F-08D6-8162-86A2-3A38116555DB}"/>
              </a:ext>
            </a:extLst>
          </p:cNvPr>
          <p:cNvSpPr txBox="1">
            <a:spLocks/>
          </p:cNvSpPr>
          <p:nvPr/>
        </p:nvSpPr>
        <p:spPr>
          <a:xfrm>
            <a:off x="1209881" y="4724113"/>
            <a:ext cx="1098620" cy="982393"/>
          </a:xfrm>
          <a:prstGeom prst="rect">
            <a:avLst/>
          </a:prstGeom>
        </p:spPr>
        <p:txBody>
          <a:bodyPr anchor="ctr"/>
          <a:lstStyle>
            <a:lvl1pPr algn="l" defTabSz="457200" rtl="0" eaLnBrk="1" latinLnBrk="0" hangingPunct="1">
              <a:spcBef>
                <a:spcPct val="0"/>
              </a:spcBef>
              <a:buNone/>
              <a:defRPr sz="1800" b="1" kern="1200">
                <a:solidFill>
                  <a:schemeClr val="tx1"/>
                </a:solidFill>
                <a:latin typeface="Arial" charset="0"/>
                <a:ea typeface="Arial" charset="0"/>
                <a:cs typeface="Arial" charset="0"/>
              </a:defRPr>
            </a:lvl1pPr>
          </a:lstStyle>
          <a:p>
            <a:pPr algn="ctr" defTabSz="609585"/>
            <a:r>
              <a:rPr lang="en-US" sz="2667">
                <a:solidFill>
                  <a:srgbClr val="00CF9C"/>
                </a:solidFill>
                <a:latin typeface="+mj-lt"/>
                <a:ea typeface="+mn-ea"/>
              </a:rPr>
              <a:t>89%</a:t>
            </a:r>
            <a:endParaRPr lang="en-US" sz="1867">
              <a:solidFill>
                <a:srgbClr val="00CF9C"/>
              </a:solidFill>
              <a:latin typeface="+mj-lt"/>
              <a:ea typeface="+mn-ea"/>
            </a:endParaRPr>
          </a:p>
        </p:txBody>
      </p:sp>
      <p:graphicFrame>
        <p:nvGraphicFramePr>
          <p:cNvPr id="20" name="Chart 19">
            <a:extLst>
              <a:ext uri="{FF2B5EF4-FFF2-40B4-BE49-F238E27FC236}">
                <a16:creationId xmlns:a16="http://schemas.microsoft.com/office/drawing/2014/main" id="{092117D4-4303-4BC0-E64E-DF93A4468B70}"/>
              </a:ext>
            </a:extLst>
          </p:cNvPr>
          <p:cNvGraphicFramePr/>
          <p:nvPr/>
        </p:nvGraphicFramePr>
        <p:xfrm>
          <a:off x="3034592" y="3945851"/>
          <a:ext cx="3235569" cy="2157047"/>
        </p:xfrm>
        <a:graphic>
          <a:graphicData uri="http://schemas.openxmlformats.org/drawingml/2006/chart">
            <c:chart xmlns:c="http://schemas.openxmlformats.org/drawingml/2006/chart" xmlns:r="http://schemas.openxmlformats.org/officeDocument/2006/relationships" r:id="rId8"/>
          </a:graphicData>
        </a:graphic>
      </p:graphicFrame>
      <p:sp>
        <p:nvSpPr>
          <p:cNvPr id="21" name="Title 2">
            <a:extLst>
              <a:ext uri="{FF2B5EF4-FFF2-40B4-BE49-F238E27FC236}">
                <a16:creationId xmlns:a16="http://schemas.microsoft.com/office/drawing/2014/main" id="{D9A5E9F9-72B8-E91A-C562-25774682FABC}"/>
              </a:ext>
            </a:extLst>
          </p:cNvPr>
          <p:cNvSpPr txBox="1">
            <a:spLocks/>
          </p:cNvSpPr>
          <p:nvPr/>
        </p:nvSpPr>
        <p:spPr>
          <a:xfrm>
            <a:off x="4103066" y="4724113"/>
            <a:ext cx="1098620" cy="982393"/>
          </a:xfrm>
          <a:prstGeom prst="rect">
            <a:avLst/>
          </a:prstGeom>
        </p:spPr>
        <p:txBody>
          <a:bodyPr anchor="ctr"/>
          <a:lstStyle>
            <a:lvl1pPr algn="l" defTabSz="457200" rtl="0" eaLnBrk="1" latinLnBrk="0" hangingPunct="1">
              <a:spcBef>
                <a:spcPct val="0"/>
              </a:spcBef>
              <a:buNone/>
              <a:defRPr sz="1800" b="1" kern="1200">
                <a:solidFill>
                  <a:schemeClr val="tx1"/>
                </a:solidFill>
                <a:latin typeface="Arial" charset="0"/>
                <a:ea typeface="Arial" charset="0"/>
                <a:cs typeface="Arial" charset="0"/>
              </a:defRPr>
            </a:lvl1pPr>
          </a:lstStyle>
          <a:p>
            <a:pPr algn="ctr" defTabSz="609585"/>
            <a:r>
              <a:rPr lang="en-US" sz="2667">
                <a:solidFill>
                  <a:srgbClr val="00CF9C"/>
                </a:solidFill>
                <a:latin typeface="+mj-lt"/>
                <a:ea typeface="+mn-ea"/>
              </a:rPr>
              <a:t>85%</a:t>
            </a:r>
            <a:endParaRPr lang="en-US" sz="1867">
              <a:solidFill>
                <a:srgbClr val="00CF9C"/>
              </a:solidFill>
              <a:latin typeface="+mj-lt"/>
              <a:ea typeface="+mn-ea"/>
            </a:endParaRPr>
          </a:p>
        </p:txBody>
      </p:sp>
      <p:graphicFrame>
        <p:nvGraphicFramePr>
          <p:cNvPr id="22" name="Chart 21">
            <a:extLst>
              <a:ext uri="{FF2B5EF4-FFF2-40B4-BE49-F238E27FC236}">
                <a16:creationId xmlns:a16="http://schemas.microsoft.com/office/drawing/2014/main" id="{2F721988-5C91-CA29-885D-7ED6894EB122}"/>
              </a:ext>
            </a:extLst>
          </p:cNvPr>
          <p:cNvGraphicFramePr/>
          <p:nvPr/>
        </p:nvGraphicFramePr>
        <p:xfrm>
          <a:off x="5927777" y="3945851"/>
          <a:ext cx="3235569" cy="2157047"/>
        </p:xfrm>
        <a:graphic>
          <a:graphicData uri="http://schemas.openxmlformats.org/drawingml/2006/chart">
            <c:chart xmlns:c="http://schemas.openxmlformats.org/drawingml/2006/chart" xmlns:r="http://schemas.openxmlformats.org/officeDocument/2006/relationships" r:id="rId9"/>
          </a:graphicData>
        </a:graphic>
      </p:graphicFrame>
      <p:sp>
        <p:nvSpPr>
          <p:cNvPr id="23" name="Title 2">
            <a:extLst>
              <a:ext uri="{FF2B5EF4-FFF2-40B4-BE49-F238E27FC236}">
                <a16:creationId xmlns:a16="http://schemas.microsoft.com/office/drawing/2014/main" id="{9DC7D98F-A802-0582-D6E4-D8E19DAACD47}"/>
              </a:ext>
            </a:extLst>
          </p:cNvPr>
          <p:cNvSpPr txBox="1">
            <a:spLocks/>
          </p:cNvSpPr>
          <p:nvPr/>
        </p:nvSpPr>
        <p:spPr>
          <a:xfrm>
            <a:off x="6996251" y="4724113"/>
            <a:ext cx="1098620" cy="982393"/>
          </a:xfrm>
          <a:prstGeom prst="rect">
            <a:avLst/>
          </a:prstGeom>
        </p:spPr>
        <p:txBody>
          <a:bodyPr anchor="ctr"/>
          <a:lstStyle>
            <a:lvl1pPr algn="l" defTabSz="457200" rtl="0" eaLnBrk="1" latinLnBrk="0" hangingPunct="1">
              <a:spcBef>
                <a:spcPct val="0"/>
              </a:spcBef>
              <a:buNone/>
              <a:defRPr sz="1800" b="1" kern="1200">
                <a:solidFill>
                  <a:schemeClr val="tx1"/>
                </a:solidFill>
                <a:latin typeface="Arial" charset="0"/>
                <a:ea typeface="Arial" charset="0"/>
                <a:cs typeface="Arial" charset="0"/>
              </a:defRPr>
            </a:lvl1pPr>
          </a:lstStyle>
          <a:p>
            <a:pPr algn="ctr" defTabSz="609585"/>
            <a:r>
              <a:rPr lang="en-US" sz="2667">
                <a:solidFill>
                  <a:srgbClr val="00CF9C"/>
                </a:solidFill>
                <a:latin typeface="+mj-lt"/>
                <a:ea typeface="+mn-ea"/>
              </a:rPr>
              <a:t>78%</a:t>
            </a:r>
            <a:endParaRPr lang="en-US" sz="1867">
              <a:solidFill>
                <a:srgbClr val="00CF9C"/>
              </a:solidFill>
              <a:latin typeface="+mj-lt"/>
              <a:ea typeface="+mn-ea"/>
            </a:endParaRPr>
          </a:p>
        </p:txBody>
      </p:sp>
      <p:graphicFrame>
        <p:nvGraphicFramePr>
          <p:cNvPr id="24" name="Chart 23">
            <a:extLst>
              <a:ext uri="{FF2B5EF4-FFF2-40B4-BE49-F238E27FC236}">
                <a16:creationId xmlns:a16="http://schemas.microsoft.com/office/drawing/2014/main" id="{84615029-FA04-5EB9-16AB-DE8855E05EC6}"/>
              </a:ext>
            </a:extLst>
          </p:cNvPr>
          <p:cNvGraphicFramePr/>
          <p:nvPr/>
        </p:nvGraphicFramePr>
        <p:xfrm>
          <a:off x="8820964" y="3945851"/>
          <a:ext cx="3235569" cy="2157047"/>
        </p:xfrm>
        <a:graphic>
          <a:graphicData uri="http://schemas.openxmlformats.org/drawingml/2006/chart">
            <c:chart xmlns:c="http://schemas.openxmlformats.org/drawingml/2006/chart" xmlns:r="http://schemas.openxmlformats.org/officeDocument/2006/relationships" r:id="rId10"/>
          </a:graphicData>
        </a:graphic>
      </p:graphicFrame>
      <p:sp>
        <p:nvSpPr>
          <p:cNvPr id="25" name="Title 2">
            <a:extLst>
              <a:ext uri="{FF2B5EF4-FFF2-40B4-BE49-F238E27FC236}">
                <a16:creationId xmlns:a16="http://schemas.microsoft.com/office/drawing/2014/main" id="{61943C63-DB7D-EDEA-811C-3B167EB039AF}"/>
              </a:ext>
            </a:extLst>
          </p:cNvPr>
          <p:cNvSpPr txBox="1">
            <a:spLocks/>
          </p:cNvSpPr>
          <p:nvPr/>
        </p:nvSpPr>
        <p:spPr>
          <a:xfrm>
            <a:off x="9889438" y="4724113"/>
            <a:ext cx="1098620" cy="982393"/>
          </a:xfrm>
          <a:prstGeom prst="rect">
            <a:avLst/>
          </a:prstGeom>
        </p:spPr>
        <p:txBody>
          <a:bodyPr anchor="ctr"/>
          <a:lstStyle>
            <a:lvl1pPr algn="l" defTabSz="457200" rtl="0" eaLnBrk="1" latinLnBrk="0" hangingPunct="1">
              <a:spcBef>
                <a:spcPct val="0"/>
              </a:spcBef>
              <a:buNone/>
              <a:defRPr sz="1800" b="1" kern="1200">
                <a:solidFill>
                  <a:schemeClr val="tx1"/>
                </a:solidFill>
                <a:latin typeface="Arial" charset="0"/>
                <a:ea typeface="Arial" charset="0"/>
                <a:cs typeface="Arial" charset="0"/>
              </a:defRPr>
            </a:lvl1pPr>
          </a:lstStyle>
          <a:p>
            <a:pPr algn="ctr" defTabSz="609585"/>
            <a:r>
              <a:rPr lang="en-US" sz="2667">
                <a:solidFill>
                  <a:srgbClr val="00CF9C"/>
                </a:solidFill>
                <a:latin typeface="+mj-lt"/>
                <a:ea typeface="+mn-ea"/>
              </a:rPr>
              <a:t>75%</a:t>
            </a:r>
            <a:endParaRPr lang="en-US" sz="1867">
              <a:solidFill>
                <a:srgbClr val="00CF9C"/>
              </a:solidFill>
              <a:latin typeface="+mj-lt"/>
              <a:ea typeface="+mn-ea"/>
            </a:endParaRPr>
          </a:p>
        </p:txBody>
      </p:sp>
      <p:sp>
        <p:nvSpPr>
          <p:cNvPr id="26" name="Title 2">
            <a:extLst>
              <a:ext uri="{FF2B5EF4-FFF2-40B4-BE49-F238E27FC236}">
                <a16:creationId xmlns:a16="http://schemas.microsoft.com/office/drawing/2014/main" id="{5822F686-53DC-4535-F090-268A5CC12F5F}"/>
              </a:ext>
            </a:extLst>
          </p:cNvPr>
          <p:cNvSpPr txBox="1">
            <a:spLocks/>
          </p:cNvSpPr>
          <p:nvPr/>
        </p:nvSpPr>
        <p:spPr>
          <a:xfrm>
            <a:off x="6009192" y="1076123"/>
            <a:ext cx="5618951" cy="433739"/>
          </a:xfrm>
          <a:prstGeom prst="rect">
            <a:avLst/>
          </a:prstGeom>
          <a:ln>
            <a:noFill/>
          </a:ln>
        </p:spPr>
        <p:txBody>
          <a:bodyPr/>
          <a:lstStyle>
            <a:lvl1pPr algn="l" defTabSz="457200" rtl="0" eaLnBrk="1" latinLnBrk="0" hangingPunct="1">
              <a:spcBef>
                <a:spcPct val="0"/>
              </a:spcBef>
              <a:buNone/>
              <a:defRPr sz="1800" b="1" kern="1200">
                <a:solidFill>
                  <a:schemeClr val="tx1"/>
                </a:solidFill>
                <a:latin typeface="Arial" charset="0"/>
                <a:ea typeface="Arial" charset="0"/>
                <a:cs typeface="Arial" charset="0"/>
              </a:defRPr>
            </a:lvl1pPr>
          </a:lstStyle>
          <a:p>
            <a:pPr algn="ctr" defTabSz="609585"/>
            <a:r>
              <a:rPr lang="en-US" sz="1867">
                <a:solidFill>
                  <a:srgbClr val="00CF9C"/>
                </a:solidFill>
                <a:latin typeface="+mj-lt"/>
                <a:ea typeface="+mn-ea"/>
              </a:rPr>
              <a:t>% who have saved for something in 2023</a:t>
            </a:r>
          </a:p>
        </p:txBody>
      </p:sp>
      <p:cxnSp>
        <p:nvCxnSpPr>
          <p:cNvPr id="27" name="Straight Connector 26">
            <a:extLst>
              <a:ext uri="{FF2B5EF4-FFF2-40B4-BE49-F238E27FC236}">
                <a16:creationId xmlns:a16="http://schemas.microsoft.com/office/drawing/2014/main" id="{20EC8689-10AB-65C6-853A-5C98B9BBDD49}"/>
              </a:ext>
            </a:extLst>
          </p:cNvPr>
          <p:cNvCxnSpPr>
            <a:cxnSpLocks/>
          </p:cNvCxnSpPr>
          <p:nvPr/>
        </p:nvCxnSpPr>
        <p:spPr>
          <a:xfrm>
            <a:off x="3266252" y="1791171"/>
            <a:ext cx="0" cy="4274725"/>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472C954-3C5C-D5DB-44D3-BACEBAD61081}"/>
              </a:ext>
            </a:extLst>
          </p:cNvPr>
          <p:cNvCxnSpPr>
            <a:cxnSpLocks/>
          </p:cNvCxnSpPr>
          <p:nvPr/>
        </p:nvCxnSpPr>
        <p:spPr>
          <a:xfrm>
            <a:off x="6178785" y="1791171"/>
            <a:ext cx="0" cy="4274725"/>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56E16F4E-0E2C-2E2A-5DC7-0EAB4EFFAA77}"/>
              </a:ext>
            </a:extLst>
          </p:cNvPr>
          <p:cNvCxnSpPr>
            <a:cxnSpLocks/>
          </p:cNvCxnSpPr>
          <p:nvPr/>
        </p:nvCxnSpPr>
        <p:spPr>
          <a:xfrm>
            <a:off x="8782755" y="1791171"/>
            <a:ext cx="0" cy="4274725"/>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9423AAF4-8185-7575-81F4-2718D6C7D456}"/>
              </a:ext>
            </a:extLst>
          </p:cNvPr>
          <p:cNvSpPr txBox="1"/>
          <p:nvPr/>
        </p:nvSpPr>
        <p:spPr>
          <a:xfrm>
            <a:off x="187631" y="6434855"/>
            <a:ext cx="11570384" cy="235898"/>
          </a:xfrm>
          <a:prstGeom prst="rect">
            <a:avLst/>
          </a:prstGeom>
          <a:noFill/>
        </p:spPr>
        <p:txBody>
          <a:bodyPr wrap="square" rtlCol="0">
            <a:spAutoFit/>
          </a:bodyPr>
          <a:lstStyle/>
          <a:p>
            <a:pPr defTabSz="609585"/>
            <a:r>
              <a:rPr lang="en-US" sz="933">
                <a:solidFill>
                  <a:srgbClr val="939598">
                    <a:lumMod val="60000"/>
                    <a:lumOff val="40000"/>
                  </a:srgbClr>
                </a:solidFill>
                <a:latin typeface="+mj-lt"/>
              </a:rPr>
              <a:t>The Harris Poll Money Mindset Report (2023)</a:t>
            </a:r>
          </a:p>
        </p:txBody>
      </p:sp>
      <p:sp>
        <p:nvSpPr>
          <p:cNvPr id="33" name="Rectangle 32">
            <a:extLst>
              <a:ext uri="{FF2B5EF4-FFF2-40B4-BE49-F238E27FC236}">
                <a16:creationId xmlns:a16="http://schemas.microsoft.com/office/drawing/2014/main" id="{51A85F50-345D-5D4B-6139-B581CC312E9A}"/>
              </a:ext>
            </a:extLst>
          </p:cNvPr>
          <p:cNvSpPr/>
          <p:nvPr/>
        </p:nvSpPr>
        <p:spPr>
          <a:xfrm>
            <a:off x="1376039" y="3945851"/>
            <a:ext cx="727969" cy="3441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0DCC515-421B-2E98-1C8B-29CCD745B9C9}"/>
              </a:ext>
            </a:extLst>
          </p:cNvPr>
          <p:cNvSpPr/>
          <p:nvPr/>
        </p:nvSpPr>
        <p:spPr>
          <a:xfrm>
            <a:off x="4204253" y="4014519"/>
            <a:ext cx="909285" cy="3441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EEB3079-2CEC-F4F4-CD60-B6282A5FEE02}"/>
              </a:ext>
            </a:extLst>
          </p:cNvPr>
          <p:cNvSpPr/>
          <p:nvPr/>
        </p:nvSpPr>
        <p:spPr>
          <a:xfrm>
            <a:off x="6949381" y="3996944"/>
            <a:ext cx="909285" cy="3441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5AA232C-3802-FBFF-52C9-3A8171F8DBA9}"/>
              </a:ext>
            </a:extLst>
          </p:cNvPr>
          <p:cNvSpPr/>
          <p:nvPr/>
        </p:nvSpPr>
        <p:spPr>
          <a:xfrm>
            <a:off x="9981809" y="3979132"/>
            <a:ext cx="1186300" cy="3441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5">
            <a:extLst>
              <a:ext uri="{FF2B5EF4-FFF2-40B4-BE49-F238E27FC236}">
                <a16:creationId xmlns:a16="http://schemas.microsoft.com/office/drawing/2014/main" id="{F5B95210-B349-BA15-AB21-E2109CCBF82A}"/>
              </a:ext>
            </a:extLst>
          </p:cNvPr>
          <p:cNvSpPr>
            <a:spLocks noGrp="1"/>
          </p:cNvSpPr>
          <p:nvPr>
            <p:ph type="body" sz="quarter" idx="11"/>
          </p:nvPr>
        </p:nvSpPr>
        <p:spPr>
          <a:xfrm>
            <a:off x="177447" y="265587"/>
            <a:ext cx="6096000" cy="252573"/>
          </a:xfrm>
        </p:spPr>
        <p:txBody>
          <a:body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1067" b="1" i="0" u="none" strike="noStrike" kern="1200" cap="none" spc="0" normalizeH="0" baseline="0" noProof="0" dirty="0">
                <a:ln>
                  <a:noFill/>
                </a:ln>
                <a:solidFill>
                  <a:srgbClr val="FF8769"/>
                </a:solidFill>
                <a:effectLst/>
                <a:uLnTx/>
                <a:uFillTx/>
                <a:latin typeface="Helvetica Light" panose="020B0403020202020204" pitchFamily="34" charset="0"/>
                <a:ea typeface="+mn-ea"/>
                <a:cs typeface="+mn-cs"/>
              </a:rPr>
              <a:t>OAAA Q4 CONSUMER TRENDS FOR OOH</a:t>
            </a:r>
          </a:p>
        </p:txBody>
      </p:sp>
      <p:sp>
        <p:nvSpPr>
          <p:cNvPr id="3" name="Title 2">
            <a:extLst>
              <a:ext uri="{FF2B5EF4-FFF2-40B4-BE49-F238E27FC236}">
                <a16:creationId xmlns:a16="http://schemas.microsoft.com/office/drawing/2014/main" id="{4F0E9240-6894-D5E6-0B5E-B62131A96B6A}"/>
              </a:ext>
            </a:extLst>
          </p:cNvPr>
          <p:cNvSpPr txBox="1">
            <a:spLocks/>
          </p:cNvSpPr>
          <p:nvPr/>
        </p:nvSpPr>
        <p:spPr>
          <a:xfrm>
            <a:off x="218252" y="1085917"/>
            <a:ext cx="6095999" cy="433739"/>
          </a:xfrm>
          <a:prstGeom prst="rect">
            <a:avLst/>
          </a:prstGeom>
          <a:ln>
            <a:noFill/>
          </a:ln>
        </p:spPr>
        <p:txBody>
          <a:bodyPr/>
          <a:lstStyle>
            <a:lvl1pPr algn="l" defTabSz="457200" rtl="0" eaLnBrk="1" latinLnBrk="0" hangingPunct="1">
              <a:spcBef>
                <a:spcPct val="0"/>
              </a:spcBef>
              <a:buNone/>
              <a:defRPr sz="1800" b="1" kern="1200">
                <a:solidFill>
                  <a:schemeClr val="tx1"/>
                </a:solidFill>
                <a:latin typeface="Arial" charset="0"/>
                <a:ea typeface="Arial" charset="0"/>
                <a:cs typeface="Arial" charset="0"/>
              </a:defRPr>
            </a:lvl1pPr>
          </a:lstStyle>
          <a:p>
            <a:pPr algn="ctr" defTabSz="609585"/>
            <a:r>
              <a:rPr lang="en-US" sz="1867">
                <a:solidFill>
                  <a:srgbClr val="FF8769"/>
                </a:solidFill>
                <a:latin typeface="+mj-lt"/>
                <a:ea typeface="+mn-ea"/>
              </a:rPr>
              <a:t>% who have splurged on something in 2023</a:t>
            </a:r>
            <a:endParaRPr lang="en-US" sz="1867">
              <a:solidFill>
                <a:srgbClr val="00CF9C"/>
              </a:solidFill>
              <a:latin typeface="+mj-lt"/>
              <a:ea typeface="+mn-ea"/>
            </a:endParaRPr>
          </a:p>
        </p:txBody>
      </p:sp>
    </p:spTree>
    <p:extLst>
      <p:ext uri="{BB962C8B-B14F-4D97-AF65-F5344CB8AC3E}">
        <p14:creationId xmlns:p14="http://schemas.microsoft.com/office/powerpoint/2010/main" val="1797515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FA0A4-9D8E-0E4B-AD09-CC92AC4C9EDE}"/>
              </a:ext>
            </a:extLst>
          </p:cNvPr>
          <p:cNvSpPr>
            <a:spLocks noGrp="1"/>
          </p:cNvSpPr>
          <p:nvPr>
            <p:ph type="ctrTitle"/>
          </p:nvPr>
        </p:nvSpPr>
        <p:spPr>
          <a:xfrm>
            <a:off x="1557667" y="2251304"/>
            <a:ext cx="9076666" cy="2355391"/>
          </a:xfrm>
        </p:spPr>
        <p:txBody>
          <a:bodyPr anchor="ctr"/>
          <a:lstStyle/>
          <a:p>
            <a:r>
              <a:rPr lang="en-US" sz="4800" dirty="0"/>
              <a:t>Holiday Travel</a:t>
            </a:r>
          </a:p>
        </p:txBody>
      </p:sp>
    </p:spTree>
    <p:extLst>
      <p:ext uri="{BB962C8B-B14F-4D97-AF65-F5344CB8AC3E}">
        <p14:creationId xmlns:p14="http://schemas.microsoft.com/office/powerpoint/2010/main" val="2735036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BE15C8-CF05-E87B-D194-EF9D8C07EC67}"/>
              </a:ext>
            </a:extLst>
          </p:cNvPr>
          <p:cNvGrpSpPr/>
          <p:nvPr/>
        </p:nvGrpSpPr>
        <p:grpSpPr>
          <a:xfrm>
            <a:off x="138959" y="1682870"/>
            <a:ext cx="4802078" cy="4574470"/>
            <a:chOff x="632023" y="1680760"/>
            <a:chExt cx="4802078" cy="4574470"/>
          </a:xfrm>
        </p:grpSpPr>
        <p:graphicFrame>
          <p:nvGraphicFramePr>
            <p:cNvPr id="4" name="Chart 3">
              <a:extLst>
                <a:ext uri="{FF2B5EF4-FFF2-40B4-BE49-F238E27FC236}">
                  <a16:creationId xmlns:a16="http://schemas.microsoft.com/office/drawing/2014/main" id="{B8F48D64-637B-17B8-2BC1-00DE201F8473}"/>
                </a:ext>
              </a:extLst>
            </p:cNvPr>
            <p:cNvGraphicFramePr/>
            <p:nvPr>
              <p:extLst>
                <p:ext uri="{D42A27DB-BD31-4B8C-83A1-F6EECF244321}">
                  <p14:modId xmlns:p14="http://schemas.microsoft.com/office/powerpoint/2010/main" val="3641834199"/>
                </p:ext>
              </p:extLst>
            </p:nvPr>
          </p:nvGraphicFramePr>
          <p:xfrm>
            <a:off x="632023" y="1680760"/>
            <a:ext cx="3868521" cy="457447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3D14394A-83D0-5F23-3F5C-4D3817E63891}"/>
                </a:ext>
              </a:extLst>
            </p:cNvPr>
            <p:cNvSpPr txBox="1"/>
            <p:nvPr/>
          </p:nvSpPr>
          <p:spPr>
            <a:xfrm>
              <a:off x="3463285" y="3073139"/>
              <a:ext cx="197081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accent2"/>
                  </a:solidFill>
                </a:rPr>
                <a:t>60</a:t>
              </a:r>
              <a:r>
                <a:rPr kumimoji="0" lang="en-US" sz="1200" b="1" i="0" u="none" strike="noStrike" kern="1200" cap="none" spc="0" normalizeH="0" baseline="0" noProof="0">
                  <a:ln>
                    <a:noFill/>
                  </a:ln>
                  <a:solidFill>
                    <a:schemeClr val="accent2"/>
                  </a:solidFill>
                  <a:effectLst/>
                  <a:uLnTx/>
                  <a:uFillTx/>
                  <a:ea typeface="+mn-ea"/>
                  <a:cs typeface="+mn-cs"/>
                </a:rPr>
                <a:t>% </a:t>
              </a:r>
              <a:r>
                <a:rPr lang="en-US" sz="1200" b="1">
                  <a:solidFill>
                    <a:srgbClr val="000000"/>
                  </a:solidFill>
                </a:rPr>
                <a:t>plan to travel this holiday season (</a:t>
              </a:r>
              <a:r>
                <a:rPr lang="en-US" sz="1200" b="1">
                  <a:solidFill>
                    <a:schemeClr val="accent2"/>
                  </a:solidFill>
                </a:rPr>
                <a:t>+1%-pt </a:t>
              </a:r>
              <a:r>
                <a:rPr lang="en-US" sz="1200" b="1">
                  <a:solidFill>
                    <a:srgbClr val="000000"/>
                  </a:solidFill>
                </a:rPr>
                <a:t>from 2022)</a:t>
              </a:r>
              <a:endParaRPr kumimoji="0" lang="en-US" sz="1200" b="1" i="0" u="none" strike="noStrike" kern="1200" cap="none" spc="0" normalizeH="0" baseline="0" noProof="0">
                <a:ln>
                  <a:noFill/>
                </a:ln>
                <a:solidFill>
                  <a:srgbClr val="000000"/>
                </a:solidFill>
                <a:effectLst/>
                <a:uLnTx/>
                <a:uFillTx/>
                <a:ea typeface="+mn-ea"/>
                <a:cs typeface="+mn-cs"/>
              </a:endParaRPr>
            </a:p>
          </p:txBody>
        </p:sp>
      </p:grpSp>
      <p:graphicFrame>
        <p:nvGraphicFramePr>
          <p:cNvPr id="16" name="Chart 15">
            <a:extLst>
              <a:ext uri="{FF2B5EF4-FFF2-40B4-BE49-F238E27FC236}">
                <a16:creationId xmlns:a16="http://schemas.microsoft.com/office/drawing/2014/main" id="{2B0148EE-64FF-E3CA-08C8-7F6F91C296CE}"/>
              </a:ext>
            </a:extLst>
          </p:cNvPr>
          <p:cNvGraphicFramePr/>
          <p:nvPr>
            <p:extLst>
              <p:ext uri="{D42A27DB-BD31-4B8C-83A1-F6EECF244321}">
                <p14:modId xmlns:p14="http://schemas.microsoft.com/office/powerpoint/2010/main" val="1065505492"/>
              </p:ext>
            </p:extLst>
          </p:nvPr>
        </p:nvGraphicFramePr>
        <p:xfrm>
          <a:off x="6706883" y="2681700"/>
          <a:ext cx="4966252" cy="3216136"/>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latin typeface="+mn-lt"/>
              </a:rPr>
              <a:t>OAAA Q4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1575457" cy="361169"/>
          </a:xfrm>
        </p:spPr>
        <p:txBody>
          <a:bodyPr lIns="91440" tIns="45720" rIns="91440" bIns="45720" anchor="t"/>
          <a:lstStyle/>
          <a:p>
            <a:r>
              <a:rPr lang="en-US" b="1">
                <a:latin typeface="+mj-lt"/>
                <a:cs typeface="Arial"/>
              </a:rPr>
              <a:t>Holiday Traveler Rates Remain Steady; However, Many Plan On Traveling More Days This Year Vs. 2022</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6C3594D4-9B04-4041-8C6E-CD22AF0E8ED6}"/>
              </a:ext>
            </a:extLst>
          </p:cNvPr>
          <p:cNvSpPr txBox="1"/>
          <p:nvPr/>
        </p:nvSpPr>
        <p:spPr>
          <a:xfrm>
            <a:off x="177447" y="6083042"/>
            <a:ext cx="10654964" cy="707886"/>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BASE: GENERAL PUBLIC (n=1016); HOLIDAY TRAVELERS 2023 (n=604); HOLIDAY TRAVELERS 2022 (n=613)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Q9. Thinking ahead, do you plan to travel at all this holiday season?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Q10. Thinking about how many days you will be traveling for this holiday season, will you be traveling for more, fewer, or the same number of days this year compared to last year?</a:t>
            </a:r>
          </a:p>
          <a:p>
            <a:pPr>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Q17.  In preparation for the holiday season, do you plan on spending more, the same, or less, on the following items compared to last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939598"/>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9BF262B2-53B6-C4A2-6E6B-8AF2C50DAF25}"/>
              </a:ext>
            </a:extLst>
          </p:cNvPr>
          <p:cNvSpPr txBox="1"/>
          <p:nvPr/>
        </p:nvSpPr>
        <p:spPr>
          <a:xfrm>
            <a:off x="6332176" y="1529805"/>
            <a:ext cx="534095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Thinking about how many days you will be traveling for this holiday season, will you be traveling for more, fewer, or the same number of days this year compared to last year?* </a:t>
            </a:r>
            <a:b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br>
            <a:r>
              <a:rPr kumimoji="0" lang="en-US" sz="1200" b="1" i="1" u="none" strike="noStrike" kern="1200" cap="none" spc="0" normalizeH="0" baseline="0" noProof="0">
                <a:ln>
                  <a:noFill/>
                </a:ln>
                <a:solidFill>
                  <a:srgbClr val="000000"/>
                </a:solidFill>
                <a:effectLst/>
                <a:uLnTx/>
                <a:uFillTx/>
                <a:latin typeface="Arial" panose="020B0604020202020204"/>
                <a:ea typeface="+mn-ea"/>
                <a:cs typeface="+mn-cs"/>
              </a:rPr>
              <a:t>Among holiday travelers</a:t>
            </a:r>
            <a:endParaRPr kumimoji="0" lang="en-US" sz="12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Right Brace 5">
            <a:extLst>
              <a:ext uri="{FF2B5EF4-FFF2-40B4-BE49-F238E27FC236}">
                <a16:creationId xmlns:a16="http://schemas.microsoft.com/office/drawing/2014/main" id="{B9FA9071-5516-5D85-5F6C-8842F173B23E}"/>
              </a:ext>
            </a:extLst>
          </p:cNvPr>
          <p:cNvSpPr/>
          <p:nvPr/>
        </p:nvSpPr>
        <p:spPr>
          <a:xfrm>
            <a:off x="2720089" y="2549393"/>
            <a:ext cx="306651" cy="1819407"/>
          </a:xfrm>
          <a:prstGeom prst="rightBrac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98884EBB-86D8-4156-8466-C54B61AA83DF}"/>
              </a:ext>
            </a:extLst>
          </p:cNvPr>
          <p:cNvSpPr txBox="1"/>
          <p:nvPr/>
        </p:nvSpPr>
        <p:spPr>
          <a:xfrm>
            <a:off x="544360" y="1529805"/>
            <a:ext cx="386852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Thinking ahead, do you plan to travel at all this holiday season? </a:t>
            </a:r>
            <a:endParaRPr kumimoji="0" lang="en-US" sz="1200" b="1"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9" name="Straight Arrow Connector 8">
            <a:extLst>
              <a:ext uri="{FF2B5EF4-FFF2-40B4-BE49-F238E27FC236}">
                <a16:creationId xmlns:a16="http://schemas.microsoft.com/office/drawing/2014/main" id="{EF8615B6-85DA-B002-0BCA-3D2DDBDB06DE}"/>
              </a:ext>
            </a:extLst>
          </p:cNvPr>
          <p:cNvCxnSpPr>
            <a:cxnSpLocks/>
          </p:cNvCxnSpPr>
          <p:nvPr/>
        </p:nvCxnSpPr>
        <p:spPr>
          <a:xfrm flipV="1">
            <a:off x="7347176" y="3089764"/>
            <a:ext cx="0" cy="206225"/>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12DCF60F-BFB4-105C-6195-21446B6D3592}"/>
              </a:ext>
            </a:extLst>
          </p:cNvPr>
          <p:cNvSpPr txBox="1"/>
          <p:nvPr/>
        </p:nvSpPr>
        <p:spPr>
          <a:xfrm>
            <a:off x="6961500" y="2504215"/>
            <a:ext cx="1357879"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chemeClr val="accent2"/>
                </a:solidFill>
                <a:effectLst/>
                <a:uLnTx/>
                <a:uFillTx/>
                <a:latin typeface="Arial" panose="020B0604020202020204"/>
                <a:ea typeface="+mn-ea"/>
                <a:cs typeface="+mn-cs"/>
              </a:rPr>
              <a:t>59% </a:t>
            </a: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Gen Z</a:t>
            </a:r>
          </a:p>
          <a:p>
            <a:pPr>
              <a:defRPr/>
            </a:pPr>
            <a:r>
              <a:rPr kumimoji="0" lang="en-US" sz="1100" b="1" i="0" u="none" strike="noStrike" kern="1200" cap="none" spc="0" normalizeH="0" baseline="0" noProof="0" dirty="0">
                <a:ln>
                  <a:noFill/>
                </a:ln>
                <a:solidFill>
                  <a:schemeClr val="accent2"/>
                </a:solidFill>
                <a:effectLst/>
                <a:uLnTx/>
                <a:uFillTx/>
                <a:latin typeface="Arial" panose="020B0604020202020204"/>
                <a:ea typeface="+mn-ea"/>
                <a:cs typeface="+mn-cs"/>
              </a:rPr>
              <a:t>57% </a:t>
            </a:r>
            <a:r>
              <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rPr>
              <a:t>Urban 1M+</a:t>
            </a:r>
          </a:p>
          <a:p>
            <a:pPr>
              <a:defRPr/>
            </a:pPr>
            <a:r>
              <a:rPr kumimoji="0" lang="en-US" sz="1100" b="1" i="0" u="none" strike="noStrike" kern="1200" cap="none" spc="0" normalizeH="0" baseline="0" noProof="0" dirty="0">
                <a:ln>
                  <a:noFill/>
                </a:ln>
                <a:solidFill>
                  <a:schemeClr val="accent2"/>
                </a:solidFill>
                <a:effectLst/>
                <a:uLnTx/>
                <a:uFillTx/>
                <a:latin typeface="Arial" panose="020B0604020202020204"/>
                <a:ea typeface="+mn-ea"/>
                <a:cs typeface="+mn-cs"/>
              </a:rPr>
              <a:t>54% </a:t>
            </a:r>
            <a:r>
              <a:rPr lang="en-US" sz="1100" b="1" dirty="0">
                <a:solidFill>
                  <a:srgbClr val="000000"/>
                </a:solidFill>
                <a:latin typeface="Arial" panose="020B0604020202020204"/>
              </a:rPr>
              <a:t>West</a:t>
            </a:r>
            <a:endParaRPr kumimoji="0" lang="en-US" sz="1100" b="1"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0353A88F-07A7-1FE6-6756-3FF137B8BA24}"/>
              </a:ext>
            </a:extLst>
          </p:cNvPr>
          <p:cNvSpPr txBox="1"/>
          <p:nvPr/>
        </p:nvSpPr>
        <p:spPr>
          <a:xfrm>
            <a:off x="4125034" y="4259085"/>
            <a:ext cx="2357717" cy="1508105"/>
          </a:xfrm>
          <a:prstGeom prst="rect">
            <a:avLst/>
          </a:prstGeom>
          <a:noFill/>
          <a:ln w="19050">
            <a:solidFill>
              <a:schemeClr val="bg2"/>
            </a:solidFill>
          </a:ln>
        </p:spPr>
        <p:txBody>
          <a:bodyPr wrap="square" rtlCol="0" anchor="ctr">
            <a:spAutoFit/>
          </a:bodyPr>
          <a:lstStyle/>
          <a:p>
            <a:pPr algn="ctr"/>
            <a:r>
              <a:rPr lang="en-US" sz="2000" b="1">
                <a:solidFill>
                  <a:schemeClr val="accent2"/>
                </a:solidFill>
                <a:latin typeface="+mj-lt"/>
              </a:rPr>
              <a:t>86%</a:t>
            </a:r>
          </a:p>
          <a:p>
            <a:pPr algn="ctr"/>
            <a:r>
              <a:rPr lang="en-US" sz="1200" b="1">
                <a:latin typeface="+mj-lt"/>
              </a:rPr>
              <a:t>of holiday travelers will be </a:t>
            </a:r>
            <a:r>
              <a:rPr lang="en-US" sz="1200" b="1">
                <a:solidFill>
                  <a:schemeClr val="accent2"/>
                </a:solidFill>
                <a:latin typeface="+mj-lt"/>
              </a:rPr>
              <a:t>spending more </a:t>
            </a:r>
            <a:r>
              <a:rPr lang="en-US" sz="1200" b="1">
                <a:latin typeface="+mj-lt"/>
              </a:rPr>
              <a:t>(36%) or the </a:t>
            </a:r>
            <a:r>
              <a:rPr lang="en-US" sz="1200" b="1">
                <a:solidFill>
                  <a:schemeClr val="accent2"/>
                </a:solidFill>
                <a:latin typeface="+mj-lt"/>
              </a:rPr>
              <a:t>same amount </a:t>
            </a:r>
            <a:r>
              <a:rPr lang="en-US" sz="1200" b="1">
                <a:latin typeface="+mj-lt"/>
              </a:rPr>
              <a:t>(51%) on holiday travel this year compared to last, up from </a:t>
            </a:r>
            <a:r>
              <a:rPr lang="en-US" sz="1200" b="1">
                <a:solidFill>
                  <a:schemeClr val="accent1"/>
                </a:solidFill>
                <a:latin typeface="+mj-lt"/>
              </a:rPr>
              <a:t>76%</a:t>
            </a:r>
            <a:r>
              <a:rPr lang="en-US" sz="1200" b="1">
                <a:latin typeface="+mj-lt"/>
              </a:rPr>
              <a:t> in 2022.</a:t>
            </a:r>
          </a:p>
        </p:txBody>
      </p:sp>
      <p:sp>
        <p:nvSpPr>
          <p:cNvPr id="13" name="TextBox 12">
            <a:extLst>
              <a:ext uri="{FF2B5EF4-FFF2-40B4-BE49-F238E27FC236}">
                <a16:creationId xmlns:a16="http://schemas.microsoft.com/office/drawing/2014/main" id="{B3B82BE9-3772-6741-F5A4-2B1B4915280E}"/>
              </a:ext>
            </a:extLst>
          </p:cNvPr>
          <p:cNvSpPr txBox="1"/>
          <p:nvPr/>
        </p:nvSpPr>
        <p:spPr>
          <a:xfrm>
            <a:off x="8896741" y="6533359"/>
            <a:ext cx="2525720" cy="215444"/>
          </a:xfrm>
          <a:prstGeom prst="rect">
            <a:avLst/>
          </a:prstGeom>
          <a:noFill/>
        </p:spPr>
        <p:txBody>
          <a:bodyPr wrap="square" rtlCol="0">
            <a:spAutoFit/>
          </a:bodyPr>
          <a:lstStyle/>
          <a:p>
            <a:r>
              <a:rPr lang="en-US" sz="800">
                <a:solidFill>
                  <a:schemeClr val="bg2"/>
                </a:solidFill>
              </a:rPr>
              <a:t>*Question text was modified from 2022 to 2023</a:t>
            </a:r>
          </a:p>
        </p:txBody>
      </p:sp>
    </p:spTree>
    <p:extLst>
      <p:ext uri="{BB962C8B-B14F-4D97-AF65-F5344CB8AC3E}">
        <p14:creationId xmlns:p14="http://schemas.microsoft.com/office/powerpoint/2010/main" val="3363683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8884EBB-86D8-4156-8466-C54B61AA83DF}"/>
              </a:ext>
            </a:extLst>
          </p:cNvPr>
          <p:cNvSpPr txBox="1"/>
          <p:nvPr/>
        </p:nvSpPr>
        <p:spPr>
          <a:xfrm>
            <a:off x="374983" y="1544185"/>
            <a:ext cx="512994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Which of the following modes of transportation do you intend on taking for your upcoming holiday travel?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a:solidFill>
                  <a:srgbClr val="000000"/>
                </a:solidFill>
                <a:latin typeface="Arial" panose="020B0604020202020204"/>
              </a:rPr>
              <a:t>Among holiday travelers</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latin typeface="+mn-lt"/>
              </a:rPr>
              <a:t>OAAA Q4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1818609" cy="361169"/>
          </a:xfrm>
        </p:spPr>
        <p:txBody>
          <a:bodyPr lIns="91440" tIns="45720" rIns="91440" bIns="45720" anchor="t"/>
          <a:lstStyle/>
          <a:p>
            <a:r>
              <a:rPr lang="en-US" b="1">
                <a:latin typeface="+mj-lt"/>
                <a:cs typeface="Arial"/>
              </a:rPr>
              <a:t>More Travelers Plan To Fly, Coinciding With Intent to Travel Longer Distances</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6C3594D4-9B04-4041-8C6E-CD22AF0E8ED6}"/>
              </a:ext>
            </a:extLst>
          </p:cNvPr>
          <p:cNvSpPr txBox="1"/>
          <p:nvPr/>
        </p:nvSpPr>
        <p:spPr>
          <a:xfrm>
            <a:off x="177447" y="6086606"/>
            <a:ext cx="10654964" cy="58477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BASE: HOLIDAY TRAVELERS 2023 (n=604); HOLIDAY TRAVELERS 2022 (n=613)</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Q11. Which of the following modes of transportation do you intend on taking for your upcoming holiday travel?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Q12. Do you plan to travel shorter or longer roundtrip distances for the holidays this year compared to last year?</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Q13. How far do you plan to travel roundtrip to reach your holiday travel destination? </a:t>
            </a:r>
          </a:p>
        </p:txBody>
      </p:sp>
      <p:graphicFrame>
        <p:nvGraphicFramePr>
          <p:cNvPr id="9" name="Chart 8">
            <a:extLst>
              <a:ext uri="{FF2B5EF4-FFF2-40B4-BE49-F238E27FC236}">
                <a16:creationId xmlns:a16="http://schemas.microsoft.com/office/drawing/2014/main" id="{F48D13D9-F9D2-DD4D-9496-E7D5C328CF1F}"/>
              </a:ext>
            </a:extLst>
          </p:cNvPr>
          <p:cNvGraphicFramePr/>
          <p:nvPr>
            <p:extLst>
              <p:ext uri="{D42A27DB-BD31-4B8C-83A1-F6EECF244321}">
                <p14:modId xmlns:p14="http://schemas.microsoft.com/office/powerpoint/2010/main" val="3866975649"/>
              </p:ext>
            </p:extLst>
          </p:nvPr>
        </p:nvGraphicFramePr>
        <p:xfrm>
          <a:off x="5305773" y="2309797"/>
          <a:ext cx="6330043" cy="358049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9BF262B2-53B6-C4A2-6E6B-8AF2C50DAF25}"/>
              </a:ext>
            </a:extLst>
          </p:cNvPr>
          <p:cNvSpPr txBox="1"/>
          <p:nvPr/>
        </p:nvSpPr>
        <p:spPr>
          <a:xfrm>
            <a:off x="6505870" y="1544185"/>
            <a:ext cx="512994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How far do you plan to travel roundtrip to reach your holiday travel destination?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a:solidFill>
                  <a:srgbClr val="000000"/>
                </a:solidFill>
                <a:latin typeface="Arial" panose="020B0604020202020204"/>
              </a:rPr>
              <a:t>Among holiday travelers</a:t>
            </a:r>
          </a:p>
        </p:txBody>
      </p:sp>
      <p:graphicFrame>
        <p:nvGraphicFramePr>
          <p:cNvPr id="4" name="Chart 3">
            <a:extLst>
              <a:ext uri="{FF2B5EF4-FFF2-40B4-BE49-F238E27FC236}">
                <a16:creationId xmlns:a16="http://schemas.microsoft.com/office/drawing/2014/main" id="{BE0E4FFD-0F3C-6A97-3BB8-DAF811C67BBB}"/>
              </a:ext>
            </a:extLst>
          </p:cNvPr>
          <p:cNvGraphicFramePr/>
          <p:nvPr>
            <p:extLst>
              <p:ext uri="{D42A27DB-BD31-4B8C-83A1-F6EECF244321}">
                <p14:modId xmlns:p14="http://schemas.microsoft.com/office/powerpoint/2010/main" val="1273530546"/>
              </p:ext>
            </p:extLst>
          </p:nvPr>
        </p:nvGraphicFramePr>
        <p:xfrm>
          <a:off x="586683" y="2252071"/>
          <a:ext cx="4121467" cy="358049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DAC8EA35-211C-B2FC-471E-A08816B3D462}"/>
              </a:ext>
            </a:extLst>
          </p:cNvPr>
          <p:cNvSpPr txBox="1"/>
          <p:nvPr/>
        </p:nvSpPr>
        <p:spPr>
          <a:xfrm>
            <a:off x="10012469" y="2445418"/>
            <a:ext cx="1983588" cy="823302"/>
          </a:xfrm>
          <a:prstGeom prst="rect">
            <a:avLst/>
          </a:prstGeom>
          <a:noFill/>
          <a:ln w="19050">
            <a:solidFill>
              <a:schemeClr val="bg2"/>
            </a:solidFill>
          </a:ln>
        </p:spPr>
        <p:txBody>
          <a:bodyPr wrap="square" rtlCol="0" anchor="ctr">
            <a:spAutoFit/>
          </a:bodyPr>
          <a:lstStyle/>
          <a:p>
            <a:pPr algn="ctr"/>
            <a:r>
              <a:rPr lang="en-US" sz="1600" b="1">
                <a:solidFill>
                  <a:schemeClr val="accent2"/>
                </a:solidFill>
                <a:latin typeface="+mj-lt"/>
              </a:rPr>
              <a:t>36%</a:t>
            </a:r>
          </a:p>
          <a:p>
            <a:pPr algn="ctr"/>
            <a:r>
              <a:rPr lang="en-US" sz="1050" b="1">
                <a:latin typeface="+mj-lt"/>
              </a:rPr>
              <a:t>of holiday travelers will be traveling </a:t>
            </a:r>
            <a:r>
              <a:rPr lang="en-US" sz="1050" b="1">
                <a:solidFill>
                  <a:schemeClr val="accent2"/>
                </a:solidFill>
                <a:latin typeface="+mj-lt"/>
              </a:rPr>
              <a:t>longer distances </a:t>
            </a:r>
            <a:r>
              <a:rPr lang="en-US" sz="1050" b="1">
                <a:latin typeface="+mj-lt"/>
              </a:rPr>
              <a:t>this year (</a:t>
            </a:r>
            <a:r>
              <a:rPr lang="en-US" sz="1050" b="1">
                <a:solidFill>
                  <a:schemeClr val="accent2"/>
                </a:solidFill>
                <a:latin typeface="+mj-lt"/>
              </a:rPr>
              <a:t>+3%-pts </a:t>
            </a:r>
            <a:r>
              <a:rPr lang="en-US" sz="1050" b="1">
                <a:latin typeface="+mj-lt"/>
              </a:rPr>
              <a:t>vs. 2022)</a:t>
            </a:r>
          </a:p>
        </p:txBody>
      </p:sp>
      <p:cxnSp>
        <p:nvCxnSpPr>
          <p:cNvPr id="6" name="Straight Arrow Connector 5">
            <a:extLst>
              <a:ext uri="{FF2B5EF4-FFF2-40B4-BE49-F238E27FC236}">
                <a16:creationId xmlns:a16="http://schemas.microsoft.com/office/drawing/2014/main" id="{A1160F25-C499-E8AB-0C38-48DA69BEDE5E}"/>
              </a:ext>
            </a:extLst>
          </p:cNvPr>
          <p:cNvCxnSpPr>
            <a:cxnSpLocks/>
          </p:cNvCxnSpPr>
          <p:nvPr/>
        </p:nvCxnSpPr>
        <p:spPr>
          <a:xfrm>
            <a:off x="2873281" y="3918922"/>
            <a:ext cx="281886"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B12FFEE1-F91F-DD5E-9E96-9A14B2475A4F}"/>
              </a:ext>
            </a:extLst>
          </p:cNvPr>
          <p:cNvSpPr txBox="1"/>
          <p:nvPr/>
        </p:nvSpPr>
        <p:spPr>
          <a:xfrm>
            <a:off x="3094165" y="3703478"/>
            <a:ext cx="91878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2"/>
                </a:solidFill>
                <a:effectLst/>
                <a:uLnTx/>
                <a:uFillTx/>
                <a:latin typeface="Arial" panose="020B0604020202020204"/>
                <a:ea typeface="+mn-ea"/>
                <a:cs typeface="+mn-cs"/>
              </a:rPr>
              <a:t>22% </a:t>
            </a:r>
            <a:r>
              <a:rPr kumimoji="0" lang="en-US" sz="1100" b="1" i="0" u="none" strike="noStrike" kern="1200" cap="none" spc="0" normalizeH="0" baseline="0" noProof="0">
                <a:ln>
                  <a:noFill/>
                </a:ln>
                <a:effectLst/>
                <a:uLnTx/>
                <a:uFillTx/>
                <a:latin typeface="Arial" panose="020B0604020202020204"/>
                <a:ea typeface="+mn-ea"/>
                <a:cs typeface="+mn-cs"/>
              </a:rPr>
              <a:t>West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2"/>
                </a:solidFill>
                <a:effectLst/>
                <a:uLnTx/>
                <a:uFillTx/>
                <a:latin typeface="Arial" panose="020B0604020202020204"/>
                <a:ea typeface="+mn-ea"/>
                <a:cs typeface="+mn-cs"/>
              </a:rPr>
              <a:t>19% </a:t>
            </a:r>
            <a:r>
              <a:rPr kumimoji="0" lang="en-US" sz="1100" b="1" i="0" u="none" strike="noStrike" kern="1200" cap="none" spc="0" normalizeH="0" baseline="0" noProof="0">
                <a:ln>
                  <a:noFill/>
                </a:ln>
                <a:solidFill>
                  <a:srgbClr val="000000"/>
                </a:solidFill>
                <a:effectLst/>
                <a:uLnTx/>
                <a:uFillTx/>
                <a:latin typeface="Arial" panose="020B0604020202020204"/>
                <a:ea typeface="+mn-ea"/>
                <a:cs typeface="+mn-cs"/>
              </a:rPr>
              <a:t>Gen Z</a:t>
            </a:r>
          </a:p>
        </p:txBody>
      </p:sp>
      <p:cxnSp>
        <p:nvCxnSpPr>
          <p:cNvPr id="14" name="Straight Arrow Connector 13">
            <a:extLst>
              <a:ext uri="{FF2B5EF4-FFF2-40B4-BE49-F238E27FC236}">
                <a16:creationId xmlns:a16="http://schemas.microsoft.com/office/drawing/2014/main" id="{01F6165F-284C-CDF5-AE97-CCD6D7199DA9}"/>
              </a:ext>
            </a:extLst>
          </p:cNvPr>
          <p:cNvCxnSpPr>
            <a:cxnSpLocks/>
          </p:cNvCxnSpPr>
          <p:nvPr/>
        </p:nvCxnSpPr>
        <p:spPr>
          <a:xfrm>
            <a:off x="3998894" y="3252453"/>
            <a:ext cx="281886"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CFC6B9DB-E1EE-E163-016D-A9D4283E6519}"/>
              </a:ext>
            </a:extLst>
          </p:cNvPr>
          <p:cNvSpPr txBox="1"/>
          <p:nvPr/>
        </p:nvSpPr>
        <p:spPr>
          <a:xfrm>
            <a:off x="4280780" y="3121648"/>
            <a:ext cx="123565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2"/>
                </a:solidFill>
                <a:effectLst/>
                <a:uLnTx/>
                <a:uFillTx/>
                <a:latin typeface="Arial" panose="020B0604020202020204"/>
                <a:ea typeface="+mn-ea"/>
                <a:cs typeface="+mn-cs"/>
              </a:rPr>
              <a:t>87% </a:t>
            </a:r>
            <a:r>
              <a:rPr kumimoji="0" lang="en-US" sz="1100" b="1" i="0" u="none" strike="noStrike" kern="1200" cap="none" spc="0" normalizeH="0" baseline="0" noProof="0">
                <a:ln>
                  <a:noFill/>
                </a:ln>
                <a:effectLst/>
                <a:uLnTx/>
                <a:uFillTx/>
                <a:latin typeface="Arial" panose="020B0604020202020204"/>
                <a:ea typeface="+mn-ea"/>
                <a:cs typeface="+mn-cs"/>
              </a:rPr>
              <a:t>Urban 1M+</a:t>
            </a:r>
          </a:p>
        </p:txBody>
      </p:sp>
      <p:grpSp>
        <p:nvGrpSpPr>
          <p:cNvPr id="23" name="Group 22">
            <a:extLst>
              <a:ext uri="{FF2B5EF4-FFF2-40B4-BE49-F238E27FC236}">
                <a16:creationId xmlns:a16="http://schemas.microsoft.com/office/drawing/2014/main" id="{A1D376CC-2814-E44E-6506-BD29871CBE29}"/>
              </a:ext>
            </a:extLst>
          </p:cNvPr>
          <p:cNvGrpSpPr/>
          <p:nvPr/>
        </p:nvGrpSpPr>
        <p:grpSpPr>
          <a:xfrm>
            <a:off x="5257158" y="2168419"/>
            <a:ext cx="1248712" cy="279971"/>
            <a:chOff x="4671760" y="2090895"/>
            <a:chExt cx="1248712" cy="279971"/>
          </a:xfrm>
        </p:grpSpPr>
        <p:grpSp>
          <p:nvGrpSpPr>
            <p:cNvPr id="16" name="Group 15">
              <a:extLst>
                <a:ext uri="{FF2B5EF4-FFF2-40B4-BE49-F238E27FC236}">
                  <a16:creationId xmlns:a16="http://schemas.microsoft.com/office/drawing/2014/main" id="{667532D7-77C5-848A-D504-F3CD00F67FF8}"/>
                </a:ext>
              </a:extLst>
            </p:cNvPr>
            <p:cNvGrpSpPr/>
            <p:nvPr/>
          </p:nvGrpSpPr>
          <p:grpSpPr>
            <a:xfrm>
              <a:off x="4671760" y="2093867"/>
              <a:ext cx="575021" cy="276999"/>
              <a:chOff x="4671760" y="2093867"/>
              <a:chExt cx="575021" cy="276999"/>
            </a:xfrm>
          </p:grpSpPr>
          <p:sp>
            <p:nvSpPr>
              <p:cNvPr id="5" name="Rectangle 4">
                <a:extLst>
                  <a:ext uri="{FF2B5EF4-FFF2-40B4-BE49-F238E27FC236}">
                    <a16:creationId xmlns:a16="http://schemas.microsoft.com/office/drawing/2014/main" id="{9732B6E1-CF87-AEA7-C732-0832DDE9CF97}"/>
                  </a:ext>
                </a:extLst>
              </p:cNvPr>
              <p:cNvSpPr/>
              <p:nvPr/>
            </p:nvSpPr>
            <p:spPr>
              <a:xfrm>
                <a:off x="4671760" y="2201164"/>
                <a:ext cx="72780" cy="71494"/>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CD165F9-4C2E-5AAD-54D8-BD4139859C0C}"/>
                  </a:ext>
                </a:extLst>
              </p:cNvPr>
              <p:cNvSpPr txBox="1"/>
              <p:nvPr/>
            </p:nvSpPr>
            <p:spPr>
              <a:xfrm>
                <a:off x="4703378" y="2093867"/>
                <a:ext cx="5434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rPr>
                  <a:t>2023</a:t>
                </a:r>
                <a:endParaRPr lang="en-US" sz="1100" b="1" i="1">
                  <a:solidFill>
                    <a:srgbClr val="000000"/>
                  </a:solidFill>
                </a:endParaRPr>
              </a:p>
            </p:txBody>
          </p:sp>
        </p:grpSp>
        <p:grpSp>
          <p:nvGrpSpPr>
            <p:cNvPr id="19" name="Group 18">
              <a:extLst>
                <a:ext uri="{FF2B5EF4-FFF2-40B4-BE49-F238E27FC236}">
                  <a16:creationId xmlns:a16="http://schemas.microsoft.com/office/drawing/2014/main" id="{B14BCD91-37C9-7F1A-4227-E4B00DA2FDF9}"/>
                </a:ext>
              </a:extLst>
            </p:cNvPr>
            <p:cNvGrpSpPr/>
            <p:nvPr/>
          </p:nvGrpSpPr>
          <p:grpSpPr>
            <a:xfrm>
              <a:off x="5345451" y="2090895"/>
              <a:ext cx="575021" cy="276999"/>
              <a:chOff x="4671760" y="2093867"/>
              <a:chExt cx="575021" cy="276999"/>
            </a:xfrm>
          </p:grpSpPr>
          <p:sp>
            <p:nvSpPr>
              <p:cNvPr id="20" name="Rectangle 19">
                <a:extLst>
                  <a:ext uri="{FF2B5EF4-FFF2-40B4-BE49-F238E27FC236}">
                    <a16:creationId xmlns:a16="http://schemas.microsoft.com/office/drawing/2014/main" id="{C6D18BB6-D1C0-AB93-CA0E-F08C5D1D65A2}"/>
                  </a:ext>
                </a:extLst>
              </p:cNvPr>
              <p:cNvSpPr/>
              <p:nvPr/>
            </p:nvSpPr>
            <p:spPr>
              <a:xfrm>
                <a:off x="4671760" y="2201164"/>
                <a:ext cx="72780" cy="71494"/>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628FDA5-3142-0CAC-FEA7-80F82B84FFC4}"/>
                  </a:ext>
                </a:extLst>
              </p:cNvPr>
              <p:cNvSpPr txBox="1"/>
              <p:nvPr/>
            </p:nvSpPr>
            <p:spPr>
              <a:xfrm>
                <a:off x="4703378" y="2093867"/>
                <a:ext cx="5434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rPr>
                  <a:t>2022</a:t>
                </a:r>
                <a:endParaRPr lang="en-US" sz="1100" b="1" i="1">
                  <a:solidFill>
                    <a:srgbClr val="000000"/>
                  </a:solidFill>
                </a:endParaRPr>
              </a:p>
            </p:txBody>
          </p:sp>
        </p:grpSp>
      </p:grpSp>
    </p:spTree>
    <p:extLst>
      <p:ext uri="{BB962C8B-B14F-4D97-AF65-F5344CB8AC3E}">
        <p14:creationId xmlns:p14="http://schemas.microsoft.com/office/powerpoint/2010/main" val="3033550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925714FC-F828-82A5-C34B-99DFE808D22A}"/>
              </a:ext>
            </a:extLst>
          </p:cNvPr>
          <p:cNvGraphicFramePr/>
          <p:nvPr>
            <p:extLst>
              <p:ext uri="{D42A27DB-BD31-4B8C-83A1-F6EECF244321}">
                <p14:modId xmlns:p14="http://schemas.microsoft.com/office/powerpoint/2010/main" val="2467500874"/>
              </p:ext>
            </p:extLst>
          </p:nvPr>
        </p:nvGraphicFramePr>
        <p:xfrm>
          <a:off x="563486" y="1335968"/>
          <a:ext cx="11065027" cy="4613467"/>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98884EBB-86D8-4156-8466-C54B61AA83DF}"/>
              </a:ext>
            </a:extLst>
          </p:cNvPr>
          <p:cNvSpPr txBox="1"/>
          <p:nvPr/>
        </p:nvSpPr>
        <p:spPr>
          <a:xfrm>
            <a:off x="3376601" y="1696545"/>
            <a:ext cx="579369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Has the current state of the economy and/or inflation impacted your upcoming holiday plans in any of the following ways?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a:solidFill>
                  <a:srgbClr val="000000"/>
                </a:solidFill>
                <a:latin typeface="Arial" panose="020B0604020202020204"/>
              </a:rPr>
              <a:t>Among those whose holiday plans are impacted</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latin typeface="+mn-lt"/>
              </a:rPr>
              <a:t>OAAA Q4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1418485" cy="361169"/>
          </a:xfrm>
        </p:spPr>
        <p:txBody>
          <a:bodyPr lIns="91440" tIns="45720" rIns="91440" bIns="45720" anchor="t"/>
          <a:lstStyle/>
          <a:p>
            <a:r>
              <a:rPr lang="en-US" b="1">
                <a:latin typeface="+mj-lt"/>
                <a:cs typeface="Arial"/>
              </a:rPr>
              <a:t>The Majority Continue To Feel The Impact Of The Economy On Holiday Plans</a:t>
            </a:r>
            <a:br>
              <a:rPr lang="en-US" b="1">
                <a:latin typeface="+mj-lt"/>
                <a:cs typeface="Arial"/>
              </a:rPr>
            </a:br>
            <a:r>
              <a:rPr lang="en-US" sz="1800" b="1">
                <a:latin typeface="+mj-lt"/>
                <a:cs typeface="Arial"/>
              </a:rPr>
              <a:t>But Travelers Aren’t Letting It Affect The Distances They Are Willing To Go</a:t>
            </a:r>
            <a:endParaRPr lang="en-US" b="1">
              <a:latin typeface="+mj-lt"/>
              <a:cs typeface="Arial"/>
            </a:endParaRP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6C3594D4-9B04-4041-8C6E-CD22AF0E8ED6}"/>
              </a:ext>
            </a:extLst>
          </p:cNvPr>
          <p:cNvSpPr txBox="1"/>
          <p:nvPr/>
        </p:nvSpPr>
        <p:spPr>
          <a:xfrm>
            <a:off x="177447" y="6190799"/>
            <a:ext cx="10654964"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BASE: </a:t>
            </a:r>
            <a:r>
              <a:rPr lang="en-US" sz="800" u="sng">
                <a:solidFill>
                  <a:srgbClr val="939598"/>
                </a:solidFill>
                <a:latin typeface="Arial" panose="020B0604020202020204"/>
                <a:cs typeface="Arial" panose="020B0604020202020204" pitchFamily="34" charset="0"/>
              </a:rPr>
              <a:t>THOSE IMPACTED BY THE ECONOMY/INFLATION 2023 </a:t>
            </a: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(n=</a:t>
            </a:r>
            <a:r>
              <a:rPr lang="en-US" sz="800" u="sng">
                <a:solidFill>
                  <a:srgbClr val="939598"/>
                </a:solidFill>
                <a:latin typeface="Arial" panose="020B0604020202020204"/>
                <a:cs typeface="Arial" panose="020B0604020202020204" pitchFamily="34" charset="0"/>
              </a:rPr>
              <a:t>682</a:t>
            </a: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 2022 (n=681)</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Q14. Has the current state of the economy and/or inflation impacted your upcoming holiday plans in any of the following ways?</a:t>
            </a:r>
          </a:p>
        </p:txBody>
      </p:sp>
      <p:sp>
        <p:nvSpPr>
          <p:cNvPr id="4" name="TextBox 3">
            <a:extLst>
              <a:ext uri="{FF2B5EF4-FFF2-40B4-BE49-F238E27FC236}">
                <a16:creationId xmlns:a16="http://schemas.microsoft.com/office/drawing/2014/main" id="{69C6867F-0101-57BD-8880-0DC672B5936A}"/>
              </a:ext>
            </a:extLst>
          </p:cNvPr>
          <p:cNvSpPr txBox="1"/>
          <p:nvPr/>
        </p:nvSpPr>
        <p:spPr>
          <a:xfrm>
            <a:off x="8456157" y="6190799"/>
            <a:ext cx="3303027" cy="338554"/>
          </a:xfrm>
          <a:prstGeom prst="rect">
            <a:avLst/>
          </a:prstGeom>
          <a:noFill/>
        </p:spPr>
        <p:txBody>
          <a:bodyPr wrap="square" rtlCol="0">
            <a:spAutoFit/>
          </a:bodyPr>
          <a:lstStyle/>
          <a:p>
            <a:r>
              <a:rPr lang="en-US" sz="800"/>
              <a:t>* Added in 2023</a:t>
            </a:r>
          </a:p>
          <a:p>
            <a:r>
              <a:rPr lang="en-US" sz="800" baseline="30000"/>
              <a:t>+</a:t>
            </a:r>
            <a:r>
              <a:rPr lang="en-US" sz="800"/>
              <a:t> These responses were only shown to holiday travelers.</a:t>
            </a:r>
          </a:p>
        </p:txBody>
      </p:sp>
      <p:sp>
        <p:nvSpPr>
          <p:cNvPr id="14" name="TextBox 13">
            <a:extLst>
              <a:ext uri="{FF2B5EF4-FFF2-40B4-BE49-F238E27FC236}">
                <a16:creationId xmlns:a16="http://schemas.microsoft.com/office/drawing/2014/main" id="{3D47FCC4-F1C9-59CF-AF24-3C1FAAFA7137}"/>
              </a:ext>
            </a:extLst>
          </p:cNvPr>
          <p:cNvSpPr txBox="1"/>
          <p:nvPr/>
        </p:nvSpPr>
        <p:spPr>
          <a:xfrm>
            <a:off x="6056549" y="3364992"/>
            <a:ext cx="1128021" cy="2507184"/>
          </a:xfrm>
          <a:prstGeom prst="rect">
            <a:avLst/>
          </a:prstGeom>
          <a:noFill/>
          <a:ln w="19050">
            <a:solidFill>
              <a:schemeClr val="tx1"/>
            </a:solidFill>
          </a:ln>
        </p:spPr>
        <p:txBody>
          <a:bodyPr wrap="square" rtlCol="0">
            <a:spAutoFit/>
          </a:bodyPr>
          <a:lstStyle/>
          <a:p>
            <a:endParaRPr lang="en-US"/>
          </a:p>
        </p:txBody>
      </p:sp>
      <p:grpSp>
        <p:nvGrpSpPr>
          <p:cNvPr id="2" name="Group 1">
            <a:extLst>
              <a:ext uri="{FF2B5EF4-FFF2-40B4-BE49-F238E27FC236}">
                <a16:creationId xmlns:a16="http://schemas.microsoft.com/office/drawing/2014/main" id="{BCA35652-9FD1-5EBC-113C-20C2923BB1E0}"/>
              </a:ext>
            </a:extLst>
          </p:cNvPr>
          <p:cNvGrpSpPr/>
          <p:nvPr/>
        </p:nvGrpSpPr>
        <p:grpSpPr>
          <a:xfrm>
            <a:off x="5649091" y="2481690"/>
            <a:ext cx="1248712" cy="279971"/>
            <a:chOff x="4671760" y="2090895"/>
            <a:chExt cx="1248712" cy="279971"/>
          </a:xfrm>
        </p:grpSpPr>
        <p:grpSp>
          <p:nvGrpSpPr>
            <p:cNvPr id="6" name="Group 5">
              <a:extLst>
                <a:ext uri="{FF2B5EF4-FFF2-40B4-BE49-F238E27FC236}">
                  <a16:creationId xmlns:a16="http://schemas.microsoft.com/office/drawing/2014/main" id="{FCBBBD58-FC40-EFCB-8C2A-00934B830D50}"/>
                </a:ext>
              </a:extLst>
            </p:cNvPr>
            <p:cNvGrpSpPr/>
            <p:nvPr/>
          </p:nvGrpSpPr>
          <p:grpSpPr>
            <a:xfrm>
              <a:off x="4671760" y="2093867"/>
              <a:ext cx="575021" cy="276999"/>
              <a:chOff x="4671760" y="2093867"/>
              <a:chExt cx="575021" cy="276999"/>
            </a:xfrm>
          </p:grpSpPr>
          <p:sp>
            <p:nvSpPr>
              <p:cNvPr id="12" name="Rectangle 11">
                <a:extLst>
                  <a:ext uri="{FF2B5EF4-FFF2-40B4-BE49-F238E27FC236}">
                    <a16:creationId xmlns:a16="http://schemas.microsoft.com/office/drawing/2014/main" id="{2DD24441-1176-4A4D-4344-0BC7F3190621}"/>
                  </a:ext>
                </a:extLst>
              </p:cNvPr>
              <p:cNvSpPr/>
              <p:nvPr/>
            </p:nvSpPr>
            <p:spPr>
              <a:xfrm>
                <a:off x="4671760" y="2201164"/>
                <a:ext cx="72780" cy="71494"/>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FBC253D-26A8-AD49-3294-F190DD8E8FA6}"/>
                  </a:ext>
                </a:extLst>
              </p:cNvPr>
              <p:cNvSpPr txBox="1"/>
              <p:nvPr/>
            </p:nvSpPr>
            <p:spPr>
              <a:xfrm>
                <a:off x="4703378" y="2093867"/>
                <a:ext cx="5434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ea typeface="+mn-ea"/>
                    <a:cs typeface="+mn-cs"/>
                  </a:rPr>
                  <a:t>2023</a:t>
                </a:r>
                <a:endParaRPr lang="en-US" sz="1100" b="1" i="1">
                  <a:solidFill>
                    <a:srgbClr val="000000"/>
                  </a:solidFill>
                </a:endParaRPr>
              </a:p>
            </p:txBody>
          </p:sp>
        </p:grpSp>
        <p:grpSp>
          <p:nvGrpSpPr>
            <p:cNvPr id="8" name="Group 7">
              <a:extLst>
                <a:ext uri="{FF2B5EF4-FFF2-40B4-BE49-F238E27FC236}">
                  <a16:creationId xmlns:a16="http://schemas.microsoft.com/office/drawing/2014/main" id="{0CBBB5F3-0557-F62A-B071-DC8BEC7CAD6A}"/>
                </a:ext>
              </a:extLst>
            </p:cNvPr>
            <p:cNvGrpSpPr/>
            <p:nvPr/>
          </p:nvGrpSpPr>
          <p:grpSpPr>
            <a:xfrm>
              <a:off x="5345451" y="2090895"/>
              <a:ext cx="575021" cy="276999"/>
              <a:chOff x="4671760" y="2093867"/>
              <a:chExt cx="575021" cy="276999"/>
            </a:xfrm>
          </p:grpSpPr>
          <p:sp>
            <p:nvSpPr>
              <p:cNvPr id="10" name="Rectangle 9">
                <a:extLst>
                  <a:ext uri="{FF2B5EF4-FFF2-40B4-BE49-F238E27FC236}">
                    <a16:creationId xmlns:a16="http://schemas.microsoft.com/office/drawing/2014/main" id="{4813B7C9-C3C3-8019-15DD-E0DE131EB1A6}"/>
                  </a:ext>
                </a:extLst>
              </p:cNvPr>
              <p:cNvSpPr/>
              <p:nvPr/>
            </p:nvSpPr>
            <p:spPr>
              <a:xfrm>
                <a:off x="4671760" y="2201164"/>
                <a:ext cx="72780" cy="71494"/>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E2812B7-B6D0-FD9B-FCF2-7ECD2E165406}"/>
                  </a:ext>
                </a:extLst>
              </p:cNvPr>
              <p:cNvSpPr txBox="1"/>
              <p:nvPr/>
            </p:nvSpPr>
            <p:spPr>
              <a:xfrm>
                <a:off x="4703378" y="2093867"/>
                <a:ext cx="5434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ea typeface="+mn-ea"/>
                    <a:cs typeface="+mn-cs"/>
                  </a:rPr>
                  <a:t>2022</a:t>
                </a:r>
                <a:endParaRPr lang="en-US" sz="1100" b="1" i="1">
                  <a:solidFill>
                    <a:srgbClr val="000000"/>
                  </a:solidFill>
                </a:endParaRPr>
              </a:p>
            </p:txBody>
          </p:sp>
        </p:grpSp>
      </p:grpSp>
    </p:spTree>
    <p:extLst>
      <p:ext uri="{BB962C8B-B14F-4D97-AF65-F5344CB8AC3E}">
        <p14:creationId xmlns:p14="http://schemas.microsoft.com/office/powerpoint/2010/main" val="3203618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7FB5F0-E6B6-4C6B-820A-361958DC41E1}"/>
              </a:ext>
            </a:extLst>
          </p:cNvPr>
          <p:cNvSpPr>
            <a:spLocks noGrp="1"/>
          </p:cNvSpPr>
          <p:nvPr>
            <p:ph type="title"/>
          </p:nvPr>
        </p:nvSpPr>
        <p:spPr/>
        <p:txBody>
          <a:bodyPr/>
          <a:lstStyle/>
          <a:p>
            <a:r>
              <a:rPr lang="en-US" b="1">
                <a:latin typeface="+mn-lt"/>
              </a:rPr>
              <a:t>Table of Contents &amp; Methodology</a:t>
            </a:r>
          </a:p>
        </p:txBody>
      </p:sp>
      <p:graphicFrame>
        <p:nvGraphicFramePr>
          <p:cNvPr id="5" name="Table 4">
            <a:extLst>
              <a:ext uri="{FF2B5EF4-FFF2-40B4-BE49-F238E27FC236}">
                <a16:creationId xmlns:a16="http://schemas.microsoft.com/office/drawing/2014/main" id="{93A84613-EFE3-4D08-9FF1-1F576140A65F}"/>
              </a:ext>
            </a:extLst>
          </p:cNvPr>
          <p:cNvGraphicFramePr>
            <a:graphicFrameLocks noGrp="1"/>
          </p:cNvGraphicFramePr>
          <p:nvPr>
            <p:extLst>
              <p:ext uri="{D42A27DB-BD31-4B8C-83A1-F6EECF244321}">
                <p14:modId xmlns:p14="http://schemas.microsoft.com/office/powerpoint/2010/main" val="176809213"/>
              </p:ext>
            </p:extLst>
          </p:nvPr>
        </p:nvGraphicFramePr>
        <p:xfrm>
          <a:off x="7532996" y="2289598"/>
          <a:ext cx="4297680" cy="3505200"/>
        </p:xfrm>
        <a:graphic>
          <a:graphicData uri="http://schemas.openxmlformats.org/drawingml/2006/table">
            <a:tbl>
              <a:tblPr firstRow="1" bandRow="1">
                <a:tableStyleId>{2D5ABB26-0587-4C30-8999-92F81FD0307C}</a:tableStyleId>
              </a:tblPr>
              <a:tblGrid>
                <a:gridCol w="1645920">
                  <a:extLst>
                    <a:ext uri="{9D8B030D-6E8A-4147-A177-3AD203B41FA5}">
                      <a16:colId xmlns:a16="http://schemas.microsoft.com/office/drawing/2014/main" val="1449392551"/>
                    </a:ext>
                  </a:extLst>
                </a:gridCol>
                <a:gridCol w="2651760">
                  <a:extLst>
                    <a:ext uri="{9D8B030D-6E8A-4147-A177-3AD203B41FA5}">
                      <a16:colId xmlns:a16="http://schemas.microsoft.com/office/drawing/2014/main" val="3830554313"/>
                    </a:ext>
                  </a:extLst>
                </a:gridCol>
              </a:tblGrid>
              <a:tr h="701040">
                <a:tc>
                  <a:txBody>
                    <a:bodyPr/>
                    <a:lstStyle/>
                    <a:p>
                      <a:r>
                        <a:rPr lang="en-US" sz="1550" b="1" i="0">
                          <a:latin typeface="+mn-lt"/>
                        </a:rPr>
                        <a:t>Dates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550" b="1" i="0">
                          <a:latin typeface="+mn-lt"/>
                        </a:rPr>
                        <a:t>July 31</a:t>
                      </a:r>
                      <a:r>
                        <a:rPr lang="en-US" sz="1550" b="1" i="0" baseline="30000">
                          <a:latin typeface="+mn-lt"/>
                        </a:rPr>
                        <a:t>st</a:t>
                      </a:r>
                      <a:r>
                        <a:rPr lang="en-US" sz="1550" b="1" i="0">
                          <a:latin typeface="+mn-lt"/>
                        </a:rPr>
                        <a:t> to August 8</a:t>
                      </a:r>
                      <a:r>
                        <a:rPr lang="en-US" sz="1550" b="1" i="0" baseline="30000">
                          <a:latin typeface="+mn-lt"/>
                        </a:rPr>
                        <a:t>th</a:t>
                      </a:r>
                      <a:r>
                        <a:rPr lang="en-US" sz="1550" b="1" i="0">
                          <a:latin typeface="+mn-lt"/>
                        </a:rPr>
                        <a:t>, 2023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738704429"/>
                  </a:ext>
                </a:extLst>
              </a:tr>
              <a:tr h="701040">
                <a:tc>
                  <a:txBody>
                    <a:bodyPr/>
                    <a:lstStyle/>
                    <a:p>
                      <a:r>
                        <a:rPr lang="en-US" sz="1550" b="1" i="0">
                          <a:latin typeface="+mn-lt"/>
                        </a:rPr>
                        <a:t>Survey Length</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550" b="1" i="0">
                          <a:latin typeface="+mn-lt"/>
                        </a:rPr>
                        <a:t>10 minutes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665684287"/>
                  </a:ext>
                </a:extLst>
              </a:tr>
              <a:tr h="701040">
                <a:tc>
                  <a:txBody>
                    <a:bodyPr/>
                    <a:lstStyle/>
                    <a:p>
                      <a:r>
                        <a:rPr lang="en-US" sz="1550" b="1" i="0">
                          <a:latin typeface="+mn-lt"/>
                        </a:rPr>
                        <a:t>Method</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r>
                        <a:rPr lang="en-US" sz="1550" b="1" i="0">
                          <a:latin typeface="+mn-lt"/>
                        </a:rPr>
                        <a:t>Online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546635390"/>
                  </a:ext>
                </a:extLst>
              </a:tr>
              <a:tr h="701040">
                <a:tc>
                  <a:txBody>
                    <a:bodyPr/>
                    <a:lstStyle/>
                    <a:p>
                      <a:r>
                        <a:rPr lang="en-US" sz="1550" b="1" i="0">
                          <a:latin typeface="+mn-lt"/>
                        </a:rPr>
                        <a:t>Audience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tc>
                  <a:txBody>
                    <a:bodyPr/>
                    <a:lstStyle/>
                    <a:p>
                      <a:pPr algn="l"/>
                      <a:r>
                        <a:rPr lang="en-US" sz="1550" b="1" i="0">
                          <a:latin typeface="+mn-lt"/>
                        </a:rPr>
                        <a:t>n=1,016 Americans ages 18-64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212786605"/>
                  </a:ext>
                </a:extLst>
              </a:tr>
              <a:tr h="701040">
                <a:tc gridSpan="2">
                  <a:txBody>
                    <a:bodyPr/>
                    <a:lstStyle/>
                    <a:p>
                      <a:pPr algn="l"/>
                      <a:r>
                        <a:rPr lang="en-US" sz="1000" b="0" i="0">
                          <a:latin typeface="+mn-lt"/>
                        </a:rPr>
                        <a:t>Data is weighted to reflect the U.S. general public across age, gender, race/ethnicity, region, income, household size, and employment.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tcPr>
                </a:tc>
                <a:tc hMerge="1">
                  <a:txBody>
                    <a:bodyPr/>
                    <a:lstStyle/>
                    <a:p>
                      <a:pPr algn="l"/>
                      <a:endParaRPr lang="en-US" sz="1600" b="0" i="0">
                        <a:latin typeface="Helvetica" pitchFamily="2"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1157563003"/>
                  </a:ext>
                </a:extLst>
              </a:tr>
            </a:tbl>
          </a:graphicData>
        </a:graphic>
      </p:graphicFrame>
      <p:grpSp>
        <p:nvGrpSpPr>
          <p:cNvPr id="2" name="Group 1">
            <a:extLst>
              <a:ext uri="{FF2B5EF4-FFF2-40B4-BE49-F238E27FC236}">
                <a16:creationId xmlns:a16="http://schemas.microsoft.com/office/drawing/2014/main" id="{7C1B64DB-2C5C-26C9-5C79-34A11505CD56}"/>
              </a:ext>
            </a:extLst>
          </p:cNvPr>
          <p:cNvGrpSpPr/>
          <p:nvPr/>
        </p:nvGrpSpPr>
        <p:grpSpPr>
          <a:xfrm>
            <a:off x="6631278" y="2210911"/>
            <a:ext cx="952128" cy="2976863"/>
            <a:chOff x="6723744" y="2344473"/>
            <a:chExt cx="952128" cy="2976863"/>
          </a:xfrm>
        </p:grpSpPr>
        <p:pic>
          <p:nvPicPr>
            <p:cNvPr id="7" name="Picture 6" descr="White Icons - A-45.png">
              <a:extLst>
                <a:ext uri="{FF2B5EF4-FFF2-40B4-BE49-F238E27FC236}">
                  <a16:creationId xmlns:a16="http://schemas.microsoft.com/office/drawing/2014/main" id="{70E8F764-ECE5-4F8F-A7E3-60BDDEB5FDF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6736425" y="2344473"/>
              <a:ext cx="914400" cy="914400"/>
            </a:xfrm>
            <a:prstGeom prst="rect">
              <a:avLst/>
            </a:prstGeom>
          </p:spPr>
        </p:pic>
        <p:pic>
          <p:nvPicPr>
            <p:cNvPr id="8" name="Picture 7" descr="White Icons - C-09.png">
              <a:extLst>
                <a:ext uri="{FF2B5EF4-FFF2-40B4-BE49-F238E27FC236}">
                  <a16:creationId xmlns:a16="http://schemas.microsoft.com/office/drawing/2014/main" id="{F3678745-49E4-4E74-83AA-CFCBC0F5F500}"/>
                </a:ext>
              </a:extLst>
            </p:cNvPr>
            <p:cNvPicPr>
              <a:picLocks noChangeAspect="1"/>
            </p:cNvPicPr>
            <p:nvPr/>
          </p:nvPicPr>
          <p:blipFill>
            <a:blip r:embed="rId5">
              <a:duotone>
                <a:prstClr val="black"/>
                <a:schemeClr val="tx2">
                  <a:tint val="45000"/>
                  <a:satMod val="400000"/>
                </a:schemeClr>
              </a:duotone>
              <a:extLst>
                <a:ext uri="{BEBA8EAE-BF5A-486C-A8C5-ECC9F3942E4B}">
                  <a14:imgProps xmlns:a14="http://schemas.microsoft.com/office/drawing/2010/main">
                    <a14:imgLayer r:embed="rId6">
                      <a14:imgEffect>
                        <a14:brightnessContrast bright="-100000" contrast="-40000"/>
                      </a14:imgEffect>
                    </a14:imgLayer>
                  </a14:imgProps>
                </a:ext>
                <a:ext uri="{28A0092B-C50C-407E-A947-70E740481C1C}">
                  <a14:useLocalDpi xmlns:a14="http://schemas.microsoft.com/office/drawing/2010/main"/>
                </a:ext>
              </a:extLst>
            </a:blip>
            <a:stretch>
              <a:fillRect/>
            </a:stretch>
          </p:blipFill>
          <p:spPr>
            <a:xfrm>
              <a:off x="6723744" y="3083480"/>
              <a:ext cx="914400" cy="914400"/>
            </a:xfrm>
            <a:prstGeom prst="rect">
              <a:avLst/>
            </a:prstGeom>
            <a:noFill/>
          </p:spPr>
        </p:pic>
        <p:pic>
          <p:nvPicPr>
            <p:cNvPr id="9" name="Picture 8" descr="White Icons - C-37.png">
              <a:extLst>
                <a:ext uri="{FF2B5EF4-FFF2-40B4-BE49-F238E27FC236}">
                  <a16:creationId xmlns:a16="http://schemas.microsoft.com/office/drawing/2014/main" id="{8ED96F9A-A0D4-4B34-8DED-CD5969B5F571}"/>
                </a:ext>
              </a:extLst>
            </p:cNvPr>
            <p:cNvPicPr>
              <a:picLocks noChangeAspect="1"/>
            </p:cNvPicPr>
            <p:nvPr/>
          </p:nvPicPr>
          <p:blipFill>
            <a:blip r:embed="rId7">
              <a:duotone>
                <a:prstClr val="black"/>
                <a:schemeClr val="tx2">
                  <a:tint val="45000"/>
                  <a:satMod val="400000"/>
                </a:schemeClr>
              </a:duotone>
              <a:extLst>
                <a:ext uri="{BEBA8EAE-BF5A-486C-A8C5-ECC9F3942E4B}">
                  <a14:imgProps xmlns:a14="http://schemas.microsoft.com/office/drawing/2010/main">
                    <a14:imgLayer r:embed="rId8">
                      <a14:imgEffect>
                        <a14:brightnessContrast bright="-100000" contrast="-40000"/>
                      </a14:imgEffect>
                    </a14:imgLayer>
                  </a14:imgProps>
                </a:ext>
                <a:ext uri="{28A0092B-C50C-407E-A947-70E740481C1C}">
                  <a14:useLocalDpi xmlns:a14="http://schemas.microsoft.com/office/drawing/2010/main"/>
                </a:ext>
              </a:extLst>
            </a:blip>
            <a:stretch>
              <a:fillRect/>
            </a:stretch>
          </p:blipFill>
          <p:spPr>
            <a:xfrm>
              <a:off x="6761472" y="3746616"/>
              <a:ext cx="914400" cy="914400"/>
            </a:xfrm>
            <a:prstGeom prst="rect">
              <a:avLst/>
            </a:prstGeom>
            <a:noFill/>
          </p:spPr>
        </p:pic>
        <p:pic>
          <p:nvPicPr>
            <p:cNvPr id="11" name="Picture 10" descr="White Icons - B-17.png">
              <a:extLst>
                <a:ext uri="{FF2B5EF4-FFF2-40B4-BE49-F238E27FC236}">
                  <a16:creationId xmlns:a16="http://schemas.microsoft.com/office/drawing/2014/main" id="{C9373C49-868A-4DF9-BF10-1E855B58197B}"/>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tretch>
              <a:fillRect/>
            </a:stretch>
          </p:blipFill>
          <p:spPr>
            <a:xfrm>
              <a:off x="6757387" y="4406936"/>
              <a:ext cx="914400" cy="914400"/>
            </a:xfrm>
            <a:prstGeom prst="rect">
              <a:avLst/>
            </a:prstGeom>
          </p:spPr>
        </p:pic>
      </p:grpSp>
      <p:graphicFrame>
        <p:nvGraphicFramePr>
          <p:cNvPr id="4" name="Table 5">
            <a:extLst>
              <a:ext uri="{FF2B5EF4-FFF2-40B4-BE49-F238E27FC236}">
                <a16:creationId xmlns:a16="http://schemas.microsoft.com/office/drawing/2014/main" id="{36CD1C82-2769-44FE-9DC1-AA4A3CFDC70C}"/>
              </a:ext>
            </a:extLst>
          </p:cNvPr>
          <p:cNvGraphicFramePr>
            <a:graphicFrameLocks noGrp="1"/>
          </p:cNvGraphicFramePr>
          <p:nvPr>
            <p:extLst>
              <p:ext uri="{D42A27DB-BD31-4B8C-83A1-F6EECF244321}">
                <p14:modId xmlns:p14="http://schemas.microsoft.com/office/powerpoint/2010/main" val="764000300"/>
              </p:ext>
            </p:extLst>
          </p:nvPr>
        </p:nvGraphicFramePr>
        <p:xfrm>
          <a:off x="554507" y="1896243"/>
          <a:ext cx="6114499" cy="3898555"/>
        </p:xfrm>
        <a:graphic>
          <a:graphicData uri="http://schemas.openxmlformats.org/drawingml/2006/table">
            <a:tbl>
              <a:tblPr firstRow="1" bandRow="1">
                <a:tableStyleId>{2D5ABB26-0587-4C30-8999-92F81FD0307C}</a:tableStyleId>
              </a:tblPr>
              <a:tblGrid>
                <a:gridCol w="5161361">
                  <a:extLst>
                    <a:ext uri="{9D8B030D-6E8A-4147-A177-3AD203B41FA5}">
                      <a16:colId xmlns:a16="http://schemas.microsoft.com/office/drawing/2014/main" val="3980726531"/>
                    </a:ext>
                  </a:extLst>
                </a:gridCol>
                <a:gridCol w="953138">
                  <a:extLst>
                    <a:ext uri="{9D8B030D-6E8A-4147-A177-3AD203B41FA5}">
                      <a16:colId xmlns:a16="http://schemas.microsoft.com/office/drawing/2014/main" val="2276397627"/>
                    </a:ext>
                  </a:extLst>
                </a:gridCol>
              </a:tblGrid>
              <a:tr h="779711">
                <a:tc>
                  <a:txBody>
                    <a:bodyPr/>
                    <a:lstStyle/>
                    <a:p>
                      <a:r>
                        <a:rPr lang="en-US" sz="1400" b="1" i="0" dirty="0">
                          <a:solidFill>
                            <a:schemeClr val="tx1"/>
                          </a:solidFill>
                          <a:latin typeface="+mn-lt"/>
                        </a:rPr>
                        <a:t>Key Takeaways</a:t>
                      </a:r>
                      <a:endParaRPr lang="en-US" sz="1400" b="1" i="0" kern="1200" dirty="0">
                        <a:solidFill>
                          <a:schemeClr val="tx1"/>
                        </a:solidFill>
                        <a:latin typeface="+mn-lt"/>
                        <a:ea typeface="+mn-ea"/>
                        <a:cs typeface="+mn-cs"/>
                      </a:endParaRPr>
                    </a:p>
                  </a:txBody>
                  <a:tcPr anchor="ctr">
                    <a:lnB w="12700" cap="flat" cmpd="sng" algn="ctr">
                      <a:solidFill>
                        <a:schemeClr val="accent1"/>
                      </a:solidFill>
                      <a:prstDash val="solid"/>
                      <a:round/>
                      <a:headEnd type="none" w="med" len="med"/>
                      <a:tailEnd type="none" w="med" len="med"/>
                    </a:lnB>
                  </a:tcPr>
                </a:tc>
                <a:tc>
                  <a:txBody>
                    <a:bodyPr/>
                    <a:lstStyle/>
                    <a:p>
                      <a:pPr algn="ctr"/>
                      <a:r>
                        <a:rPr lang="en-US" sz="1600" b="1" i="0" dirty="0">
                          <a:solidFill>
                            <a:schemeClr val="accent1"/>
                          </a:solidFill>
                          <a:latin typeface="+mn-lt"/>
                        </a:rPr>
                        <a:t>p.3</a:t>
                      </a:r>
                    </a:p>
                  </a:txBody>
                  <a:tcPr anchor="ctr">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111265365"/>
                  </a:ext>
                </a:extLst>
              </a:tr>
              <a:tr h="779711">
                <a:tc>
                  <a:txBody>
                    <a:bodyPr/>
                    <a:lstStyle/>
                    <a:p>
                      <a:r>
                        <a:rPr lang="en-US" sz="1400" b="1" i="0" dirty="0">
                          <a:solidFill>
                            <a:schemeClr val="tx1"/>
                          </a:solidFill>
                          <a:latin typeface="+mn-lt"/>
                        </a:rPr>
                        <a:t>Consumer Spending And Persistent Inflation</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600" b="1" i="0" dirty="0">
                          <a:solidFill>
                            <a:schemeClr val="accent1"/>
                          </a:solidFill>
                          <a:latin typeface="+mn-lt"/>
                        </a:rPr>
                        <a:t>p.6</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681754036"/>
                  </a:ext>
                </a:extLst>
              </a:tr>
              <a:tr h="779711">
                <a:tc>
                  <a:txBody>
                    <a:bodyPr/>
                    <a:lstStyle/>
                    <a:p>
                      <a:r>
                        <a:rPr lang="en-US" sz="1400" b="1" i="0" kern="1200">
                          <a:solidFill>
                            <a:schemeClr val="tx1"/>
                          </a:solidFill>
                          <a:latin typeface="+mn-lt"/>
                          <a:ea typeface="+mn-ea"/>
                          <a:cs typeface="+mn-cs"/>
                        </a:rPr>
                        <a:t>Holiday Travel</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600" b="1" i="0" dirty="0">
                          <a:solidFill>
                            <a:schemeClr val="accent1"/>
                          </a:solidFill>
                          <a:latin typeface="+mn-lt"/>
                        </a:rPr>
                        <a:t>p.16</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199947712"/>
                  </a:ext>
                </a:extLst>
              </a:tr>
              <a:tr h="779711">
                <a:tc>
                  <a:txBody>
                    <a:bodyPr/>
                    <a:lstStyle/>
                    <a:p>
                      <a:r>
                        <a:rPr lang="en-US" sz="1400" b="1" i="0">
                          <a:solidFill>
                            <a:schemeClr val="tx1"/>
                          </a:solidFill>
                          <a:latin typeface="+mn-lt"/>
                        </a:rPr>
                        <a:t>Holiday Shopping</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600" b="1" i="0" dirty="0">
                          <a:solidFill>
                            <a:schemeClr val="accent1"/>
                          </a:solidFill>
                          <a:latin typeface="+mn-lt"/>
                        </a:rPr>
                        <a:t>p.22</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7804541"/>
                  </a:ext>
                </a:extLst>
              </a:tr>
              <a:tr h="779711">
                <a:tc>
                  <a:txBody>
                    <a:bodyPr/>
                    <a:lstStyle/>
                    <a:p>
                      <a:r>
                        <a:rPr lang="en-US" sz="1400" b="1" i="0" dirty="0">
                          <a:solidFill>
                            <a:schemeClr val="tx1"/>
                          </a:solidFill>
                          <a:latin typeface="+mn-lt"/>
                        </a:rPr>
                        <a:t>OOH Impact: </a:t>
                      </a:r>
                      <a:r>
                        <a:rPr lang="en-US" sz="1400" b="1" i="0" kern="1200" dirty="0">
                          <a:solidFill>
                            <a:schemeClr val="tx1"/>
                          </a:solidFill>
                          <a:latin typeface="+mn-lt"/>
                          <a:ea typeface="+mn-ea"/>
                          <a:cs typeface="+mn-cs"/>
                        </a:rPr>
                        <a:t>Legal Services, Hotels, &amp; Home Improvement </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600" b="1" i="0" dirty="0">
                          <a:solidFill>
                            <a:schemeClr val="accent1"/>
                          </a:solidFill>
                          <a:latin typeface="+mn-lt"/>
                        </a:rPr>
                        <a:t>p.30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100694772"/>
                  </a:ext>
                </a:extLst>
              </a:tr>
            </a:tbl>
          </a:graphicData>
        </a:graphic>
      </p:graphicFrame>
      <p:sp>
        <p:nvSpPr>
          <p:cNvPr id="12" name="Text Placeholder 5">
            <a:extLst>
              <a:ext uri="{FF2B5EF4-FFF2-40B4-BE49-F238E27FC236}">
                <a16:creationId xmlns:a16="http://schemas.microsoft.com/office/drawing/2014/main" id="{58690D2C-1BBB-F246-BC52-80C976A36A7E}"/>
              </a:ext>
            </a:extLst>
          </p:cNvPr>
          <p:cNvSpPr>
            <a:spLocks noGrp="1"/>
          </p:cNvSpPr>
          <p:nvPr>
            <p:ph type="body" sz="quarter" idx="11"/>
          </p:nvPr>
        </p:nvSpPr>
        <p:spPr>
          <a:xfrm>
            <a:off x="177447" y="265587"/>
            <a:ext cx="6096000" cy="252573"/>
          </a:xfrm>
        </p:spPr>
        <p:txBody>
          <a:bodyPr/>
          <a:lstStyle/>
          <a:p>
            <a:r>
              <a:rPr lang="en-US" b="1" dirty="0">
                <a:solidFill>
                  <a:schemeClr val="accent2"/>
                </a:solidFill>
                <a:latin typeface="+mn-lt"/>
              </a:rPr>
              <a:t>OAAA Q4 CONSUMER TRENDS FOR OOH</a:t>
            </a:r>
          </a:p>
        </p:txBody>
      </p:sp>
      <p:sp>
        <p:nvSpPr>
          <p:cNvPr id="10" name="TextBox 9">
            <a:extLst>
              <a:ext uri="{FF2B5EF4-FFF2-40B4-BE49-F238E27FC236}">
                <a16:creationId xmlns:a16="http://schemas.microsoft.com/office/drawing/2014/main" id="{5547812E-C949-4845-825C-7BF76D6BFFA0}"/>
              </a:ext>
            </a:extLst>
          </p:cNvPr>
          <p:cNvSpPr txBox="1"/>
          <p:nvPr/>
        </p:nvSpPr>
        <p:spPr>
          <a:xfrm>
            <a:off x="2794958" y="6544335"/>
            <a:ext cx="9540817"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33333"/>
                </a:solidFill>
                <a:effectLst/>
                <a:uLnTx/>
                <a:uFillTx/>
                <a:cs typeface="Calibri" panose="020F0502020204030204" pitchFamily="34" charset="0"/>
              </a:rPr>
              <a:t>“OOH Consumer Insights and Intent Q4 2023” was sponsored by The Foundation for Outdoor Advertising Research and Education (FOARE), a 501 (c) (3) not for profit, charitable organization</a:t>
            </a:r>
            <a:endParaRPr lang="en-US" sz="800" dirty="0"/>
          </a:p>
        </p:txBody>
      </p:sp>
    </p:spTree>
    <p:extLst>
      <p:ext uri="{BB962C8B-B14F-4D97-AF65-F5344CB8AC3E}">
        <p14:creationId xmlns:p14="http://schemas.microsoft.com/office/powerpoint/2010/main" val="1194174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latin typeface="+mn-lt"/>
              </a:rPr>
              <a:t>OAAA Q4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1418485" cy="361169"/>
          </a:xfrm>
        </p:spPr>
        <p:txBody>
          <a:bodyPr lIns="91440" tIns="45720" rIns="91440" bIns="45720" anchor="t"/>
          <a:lstStyle/>
          <a:p>
            <a:r>
              <a:rPr lang="en-US" sz="2400" b="1">
                <a:latin typeface="+mj-lt"/>
                <a:cs typeface="Arial"/>
              </a:rPr>
              <a:t>Time With Friends And Family Motivates Most Holiday Travelers</a:t>
            </a:r>
            <a:br>
              <a:rPr lang="en-US" sz="2400" b="1">
                <a:latin typeface="+mj-lt"/>
                <a:cs typeface="Arial"/>
              </a:rPr>
            </a:br>
            <a:r>
              <a:rPr lang="en-US" sz="1800" b="1">
                <a:latin typeface="+mj-lt"/>
                <a:cs typeface="Arial"/>
              </a:rPr>
              <a:t>But Gen Z Travelers Are Looking For New Cities and Experiences</a:t>
            </a:r>
            <a:endParaRPr lang="en-US" sz="2400" b="1">
              <a:latin typeface="+mj-lt"/>
              <a:cs typeface="Arial"/>
            </a:endParaRP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6C3594D4-9B04-4041-8C6E-CD22AF0E8ED6}"/>
              </a:ext>
            </a:extLst>
          </p:cNvPr>
          <p:cNvSpPr txBox="1"/>
          <p:nvPr/>
        </p:nvSpPr>
        <p:spPr>
          <a:xfrm>
            <a:off x="177447" y="6190799"/>
            <a:ext cx="10654964" cy="33855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BASE: HOLIDAY TRAVELERS (n=604)</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800">
                <a:solidFill>
                  <a:srgbClr val="939598"/>
                </a:solidFill>
                <a:latin typeface="Arial" panose="020B0604020202020204"/>
              </a:rPr>
              <a:t>Q15: Thinking about possible travel obstacles (e.g., the state of the economy, record number of travelers, more frequent traveling delays, etc.), what continues to motivate your traveling for the holiday season? </a:t>
            </a:r>
            <a:endParaRPr kumimoji="0" lang="en-US" sz="800" b="0" i="0" u="none" strike="noStrike" kern="1200" cap="none" spc="0" normalizeH="0" baseline="0" noProof="0">
              <a:ln>
                <a:noFill/>
              </a:ln>
              <a:solidFill>
                <a:srgbClr val="939598"/>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25514E08-5DE8-016F-4594-C08EB3671630}"/>
              </a:ext>
            </a:extLst>
          </p:cNvPr>
          <p:cNvSpPr txBox="1"/>
          <p:nvPr/>
        </p:nvSpPr>
        <p:spPr>
          <a:xfrm>
            <a:off x="3354174" y="1319179"/>
            <a:ext cx="548365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Thinking about possible travel obstacles, what continues to motivate your traveling for the holiday season?</a:t>
            </a:r>
            <a:b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br>
            <a:r>
              <a:rPr lang="en-US" sz="1200" b="1" i="1">
                <a:solidFill>
                  <a:srgbClr val="000000"/>
                </a:solidFill>
                <a:latin typeface="Arial" panose="020B0604020202020204"/>
              </a:rPr>
              <a:t>Among holiday travelers</a:t>
            </a:r>
          </a:p>
        </p:txBody>
      </p:sp>
      <p:graphicFrame>
        <p:nvGraphicFramePr>
          <p:cNvPr id="11" name="Chart 10">
            <a:extLst>
              <a:ext uri="{FF2B5EF4-FFF2-40B4-BE49-F238E27FC236}">
                <a16:creationId xmlns:a16="http://schemas.microsoft.com/office/drawing/2014/main" id="{5AA7BD4C-536B-789A-7044-F7EE2386B233}"/>
              </a:ext>
            </a:extLst>
          </p:cNvPr>
          <p:cNvGraphicFramePr/>
          <p:nvPr>
            <p:extLst>
              <p:ext uri="{D42A27DB-BD31-4B8C-83A1-F6EECF244321}">
                <p14:modId xmlns:p14="http://schemas.microsoft.com/office/powerpoint/2010/main" val="3191618599"/>
              </p:ext>
            </p:extLst>
          </p:nvPr>
        </p:nvGraphicFramePr>
        <p:xfrm>
          <a:off x="1754026" y="2057283"/>
          <a:ext cx="7737215" cy="4006342"/>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a:extLst>
              <a:ext uri="{FF2B5EF4-FFF2-40B4-BE49-F238E27FC236}">
                <a16:creationId xmlns:a16="http://schemas.microsoft.com/office/drawing/2014/main" id="{F775E651-A963-5085-3379-CC62BB0BE9DB}"/>
              </a:ext>
            </a:extLst>
          </p:cNvPr>
          <p:cNvCxnSpPr>
            <a:cxnSpLocks/>
          </p:cNvCxnSpPr>
          <p:nvPr/>
        </p:nvCxnSpPr>
        <p:spPr>
          <a:xfrm>
            <a:off x="7821823" y="4402368"/>
            <a:ext cx="281886"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9A49A118-0461-42CD-1757-A4304B3DC210}"/>
              </a:ext>
            </a:extLst>
          </p:cNvPr>
          <p:cNvSpPr txBox="1"/>
          <p:nvPr/>
        </p:nvSpPr>
        <p:spPr>
          <a:xfrm>
            <a:off x="8105419" y="4267953"/>
            <a:ext cx="123565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2"/>
                </a:solidFill>
                <a:effectLst/>
                <a:uLnTx/>
                <a:uFillTx/>
                <a:latin typeface="Arial" panose="020B0604020202020204"/>
                <a:ea typeface="+mn-ea"/>
                <a:cs typeface="+mn-cs"/>
              </a:rPr>
              <a:t>51% </a:t>
            </a:r>
            <a:r>
              <a:rPr kumimoji="0" lang="en-US" sz="1100" b="1" i="0" u="none" strike="noStrike" kern="1200" cap="none" spc="0" normalizeH="0" baseline="0" noProof="0">
                <a:ln>
                  <a:noFill/>
                </a:ln>
                <a:effectLst/>
                <a:uLnTx/>
                <a:uFillTx/>
                <a:latin typeface="Arial" panose="020B0604020202020204"/>
                <a:ea typeface="+mn-ea"/>
                <a:cs typeface="+mn-cs"/>
              </a:rPr>
              <a:t>Gen Z</a:t>
            </a:r>
            <a:endParaRPr kumimoji="0" lang="en-US" sz="1100" b="1"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2" name="Straight Arrow Connector 1">
            <a:extLst>
              <a:ext uri="{FF2B5EF4-FFF2-40B4-BE49-F238E27FC236}">
                <a16:creationId xmlns:a16="http://schemas.microsoft.com/office/drawing/2014/main" id="{4DF16853-32E9-C912-02ED-E57DAA7DE49D}"/>
              </a:ext>
            </a:extLst>
          </p:cNvPr>
          <p:cNvCxnSpPr>
            <a:cxnSpLocks/>
          </p:cNvCxnSpPr>
          <p:nvPr/>
        </p:nvCxnSpPr>
        <p:spPr>
          <a:xfrm>
            <a:off x="8039414" y="3066253"/>
            <a:ext cx="281886"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F3EEF41D-22D1-378F-D796-FC358BEBBB62}"/>
              </a:ext>
            </a:extLst>
          </p:cNvPr>
          <p:cNvSpPr txBox="1"/>
          <p:nvPr/>
        </p:nvSpPr>
        <p:spPr>
          <a:xfrm>
            <a:off x="8323010" y="2931838"/>
            <a:ext cx="123565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2"/>
                </a:solidFill>
                <a:effectLst/>
                <a:uLnTx/>
                <a:uFillTx/>
                <a:latin typeface="Arial" panose="020B0604020202020204"/>
                <a:ea typeface="+mn-ea"/>
                <a:cs typeface="+mn-cs"/>
              </a:rPr>
              <a:t>49% </a:t>
            </a:r>
            <a:r>
              <a:rPr kumimoji="0" lang="en-US" sz="1100" b="1" i="0" u="none" strike="noStrike" kern="1200" cap="none" spc="0" normalizeH="0" baseline="0" noProof="0">
                <a:ln>
                  <a:noFill/>
                </a:ln>
                <a:effectLst/>
                <a:uLnTx/>
                <a:uFillTx/>
                <a:latin typeface="Arial" panose="020B0604020202020204"/>
                <a:ea typeface="+mn-ea"/>
                <a:cs typeface="+mn-cs"/>
              </a:rPr>
              <a:t>Millennials</a:t>
            </a:r>
            <a:endParaRPr kumimoji="0" lang="en-US" sz="1100" b="1"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9" name="Straight Arrow Connector 8">
            <a:extLst>
              <a:ext uri="{FF2B5EF4-FFF2-40B4-BE49-F238E27FC236}">
                <a16:creationId xmlns:a16="http://schemas.microsoft.com/office/drawing/2014/main" id="{DB32152E-AFA1-2714-D37E-E4174C5DB11E}"/>
              </a:ext>
            </a:extLst>
          </p:cNvPr>
          <p:cNvCxnSpPr>
            <a:cxnSpLocks/>
          </p:cNvCxnSpPr>
          <p:nvPr/>
        </p:nvCxnSpPr>
        <p:spPr>
          <a:xfrm>
            <a:off x="7547525" y="5065045"/>
            <a:ext cx="281886"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EB36410C-5562-6AD3-E6E3-54F68A7F0ABB}"/>
              </a:ext>
            </a:extLst>
          </p:cNvPr>
          <p:cNvSpPr txBox="1"/>
          <p:nvPr/>
        </p:nvSpPr>
        <p:spPr>
          <a:xfrm>
            <a:off x="7831121" y="4930630"/>
            <a:ext cx="123565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2"/>
                </a:solidFill>
                <a:effectLst/>
                <a:uLnTx/>
                <a:uFillTx/>
                <a:latin typeface="Arial" panose="020B0604020202020204"/>
                <a:ea typeface="+mn-ea"/>
                <a:cs typeface="+mn-cs"/>
              </a:rPr>
              <a:t>31% </a:t>
            </a:r>
            <a:r>
              <a:rPr lang="en-US" sz="1100" b="1">
                <a:latin typeface="Arial" panose="020B0604020202020204"/>
              </a:rPr>
              <a:t>Northeast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2"/>
                </a:solidFill>
                <a:effectLst/>
                <a:uLnTx/>
                <a:uFillTx/>
                <a:latin typeface="Arial" panose="020B0604020202020204"/>
                <a:ea typeface="+mn-ea"/>
                <a:cs typeface="+mn-cs"/>
              </a:rPr>
              <a:t>28% </a:t>
            </a:r>
            <a:r>
              <a:rPr kumimoji="0" lang="en-US" sz="1100" b="1" i="0" u="none" strike="noStrike" kern="1200" cap="none" spc="0" normalizeH="0" baseline="0" noProof="0">
                <a:ln>
                  <a:noFill/>
                </a:ln>
                <a:solidFill>
                  <a:srgbClr val="000000"/>
                </a:solidFill>
                <a:effectLst/>
                <a:uLnTx/>
                <a:uFillTx/>
                <a:latin typeface="Arial" panose="020B0604020202020204"/>
                <a:ea typeface="+mn-ea"/>
                <a:cs typeface="+mn-cs"/>
              </a:rPr>
              <a:t>Urban 1M+</a:t>
            </a:r>
          </a:p>
        </p:txBody>
      </p:sp>
    </p:spTree>
    <p:extLst>
      <p:ext uri="{BB962C8B-B14F-4D97-AF65-F5344CB8AC3E}">
        <p14:creationId xmlns:p14="http://schemas.microsoft.com/office/powerpoint/2010/main" val="3541197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64335989-0181-D549-ACA6-665D6CE1A75F}"/>
              </a:ext>
            </a:extLst>
          </p:cNvPr>
          <p:cNvGraphicFramePr/>
          <p:nvPr>
            <p:extLst>
              <p:ext uri="{D42A27DB-BD31-4B8C-83A1-F6EECF244321}">
                <p14:modId xmlns:p14="http://schemas.microsoft.com/office/powerpoint/2010/main" val="1127357330"/>
              </p:ext>
            </p:extLst>
          </p:nvPr>
        </p:nvGraphicFramePr>
        <p:xfrm>
          <a:off x="309660" y="1875761"/>
          <a:ext cx="11572678" cy="498223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49D4AF81-DCAF-9149-A25D-ACEBCCB421DB}"/>
              </a:ext>
            </a:extLst>
          </p:cNvPr>
          <p:cNvSpPr txBox="1"/>
          <p:nvPr/>
        </p:nvSpPr>
        <p:spPr>
          <a:xfrm>
            <a:off x="177447" y="6160728"/>
            <a:ext cx="9250262"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BASE: WOULD CONSIDER ANY HOLIDAY TRAVEL </a:t>
            </a:r>
            <a:r>
              <a:rPr lang="en-US" sz="800" u="sng">
                <a:solidFill>
                  <a:srgbClr val="939598"/>
                </a:solidFill>
                <a:latin typeface="Arial" panose="020B0604020202020204"/>
                <a:cs typeface="Arial" panose="020B0604020202020204" pitchFamily="34" charset="0"/>
              </a:rPr>
              <a:t>(n=870)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Q16. Regardless of if you plan to travel or not, which of the following kinds of trips would you consider taking to celebrate holidays this upcoming season? </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latin typeface="+mn-lt"/>
              </a:rPr>
              <a:t>OAAA Q4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1357327" cy="361169"/>
          </a:xfrm>
        </p:spPr>
        <p:txBody>
          <a:bodyPr/>
          <a:lstStyle/>
          <a:p>
            <a:r>
              <a:rPr lang="en-US" b="1">
                <a:latin typeface="+mj-lt"/>
              </a:rPr>
              <a:t>While Most Would Consider An Extended Holiday Stay With Family/Friends, Gen Z Would Prefer A Resort Vacation </a:t>
            </a:r>
          </a:p>
        </p:txBody>
      </p:sp>
      <p:sp>
        <p:nvSpPr>
          <p:cNvPr id="3" name="TextBox 2">
            <a:extLst>
              <a:ext uri="{FF2B5EF4-FFF2-40B4-BE49-F238E27FC236}">
                <a16:creationId xmlns:a16="http://schemas.microsoft.com/office/drawing/2014/main" id="{36FA5827-5C6D-3D40-90A9-181A3C2DD9A5}"/>
              </a:ext>
            </a:extLst>
          </p:cNvPr>
          <p:cNvSpPr txBox="1"/>
          <p:nvPr/>
        </p:nvSpPr>
        <p:spPr>
          <a:xfrm>
            <a:off x="9387066" y="513916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545689AE-3F25-924F-95D7-E175F275E53F}"/>
              </a:ext>
            </a:extLst>
          </p:cNvPr>
          <p:cNvSpPr txBox="1"/>
          <p:nvPr/>
        </p:nvSpPr>
        <p:spPr>
          <a:xfrm>
            <a:off x="1984773" y="1589934"/>
            <a:ext cx="856957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Regardless of if you plan to travel or not, which of the following kinds of trips would you consider taking to celebrate holidays this upcoming season?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000000"/>
                </a:solidFill>
                <a:effectLst/>
                <a:uLnTx/>
                <a:uFillTx/>
                <a:latin typeface="Arial" panose="020B0604020202020204"/>
                <a:ea typeface="+mn-ea"/>
                <a:cs typeface="+mn-cs"/>
              </a:rPr>
              <a:t>Among those who would consider </a:t>
            </a:r>
            <a:r>
              <a:rPr lang="en-US" sz="1200" b="1" i="1">
                <a:solidFill>
                  <a:srgbClr val="000000"/>
                </a:solidFill>
                <a:latin typeface="Arial" panose="020B0604020202020204"/>
              </a:rPr>
              <a:t>holiday travel</a:t>
            </a:r>
            <a:endParaRPr kumimoji="0" lang="en-US" sz="1200" b="1" i="1"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5CC96163-102C-2624-F306-B664FCC3BEDF}"/>
              </a:ext>
            </a:extLst>
          </p:cNvPr>
          <p:cNvSpPr txBox="1"/>
          <p:nvPr/>
        </p:nvSpPr>
        <p:spPr>
          <a:xfrm>
            <a:off x="-653143" y="2280062"/>
            <a:ext cx="184731" cy="369332"/>
          </a:xfrm>
          <a:prstGeom prst="rect">
            <a:avLst/>
          </a:prstGeom>
          <a:noFill/>
        </p:spPr>
        <p:txBody>
          <a:bodyPr wrap="none" rtlCol="0">
            <a:spAutoFit/>
          </a:bodyPr>
          <a:lstStyle/>
          <a:p>
            <a:endParaRPr lang="en-US"/>
          </a:p>
        </p:txBody>
      </p:sp>
      <p:graphicFrame>
        <p:nvGraphicFramePr>
          <p:cNvPr id="4" name="Table 4">
            <a:extLst>
              <a:ext uri="{FF2B5EF4-FFF2-40B4-BE49-F238E27FC236}">
                <a16:creationId xmlns:a16="http://schemas.microsoft.com/office/drawing/2014/main" id="{F2B48ED3-C23D-3724-79A3-4C5BE2BD4070}"/>
              </a:ext>
            </a:extLst>
          </p:cNvPr>
          <p:cNvGraphicFramePr>
            <a:graphicFrameLocks noGrp="1"/>
          </p:cNvGraphicFramePr>
          <p:nvPr>
            <p:extLst>
              <p:ext uri="{D42A27DB-BD31-4B8C-83A1-F6EECF244321}">
                <p14:modId xmlns:p14="http://schemas.microsoft.com/office/powerpoint/2010/main" val="2370953894"/>
              </p:ext>
            </p:extLst>
          </p:nvPr>
        </p:nvGraphicFramePr>
        <p:xfrm>
          <a:off x="8781416" y="2154106"/>
          <a:ext cx="2753359" cy="1502140"/>
        </p:xfrm>
        <a:graphic>
          <a:graphicData uri="http://schemas.openxmlformats.org/drawingml/2006/table">
            <a:tbl>
              <a:tblPr firstRow="1" bandRow="1">
                <a:tableStyleId>{5C22544A-7EE6-4342-B048-85BDC9FD1C3A}</a:tableStyleId>
              </a:tblPr>
              <a:tblGrid>
                <a:gridCol w="1683006">
                  <a:extLst>
                    <a:ext uri="{9D8B030D-6E8A-4147-A177-3AD203B41FA5}">
                      <a16:colId xmlns:a16="http://schemas.microsoft.com/office/drawing/2014/main" val="911999740"/>
                    </a:ext>
                  </a:extLst>
                </a:gridCol>
                <a:gridCol w="1070353">
                  <a:extLst>
                    <a:ext uri="{9D8B030D-6E8A-4147-A177-3AD203B41FA5}">
                      <a16:colId xmlns:a16="http://schemas.microsoft.com/office/drawing/2014/main" val="4239244357"/>
                    </a:ext>
                  </a:extLst>
                </a:gridCol>
              </a:tblGrid>
              <a:tr h="438124">
                <a:tc gridSpan="2">
                  <a:txBody>
                    <a:bodyPr/>
                    <a:lstStyle/>
                    <a:p>
                      <a:pPr algn="ctr"/>
                      <a:r>
                        <a:rPr lang="en-US" sz="1100">
                          <a:solidFill>
                            <a:schemeClr val="tx1"/>
                          </a:solidFill>
                        </a:rPr>
                        <a:t>NET: Would Consider Any Trip</a:t>
                      </a:r>
                    </a:p>
                  </a:txBody>
                  <a:tcPr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lang="en-US"/>
                    </a:p>
                  </a:txBody>
                  <a:tcPr/>
                </a:tc>
                <a:extLst>
                  <a:ext uri="{0D108BD9-81ED-4DB2-BD59-A6C34878D82A}">
                    <a16:rowId xmlns:a16="http://schemas.microsoft.com/office/drawing/2014/main" val="3719402153"/>
                  </a:ext>
                </a:extLst>
              </a:tr>
              <a:tr h="266004">
                <a:tc>
                  <a:txBody>
                    <a:bodyPr/>
                    <a:lstStyle/>
                    <a:p>
                      <a:pPr algn="ctr"/>
                      <a:r>
                        <a:rPr lang="en-US" sz="1100" b="1"/>
                        <a:t>Gen Z</a:t>
                      </a:r>
                    </a:p>
                  </a:txBody>
                  <a:tcPr>
                    <a:lnL w="1270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a:t>88% </a:t>
                      </a:r>
                    </a:p>
                  </a:txBody>
                  <a:tcP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8278584"/>
                  </a:ext>
                </a:extLst>
              </a:tr>
              <a:tr h="266004">
                <a:tc>
                  <a:txBody>
                    <a:bodyPr/>
                    <a:lstStyle/>
                    <a:p>
                      <a:pPr algn="ctr"/>
                      <a:r>
                        <a:rPr lang="en-US" sz="1100" b="1"/>
                        <a:t>Millennial</a:t>
                      </a:r>
                    </a:p>
                  </a:txBody>
                  <a:tcPr>
                    <a:lnL w="1270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a:t>89%</a:t>
                      </a:r>
                    </a:p>
                  </a:txBody>
                  <a:tcP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7132757"/>
                  </a:ext>
                </a:extLst>
              </a:tr>
              <a:tr h="266004">
                <a:tc>
                  <a:txBody>
                    <a:bodyPr/>
                    <a:lstStyle/>
                    <a:p>
                      <a:pPr algn="ctr"/>
                      <a:r>
                        <a:rPr lang="en-US" sz="1100" b="1"/>
                        <a:t>Gen X</a:t>
                      </a:r>
                    </a:p>
                  </a:txBody>
                  <a:tcPr>
                    <a:lnL w="1270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a:t>81%</a:t>
                      </a:r>
                    </a:p>
                  </a:txBody>
                  <a:tcP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4477499"/>
                  </a:ext>
                </a:extLst>
              </a:tr>
              <a:tr h="266004">
                <a:tc>
                  <a:txBody>
                    <a:bodyPr/>
                    <a:lstStyle/>
                    <a:p>
                      <a:pPr algn="ctr"/>
                      <a:r>
                        <a:rPr lang="en-US" sz="1100" b="1"/>
                        <a:t>Boomers</a:t>
                      </a:r>
                    </a:p>
                  </a:txBody>
                  <a:tcPr>
                    <a:lnL w="1270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ysDash"/>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1"/>
                        <a:t>77%</a:t>
                      </a:r>
                    </a:p>
                  </a:txBody>
                  <a:tcPr>
                    <a:lnL w="12700" cap="flat" cmpd="sng" algn="ctr">
                      <a:noFill/>
                      <a:prstDash val="solid"/>
                      <a:round/>
                      <a:headEnd type="none" w="med" len="med"/>
                      <a:tailEnd type="none" w="med" len="med"/>
                    </a:lnL>
                    <a:lnR w="12700" cap="flat" cmpd="sng" algn="ctr">
                      <a:solidFill>
                        <a:schemeClr val="accent2"/>
                      </a:solidFill>
                      <a:prstDash val="solid"/>
                      <a:round/>
                      <a:headEnd type="none" w="med" len="med"/>
                      <a:tailEnd type="none" w="med" len="med"/>
                    </a:lnR>
                    <a:lnT w="6350" cap="flat" cmpd="sng" algn="ctr">
                      <a:noFill/>
                      <a:prstDash val="sysDash"/>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9974517"/>
                  </a:ext>
                </a:extLst>
              </a:tr>
            </a:tbl>
          </a:graphicData>
        </a:graphic>
      </p:graphicFrame>
    </p:spTree>
    <p:extLst>
      <p:ext uri="{BB962C8B-B14F-4D97-AF65-F5344CB8AC3E}">
        <p14:creationId xmlns:p14="http://schemas.microsoft.com/office/powerpoint/2010/main" val="3272669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FA0A4-9D8E-0E4B-AD09-CC92AC4C9EDE}"/>
              </a:ext>
            </a:extLst>
          </p:cNvPr>
          <p:cNvSpPr>
            <a:spLocks noGrp="1"/>
          </p:cNvSpPr>
          <p:nvPr>
            <p:ph type="ctrTitle"/>
          </p:nvPr>
        </p:nvSpPr>
        <p:spPr>
          <a:xfrm>
            <a:off x="1780516" y="2251304"/>
            <a:ext cx="8630968" cy="2355391"/>
          </a:xfrm>
        </p:spPr>
        <p:txBody>
          <a:bodyPr anchor="ctr"/>
          <a:lstStyle/>
          <a:p>
            <a:r>
              <a:rPr lang="en-US" sz="4800"/>
              <a:t>Holiday Shopping</a:t>
            </a:r>
          </a:p>
        </p:txBody>
      </p:sp>
    </p:spTree>
    <p:extLst>
      <p:ext uri="{BB962C8B-B14F-4D97-AF65-F5344CB8AC3E}">
        <p14:creationId xmlns:p14="http://schemas.microsoft.com/office/powerpoint/2010/main" val="3022930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9D4AF81-DCAF-9149-A25D-ACEBCCB421DB}"/>
              </a:ext>
            </a:extLst>
          </p:cNvPr>
          <p:cNvSpPr txBox="1"/>
          <p:nvPr/>
        </p:nvSpPr>
        <p:spPr>
          <a:xfrm>
            <a:off x="177447" y="6160728"/>
            <a:ext cx="9250262"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BASE: SPENDS MONEY ON THESE ITEMS (n=BASES VARY)</a:t>
            </a:r>
          </a:p>
          <a:p>
            <a:pPr lvl="0">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Q17.  In preparation for the holiday season, do you plan on spending more, the same, or less, on the following items compared to last year?</a:t>
            </a:r>
          </a:p>
        </p:txBody>
      </p:sp>
      <p:sp>
        <p:nvSpPr>
          <p:cNvPr id="17" name="TextBox 16">
            <a:extLst>
              <a:ext uri="{FF2B5EF4-FFF2-40B4-BE49-F238E27FC236}">
                <a16:creationId xmlns:a16="http://schemas.microsoft.com/office/drawing/2014/main" id="{98884EBB-86D8-4156-8466-C54B61AA83DF}"/>
              </a:ext>
            </a:extLst>
          </p:cNvPr>
          <p:cNvSpPr txBox="1"/>
          <p:nvPr/>
        </p:nvSpPr>
        <p:spPr>
          <a:xfrm>
            <a:off x="1944982" y="1453358"/>
            <a:ext cx="80681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In preparation for the holiday season, do you plan on spending more, the same, or less, on the following items compared to last year?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a:solidFill>
                  <a:srgbClr val="000000"/>
                </a:solidFill>
                <a:latin typeface="Arial" panose="020B0604020202020204"/>
              </a:rPr>
              <a:t>Among those planning to spend money on these items</a:t>
            </a:r>
            <a:endParaRPr kumimoji="0" lang="en-US" sz="1050" b="1" i="1"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latin typeface="+mn-lt"/>
              </a:rPr>
              <a:t>OAAA Q4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1404952" cy="361169"/>
          </a:xfrm>
        </p:spPr>
        <p:txBody>
          <a:bodyPr/>
          <a:lstStyle/>
          <a:p>
            <a:r>
              <a:rPr lang="en-US" b="1">
                <a:latin typeface="+mj-lt"/>
              </a:rPr>
              <a:t>Most Plan To Spend The Same As Last Year Preparing For The Holidays, While Gen Z And Urban 1M+ Are Most Likely To Spend More </a:t>
            </a:r>
          </a:p>
        </p:txBody>
      </p:sp>
      <p:graphicFrame>
        <p:nvGraphicFramePr>
          <p:cNvPr id="4" name="Chart 3">
            <a:extLst>
              <a:ext uri="{FF2B5EF4-FFF2-40B4-BE49-F238E27FC236}">
                <a16:creationId xmlns:a16="http://schemas.microsoft.com/office/drawing/2014/main" id="{478CD281-D131-28A6-9016-409A120B8BAC}"/>
              </a:ext>
            </a:extLst>
          </p:cNvPr>
          <p:cNvGraphicFramePr/>
          <p:nvPr>
            <p:extLst>
              <p:ext uri="{D42A27DB-BD31-4B8C-83A1-F6EECF244321}">
                <p14:modId xmlns:p14="http://schemas.microsoft.com/office/powerpoint/2010/main" val="2153688809"/>
              </p:ext>
            </p:extLst>
          </p:nvPr>
        </p:nvGraphicFramePr>
        <p:xfrm>
          <a:off x="-217983" y="2242968"/>
          <a:ext cx="11572856" cy="4005432"/>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a:extLst>
              <a:ext uri="{FF2B5EF4-FFF2-40B4-BE49-F238E27FC236}">
                <a16:creationId xmlns:a16="http://schemas.microsoft.com/office/drawing/2014/main" id="{FF9A6428-577D-0F17-DAA1-374BE78F8ECB}"/>
              </a:ext>
            </a:extLst>
          </p:cNvPr>
          <p:cNvCxnSpPr>
            <a:cxnSpLocks/>
          </p:cNvCxnSpPr>
          <p:nvPr/>
        </p:nvCxnSpPr>
        <p:spPr>
          <a:xfrm>
            <a:off x="9845144" y="2768380"/>
            <a:ext cx="281886"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C8BC4205-A931-C3C0-8188-10CFB2452B45}"/>
              </a:ext>
            </a:extLst>
          </p:cNvPr>
          <p:cNvSpPr txBox="1"/>
          <p:nvPr/>
        </p:nvSpPr>
        <p:spPr>
          <a:xfrm>
            <a:off x="10128740" y="2576815"/>
            <a:ext cx="123565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4"/>
                </a:solidFill>
                <a:effectLst/>
                <a:uLnTx/>
                <a:uFillTx/>
                <a:latin typeface="Arial" panose="020B0604020202020204"/>
                <a:ea typeface="+mn-ea"/>
                <a:cs typeface="+mn-cs"/>
              </a:rPr>
              <a:t>37% </a:t>
            </a:r>
            <a:r>
              <a:rPr kumimoji="0" lang="en-US" sz="1100" b="1" i="0" u="none" strike="noStrike" kern="1200" cap="none" spc="0" normalizeH="0" baseline="0" noProof="0">
                <a:ln>
                  <a:noFill/>
                </a:ln>
                <a:effectLst/>
                <a:uLnTx/>
                <a:uFillTx/>
                <a:latin typeface="Arial" panose="020B0604020202020204"/>
                <a:ea typeface="+mn-ea"/>
                <a:cs typeface="+mn-cs"/>
              </a:rPr>
              <a:t>Urban 1M+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accent4"/>
                </a:solidFill>
                <a:latin typeface="Arial" panose="020B0604020202020204"/>
              </a:rPr>
              <a:t>31% </a:t>
            </a:r>
            <a:r>
              <a:rPr lang="en-US" sz="1100" b="1">
                <a:solidFill>
                  <a:srgbClr val="000000"/>
                </a:solidFill>
                <a:latin typeface="Arial" panose="020B0604020202020204"/>
              </a:rPr>
              <a:t>Gen Z</a:t>
            </a:r>
            <a:endParaRPr kumimoji="0" lang="en-US" sz="1100" b="1"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8" name="Straight Arrow Connector 7">
            <a:extLst>
              <a:ext uri="{FF2B5EF4-FFF2-40B4-BE49-F238E27FC236}">
                <a16:creationId xmlns:a16="http://schemas.microsoft.com/office/drawing/2014/main" id="{4E391F9B-8046-524E-F30B-5727686735A6}"/>
              </a:ext>
            </a:extLst>
          </p:cNvPr>
          <p:cNvCxnSpPr>
            <a:cxnSpLocks/>
          </p:cNvCxnSpPr>
          <p:nvPr/>
        </p:nvCxnSpPr>
        <p:spPr>
          <a:xfrm>
            <a:off x="9835619" y="3293792"/>
            <a:ext cx="281886"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52F64ED7-C1CC-575A-E7DA-3B3133956EE9}"/>
              </a:ext>
            </a:extLst>
          </p:cNvPr>
          <p:cNvSpPr txBox="1"/>
          <p:nvPr/>
        </p:nvSpPr>
        <p:spPr>
          <a:xfrm>
            <a:off x="10114085" y="3078348"/>
            <a:ext cx="123565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4"/>
                </a:solidFill>
                <a:effectLst/>
                <a:uLnTx/>
                <a:uFillTx/>
                <a:latin typeface="Arial" panose="020B0604020202020204"/>
                <a:ea typeface="+mn-ea"/>
                <a:cs typeface="+mn-cs"/>
              </a:rPr>
              <a:t>35% </a:t>
            </a:r>
            <a:r>
              <a:rPr kumimoji="0" lang="en-US" sz="1100" b="1" i="0" u="none" strike="noStrike" kern="1200" cap="none" spc="0" normalizeH="0" baseline="0" noProof="0">
                <a:ln>
                  <a:noFill/>
                </a:ln>
                <a:effectLst/>
                <a:uLnTx/>
                <a:uFillTx/>
                <a:latin typeface="Arial" panose="020B0604020202020204"/>
                <a:ea typeface="+mn-ea"/>
                <a:cs typeface="+mn-cs"/>
              </a:rPr>
              <a:t>Urban 1M+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accent4"/>
                </a:solidFill>
                <a:latin typeface="Arial" panose="020B0604020202020204"/>
              </a:rPr>
              <a:t>25% </a:t>
            </a:r>
            <a:r>
              <a:rPr lang="en-US" sz="1100" b="1">
                <a:solidFill>
                  <a:srgbClr val="000000"/>
                </a:solidFill>
                <a:latin typeface="Arial" panose="020B0604020202020204"/>
              </a:rPr>
              <a:t>Millennial</a:t>
            </a:r>
            <a:endParaRPr kumimoji="0" lang="en-US" sz="1100" b="1"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10" name="Straight Arrow Connector 9">
            <a:extLst>
              <a:ext uri="{FF2B5EF4-FFF2-40B4-BE49-F238E27FC236}">
                <a16:creationId xmlns:a16="http://schemas.microsoft.com/office/drawing/2014/main" id="{FA0889B2-D0BF-8AAE-198E-EEB343AA9A37}"/>
              </a:ext>
            </a:extLst>
          </p:cNvPr>
          <p:cNvCxnSpPr>
            <a:cxnSpLocks/>
          </p:cNvCxnSpPr>
          <p:nvPr/>
        </p:nvCxnSpPr>
        <p:spPr>
          <a:xfrm>
            <a:off x="9830489" y="3851609"/>
            <a:ext cx="281886"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08CB9D95-757D-37A8-A965-638C5751EA93}"/>
              </a:ext>
            </a:extLst>
          </p:cNvPr>
          <p:cNvSpPr txBox="1"/>
          <p:nvPr/>
        </p:nvSpPr>
        <p:spPr>
          <a:xfrm>
            <a:off x="10114085" y="3660044"/>
            <a:ext cx="123565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4"/>
                </a:solidFill>
                <a:effectLst/>
                <a:uLnTx/>
                <a:uFillTx/>
                <a:latin typeface="Arial" panose="020B0604020202020204"/>
                <a:ea typeface="+mn-ea"/>
                <a:cs typeface="+mn-cs"/>
              </a:rPr>
              <a:t>34% </a:t>
            </a:r>
            <a:r>
              <a:rPr kumimoji="0" lang="en-US" sz="1100" b="1" i="0" u="none" strike="noStrike" kern="1200" cap="none" spc="0" normalizeH="0" baseline="0" noProof="0">
                <a:ln>
                  <a:noFill/>
                </a:ln>
                <a:effectLst/>
                <a:uLnTx/>
                <a:uFillTx/>
                <a:latin typeface="Arial" panose="020B0604020202020204"/>
                <a:ea typeface="+mn-ea"/>
                <a:cs typeface="+mn-cs"/>
              </a:rPr>
              <a:t>Urban 1M+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accent4"/>
                </a:solidFill>
                <a:latin typeface="Arial" panose="020B0604020202020204"/>
              </a:rPr>
              <a:t>30% </a:t>
            </a:r>
            <a:r>
              <a:rPr lang="en-US" sz="1100" b="1">
                <a:solidFill>
                  <a:srgbClr val="000000"/>
                </a:solidFill>
                <a:latin typeface="Arial" panose="020B0604020202020204"/>
              </a:rPr>
              <a:t>Gen Z</a:t>
            </a:r>
            <a:endParaRPr kumimoji="0" lang="en-US" sz="1100" b="1"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13" name="Straight Arrow Connector 12">
            <a:extLst>
              <a:ext uri="{FF2B5EF4-FFF2-40B4-BE49-F238E27FC236}">
                <a16:creationId xmlns:a16="http://schemas.microsoft.com/office/drawing/2014/main" id="{3555BFA8-FFA2-D72D-8F4A-F3E59BFB79D3}"/>
              </a:ext>
            </a:extLst>
          </p:cNvPr>
          <p:cNvCxnSpPr>
            <a:cxnSpLocks/>
          </p:cNvCxnSpPr>
          <p:nvPr/>
        </p:nvCxnSpPr>
        <p:spPr>
          <a:xfrm>
            <a:off x="9832199" y="4351209"/>
            <a:ext cx="281886"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035F0BB6-81F3-31D5-75B7-B0E2727041DB}"/>
              </a:ext>
            </a:extLst>
          </p:cNvPr>
          <p:cNvSpPr txBox="1"/>
          <p:nvPr/>
        </p:nvSpPr>
        <p:spPr>
          <a:xfrm>
            <a:off x="10115795" y="4159644"/>
            <a:ext cx="123565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4"/>
                </a:solidFill>
                <a:effectLst/>
                <a:uLnTx/>
                <a:uFillTx/>
                <a:latin typeface="Arial" panose="020B0604020202020204"/>
                <a:ea typeface="+mn-ea"/>
                <a:cs typeface="+mn-cs"/>
              </a:rPr>
              <a:t>28% </a:t>
            </a:r>
            <a:r>
              <a:rPr kumimoji="0" lang="en-US" sz="1100" b="1" i="0" u="none" strike="noStrike" kern="1200" cap="none" spc="0" normalizeH="0" baseline="0" noProof="0">
                <a:ln>
                  <a:noFill/>
                </a:ln>
                <a:effectLst/>
                <a:uLnTx/>
                <a:uFillTx/>
                <a:latin typeface="Arial" panose="020B0604020202020204"/>
                <a:ea typeface="+mn-ea"/>
                <a:cs typeface="+mn-cs"/>
              </a:rPr>
              <a:t>Urban 1M+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accent4"/>
                </a:solidFill>
                <a:latin typeface="Arial" panose="020B0604020202020204"/>
              </a:rPr>
              <a:t>28% </a:t>
            </a:r>
            <a:r>
              <a:rPr lang="en-US" sz="1100" b="1">
                <a:solidFill>
                  <a:srgbClr val="000000"/>
                </a:solidFill>
                <a:latin typeface="Arial" panose="020B0604020202020204"/>
              </a:rPr>
              <a:t>Gen Z</a:t>
            </a:r>
            <a:endParaRPr kumimoji="0" lang="en-US" sz="1100" b="1"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15" name="Straight Arrow Connector 14">
            <a:extLst>
              <a:ext uri="{FF2B5EF4-FFF2-40B4-BE49-F238E27FC236}">
                <a16:creationId xmlns:a16="http://schemas.microsoft.com/office/drawing/2014/main" id="{F04303AC-11BE-304D-B902-0A7A03C28E71}"/>
              </a:ext>
            </a:extLst>
          </p:cNvPr>
          <p:cNvCxnSpPr>
            <a:cxnSpLocks/>
          </p:cNvCxnSpPr>
          <p:nvPr/>
        </p:nvCxnSpPr>
        <p:spPr>
          <a:xfrm>
            <a:off x="9833909" y="4868125"/>
            <a:ext cx="281886"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5E39EF85-AC01-0B6D-5B3C-6DA9630F7FB6}"/>
              </a:ext>
            </a:extLst>
          </p:cNvPr>
          <p:cNvSpPr txBox="1"/>
          <p:nvPr/>
        </p:nvSpPr>
        <p:spPr>
          <a:xfrm>
            <a:off x="10117505" y="4676560"/>
            <a:ext cx="123565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4"/>
                </a:solidFill>
                <a:effectLst/>
                <a:uLnTx/>
                <a:uFillTx/>
                <a:latin typeface="Arial" panose="020B0604020202020204"/>
                <a:ea typeface="+mn-ea"/>
                <a:cs typeface="+mn-cs"/>
              </a:rPr>
              <a:t>32% </a:t>
            </a:r>
            <a:r>
              <a:rPr kumimoji="0" lang="en-US" sz="1100" b="1" i="0" u="none" strike="noStrike" kern="1200" cap="none" spc="0" normalizeH="0" baseline="0" noProof="0">
                <a:ln>
                  <a:noFill/>
                </a:ln>
                <a:effectLst/>
                <a:uLnTx/>
                <a:uFillTx/>
                <a:latin typeface="Arial" panose="020B0604020202020204"/>
                <a:ea typeface="+mn-ea"/>
                <a:cs typeface="+mn-cs"/>
              </a:rPr>
              <a:t>Urban 1M+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accent4"/>
                </a:solidFill>
                <a:latin typeface="Arial" panose="020B0604020202020204"/>
              </a:rPr>
              <a:t>30% </a:t>
            </a:r>
            <a:r>
              <a:rPr lang="en-US" sz="1100" b="1">
                <a:solidFill>
                  <a:srgbClr val="000000"/>
                </a:solidFill>
                <a:latin typeface="Arial" panose="020B0604020202020204"/>
              </a:rPr>
              <a:t>Gen Z</a:t>
            </a:r>
            <a:endParaRPr kumimoji="0" lang="en-US" sz="1100" b="1"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19" name="Straight Arrow Connector 18">
            <a:extLst>
              <a:ext uri="{FF2B5EF4-FFF2-40B4-BE49-F238E27FC236}">
                <a16:creationId xmlns:a16="http://schemas.microsoft.com/office/drawing/2014/main" id="{F73F2579-52B8-FA7D-44F5-4E05C30DB396}"/>
              </a:ext>
            </a:extLst>
          </p:cNvPr>
          <p:cNvCxnSpPr>
            <a:cxnSpLocks/>
          </p:cNvCxnSpPr>
          <p:nvPr/>
        </p:nvCxnSpPr>
        <p:spPr>
          <a:xfrm>
            <a:off x="9843434" y="5376216"/>
            <a:ext cx="281886"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20066B7A-E5DF-00EA-BAB2-1732DEBBF047}"/>
              </a:ext>
            </a:extLst>
          </p:cNvPr>
          <p:cNvSpPr txBox="1"/>
          <p:nvPr/>
        </p:nvSpPr>
        <p:spPr>
          <a:xfrm>
            <a:off x="10127030" y="5241801"/>
            <a:ext cx="123565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4"/>
                </a:solidFill>
                <a:effectLst/>
                <a:uLnTx/>
                <a:uFillTx/>
                <a:latin typeface="Arial" panose="020B0604020202020204"/>
                <a:ea typeface="+mn-ea"/>
                <a:cs typeface="+mn-cs"/>
              </a:rPr>
              <a:t>32% </a:t>
            </a:r>
            <a:r>
              <a:rPr kumimoji="0" lang="en-US" sz="1100" b="1" i="0" u="none" strike="noStrike" kern="1200" cap="none" spc="0" normalizeH="0" baseline="0" noProof="0">
                <a:ln>
                  <a:noFill/>
                </a:ln>
                <a:effectLst/>
                <a:uLnTx/>
                <a:uFillTx/>
                <a:latin typeface="Arial" panose="020B0604020202020204"/>
                <a:ea typeface="+mn-ea"/>
                <a:cs typeface="+mn-cs"/>
              </a:rPr>
              <a:t>Urban 1M+</a:t>
            </a:r>
            <a:endParaRPr kumimoji="0" lang="en-US" sz="1100" b="1"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21" name="Straight Arrow Connector 20">
            <a:extLst>
              <a:ext uri="{FF2B5EF4-FFF2-40B4-BE49-F238E27FC236}">
                <a16:creationId xmlns:a16="http://schemas.microsoft.com/office/drawing/2014/main" id="{52B3423F-9391-F41B-D857-D39C660DAD73}"/>
              </a:ext>
            </a:extLst>
          </p:cNvPr>
          <p:cNvCxnSpPr>
            <a:cxnSpLocks/>
          </p:cNvCxnSpPr>
          <p:nvPr/>
        </p:nvCxnSpPr>
        <p:spPr>
          <a:xfrm>
            <a:off x="9843434" y="5907986"/>
            <a:ext cx="281886"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D1AB56F3-1C53-C14C-488D-26212F55B586}"/>
              </a:ext>
            </a:extLst>
          </p:cNvPr>
          <p:cNvSpPr txBox="1"/>
          <p:nvPr/>
        </p:nvSpPr>
        <p:spPr>
          <a:xfrm>
            <a:off x="10127030" y="5716421"/>
            <a:ext cx="123565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4"/>
                </a:solidFill>
                <a:effectLst/>
                <a:uLnTx/>
                <a:uFillTx/>
                <a:latin typeface="Arial" panose="020B0604020202020204"/>
                <a:ea typeface="+mn-ea"/>
                <a:cs typeface="+mn-cs"/>
              </a:rPr>
              <a:t>32% </a:t>
            </a:r>
            <a:r>
              <a:rPr kumimoji="0" lang="en-US" sz="1100" b="1" i="0" u="none" strike="noStrike" kern="1200" cap="none" spc="0" normalizeH="0" baseline="0" noProof="0">
                <a:ln>
                  <a:noFill/>
                </a:ln>
                <a:effectLst/>
                <a:uLnTx/>
                <a:uFillTx/>
                <a:latin typeface="Arial" panose="020B0604020202020204"/>
                <a:ea typeface="+mn-ea"/>
                <a:cs typeface="+mn-cs"/>
              </a:rPr>
              <a:t>Urban 1M+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accent4"/>
                </a:solidFill>
                <a:latin typeface="Arial" panose="020B0604020202020204"/>
              </a:rPr>
              <a:t>30% </a:t>
            </a:r>
            <a:r>
              <a:rPr lang="en-US" sz="1100" b="1">
                <a:solidFill>
                  <a:srgbClr val="000000"/>
                </a:solidFill>
                <a:latin typeface="Arial" panose="020B0604020202020204"/>
              </a:rPr>
              <a:t>Gen Z</a:t>
            </a:r>
            <a:endParaRPr kumimoji="0" lang="en-US" sz="1100" b="1"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94333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8884EBB-86D8-4156-8466-C54B61AA83DF}"/>
              </a:ext>
            </a:extLst>
          </p:cNvPr>
          <p:cNvSpPr txBox="1"/>
          <p:nvPr/>
        </p:nvSpPr>
        <p:spPr>
          <a:xfrm>
            <a:off x="2581397" y="1611768"/>
            <a:ext cx="705154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Thinking specifically about the holiday gift shopping you intend to do this season, when do you plan to make the majority of your purchases?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a:solidFill>
                  <a:srgbClr val="000000"/>
                </a:solidFill>
                <a:latin typeface="Arial" panose="020B0604020202020204"/>
              </a:rPr>
              <a:t>Among those planning to holiday shop</a:t>
            </a:r>
            <a:endParaRPr kumimoji="0" lang="en-US" sz="1400" b="1" i="1"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latin typeface="+mn-lt"/>
              </a:rPr>
              <a:t>OAAA Q4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1127388" cy="361169"/>
          </a:xfrm>
        </p:spPr>
        <p:txBody>
          <a:bodyPr lIns="91440" tIns="45720" rIns="91440" bIns="45720" anchor="t"/>
          <a:lstStyle/>
          <a:p>
            <a:r>
              <a:rPr lang="en-US" b="1">
                <a:latin typeface="+mj-lt"/>
                <a:cs typeface="Arial"/>
              </a:rPr>
              <a:t>Planned Holiday Gift Purchasing Rates Remain Steady, But November Grows Even More Important</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6C3594D4-9B04-4041-8C6E-CD22AF0E8ED6}"/>
              </a:ext>
            </a:extLst>
          </p:cNvPr>
          <p:cNvSpPr txBox="1"/>
          <p:nvPr/>
        </p:nvSpPr>
        <p:spPr>
          <a:xfrm>
            <a:off x="177447" y="6180743"/>
            <a:ext cx="10654964"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BASE: HOLIDAY SHOPPERS 2023 (n=903); HOLIDAY SHOPPERS 2022 (n=920)</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Q18. Thinking specifically about the holiday gift shopping you intend to do this season, when do you plan to make the majority of your purchases?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Q19. Would you say that you are shopping for gifts earlier, around the same time, or later compared to last year?</a:t>
            </a:r>
          </a:p>
        </p:txBody>
      </p:sp>
      <p:graphicFrame>
        <p:nvGraphicFramePr>
          <p:cNvPr id="5" name="Chart 4">
            <a:extLst>
              <a:ext uri="{FF2B5EF4-FFF2-40B4-BE49-F238E27FC236}">
                <a16:creationId xmlns:a16="http://schemas.microsoft.com/office/drawing/2014/main" id="{E2E4EC9E-A8A2-ED73-01C7-6593AC2FF0D9}"/>
              </a:ext>
            </a:extLst>
          </p:cNvPr>
          <p:cNvGraphicFramePr/>
          <p:nvPr>
            <p:extLst>
              <p:ext uri="{D42A27DB-BD31-4B8C-83A1-F6EECF244321}">
                <p14:modId xmlns:p14="http://schemas.microsoft.com/office/powerpoint/2010/main" val="2284805792"/>
              </p:ext>
            </p:extLst>
          </p:nvPr>
        </p:nvGraphicFramePr>
        <p:xfrm>
          <a:off x="296926" y="2022803"/>
          <a:ext cx="11127388" cy="3913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6C81F110-7640-E5A5-645E-7189C6B0B431}"/>
              </a:ext>
            </a:extLst>
          </p:cNvPr>
          <p:cNvSpPr txBox="1"/>
          <p:nvPr/>
        </p:nvSpPr>
        <p:spPr>
          <a:xfrm>
            <a:off x="8738554" y="2588793"/>
            <a:ext cx="2685760" cy="954107"/>
          </a:xfrm>
          <a:prstGeom prst="rect">
            <a:avLst/>
          </a:prstGeom>
          <a:noFill/>
          <a:ln w="19050">
            <a:solidFill>
              <a:schemeClr val="accent2"/>
            </a:solidFill>
          </a:ln>
        </p:spPr>
        <p:txBody>
          <a:bodyPr wrap="square" rtlCol="0" anchor="ctr">
            <a:spAutoFit/>
          </a:bodyPr>
          <a:lstStyle/>
          <a:p>
            <a:pPr algn="ctr"/>
            <a:r>
              <a:rPr lang="en-US" sz="2000" b="1">
                <a:solidFill>
                  <a:schemeClr val="accent2"/>
                </a:solidFill>
                <a:latin typeface="+mj-lt"/>
              </a:rPr>
              <a:t>25%</a:t>
            </a:r>
          </a:p>
          <a:p>
            <a:pPr algn="ctr"/>
            <a:r>
              <a:rPr lang="en-US" sz="1200" b="1">
                <a:latin typeface="+mj-lt"/>
              </a:rPr>
              <a:t>of holiday shoppers say they will  be </a:t>
            </a:r>
            <a:r>
              <a:rPr lang="en-US" sz="1200" b="1">
                <a:solidFill>
                  <a:schemeClr val="accent2"/>
                </a:solidFill>
                <a:latin typeface="+mj-lt"/>
              </a:rPr>
              <a:t>shopping earlier </a:t>
            </a:r>
            <a:r>
              <a:rPr lang="en-US" sz="1200" b="1">
                <a:latin typeface="+mj-lt"/>
              </a:rPr>
              <a:t>compared to last year (</a:t>
            </a:r>
            <a:r>
              <a:rPr lang="en-US" sz="1200" b="1">
                <a:solidFill>
                  <a:schemeClr val="accent2"/>
                </a:solidFill>
                <a:latin typeface="+mj-lt"/>
              </a:rPr>
              <a:t>+1%-pt </a:t>
            </a:r>
            <a:r>
              <a:rPr lang="en-US" sz="1200" b="1">
                <a:latin typeface="+mj-lt"/>
              </a:rPr>
              <a:t>vs. 2022)</a:t>
            </a:r>
          </a:p>
        </p:txBody>
      </p:sp>
      <p:grpSp>
        <p:nvGrpSpPr>
          <p:cNvPr id="4" name="Group 3">
            <a:extLst>
              <a:ext uri="{FF2B5EF4-FFF2-40B4-BE49-F238E27FC236}">
                <a16:creationId xmlns:a16="http://schemas.microsoft.com/office/drawing/2014/main" id="{5E76538C-C34A-43AE-9DED-792D0BE0692F}"/>
              </a:ext>
            </a:extLst>
          </p:cNvPr>
          <p:cNvGrpSpPr/>
          <p:nvPr/>
        </p:nvGrpSpPr>
        <p:grpSpPr>
          <a:xfrm>
            <a:off x="5410139" y="2481496"/>
            <a:ext cx="1248712" cy="279971"/>
            <a:chOff x="4671760" y="2090895"/>
            <a:chExt cx="1248712" cy="279971"/>
          </a:xfrm>
        </p:grpSpPr>
        <p:grpSp>
          <p:nvGrpSpPr>
            <p:cNvPr id="13" name="Group 12">
              <a:extLst>
                <a:ext uri="{FF2B5EF4-FFF2-40B4-BE49-F238E27FC236}">
                  <a16:creationId xmlns:a16="http://schemas.microsoft.com/office/drawing/2014/main" id="{156A7EEC-D023-91AD-413A-32A2C80E8D2F}"/>
                </a:ext>
              </a:extLst>
            </p:cNvPr>
            <p:cNvGrpSpPr/>
            <p:nvPr/>
          </p:nvGrpSpPr>
          <p:grpSpPr>
            <a:xfrm>
              <a:off x="4671760" y="2093867"/>
              <a:ext cx="575021" cy="276999"/>
              <a:chOff x="4671760" y="2093867"/>
              <a:chExt cx="575021" cy="276999"/>
            </a:xfrm>
          </p:grpSpPr>
          <p:sp>
            <p:nvSpPr>
              <p:cNvPr id="19" name="Rectangle 18">
                <a:extLst>
                  <a:ext uri="{FF2B5EF4-FFF2-40B4-BE49-F238E27FC236}">
                    <a16:creationId xmlns:a16="http://schemas.microsoft.com/office/drawing/2014/main" id="{C5EAC865-BE01-28B9-FD59-B91CC6DE64D0}"/>
                  </a:ext>
                </a:extLst>
              </p:cNvPr>
              <p:cNvSpPr/>
              <p:nvPr/>
            </p:nvSpPr>
            <p:spPr>
              <a:xfrm>
                <a:off x="4671760" y="2201164"/>
                <a:ext cx="72780" cy="71494"/>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636FBE5-9DE0-9E82-164A-E7F66EBB3C27}"/>
                  </a:ext>
                </a:extLst>
              </p:cNvPr>
              <p:cNvSpPr txBox="1"/>
              <p:nvPr/>
            </p:nvSpPr>
            <p:spPr>
              <a:xfrm>
                <a:off x="4703378" y="2093867"/>
                <a:ext cx="5434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2023</a:t>
                </a:r>
                <a:endParaRPr lang="en-US" sz="1100" b="1" i="1">
                  <a:solidFill>
                    <a:srgbClr val="000000"/>
                  </a:solidFill>
                  <a:latin typeface="Arial" panose="020B0604020202020204"/>
                </a:endParaRPr>
              </a:p>
            </p:txBody>
          </p:sp>
        </p:grpSp>
        <p:grpSp>
          <p:nvGrpSpPr>
            <p:cNvPr id="14" name="Group 13">
              <a:extLst>
                <a:ext uri="{FF2B5EF4-FFF2-40B4-BE49-F238E27FC236}">
                  <a16:creationId xmlns:a16="http://schemas.microsoft.com/office/drawing/2014/main" id="{BEB55894-D6F6-E4E2-9269-4754C8F9E3CD}"/>
                </a:ext>
              </a:extLst>
            </p:cNvPr>
            <p:cNvGrpSpPr/>
            <p:nvPr/>
          </p:nvGrpSpPr>
          <p:grpSpPr>
            <a:xfrm>
              <a:off x="5345451" y="2090895"/>
              <a:ext cx="575021" cy="276999"/>
              <a:chOff x="4671760" y="2093867"/>
              <a:chExt cx="575021" cy="276999"/>
            </a:xfrm>
          </p:grpSpPr>
          <p:sp>
            <p:nvSpPr>
              <p:cNvPr id="15" name="Rectangle 14">
                <a:extLst>
                  <a:ext uri="{FF2B5EF4-FFF2-40B4-BE49-F238E27FC236}">
                    <a16:creationId xmlns:a16="http://schemas.microsoft.com/office/drawing/2014/main" id="{49FE4607-F07D-1A7F-3FCB-5DF760DD74B1}"/>
                  </a:ext>
                </a:extLst>
              </p:cNvPr>
              <p:cNvSpPr/>
              <p:nvPr/>
            </p:nvSpPr>
            <p:spPr>
              <a:xfrm>
                <a:off x="4671760" y="2201164"/>
                <a:ext cx="72780" cy="71494"/>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FB6563D-7868-8D8D-7BF7-28EEE24E8912}"/>
                  </a:ext>
                </a:extLst>
              </p:cNvPr>
              <p:cNvSpPr txBox="1"/>
              <p:nvPr/>
            </p:nvSpPr>
            <p:spPr>
              <a:xfrm>
                <a:off x="4703378" y="2093867"/>
                <a:ext cx="5434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2022</a:t>
                </a:r>
                <a:endParaRPr lang="en-US" sz="1100" b="1" i="1">
                  <a:solidFill>
                    <a:srgbClr val="000000"/>
                  </a:solidFill>
                  <a:latin typeface="Arial" panose="020B0604020202020204"/>
                </a:endParaRPr>
              </a:p>
            </p:txBody>
          </p:sp>
        </p:grpSp>
      </p:grpSp>
      <p:sp>
        <p:nvSpPr>
          <p:cNvPr id="21" name="TextBox 20">
            <a:extLst>
              <a:ext uri="{FF2B5EF4-FFF2-40B4-BE49-F238E27FC236}">
                <a16:creationId xmlns:a16="http://schemas.microsoft.com/office/drawing/2014/main" id="{D7CE933C-AE64-A0D6-9330-8DDA3092FB69}"/>
              </a:ext>
            </a:extLst>
          </p:cNvPr>
          <p:cNvSpPr txBox="1"/>
          <p:nvPr/>
        </p:nvSpPr>
        <p:spPr>
          <a:xfrm>
            <a:off x="6682190" y="3005807"/>
            <a:ext cx="1583696" cy="3033692"/>
          </a:xfrm>
          <a:prstGeom prst="rect">
            <a:avLst/>
          </a:prstGeom>
          <a:noFill/>
          <a:ln w="19050">
            <a:solidFill>
              <a:schemeClr val="tx1"/>
            </a:solidFill>
          </a:ln>
        </p:spPr>
        <p:txBody>
          <a:bodyPr wrap="square" rtlCol="0">
            <a:spAutoFit/>
          </a:bodyPr>
          <a:lstStyle/>
          <a:p>
            <a:endParaRPr lang="en-US"/>
          </a:p>
        </p:txBody>
      </p:sp>
    </p:spTree>
    <p:extLst>
      <p:ext uri="{BB962C8B-B14F-4D97-AF65-F5344CB8AC3E}">
        <p14:creationId xmlns:p14="http://schemas.microsoft.com/office/powerpoint/2010/main" val="1579028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9D4AF81-DCAF-9149-A25D-ACEBCCB421DB}"/>
              </a:ext>
            </a:extLst>
          </p:cNvPr>
          <p:cNvSpPr txBox="1"/>
          <p:nvPr/>
        </p:nvSpPr>
        <p:spPr>
          <a:xfrm>
            <a:off x="177447" y="6160728"/>
            <a:ext cx="9250262"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BASE: HOLIDAY SHOPPERS ADJUSTING FOR ECONOMY/INFLATION 2023 (n=775); 2022 (n=777)</a:t>
            </a:r>
          </a:p>
          <a:p>
            <a:pPr lvl="0">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Q24. If you plan on adjusting your holiday shopping because of concerns with the economy and/or inflation, what actions do you plan to take? </a:t>
            </a:r>
          </a:p>
        </p:txBody>
      </p:sp>
      <p:sp>
        <p:nvSpPr>
          <p:cNvPr id="17" name="TextBox 16">
            <a:extLst>
              <a:ext uri="{FF2B5EF4-FFF2-40B4-BE49-F238E27FC236}">
                <a16:creationId xmlns:a16="http://schemas.microsoft.com/office/drawing/2014/main" id="{98884EBB-86D8-4156-8466-C54B61AA83DF}"/>
              </a:ext>
            </a:extLst>
          </p:cNvPr>
          <p:cNvSpPr txBox="1"/>
          <p:nvPr/>
        </p:nvSpPr>
        <p:spPr>
          <a:xfrm>
            <a:off x="2329610" y="1389202"/>
            <a:ext cx="80681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If you plan on adjusting your holiday shopping because of concerns with the economy and/or inflation, what actions do you plan to take?**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a:solidFill>
                  <a:srgbClr val="000000"/>
                </a:solidFill>
                <a:latin typeface="Arial" panose="020B0604020202020204"/>
              </a:rPr>
              <a:t>Among holiday shoppers who will adjust for the economy/inflation</a:t>
            </a:r>
            <a:endParaRPr kumimoji="0" lang="en-US" sz="1050" b="1" i="1"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latin typeface="+mn-lt"/>
              </a:rPr>
              <a:t>OAAA Q4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1528777" cy="361169"/>
          </a:xfrm>
        </p:spPr>
        <p:txBody>
          <a:bodyPr/>
          <a:lstStyle/>
          <a:p>
            <a:r>
              <a:rPr lang="en-US" b="1">
                <a:latin typeface="+mj-lt"/>
              </a:rPr>
              <a:t>The Economy/Inflation Has Shoppers Adjusting Financially, With Most Focusing On Budgeting</a:t>
            </a:r>
          </a:p>
        </p:txBody>
      </p:sp>
      <p:graphicFrame>
        <p:nvGraphicFramePr>
          <p:cNvPr id="3" name="Chart 2">
            <a:extLst>
              <a:ext uri="{FF2B5EF4-FFF2-40B4-BE49-F238E27FC236}">
                <a16:creationId xmlns:a16="http://schemas.microsoft.com/office/drawing/2014/main" id="{91E5E6EB-6873-0821-C9F9-412BE3E997B9}"/>
              </a:ext>
            </a:extLst>
          </p:cNvPr>
          <p:cNvGraphicFramePr/>
          <p:nvPr>
            <p:extLst>
              <p:ext uri="{D42A27DB-BD31-4B8C-83A1-F6EECF244321}">
                <p14:modId xmlns:p14="http://schemas.microsoft.com/office/powerpoint/2010/main" val="4269347394"/>
              </p:ext>
            </p:extLst>
          </p:nvPr>
        </p:nvGraphicFramePr>
        <p:xfrm>
          <a:off x="185242" y="2097088"/>
          <a:ext cx="11447394" cy="4135913"/>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Arrow Connector 3">
            <a:extLst>
              <a:ext uri="{FF2B5EF4-FFF2-40B4-BE49-F238E27FC236}">
                <a16:creationId xmlns:a16="http://schemas.microsoft.com/office/drawing/2014/main" id="{64CEBB23-B458-55C0-0145-2563F665FE5E}"/>
              </a:ext>
            </a:extLst>
          </p:cNvPr>
          <p:cNvCxnSpPr>
            <a:cxnSpLocks/>
          </p:cNvCxnSpPr>
          <p:nvPr/>
        </p:nvCxnSpPr>
        <p:spPr>
          <a:xfrm>
            <a:off x="10663735" y="2218164"/>
            <a:ext cx="289427"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CEE79E86-B1D2-30B2-4DD1-A6E5FE3A9DAC}"/>
              </a:ext>
            </a:extLst>
          </p:cNvPr>
          <p:cNvSpPr txBox="1"/>
          <p:nvPr/>
        </p:nvSpPr>
        <p:spPr>
          <a:xfrm>
            <a:off x="10953162" y="2087359"/>
            <a:ext cx="91159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2"/>
                </a:solidFill>
                <a:effectLst/>
                <a:uLnTx/>
                <a:uFillTx/>
                <a:latin typeface="Arial" panose="020B0604020202020204"/>
                <a:ea typeface="+mn-ea"/>
                <a:cs typeface="+mn-cs"/>
              </a:rPr>
              <a:t>92% </a:t>
            </a:r>
            <a:r>
              <a:rPr kumimoji="0" lang="en-US" sz="1100" b="1" i="0" u="none" strike="noStrike" kern="1200" cap="none" spc="0" normalizeH="0" baseline="0" noProof="0">
                <a:ln>
                  <a:noFill/>
                </a:ln>
                <a:effectLst/>
                <a:uLnTx/>
                <a:uFillTx/>
                <a:latin typeface="Arial" panose="020B0604020202020204"/>
                <a:ea typeface="+mn-ea"/>
                <a:cs typeface="+mn-cs"/>
              </a:rPr>
              <a:t>Gen Z</a:t>
            </a:r>
            <a:endParaRPr kumimoji="0" lang="en-US" sz="11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0C958E85-3890-CB32-119C-8242B848475B}"/>
              </a:ext>
            </a:extLst>
          </p:cNvPr>
          <p:cNvSpPr txBox="1"/>
          <p:nvPr/>
        </p:nvSpPr>
        <p:spPr>
          <a:xfrm>
            <a:off x="9025091" y="6386401"/>
            <a:ext cx="1564870" cy="215444"/>
          </a:xfrm>
          <a:prstGeom prst="rect">
            <a:avLst/>
          </a:prstGeom>
          <a:noFill/>
        </p:spPr>
        <p:txBody>
          <a:bodyPr wrap="square" rtlCol="0">
            <a:spAutoFit/>
          </a:bodyPr>
          <a:lstStyle/>
          <a:p>
            <a:r>
              <a:rPr lang="en-US" sz="800"/>
              <a:t>*Added in 2023</a:t>
            </a:r>
          </a:p>
        </p:txBody>
      </p:sp>
      <p:grpSp>
        <p:nvGrpSpPr>
          <p:cNvPr id="15" name="Group 14">
            <a:extLst>
              <a:ext uri="{FF2B5EF4-FFF2-40B4-BE49-F238E27FC236}">
                <a16:creationId xmlns:a16="http://schemas.microsoft.com/office/drawing/2014/main" id="{7A91456E-67D9-F013-57A7-C3F6F9806DAA}"/>
              </a:ext>
            </a:extLst>
          </p:cNvPr>
          <p:cNvGrpSpPr/>
          <p:nvPr/>
        </p:nvGrpSpPr>
        <p:grpSpPr>
          <a:xfrm>
            <a:off x="10833361" y="3683152"/>
            <a:ext cx="575021" cy="485578"/>
            <a:chOff x="4671760" y="2093867"/>
            <a:chExt cx="575021" cy="485578"/>
          </a:xfrm>
        </p:grpSpPr>
        <p:grpSp>
          <p:nvGrpSpPr>
            <p:cNvPr id="16" name="Group 15">
              <a:extLst>
                <a:ext uri="{FF2B5EF4-FFF2-40B4-BE49-F238E27FC236}">
                  <a16:creationId xmlns:a16="http://schemas.microsoft.com/office/drawing/2014/main" id="{495E69CA-9EF5-DB09-8B25-44B3EBA374E9}"/>
                </a:ext>
              </a:extLst>
            </p:cNvPr>
            <p:cNvGrpSpPr/>
            <p:nvPr/>
          </p:nvGrpSpPr>
          <p:grpSpPr>
            <a:xfrm>
              <a:off x="4671760" y="2093867"/>
              <a:ext cx="575021" cy="276999"/>
              <a:chOff x="4671760" y="2093867"/>
              <a:chExt cx="575021" cy="276999"/>
            </a:xfrm>
          </p:grpSpPr>
          <p:sp>
            <p:nvSpPr>
              <p:cNvPr id="22" name="Rectangle 21">
                <a:extLst>
                  <a:ext uri="{FF2B5EF4-FFF2-40B4-BE49-F238E27FC236}">
                    <a16:creationId xmlns:a16="http://schemas.microsoft.com/office/drawing/2014/main" id="{6F866279-26C4-7C86-F02E-008B2B816285}"/>
                  </a:ext>
                </a:extLst>
              </p:cNvPr>
              <p:cNvSpPr/>
              <p:nvPr/>
            </p:nvSpPr>
            <p:spPr>
              <a:xfrm>
                <a:off x="4671760" y="2201164"/>
                <a:ext cx="72780" cy="71494"/>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9D49CE6-9D05-2C3C-D0E1-43FAC3B3E584}"/>
                  </a:ext>
                </a:extLst>
              </p:cNvPr>
              <p:cNvSpPr txBox="1"/>
              <p:nvPr/>
            </p:nvSpPr>
            <p:spPr>
              <a:xfrm>
                <a:off x="4703378" y="2093867"/>
                <a:ext cx="5434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2023</a:t>
                </a:r>
                <a:endParaRPr lang="en-US" sz="1100" b="1" i="1">
                  <a:solidFill>
                    <a:srgbClr val="000000"/>
                  </a:solidFill>
                  <a:latin typeface="Arial" panose="020B0604020202020204"/>
                </a:endParaRPr>
              </a:p>
            </p:txBody>
          </p:sp>
        </p:grpSp>
        <p:grpSp>
          <p:nvGrpSpPr>
            <p:cNvPr id="19" name="Group 18">
              <a:extLst>
                <a:ext uri="{FF2B5EF4-FFF2-40B4-BE49-F238E27FC236}">
                  <a16:creationId xmlns:a16="http://schemas.microsoft.com/office/drawing/2014/main" id="{5784338D-BDDB-92AF-0E11-6C1E7A7F7A97}"/>
                </a:ext>
              </a:extLst>
            </p:cNvPr>
            <p:cNvGrpSpPr/>
            <p:nvPr/>
          </p:nvGrpSpPr>
          <p:grpSpPr>
            <a:xfrm>
              <a:off x="4671760" y="2302446"/>
              <a:ext cx="575021" cy="276999"/>
              <a:chOff x="3998069" y="2305418"/>
              <a:chExt cx="575021" cy="276999"/>
            </a:xfrm>
          </p:grpSpPr>
          <p:sp>
            <p:nvSpPr>
              <p:cNvPr id="20" name="Rectangle 19">
                <a:extLst>
                  <a:ext uri="{FF2B5EF4-FFF2-40B4-BE49-F238E27FC236}">
                    <a16:creationId xmlns:a16="http://schemas.microsoft.com/office/drawing/2014/main" id="{D6C129C6-0FB7-F478-CE7D-59B62E835085}"/>
                  </a:ext>
                </a:extLst>
              </p:cNvPr>
              <p:cNvSpPr/>
              <p:nvPr/>
            </p:nvSpPr>
            <p:spPr>
              <a:xfrm>
                <a:off x="3998069" y="2412715"/>
                <a:ext cx="72780" cy="71494"/>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0B64427-F026-9DB0-4161-C1E1D4F8400C}"/>
                  </a:ext>
                </a:extLst>
              </p:cNvPr>
              <p:cNvSpPr txBox="1"/>
              <p:nvPr/>
            </p:nvSpPr>
            <p:spPr>
              <a:xfrm>
                <a:off x="4029687" y="2305418"/>
                <a:ext cx="5434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2022</a:t>
                </a:r>
                <a:endParaRPr lang="en-US" sz="1100" b="1" i="1">
                  <a:solidFill>
                    <a:srgbClr val="000000"/>
                  </a:solidFill>
                  <a:latin typeface="Arial" panose="020B0604020202020204"/>
                </a:endParaRPr>
              </a:p>
            </p:txBody>
          </p:sp>
        </p:grpSp>
      </p:grpSp>
      <p:sp>
        <p:nvSpPr>
          <p:cNvPr id="24" name="TextBox 23">
            <a:extLst>
              <a:ext uri="{FF2B5EF4-FFF2-40B4-BE49-F238E27FC236}">
                <a16:creationId xmlns:a16="http://schemas.microsoft.com/office/drawing/2014/main" id="{F73CA169-0BC0-A986-15BD-28072A566F9C}"/>
              </a:ext>
            </a:extLst>
          </p:cNvPr>
          <p:cNvSpPr txBox="1"/>
          <p:nvPr/>
        </p:nvSpPr>
        <p:spPr>
          <a:xfrm>
            <a:off x="9025091" y="6494123"/>
            <a:ext cx="2525720" cy="215444"/>
          </a:xfrm>
          <a:prstGeom prst="rect">
            <a:avLst/>
          </a:prstGeom>
          <a:noFill/>
        </p:spPr>
        <p:txBody>
          <a:bodyPr wrap="square" rtlCol="0">
            <a:spAutoFit/>
          </a:bodyPr>
          <a:lstStyle/>
          <a:p>
            <a:r>
              <a:rPr lang="en-US" sz="800"/>
              <a:t>**Question text was modified from 2022 to 2023</a:t>
            </a:r>
          </a:p>
        </p:txBody>
      </p:sp>
    </p:spTree>
    <p:extLst>
      <p:ext uri="{BB962C8B-B14F-4D97-AF65-F5344CB8AC3E}">
        <p14:creationId xmlns:p14="http://schemas.microsoft.com/office/powerpoint/2010/main" val="1547905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B5327BFA-98B1-6767-0673-BA210D50F761}"/>
              </a:ext>
            </a:extLst>
          </p:cNvPr>
          <p:cNvGraphicFramePr/>
          <p:nvPr>
            <p:extLst>
              <p:ext uri="{D42A27DB-BD31-4B8C-83A1-F6EECF244321}">
                <p14:modId xmlns:p14="http://schemas.microsoft.com/office/powerpoint/2010/main" val="137114269"/>
              </p:ext>
            </p:extLst>
          </p:nvPr>
        </p:nvGraphicFramePr>
        <p:xfrm>
          <a:off x="396359" y="2729139"/>
          <a:ext cx="3081386" cy="24925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1CA0211B-F754-53E0-47FA-060138BC4F02}"/>
              </a:ext>
            </a:extLst>
          </p:cNvPr>
          <p:cNvGraphicFramePr/>
          <p:nvPr>
            <p:extLst>
              <p:ext uri="{D42A27DB-BD31-4B8C-83A1-F6EECF244321}">
                <p14:modId xmlns:p14="http://schemas.microsoft.com/office/powerpoint/2010/main" val="4126939089"/>
              </p:ext>
            </p:extLst>
          </p:nvPr>
        </p:nvGraphicFramePr>
        <p:xfrm>
          <a:off x="2899398" y="2731139"/>
          <a:ext cx="3081386" cy="2492561"/>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98884EBB-86D8-4156-8466-C54B61AA83DF}"/>
              </a:ext>
            </a:extLst>
          </p:cNvPr>
          <p:cNvSpPr txBox="1"/>
          <p:nvPr/>
        </p:nvSpPr>
        <p:spPr>
          <a:xfrm>
            <a:off x="958543" y="1483990"/>
            <a:ext cx="471739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Do you plan to spend more on holiday gifts and products this year versus last?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a:solidFill>
                  <a:srgbClr val="000000"/>
                </a:solidFill>
                <a:latin typeface="Arial" panose="020B0604020202020204"/>
              </a:rPr>
              <a:t>Among holiday shoppers</a:t>
            </a:r>
            <a:endParaRPr kumimoji="0" lang="en-US" sz="1200" b="1" i="1"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latin typeface="+mn-lt"/>
              </a:rPr>
              <a:t>OAAA Q4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1465912" cy="361169"/>
          </a:xfrm>
        </p:spPr>
        <p:txBody>
          <a:bodyPr/>
          <a:lstStyle/>
          <a:p>
            <a:r>
              <a:rPr lang="en-US" b="1">
                <a:latin typeface="+mj-lt"/>
              </a:rPr>
              <a:t>Despite Economic Impacts, Nearly 4 in 10 Shoppers Plan To Spend More On Gifts; With Significantly Increased Spend Above $500</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6C3594D4-9B04-4041-8C6E-CD22AF0E8ED6}"/>
              </a:ext>
            </a:extLst>
          </p:cNvPr>
          <p:cNvSpPr txBox="1"/>
          <p:nvPr/>
        </p:nvSpPr>
        <p:spPr>
          <a:xfrm>
            <a:off x="177447" y="6130748"/>
            <a:ext cx="10654964" cy="461665"/>
          </a:xfrm>
          <a:prstGeom prst="rect">
            <a:avLst/>
          </a:prstGeom>
          <a:noFill/>
        </p:spPr>
        <p:txBody>
          <a:bodyPr wrap="square" rtlCol="0">
            <a:spAutoFit/>
          </a:bodyPr>
          <a:lstStyle/>
          <a:p>
            <a:pPr defTabSz="914377">
              <a:defRPr/>
            </a:pP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BASE: </a:t>
            </a:r>
            <a:r>
              <a:rPr lang="en-US" sz="800" u="sng">
                <a:solidFill>
                  <a:srgbClr val="939598"/>
                </a:solidFill>
                <a:latin typeface="Arial" panose="020B0604020202020204"/>
                <a:cs typeface="Arial" panose="020B0604020202020204" pitchFamily="34" charset="0"/>
              </a:rPr>
              <a:t>HOLIDAY SHOPPERS </a:t>
            </a: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(n=903); HOLIDAY SHOPPERS 2022 (n=920)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Q21. How much do you plan to spend on holiday gifts and products this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Q22. Do you plan to spend more on holiday gifts and products this year versus last? </a:t>
            </a:r>
          </a:p>
        </p:txBody>
      </p:sp>
      <p:graphicFrame>
        <p:nvGraphicFramePr>
          <p:cNvPr id="9" name="Chart 8">
            <a:extLst>
              <a:ext uri="{FF2B5EF4-FFF2-40B4-BE49-F238E27FC236}">
                <a16:creationId xmlns:a16="http://schemas.microsoft.com/office/drawing/2014/main" id="{F48D13D9-F9D2-DD4D-9496-E7D5C328CF1F}"/>
              </a:ext>
            </a:extLst>
          </p:cNvPr>
          <p:cNvGraphicFramePr/>
          <p:nvPr>
            <p:extLst>
              <p:ext uri="{D42A27DB-BD31-4B8C-83A1-F6EECF244321}">
                <p14:modId xmlns:p14="http://schemas.microsoft.com/office/powerpoint/2010/main" val="2108118481"/>
              </p:ext>
            </p:extLst>
          </p:nvPr>
        </p:nvGraphicFramePr>
        <p:xfrm>
          <a:off x="6312939" y="2256384"/>
          <a:ext cx="4256192" cy="3871394"/>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9BF262B2-53B6-C4A2-6E6B-8AF2C50DAF25}"/>
              </a:ext>
            </a:extLst>
          </p:cNvPr>
          <p:cNvSpPr txBox="1"/>
          <p:nvPr/>
        </p:nvSpPr>
        <p:spPr>
          <a:xfrm>
            <a:off x="5925853" y="1483990"/>
            <a:ext cx="512994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How much do you plan to spend on holiday gifts and products this year?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a:solidFill>
                  <a:srgbClr val="000000"/>
                </a:solidFill>
                <a:latin typeface="Arial" panose="020B0604020202020204"/>
              </a:rPr>
              <a:t>Among holiday shoppers</a:t>
            </a:r>
            <a:endParaRPr kumimoji="0" lang="en-US" sz="1200" b="1" i="1"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A066B2FB-54B0-416C-EEE1-DB3299E292D3}"/>
              </a:ext>
            </a:extLst>
          </p:cNvPr>
          <p:cNvSpPr txBox="1"/>
          <p:nvPr/>
        </p:nvSpPr>
        <p:spPr>
          <a:xfrm>
            <a:off x="580675" y="2357354"/>
            <a:ext cx="139134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2"/>
                </a:solidFill>
                <a:effectLst/>
                <a:uLnTx/>
                <a:uFillTx/>
                <a:latin typeface="Arial" panose="020B0604020202020204"/>
                <a:ea typeface="+mn-ea"/>
                <a:cs typeface="+mn-cs"/>
              </a:rPr>
              <a:t>57% </a:t>
            </a:r>
            <a:r>
              <a:rPr kumimoji="0" lang="en-US" sz="1100" b="1" i="0" u="none" strike="noStrike" kern="1200" cap="none" spc="0" normalizeH="0" baseline="0" noProof="0">
                <a:ln>
                  <a:noFill/>
                </a:ln>
                <a:solidFill>
                  <a:srgbClr val="000000"/>
                </a:solidFill>
                <a:effectLst/>
                <a:uLnTx/>
                <a:uFillTx/>
                <a:latin typeface="Arial" panose="020B0604020202020204"/>
                <a:ea typeface="+mn-ea"/>
                <a:cs typeface="+mn-cs"/>
              </a:rPr>
              <a:t>Gen Z</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accent2"/>
                </a:solidFill>
                <a:latin typeface="Arial" panose="020B0604020202020204"/>
              </a:rPr>
              <a:t>55% </a:t>
            </a:r>
            <a:r>
              <a:rPr lang="en-US" sz="1100" b="1">
                <a:solidFill>
                  <a:srgbClr val="000000"/>
                </a:solidFill>
                <a:latin typeface="Arial" panose="020B0604020202020204"/>
              </a:rPr>
              <a:t>Urban 1M+</a:t>
            </a:r>
            <a:endParaRPr kumimoji="0" lang="en-US" sz="11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 name="Right Brace 10">
            <a:extLst>
              <a:ext uri="{FF2B5EF4-FFF2-40B4-BE49-F238E27FC236}">
                <a16:creationId xmlns:a16="http://schemas.microsoft.com/office/drawing/2014/main" id="{C348FC91-0C22-8FF2-A231-2D3F5CDABE00}"/>
              </a:ext>
            </a:extLst>
          </p:cNvPr>
          <p:cNvSpPr/>
          <p:nvPr/>
        </p:nvSpPr>
        <p:spPr>
          <a:xfrm>
            <a:off x="10023680" y="3731998"/>
            <a:ext cx="387894" cy="2287801"/>
          </a:xfrm>
          <a:prstGeom prst="rightBrac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7FE77C03-1423-46A5-C94E-036E3B850780}"/>
              </a:ext>
            </a:extLst>
          </p:cNvPr>
          <p:cNvSpPr txBox="1"/>
          <p:nvPr/>
        </p:nvSpPr>
        <p:spPr>
          <a:xfrm>
            <a:off x="10296357" y="4153380"/>
            <a:ext cx="1723189" cy="1261884"/>
          </a:xfrm>
          <a:prstGeom prst="rect">
            <a:avLst/>
          </a:prstGeom>
          <a:noFill/>
        </p:spPr>
        <p:txBody>
          <a:bodyPr wrap="square">
            <a:spAutoFit/>
          </a:bodyPr>
          <a:lstStyle/>
          <a:p>
            <a:pPr algn="ctr"/>
            <a:r>
              <a:rPr lang="en-US" b="1">
                <a:solidFill>
                  <a:schemeClr val="accent2"/>
                </a:solidFill>
                <a:latin typeface="+mj-lt"/>
              </a:rPr>
              <a:t>68%</a:t>
            </a:r>
          </a:p>
          <a:p>
            <a:pPr algn="ctr"/>
            <a:r>
              <a:rPr lang="en-US" sz="1100" b="1">
                <a:latin typeface="+mj-lt"/>
              </a:rPr>
              <a:t>of holiday shoppers plan on </a:t>
            </a:r>
            <a:r>
              <a:rPr lang="en-US" sz="1100" b="1">
                <a:solidFill>
                  <a:schemeClr val="accent2"/>
                </a:solidFill>
                <a:latin typeface="+mj-lt"/>
              </a:rPr>
              <a:t>spending over $500 </a:t>
            </a:r>
            <a:r>
              <a:rPr lang="en-US" sz="1100" b="1">
                <a:latin typeface="+mj-lt"/>
              </a:rPr>
              <a:t>on holiday gifts this year, vs. </a:t>
            </a:r>
            <a:r>
              <a:rPr lang="en-US" sz="1400" b="1">
                <a:solidFill>
                  <a:schemeClr val="accent1"/>
                </a:solidFill>
                <a:latin typeface="+mj-lt"/>
              </a:rPr>
              <a:t>57% </a:t>
            </a:r>
            <a:r>
              <a:rPr lang="en-US" sz="1100" b="1">
                <a:solidFill>
                  <a:schemeClr val="accent1"/>
                </a:solidFill>
                <a:latin typeface="+mj-lt"/>
              </a:rPr>
              <a:t>in 2022</a:t>
            </a:r>
            <a:endParaRPr lang="en-US" sz="1100" b="1">
              <a:latin typeface="+mj-lt"/>
            </a:endParaRPr>
          </a:p>
        </p:txBody>
      </p:sp>
      <p:grpSp>
        <p:nvGrpSpPr>
          <p:cNvPr id="16" name="Group 15">
            <a:extLst>
              <a:ext uri="{FF2B5EF4-FFF2-40B4-BE49-F238E27FC236}">
                <a16:creationId xmlns:a16="http://schemas.microsoft.com/office/drawing/2014/main" id="{D230BAB6-5D1F-2E7E-EA76-4854F6BFA7DF}"/>
              </a:ext>
            </a:extLst>
          </p:cNvPr>
          <p:cNvGrpSpPr/>
          <p:nvPr/>
        </p:nvGrpSpPr>
        <p:grpSpPr>
          <a:xfrm>
            <a:off x="973530" y="2797031"/>
            <a:ext cx="254346" cy="323225"/>
            <a:chOff x="8228400" y="3105775"/>
            <a:chExt cx="254346" cy="323225"/>
          </a:xfrm>
        </p:grpSpPr>
        <p:cxnSp>
          <p:nvCxnSpPr>
            <p:cNvPr id="19" name="Straight Arrow Connector 18">
              <a:extLst>
                <a:ext uri="{FF2B5EF4-FFF2-40B4-BE49-F238E27FC236}">
                  <a16:creationId xmlns:a16="http://schemas.microsoft.com/office/drawing/2014/main" id="{150C8275-F3B2-F02B-5D4A-2383A962E2DC}"/>
                </a:ext>
              </a:extLst>
            </p:cNvPr>
            <p:cNvCxnSpPr>
              <a:cxnSpLocks/>
            </p:cNvCxnSpPr>
            <p:nvPr/>
          </p:nvCxnSpPr>
          <p:spPr>
            <a:xfrm flipV="1">
              <a:off x="8231122" y="3105775"/>
              <a:ext cx="0" cy="323225"/>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F9F3B368-60D2-A180-B14D-FF63109E4F60}"/>
                </a:ext>
              </a:extLst>
            </p:cNvPr>
            <p:cNvCxnSpPr/>
            <p:nvPr/>
          </p:nvCxnSpPr>
          <p:spPr>
            <a:xfrm flipH="1">
              <a:off x="8228400" y="3418931"/>
              <a:ext cx="25434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1" name="Group 20">
            <a:extLst>
              <a:ext uri="{FF2B5EF4-FFF2-40B4-BE49-F238E27FC236}">
                <a16:creationId xmlns:a16="http://schemas.microsoft.com/office/drawing/2014/main" id="{BD3EED50-37A7-6D6C-74E1-9101C60F032E}"/>
              </a:ext>
            </a:extLst>
          </p:cNvPr>
          <p:cNvGrpSpPr/>
          <p:nvPr/>
        </p:nvGrpSpPr>
        <p:grpSpPr>
          <a:xfrm>
            <a:off x="5301497" y="2165670"/>
            <a:ext cx="1248712" cy="279971"/>
            <a:chOff x="4671760" y="2090895"/>
            <a:chExt cx="1248712" cy="279971"/>
          </a:xfrm>
        </p:grpSpPr>
        <p:grpSp>
          <p:nvGrpSpPr>
            <p:cNvPr id="22" name="Group 21">
              <a:extLst>
                <a:ext uri="{FF2B5EF4-FFF2-40B4-BE49-F238E27FC236}">
                  <a16:creationId xmlns:a16="http://schemas.microsoft.com/office/drawing/2014/main" id="{9ACBDE02-9C56-E32D-CA1A-62CC0ADE8439}"/>
                </a:ext>
              </a:extLst>
            </p:cNvPr>
            <p:cNvGrpSpPr/>
            <p:nvPr/>
          </p:nvGrpSpPr>
          <p:grpSpPr>
            <a:xfrm>
              <a:off x="4671760" y="2093867"/>
              <a:ext cx="575021" cy="276999"/>
              <a:chOff x="4671760" y="2093867"/>
              <a:chExt cx="575021" cy="276999"/>
            </a:xfrm>
          </p:grpSpPr>
          <p:sp>
            <p:nvSpPr>
              <p:cNvPr id="27" name="Rectangle 26">
                <a:extLst>
                  <a:ext uri="{FF2B5EF4-FFF2-40B4-BE49-F238E27FC236}">
                    <a16:creationId xmlns:a16="http://schemas.microsoft.com/office/drawing/2014/main" id="{404656B8-C329-A62D-D069-5D2C6FA5857B}"/>
                  </a:ext>
                </a:extLst>
              </p:cNvPr>
              <p:cNvSpPr/>
              <p:nvPr/>
            </p:nvSpPr>
            <p:spPr>
              <a:xfrm>
                <a:off x="4671760" y="2201164"/>
                <a:ext cx="72780" cy="71494"/>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A6364D26-E822-3004-7B67-ABF809959F26}"/>
                  </a:ext>
                </a:extLst>
              </p:cNvPr>
              <p:cNvSpPr txBox="1"/>
              <p:nvPr/>
            </p:nvSpPr>
            <p:spPr>
              <a:xfrm>
                <a:off x="4703378" y="2093867"/>
                <a:ext cx="5434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2023</a:t>
                </a:r>
                <a:endParaRPr lang="en-US" sz="1100" b="1" i="1">
                  <a:solidFill>
                    <a:srgbClr val="000000"/>
                  </a:solidFill>
                  <a:latin typeface="Arial" panose="020B0604020202020204"/>
                </a:endParaRPr>
              </a:p>
            </p:txBody>
          </p:sp>
        </p:grpSp>
        <p:grpSp>
          <p:nvGrpSpPr>
            <p:cNvPr id="23" name="Group 22">
              <a:extLst>
                <a:ext uri="{FF2B5EF4-FFF2-40B4-BE49-F238E27FC236}">
                  <a16:creationId xmlns:a16="http://schemas.microsoft.com/office/drawing/2014/main" id="{5C122561-E0C0-FADA-2512-3C22B4754E14}"/>
                </a:ext>
              </a:extLst>
            </p:cNvPr>
            <p:cNvGrpSpPr/>
            <p:nvPr/>
          </p:nvGrpSpPr>
          <p:grpSpPr>
            <a:xfrm>
              <a:off x="5345451" y="2090895"/>
              <a:ext cx="575021" cy="276999"/>
              <a:chOff x="4671760" y="2093867"/>
              <a:chExt cx="575021" cy="276999"/>
            </a:xfrm>
          </p:grpSpPr>
          <p:sp>
            <p:nvSpPr>
              <p:cNvPr id="24" name="Rectangle 23">
                <a:extLst>
                  <a:ext uri="{FF2B5EF4-FFF2-40B4-BE49-F238E27FC236}">
                    <a16:creationId xmlns:a16="http://schemas.microsoft.com/office/drawing/2014/main" id="{67CCF749-93A7-B054-7FCA-680940C34AE9}"/>
                  </a:ext>
                </a:extLst>
              </p:cNvPr>
              <p:cNvSpPr/>
              <p:nvPr/>
            </p:nvSpPr>
            <p:spPr>
              <a:xfrm>
                <a:off x="4671760" y="2201164"/>
                <a:ext cx="72780" cy="71494"/>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A78E6305-340C-0631-9D52-0D08790DD562}"/>
                  </a:ext>
                </a:extLst>
              </p:cNvPr>
              <p:cNvSpPr txBox="1"/>
              <p:nvPr/>
            </p:nvSpPr>
            <p:spPr>
              <a:xfrm>
                <a:off x="4703378" y="2093867"/>
                <a:ext cx="5434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2022</a:t>
                </a:r>
                <a:endParaRPr lang="en-US" sz="1100" b="1" i="1">
                  <a:solidFill>
                    <a:srgbClr val="000000"/>
                  </a:solidFill>
                  <a:latin typeface="Arial" panose="020B0604020202020204"/>
                </a:endParaRPr>
              </a:p>
            </p:txBody>
          </p:sp>
        </p:grpSp>
      </p:grpSp>
    </p:spTree>
    <p:extLst>
      <p:ext uri="{BB962C8B-B14F-4D97-AF65-F5344CB8AC3E}">
        <p14:creationId xmlns:p14="http://schemas.microsoft.com/office/powerpoint/2010/main" val="2967373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latin typeface="+mn-lt"/>
              </a:rPr>
              <a:t>OAAA Q4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1127388" cy="361169"/>
          </a:xfrm>
        </p:spPr>
        <p:txBody>
          <a:bodyPr lIns="91440" tIns="45720" rIns="91440" bIns="45720" anchor="t"/>
          <a:lstStyle/>
          <a:p>
            <a:r>
              <a:rPr lang="en-US" b="1">
                <a:latin typeface="+mj-lt"/>
                <a:cs typeface="Arial"/>
              </a:rPr>
              <a:t>Clothing Is Top Item Holiday Gift Shopping With Tech &amp; Toys Rounding Out The Top 3</a:t>
            </a:r>
            <a:endParaRPr lang="en-US" sz="1800" b="1">
              <a:latin typeface="+mj-lt"/>
              <a:cs typeface="Arial"/>
            </a:endParaRP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6C3594D4-9B04-4041-8C6E-CD22AF0E8ED6}"/>
              </a:ext>
            </a:extLst>
          </p:cNvPr>
          <p:cNvSpPr txBox="1"/>
          <p:nvPr/>
        </p:nvSpPr>
        <p:spPr>
          <a:xfrm>
            <a:off x="137823" y="6268727"/>
            <a:ext cx="10654964" cy="338554"/>
          </a:xfrm>
          <a:prstGeom prst="rect">
            <a:avLst/>
          </a:prstGeom>
          <a:noFill/>
        </p:spPr>
        <p:txBody>
          <a:bodyPr wrap="square" rtlCol="0">
            <a:spAutoFit/>
          </a:bodyPr>
          <a:lstStyle/>
          <a:p>
            <a:pPr defTabSz="914377">
              <a:defRPr/>
            </a:pP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BASE: HOLIDAY SHOPPERS 2023 (n=903);</a:t>
            </a:r>
            <a:b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b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Q20. When doing your holiday gift shopping, what items do you plan to spend the most on? Please select up to 5.</a:t>
            </a:r>
          </a:p>
        </p:txBody>
      </p:sp>
      <p:sp>
        <p:nvSpPr>
          <p:cNvPr id="2" name="TextBox 1">
            <a:extLst>
              <a:ext uri="{FF2B5EF4-FFF2-40B4-BE49-F238E27FC236}">
                <a16:creationId xmlns:a16="http://schemas.microsoft.com/office/drawing/2014/main" id="{9BF262B2-53B6-C4A2-6E6B-8AF2C50DAF25}"/>
              </a:ext>
            </a:extLst>
          </p:cNvPr>
          <p:cNvSpPr txBox="1"/>
          <p:nvPr/>
        </p:nvSpPr>
        <p:spPr>
          <a:xfrm>
            <a:off x="1787917" y="1648297"/>
            <a:ext cx="8176139"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When doing your holiday gift shopping, what items do you plan to spend the most 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a:solidFill>
                  <a:srgbClr val="000000"/>
                </a:solidFill>
                <a:latin typeface="Arial" panose="020B0604020202020204"/>
              </a:rPr>
              <a:t>Among holiday shoppers</a:t>
            </a:r>
          </a:p>
        </p:txBody>
      </p:sp>
      <p:graphicFrame>
        <p:nvGraphicFramePr>
          <p:cNvPr id="8" name="Chart 7">
            <a:extLst>
              <a:ext uri="{FF2B5EF4-FFF2-40B4-BE49-F238E27FC236}">
                <a16:creationId xmlns:a16="http://schemas.microsoft.com/office/drawing/2014/main" id="{16F7571A-EA80-A2BA-1AD8-0FAC1E4EBB8E}"/>
              </a:ext>
            </a:extLst>
          </p:cNvPr>
          <p:cNvGraphicFramePr/>
          <p:nvPr>
            <p:extLst>
              <p:ext uri="{D42A27DB-BD31-4B8C-83A1-F6EECF244321}">
                <p14:modId xmlns:p14="http://schemas.microsoft.com/office/powerpoint/2010/main" val="1312639329"/>
              </p:ext>
            </p:extLst>
          </p:nvPr>
        </p:nvGraphicFramePr>
        <p:xfrm>
          <a:off x="218776" y="2379560"/>
          <a:ext cx="11206638" cy="382237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3F42F503-228F-EC03-39FD-7D584FD1D367}"/>
              </a:ext>
            </a:extLst>
          </p:cNvPr>
          <p:cNvSpPr txBox="1"/>
          <p:nvPr/>
        </p:nvSpPr>
        <p:spPr>
          <a:xfrm>
            <a:off x="1847633" y="3139958"/>
            <a:ext cx="123565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4"/>
                </a:solidFill>
                <a:effectLst/>
                <a:uLnTx/>
                <a:uFillTx/>
                <a:latin typeface="Arial" panose="020B0604020202020204"/>
                <a:ea typeface="+mn-ea"/>
                <a:cs typeface="+mn-cs"/>
              </a:rPr>
              <a:t>52% </a:t>
            </a:r>
            <a:r>
              <a:rPr kumimoji="0" lang="en-US" sz="1100" b="1" i="0" u="none" strike="noStrike" kern="1200" cap="none" spc="0" normalizeH="0" baseline="0" noProof="0">
                <a:ln>
                  <a:noFill/>
                </a:ln>
                <a:effectLst/>
                <a:uLnTx/>
                <a:uFillTx/>
                <a:latin typeface="Arial" panose="020B0604020202020204"/>
                <a:ea typeface="+mn-ea"/>
                <a:cs typeface="+mn-cs"/>
              </a:rPr>
              <a:t>Millennials</a:t>
            </a:r>
            <a:endParaRPr kumimoji="0" lang="en-US" sz="1100" b="1"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11" name="Straight Arrow Connector 10">
            <a:extLst>
              <a:ext uri="{FF2B5EF4-FFF2-40B4-BE49-F238E27FC236}">
                <a16:creationId xmlns:a16="http://schemas.microsoft.com/office/drawing/2014/main" id="{C9EC7F1E-9060-9610-0A7E-EB2633DD68EA}"/>
              </a:ext>
            </a:extLst>
          </p:cNvPr>
          <p:cNvCxnSpPr>
            <a:cxnSpLocks/>
          </p:cNvCxnSpPr>
          <p:nvPr/>
        </p:nvCxnSpPr>
        <p:spPr>
          <a:xfrm flipV="1">
            <a:off x="4216278" y="3868622"/>
            <a:ext cx="0" cy="21368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D6ABECC3-62D1-71C6-84C5-941FC24A8696}"/>
              </a:ext>
            </a:extLst>
          </p:cNvPr>
          <p:cNvSpPr txBox="1"/>
          <p:nvPr/>
        </p:nvSpPr>
        <p:spPr>
          <a:xfrm>
            <a:off x="3779707" y="3607012"/>
            <a:ext cx="123565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4"/>
                </a:solidFill>
                <a:effectLst/>
                <a:uLnTx/>
                <a:uFillTx/>
                <a:latin typeface="Arial" panose="020B0604020202020204"/>
                <a:ea typeface="+mn-ea"/>
                <a:cs typeface="+mn-cs"/>
              </a:rPr>
              <a:t>49% </a:t>
            </a:r>
            <a:r>
              <a:rPr kumimoji="0" lang="en-US" sz="1100" b="1" i="0" u="none" strike="noStrike" kern="1200" cap="none" spc="0" normalizeH="0" baseline="0" noProof="0">
                <a:ln>
                  <a:noFill/>
                </a:ln>
                <a:effectLst/>
                <a:uLnTx/>
                <a:uFillTx/>
                <a:latin typeface="Arial" panose="020B0604020202020204"/>
                <a:ea typeface="+mn-ea"/>
                <a:cs typeface="+mn-cs"/>
              </a:rPr>
              <a:t>Gen Z</a:t>
            </a:r>
            <a:endParaRPr kumimoji="0" lang="en-US" sz="1100" b="1"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24" name="Straight Arrow Connector 23">
            <a:extLst>
              <a:ext uri="{FF2B5EF4-FFF2-40B4-BE49-F238E27FC236}">
                <a16:creationId xmlns:a16="http://schemas.microsoft.com/office/drawing/2014/main" id="{6FDF5D58-CFA5-65E1-7D93-EF1314B6A49D}"/>
              </a:ext>
            </a:extLst>
          </p:cNvPr>
          <p:cNvCxnSpPr>
            <a:cxnSpLocks/>
          </p:cNvCxnSpPr>
          <p:nvPr/>
        </p:nvCxnSpPr>
        <p:spPr>
          <a:xfrm flipV="1">
            <a:off x="2364916" y="3389750"/>
            <a:ext cx="0" cy="21368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F9B17107-47B7-C948-7DE4-965EB233BDEA}"/>
              </a:ext>
            </a:extLst>
          </p:cNvPr>
          <p:cNvSpPr txBox="1"/>
          <p:nvPr/>
        </p:nvSpPr>
        <p:spPr>
          <a:xfrm>
            <a:off x="2748179" y="3315710"/>
            <a:ext cx="123565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4"/>
                </a:solidFill>
                <a:effectLst/>
                <a:uLnTx/>
                <a:uFillTx/>
                <a:latin typeface="Arial" panose="020B0604020202020204"/>
                <a:ea typeface="+mn-ea"/>
                <a:cs typeface="+mn-cs"/>
              </a:rPr>
              <a:t>46% </a:t>
            </a:r>
            <a:r>
              <a:rPr kumimoji="0" lang="en-US" sz="1100" b="1" i="0" u="none" strike="noStrike" kern="1200" cap="none" spc="0" normalizeH="0" baseline="0" noProof="0">
                <a:ln>
                  <a:noFill/>
                </a:ln>
                <a:effectLst/>
                <a:uLnTx/>
                <a:uFillTx/>
                <a:latin typeface="Arial" panose="020B0604020202020204"/>
                <a:ea typeface="+mn-ea"/>
                <a:cs typeface="+mn-cs"/>
              </a:rPr>
              <a:t>Millennials</a:t>
            </a:r>
            <a:endParaRPr kumimoji="0" lang="en-US" sz="1100" b="1"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9" name="Straight Arrow Connector 8">
            <a:extLst>
              <a:ext uri="{FF2B5EF4-FFF2-40B4-BE49-F238E27FC236}">
                <a16:creationId xmlns:a16="http://schemas.microsoft.com/office/drawing/2014/main" id="{EE1F2F73-1776-57E4-2569-A85BF725F03E}"/>
              </a:ext>
            </a:extLst>
          </p:cNvPr>
          <p:cNvCxnSpPr>
            <a:cxnSpLocks/>
          </p:cNvCxnSpPr>
          <p:nvPr/>
        </p:nvCxnSpPr>
        <p:spPr>
          <a:xfrm flipV="1">
            <a:off x="3265462" y="3556358"/>
            <a:ext cx="0" cy="21368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1953F2C9-8F5F-67C8-3E57-5E0FE3CD51C5}"/>
              </a:ext>
            </a:extLst>
          </p:cNvPr>
          <p:cNvCxnSpPr>
            <a:cxnSpLocks/>
          </p:cNvCxnSpPr>
          <p:nvPr/>
        </p:nvCxnSpPr>
        <p:spPr>
          <a:xfrm flipV="1">
            <a:off x="7021759" y="4213107"/>
            <a:ext cx="0" cy="21368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B3DA83FD-8F73-8915-A8BE-6613DCF88341}"/>
              </a:ext>
            </a:extLst>
          </p:cNvPr>
          <p:cNvSpPr txBox="1"/>
          <p:nvPr/>
        </p:nvSpPr>
        <p:spPr>
          <a:xfrm>
            <a:off x="6334908" y="3806614"/>
            <a:ext cx="188548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accent4"/>
                </a:solidFill>
                <a:latin typeface="Arial" panose="020B0604020202020204"/>
              </a:rPr>
              <a:t>2</a:t>
            </a:r>
            <a:r>
              <a:rPr kumimoji="0" lang="en-US" sz="1100" b="1" i="0" u="none" strike="noStrike" kern="1200" cap="none" spc="0" normalizeH="0" baseline="0" noProof="0">
                <a:ln>
                  <a:noFill/>
                </a:ln>
                <a:solidFill>
                  <a:schemeClr val="accent4"/>
                </a:solidFill>
                <a:effectLst/>
                <a:uLnTx/>
                <a:uFillTx/>
                <a:latin typeface="Arial" panose="020B0604020202020204"/>
                <a:ea typeface="+mn-ea"/>
                <a:cs typeface="+mn-cs"/>
              </a:rPr>
              <a:t>9% </a:t>
            </a:r>
            <a:r>
              <a:rPr lang="en-US" sz="1100" b="1">
                <a:latin typeface="Arial" panose="020B0604020202020204"/>
              </a:rPr>
              <a:t>Urban 1M+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4"/>
                </a:solidFill>
                <a:effectLst/>
                <a:uLnTx/>
                <a:uFillTx/>
                <a:latin typeface="Arial" panose="020B0604020202020204"/>
                <a:ea typeface="+mn-ea"/>
                <a:cs typeface="+mn-cs"/>
              </a:rPr>
              <a:t>27</a:t>
            </a:r>
            <a:r>
              <a:rPr lang="en-US" sz="1100" b="1">
                <a:solidFill>
                  <a:schemeClr val="accent4"/>
                </a:solidFill>
                <a:latin typeface="Arial" panose="020B0604020202020204"/>
              </a:rPr>
              <a:t>% </a:t>
            </a:r>
            <a:r>
              <a:rPr lang="en-US" sz="1100" b="1">
                <a:latin typeface="Arial" panose="020B0604020202020204"/>
              </a:rPr>
              <a:t>Holiday Travelers</a:t>
            </a:r>
            <a:endParaRPr kumimoji="0" lang="en-US" sz="1100" b="1" i="0" u="none" strike="noStrike" kern="1200" cap="none" spc="0" normalizeH="0" baseline="0" noProof="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31194563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9D4AF81-DCAF-9149-A25D-ACEBCCB421DB}"/>
              </a:ext>
            </a:extLst>
          </p:cNvPr>
          <p:cNvSpPr txBox="1"/>
          <p:nvPr/>
        </p:nvSpPr>
        <p:spPr>
          <a:xfrm>
            <a:off x="177447" y="6160728"/>
            <a:ext cx="9250262"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BASE: SPENDS MONEY AT THESE RETAILERS (n=BASES VARY)</a:t>
            </a:r>
          </a:p>
          <a:p>
            <a:pPr lvl="0">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Q25. Do you plan on spending more, the same, or less at any of the following types of stores this holiday shopping season compared to last year? </a:t>
            </a:r>
          </a:p>
        </p:txBody>
      </p:sp>
      <p:sp>
        <p:nvSpPr>
          <p:cNvPr id="17" name="TextBox 16">
            <a:extLst>
              <a:ext uri="{FF2B5EF4-FFF2-40B4-BE49-F238E27FC236}">
                <a16:creationId xmlns:a16="http://schemas.microsoft.com/office/drawing/2014/main" id="{98884EBB-86D8-4156-8466-C54B61AA83DF}"/>
              </a:ext>
            </a:extLst>
          </p:cNvPr>
          <p:cNvSpPr txBox="1"/>
          <p:nvPr/>
        </p:nvSpPr>
        <p:spPr>
          <a:xfrm>
            <a:off x="2382840" y="1441242"/>
            <a:ext cx="80681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Do you plan on spending more, less, or the same amount at any of the following types of stores this holiday shopping season compared to last year?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a:solidFill>
                  <a:srgbClr val="000000"/>
                </a:solidFill>
                <a:latin typeface="Arial" panose="020B0604020202020204"/>
              </a:rPr>
              <a:t>Among holiday shoppers who shop at each retailer</a:t>
            </a:r>
            <a:endParaRPr kumimoji="0" lang="en-US" sz="1050" b="1" i="1"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latin typeface="+mn-lt"/>
              </a:rPr>
              <a:t>OAAA Q4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1404952" cy="361169"/>
          </a:xfrm>
        </p:spPr>
        <p:txBody>
          <a:bodyPr/>
          <a:lstStyle/>
          <a:p>
            <a:r>
              <a:rPr lang="en-US" b="1">
                <a:latin typeface="+mj-lt"/>
              </a:rPr>
              <a:t>Many Shoppers Say They Will Spend More With Online Retailers, Especially Gen Z </a:t>
            </a:r>
          </a:p>
        </p:txBody>
      </p:sp>
      <p:graphicFrame>
        <p:nvGraphicFramePr>
          <p:cNvPr id="2" name="Chart 1">
            <a:extLst>
              <a:ext uri="{FF2B5EF4-FFF2-40B4-BE49-F238E27FC236}">
                <a16:creationId xmlns:a16="http://schemas.microsoft.com/office/drawing/2014/main" id="{C37F36BF-CBEE-58B0-50FD-374F158E4729}"/>
              </a:ext>
            </a:extLst>
          </p:cNvPr>
          <p:cNvGraphicFramePr/>
          <p:nvPr>
            <p:extLst>
              <p:ext uri="{D42A27DB-BD31-4B8C-83A1-F6EECF244321}">
                <p14:modId xmlns:p14="http://schemas.microsoft.com/office/powerpoint/2010/main" val="123267365"/>
              </p:ext>
            </p:extLst>
          </p:nvPr>
        </p:nvGraphicFramePr>
        <p:xfrm>
          <a:off x="-539482" y="2119922"/>
          <a:ext cx="12014552" cy="4161554"/>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Arrow Connector 2">
            <a:extLst>
              <a:ext uri="{FF2B5EF4-FFF2-40B4-BE49-F238E27FC236}">
                <a16:creationId xmlns:a16="http://schemas.microsoft.com/office/drawing/2014/main" id="{D8B9EABF-FDAA-5478-7DB6-0A123E19B9FB}"/>
              </a:ext>
            </a:extLst>
          </p:cNvPr>
          <p:cNvCxnSpPr>
            <a:cxnSpLocks/>
          </p:cNvCxnSpPr>
          <p:nvPr/>
        </p:nvCxnSpPr>
        <p:spPr>
          <a:xfrm>
            <a:off x="9927241" y="3813013"/>
            <a:ext cx="281886"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97B6F12B-BC91-2706-9838-61E839EF3917}"/>
              </a:ext>
            </a:extLst>
          </p:cNvPr>
          <p:cNvSpPr txBox="1"/>
          <p:nvPr/>
        </p:nvSpPr>
        <p:spPr>
          <a:xfrm>
            <a:off x="10205707" y="3618370"/>
            <a:ext cx="123565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4"/>
                </a:solidFill>
                <a:effectLst/>
                <a:uLnTx/>
                <a:uFillTx/>
                <a:latin typeface="Arial" panose="020B0604020202020204"/>
                <a:ea typeface="+mn-ea"/>
                <a:cs typeface="+mn-cs"/>
              </a:rPr>
              <a:t>38% </a:t>
            </a:r>
            <a:r>
              <a:rPr kumimoji="0" lang="en-US" sz="1100" b="1" i="0" u="none" strike="noStrike" kern="1200" cap="none" spc="0" normalizeH="0" baseline="0" noProof="0">
                <a:ln>
                  <a:noFill/>
                </a:ln>
                <a:effectLst/>
                <a:uLnTx/>
                <a:uFillTx/>
                <a:latin typeface="Arial" panose="020B0604020202020204"/>
                <a:ea typeface="+mn-ea"/>
                <a:cs typeface="+mn-cs"/>
              </a:rPr>
              <a:t>Urban 1M+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4"/>
                </a:solidFill>
                <a:effectLst/>
                <a:uLnTx/>
                <a:uFillTx/>
                <a:latin typeface="Arial" panose="020B0604020202020204"/>
                <a:ea typeface="+mn-ea"/>
                <a:cs typeface="+mn-cs"/>
              </a:rPr>
              <a:t>34% </a:t>
            </a:r>
            <a:r>
              <a:rPr kumimoji="0" lang="en-US" sz="1100" b="1" i="0" u="none" strike="noStrike" kern="1200" cap="none" spc="0" normalizeH="0" baseline="0" noProof="0">
                <a:ln>
                  <a:noFill/>
                </a:ln>
                <a:effectLst/>
                <a:uLnTx/>
                <a:uFillTx/>
                <a:latin typeface="Arial" panose="020B0604020202020204"/>
                <a:ea typeface="+mn-ea"/>
                <a:cs typeface="+mn-cs"/>
              </a:rPr>
              <a:t>Gen Z</a:t>
            </a:r>
            <a:endParaRPr kumimoji="0" lang="en-US" sz="1100" b="1"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6" name="Straight Arrow Connector 5">
            <a:extLst>
              <a:ext uri="{FF2B5EF4-FFF2-40B4-BE49-F238E27FC236}">
                <a16:creationId xmlns:a16="http://schemas.microsoft.com/office/drawing/2014/main" id="{81710CB2-2815-89ED-F954-74FEDAA437E4}"/>
              </a:ext>
            </a:extLst>
          </p:cNvPr>
          <p:cNvCxnSpPr>
            <a:cxnSpLocks/>
          </p:cNvCxnSpPr>
          <p:nvPr/>
        </p:nvCxnSpPr>
        <p:spPr>
          <a:xfrm>
            <a:off x="9925531" y="2547940"/>
            <a:ext cx="281886"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95192312-0255-9870-8C5A-AB1377610D16}"/>
              </a:ext>
            </a:extLst>
          </p:cNvPr>
          <p:cNvSpPr txBox="1"/>
          <p:nvPr/>
        </p:nvSpPr>
        <p:spPr>
          <a:xfrm>
            <a:off x="10209127" y="2413525"/>
            <a:ext cx="123565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4"/>
                </a:solidFill>
                <a:effectLst/>
                <a:uLnTx/>
                <a:uFillTx/>
                <a:latin typeface="Arial" panose="020B0604020202020204"/>
                <a:ea typeface="+mn-ea"/>
                <a:cs typeface="+mn-cs"/>
              </a:rPr>
              <a:t>52% </a:t>
            </a:r>
            <a:r>
              <a:rPr kumimoji="0" lang="en-US" sz="1100" b="1" i="0" u="none" strike="noStrike" kern="1200" cap="none" spc="0" normalizeH="0" baseline="0" noProof="0">
                <a:ln>
                  <a:noFill/>
                </a:ln>
                <a:effectLst/>
                <a:uLnTx/>
                <a:uFillTx/>
                <a:latin typeface="Arial" panose="020B0604020202020204"/>
                <a:ea typeface="+mn-ea"/>
                <a:cs typeface="+mn-cs"/>
              </a:rPr>
              <a:t>Gen Z</a:t>
            </a:r>
            <a:endParaRPr kumimoji="0" lang="en-US" sz="1100" b="1"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8" name="Straight Arrow Connector 7">
            <a:extLst>
              <a:ext uri="{FF2B5EF4-FFF2-40B4-BE49-F238E27FC236}">
                <a16:creationId xmlns:a16="http://schemas.microsoft.com/office/drawing/2014/main" id="{B438D101-151E-8E4D-DD89-015F64978616}"/>
              </a:ext>
            </a:extLst>
          </p:cNvPr>
          <p:cNvCxnSpPr>
            <a:cxnSpLocks/>
          </p:cNvCxnSpPr>
          <p:nvPr/>
        </p:nvCxnSpPr>
        <p:spPr>
          <a:xfrm>
            <a:off x="9922111" y="5403583"/>
            <a:ext cx="281886"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FCB25E8D-B08C-438E-050A-8EEEBF4B657A}"/>
              </a:ext>
            </a:extLst>
          </p:cNvPr>
          <p:cNvSpPr txBox="1"/>
          <p:nvPr/>
        </p:nvSpPr>
        <p:spPr>
          <a:xfrm>
            <a:off x="10205707" y="5184106"/>
            <a:ext cx="123565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4"/>
                </a:solidFill>
                <a:effectLst/>
                <a:uLnTx/>
                <a:uFillTx/>
                <a:latin typeface="Arial" panose="020B0604020202020204"/>
                <a:ea typeface="+mn-ea"/>
                <a:cs typeface="+mn-cs"/>
              </a:rPr>
              <a:t>31% </a:t>
            </a:r>
            <a:r>
              <a:rPr kumimoji="0" lang="en-US" sz="1100" b="1" i="0" u="none" strike="noStrike" kern="1200" cap="none" spc="0" normalizeH="0" baseline="0" noProof="0">
                <a:ln>
                  <a:noFill/>
                </a:ln>
                <a:effectLst/>
                <a:uLnTx/>
                <a:uFillTx/>
                <a:latin typeface="Arial" panose="020B0604020202020204"/>
                <a:ea typeface="+mn-ea"/>
                <a:cs typeface="+mn-cs"/>
              </a:rPr>
              <a:t>Gen Z</a:t>
            </a:r>
            <a:br>
              <a:rPr kumimoji="0" lang="en-US" sz="1100" b="1" i="0" u="none" strike="noStrike" kern="1200" cap="none" spc="0" normalizeH="0" baseline="0" noProof="0">
                <a:ln>
                  <a:noFill/>
                </a:ln>
                <a:effectLst/>
                <a:uLnTx/>
                <a:uFillTx/>
                <a:latin typeface="Arial" panose="020B0604020202020204"/>
                <a:ea typeface="+mn-ea"/>
                <a:cs typeface="+mn-cs"/>
              </a:rPr>
            </a:br>
            <a:r>
              <a:rPr kumimoji="0" lang="en-US" sz="1100" b="1" i="0" u="none" strike="noStrike" kern="1200" cap="none" spc="0" normalizeH="0" baseline="0" noProof="0">
                <a:ln>
                  <a:noFill/>
                </a:ln>
                <a:solidFill>
                  <a:schemeClr val="accent4"/>
                </a:solidFill>
                <a:effectLst/>
                <a:uLnTx/>
                <a:uFillTx/>
                <a:latin typeface="Arial" panose="020B0604020202020204"/>
                <a:ea typeface="+mn-ea"/>
                <a:cs typeface="+mn-cs"/>
              </a:rPr>
              <a:t>31% </a:t>
            </a:r>
            <a:r>
              <a:rPr kumimoji="0" lang="en-US" sz="1100" b="1" i="0" u="none" strike="noStrike" kern="1200" cap="none" spc="0" normalizeH="0" baseline="0" noProof="0">
                <a:ln>
                  <a:noFill/>
                </a:ln>
                <a:effectLst/>
                <a:uLnTx/>
                <a:uFillTx/>
                <a:latin typeface="Arial" panose="020B0604020202020204"/>
                <a:ea typeface="+mn-ea"/>
                <a:cs typeface="+mn-cs"/>
              </a:rPr>
              <a:t>Urban</a:t>
            </a:r>
            <a:endParaRPr kumimoji="0" lang="en-US" sz="1100" b="1"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10" name="Straight Arrow Connector 9">
            <a:extLst>
              <a:ext uri="{FF2B5EF4-FFF2-40B4-BE49-F238E27FC236}">
                <a16:creationId xmlns:a16="http://schemas.microsoft.com/office/drawing/2014/main" id="{398F30E8-AADC-1352-181E-FF5749E47C82}"/>
              </a:ext>
            </a:extLst>
          </p:cNvPr>
          <p:cNvCxnSpPr>
            <a:cxnSpLocks/>
          </p:cNvCxnSpPr>
          <p:nvPr/>
        </p:nvCxnSpPr>
        <p:spPr>
          <a:xfrm>
            <a:off x="9922111" y="6017435"/>
            <a:ext cx="281886"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4C51F14-6131-1222-8D40-85B3F83EA3DF}"/>
              </a:ext>
            </a:extLst>
          </p:cNvPr>
          <p:cNvSpPr txBox="1"/>
          <p:nvPr/>
        </p:nvSpPr>
        <p:spPr>
          <a:xfrm>
            <a:off x="10205707" y="5883020"/>
            <a:ext cx="123565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4"/>
                </a:solidFill>
                <a:effectLst/>
                <a:uLnTx/>
                <a:uFillTx/>
                <a:latin typeface="Arial" panose="020B0604020202020204"/>
                <a:ea typeface="+mn-ea"/>
                <a:cs typeface="+mn-cs"/>
              </a:rPr>
              <a:t>26% </a:t>
            </a:r>
            <a:r>
              <a:rPr kumimoji="0" lang="en-US" sz="1100" b="1" i="0" u="none" strike="noStrike" kern="1200" cap="none" spc="0" normalizeH="0" baseline="0" noProof="0">
                <a:ln>
                  <a:noFill/>
                </a:ln>
                <a:effectLst/>
                <a:uLnTx/>
                <a:uFillTx/>
                <a:latin typeface="Arial" panose="020B0604020202020204"/>
                <a:ea typeface="+mn-ea"/>
                <a:cs typeface="+mn-cs"/>
              </a:rPr>
              <a:t>Urban 1M+</a:t>
            </a:r>
            <a:endParaRPr kumimoji="0" lang="en-US" sz="1100" b="1"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14" name="Straight Arrow Connector 13">
            <a:extLst>
              <a:ext uri="{FF2B5EF4-FFF2-40B4-BE49-F238E27FC236}">
                <a16:creationId xmlns:a16="http://schemas.microsoft.com/office/drawing/2014/main" id="{3CBBF84C-0209-6766-271F-11D11803FC56}"/>
              </a:ext>
            </a:extLst>
          </p:cNvPr>
          <p:cNvCxnSpPr>
            <a:cxnSpLocks/>
          </p:cNvCxnSpPr>
          <p:nvPr/>
        </p:nvCxnSpPr>
        <p:spPr>
          <a:xfrm>
            <a:off x="9922111" y="3494786"/>
            <a:ext cx="281886"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7BC3CFCC-9976-2277-621F-D7F81F22D0CC}"/>
              </a:ext>
            </a:extLst>
          </p:cNvPr>
          <p:cNvSpPr txBox="1"/>
          <p:nvPr/>
        </p:nvSpPr>
        <p:spPr>
          <a:xfrm>
            <a:off x="10202287" y="3281031"/>
            <a:ext cx="123565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4"/>
                </a:solidFill>
                <a:effectLst/>
                <a:uLnTx/>
                <a:uFillTx/>
                <a:latin typeface="Arial" panose="020B0604020202020204"/>
                <a:ea typeface="+mn-ea"/>
                <a:cs typeface="+mn-cs"/>
              </a:rPr>
              <a:t>41% </a:t>
            </a:r>
            <a:r>
              <a:rPr kumimoji="0" lang="en-US" sz="1100" b="1" i="0" u="none" strike="noStrike" kern="1200" cap="none" spc="0" normalizeH="0" baseline="0" noProof="0">
                <a:ln>
                  <a:noFill/>
                </a:ln>
                <a:effectLst/>
                <a:uLnTx/>
                <a:uFillTx/>
                <a:latin typeface="Arial" panose="020B0604020202020204"/>
                <a:ea typeface="+mn-ea"/>
                <a:cs typeface="+mn-cs"/>
              </a:rPr>
              <a:t>Urban</a:t>
            </a:r>
          </a:p>
          <a:p>
            <a:pPr>
              <a:defRPr/>
            </a:pPr>
            <a:r>
              <a:rPr kumimoji="0" lang="en-US" sz="1100" b="1" i="0" u="none" strike="noStrike" kern="1200" cap="none" spc="0" normalizeH="0" baseline="0" noProof="0">
                <a:ln>
                  <a:noFill/>
                </a:ln>
                <a:solidFill>
                  <a:schemeClr val="accent4"/>
                </a:solidFill>
                <a:effectLst/>
                <a:uLnTx/>
                <a:uFillTx/>
                <a:latin typeface="Arial" panose="020B0604020202020204"/>
                <a:ea typeface="+mn-ea"/>
                <a:cs typeface="+mn-cs"/>
              </a:rPr>
              <a:t>39% </a:t>
            </a:r>
            <a:r>
              <a:rPr kumimoji="0" lang="en-US" sz="1100" b="1" i="0" u="none" strike="noStrike" kern="1200" cap="none" spc="0" normalizeH="0" baseline="0" noProof="0">
                <a:ln>
                  <a:noFill/>
                </a:ln>
                <a:effectLst/>
                <a:uLnTx/>
                <a:uFillTx/>
                <a:latin typeface="Arial" panose="020B0604020202020204"/>
                <a:ea typeface="+mn-ea"/>
                <a:cs typeface="+mn-cs"/>
              </a:rPr>
              <a:t>Gen Z</a:t>
            </a:r>
            <a:endParaRPr kumimoji="0" lang="en-US" sz="1100" b="1"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16" name="Straight Arrow Connector 15">
            <a:extLst>
              <a:ext uri="{FF2B5EF4-FFF2-40B4-BE49-F238E27FC236}">
                <a16:creationId xmlns:a16="http://schemas.microsoft.com/office/drawing/2014/main" id="{B7AD7AA2-A4D8-4EA3-B06E-13B838C6F8E8}"/>
              </a:ext>
            </a:extLst>
          </p:cNvPr>
          <p:cNvCxnSpPr>
            <a:cxnSpLocks/>
          </p:cNvCxnSpPr>
          <p:nvPr/>
        </p:nvCxnSpPr>
        <p:spPr>
          <a:xfrm>
            <a:off x="9922111" y="5711724"/>
            <a:ext cx="281886"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D106EE0A-9DA5-B1F9-4A18-F68F535D900C}"/>
              </a:ext>
            </a:extLst>
          </p:cNvPr>
          <p:cNvSpPr txBox="1"/>
          <p:nvPr/>
        </p:nvSpPr>
        <p:spPr>
          <a:xfrm>
            <a:off x="10205707" y="5577309"/>
            <a:ext cx="123565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accent4"/>
                </a:solidFill>
                <a:effectLst/>
                <a:uLnTx/>
                <a:uFillTx/>
                <a:latin typeface="Arial" panose="020B0604020202020204"/>
                <a:ea typeface="+mn-ea"/>
                <a:cs typeface="+mn-cs"/>
              </a:rPr>
              <a:t>26% </a:t>
            </a:r>
            <a:r>
              <a:rPr kumimoji="0" lang="en-US" sz="1100" b="1" i="0" u="none" strike="noStrike" kern="1200" cap="none" spc="0" normalizeH="0" baseline="0" noProof="0">
                <a:ln>
                  <a:noFill/>
                </a:ln>
                <a:effectLst/>
                <a:uLnTx/>
                <a:uFillTx/>
                <a:latin typeface="Arial" panose="020B0604020202020204"/>
                <a:ea typeface="+mn-ea"/>
                <a:cs typeface="+mn-cs"/>
              </a:rPr>
              <a:t>Urban 1M+</a:t>
            </a:r>
            <a:endParaRPr kumimoji="0" lang="en-US" sz="1100" b="1"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40951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9D4AF81-DCAF-9149-A25D-ACEBCCB421DB}"/>
              </a:ext>
            </a:extLst>
          </p:cNvPr>
          <p:cNvSpPr txBox="1"/>
          <p:nvPr/>
        </p:nvSpPr>
        <p:spPr>
          <a:xfrm>
            <a:off x="177447" y="6160728"/>
            <a:ext cx="9250262"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endParaRPr>
          </a:p>
          <a:p>
            <a:pPr defTabSz="914377">
              <a:defRPr/>
            </a:pP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BASE: HOLIDAY SHOPPERS (n=</a:t>
            </a:r>
            <a:r>
              <a:rPr lang="en-US" sz="800" u="sng">
                <a:solidFill>
                  <a:srgbClr val="939598"/>
                </a:solidFill>
                <a:latin typeface="Arial" panose="020B0604020202020204"/>
                <a:cs typeface="Arial" panose="020B0604020202020204" pitchFamily="34" charset="0"/>
              </a:rPr>
              <a:t>903); </a:t>
            </a: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HOLIDAY SHOPPERS 2022 (n=920)</a:t>
            </a:r>
          </a:p>
          <a:p>
            <a:pPr lvl="0">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Q23. How relevant do you find the following types of advertisements regarding holiday shopping?</a:t>
            </a:r>
          </a:p>
        </p:txBody>
      </p:sp>
      <p:sp>
        <p:nvSpPr>
          <p:cNvPr id="17" name="TextBox 16">
            <a:extLst>
              <a:ext uri="{FF2B5EF4-FFF2-40B4-BE49-F238E27FC236}">
                <a16:creationId xmlns:a16="http://schemas.microsoft.com/office/drawing/2014/main" id="{98884EBB-86D8-4156-8466-C54B61AA83DF}"/>
              </a:ext>
            </a:extLst>
          </p:cNvPr>
          <p:cNvSpPr txBox="1"/>
          <p:nvPr/>
        </p:nvSpPr>
        <p:spPr>
          <a:xfrm>
            <a:off x="1944982" y="1453358"/>
            <a:ext cx="8068119"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How relevant do you find the following types of advertisements regarding holiday shopping?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1">
                <a:solidFill>
                  <a:srgbClr val="000000"/>
                </a:solidFill>
                <a:latin typeface="Arial" panose="020B0604020202020204"/>
              </a:rPr>
              <a:t>% Relevant, Among holiday shoppers</a:t>
            </a:r>
            <a:endParaRPr kumimoji="0" lang="en-US" sz="1050" b="1" i="1"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latin typeface="+mn-lt"/>
              </a:rPr>
              <a:t>OAAA Q4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14744" y="518160"/>
            <a:ext cx="11629923" cy="361169"/>
          </a:xfrm>
        </p:spPr>
        <p:txBody>
          <a:bodyPr/>
          <a:lstStyle/>
          <a:p>
            <a:r>
              <a:rPr lang="en-US" b="1">
                <a:latin typeface="+mj-lt"/>
              </a:rPr>
              <a:t>Relevance Of OOH Holiday Shopping Ads Is High &amp; Even Greater Than In 2022</a:t>
            </a:r>
          </a:p>
        </p:txBody>
      </p:sp>
      <p:graphicFrame>
        <p:nvGraphicFramePr>
          <p:cNvPr id="3" name="Chart 2">
            <a:extLst>
              <a:ext uri="{FF2B5EF4-FFF2-40B4-BE49-F238E27FC236}">
                <a16:creationId xmlns:a16="http://schemas.microsoft.com/office/drawing/2014/main" id="{7BFB1D96-E2E2-C726-DD7E-67540F9EC0E4}"/>
              </a:ext>
            </a:extLst>
          </p:cNvPr>
          <p:cNvGraphicFramePr/>
          <p:nvPr>
            <p:extLst>
              <p:ext uri="{D42A27DB-BD31-4B8C-83A1-F6EECF244321}">
                <p14:modId xmlns:p14="http://schemas.microsoft.com/office/powerpoint/2010/main" val="161989264"/>
              </p:ext>
            </p:extLst>
          </p:nvPr>
        </p:nvGraphicFramePr>
        <p:xfrm>
          <a:off x="296926" y="2022803"/>
          <a:ext cx="11127388" cy="3913600"/>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a16="http://schemas.microsoft.com/office/drawing/2014/main" id="{267A2791-6D0F-83D4-E8D3-54BB91F5704C}"/>
              </a:ext>
            </a:extLst>
          </p:cNvPr>
          <p:cNvGrpSpPr/>
          <p:nvPr/>
        </p:nvGrpSpPr>
        <p:grpSpPr>
          <a:xfrm>
            <a:off x="5354685" y="2022803"/>
            <a:ext cx="1248712" cy="279971"/>
            <a:chOff x="4671760" y="2090895"/>
            <a:chExt cx="1248712" cy="279971"/>
          </a:xfrm>
        </p:grpSpPr>
        <p:grpSp>
          <p:nvGrpSpPr>
            <p:cNvPr id="5" name="Group 4">
              <a:extLst>
                <a:ext uri="{FF2B5EF4-FFF2-40B4-BE49-F238E27FC236}">
                  <a16:creationId xmlns:a16="http://schemas.microsoft.com/office/drawing/2014/main" id="{86815FFB-5976-98F4-1322-AE8082D1AB36}"/>
                </a:ext>
              </a:extLst>
            </p:cNvPr>
            <p:cNvGrpSpPr/>
            <p:nvPr/>
          </p:nvGrpSpPr>
          <p:grpSpPr>
            <a:xfrm>
              <a:off x="4671760" y="2093867"/>
              <a:ext cx="575021" cy="276999"/>
              <a:chOff x="4671760" y="2093867"/>
              <a:chExt cx="575021" cy="276999"/>
            </a:xfrm>
          </p:grpSpPr>
          <p:sp>
            <p:nvSpPr>
              <p:cNvPr id="10" name="Rectangle 9">
                <a:extLst>
                  <a:ext uri="{FF2B5EF4-FFF2-40B4-BE49-F238E27FC236}">
                    <a16:creationId xmlns:a16="http://schemas.microsoft.com/office/drawing/2014/main" id="{C4B9C74A-73F0-0856-AD7B-C07C0763B3D0}"/>
                  </a:ext>
                </a:extLst>
              </p:cNvPr>
              <p:cNvSpPr/>
              <p:nvPr/>
            </p:nvSpPr>
            <p:spPr>
              <a:xfrm>
                <a:off x="4671760" y="2201164"/>
                <a:ext cx="72780" cy="71494"/>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FB4F9A-3420-C954-1FCC-AD3036BDB1EE}"/>
                  </a:ext>
                </a:extLst>
              </p:cNvPr>
              <p:cNvSpPr txBox="1"/>
              <p:nvPr/>
            </p:nvSpPr>
            <p:spPr>
              <a:xfrm>
                <a:off x="4703378" y="2093867"/>
                <a:ext cx="5434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2023</a:t>
                </a:r>
                <a:endParaRPr lang="en-US" sz="1100" b="1" i="1">
                  <a:solidFill>
                    <a:srgbClr val="000000"/>
                  </a:solidFill>
                  <a:latin typeface="Arial" panose="020B0604020202020204"/>
                </a:endParaRPr>
              </a:p>
            </p:txBody>
          </p:sp>
        </p:grpSp>
        <p:grpSp>
          <p:nvGrpSpPr>
            <p:cNvPr id="7" name="Group 6">
              <a:extLst>
                <a:ext uri="{FF2B5EF4-FFF2-40B4-BE49-F238E27FC236}">
                  <a16:creationId xmlns:a16="http://schemas.microsoft.com/office/drawing/2014/main" id="{0823FE15-67DB-B495-1BB0-DE5D46690C33}"/>
                </a:ext>
              </a:extLst>
            </p:cNvPr>
            <p:cNvGrpSpPr/>
            <p:nvPr/>
          </p:nvGrpSpPr>
          <p:grpSpPr>
            <a:xfrm>
              <a:off x="5345451" y="2090895"/>
              <a:ext cx="575021" cy="276999"/>
              <a:chOff x="4671760" y="2093867"/>
              <a:chExt cx="575021" cy="276999"/>
            </a:xfrm>
          </p:grpSpPr>
          <p:sp>
            <p:nvSpPr>
              <p:cNvPr id="8" name="Rectangle 7">
                <a:extLst>
                  <a:ext uri="{FF2B5EF4-FFF2-40B4-BE49-F238E27FC236}">
                    <a16:creationId xmlns:a16="http://schemas.microsoft.com/office/drawing/2014/main" id="{769BD121-14EA-57D1-DAC9-B71451002CAD}"/>
                  </a:ext>
                </a:extLst>
              </p:cNvPr>
              <p:cNvSpPr/>
              <p:nvPr/>
            </p:nvSpPr>
            <p:spPr>
              <a:xfrm>
                <a:off x="4671760" y="2201164"/>
                <a:ext cx="72780" cy="71494"/>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09AD178-13C4-0491-52B2-BB17CD3B80D0}"/>
                  </a:ext>
                </a:extLst>
              </p:cNvPr>
              <p:cNvSpPr txBox="1"/>
              <p:nvPr/>
            </p:nvSpPr>
            <p:spPr>
              <a:xfrm>
                <a:off x="4703378" y="2093867"/>
                <a:ext cx="5434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a:ea typeface="+mn-ea"/>
                    <a:cs typeface="+mn-cs"/>
                  </a:rPr>
                  <a:t>2022</a:t>
                </a:r>
                <a:endParaRPr lang="en-US" sz="1100" b="1" i="1">
                  <a:solidFill>
                    <a:srgbClr val="000000"/>
                  </a:solidFill>
                  <a:latin typeface="Arial" panose="020B0604020202020204"/>
                </a:endParaRPr>
              </a:p>
            </p:txBody>
          </p:sp>
        </p:grpSp>
      </p:grpSp>
      <p:sp>
        <p:nvSpPr>
          <p:cNvPr id="13" name="TextBox 12">
            <a:extLst>
              <a:ext uri="{FF2B5EF4-FFF2-40B4-BE49-F238E27FC236}">
                <a16:creationId xmlns:a16="http://schemas.microsoft.com/office/drawing/2014/main" id="{11037C02-A6CC-2B64-AC16-24F24D8E0734}"/>
              </a:ext>
            </a:extLst>
          </p:cNvPr>
          <p:cNvSpPr txBox="1"/>
          <p:nvPr/>
        </p:nvSpPr>
        <p:spPr>
          <a:xfrm>
            <a:off x="7380514" y="5236239"/>
            <a:ext cx="595086" cy="307777"/>
          </a:xfrm>
          <a:prstGeom prst="rect">
            <a:avLst/>
          </a:prstGeom>
          <a:noFill/>
        </p:spPr>
        <p:txBody>
          <a:bodyPr wrap="square" rtlCol="0">
            <a:spAutoFit/>
          </a:bodyPr>
          <a:lstStyle/>
          <a:p>
            <a:r>
              <a:rPr lang="en-US" sz="1400" b="1"/>
              <a:t>N/A</a:t>
            </a:r>
          </a:p>
        </p:txBody>
      </p:sp>
      <p:cxnSp>
        <p:nvCxnSpPr>
          <p:cNvPr id="15" name="Straight Arrow Connector 14">
            <a:extLst>
              <a:ext uri="{FF2B5EF4-FFF2-40B4-BE49-F238E27FC236}">
                <a16:creationId xmlns:a16="http://schemas.microsoft.com/office/drawing/2014/main" id="{A71CE03C-4DE9-8DC2-0B81-4F6BCEE947C6}"/>
              </a:ext>
            </a:extLst>
          </p:cNvPr>
          <p:cNvCxnSpPr>
            <a:cxnSpLocks/>
          </p:cNvCxnSpPr>
          <p:nvPr/>
        </p:nvCxnSpPr>
        <p:spPr>
          <a:xfrm flipV="1">
            <a:off x="6870885" y="3091543"/>
            <a:ext cx="0" cy="19873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0EEBFD72-2025-63B9-5B58-1189E84CEE6B}"/>
              </a:ext>
            </a:extLst>
          </p:cNvPr>
          <p:cNvSpPr txBox="1"/>
          <p:nvPr/>
        </p:nvSpPr>
        <p:spPr>
          <a:xfrm>
            <a:off x="6375238" y="2485610"/>
            <a:ext cx="1391340"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accent2"/>
                </a:solidFill>
                <a:latin typeface="Arial" panose="020B0604020202020204"/>
              </a:rPr>
              <a:t>84% </a:t>
            </a:r>
            <a:r>
              <a:rPr lang="en-US" sz="1100" b="1">
                <a:solidFill>
                  <a:srgbClr val="000000"/>
                </a:solidFill>
                <a:latin typeface="Arial" panose="020B0604020202020204"/>
              </a:rPr>
              <a:t>Urban 1M+ </a:t>
            </a:r>
            <a:r>
              <a:rPr kumimoji="0" lang="en-US" sz="1100" b="1" i="0" u="none" strike="noStrike" kern="1200" cap="none" spc="0" normalizeH="0" baseline="0" noProof="0">
                <a:ln>
                  <a:noFill/>
                </a:ln>
                <a:solidFill>
                  <a:schemeClr val="accent2"/>
                </a:solidFill>
                <a:effectLst/>
                <a:uLnTx/>
                <a:uFillTx/>
                <a:latin typeface="Arial" panose="020B0604020202020204"/>
                <a:ea typeface="+mn-ea"/>
                <a:cs typeface="+mn-cs"/>
              </a:rPr>
              <a:t>80% </a:t>
            </a:r>
            <a:r>
              <a:rPr kumimoji="0" lang="en-US" sz="1100" b="1" i="0" u="none" strike="noStrike" kern="1200" cap="none" spc="0" normalizeH="0" baseline="0" noProof="0">
                <a:ln>
                  <a:noFill/>
                </a:ln>
                <a:solidFill>
                  <a:srgbClr val="000000"/>
                </a:solidFill>
                <a:effectLst/>
                <a:uLnTx/>
                <a:uFillTx/>
                <a:latin typeface="Arial" panose="020B0604020202020204"/>
                <a:ea typeface="+mn-ea"/>
                <a:cs typeface="+mn-cs"/>
              </a:rPr>
              <a:t>Gen Z</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a:solidFill>
                  <a:schemeClr val="accent2"/>
                </a:solidFill>
                <a:latin typeface="Arial" panose="020B0604020202020204"/>
              </a:rPr>
              <a:t>79% </a:t>
            </a:r>
            <a:r>
              <a:rPr lang="en-US" sz="1100" b="1">
                <a:latin typeface="Arial" panose="020B0604020202020204"/>
              </a:rPr>
              <a:t>Millennials</a:t>
            </a:r>
            <a:endParaRPr kumimoji="0" lang="en-US" sz="1100" b="1" i="0" u="none" strike="noStrike" kern="1200" cap="none" spc="0" normalizeH="0" baseline="0" noProof="0">
              <a:ln>
                <a:noFill/>
              </a:ln>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91054A7F-AF91-CEBB-7D2D-A15218290BFB}"/>
              </a:ext>
            </a:extLst>
          </p:cNvPr>
          <p:cNvSpPr txBox="1"/>
          <p:nvPr/>
        </p:nvSpPr>
        <p:spPr>
          <a:xfrm>
            <a:off x="10242501" y="6557470"/>
            <a:ext cx="1564870" cy="215444"/>
          </a:xfrm>
          <a:prstGeom prst="rect">
            <a:avLst/>
          </a:prstGeom>
          <a:noFill/>
        </p:spPr>
        <p:txBody>
          <a:bodyPr wrap="square" rtlCol="0">
            <a:spAutoFit/>
          </a:bodyPr>
          <a:lstStyle/>
          <a:p>
            <a:r>
              <a:rPr lang="en-US" sz="800"/>
              <a:t>*Added in 2023</a:t>
            </a:r>
          </a:p>
        </p:txBody>
      </p:sp>
    </p:spTree>
    <p:extLst>
      <p:ext uri="{BB962C8B-B14F-4D97-AF65-F5344CB8AC3E}">
        <p14:creationId xmlns:p14="http://schemas.microsoft.com/office/powerpoint/2010/main" val="1265057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FA0A4-9D8E-0E4B-AD09-CC92AC4C9EDE}"/>
              </a:ext>
            </a:extLst>
          </p:cNvPr>
          <p:cNvSpPr>
            <a:spLocks noGrp="1"/>
          </p:cNvSpPr>
          <p:nvPr>
            <p:ph type="ctrTitle"/>
          </p:nvPr>
        </p:nvSpPr>
        <p:spPr>
          <a:xfrm>
            <a:off x="0" y="2525120"/>
            <a:ext cx="12191999" cy="2355391"/>
          </a:xfrm>
        </p:spPr>
        <p:txBody>
          <a:bodyPr anchor="ctr"/>
          <a:lstStyle/>
          <a:p>
            <a:r>
              <a:rPr lang="en-US" sz="4800">
                <a:latin typeface="+mn-lt"/>
              </a:rPr>
              <a:t>Key Takeaways</a:t>
            </a:r>
            <a:endParaRPr lang="en-US" sz="4000">
              <a:latin typeface="+mn-lt"/>
            </a:endParaRPr>
          </a:p>
        </p:txBody>
      </p:sp>
    </p:spTree>
    <p:extLst>
      <p:ext uri="{BB962C8B-B14F-4D97-AF65-F5344CB8AC3E}">
        <p14:creationId xmlns:p14="http://schemas.microsoft.com/office/powerpoint/2010/main" val="3155901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FA0A4-9D8E-0E4B-AD09-CC92AC4C9EDE}"/>
              </a:ext>
            </a:extLst>
          </p:cNvPr>
          <p:cNvSpPr>
            <a:spLocks noGrp="1"/>
          </p:cNvSpPr>
          <p:nvPr>
            <p:ph type="ctrTitle"/>
          </p:nvPr>
        </p:nvSpPr>
        <p:spPr>
          <a:xfrm>
            <a:off x="0" y="2525120"/>
            <a:ext cx="12191999" cy="2355391"/>
          </a:xfrm>
        </p:spPr>
        <p:txBody>
          <a:bodyPr anchor="ctr"/>
          <a:lstStyle/>
          <a:p>
            <a:r>
              <a:rPr lang="en-US" sz="4800" dirty="0"/>
              <a:t>OOH Impact: Key Categories </a:t>
            </a:r>
            <a:br>
              <a:rPr lang="en-US" sz="4800" dirty="0"/>
            </a:br>
            <a:br>
              <a:rPr lang="en-US" sz="4800" dirty="0"/>
            </a:br>
            <a:r>
              <a:rPr kumimoji="0" lang="en-US" sz="4000" b="1" i="0" u="none" strike="noStrike" kern="1200" cap="none" spc="0" normalizeH="0" baseline="0" noProof="0" dirty="0">
                <a:ln>
                  <a:noFill/>
                </a:ln>
                <a:solidFill>
                  <a:srgbClr val="FFFFFF"/>
                </a:solidFill>
                <a:effectLst/>
                <a:uLnTx/>
                <a:uFillTx/>
                <a:cs typeface="Arial" charset="0"/>
              </a:rPr>
              <a:t>Home Improvement Retail Stores </a:t>
            </a:r>
            <a:br>
              <a:rPr kumimoji="0" lang="en-US" sz="4000" b="1" i="0" u="none" strike="noStrike" kern="1200" cap="none" spc="0" normalizeH="0" baseline="0" noProof="0" dirty="0">
                <a:ln>
                  <a:noFill/>
                </a:ln>
                <a:solidFill>
                  <a:srgbClr val="FFFFFF"/>
                </a:solidFill>
                <a:effectLst/>
                <a:uLnTx/>
                <a:uFillTx/>
                <a:cs typeface="Arial" charset="0"/>
              </a:rPr>
            </a:br>
            <a:r>
              <a:rPr kumimoji="0" lang="en-US" sz="4000" b="1" i="0" u="none" strike="noStrike" kern="1200" cap="none" spc="0" normalizeH="0" baseline="0" noProof="0" dirty="0">
                <a:ln>
                  <a:noFill/>
                </a:ln>
                <a:solidFill>
                  <a:srgbClr val="FFFFFF"/>
                </a:solidFill>
                <a:effectLst/>
                <a:uLnTx/>
                <a:uFillTx/>
                <a:cs typeface="Arial" charset="0"/>
              </a:rPr>
              <a:t>Hotels </a:t>
            </a:r>
            <a:br>
              <a:rPr kumimoji="0" lang="en-US" sz="4000" b="1" i="0" u="none" strike="noStrike" kern="1200" cap="none" spc="0" normalizeH="0" baseline="0" noProof="0" dirty="0">
                <a:ln>
                  <a:noFill/>
                </a:ln>
                <a:solidFill>
                  <a:srgbClr val="FFFFFF"/>
                </a:solidFill>
                <a:effectLst/>
                <a:uLnTx/>
                <a:uFillTx/>
                <a:cs typeface="Arial" charset="0"/>
              </a:rPr>
            </a:br>
            <a:r>
              <a:rPr lang="en-US" sz="4000" dirty="0"/>
              <a:t>Legal Services</a:t>
            </a:r>
            <a:br>
              <a:rPr lang="en-US" sz="4000" dirty="0"/>
            </a:br>
            <a:br>
              <a:rPr lang="en-US" sz="4000" dirty="0"/>
            </a:br>
            <a:endParaRPr lang="en-US" sz="4000" dirty="0"/>
          </a:p>
        </p:txBody>
      </p:sp>
    </p:spTree>
    <p:extLst>
      <p:ext uri="{BB962C8B-B14F-4D97-AF65-F5344CB8AC3E}">
        <p14:creationId xmlns:p14="http://schemas.microsoft.com/office/powerpoint/2010/main" val="1160003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8884EBB-86D8-4156-8466-C54B61AA83DF}"/>
              </a:ext>
            </a:extLst>
          </p:cNvPr>
          <p:cNvSpPr txBox="1"/>
          <p:nvPr/>
        </p:nvSpPr>
        <p:spPr>
          <a:xfrm>
            <a:off x="2536227" y="1514028"/>
            <a:ext cx="711954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Do you recall recently seeing out-of-home advertisements for home improvement retail stores?</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latin typeface="+mn-lt"/>
              </a:rPr>
              <a:t>OAAA Q4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1417521" cy="361169"/>
          </a:xfrm>
        </p:spPr>
        <p:txBody>
          <a:bodyPr/>
          <a:lstStyle/>
          <a:p>
            <a:r>
              <a:rPr lang="en-US" b="1" dirty="0">
                <a:latin typeface="+mj-lt"/>
              </a:rPr>
              <a:t>Almost Six in Ten Recall Recently Seeing OOH Ads For Home Improvement Stores</a:t>
            </a:r>
            <a:br>
              <a:rPr lang="en-US" b="1" dirty="0">
                <a:latin typeface="+mj-lt"/>
              </a:rPr>
            </a:br>
            <a:endParaRPr lang="en-US" sz="1800" b="1" dirty="0">
              <a:latin typeface="+mj-lt"/>
            </a:endParaRPr>
          </a:p>
        </p:txBody>
      </p:sp>
      <p:sp>
        <p:nvSpPr>
          <p:cNvPr id="7" name="TextBox 6">
            <a:extLst>
              <a:ext uri="{FF2B5EF4-FFF2-40B4-BE49-F238E27FC236}">
                <a16:creationId xmlns:a16="http://schemas.microsoft.com/office/drawing/2014/main" id="{6C3594D4-9B04-4041-8C6E-CD22AF0E8ED6}"/>
              </a:ext>
            </a:extLst>
          </p:cNvPr>
          <p:cNvSpPr txBox="1"/>
          <p:nvPr/>
        </p:nvSpPr>
        <p:spPr>
          <a:xfrm>
            <a:off x="177447" y="6047451"/>
            <a:ext cx="10654964"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BASE: GENERAL PUBLIC (N= 1016)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Q1. Do you recall recently seeing out-of-home advertisements for any of the following products or categories? </a:t>
            </a:r>
          </a:p>
        </p:txBody>
      </p:sp>
      <p:graphicFrame>
        <p:nvGraphicFramePr>
          <p:cNvPr id="2" name="Chart 1">
            <a:extLst>
              <a:ext uri="{FF2B5EF4-FFF2-40B4-BE49-F238E27FC236}">
                <a16:creationId xmlns:a16="http://schemas.microsoft.com/office/drawing/2014/main" id="{A0B4FD76-BD3B-66ED-D82C-97C07EE4B4A5}"/>
              </a:ext>
            </a:extLst>
          </p:cNvPr>
          <p:cNvGraphicFramePr/>
          <p:nvPr/>
        </p:nvGraphicFramePr>
        <p:xfrm>
          <a:off x="1280660" y="2286861"/>
          <a:ext cx="4570572" cy="32890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0B019268-3196-5A46-3DE9-6E289C04C61A}"/>
              </a:ext>
            </a:extLst>
          </p:cNvPr>
          <p:cNvGraphicFramePr/>
          <p:nvPr/>
        </p:nvGraphicFramePr>
        <p:xfrm>
          <a:off x="7063861" y="2414129"/>
          <a:ext cx="3582456" cy="358049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4BE20AE0-4962-1674-C41C-29561E3C7825}"/>
              </a:ext>
            </a:extLst>
          </p:cNvPr>
          <p:cNvSpPr txBox="1"/>
          <p:nvPr/>
        </p:nvSpPr>
        <p:spPr>
          <a:xfrm>
            <a:off x="8187957" y="2176517"/>
            <a:ext cx="220427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Calibri" panose="020F0502020204030204" pitchFamily="34" charset="0"/>
                <a:cs typeface="+mn-cs"/>
              </a:rPr>
              <a:t>% Yes</a:t>
            </a:r>
          </a:p>
        </p:txBody>
      </p:sp>
      <p:sp>
        <p:nvSpPr>
          <p:cNvPr id="6" name="Right Brace 5">
            <a:extLst>
              <a:ext uri="{FF2B5EF4-FFF2-40B4-BE49-F238E27FC236}">
                <a16:creationId xmlns:a16="http://schemas.microsoft.com/office/drawing/2014/main" id="{583D2A67-583A-6D56-88E8-4E23BD96825C}"/>
              </a:ext>
            </a:extLst>
          </p:cNvPr>
          <p:cNvSpPr/>
          <p:nvPr/>
        </p:nvSpPr>
        <p:spPr>
          <a:xfrm>
            <a:off x="5307949" y="2508762"/>
            <a:ext cx="798136" cy="2950205"/>
          </a:xfrm>
          <a:prstGeom prst="rightBrace">
            <a:avLst>
              <a:gd name="adj1" fmla="val 8333"/>
              <a:gd name="adj2" fmla="val 50375"/>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ACBEE5FF-4F5A-537E-719A-4DAA1E63209C}"/>
              </a:ext>
            </a:extLst>
          </p:cNvPr>
          <p:cNvSpPr txBox="1"/>
          <p:nvPr/>
        </p:nvSpPr>
        <p:spPr>
          <a:xfrm>
            <a:off x="6106085" y="3817742"/>
            <a:ext cx="10323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CF9C"/>
                </a:solidFill>
                <a:effectLst/>
                <a:uLnTx/>
                <a:uFillTx/>
                <a:latin typeface="Helvetica" pitchFamily="2" charset="0"/>
                <a:ea typeface="+mn-ea"/>
                <a:cs typeface="+mn-cs"/>
              </a:rPr>
              <a:t>59%</a:t>
            </a:r>
            <a:r>
              <a:rPr kumimoji="0" lang="en-US" sz="1400" b="1" i="0" u="none" strike="noStrike" kern="1200" cap="none" spc="0" normalizeH="0" baseline="0" noProof="0">
                <a:ln>
                  <a:noFill/>
                </a:ln>
                <a:solidFill>
                  <a:srgbClr val="000000"/>
                </a:solidFill>
                <a:effectLst/>
                <a:uLnTx/>
                <a:uFillTx/>
                <a:latin typeface="Helvetica" pitchFamily="2" charset="0"/>
                <a:ea typeface="+mn-ea"/>
                <a:cs typeface="+mn-cs"/>
              </a:rPr>
              <a:t> Yes</a:t>
            </a:r>
          </a:p>
        </p:txBody>
      </p:sp>
    </p:spTree>
    <p:extLst>
      <p:ext uri="{BB962C8B-B14F-4D97-AF65-F5344CB8AC3E}">
        <p14:creationId xmlns:p14="http://schemas.microsoft.com/office/powerpoint/2010/main" val="1721010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8884EBB-86D8-4156-8466-C54B61AA83DF}"/>
              </a:ext>
            </a:extLst>
          </p:cNvPr>
          <p:cNvSpPr txBox="1"/>
          <p:nvPr/>
        </p:nvSpPr>
        <p:spPr>
          <a:xfrm>
            <a:off x="2518955" y="1290965"/>
            <a:ext cx="71540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Have you taken any of the following actions after recently seeing those out-of-home advertisements for home improvement retail stores?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000000"/>
                </a:solidFill>
                <a:effectLst/>
                <a:uLnTx/>
                <a:uFillTx/>
                <a:latin typeface="Arial" panose="020B0604020202020204"/>
                <a:ea typeface="+mn-ea"/>
                <a:cs typeface="+mn-cs"/>
              </a:rPr>
              <a:t>Among those who have engaged with OOH home improvement retail store ads</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latin typeface="+mn-lt"/>
              </a:rPr>
              <a:t>OAAA Q4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1436375" cy="361169"/>
          </a:xfrm>
        </p:spPr>
        <p:txBody>
          <a:bodyPr/>
          <a:lstStyle/>
          <a:p>
            <a:r>
              <a:rPr lang="en-US" sz="2350" b="1" dirty="0">
                <a:latin typeface="+mj-lt"/>
              </a:rPr>
              <a:t>Those Who Recall Seeing An OOH Ad Often Engage</a:t>
            </a:r>
            <a:br>
              <a:rPr lang="en-US" sz="2350" b="1" dirty="0">
                <a:latin typeface="+mj-lt"/>
              </a:rPr>
            </a:br>
            <a:r>
              <a:rPr lang="en-US" sz="1800" b="1" dirty="0">
                <a:latin typeface="+mj-lt"/>
              </a:rPr>
              <a:t>Mainly By Visiting The Store’s Website</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6C3594D4-9B04-4041-8C6E-CD22AF0E8ED6}"/>
              </a:ext>
            </a:extLst>
          </p:cNvPr>
          <p:cNvSpPr txBox="1"/>
          <p:nvPr/>
        </p:nvSpPr>
        <p:spPr>
          <a:xfrm>
            <a:off x="177446" y="6160728"/>
            <a:ext cx="12014553"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BASE: ENGAGED WITH HOME IMPROVEMENT RETAIL STORE ADS (n=436)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Q7: Have you taken any of the following actions after recently seeing those out-of-home advertisements for home improvement retail stores?</a:t>
            </a:r>
          </a:p>
        </p:txBody>
      </p:sp>
      <p:graphicFrame>
        <p:nvGraphicFramePr>
          <p:cNvPr id="8" name="Chart 7">
            <a:extLst>
              <a:ext uri="{FF2B5EF4-FFF2-40B4-BE49-F238E27FC236}">
                <a16:creationId xmlns:a16="http://schemas.microsoft.com/office/drawing/2014/main" id="{B0606C51-593F-964B-9ADD-675CC26E95BA}"/>
              </a:ext>
            </a:extLst>
          </p:cNvPr>
          <p:cNvGraphicFramePr/>
          <p:nvPr/>
        </p:nvGraphicFramePr>
        <p:xfrm>
          <a:off x="843148" y="2093207"/>
          <a:ext cx="10635074" cy="4015288"/>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F32B16DB-25C9-3A96-8C37-A696E5505A3E}"/>
              </a:ext>
            </a:extLst>
          </p:cNvPr>
          <p:cNvGrpSpPr/>
          <p:nvPr/>
        </p:nvGrpSpPr>
        <p:grpSpPr>
          <a:xfrm>
            <a:off x="10145520" y="2042157"/>
            <a:ext cx="2046480" cy="430887"/>
            <a:chOff x="9859092" y="3026520"/>
            <a:chExt cx="2046480" cy="430887"/>
          </a:xfrm>
        </p:grpSpPr>
        <p:cxnSp>
          <p:nvCxnSpPr>
            <p:cNvPr id="9" name="Straight Arrow Connector 8">
              <a:extLst>
                <a:ext uri="{FF2B5EF4-FFF2-40B4-BE49-F238E27FC236}">
                  <a16:creationId xmlns:a16="http://schemas.microsoft.com/office/drawing/2014/main" id="{56A05584-2EA7-9745-37CC-198C04492494}"/>
                </a:ext>
              </a:extLst>
            </p:cNvPr>
            <p:cNvCxnSpPr>
              <a:cxnSpLocks/>
            </p:cNvCxnSpPr>
            <p:nvPr/>
          </p:nvCxnSpPr>
          <p:spPr>
            <a:xfrm>
              <a:off x="9859092" y="3241964"/>
              <a:ext cx="292826"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5B165029-00B1-92B8-8529-D28080C8295A}"/>
                </a:ext>
              </a:extLst>
            </p:cNvPr>
            <p:cNvSpPr txBox="1"/>
            <p:nvPr/>
          </p:nvSpPr>
          <p:spPr>
            <a:xfrm>
              <a:off x="10132001" y="3026520"/>
              <a:ext cx="177357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19EDB"/>
                  </a:solidFill>
                  <a:effectLst/>
                  <a:uLnTx/>
                  <a:uFillTx/>
                  <a:latin typeface="Arial" panose="020B0604020202020204"/>
                  <a:ea typeface="+mn-ea"/>
                  <a:cs typeface="+mn-cs"/>
                </a:rPr>
                <a:t>82% </a:t>
              </a:r>
              <a:r>
                <a:rPr kumimoji="0" lang="en-US" sz="1100" b="1" i="0" u="none" strike="noStrike" kern="1200" cap="none" spc="0" normalizeH="0" baseline="0" noProof="0">
                  <a:ln>
                    <a:noFill/>
                  </a:ln>
                  <a:solidFill>
                    <a:srgbClr val="000000"/>
                  </a:solidFill>
                  <a:effectLst/>
                  <a:uLnTx/>
                  <a:uFillTx/>
                  <a:latin typeface="Arial" panose="020B0604020202020204"/>
                  <a:ea typeface="+mn-ea"/>
                  <a:cs typeface="+mn-cs"/>
                </a:rPr>
                <a:t>Urban 1M+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19EDB"/>
                  </a:solidFill>
                  <a:effectLst/>
                  <a:uLnTx/>
                  <a:uFillTx/>
                  <a:latin typeface="Arial" panose="020B0604020202020204"/>
                  <a:ea typeface="+mn-ea"/>
                  <a:cs typeface="+mn-cs"/>
                </a:rPr>
                <a:t>81% </a:t>
              </a:r>
              <a:r>
                <a:rPr kumimoji="0" lang="en-US" sz="1100" b="1" i="0" u="none" strike="noStrike" kern="1200" cap="none" spc="0" normalizeH="0" baseline="0" noProof="0">
                  <a:ln>
                    <a:noFill/>
                  </a:ln>
                  <a:solidFill>
                    <a:srgbClr val="000000"/>
                  </a:solidFill>
                  <a:effectLst/>
                  <a:uLnTx/>
                  <a:uFillTx/>
                  <a:latin typeface="Arial" panose="020B0604020202020204"/>
                  <a:ea typeface="+mn-ea"/>
                  <a:cs typeface="+mn-cs"/>
                </a:rPr>
                <a:t>Gen Z</a:t>
              </a:r>
            </a:p>
          </p:txBody>
        </p:sp>
      </p:grpSp>
    </p:spTree>
    <p:extLst>
      <p:ext uri="{BB962C8B-B14F-4D97-AF65-F5344CB8AC3E}">
        <p14:creationId xmlns:p14="http://schemas.microsoft.com/office/powerpoint/2010/main" val="160343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8884EBB-86D8-4156-8466-C54B61AA83DF}"/>
              </a:ext>
            </a:extLst>
          </p:cNvPr>
          <p:cNvSpPr txBox="1"/>
          <p:nvPr/>
        </p:nvSpPr>
        <p:spPr>
          <a:xfrm>
            <a:off x="2304985" y="1402689"/>
            <a:ext cx="685451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Which type of out-of-home advertising messages for home improvement retail stores are most likely to interest you?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000000"/>
                </a:solidFill>
                <a:effectLst/>
                <a:uLnTx/>
                <a:uFillTx/>
                <a:latin typeface="Arial" panose="020B0604020202020204"/>
                <a:ea typeface="+mn-ea"/>
                <a:cs typeface="+mn-cs"/>
              </a:rPr>
              <a:t>Among those interested in OOH home improvement retail ads</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latin typeface="+mn-lt"/>
              </a:rPr>
              <a:t>OAAA Q4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62934" y="532675"/>
            <a:ext cx="11422608" cy="361169"/>
          </a:xfrm>
        </p:spPr>
        <p:txBody>
          <a:bodyPr/>
          <a:lstStyle/>
          <a:p>
            <a:r>
              <a:rPr lang="en-US" b="1">
                <a:latin typeface="+mj-lt"/>
              </a:rPr>
              <a:t>Interest Is Also High For Home Improvement Retail Store Ads</a:t>
            </a:r>
            <a:br>
              <a:rPr lang="en-US" b="1">
                <a:latin typeface="+mj-lt"/>
              </a:rPr>
            </a:br>
            <a:r>
              <a:rPr lang="en-US" sz="1800" b="1">
                <a:latin typeface="+mj-lt"/>
              </a:rPr>
              <a:t>Primarily In Price And Cost Savings Messaging </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6C3594D4-9B04-4041-8C6E-CD22AF0E8ED6}"/>
              </a:ext>
            </a:extLst>
          </p:cNvPr>
          <p:cNvSpPr txBox="1"/>
          <p:nvPr/>
        </p:nvSpPr>
        <p:spPr>
          <a:xfrm>
            <a:off x="177447" y="6160728"/>
            <a:ext cx="10654964"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BASE: INTERESTED IN HOME IMPROVEMENT RETAIL STORE ADS (n=870)</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Q6. Which type of out-of-home advertising messages for home improvement retail stores are most likely to interest you? Please select up to three. </a:t>
            </a:r>
          </a:p>
        </p:txBody>
      </p:sp>
      <p:graphicFrame>
        <p:nvGraphicFramePr>
          <p:cNvPr id="8" name="Chart 7">
            <a:extLst>
              <a:ext uri="{FF2B5EF4-FFF2-40B4-BE49-F238E27FC236}">
                <a16:creationId xmlns:a16="http://schemas.microsoft.com/office/drawing/2014/main" id="{24CD2945-1266-234C-886A-CF9CB1D64C96}"/>
              </a:ext>
            </a:extLst>
          </p:cNvPr>
          <p:cNvGraphicFramePr/>
          <p:nvPr/>
        </p:nvGraphicFramePr>
        <p:xfrm>
          <a:off x="827811" y="2248157"/>
          <a:ext cx="9354236" cy="393918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8AC07793-CC89-11BB-95B0-2149C7717212}"/>
              </a:ext>
            </a:extLst>
          </p:cNvPr>
          <p:cNvGrpSpPr/>
          <p:nvPr/>
        </p:nvGrpSpPr>
        <p:grpSpPr>
          <a:xfrm>
            <a:off x="9583606" y="2161648"/>
            <a:ext cx="2094806" cy="600164"/>
            <a:chOff x="9830683" y="2941882"/>
            <a:chExt cx="2094806" cy="600164"/>
          </a:xfrm>
        </p:grpSpPr>
        <p:cxnSp>
          <p:nvCxnSpPr>
            <p:cNvPr id="4" name="Straight Arrow Connector 3">
              <a:extLst>
                <a:ext uri="{FF2B5EF4-FFF2-40B4-BE49-F238E27FC236}">
                  <a16:creationId xmlns:a16="http://schemas.microsoft.com/office/drawing/2014/main" id="{0934D179-B5B1-7191-4588-DCCC2DCD2701}"/>
                </a:ext>
              </a:extLst>
            </p:cNvPr>
            <p:cNvCxnSpPr>
              <a:cxnSpLocks/>
            </p:cNvCxnSpPr>
            <p:nvPr/>
          </p:nvCxnSpPr>
          <p:spPr>
            <a:xfrm>
              <a:off x="9830683" y="3241964"/>
              <a:ext cx="32123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BED8C83D-F19B-A6BA-351E-02156215574E}"/>
                </a:ext>
              </a:extLst>
            </p:cNvPr>
            <p:cNvSpPr txBox="1"/>
            <p:nvPr/>
          </p:nvSpPr>
          <p:spPr>
            <a:xfrm>
              <a:off x="10151918" y="2941882"/>
              <a:ext cx="1773571"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8769"/>
                  </a:solidFill>
                  <a:effectLst/>
                  <a:uLnTx/>
                  <a:uFillTx/>
                  <a:latin typeface="Arial" panose="020B0604020202020204"/>
                  <a:ea typeface="+mn-ea"/>
                  <a:cs typeface="+mn-cs"/>
                </a:rPr>
                <a:t>89% </a:t>
              </a:r>
              <a:r>
                <a:rPr kumimoji="0" lang="en-US" sz="1100" b="1" i="0" u="none" strike="noStrike" kern="1200" cap="none" spc="0" normalizeH="0" baseline="0" noProof="0">
                  <a:ln>
                    <a:noFill/>
                  </a:ln>
                  <a:solidFill>
                    <a:srgbClr val="000000"/>
                  </a:solidFill>
                  <a:effectLst/>
                  <a:uLnTx/>
                  <a:uFillTx/>
                  <a:latin typeface="Arial" panose="020B0604020202020204"/>
                  <a:ea typeface="+mn-ea"/>
                  <a:cs typeface="+mn-cs"/>
                </a:rPr>
                <a:t>Urban 1M+</a:t>
              </a:r>
              <a:endParaRPr kumimoji="0" lang="en-US" sz="1100" b="1" i="0" u="none" strike="noStrike" kern="1200" cap="none" spc="0" normalizeH="0" baseline="0" noProof="0">
                <a:ln>
                  <a:noFill/>
                </a:ln>
                <a:solidFill>
                  <a:srgbClr val="FF8769"/>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8769"/>
                  </a:solidFill>
                  <a:effectLst/>
                  <a:uLnTx/>
                  <a:uFillTx/>
                  <a:latin typeface="Arial" panose="020B0604020202020204"/>
                  <a:ea typeface="+mn-ea"/>
                  <a:cs typeface="+mn-cs"/>
                </a:rPr>
                <a:t>88% </a:t>
              </a:r>
              <a:r>
                <a:rPr kumimoji="0" lang="en-US" sz="1100" b="1" i="0" u="none" strike="noStrike" kern="1200" cap="none" spc="0" normalizeH="0" baseline="0" noProof="0">
                  <a:ln>
                    <a:noFill/>
                  </a:ln>
                  <a:solidFill>
                    <a:srgbClr val="000000"/>
                  </a:solidFill>
                  <a:effectLst/>
                  <a:uLnTx/>
                  <a:uFillTx/>
                  <a:latin typeface="Arial" panose="020B0604020202020204"/>
                  <a:ea typeface="+mn-ea"/>
                  <a:cs typeface="+mn-cs"/>
                </a:rPr>
                <a:t>Northeast</a:t>
              </a:r>
              <a:endParaRPr kumimoji="0" lang="en-US" sz="1100" b="1" i="0" u="none" strike="noStrike" kern="1200" cap="none" spc="0" normalizeH="0" baseline="0" noProof="0">
                <a:ln>
                  <a:noFill/>
                </a:ln>
                <a:solidFill>
                  <a:srgbClr val="FF8769"/>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8769"/>
                  </a:solidFill>
                  <a:effectLst/>
                  <a:uLnTx/>
                  <a:uFillTx/>
                  <a:latin typeface="Arial" panose="020B0604020202020204"/>
                  <a:ea typeface="+mn-ea"/>
                  <a:cs typeface="+mn-cs"/>
                </a:rPr>
                <a:t>88% </a:t>
              </a:r>
              <a:r>
                <a:rPr kumimoji="0" lang="en-US" sz="1100" b="1" i="0" u="none" strike="noStrike" kern="1200" cap="none" spc="0" normalizeH="0" baseline="0" noProof="0">
                  <a:ln>
                    <a:noFill/>
                  </a:ln>
                  <a:solidFill>
                    <a:srgbClr val="000000"/>
                  </a:solidFill>
                  <a:effectLst/>
                  <a:uLnTx/>
                  <a:uFillTx/>
                  <a:latin typeface="Arial" panose="020B0604020202020204"/>
                  <a:ea typeface="+mn-ea"/>
                  <a:cs typeface="+mn-cs"/>
                </a:rPr>
                <a:t>Gen Z</a:t>
              </a:r>
              <a:endParaRPr kumimoji="0" lang="en-US" sz="1100" b="1" i="0" u="none" strike="noStrike" kern="1200" cap="none" spc="0" normalizeH="0" baseline="0" noProof="0">
                <a:ln>
                  <a:noFill/>
                </a:ln>
                <a:solidFill>
                  <a:srgbClr val="FF8769"/>
                </a:solidFill>
                <a:effectLst/>
                <a:uLnTx/>
                <a:uFillTx/>
                <a:latin typeface="Arial" panose="020B0604020202020204"/>
                <a:ea typeface="+mn-ea"/>
                <a:cs typeface="+mn-cs"/>
              </a:endParaRPr>
            </a:p>
          </p:txBody>
        </p:sp>
      </p:grpSp>
      <p:grpSp>
        <p:nvGrpSpPr>
          <p:cNvPr id="11" name="Group 10">
            <a:extLst>
              <a:ext uri="{FF2B5EF4-FFF2-40B4-BE49-F238E27FC236}">
                <a16:creationId xmlns:a16="http://schemas.microsoft.com/office/drawing/2014/main" id="{5402C3DC-8899-BA35-F4D1-12A850981756}"/>
              </a:ext>
            </a:extLst>
          </p:cNvPr>
          <p:cNvGrpSpPr/>
          <p:nvPr/>
        </p:nvGrpSpPr>
        <p:grpSpPr>
          <a:xfrm>
            <a:off x="8468156" y="2781047"/>
            <a:ext cx="2046170" cy="261610"/>
            <a:chOff x="9879319" y="3111159"/>
            <a:chExt cx="2046170" cy="261610"/>
          </a:xfrm>
        </p:grpSpPr>
        <p:cxnSp>
          <p:nvCxnSpPr>
            <p:cNvPr id="12" name="Straight Arrow Connector 11">
              <a:extLst>
                <a:ext uri="{FF2B5EF4-FFF2-40B4-BE49-F238E27FC236}">
                  <a16:creationId xmlns:a16="http://schemas.microsoft.com/office/drawing/2014/main" id="{30F3126B-6B2B-1D18-195E-F86BD2832463}"/>
                </a:ext>
              </a:extLst>
            </p:cNvPr>
            <p:cNvCxnSpPr>
              <a:cxnSpLocks/>
            </p:cNvCxnSpPr>
            <p:nvPr/>
          </p:nvCxnSpPr>
          <p:spPr>
            <a:xfrm>
              <a:off x="9879319" y="3241964"/>
              <a:ext cx="272599"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0B0B3A-0DB9-84DC-D4A5-0A0EDED70A77}"/>
                </a:ext>
              </a:extLst>
            </p:cNvPr>
            <p:cNvSpPr txBox="1"/>
            <p:nvPr/>
          </p:nvSpPr>
          <p:spPr>
            <a:xfrm>
              <a:off x="10151918" y="3111159"/>
              <a:ext cx="17735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8769"/>
                  </a:solidFill>
                  <a:effectLst/>
                  <a:uLnTx/>
                  <a:uFillTx/>
                  <a:latin typeface="Arial" panose="020B0604020202020204"/>
                  <a:ea typeface="+mn-ea"/>
                  <a:cs typeface="+mn-cs"/>
                </a:rPr>
                <a:t>65% </a:t>
              </a:r>
              <a:r>
                <a:rPr kumimoji="0" lang="en-US" sz="1100" b="1" i="0" u="none" strike="noStrike" kern="1200" cap="none" spc="0" normalizeH="0" baseline="0" noProof="0">
                  <a:ln>
                    <a:noFill/>
                  </a:ln>
                  <a:solidFill>
                    <a:srgbClr val="000000"/>
                  </a:solidFill>
                  <a:effectLst/>
                  <a:uLnTx/>
                  <a:uFillTx/>
                  <a:latin typeface="Arial" panose="020B0604020202020204"/>
                  <a:ea typeface="+mn-ea"/>
                  <a:cs typeface="+mn-cs"/>
                </a:rPr>
                <a:t>Gen X</a:t>
              </a:r>
              <a:endParaRPr kumimoji="0" lang="en-US" sz="1100" b="1" i="0" u="none" strike="noStrike" kern="1200" cap="none" spc="0" normalizeH="0" baseline="0" noProof="0">
                <a:ln>
                  <a:noFill/>
                </a:ln>
                <a:solidFill>
                  <a:srgbClr val="FF8769"/>
                </a:solidFill>
                <a:effectLst/>
                <a:uLnTx/>
                <a:uFillTx/>
                <a:latin typeface="Arial" panose="020B0604020202020204"/>
                <a:ea typeface="+mn-ea"/>
                <a:cs typeface="+mn-cs"/>
              </a:endParaRPr>
            </a:p>
          </p:txBody>
        </p:sp>
      </p:grpSp>
      <p:grpSp>
        <p:nvGrpSpPr>
          <p:cNvPr id="14" name="Group 13">
            <a:extLst>
              <a:ext uri="{FF2B5EF4-FFF2-40B4-BE49-F238E27FC236}">
                <a16:creationId xmlns:a16="http://schemas.microsoft.com/office/drawing/2014/main" id="{BCAFA767-E475-A3E9-EEF8-1AC1776EBDF6}"/>
              </a:ext>
            </a:extLst>
          </p:cNvPr>
          <p:cNvGrpSpPr/>
          <p:nvPr/>
        </p:nvGrpSpPr>
        <p:grpSpPr>
          <a:xfrm>
            <a:off x="7858671" y="3228015"/>
            <a:ext cx="2046170" cy="261610"/>
            <a:chOff x="9879319" y="3111159"/>
            <a:chExt cx="2046170" cy="261610"/>
          </a:xfrm>
        </p:grpSpPr>
        <p:cxnSp>
          <p:nvCxnSpPr>
            <p:cNvPr id="15" name="Straight Arrow Connector 14">
              <a:extLst>
                <a:ext uri="{FF2B5EF4-FFF2-40B4-BE49-F238E27FC236}">
                  <a16:creationId xmlns:a16="http://schemas.microsoft.com/office/drawing/2014/main" id="{305B1442-37FC-E983-C9E2-B864628B93EC}"/>
                </a:ext>
              </a:extLst>
            </p:cNvPr>
            <p:cNvCxnSpPr>
              <a:cxnSpLocks/>
            </p:cNvCxnSpPr>
            <p:nvPr/>
          </p:nvCxnSpPr>
          <p:spPr>
            <a:xfrm>
              <a:off x="9879319" y="3241964"/>
              <a:ext cx="272599"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F8A6FCFC-002C-855B-8E14-A95489C07BA7}"/>
                </a:ext>
              </a:extLst>
            </p:cNvPr>
            <p:cNvSpPr txBox="1"/>
            <p:nvPr/>
          </p:nvSpPr>
          <p:spPr>
            <a:xfrm>
              <a:off x="10151918" y="3111159"/>
              <a:ext cx="17735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8769"/>
                  </a:solidFill>
                  <a:effectLst/>
                  <a:uLnTx/>
                  <a:uFillTx/>
                  <a:latin typeface="Arial" panose="020B0604020202020204"/>
                  <a:ea typeface="+mn-ea"/>
                  <a:cs typeface="+mn-cs"/>
                </a:rPr>
                <a:t>52% </a:t>
              </a:r>
              <a:r>
                <a:rPr kumimoji="0" lang="en-US" sz="1100" b="1" i="0" u="none" strike="noStrike" kern="1200" cap="none" spc="0" normalizeH="0" baseline="0" noProof="0">
                  <a:ln>
                    <a:noFill/>
                  </a:ln>
                  <a:solidFill>
                    <a:srgbClr val="000000"/>
                  </a:solidFill>
                  <a:effectLst/>
                  <a:uLnTx/>
                  <a:uFillTx/>
                  <a:latin typeface="Arial" panose="020B0604020202020204"/>
                  <a:ea typeface="+mn-ea"/>
                  <a:cs typeface="+mn-cs"/>
                </a:rPr>
                <a:t>Urban 1M+</a:t>
              </a:r>
              <a:endParaRPr kumimoji="0" lang="en-US" sz="1100" b="1" i="0" u="none" strike="noStrike" kern="1200" cap="none" spc="0" normalizeH="0" baseline="0" noProof="0">
                <a:ln>
                  <a:noFill/>
                </a:ln>
                <a:solidFill>
                  <a:srgbClr val="FF8769"/>
                </a:solidFill>
                <a:effectLst/>
                <a:uLnTx/>
                <a:uFillTx/>
                <a:latin typeface="Arial" panose="020B0604020202020204"/>
                <a:ea typeface="+mn-ea"/>
                <a:cs typeface="+mn-cs"/>
              </a:endParaRPr>
            </a:p>
          </p:txBody>
        </p:sp>
      </p:grpSp>
      <p:grpSp>
        <p:nvGrpSpPr>
          <p:cNvPr id="6" name="Group 5">
            <a:extLst>
              <a:ext uri="{FF2B5EF4-FFF2-40B4-BE49-F238E27FC236}">
                <a16:creationId xmlns:a16="http://schemas.microsoft.com/office/drawing/2014/main" id="{281F0C75-75F0-DD91-220D-070C7AEEC7F7}"/>
              </a:ext>
            </a:extLst>
          </p:cNvPr>
          <p:cNvGrpSpPr/>
          <p:nvPr/>
        </p:nvGrpSpPr>
        <p:grpSpPr>
          <a:xfrm>
            <a:off x="6694585" y="5830327"/>
            <a:ext cx="2046170" cy="261610"/>
            <a:chOff x="9879319" y="3111159"/>
            <a:chExt cx="2046170" cy="261610"/>
          </a:xfrm>
        </p:grpSpPr>
        <p:cxnSp>
          <p:nvCxnSpPr>
            <p:cNvPr id="9" name="Straight Arrow Connector 8">
              <a:extLst>
                <a:ext uri="{FF2B5EF4-FFF2-40B4-BE49-F238E27FC236}">
                  <a16:creationId xmlns:a16="http://schemas.microsoft.com/office/drawing/2014/main" id="{C9B5F925-1CA9-54DD-FFE2-72243545694B}"/>
                </a:ext>
              </a:extLst>
            </p:cNvPr>
            <p:cNvCxnSpPr>
              <a:cxnSpLocks/>
            </p:cNvCxnSpPr>
            <p:nvPr/>
          </p:nvCxnSpPr>
          <p:spPr>
            <a:xfrm>
              <a:off x="9879319" y="3241964"/>
              <a:ext cx="272599"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A33E5732-813E-B0EF-C1A0-9E3A1E6ABF3D}"/>
                </a:ext>
              </a:extLst>
            </p:cNvPr>
            <p:cNvSpPr txBox="1"/>
            <p:nvPr/>
          </p:nvSpPr>
          <p:spPr>
            <a:xfrm>
              <a:off x="10151918" y="3111159"/>
              <a:ext cx="17735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8769"/>
                  </a:solidFill>
                  <a:effectLst/>
                  <a:uLnTx/>
                  <a:uFillTx/>
                  <a:latin typeface="Arial" panose="020B0604020202020204"/>
                  <a:ea typeface="+mn-ea"/>
                  <a:cs typeface="+mn-cs"/>
                </a:rPr>
                <a:t>28% </a:t>
              </a:r>
              <a:r>
                <a:rPr kumimoji="0" lang="en-US" sz="1100" b="1" i="0" u="none" strike="noStrike" kern="1200" cap="none" spc="0" normalizeH="0" baseline="0" noProof="0">
                  <a:ln>
                    <a:noFill/>
                  </a:ln>
                  <a:solidFill>
                    <a:srgbClr val="000000"/>
                  </a:solidFill>
                  <a:effectLst/>
                  <a:uLnTx/>
                  <a:uFillTx/>
                  <a:latin typeface="Arial" panose="020B0604020202020204"/>
                  <a:ea typeface="+mn-ea"/>
                  <a:cs typeface="+mn-cs"/>
                </a:rPr>
                <a:t>Gen Z</a:t>
              </a:r>
              <a:endParaRPr kumimoji="0" lang="en-US" sz="1100" b="1" i="0" u="none" strike="noStrike" kern="1200" cap="none" spc="0" normalizeH="0" baseline="0" noProof="0">
                <a:ln>
                  <a:noFill/>
                </a:ln>
                <a:solidFill>
                  <a:srgbClr val="FF8769"/>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28718172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8884EBB-86D8-4156-8466-C54B61AA83DF}"/>
              </a:ext>
            </a:extLst>
          </p:cNvPr>
          <p:cNvSpPr txBox="1"/>
          <p:nvPr/>
        </p:nvSpPr>
        <p:spPr>
          <a:xfrm>
            <a:off x="2536227" y="1514028"/>
            <a:ext cx="7119546" cy="307777"/>
          </a:xfrm>
          <a:prstGeom prst="rect">
            <a:avLst/>
          </a:prstGeom>
          <a:noFill/>
        </p:spPr>
        <p:txBody>
          <a:bodyPr wrap="square" rtlCol="0">
            <a:spAutoFit/>
          </a:bodyPr>
          <a:lstStyle/>
          <a:p>
            <a:pPr algn="ctr"/>
            <a:r>
              <a:rPr lang="en-US" sz="1400" b="1"/>
              <a:t>Do you recall recently seeing out-of-home advertisements for hotels?</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latin typeface="+mn-lt"/>
              </a:rPr>
              <a:t>OAAA Q4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1483509" cy="361169"/>
          </a:xfrm>
        </p:spPr>
        <p:txBody>
          <a:bodyPr/>
          <a:lstStyle/>
          <a:p>
            <a:r>
              <a:rPr lang="en-US" b="1" dirty="0">
                <a:latin typeface="+mj-lt"/>
              </a:rPr>
              <a:t>Recall Of Recent OOH Ads For Hotels Is Over 60%, With Urban 1M+ And Younger Generations Leading</a:t>
            </a:r>
          </a:p>
        </p:txBody>
      </p:sp>
      <p:sp>
        <p:nvSpPr>
          <p:cNvPr id="7" name="TextBox 6">
            <a:extLst>
              <a:ext uri="{FF2B5EF4-FFF2-40B4-BE49-F238E27FC236}">
                <a16:creationId xmlns:a16="http://schemas.microsoft.com/office/drawing/2014/main" id="{6C3594D4-9B04-4041-8C6E-CD22AF0E8ED6}"/>
              </a:ext>
            </a:extLst>
          </p:cNvPr>
          <p:cNvSpPr txBox="1"/>
          <p:nvPr/>
        </p:nvSpPr>
        <p:spPr>
          <a:xfrm>
            <a:off x="177447" y="6047451"/>
            <a:ext cx="10654964" cy="461665"/>
          </a:xfrm>
          <a:prstGeom prst="rect">
            <a:avLst/>
          </a:prstGeom>
          <a:noFill/>
        </p:spPr>
        <p:txBody>
          <a:bodyPr wrap="square" rtlCol="0">
            <a:spAutoFit/>
          </a:bodyPr>
          <a:lstStyle/>
          <a:p>
            <a:pPr lvl="0" defTabSz="914377">
              <a:defRPr/>
            </a:pPr>
            <a:endParaRPr lang="en-US" sz="800" u="sng">
              <a:solidFill>
                <a:schemeClr val="tx2"/>
              </a:solidFill>
              <a:cs typeface="Arial" panose="020B0604020202020204" pitchFamily="34" charset="0"/>
            </a:endParaRPr>
          </a:p>
          <a:p>
            <a:pPr lvl="0" defTabSz="914377">
              <a:defRPr/>
            </a:pPr>
            <a:r>
              <a:rPr lang="en-US" sz="800" u="sng">
                <a:solidFill>
                  <a:schemeClr val="tx2"/>
                </a:solidFill>
                <a:cs typeface="Arial" panose="020B0604020202020204" pitchFamily="34" charset="0"/>
              </a:rPr>
              <a:t>BASE: GENERAL PUBLIC (N=</a:t>
            </a: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 1016</a:t>
            </a:r>
            <a:r>
              <a:rPr lang="en-US" sz="800" u="sng">
                <a:solidFill>
                  <a:schemeClr val="tx2"/>
                </a:solidFill>
                <a:cs typeface="Arial" panose="020B0604020202020204" pitchFamily="34" charset="0"/>
              </a:rPr>
              <a:t>)</a:t>
            </a:r>
          </a:p>
          <a:p>
            <a:pPr>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Q1. Do you recall recently seeing out-of-home advertisements for any of the following products or categories</a:t>
            </a:r>
            <a:r>
              <a:rPr lang="en-US" sz="800">
                <a:solidFill>
                  <a:srgbClr val="939598"/>
                </a:solidFill>
              </a:rPr>
              <a:t>? </a:t>
            </a:r>
          </a:p>
        </p:txBody>
      </p:sp>
      <p:graphicFrame>
        <p:nvGraphicFramePr>
          <p:cNvPr id="2" name="Chart 1">
            <a:extLst>
              <a:ext uri="{FF2B5EF4-FFF2-40B4-BE49-F238E27FC236}">
                <a16:creationId xmlns:a16="http://schemas.microsoft.com/office/drawing/2014/main" id="{A0B4FD76-BD3B-66ED-D82C-97C07EE4B4A5}"/>
              </a:ext>
            </a:extLst>
          </p:cNvPr>
          <p:cNvGraphicFramePr/>
          <p:nvPr>
            <p:extLst>
              <p:ext uri="{D42A27DB-BD31-4B8C-83A1-F6EECF244321}">
                <p14:modId xmlns:p14="http://schemas.microsoft.com/office/powerpoint/2010/main" val="943790796"/>
              </p:ext>
            </p:extLst>
          </p:nvPr>
        </p:nvGraphicFramePr>
        <p:xfrm>
          <a:off x="1280660" y="2286861"/>
          <a:ext cx="4570572" cy="32890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0B019268-3196-5A46-3DE9-6E289C04C61A}"/>
              </a:ext>
            </a:extLst>
          </p:cNvPr>
          <p:cNvGraphicFramePr/>
          <p:nvPr>
            <p:extLst>
              <p:ext uri="{D42A27DB-BD31-4B8C-83A1-F6EECF244321}">
                <p14:modId xmlns:p14="http://schemas.microsoft.com/office/powerpoint/2010/main" val="863456308"/>
              </p:ext>
            </p:extLst>
          </p:nvPr>
        </p:nvGraphicFramePr>
        <p:xfrm>
          <a:off x="7063861" y="2414129"/>
          <a:ext cx="3582456" cy="358049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4BE20AE0-4962-1674-C41C-29561E3C7825}"/>
              </a:ext>
            </a:extLst>
          </p:cNvPr>
          <p:cNvSpPr txBox="1"/>
          <p:nvPr/>
        </p:nvSpPr>
        <p:spPr>
          <a:xfrm>
            <a:off x="8187957" y="2176517"/>
            <a:ext cx="2204277" cy="307777"/>
          </a:xfrm>
          <a:prstGeom prst="rect">
            <a:avLst/>
          </a:prstGeom>
          <a:noFill/>
        </p:spPr>
        <p:txBody>
          <a:bodyPr wrap="square" rtlCol="0">
            <a:spAutoFit/>
          </a:bodyPr>
          <a:lstStyle/>
          <a:p>
            <a:pPr marL="0" marR="0" algn="ctr">
              <a:spcBef>
                <a:spcPts val="0"/>
              </a:spcBef>
              <a:spcAft>
                <a:spcPts val="0"/>
              </a:spcAft>
            </a:pPr>
            <a:r>
              <a:rPr lang="en-US" sz="1400" b="1">
                <a:effectLst/>
                <a:ea typeface="Calibri" panose="020F0502020204030204" pitchFamily="34" charset="0"/>
              </a:rPr>
              <a:t>% Yes</a:t>
            </a:r>
          </a:p>
        </p:txBody>
      </p:sp>
      <p:sp>
        <p:nvSpPr>
          <p:cNvPr id="6" name="Right Brace 5">
            <a:extLst>
              <a:ext uri="{FF2B5EF4-FFF2-40B4-BE49-F238E27FC236}">
                <a16:creationId xmlns:a16="http://schemas.microsoft.com/office/drawing/2014/main" id="{583D2A67-583A-6D56-88E8-4E23BD96825C}"/>
              </a:ext>
            </a:extLst>
          </p:cNvPr>
          <p:cNvSpPr/>
          <p:nvPr/>
        </p:nvSpPr>
        <p:spPr>
          <a:xfrm>
            <a:off x="5307949" y="2456502"/>
            <a:ext cx="798136" cy="2993321"/>
          </a:xfrm>
          <a:prstGeom prst="rightBrace">
            <a:avLst>
              <a:gd name="adj1" fmla="val 8333"/>
              <a:gd name="adj2" fmla="val 50375"/>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ACBEE5FF-4F5A-537E-719A-4DAA1E63209C}"/>
              </a:ext>
            </a:extLst>
          </p:cNvPr>
          <p:cNvSpPr txBox="1"/>
          <p:nvPr/>
        </p:nvSpPr>
        <p:spPr>
          <a:xfrm>
            <a:off x="6106085" y="3799273"/>
            <a:ext cx="1032326" cy="307777"/>
          </a:xfrm>
          <a:prstGeom prst="rect">
            <a:avLst/>
          </a:prstGeom>
          <a:noFill/>
        </p:spPr>
        <p:txBody>
          <a:bodyPr wrap="square" rtlCol="0">
            <a:spAutoFit/>
          </a:bodyPr>
          <a:lstStyle/>
          <a:p>
            <a:r>
              <a:rPr lang="en-US" sz="1400" b="1">
                <a:solidFill>
                  <a:schemeClr val="accent1"/>
                </a:solidFill>
                <a:latin typeface="Helvetica" pitchFamily="2" charset="0"/>
              </a:rPr>
              <a:t>62%</a:t>
            </a:r>
            <a:r>
              <a:rPr lang="en-US" sz="1400" b="1">
                <a:latin typeface="Helvetica" pitchFamily="2" charset="0"/>
              </a:rPr>
              <a:t> Yes</a:t>
            </a:r>
          </a:p>
        </p:txBody>
      </p:sp>
    </p:spTree>
    <p:extLst>
      <p:ext uri="{BB962C8B-B14F-4D97-AF65-F5344CB8AC3E}">
        <p14:creationId xmlns:p14="http://schemas.microsoft.com/office/powerpoint/2010/main" val="446650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8884EBB-86D8-4156-8466-C54B61AA83DF}"/>
              </a:ext>
            </a:extLst>
          </p:cNvPr>
          <p:cNvSpPr txBox="1"/>
          <p:nvPr/>
        </p:nvSpPr>
        <p:spPr>
          <a:xfrm>
            <a:off x="2518955" y="1375806"/>
            <a:ext cx="7154090" cy="707886"/>
          </a:xfrm>
          <a:prstGeom prst="rect">
            <a:avLst/>
          </a:prstGeom>
          <a:noFill/>
        </p:spPr>
        <p:txBody>
          <a:bodyPr wrap="square" rtlCol="0">
            <a:spAutoFit/>
          </a:bodyPr>
          <a:lstStyle/>
          <a:p>
            <a:pPr algn="ctr"/>
            <a:r>
              <a:rPr lang="en-US" sz="1400" b="1"/>
              <a:t>Have you taken any of the following actions after recently seeing those out-of-home advertisements for hotels?</a:t>
            </a:r>
          </a:p>
          <a:p>
            <a:pPr algn="ctr"/>
            <a:r>
              <a:rPr lang="en-US" sz="1200" b="1" i="1"/>
              <a:t>Among those who have engaged with OOH hotel ads</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latin typeface="+mn-lt"/>
              </a:rPr>
              <a:t>OAAA Q4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1511789" cy="361169"/>
          </a:xfrm>
        </p:spPr>
        <p:txBody>
          <a:bodyPr/>
          <a:lstStyle/>
          <a:p>
            <a:r>
              <a:rPr lang="en-US" sz="2350" b="1" dirty="0">
                <a:latin typeface="+mj-lt"/>
              </a:rPr>
              <a:t> Hotel OOH Ad Viewers Also Tend To Engage, Especially With Hotel Online Resources</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endParaRPr lang="en-US"/>
          </a:p>
        </p:txBody>
      </p:sp>
      <p:sp>
        <p:nvSpPr>
          <p:cNvPr id="7" name="TextBox 6">
            <a:extLst>
              <a:ext uri="{FF2B5EF4-FFF2-40B4-BE49-F238E27FC236}">
                <a16:creationId xmlns:a16="http://schemas.microsoft.com/office/drawing/2014/main" id="{6C3594D4-9B04-4041-8C6E-CD22AF0E8ED6}"/>
              </a:ext>
            </a:extLst>
          </p:cNvPr>
          <p:cNvSpPr txBox="1"/>
          <p:nvPr/>
        </p:nvSpPr>
        <p:spPr>
          <a:xfrm>
            <a:off x="177446" y="6160728"/>
            <a:ext cx="12014553" cy="461665"/>
          </a:xfrm>
          <a:prstGeom prst="rect">
            <a:avLst/>
          </a:prstGeom>
          <a:noFill/>
        </p:spPr>
        <p:txBody>
          <a:bodyPr wrap="square" rtlCol="0">
            <a:spAutoFit/>
          </a:bodyPr>
          <a:lstStyle/>
          <a:p>
            <a:pPr lvl="0" defTabSz="914377">
              <a:defRPr/>
            </a:pPr>
            <a:endParaRPr lang="en-US" sz="800" u="sng">
              <a:solidFill>
                <a:schemeClr val="tx2"/>
              </a:solidFill>
              <a:cs typeface="Arial" panose="020B0604020202020204" pitchFamily="34" charset="0"/>
            </a:endParaRPr>
          </a:p>
          <a:p>
            <a:pPr lvl="0" defTabSz="914377">
              <a:defRPr/>
            </a:pPr>
            <a:r>
              <a:rPr lang="en-US" sz="800" u="sng">
                <a:solidFill>
                  <a:schemeClr val="tx2"/>
                </a:solidFill>
                <a:cs typeface="Arial" panose="020B0604020202020204" pitchFamily="34" charset="0"/>
              </a:rPr>
              <a:t>BASE</a:t>
            </a: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 ENGAGED WITH HOTEL ADS (n=437)</a:t>
            </a:r>
          </a:p>
          <a:p>
            <a:pPr lvl="0" defTabSz="914377">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Q5: Have you taken any of the following actions after recently seeing those out-of-home advertisements for hotels?</a:t>
            </a:r>
          </a:p>
        </p:txBody>
      </p:sp>
      <p:graphicFrame>
        <p:nvGraphicFramePr>
          <p:cNvPr id="8" name="Chart 7">
            <a:extLst>
              <a:ext uri="{FF2B5EF4-FFF2-40B4-BE49-F238E27FC236}">
                <a16:creationId xmlns:a16="http://schemas.microsoft.com/office/drawing/2014/main" id="{B0606C51-593F-964B-9ADD-675CC26E95BA}"/>
              </a:ext>
            </a:extLst>
          </p:cNvPr>
          <p:cNvGraphicFramePr/>
          <p:nvPr>
            <p:extLst>
              <p:ext uri="{D42A27DB-BD31-4B8C-83A1-F6EECF244321}">
                <p14:modId xmlns:p14="http://schemas.microsoft.com/office/powerpoint/2010/main" val="3958213930"/>
              </p:ext>
            </p:extLst>
          </p:nvPr>
        </p:nvGraphicFramePr>
        <p:xfrm>
          <a:off x="843148" y="2178048"/>
          <a:ext cx="10635074" cy="4015288"/>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6C505195-F1F8-0FD2-86CA-065160149187}"/>
              </a:ext>
            </a:extLst>
          </p:cNvPr>
          <p:cNvGrpSpPr/>
          <p:nvPr/>
        </p:nvGrpSpPr>
        <p:grpSpPr>
          <a:xfrm>
            <a:off x="10114959" y="2102546"/>
            <a:ext cx="1810766" cy="430887"/>
            <a:chOff x="9784809" y="3026520"/>
            <a:chExt cx="2140680" cy="430887"/>
          </a:xfrm>
        </p:grpSpPr>
        <p:cxnSp>
          <p:nvCxnSpPr>
            <p:cNvPr id="4" name="Straight Arrow Connector 3">
              <a:extLst>
                <a:ext uri="{FF2B5EF4-FFF2-40B4-BE49-F238E27FC236}">
                  <a16:creationId xmlns:a16="http://schemas.microsoft.com/office/drawing/2014/main" id="{A1BE52AD-7E80-9244-7F25-D52BDF85EFD4}"/>
                </a:ext>
              </a:extLst>
            </p:cNvPr>
            <p:cNvCxnSpPr>
              <a:cxnSpLocks/>
            </p:cNvCxnSpPr>
            <p:nvPr/>
          </p:nvCxnSpPr>
          <p:spPr>
            <a:xfrm>
              <a:off x="9784809" y="3241964"/>
              <a:ext cx="367108"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1DDD6335-B09A-B4E8-1889-76D5B75CC6AC}"/>
                </a:ext>
              </a:extLst>
            </p:cNvPr>
            <p:cNvSpPr txBox="1"/>
            <p:nvPr/>
          </p:nvSpPr>
          <p:spPr>
            <a:xfrm>
              <a:off x="10151918" y="3026520"/>
              <a:ext cx="1773571" cy="430887"/>
            </a:xfrm>
            <a:prstGeom prst="rect">
              <a:avLst/>
            </a:prstGeom>
            <a:noFill/>
          </p:spPr>
          <p:txBody>
            <a:bodyPr wrap="square" rtlCol="0">
              <a:spAutoFit/>
            </a:bodyPr>
            <a:lstStyle/>
            <a:p>
              <a:r>
                <a:rPr lang="en-US" sz="1100" b="1">
                  <a:solidFill>
                    <a:schemeClr val="accent4"/>
                  </a:solidFill>
                </a:rPr>
                <a:t>84% </a:t>
              </a:r>
              <a:r>
                <a:rPr lang="en-US" sz="1100" b="1"/>
                <a:t>Urban 1M+</a:t>
              </a:r>
            </a:p>
            <a:p>
              <a:r>
                <a:rPr lang="en-US" sz="1100" b="1">
                  <a:solidFill>
                    <a:schemeClr val="accent4"/>
                  </a:solidFill>
                </a:rPr>
                <a:t>76% </a:t>
              </a:r>
              <a:r>
                <a:rPr lang="en-US" sz="1100" b="1"/>
                <a:t>Millennial</a:t>
              </a:r>
            </a:p>
          </p:txBody>
        </p:sp>
      </p:grpSp>
      <p:grpSp>
        <p:nvGrpSpPr>
          <p:cNvPr id="6" name="Group 5">
            <a:extLst>
              <a:ext uri="{FF2B5EF4-FFF2-40B4-BE49-F238E27FC236}">
                <a16:creationId xmlns:a16="http://schemas.microsoft.com/office/drawing/2014/main" id="{F32B16DB-25C9-3A96-8C37-A696E5505A3E}"/>
              </a:ext>
            </a:extLst>
          </p:cNvPr>
          <p:cNvGrpSpPr/>
          <p:nvPr/>
        </p:nvGrpSpPr>
        <p:grpSpPr>
          <a:xfrm>
            <a:off x="7676214" y="4289567"/>
            <a:ext cx="2041212" cy="430887"/>
            <a:chOff x="9884277" y="3026520"/>
            <a:chExt cx="2041212" cy="430887"/>
          </a:xfrm>
        </p:grpSpPr>
        <p:cxnSp>
          <p:nvCxnSpPr>
            <p:cNvPr id="9" name="Straight Arrow Connector 8">
              <a:extLst>
                <a:ext uri="{FF2B5EF4-FFF2-40B4-BE49-F238E27FC236}">
                  <a16:creationId xmlns:a16="http://schemas.microsoft.com/office/drawing/2014/main" id="{56A05584-2EA7-9745-37CC-198C04492494}"/>
                </a:ext>
              </a:extLst>
            </p:cNvPr>
            <p:cNvCxnSpPr>
              <a:cxnSpLocks/>
            </p:cNvCxnSpPr>
            <p:nvPr/>
          </p:nvCxnSpPr>
          <p:spPr>
            <a:xfrm>
              <a:off x="9884277" y="3241964"/>
              <a:ext cx="26764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5B165029-00B1-92B8-8529-D28080C8295A}"/>
                </a:ext>
              </a:extLst>
            </p:cNvPr>
            <p:cNvSpPr txBox="1"/>
            <p:nvPr/>
          </p:nvSpPr>
          <p:spPr>
            <a:xfrm>
              <a:off x="10151918" y="3026520"/>
              <a:ext cx="1773571" cy="430887"/>
            </a:xfrm>
            <a:prstGeom prst="rect">
              <a:avLst/>
            </a:prstGeom>
            <a:noFill/>
          </p:spPr>
          <p:txBody>
            <a:bodyPr wrap="square" rtlCol="0">
              <a:spAutoFit/>
            </a:bodyPr>
            <a:lstStyle/>
            <a:p>
              <a:r>
                <a:rPr lang="en-US" sz="1100" b="1">
                  <a:solidFill>
                    <a:schemeClr val="accent4"/>
                  </a:solidFill>
                </a:rPr>
                <a:t>34% </a:t>
              </a:r>
              <a:r>
                <a:rPr lang="en-US" sz="1100" b="1"/>
                <a:t>Urban 1M+</a:t>
              </a:r>
            </a:p>
            <a:p>
              <a:r>
                <a:rPr lang="en-US" sz="1100" b="1">
                  <a:solidFill>
                    <a:schemeClr val="accent4"/>
                  </a:solidFill>
                </a:rPr>
                <a:t>26% </a:t>
              </a:r>
              <a:r>
                <a:rPr lang="en-US" sz="1100" b="1"/>
                <a:t>Millennial</a:t>
              </a:r>
            </a:p>
          </p:txBody>
        </p:sp>
      </p:grpSp>
      <p:grpSp>
        <p:nvGrpSpPr>
          <p:cNvPr id="11" name="Group 10">
            <a:extLst>
              <a:ext uri="{FF2B5EF4-FFF2-40B4-BE49-F238E27FC236}">
                <a16:creationId xmlns:a16="http://schemas.microsoft.com/office/drawing/2014/main" id="{188DDFA9-69DC-2B11-AB36-AFF2768B50A8}"/>
              </a:ext>
            </a:extLst>
          </p:cNvPr>
          <p:cNvGrpSpPr/>
          <p:nvPr/>
        </p:nvGrpSpPr>
        <p:grpSpPr>
          <a:xfrm>
            <a:off x="7380149" y="5912180"/>
            <a:ext cx="2051590" cy="261610"/>
            <a:chOff x="9874000" y="3111159"/>
            <a:chExt cx="2051590" cy="261610"/>
          </a:xfrm>
        </p:grpSpPr>
        <p:cxnSp>
          <p:nvCxnSpPr>
            <p:cNvPr id="13" name="Straight Arrow Connector 12">
              <a:extLst>
                <a:ext uri="{FF2B5EF4-FFF2-40B4-BE49-F238E27FC236}">
                  <a16:creationId xmlns:a16="http://schemas.microsoft.com/office/drawing/2014/main" id="{FD88D4B8-2C77-66DC-01EB-25607D289554}"/>
                </a:ext>
              </a:extLst>
            </p:cNvPr>
            <p:cNvCxnSpPr>
              <a:cxnSpLocks/>
            </p:cNvCxnSpPr>
            <p:nvPr/>
          </p:nvCxnSpPr>
          <p:spPr>
            <a:xfrm>
              <a:off x="9874000" y="3241964"/>
              <a:ext cx="277918"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C48ED223-AAB7-D505-99BA-8B59C9340B74}"/>
                </a:ext>
              </a:extLst>
            </p:cNvPr>
            <p:cNvSpPr txBox="1"/>
            <p:nvPr/>
          </p:nvSpPr>
          <p:spPr>
            <a:xfrm>
              <a:off x="10152019" y="3111159"/>
              <a:ext cx="1773571" cy="261610"/>
            </a:xfrm>
            <a:prstGeom prst="rect">
              <a:avLst/>
            </a:prstGeom>
            <a:noFill/>
          </p:spPr>
          <p:txBody>
            <a:bodyPr wrap="square" rtlCol="0">
              <a:spAutoFit/>
            </a:bodyPr>
            <a:lstStyle/>
            <a:p>
              <a:r>
                <a:rPr lang="en-US" sz="1100" b="1">
                  <a:solidFill>
                    <a:schemeClr val="accent4"/>
                  </a:solidFill>
                </a:rPr>
                <a:t>20% </a:t>
              </a:r>
              <a:r>
                <a:rPr lang="en-US" sz="1100" b="1"/>
                <a:t>Millennial</a:t>
              </a:r>
            </a:p>
          </p:txBody>
        </p:sp>
      </p:grpSp>
    </p:spTree>
    <p:extLst>
      <p:ext uri="{BB962C8B-B14F-4D97-AF65-F5344CB8AC3E}">
        <p14:creationId xmlns:p14="http://schemas.microsoft.com/office/powerpoint/2010/main" val="23317078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8884EBB-86D8-4156-8466-C54B61AA83DF}"/>
              </a:ext>
            </a:extLst>
          </p:cNvPr>
          <p:cNvSpPr txBox="1"/>
          <p:nvPr/>
        </p:nvSpPr>
        <p:spPr>
          <a:xfrm>
            <a:off x="2304985" y="1383835"/>
            <a:ext cx="6854513" cy="707886"/>
          </a:xfrm>
          <a:prstGeom prst="rect">
            <a:avLst/>
          </a:prstGeom>
          <a:noFill/>
        </p:spPr>
        <p:txBody>
          <a:bodyPr wrap="square" rtlCol="0">
            <a:spAutoFit/>
          </a:bodyPr>
          <a:lstStyle/>
          <a:p>
            <a:pPr algn="ctr"/>
            <a:r>
              <a:rPr lang="en-US" sz="1400" b="1"/>
              <a:t>Which types of out-of-home advertising messages for hotels are most likely to interest you?</a:t>
            </a:r>
          </a:p>
          <a:p>
            <a:pPr algn="ctr"/>
            <a:r>
              <a:rPr lang="en-US" sz="1200" b="1" i="1"/>
              <a:t>Among those interested in OOH hotel ads</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latin typeface="+mn-lt"/>
              </a:rPr>
              <a:t>OAAA Q4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62934" y="532675"/>
            <a:ext cx="11551089" cy="361169"/>
          </a:xfrm>
        </p:spPr>
        <p:txBody>
          <a:bodyPr/>
          <a:lstStyle/>
          <a:p>
            <a:r>
              <a:rPr lang="en-US" b="1">
                <a:latin typeface="+mj-lt"/>
              </a:rPr>
              <a:t>Interest For OOH Hotels Ads Is Very High, With Half Interested In Price And </a:t>
            </a:r>
            <a:br>
              <a:rPr lang="en-US" b="1">
                <a:latin typeface="+mj-lt"/>
              </a:rPr>
            </a:br>
            <a:r>
              <a:rPr lang="en-US" b="1">
                <a:latin typeface="+mj-lt"/>
              </a:rPr>
              <a:t>Cost-saving Opportunities</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endParaRPr lang="en-US"/>
          </a:p>
        </p:txBody>
      </p:sp>
      <p:sp>
        <p:nvSpPr>
          <p:cNvPr id="7" name="TextBox 6">
            <a:extLst>
              <a:ext uri="{FF2B5EF4-FFF2-40B4-BE49-F238E27FC236}">
                <a16:creationId xmlns:a16="http://schemas.microsoft.com/office/drawing/2014/main" id="{6C3594D4-9B04-4041-8C6E-CD22AF0E8ED6}"/>
              </a:ext>
            </a:extLst>
          </p:cNvPr>
          <p:cNvSpPr txBox="1"/>
          <p:nvPr/>
        </p:nvSpPr>
        <p:spPr>
          <a:xfrm>
            <a:off x="177447" y="6160728"/>
            <a:ext cx="10654964" cy="461665"/>
          </a:xfrm>
          <a:prstGeom prst="rect">
            <a:avLst/>
          </a:prstGeom>
          <a:noFill/>
        </p:spPr>
        <p:txBody>
          <a:bodyPr wrap="square" rtlCol="0">
            <a:spAutoFit/>
          </a:bodyPr>
          <a:lstStyle/>
          <a:p>
            <a:pPr lvl="0" defTabSz="914377">
              <a:defRPr/>
            </a:pPr>
            <a:endParaRPr lang="en-US" sz="800" u="sng">
              <a:solidFill>
                <a:schemeClr val="tx2"/>
              </a:solidFill>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lang="en-US" sz="800" u="sng">
                <a:solidFill>
                  <a:schemeClr val="tx2"/>
                </a:solidFill>
                <a:cs typeface="Arial" panose="020B0604020202020204" pitchFamily="34" charset="0"/>
              </a:rPr>
              <a:t>BASE: </a:t>
            </a: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INTERESTED IN HOTEL ADS (n=876)</a:t>
            </a:r>
          </a:p>
          <a:p>
            <a:r>
              <a:rPr lang="en-US" sz="800">
                <a:solidFill>
                  <a:schemeClr val="tx2"/>
                </a:solidFill>
              </a:rPr>
              <a:t>Q4: Which types of out-of-home advertising messages for hotels are most likely to interest you?</a:t>
            </a:r>
          </a:p>
        </p:txBody>
      </p:sp>
      <p:graphicFrame>
        <p:nvGraphicFramePr>
          <p:cNvPr id="8" name="Chart 7">
            <a:extLst>
              <a:ext uri="{FF2B5EF4-FFF2-40B4-BE49-F238E27FC236}">
                <a16:creationId xmlns:a16="http://schemas.microsoft.com/office/drawing/2014/main" id="{24CD2945-1266-234C-886A-CF9CB1D64C96}"/>
              </a:ext>
            </a:extLst>
          </p:cNvPr>
          <p:cNvGraphicFramePr/>
          <p:nvPr>
            <p:extLst>
              <p:ext uri="{D42A27DB-BD31-4B8C-83A1-F6EECF244321}">
                <p14:modId xmlns:p14="http://schemas.microsoft.com/office/powerpoint/2010/main" val="3395105527"/>
              </p:ext>
            </p:extLst>
          </p:nvPr>
        </p:nvGraphicFramePr>
        <p:xfrm>
          <a:off x="827811" y="2229303"/>
          <a:ext cx="9354236" cy="393918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8AC07793-CC89-11BB-95B0-2149C7717212}"/>
              </a:ext>
            </a:extLst>
          </p:cNvPr>
          <p:cNvGrpSpPr/>
          <p:nvPr/>
        </p:nvGrpSpPr>
        <p:grpSpPr>
          <a:xfrm>
            <a:off x="9641025" y="2175814"/>
            <a:ext cx="2072998" cy="430887"/>
            <a:chOff x="9852491" y="3025745"/>
            <a:chExt cx="2072998" cy="430887"/>
          </a:xfrm>
        </p:grpSpPr>
        <p:cxnSp>
          <p:nvCxnSpPr>
            <p:cNvPr id="4" name="Straight Arrow Connector 3">
              <a:extLst>
                <a:ext uri="{FF2B5EF4-FFF2-40B4-BE49-F238E27FC236}">
                  <a16:creationId xmlns:a16="http://schemas.microsoft.com/office/drawing/2014/main" id="{0934D179-B5B1-7191-4588-DCCC2DCD2701}"/>
                </a:ext>
              </a:extLst>
            </p:cNvPr>
            <p:cNvCxnSpPr>
              <a:cxnSpLocks/>
            </p:cNvCxnSpPr>
            <p:nvPr/>
          </p:nvCxnSpPr>
          <p:spPr>
            <a:xfrm>
              <a:off x="9852491" y="3241964"/>
              <a:ext cx="299427"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BED8C83D-F19B-A6BA-351E-02156215574E}"/>
                </a:ext>
              </a:extLst>
            </p:cNvPr>
            <p:cNvSpPr txBox="1"/>
            <p:nvPr/>
          </p:nvSpPr>
          <p:spPr>
            <a:xfrm>
              <a:off x="10151918" y="3025745"/>
              <a:ext cx="1773571" cy="430887"/>
            </a:xfrm>
            <a:prstGeom prst="rect">
              <a:avLst/>
            </a:prstGeom>
            <a:noFill/>
          </p:spPr>
          <p:txBody>
            <a:bodyPr wrap="square" rtlCol="0">
              <a:spAutoFit/>
            </a:bodyPr>
            <a:lstStyle/>
            <a:p>
              <a:r>
                <a:rPr lang="en-US" sz="1100" b="1">
                  <a:solidFill>
                    <a:schemeClr val="accent2"/>
                  </a:solidFill>
                </a:rPr>
                <a:t>90% </a:t>
              </a:r>
              <a:r>
                <a:rPr lang="en-US" sz="1100" b="1"/>
                <a:t>Urban 1M+</a:t>
              </a:r>
              <a:endParaRPr lang="en-US" sz="1100" b="1">
                <a:solidFill>
                  <a:schemeClr val="accent2"/>
                </a:solidFill>
              </a:endParaRPr>
            </a:p>
            <a:p>
              <a:r>
                <a:rPr lang="en-US" sz="1100" b="1">
                  <a:solidFill>
                    <a:schemeClr val="accent2"/>
                  </a:solidFill>
                </a:rPr>
                <a:t>90% </a:t>
              </a:r>
              <a:r>
                <a:rPr lang="en-US" sz="1100" b="1"/>
                <a:t>Gen Z</a:t>
              </a:r>
              <a:endParaRPr lang="en-US" sz="1100" b="1">
                <a:solidFill>
                  <a:schemeClr val="accent2"/>
                </a:solidFill>
              </a:endParaRPr>
            </a:p>
          </p:txBody>
        </p:sp>
      </p:grpSp>
      <p:grpSp>
        <p:nvGrpSpPr>
          <p:cNvPr id="11" name="Group 10">
            <a:extLst>
              <a:ext uri="{FF2B5EF4-FFF2-40B4-BE49-F238E27FC236}">
                <a16:creationId xmlns:a16="http://schemas.microsoft.com/office/drawing/2014/main" id="{5402C3DC-8899-BA35-F4D1-12A850981756}"/>
              </a:ext>
            </a:extLst>
          </p:cNvPr>
          <p:cNvGrpSpPr/>
          <p:nvPr/>
        </p:nvGrpSpPr>
        <p:grpSpPr>
          <a:xfrm>
            <a:off x="8223281" y="2583230"/>
            <a:ext cx="2081642" cy="261610"/>
            <a:chOff x="9738317" y="3111159"/>
            <a:chExt cx="2081642" cy="261610"/>
          </a:xfrm>
        </p:grpSpPr>
        <p:cxnSp>
          <p:nvCxnSpPr>
            <p:cNvPr id="12" name="Straight Arrow Connector 11">
              <a:extLst>
                <a:ext uri="{FF2B5EF4-FFF2-40B4-BE49-F238E27FC236}">
                  <a16:creationId xmlns:a16="http://schemas.microsoft.com/office/drawing/2014/main" id="{30F3126B-6B2B-1D18-195E-F86BD2832463}"/>
                </a:ext>
              </a:extLst>
            </p:cNvPr>
            <p:cNvCxnSpPr>
              <a:cxnSpLocks/>
            </p:cNvCxnSpPr>
            <p:nvPr/>
          </p:nvCxnSpPr>
          <p:spPr>
            <a:xfrm>
              <a:off x="9738317" y="3241964"/>
              <a:ext cx="30807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F70B0B3A-0DB9-84DC-D4A5-0A0EDED70A77}"/>
                </a:ext>
              </a:extLst>
            </p:cNvPr>
            <p:cNvSpPr txBox="1"/>
            <p:nvPr/>
          </p:nvSpPr>
          <p:spPr>
            <a:xfrm>
              <a:off x="10046388" y="3111159"/>
              <a:ext cx="1773571" cy="261610"/>
            </a:xfrm>
            <a:prstGeom prst="rect">
              <a:avLst/>
            </a:prstGeom>
            <a:noFill/>
          </p:spPr>
          <p:txBody>
            <a:bodyPr wrap="square" rtlCol="0">
              <a:spAutoFit/>
            </a:bodyPr>
            <a:lstStyle/>
            <a:p>
              <a:r>
                <a:rPr lang="en-US" sz="1100" b="1">
                  <a:solidFill>
                    <a:schemeClr val="accent2"/>
                  </a:solidFill>
                </a:rPr>
                <a:t>61% </a:t>
              </a:r>
              <a:r>
                <a:rPr lang="en-US" sz="1100" b="1"/>
                <a:t>West</a:t>
              </a:r>
              <a:endParaRPr lang="en-US" sz="1100" b="1">
                <a:solidFill>
                  <a:schemeClr val="accent2"/>
                </a:solidFill>
              </a:endParaRPr>
            </a:p>
          </p:txBody>
        </p:sp>
      </p:grpSp>
      <p:grpSp>
        <p:nvGrpSpPr>
          <p:cNvPr id="6" name="Group 5">
            <a:extLst>
              <a:ext uri="{FF2B5EF4-FFF2-40B4-BE49-F238E27FC236}">
                <a16:creationId xmlns:a16="http://schemas.microsoft.com/office/drawing/2014/main" id="{8F60F066-D2FB-E841-3530-6D6018B44A74}"/>
              </a:ext>
            </a:extLst>
          </p:cNvPr>
          <p:cNvGrpSpPr/>
          <p:nvPr/>
        </p:nvGrpSpPr>
        <p:grpSpPr>
          <a:xfrm>
            <a:off x="7652112" y="2925040"/>
            <a:ext cx="2081642" cy="261610"/>
            <a:chOff x="9738317" y="3111159"/>
            <a:chExt cx="2081642" cy="261610"/>
          </a:xfrm>
        </p:grpSpPr>
        <p:cxnSp>
          <p:nvCxnSpPr>
            <p:cNvPr id="9" name="Straight Arrow Connector 8">
              <a:extLst>
                <a:ext uri="{FF2B5EF4-FFF2-40B4-BE49-F238E27FC236}">
                  <a16:creationId xmlns:a16="http://schemas.microsoft.com/office/drawing/2014/main" id="{81654B44-CDF3-68CA-DD5C-5D2FA9A7F784}"/>
                </a:ext>
              </a:extLst>
            </p:cNvPr>
            <p:cNvCxnSpPr>
              <a:cxnSpLocks/>
            </p:cNvCxnSpPr>
            <p:nvPr/>
          </p:nvCxnSpPr>
          <p:spPr>
            <a:xfrm>
              <a:off x="9738317" y="3241964"/>
              <a:ext cx="308071"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9A156408-6A2F-9139-F76B-ACBAA475B5B2}"/>
                </a:ext>
              </a:extLst>
            </p:cNvPr>
            <p:cNvSpPr txBox="1"/>
            <p:nvPr/>
          </p:nvSpPr>
          <p:spPr>
            <a:xfrm>
              <a:off x="10046388" y="3111159"/>
              <a:ext cx="1773571" cy="261610"/>
            </a:xfrm>
            <a:prstGeom prst="rect">
              <a:avLst/>
            </a:prstGeom>
            <a:noFill/>
          </p:spPr>
          <p:txBody>
            <a:bodyPr wrap="square" rtlCol="0">
              <a:spAutoFit/>
            </a:bodyPr>
            <a:lstStyle/>
            <a:p>
              <a:r>
                <a:rPr lang="en-US" sz="1100" b="1">
                  <a:solidFill>
                    <a:schemeClr val="accent2"/>
                  </a:solidFill>
                </a:rPr>
                <a:t>47% </a:t>
              </a:r>
              <a:r>
                <a:rPr lang="en-US" sz="1100" b="1"/>
                <a:t>Gen Z</a:t>
              </a:r>
              <a:endParaRPr lang="en-US" sz="1100" b="1">
                <a:solidFill>
                  <a:schemeClr val="accent2"/>
                </a:solidFill>
              </a:endParaRPr>
            </a:p>
          </p:txBody>
        </p:sp>
      </p:grpSp>
    </p:spTree>
    <p:extLst>
      <p:ext uri="{BB962C8B-B14F-4D97-AF65-F5344CB8AC3E}">
        <p14:creationId xmlns:p14="http://schemas.microsoft.com/office/powerpoint/2010/main" val="2926652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8884EBB-86D8-4156-8466-C54B61AA83DF}"/>
              </a:ext>
            </a:extLst>
          </p:cNvPr>
          <p:cNvSpPr txBox="1"/>
          <p:nvPr/>
        </p:nvSpPr>
        <p:spPr>
          <a:xfrm>
            <a:off x="2536227" y="1514028"/>
            <a:ext cx="711954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Do you recall recently seeing out-of-home advertisements for legal services?</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latin typeface="+mn-lt"/>
              </a:rPr>
              <a:t>OAAA Q4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2411210" cy="361169"/>
          </a:xfrm>
        </p:spPr>
        <p:txBody>
          <a:bodyPr/>
          <a:lstStyle/>
          <a:p>
            <a:r>
              <a:rPr lang="en-US" b="1" dirty="0">
                <a:latin typeface="+mj-lt"/>
              </a:rPr>
              <a:t>Almost Two-Thirds of Consumers Recall Recently Seeing OOH Legal Ads</a:t>
            </a:r>
          </a:p>
        </p:txBody>
      </p:sp>
      <p:sp>
        <p:nvSpPr>
          <p:cNvPr id="7" name="TextBox 6">
            <a:extLst>
              <a:ext uri="{FF2B5EF4-FFF2-40B4-BE49-F238E27FC236}">
                <a16:creationId xmlns:a16="http://schemas.microsoft.com/office/drawing/2014/main" id="{6C3594D4-9B04-4041-8C6E-CD22AF0E8ED6}"/>
              </a:ext>
            </a:extLst>
          </p:cNvPr>
          <p:cNvSpPr txBox="1"/>
          <p:nvPr/>
        </p:nvSpPr>
        <p:spPr>
          <a:xfrm>
            <a:off x="177447" y="6047451"/>
            <a:ext cx="10654964"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BASE: GENERAL PUBLIC (N= 1016)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Q1. Do you recall recently seeing out-of-home advertisements for any of the following products or categories? </a:t>
            </a:r>
          </a:p>
        </p:txBody>
      </p:sp>
      <p:graphicFrame>
        <p:nvGraphicFramePr>
          <p:cNvPr id="2" name="Chart 1">
            <a:extLst>
              <a:ext uri="{FF2B5EF4-FFF2-40B4-BE49-F238E27FC236}">
                <a16:creationId xmlns:a16="http://schemas.microsoft.com/office/drawing/2014/main" id="{A0B4FD76-BD3B-66ED-D82C-97C07EE4B4A5}"/>
              </a:ext>
            </a:extLst>
          </p:cNvPr>
          <p:cNvGraphicFramePr/>
          <p:nvPr/>
        </p:nvGraphicFramePr>
        <p:xfrm>
          <a:off x="1280660" y="2286861"/>
          <a:ext cx="4570572" cy="32890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0B019268-3196-5A46-3DE9-6E289C04C61A}"/>
              </a:ext>
            </a:extLst>
          </p:cNvPr>
          <p:cNvGraphicFramePr/>
          <p:nvPr/>
        </p:nvGraphicFramePr>
        <p:xfrm>
          <a:off x="7063861" y="2414129"/>
          <a:ext cx="3582456" cy="358049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4BE20AE0-4962-1674-C41C-29561E3C7825}"/>
              </a:ext>
            </a:extLst>
          </p:cNvPr>
          <p:cNvSpPr txBox="1"/>
          <p:nvPr/>
        </p:nvSpPr>
        <p:spPr>
          <a:xfrm>
            <a:off x="8187957" y="2176517"/>
            <a:ext cx="220427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Calibri" panose="020F0502020204030204" pitchFamily="34" charset="0"/>
                <a:cs typeface="+mn-cs"/>
              </a:rPr>
              <a:t>% Yes</a:t>
            </a:r>
          </a:p>
        </p:txBody>
      </p:sp>
      <p:sp>
        <p:nvSpPr>
          <p:cNvPr id="6" name="Right Brace 5">
            <a:extLst>
              <a:ext uri="{FF2B5EF4-FFF2-40B4-BE49-F238E27FC236}">
                <a16:creationId xmlns:a16="http://schemas.microsoft.com/office/drawing/2014/main" id="{583D2A67-583A-6D56-88E8-4E23BD96825C}"/>
              </a:ext>
            </a:extLst>
          </p:cNvPr>
          <p:cNvSpPr/>
          <p:nvPr/>
        </p:nvSpPr>
        <p:spPr>
          <a:xfrm>
            <a:off x="5307949" y="2533226"/>
            <a:ext cx="798136" cy="2912533"/>
          </a:xfrm>
          <a:prstGeom prst="rightBrace">
            <a:avLst>
              <a:gd name="adj1" fmla="val 8333"/>
              <a:gd name="adj2" fmla="val 50375"/>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ACBEE5FF-4F5A-537E-719A-4DAA1E63209C}"/>
              </a:ext>
            </a:extLst>
          </p:cNvPr>
          <p:cNvSpPr txBox="1"/>
          <p:nvPr/>
        </p:nvSpPr>
        <p:spPr>
          <a:xfrm>
            <a:off x="6106085" y="3835603"/>
            <a:ext cx="103232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CF9C"/>
                </a:solidFill>
                <a:effectLst/>
                <a:uLnTx/>
                <a:uFillTx/>
                <a:latin typeface="Helvetica" pitchFamily="2" charset="0"/>
                <a:ea typeface="+mn-ea"/>
                <a:cs typeface="+mn-cs"/>
              </a:rPr>
              <a:t>64%</a:t>
            </a:r>
            <a:r>
              <a:rPr kumimoji="0" lang="en-US" sz="1400" b="1" i="0" u="none" strike="noStrike" kern="1200" cap="none" spc="0" normalizeH="0" baseline="0" noProof="0">
                <a:ln>
                  <a:noFill/>
                </a:ln>
                <a:solidFill>
                  <a:srgbClr val="000000"/>
                </a:solidFill>
                <a:effectLst/>
                <a:uLnTx/>
                <a:uFillTx/>
                <a:latin typeface="Helvetica" pitchFamily="2" charset="0"/>
                <a:ea typeface="+mn-ea"/>
                <a:cs typeface="+mn-cs"/>
              </a:rPr>
              <a:t> Yes</a:t>
            </a:r>
          </a:p>
        </p:txBody>
      </p:sp>
    </p:spTree>
    <p:extLst>
      <p:ext uri="{BB962C8B-B14F-4D97-AF65-F5344CB8AC3E}">
        <p14:creationId xmlns:p14="http://schemas.microsoft.com/office/powerpoint/2010/main" val="2101534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8884EBB-86D8-4156-8466-C54B61AA83DF}"/>
              </a:ext>
            </a:extLst>
          </p:cNvPr>
          <p:cNvSpPr txBox="1"/>
          <p:nvPr/>
        </p:nvSpPr>
        <p:spPr>
          <a:xfrm>
            <a:off x="2518955" y="1317470"/>
            <a:ext cx="71540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Have you taken any of the following actions after recently seeing those out-of-home advertisements for legal services?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000000"/>
                </a:solidFill>
                <a:effectLst/>
                <a:uLnTx/>
                <a:uFillTx/>
                <a:latin typeface="Arial" panose="020B0604020202020204"/>
                <a:ea typeface="+mn-ea"/>
                <a:cs typeface="+mn-cs"/>
              </a:rPr>
              <a:t>Among those who have engaged with OOH legal ads</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dirty="0">
                <a:solidFill>
                  <a:schemeClr val="accent2"/>
                </a:solidFill>
                <a:latin typeface="+mn-lt"/>
              </a:rPr>
              <a:t>OAAA Q4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77448" y="518161"/>
            <a:ext cx="11208525" cy="361169"/>
          </a:xfrm>
        </p:spPr>
        <p:txBody>
          <a:bodyPr/>
          <a:lstStyle/>
          <a:p>
            <a:r>
              <a:rPr lang="en-US" sz="2350" b="1" dirty="0">
                <a:latin typeface="+mj-lt"/>
              </a:rPr>
              <a:t>Despite nature of periodic demand for Legal Services, OOH ads engage 40%+</a:t>
            </a:r>
            <a:endParaRPr lang="en-US" sz="1800" b="1" dirty="0">
              <a:latin typeface="+mj-lt"/>
            </a:endParaRPr>
          </a:p>
        </p:txBody>
      </p:sp>
      <p:sp>
        <p:nvSpPr>
          <p:cNvPr id="7" name="TextBox 6">
            <a:extLst>
              <a:ext uri="{FF2B5EF4-FFF2-40B4-BE49-F238E27FC236}">
                <a16:creationId xmlns:a16="http://schemas.microsoft.com/office/drawing/2014/main" id="{6C3594D4-9B04-4041-8C6E-CD22AF0E8ED6}"/>
              </a:ext>
            </a:extLst>
          </p:cNvPr>
          <p:cNvSpPr txBox="1"/>
          <p:nvPr/>
        </p:nvSpPr>
        <p:spPr>
          <a:xfrm>
            <a:off x="152812" y="6130748"/>
            <a:ext cx="12014553"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BASE: ENGAGED WITH LEGAL SERVICES (n=265)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Q3: Have you taken any of the following actions after recently seeing those out-of-home advertisements for legal services?. </a:t>
            </a:r>
          </a:p>
        </p:txBody>
      </p:sp>
      <p:graphicFrame>
        <p:nvGraphicFramePr>
          <p:cNvPr id="8" name="Chart 7">
            <a:extLst>
              <a:ext uri="{FF2B5EF4-FFF2-40B4-BE49-F238E27FC236}">
                <a16:creationId xmlns:a16="http://schemas.microsoft.com/office/drawing/2014/main" id="{B0606C51-593F-964B-9ADD-675CC26E95BA}"/>
              </a:ext>
            </a:extLst>
          </p:cNvPr>
          <p:cNvGraphicFramePr/>
          <p:nvPr/>
        </p:nvGraphicFramePr>
        <p:xfrm>
          <a:off x="843148" y="2036644"/>
          <a:ext cx="10635074" cy="4212899"/>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6C505195-F1F8-0FD2-86CA-065160149187}"/>
              </a:ext>
            </a:extLst>
          </p:cNvPr>
          <p:cNvGrpSpPr/>
          <p:nvPr/>
        </p:nvGrpSpPr>
        <p:grpSpPr>
          <a:xfrm>
            <a:off x="8719794" y="2025356"/>
            <a:ext cx="2150157" cy="430887"/>
            <a:chOff x="9846353" y="3038238"/>
            <a:chExt cx="2150157" cy="430887"/>
          </a:xfrm>
        </p:grpSpPr>
        <p:cxnSp>
          <p:nvCxnSpPr>
            <p:cNvPr id="4" name="Straight Arrow Connector 3">
              <a:extLst>
                <a:ext uri="{FF2B5EF4-FFF2-40B4-BE49-F238E27FC236}">
                  <a16:creationId xmlns:a16="http://schemas.microsoft.com/office/drawing/2014/main" id="{A1BE52AD-7E80-9244-7F25-D52BDF85EFD4}"/>
                </a:ext>
              </a:extLst>
            </p:cNvPr>
            <p:cNvCxnSpPr>
              <a:cxnSpLocks/>
            </p:cNvCxnSpPr>
            <p:nvPr/>
          </p:nvCxnSpPr>
          <p:spPr>
            <a:xfrm>
              <a:off x="9846353" y="3241964"/>
              <a:ext cx="30556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1DDD6335-B09A-B4E8-1889-76D5B75CC6AC}"/>
                </a:ext>
              </a:extLst>
            </p:cNvPr>
            <p:cNvSpPr txBox="1"/>
            <p:nvPr/>
          </p:nvSpPr>
          <p:spPr>
            <a:xfrm>
              <a:off x="10222939" y="3038238"/>
              <a:ext cx="177357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19EDB"/>
                  </a:solidFill>
                  <a:effectLst/>
                  <a:uLnTx/>
                  <a:uFillTx/>
                  <a:latin typeface="Arial" panose="020B0604020202020204"/>
                  <a:ea typeface="+mn-ea"/>
                  <a:cs typeface="+mn-cs"/>
                </a:rPr>
                <a:t>63% </a:t>
              </a:r>
              <a:r>
                <a:rPr kumimoji="0" lang="en-US" sz="1100" b="1" i="0" u="none" strike="noStrike" kern="1200" cap="none" spc="0" normalizeH="0" baseline="0" noProof="0">
                  <a:ln>
                    <a:noFill/>
                  </a:ln>
                  <a:solidFill>
                    <a:srgbClr val="000000"/>
                  </a:solidFill>
                  <a:effectLst/>
                  <a:uLnTx/>
                  <a:uFillTx/>
                  <a:latin typeface="Arial" panose="020B0604020202020204"/>
                  <a:ea typeface="+mn-ea"/>
                  <a:cs typeface="+mn-cs"/>
                </a:rPr>
                <a:t>Urban 1M+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19EDB"/>
                  </a:solidFill>
                  <a:effectLst/>
                  <a:uLnTx/>
                  <a:uFillTx/>
                  <a:latin typeface="Arial" panose="020B0604020202020204"/>
                  <a:ea typeface="+mn-ea"/>
                  <a:cs typeface="+mn-cs"/>
                </a:rPr>
                <a:t>51% </a:t>
              </a:r>
              <a:r>
                <a:rPr kumimoji="0" lang="en-US" sz="1100" b="1" i="0" u="none" strike="noStrike" kern="1200" cap="none" spc="0" normalizeH="0" baseline="0" noProof="0">
                  <a:ln>
                    <a:noFill/>
                  </a:ln>
                  <a:solidFill>
                    <a:srgbClr val="000000"/>
                  </a:solidFill>
                  <a:effectLst/>
                  <a:uLnTx/>
                  <a:uFillTx/>
                  <a:latin typeface="Arial" panose="020B0604020202020204"/>
                  <a:ea typeface="+mn-ea"/>
                  <a:cs typeface="+mn-cs"/>
                </a:rPr>
                <a:t>Millennials</a:t>
              </a:r>
            </a:p>
          </p:txBody>
        </p:sp>
      </p:grpSp>
    </p:spTree>
    <p:extLst>
      <p:ext uri="{BB962C8B-B14F-4D97-AF65-F5344CB8AC3E}">
        <p14:creationId xmlns:p14="http://schemas.microsoft.com/office/powerpoint/2010/main" val="17514735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8884EBB-86D8-4156-8466-C54B61AA83DF}"/>
              </a:ext>
            </a:extLst>
          </p:cNvPr>
          <p:cNvSpPr txBox="1"/>
          <p:nvPr/>
        </p:nvSpPr>
        <p:spPr>
          <a:xfrm>
            <a:off x="2304985" y="1289565"/>
            <a:ext cx="685451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Which types of out-of-home advertising messages for legal services are most likely to interest you?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000000"/>
                </a:solidFill>
                <a:effectLst/>
                <a:uLnTx/>
                <a:uFillTx/>
                <a:latin typeface="Arial" panose="020B0604020202020204"/>
                <a:ea typeface="+mn-ea"/>
                <a:cs typeface="+mn-cs"/>
              </a:rPr>
              <a:t>Among those interested in OOH legal ads</a:t>
            </a:r>
          </a:p>
        </p:txBody>
      </p:sp>
      <p:sp>
        <p:nvSpPr>
          <p:cNvPr id="18" name="Text Placeholder 5">
            <a:extLst>
              <a:ext uri="{FF2B5EF4-FFF2-40B4-BE49-F238E27FC236}">
                <a16:creationId xmlns:a16="http://schemas.microsoft.com/office/drawing/2014/main" id="{2665839E-4C90-442C-817E-021A782E8A4E}"/>
              </a:ext>
            </a:extLst>
          </p:cNvPr>
          <p:cNvSpPr>
            <a:spLocks noGrp="1"/>
          </p:cNvSpPr>
          <p:nvPr>
            <p:ph type="body" sz="quarter" idx="11"/>
          </p:nvPr>
        </p:nvSpPr>
        <p:spPr>
          <a:xfrm>
            <a:off x="177447" y="265587"/>
            <a:ext cx="6096000" cy="252573"/>
          </a:xfrm>
        </p:spPr>
        <p:txBody>
          <a:bodyPr/>
          <a:lstStyle/>
          <a:p>
            <a:r>
              <a:rPr lang="en-US" b="1">
                <a:solidFill>
                  <a:schemeClr val="accent2"/>
                </a:solidFill>
                <a:latin typeface="+mn-lt"/>
              </a:rPr>
              <a:t>OAAA Q4 CONSUMER TRENDS FOR OOH</a:t>
            </a:r>
          </a:p>
        </p:txBody>
      </p:sp>
      <p:sp>
        <p:nvSpPr>
          <p:cNvPr id="25" name="Title 1">
            <a:extLst>
              <a:ext uri="{FF2B5EF4-FFF2-40B4-BE49-F238E27FC236}">
                <a16:creationId xmlns:a16="http://schemas.microsoft.com/office/drawing/2014/main" id="{CC87E680-7BA9-44F7-9E1F-7746341522AE}"/>
              </a:ext>
            </a:extLst>
          </p:cNvPr>
          <p:cNvSpPr>
            <a:spLocks noGrp="1"/>
          </p:cNvSpPr>
          <p:nvPr>
            <p:ph type="title"/>
          </p:nvPr>
        </p:nvSpPr>
        <p:spPr>
          <a:xfrm>
            <a:off x="162934" y="532675"/>
            <a:ext cx="11469742" cy="361169"/>
          </a:xfrm>
        </p:spPr>
        <p:txBody>
          <a:bodyPr/>
          <a:lstStyle/>
          <a:p>
            <a:r>
              <a:rPr lang="en-US" b="1" dirty="0">
                <a:latin typeface="+mj-lt"/>
              </a:rPr>
              <a:t>And Interest For Legal Services Ads Is High</a:t>
            </a:r>
            <a:br>
              <a:rPr lang="en-US" b="1" dirty="0">
                <a:latin typeface="+mj-lt"/>
              </a:rPr>
            </a:br>
            <a:r>
              <a:rPr lang="en-US" sz="1800" b="1" dirty="0">
                <a:latin typeface="+mj-lt"/>
              </a:rPr>
              <a:t>Especially Among Gen Z And Urban 1M+</a:t>
            </a:r>
          </a:p>
        </p:txBody>
      </p:sp>
      <p:sp>
        <p:nvSpPr>
          <p:cNvPr id="3" name="TextBox 2">
            <a:extLst>
              <a:ext uri="{FF2B5EF4-FFF2-40B4-BE49-F238E27FC236}">
                <a16:creationId xmlns:a16="http://schemas.microsoft.com/office/drawing/2014/main" id="{36FA5827-5C6D-3D40-90A9-181A3C2DD9A5}"/>
              </a:ext>
            </a:extLst>
          </p:cNvPr>
          <p:cNvSpPr txBox="1"/>
          <p:nvPr/>
        </p:nvSpPr>
        <p:spPr>
          <a:xfrm>
            <a:off x="9491241" y="512758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6C3594D4-9B04-4041-8C6E-CD22AF0E8ED6}"/>
              </a:ext>
            </a:extLst>
          </p:cNvPr>
          <p:cNvSpPr txBox="1"/>
          <p:nvPr/>
        </p:nvSpPr>
        <p:spPr>
          <a:xfrm>
            <a:off x="177447" y="6160728"/>
            <a:ext cx="10654964"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a:ln>
                  <a:noFill/>
                </a:ln>
                <a:solidFill>
                  <a:srgbClr val="939598"/>
                </a:solidFill>
                <a:effectLst/>
                <a:uLnTx/>
                <a:uFillTx/>
                <a:latin typeface="Arial" panose="020B0604020202020204"/>
                <a:ea typeface="+mn-ea"/>
                <a:cs typeface="Arial" panose="020B0604020202020204" pitchFamily="34" charset="0"/>
              </a:rPr>
              <a:t>BASE: INTERESTED IN LEGAL SERVICES ADS (n=700)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Q2. Which type of out-of-home advertising messages for legal services are most likely to interest you? Please select up to three.</a:t>
            </a:r>
          </a:p>
        </p:txBody>
      </p:sp>
      <p:graphicFrame>
        <p:nvGraphicFramePr>
          <p:cNvPr id="8" name="Chart 7">
            <a:extLst>
              <a:ext uri="{FF2B5EF4-FFF2-40B4-BE49-F238E27FC236}">
                <a16:creationId xmlns:a16="http://schemas.microsoft.com/office/drawing/2014/main" id="{24CD2945-1266-234C-886A-CF9CB1D64C96}"/>
              </a:ext>
            </a:extLst>
          </p:cNvPr>
          <p:cNvGraphicFramePr/>
          <p:nvPr/>
        </p:nvGraphicFramePr>
        <p:xfrm>
          <a:off x="827811" y="2135033"/>
          <a:ext cx="9354236" cy="393918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a:extLst>
              <a:ext uri="{FF2B5EF4-FFF2-40B4-BE49-F238E27FC236}">
                <a16:creationId xmlns:a16="http://schemas.microsoft.com/office/drawing/2014/main" id="{8AC07793-CC89-11BB-95B0-2149C7717212}"/>
              </a:ext>
            </a:extLst>
          </p:cNvPr>
          <p:cNvGrpSpPr/>
          <p:nvPr/>
        </p:nvGrpSpPr>
        <p:grpSpPr>
          <a:xfrm>
            <a:off x="8936610" y="2146436"/>
            <a:ext cx="2164927" cy="430887"/>
            <a:chOff x="9831583" y="3023357"/>
            <a:chExt cx="2164927" cy="430887"/>
          </a:xfrm>
        </p:grpSpPr>
        <p:cxnSp>
          <p:nvCxnSpPr>
            <p:cNvPr id="4" name="Straight Arrow Connector 3">
              <a:extLst>
                <a:ext uri="{FF2B5EF4-FFF2-40B4-BE49-F238E27FC236}">
                  <a16:creationId xmlns:a16="http://schemas.microsoft.com/office/drawing/2014/main" id="{0934D179-B5B1-7191-4588-DCCC2DCD2701}"/>
                </a:ext>
              </a:extLst>
            </p:cNvPr>
            <p:cNvCxnSpPr>
              <a:cxnSpLocks/>
            </p:cNvCxnSpPr>
            <p:nvPr/>
          </p:nvCxnSpPr>
          <p:spPr>
            <a:xfrm>
              <a:off x="9831583" y="3241964"/>
              <a:ext cx="320335" cy="0"/>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BED8C83D-F19B-A6BA-351E-02156215574E}"/>
                </a:ext>
              </a:extLst>
            </p:cNvPr>
            <p:cNvSpPr txBox="1"/>
            <p:nvPr/>
          </p:nvSpPr>
          <p:spPr>
            <a:xfrm>
              <a:off x="10222939" y="3023357"/>
              <a:ext cx="177357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8769"/>
                  </a:solidFill>
                  <a:effectLst/>
                  <a:uLnTx/>
                  <a:uFillTx/>
                  <a:latin typeface="Arial" panose="020B0604020202020204"/>
                  <a:ea typeface="+mn-ea"/>
                  <a:cs typeface="+mn-cs"/>
                </a:rPr>
                <a:t>79% </a:t>
              </a:r>
              <a:r>
                <a:rPr kumimoji="0" lang="en-US" sz="1100" b="1" i="0" u="none" strike="noStrike" kern="1200" cap="none" spc="0" normalizeH="0" baseline="0" noProof="0">
                  <a:ln>
                    <a:noFill/>
                  </a:ln>
                  <a:solidFill>
                    <a:srgbClr val="000000"/>
                  </a:solidFill>
                  <a:effectLst/>
                  <a:uLnTx/>
                  <a:uFillTx/>
                  <a:latin typeface="Arial" panose="020B0604020202020204"/>
                  <a:ea typeface="+mn-ea"/>
                  <a:cs typeface="+mn-cs"/>
                </a:rPr>
                <a:t>Urban 1M+</a:t>
              </a:r>
              <a:endParaRPr kumimoji="0" lang="en-US" sz="1100" b="1" i="0" u="none" strike="noStrike" kern="1200" cap="none" spc="0" normalizeH="0" baseline="0" noProof="0">
                <a:ln>
                  <a:noFill/>
                </a:ln>
                <a:solidFill>
                  <a:srgbClr val="FF8769"/>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FF8769"/>
                  </a:solidFill>
                  <a:effectLst/>
                  <a:uLnTx/>
                  <a:uFillTx/>
                  <a:latin typeface="Arial" panose="020B0604020202020204"/>
                  <a:ea typeface="+mn-ea"/>
                  <a:cs typeface="+mn-cs"/>
                </a:rPr>
                <a:t>74% </a:t>
              </a:r>
              <a:r>
                <a:rPr kumimoji="0" lang="en-US" sz="1100" b="1" i="0" u="none" strike="noStrike" kern="1200" cap="none" spc="0" normalizeH="0" baseline="0" noProof="0">
                  <a:ln>
                    <a:noFill/>
                  </a:ln>
                  <a:solidFill>
                    <a:srgbClr val="000000"/>
                  </a:solidFill>
                  <a:effectLst/>
                  <a:uLnTx/>
                  <a:uFillTx/>
                  <a:latin typeface="Arial" panose="020B0604020202020204"/>
                  <a:ea typeface="+mn-ea"/>
                  <a:cs typeface="+mn-cs"/>
                </a:rPr>
                <a:t>Gen Z</a:t>
              </a:r>
              <a:endParaRPr kumimoji="0" lang="en-US" sz="1100" b="1" i="0" u="none" strike="noStrike" kern="1200" cap="none" spc="0" normalizeH="0" baseline="0" noProof="0">
                <a:ln>
                  <a:noFill/>
                </a:ln>
                <a:solidFill>
                  <a:srgbClr val="FF8769"/>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1099520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BC5A5E0-02BF-4D43-85D0-3FBCD3ABE149}"/>
              </a:ext>
            </a:extLst>
          </p:cNvPr>
          <p:cNvSpPr>
            <a:spLocks noGrp="1"/>
          </p:cNvSpPr>
          <p:nvPr>
            <p:ph type="title"/>
          </p:nvPr>
        </p:nvSpPr>
        <p:spPr>
          <a:xfrm>
            <a:off x="200026" y="482600"/>
            <a:ext cx="11403471" cy="433739"/>
          </a:xfrm>
        </p:spPr>
        <p:txBody>
          <a:bodyPr/>
          <a:lstStyle/>
          <a:p>
            <a:r>
              <a:rPr lang="en-US" b="1">
                <a:latin typeface="+mn-lt"/>
              </a:rPr>
              <a:t>Key Takeaways </a:t>
            </a:r>
            <a:endParaRPr lang="en-US" b="1">
              <a:highlight>
                <a:srgbClr val="FFFF00"/>
              </a:highlight>
              <a:latin typeface="+mn-lt"/>
            </a:endParaRPr>
          </a:p>
        </p:txBody>
      </p:sp>
      <p:graphicFrame>
        <p:nvGraphicFramePr>
          <p:cNvPr id="13" name="Table 12">
            <a:extLst>
              <a:ext uri="{FF2B5EF4-FFF2-40B4-BE49-F238E27FC236}">
                <a16:creationId xmlns:a16="http://schemas.microsoft.com/office/drawing/2014/main" id="{E3EBA47B-C3BB-4E7A-BA64-389C908DCB57}"/>
              </a:ext>
            </a:extLst>
          </p:cNvPr>
          <p:cNvGraphicFramePr>
            <a:graphicFrameLocks noGrp="1"/>
          </p:cNvGraphicFramePr>
          <p:nvPr/>
        </p:nvGraphicFramePr>
        <p:xfrm>
          <a:off x="734332" y="1102991"/>
          <a:ext cx="10496163" cy="5547360"/>
        </p:xfrm>
        <a:graphic>
          <a:graphicData uri="http://schemas.openxmlformats.org/drawingml/2006/table">
            <a:tbl>
              <a:tblPr firstRow="1" bandRow="1">
                <a:tableStyleId>{5940675A-B579-460E-94D1-54222C63F5DA}</a:tableStyleId>
              </a:tblPr>
              <a:tblGrid>
                <a:gridCol w="534283">
                  <a:extLst>
                    <a:ext uri="{9D8B030D-6E8A-4147-A177-3AD203B41FA5}">
                      <a16:colId xmlns:a16="http://schemas.microsoft.com/office/drawing/2014/main" val="20000"/>
                    </a:ext>
                  </a:extLst>
                </a:gridCol>
                <a:gridCol w="9961880">
                  <a:extLst>
                    <a:ext uri="{9D8B030D-6E8A-4147-A177-3AD203B41FA5}">
                      <a16:colId xmlns:a16="http://schemas.microsoft.com/office/drawing/2014/main" val="20001"/>
                    </a:ext>
                  </a:extLst>
                </a:gridCol>
              </a:tblGrid>
              <a:tr h="746076">
                <a:tc>
                  <a:txBody>
                    <a:bodyPr/>
                    <a:lstStyle/>
                    <a:p>
                      <a:pPr marL="571500" indent="-571500" algn="r" rtl="0" eaLnBrk="1" latinLnBrk="0" hangingPunct="1">
                        <a:buClr>
                          <a:schemeClr val="accent1"/>
                        </a:buClr>
                        <a:buFont typeface="Arial"/>
                        <a:buChar char="•"/>
                      </a:pPr>
                      <a:r>
                        <a:rPr lang="en-US" sz="4400" b="0" kern="1200">
                          <a:solidFill>
                            <a:schemeClr val="accent2"/>
                          </a:solidFill>
                          <a:latin typeface="+mn-lt"/>
                          <a:ea typeface="+mn-ea"/>
                          <a:cs typeface="Arial Black"/>
                        </a:rPr>
                        <a:t> </a:t>
                      </a: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a:ln>
                            <a:noFill/>
                          </a:ln>
                          <a:solidFill>
                            <a:srgbClr val="000000"/>
                          </a:solidFill>
                          <a:effectLst/>
                          <a:uLnTx/>
                          <a:uFillTx/>
                          <a:latin typeface="+mn-lt"/>
                          <a:ea typeface="+mn-ea"/>
                          <a:cs typeface="+mn-cs"/>
                        </a:rPr>
                        <a:t>Holiday traveler rates are on par with 2022, but there is a boost in length of travel: </a:t>
                      </a:r>
                      <a:r>
                        <a:rPr kumimoji="0" lang="en-US" sz="1400" b="0" i="0" u="none" strike="noStrike" kern="1200" cap="none" spc="0" normalizeH="0" baseline="0">
                          <a:ln>
                            <a:noFill/>
                          </a:ln>
                          <a:solidFill>
                            <a:srgbClr val="000000"/>
                          </a:solidFill>
                          <a:effectLst/>
                          <a:uLnTx/>
                          <a:uFillTx/>
                          <a:latin typeface="+mn-lt"/>
                          <a:ea typeface="+mn-ea"/>
                          <a:cs typeface="+mn-cs"/>
                        </a:rPr>
                        <a:t>3 in 5 (60%) plan to travel this holiday season compared to (59%) in 2022. However, over 4 in 10 (44%) of holiday travelers plan on traveling more days this year compared to just (31%) last year.</a:t>
                      </a:r>
                      <a:endParaRPr kumimoji="0" lang="en-US" sz="1400" b="0" i="0" u="none" strike="noStrike" kern="1200" cap="none" spc="0" normalizeH="0" baseline="0" noProof="0">
                        <a:ln>
                          <a:noFill/>
                        </a:ln>
                        <a:solidFill>
                          <a:srgbClr val="000000"/>
                        </a:solidFill>
                        <a:effectLst/>
                        <a:uLnTx/>
                        <a:uFillTx/>
                        <a:latin typeface="+mn-lt"/>
                        <a:ea typeface="+mn-ea"/>
                        <a:cs typeface="+mn-cs"/>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0465504"/>
                  </a:ext>
                </a:extLst>
              </a:tr>
              <a:tr h="746076">
                <a:tc>
                  <a:txBody>
                    <a:bodyPr/>
                    <a:lstStyle/>
                    <a:p>
                      <a:pPr marL="571500" indent="-571500" algn="r" rtl="0" eaLnBrk="1" latinLnBrk="0" hangingPunct="1">
                        <a:buClr>
                          <a:schemeClr val="accent1"/>
                        </a:buClr>
                        <a:buFont typeface="Arial" panose="020B0604020202020204" pitchFamily="34" charset="0"/>
                        <a:buChar char="•"/>
                      </a:pPr>
                      <a:r>
                        <a:rPr lang="en-US" sz="4400" b="0" kern="1200">
                          <a:solidFill>
                            <a:schemeClr val="accent2"/>
                          </a:solidFill>
                          <a:latin typeface="+mn-lt"/>
                          <a:ea typeface="+mn-ea"/>
                          <a:cs typeface="Arial Black"/>
                        </a:rPr>
                        <a:t> </a:t>
                      </a: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b="1" i="0" kern="1200">
                          <a:solidFill>
                            <a:schemeClr val="tx1"/>
                          </a:solidFill>
                          <a:latin typeface="+mn-lt"/>
                          <a:ea typeface="+mn-ea"/>
                          <a:cs typeface="+mn-cs"/>
                        </a:rPr>
                        <a:t>Travelers are going the distance: </a:t>
                      </a:r>
                      <a:r>
                        <a:rPr lang="en-US" sz="1400" b="0" i="0" kern="1200">
                          <a:solidFill>
                            <a:schemeClr val="tx1"/>
                          </a:solidFill>
                          <a:latin typeface="+mn-lt"/>
                          <a:ea typeface="+mn-ea"/>
                          <a:cs typeface="+mn-cs"/>
                        </a:rPr>
                        <a:t>Personal vehicles remain the most likely mode of transportation (62%), but more travelers are flying (59% vs. 48% in 2022) which compliments the fact that many more are traveling between 501-1,000 miles to get to their destination this year (23% vs. 14% in 2022).</a:t>
                      </a:r>
                      <a:endParaRPr lang="en-US" sz="1400" b="1" i="0" kern="1200">
                        <a:solidFill>
                          <a:schemeClr val="tx1"/>
                        </a:solidFill>
                        <a:latin typeface="+mn-lt"/>
                        <a:ea typeface="+mn-ea"/>
                        <a:cs typeface="+mn-cs"/>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6535067"/>
                  </a:ext>
                </a:extLst>
              </a:tr>
              <a:tr h="565796">
                <a:tc>
                  <a:txBody>
                    <a:bodyPr/>
                    <a:lstStyle/>
                    <a:p>
                      <a:pPr marL="571500" indent="-571500" algn="r" rtl="0" eaLnBrk="1" latinLnBrk="0" hangingPunct="1">
                        <a:buClr>
                          <a:schemeClr val="accent1"/>
                        </a:buClr>
                        <a:buFont typeface="Arial" panose="020B0604020202020204" pitchFamily="34" charset="0"/>
                        <a:buChar char="•"/>
                      </a:pPr>
                      <a:r>
                        <a:rPr lang="en-US" sz="4400" b="0" kern="1200">
                          <a:solidFill>
                            <a:schemeClr val="accent2"/>
                          </a:solidFill>
                          <a:latin typeface="+mn-lt"/>
                          <a:ea typeface="+mn-ea"/>
                          <a:cs typeface="Arial Black"/>
                        </a:rPr>
                        <a:t> </a:t>
                      </a: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mn-lt"/>
                          <a:ea typeface="+mn-ea"/>
                          <a:cs typeface="+mn-cs"/>
                        </a:rPr>
                        <a:t>Economic impact felt in 2022 is lingering: </a:t>
                      </a:r>
                      <a:r>
                        <a:rPr kumimoji="0" lang="en-US" sz="1400" b="0" i="0" u="none" strike="noStrike" kern="1200" cap="none" spc="0" normalizeH="0" baseline="0" noProof="0">
                          <a:ln>
                            <a:noFill/>
                          </a:ln>
                          <a:solidFill>
                            <a:srgbClr val="000000"/>
                          </a:solidFill>
                          <a:effectLst/>
                          <a:uLnTx/>
                          <a:uFillTx/>
                          <a:latin typeface="+mn-lt"/>
                          <a:ea typeface="+mn-ea"/>
                          <a:cs typeface="+mn-cs"/>
                        </a:rPr>
                        <a:t>Similar numbers report an economic impact to their holiday plans in some way (65% 2023 vs. 67% 2022).</a:t>
                      </a:r>
                      <a:endParaRPr kumimoji="0" lang="en-US" sz="1400" b="1" i="0" u="none" strike="noStrike" kern="1200" cap="none" spc="0" normalizeH="0" baseline="0" noProof="0">
                        <a:ln>
                          <a:noFill/>
                        </a:ln>
                        <a:solidFill>
                          <a:srgbClr val="000000"/>
                        </a:solidFill>
                        <a:effectLst/>
                        <a:uLnTx/>
                        <a:uFillTx/>
                        <a:latin typeface="+mn-lt"/>
                        <a:ea typeface="+mn-ea"/>
                        <a:cs typeface="+mn-cs"/>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974179"/>
                  </a:ext>
                </a:extLst>
              </a:tr>
              <a:tr h="746076">
                <a:tc>
                  <a:txBody>
                    <a:bodyPr/>
                    <a:lstStyle/>
                    <a:p>
                      <a:pPr marL="571500" indent="-571500" algn="r" rtl="0" eaLnBrk="1" latinLnBrk="0" hangingPunct="1">
                        <a:buClr>
                          <a:schemeClr val="accent1"/>
                        </a:buClr>
                        <a:buFont typeface="Arial" panose="020B0604020202020204" pitchFamily="34" charset="0"/>
                        <a:buChar char="•"/>
                      </a:pPr>
                      <a:r>
                        <a:rPr lang="en-US" sz="4400" b="0" kern="1200">
                          <a:solidFill>
                            <a:schemeClr val="accent2"/>
                          </a:solidFill>
                          <a:latin typeface="+mn-lt"/>
                          <a:ea typeface="+mn-ea"/>
                          <a:cs typeface="Arial Black"/>
                        </a:rPr>
                        <a:t> </a:t>
                      </a: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US" sz="1400" b="1" i="0" u="none" strike="noStrike" kern="1200" cap="none" spc="0" normalizeH="0" baseline="0">
                          <a:ln>
                            <a:noFill/>
                          </a:ln>
                          <a:solidFill>
                            <a:srgbClr val="000000"/>
                          </a:solidFill>
                          <a:effectLst/>
                          <a:uLnTx/>
                          <a:uFillTx/>
                          <a:latin typeface="+mn-lt"/>
                          <a:ea typeface="+mn-ea"/>
                          <a:cs typeface="+mn-cs"/>
                        </a:rPr>
                        <a:t>But holiday travel is a priority: </a:t>
                      </a:r>
                      <a:r>
                        <a:rPr kumimoji="0" lang="en-US" sz="1400" b="0" i="0" u="none" strike="noStrike" kern="1200" cap="none" spc="0" normalizeH="0" baseline="0">
                          <a:ln>
                            <a:noFill/>
                          </a:ln>
                          <a:solidFill>
                            <a:srgbClr val="000000"/>
                          </a:solidFill>
                          <a:effectLst/>
                          <a:uLnTx/>
                          <a:uFillTx/>
                          <a:latin typeface="+mn-lt"/>
                          <a:ea typeface="+mn-ea"/>
                          <a:cs typeface="+mn-cs"/>
                        </a:rPr>
                        <a:t>A third (36%) of </a:t>
                      </a:r>
                      <a:r>
                        <a:rPr kumimoji="0" lang="en-US" sz="1400" b="0" i="0" u="none" strike="noStrike" kern="1200" cap="none" spc="0" normalizeH="0" baseline="0" noProof="0">
                          <a:ln>
                            <a:noFill/>
                          </a:ln>
                          <a:solidFill>
                            <a:srgbClr val="000000"/>
                          </a:solidFill>
                          <a:effectLst/>
                          <a:uLnTx/>
                          <a:uFillTx/>
                          <a:latin typeface="+mn-lt"/>
                          <a:ea typeface="+mn-ea"/>
                          <a:cs typeface="+mn-cs"/>
                        </a:rPr>
                        <a:t>holiday travelers are spending more on their travel this year and they are much less likely to say it has an impact on the distance they are willing to travel this year (26% has an impact in 2023 vs. 44% in 2022) signaling that holiday travel is important.</a:t>
                      </a:r>
                      <a:endParaRPr kumimoji="0" lang="en-US" sz="1400" b="1" i="0" u="none" strike="noStrike" kern="1200" cap="none" spc="0" normalizeH="0" baseline="0">
                        <a:ln>
                          <a:noFill/>
                        </a:ln>
                        <a:solidFill>
                          <a:srgbClr val="000000"/>
                        </a:solidFill>
                        <a:effectLst/>
                        <a:uLnTx/>
                        <a:uFillTx/>
                        <a:latin typeface="+mn-lt"/>
                        <a:ea typeface="+mn-ea"/>
                        <a:cs typeface="+mn-cs"/>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2616400"/>
                  </a:ext>
                </a:extLst>
              </a:tr>
              <a:tr h="746076">
                <a:tc>
                  <a:txBody>
                    <a:bodyPr/>
                    <a:lstStyle/>
                    <a:p>
                      <a:pPr marL="571500" indent="-571500" algn="r" rtl="0" eaLnBrk="1" latinLnBrk="0" hangingPunct="1">
                        <a:buClr>
                          <a:schemeClr val="accent1"/>
                        </a:buClr>
                        <a:buFont typeface="Arial" panose="020B0604020202020204" pitchFamily="34" charset="0"/>
                        <a:buChar char="•"/>
                      </a:pPr>
                      <a:r>
                        <a:rPr lang="en-US" sz="4400" b="0" kern="1200">
                          <a:solidFill>
                            <a:schemeClr val="accent2"/>
                          </a:solidFill>
                          <a:latin typeface="+mn-lt"/>
                          <a:ea typeface="+mn-ea"/>
                          <a:cs typeface="Arial Black"/>
                        </a:rPr>
                        <a:t> </a:t>
                      </a: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b="1" i="0" kern="1200">
                          <a:solidFill>
                            <a:schemeClr val="tx1"/>
                          </a:solidFill>
                          <a:latin typeface="+mn-lt"/>
                          <a:ea typeface="+mn-ea"/>
                          <a:cs typeface="+mn-cs"/>
                        </a:rPr>
                        <a:t>Holiday shoppers will flood the stores in late fall: </a:t>
                      </a:r>
                      <a:r>
                        <a:rPr lang="en-US" sz="1400" b="0" i="0" kern="1200">
                          <a:solidFill>
                            <a:schemeClr val="tx1"/>
                          </a:solidFill>
                          <a:latin typeface="+mn-lt"/>
                          <a:ea typeface="+mn-ea"/>
                          <a:cs typeface="+mn-cs"/>
                        </a:rPr>
                        <a:t>Nearly identical numbers of consumers report they will be holiday shopping this year compared to last (87% 2023 vs. 85% 2022), but November grows in importance in timing of their planned purchases (38% 2023 vs. 30% 2022).</a:t>
                      </a:r>
                      <a:endParaRPr lang="en-US" sz="1400" b="0"/>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239028"/>
                  </a:ext>
                </a:extLst>
              </a:tr>
              <a:tr h="746076">
                <a:tc>
                  <a:txBody>
                    <a:bodyPr/>
                    <a:lstStyle/>
                    <a:p>
                      <a:pPr marL="571500" indent="-571500" algn="r" rtl="0" eaLnBrk="1" latinLnBrk="0" hangingPunct="1">
                        <a:buClr>
                          <a:schemeClr val="accent1"/>
                        </a:buClr>
                        <a:buFont typeface="Arial" panose="020B0604020202020204" pitchFamily="34" charset="0"/>
                        <a:buChar char="•"/>
                      </a:pPr>
                      <a:r>
                        <a:rPr lang="en-US" sz="4400" b="0" kern="1200">
                          <a:solidFill>
                            <a:schemeClr val="accent2"/>
                          </a:solidFill>
                          <a:latin typeface="+mn-lt"/>
                          <a:ea typeface="+mn-ea"/>
                          <a:cs typeface="Arial Black"/>
                        </a:rPr>
                        <a:t> </a:t>
                      </a: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b="1" i="0" kern="1200">
                          <a:solidFill>
                            <a:schemeClr val="tx1"/>
                          </a:solidFill>
                          <a:latin typeface="+mn-lt"/>
                          <a:ea typeface="+mn-ea"/>
                          <a:cs typeface="+mn-cs"/>
                        </a:rPr>
                        <a:t>Holiday shoppers are still likely to adjust their shopping for economic reasons: </a:t>
                      </a:r>
                      <a:r>
                        <a:rPr lang="en-US" sz="1400" b="0" i="0" kern="1200">
                          <a:solidFill>
                            <a:schemeClr val="tx1"/>
                          </a:solidFill>
                          <a:latin typeface="+mn-lt"/>
                          <a:ea typeface="+mn-ea"/>
                          <a:cs typeface="+mn-cs"/>
                        </a:rPr>
                        <a:t>A consistent majority of holiday shoppers since 2022 report that they plan on adjusting their shopping because of the economy/inflation (84% 2023 vs. 83% 2022) – with most (50%) saying they will set a budget and stick to it this year.</a:t>
                      </a:r>
                      <a:endParaRPr lang="en-US" sz="1400" b="1" i="0" kern="1200">
                        <a:solidFill>
                          <a:schemeClr val="tx1"/>
                        </a:solidFill>
                        <a:latin typeface="+mn-lt"/>
                        <a:ea typeface="+mn-ea"/>
                        <a:cs typeface="+mn-cs"/>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62520"/>
                  </a:ext>
                </a:extLst>
              </a:tr>
              <a:tr h="746076">
                <a:tc>
                  <a:txBody>
                    <a:bodyPr/>
                    <a:lstStyle/>
                    <a:p>
                      <a:pPr marL="571500" indent="-571500" algn="r" rtl="0" eaLnBrk="1" latinLnBrk="0" hangingPunct="1">
                        <a:buClr>
                          <a:schemeClr val="accent1"/>
                        </a:buClr>
                        <a:buFont typeface="Arial" panose="020B0604020202020204" pitchFamily="34" charset="0"/>
                        <a:buChar char="•"/>
                      </a:pPr>
                      <a:r>
                        <a:rPr lang="en-US" sz="4400" b="0" kern="1200">
                          <a:solidFill>
                            <a:schemeClr val="accent2"/>
                          </a:solidFill>
                          <a:latin typeface="+mn-lt"/>
                          <a:ea typeface="+mn-ea"/>
                          <a:cs typeface="Arial Black"/>
                        </a:rPr>
                        <a:t> </a:t>
                      </a: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i="0" kern="1200">
                          <a:solidFill>
                            <a:schemeClr val="tx1"/>
                          </a:solidFill>
                          <a:latin typeface="+mn-lt"/>
                          <a:ea typeface="+mn-ea"/>
                          <a:cs typeface="+mn-cs"/>
                        </a:rPr>
                        <a:t>However, shoppers anticipate increased spending on holiday gifts: </a:t>
                      </a:r>
                      <a:r>
                        <a:rPr lang="en-US" sz="1400" b="0" i="0" kern="1200">
                          <a:solidFill>
                            <a:schemeClr val="tx1"/>
                          </a:solidFill>
                          <a:latin typeface="+mn-lt"/>
                          <a:ea typeface="+mn-ea"/>
                          <a:cs typeface="+mn-cs"/>
                        </a:rPr>
                        <a:t>Nearly 2 in 5 (37%) plan to spend more on holiday gifts compared to last year, with nearly 7 in 10 (68%) expecting to spend over $500 on holiday gifts (vs. 57% in 2022). </a:t>
                      </a:r>
                      <a:endParaRPr lang="en-US" sz="1400" b="1" i="0" kern="1200">
                        <a:solidFill>
                          <a:schemeClr val="tx1"/>
                        </a:solidFill>
                        <a:latin typeface="+mn-lt"/>
                        <a:ea typeface="+mn-ea"/>
                        <a:cs typeface="+mn-cs"/>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0127740"/>
                  </a:ext>
                </a:extLst>
              </a:tr>
            </a:tbl>
          </a:graphicData>
        </a:graphic>
      </p:graphicFrame>
      <p:sp>
        <p:nvSpPr>
          <p:cNvPr id="8" name="Text Placeholder 5">
            <a:extLst>
              <a:ext uri="{FF2B5EF4-FFF2-40B4-BE49-F238E27FC236}">
                <a16:creationId xmlns:a16="http://schemas.microsoft.com/office/drawing/2014/main" id="{379BAC47-76A7-0147-BB29-A25C1557DD9E}"/>
              </a:ext>
            </a:extLst>
          </p:cNvPr>
          <p:cNvSpPr>
            <a:spLocks noGrp="1"/>
          </p:cNvSpPr>
          <p:nvPr>
            <p:ph type="body" sz="quarter" idx="11"/>
          </p:nvPr>
        </p:nvSpPr>
        <p:spPr>
          <a:xfrm>
            <a:off x="200026" y="191785"/>
            <a:ext cx="7715723" cy="252573"/>
          </a:xfrm>
        </p:spPr>
        <p:txBody>
          <a:bodyPr/>
          <a:lstStyle/>
          <a:p>
            <a:r>
              <a:rPr lang="en-US" b="1" dirty="0">
                <a:solidFill>
                  <a:schemeClr val="accent2"/>
                </a:solidFill>
                <a:latin typeface="+mn-lt"/>
              </a:rPr>
              <a:t>OAAA Q4 2023 - CONSUMER TRENDS FOR OOH</a:t>
            </a:r>
          </a:p>
        </p:txBody>
      </p:sp>
    </p:spTree>
    <p:extLst>
      <p:ext uri="{BB962C8B-B14F-4D97-AF65-F5344CB8AC3E}">
        <p14:creationId xmlns:p14="http://schemas.microsoft.com/office/powerpoint/2010/main" val="675782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9351C8-8FFB-4DEB-9A08-F6C661002929}"/>
              </a:ext>
            </a:extLst>
          </p:cNvPr>
          <p:cNvPicPr>
            <a:picLocks noChangeAspect="1"/>
          </p:cNvPicPr>
          <p:nvPr/>
        </p:nvPicPr>
        <p:blipFill>
          <a:blip r:embed="rId2"/>
          <a:stretch>
            <a:fillRect/>
          </a:stretch>
        </p:blipFill>
        <p:spPr>
          <a:xfrm>
            <a:off x="7919049" y="4965545"/>
            <a:ext cx="3504644" cy="1129755"/>
          </a:xfrm>
          <a:prstGeom prst="rect">
            <a:avLst/>
          </a:prstGeom>
        </p:spPr>
      </p:pic>
      <p:sp>
        <p:nvSpPr>
          <p:cNvPr id="4" name="TextBox 3">
            <a:extLst>
              <a:ext uri="{FF2B5EF4-FFF2-40B4-BE49-F238E27FC236}">
                <a16:creationId xmlns:a16="http://schemas.microsoft.com/office/drawing/2014/main" id="{D01CD8AE-FD1B-4C50-B675-289402BBC1E8}"/>
              </a:ext>
            </a:extLst>
          </p:cNvPr>
          <p:cNvSpPr txBox="1"/>
          <p:nvPr/>
        </p:nvSpPr>
        <p:spPr>
          <a:xfrm>
            <a:off x="5705857" y="6310744"/>
            <a:ext cx="6232388" cy="430887"/>
          </a:xfrm>
          <a:prstGeom prst="rect">
            <a:avLst/>
          </a:prstGeom>
          <a:noFill/>
        </p:spPr>
        <p:txBody>
          <a:bodyPr wrap="square">
            <a:spAutoFit/>
          </a:bodyPr>
          <a:lstStyle/>
          <a:p>
            <a:pPr algn="r"/>
            <a:r>
              <a:rPr lang="en-US" sz="1100" dirty="0">
                <a:solidFill>
                  <a:schemeClr val="bg1"/>
                </a:solidFill>
                <a:effectLst/>
                <a:ea typeface="Calibri" panose="020F0502020204030204" pitchFamily="34" charset="0"/>
                <a:cs typeface="Times New Roman" panose="02020603050405020304" pitchFamily="18" charset="0"/>
              </a:rPr>
              <a:t>“OOH Consumer Insights  Q4 2023” was sponsored by The Foundation for Outdoor Advertising Research and Education (FOARE), a 501 (c) (3) not for profit, charitable organization. </a:t>
            </a:r>
            <a:endParaRPr lang="en-US" sz="1100" dirty="0">
              <a:solidFill>
                <a:schemeClr val="bg1"/>
              </a:solidFill>
            </a:endParaRPr>
          </a:p>
        </p:txBody>
      </p:sp>
    </p:spTree>
    <p:extLst>
      <p:ext uri="{BB962C8B-B14F-4D97-AF65-F5344CB8AC3E}">
        <p14:creationId xmlns:p14="http://schemas.microsoft.com/office/powerpoint/2010/main" val="1575763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BC5A5E0-02BF-4D43-85D0-3FBCD3ABE149}"/>
              </a:ext>
            </a:extLst>
          </p:cNvPr>
          <p:cNvSpPr>
            <a:spLocks noGrp="1"/>
          </p:cNvSpPr>
          <p:nvPr>
            <p:ph type="title"/>
          </p:nvPr>
        </p:nvSpPr>
        <p:spPr>
          <a:xfrm>
            <a:off x="200026" y="482600"/>
            <a:ext cx="11403471" cy="433739"/>
          </a:xfrm>
        </p:spPr>
        <p:txBody>
          <a:bodyPr/>
          <a:lstStyle/>
          <a:p>
            <a:r>
              <a:rPr lang="en-US" b="1">
                <a:latin typeface="+mn-lt"/>
              </a:rPr>
              <a:t>Key Takeaways </a:t>
            </a:r>
            <a:endParaRPr lang="en-US" b="1">
              <a:highlight>
                <a:srgbClr val="FFFF00"/>
              </a:highlight>
              <a:latin typeface="+mn-lt"/>
            </a:endParaRPr>
          </a:p>
        </p:txBody>
      </p:sp>
      <p:graphicFrame>
        <p:nvGraphicFramePr>
          <p:cNvPr id="13" name="Table 12">
            <a:extLst>
              <a:ext uri="{FF2B5EF4-FFF2-40B4-BE49-F238E27FC236}">
                <a16:creationId xmlns:a16="http://schemas.microsoft.com/office/drawing/2014/main" id="{E3EBA47B-C3BB-4E7A-BA64-389C908DCB57}"/>
              </a:ext>
            </a:extLst>
          </p:cNvPr>
          <p:cNvGraphicFramePr>
            <a:graphicFrameLocks noGrp="1"/>
          </p:cNvGraphicFramePr>
          <p:nvPr/>
        </p:nvGraphicFramePr>
        <p:xfrm>
          <a:off x="940008" y="1447800"/>
          <a:ext cx="9725222" cy="3962400"/>
        </p:xfrm>
        <a:graphic>
          <a:graphicData uri="http://schemas.openxmlformats.org/drawingml/2006/table">
            <a:tbl>
              <a:tblPr firstRow="1" bandRow="1">
                <a:tableStyleId>{5940675A-B579-460E-94D1-54222C63F5DA}</a:tableStyleId>
              </a:tblPr>
              <a:tblGrid>
                <a:gridCol w="495040">
                  <a:extLst>
                    <a:ext uri="{9D8B030D-6E8A-4147-A177-3AD203B41FA5}">
                      <a16:colId xmlns:a16="http://schemas.microsoft.com/office/drawing/2014/main" val="20000"/>
                    </a:ext>
                  </a:extLst>
                </a:gridCol>
                <a:gridCol w="9230182">
                  <a:extLst>
                    <a:ext uri="{9D8B030D-6E8A-4147-A177-3AD203B41FA5}">
                      <a16:colId xmlns:a16="http://schemas.microsoft.com/office/drawing/2014/main" val="20001"/>
                    </a:ext>
                  </a:extLst>
                </a:gridCol>
              </a:tblGrid>
              <a:tr h="493348">
                <a:tc>
                  <a:txBody>
                    <a:bodyPr/>
                    <a:lstStyle/>
                    <a:p>
                      <a:pPr marL="571500" indent="-571500" algn="r" rtl="0" eaLnBrk="1" latinLnBrk="0" hangingPunct="1">
                        <a:buClr>
                          <a:schemeClr val="accent1"/>
                        </a:buClr>
                        <a:buFont typeface="Arial"/>
                        <a:buChar char="•"/>
                      </a:pPr>
                      <a:r>
                        <a:rPr lang="en-US" sz="4400" b="0" kern="1200">
                          <a:solidFill>
                            <a:schemeClr val="accent2"/>
                          </a:solidFill>
                          <a:latin typeface="+mn-lt"/>
                          <a:ea typeface="+mn-ea"/>
                          <a:cs typeface="Arial Black"/>
                        </a:rPr>
                        <a:t> </a:t>
                      </a: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b="1" i="0" kern="1200">
                          <a:solidFill>
                            <a:schemeClr val="tx1"/>
                          </a:solidFill>
                          <a:latin typeface="+mn-lt"/>
                          <a:ea typeface="+mn-ea"/>
                          <a:cs typeface="+mn-cs"/>
                        </a:rPr>
                        <a:t>Online retailers and clothing are fan favorites for shoppers: </a:t>
                      </a:r>
                      <a:r>
                        <a:rPr lang="en-US" sz="1400" b="0" i="0" kern="1200">
                          <a:solidFill>
                            <a:schemeClr val="tx1"/>
                          </a:solidFill>
                          <a:latin typeface="+mn-lt"/>
                          <a:ea typeface="+mn-ea"/>
                          <a:cs typeface="+mn-cs"/>
                        </a:rPr>
                        <a:t>Most (32%) holiday shoppers who purchase from online retailers say they will be spending more here this holiday shopping season. Clothing is the gift most shoppers will be spending big on (60%).</a:t>
                      </a:r>
                      <a:endParaRPr lang="en-US" sz="1400" b="1" i="0" kern="1200">
                        <a:solidFill>
                          <a:schemeClr val="tx1"/>
                        </a:solidFill>
                        <a:latin typeface="+mn-lt"/>
                        <a:ea typeface="+mn-ea"/>
                        <a:cs typeface="+mn-cs"/>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0465504"/>
                  </a:ext>
                </a:extLst>
              </a:tr>
              <a:tr h="493348">
                <a:tc>
                  <a:txBody>
                    <a:bodyPr/>
                    <a:lstStyle/>
                    <a:p>
                      <a:pPr marL="571500" indent="-571500" algn="r" rtl="0" eaLnBrk="1" latinLnBrk="0" hangingPunct="1">
                        <a:buClr>
                          <a:schemeClr val="accent1"/>
                        </a:buClr>
                        <a:buFont typeface="Arial" panose="020B0604020202020204" pitchFamily="34" charset="0"/>
                        <a:buChar char="•"/>
                      </a:pPr>
                      <a:r>
                        <a:rPr lang="en-US" sz="4400" b="0" kern="1200">
                          <a:solidFill>
                            <a:schemeClr val="accent2"/>
                          </a:solidFill>
                          <a:latin typeface="+mn-lt"/>
                          <a:ea typeface="+mn-ea"/>
                          <a:cs typeface="Arial Black"/>
                        </a:rPr>
                        <a:t> </a:t>
                      </a: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b="1" i="0" kern="1200">
                          <a:solidFill>
                            <a:schemeClr val="tx1"/>
                          </a:solidFill>
                          <a:latin typeface="+mn-lt"/>
                          <a:ea typeface="+mn-ea"/>
                          <a:cs typeface="+mn-cs"/>
                        </a:rPr>
                        <a:t>OOH ads are highly relevant for holiday shoppers: </a:t>
                      </a:r>
                      <a:r>
                        <a:rPr lang="en-US" sz="1400" b="0" i="0" kern="1200">
                          <a:solidFill>
                            <a:schemeClr val="tx1"/>
                          </a:solidFill>
                          <a:latin typeface="+mn-lt"/>
                          <a:ea typeface="+mn-ea"/>
                          <a:cs typeface="+mn-cs"/>
                        </a:rPr>
                        <a:t>Two-thirds or more of shoppers say OOH ads regarding shopping are relevant to them, with nearly 9 in 10 (87%) saying ads about value or savings are relevant.</a:t>
                      </a:r>
                      <a:endParaRPr lang="en-US" sz="1400" b="1" i="0" kern="1200">
                        <a:solidFill>
                          <a:schemeClr val="tx1"/>
                        </a:solidFill>
                        <a:latin typeface="+mn-lt"/>
                        <a:ea typeface="+mn-ea"/>
                        <a:cs typeface="+mn-cs"/>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6535067"/>
                  </a:ext>
                </a:extLst>
              </a:tr>
              <a:tr h="493348">
                <a:tc>
                  <a:txBody>
                    <a:bodyPr/>
                    <a:lstStyle/>
                    <a:p>
                      <a:pPr marL="571500" indent="-571500" algn="r" rtl="0" eaLnBrk="1" latinLnBrk="0" hangingPunct="1">
                        <a:buClr>
                          <a:schemeClr val="accent1"/>
                        </a:buClr>
                        <a:buFont typeface="Arial" panose="020B0604020202020204" pitchFamily="34" charset="0"/>
                        <a:buChar char="•"/>
                      </a:pPr>
                      <a:r>
                        <a:rPr lang="en-US" sz="4400" b="0" kern="1200">
                          <a:solidFill>
                            <a:schemeClr val="accent2"/>
                          </a:solidFill>
                          <a:latin typeface="+mn-lt"/>
                          <a:ea typeface="+mn-ea"/>
                          <a:cs typeface="Arial Black"/>
                        </a:rPr>
                        <a:t> </a:t>
                      </a: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mn-lt"/>
                          <a:ea typeface="+mn-ea"/>
                          <a:cs typeface="+mn-cs"/>
                        </a:rPr>
                        <a:t>Additionally, most consumers understand the benefits of OOH ads: </a:t>
                      </a:r>
                      <a:r>
                        <a:rPr kumimoji="0" lang="en-US" sz="1400" b="0" i="0" u="none" strike="noStrike" kern="1200" cap="none" spc="0" normalizeH="0" baseline="0" noProof="0">
                          <a:ln>
                            <a:noFill/>
                          </a:ln>
                          <a:solidFill>
                            <a:srgbClr val="000000"/>
                          </a:solidFill>
                          <a:effectLst/>
                          <a:uLnTx/>
                          <a:uFillTx/>
                          <a:latin typeface="+mn-lt"/>
                          <a:ea typeface="+mn-ea"/>
                          <a:cs typeface="+mn-cs"/>
                        </a:rPr>
                        <a:t>More than three quarters (78%) agree that OOH ads are useful and informative and (67%) agree that they are a positive addition to the areas they see them in. </a:t>
                      </a:r>
                      <a:endParaRPr kumimoji="0" lang="en-US" sz="1400" b="1" i="0" u="none" strike="noStrike" kern="1200" cap="none" spc="0" normalizeH="0" baseline="0" noProof="0">
                        <a:ln>
                          <a:noFill/>
                        </a:ln>
                        <a:solidFill>
                          <a:srgbClr val="000000"/>
                        </a:solidFill>
                        <a:effectLst/>
                        <a:uLnTx/>
                        <a:uFillTx/>
                        <a:latin typeface="+mn-lt"/>
                        <a:ea typeface="+mn-ea"/>
                        <a:cs typeface="+mn-cs"/>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974179"/>
                  </a:ext>
                </a:extLst>
              </a:tr>
              <a:tr h="493348">
                <a:tc>
                  <a:txBody>
                    <a:bodyPr/>
                    <a:lstStyle/>
                    <a:p>
                      <a:pPr marL="571500" indent="-571500" algn="r" rtl="0" eaLnBrk="1" latinLnBrk="0" hangingPunct="1">
                        <a:buClr>
                          <a:schemeClr val="accent1"/>
                        </a:buClr>
                        <a:buFont typeface="Arial" panose="020B0604020202020204" pitchFamily="34" charset="0"/>
                        <a:buChar char="•"/>
                      </a:pPr>
                      <a:r>
                        <a:rPr lang="en-US" sz="4400" b="0" kern="1200">
                          <a:solidFill>
                            <a:schemeClr val="accent2"/>
                          </a:solidFill>
                          <a:latin typeface="+mn-lt"/>
                          <a:ea typeface="+mn-ea"/>
                          <a:cs typeface="Arial Black"/>
                        </a:rPr>
                        <a:t> </a:t>
                      </a: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US" sz="1400" b="1" i="0" u="none" strike="noStrike" kern="1200" cap="none" spc="0" normalizeH="0" baseline="0">
                          <a:ln>
                            <a:noFill/>
                          </a:ln>
                          <a:solidFill>
                            <a:srgbClr val="000000"/>
                          </a:solidFill>
                          <a:effectLst/>
                          <a:uLnTx/>
                          <a:uFillTx/>
                          <a:latin typeface="+mn-lt"/>
                          <a:ea typeface="+mn-ea"/>
                          <a:cs typeface="+mn-cs"/>
                        </a:rPr>
                        <a:t>OOH ad recall is high across key product categories: </a:t>
                      </a:r>
                      <a:r>
                        <a:rPr kumimoji="0" lang="en-US" sz="1400" b="0" i="0" u="none" strike="noStrike" kern="1200" cap="none" spc="0" normalizeH="0" baseline="0">
                          <a:ln>
                            <a:noFill/>
                          </a:ln>
                          <a:solidFill>
                            <a:srgbClr val="000000"/>
                          </a:solidFill>
                          <a:effectLst/>
                          <a:uLnTx/>
                          <a:uFillTx/>
                          <a:latin typeface="+mn-lt"/>
                          <a:ea typeface="+mn-ea"/>
                          <a:cs typeface="+mn-cs"/>
                        </a:rPr>
                        <a:t>Roughly 3 in 5 recall recently seeing an ad for legal services (64%), hotels (62%), or home improvement retail stores (59%).</a:t>
                      </a:r>
                      <a:endParaRPr kumimoji="0" lang="en-US" sz="1400" b="1" i="0" u="none" strike="noStrike" kern="1200" cap="none" spc="0" normalizeH="0" baseline="0">
                        <a:ln>
                          <a:noFill/>
                        </a:ln>
                        <a:solidFill>
                          <a:srgbClr val="000000"/>
                        </a:solidFill>
                        <a:effectLst/>
                        <a:uLnTx/>
                        <a:uFillTx/>
                        <a:latin typeface="+mn-lt"/>
                        <a:ea typeface="+mn-ea"/>
                        <a:cs typeface="+mn-cs"/>
                      </a:endParaRPr>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2616400"/>
                  </a:ext>
                </a:extLst>
              </a:tr>
              <a:tr h="493348">
                <a:tc>
                  <a:txBody>
                    <a:bodyPr/>
                    <a:lstStyle/>
                    <a:p>
                      <a:pPr marL="571500" indent="-571500" algn="r" rtl="0" eaLnBrk="1" latinLnBrk="0" hangingPunct="1">
                        <a:buClr>
                          <a:schemeClr val="accent1"/>
                        </a:buClr>
                        <a:buFont typeface="Arial" panose="020B0604020202020204" pitchFamily="34" charset="0"/>
                        <a:buChar char="•"/>
                      </a:pPr>
                      <a:r>
                        <a:rPr lang="en-US" sz="4400" b="0" kern="1200">
                          <a:solidFill>
                            <a:schemeClr val="accent2"/>
                          </a:solidFill>
                          <a:latin typeface="+mn-lt"/>
                          <a:ea typeface="+mn-ea"/>
                          <a:cs typeface="Arial Black"/>
                        </a:rPr>
                        <a:t> </a:t>
                      </a:r>
                    </a:p>
                  </a:txBody>
                  <a:tcPr marL="121920" marR="121920" marT="60960" marB="6096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lang="en-US" sz="1400" b="1" dirty="0"/>
                        <a:t>And OOH product category ads drive engagement: </a:t>
                      </a:r>
                      <a:r>
                        <a:rPr lang="en-US" sz="1400" b="0" dirty="0"/>
                        <a:t>7 in 10 who recall seeing an ad in the respective category engaged in some way for hotels and home improvement stores (71% each). About 4 in 10 engaged with legal services ads (41%), with search and word of mouth sharing as the top actions produced.</a:t>
                      </a:r>
                      <a:endParaRPr lang="en-US" sz="1400" b="1" dirty="0"/>
                    </a:p>
                  </a:txBody>
                  <a:tcPr marL="121920" marR="121920" marT="60960" marB="60960" anchor="ctr">
                    <a:lnL w="12700" cap="flat" cmpd="sng" algn="ctr">
                      <a:no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239028"/>
                  </a:ext>
                </a:extLst>
              </a:tr>
            </a:tbl>
          </a:graphicData>
        </a:graphic>
      </p:graphicFrame>
      <p:sp>
        <p:nvSpPr>
          <p:cNvPr id="8" name="Text Placeholder 5">
            <a:extLst>
              <a:ext uri="{FF2B5EF4-FFF2-40B4-BE49-F238E27FC236}">
                <a16:creationId xmlns:a16="http://schemas.microsoft.com/office/drawing/2014/main" id="{379BAC47-76A7-0147-BB29-A25C1557DD9E}"/>
              </a:ext>
            </a:extLst>
          </p:cNvPr>
          <p:cNvSpPr>
            <a:spLocks noGrp="1"/>
          </p:cNvSpPr>
          <p:nvPr>
            <p:ph type="body" sz="quarter" idx="11"/>
          </p:nvPr>
        </p:nvSpPr>
        <p:spPr>
          <a:xfrm>
            <a:off x="200026" y="191785"/>
            <a:ext cx="7715723" cy="252573"/>
          </a:xfrm>
        </p:spPr>
        <p:txBody>
          <a:bodyPr/>
          <a:lstStyle/>
          <a:p>
            <a:r>
              <a:rPr lang="en-US" b="1" dirty="0">
                <a:solidFill>
                  <a:schemeClr val="accent2"/>
                </a:solidFill>
                <a:latin typeface="+mn-lt"/>
              </a:rPr>
              <a:t>OAAA Q4 2023 - CONSUMER TRENDS FOR OOH</a:t>
            </a:r>
          </a:p>
        </p:txBody>
      </p:sp>
    </p:spTree>
    <p:extLst>
      <p:ext uri="{BB962C8B-B14F-4D97-AF65-F5344CB8AC3E}">
        <p14:creationId xmlns:p14="http://schemas.microsoft.com/office/powerpoint/2010/main" val="3735374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FA0A4-9D8E-0E4B-AD09-CC92AC4C9EDE}"/>
              </a:ext>
            </a:extLst>
          </p:cNvPr>
          <p:cNvSpPr>
            <a:spLocks noGrp="1"/>
          </p:cNvSpPr>
          <p:nvPr>
            <p:ph type="ctrTitle"/>
          </p:nvPr>
        </p:nvSpPr>
        <p:spPr>
          <a:xfrm>
            <a:off x="1557667" y="2251304"/>
            <a:ext cx="9076666" cy="2355391"/>
          </a:xfrm>
        </p:spPr>
        <p:txBody>
          <a:bodyPr anchor="ctr"/>
          <a:lstStyle/>
          <a:p>
            <a:r>
              <a:rPr lang="en-US" sz="4800"/>
              <a:t>Consumer Spending And Persistent Inflation</a:t>
            </a:r>
            <a:endParaRPr lang="en-US" sz="4400"/>
          </a:p>
        </p:txBody>
      </p:sp>
    </p:spTree>
    <p:extLst>
      <p:ext uri="{BB962C8B-B14F-4D97-AF65-F5344CB8AC3E}">
        <p14:creationId xmlns:p14="http://schemas.microsoft.com/office/powerpoint/2010/main" val="804142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4DFBC90-9406-F541-AF75-22D9E9A0B2A5}"/>
              </a:ext>
            </a:extLst>
          </p:cNvPr>
          <p:cNvSpPr txBox="1"/>
          <p:nvPr/>
        </p:nvSpPr>
        <p:spPr>
          <a:xfrm>
            <a:off x="0" y="2982148"/>
            <a:ext cx="129554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CF9C">
                    <a:lumMod val="50000"/>
                  </a:srgbClr>
                </a:solidFill>
                <a:effectLst/>
                <a:uLnTx/>
                <a:uFillTx/>
                <a:latin typeface="Arial" panose="020B0604020202020204"/>
                <a:ea typeface="+mn-ea"/>
                <a:cs typeface="+mn-cs"/>
              </a:rPr>
              <a:t>Crime rates</a:t>
            </a:r>
          </a:p>
        </p:txBody>
      </p:sp>
      <p:sp>
        <p:nvSpPr>
          <p:cNvPr id="6" name="TextBox 5">
            <a:extLst>
              <a:ext uri="{FF2B5EF4-FFF2-40B4-BE49-F238E27FC236}">
                <a16:creationId xmlns:a16="http://schemas.microsoft.com/office/drawing/2014/main" id="{0C99F576-DCA7-5140-AB8E-3F19EDD0240E}"/>
              </a:ext>
            </a:extLst>
          </p:cNvPr>
          <p:cNvSpPr txBox="1"/>
          <p:nvPr/>
        </p:nvSpPr>
        <p:spPr>
          <a:xfrm>
            <a:off x="13109" y="3777198"/>
            <a:ext cx="135655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19EDB"/>
                </a:solidFill>
                <a:effectLst/>
                <a:uLnTx/>
                <a:uFillTx/>
                <a:latin typeface="Arial" panose="020B0604020202020204"/>
                <a:ea typeface="+mn-ea"/>
                <a:cs typeface="+mn-cs"/>
              </a:rPr>
              <a:t>War on Ukraine</a:t>
            </a:r>
          </a:p>
        </p:txBody>
      </p:sp>
      <p:sp>
        <p:nvSpPr>
          <p:cNvPr id="5" name="TextBox 4">
            <a:extLst>
              <a:ext uri="{FF2B5EF4-FFF2-40B4-BE49-F238E27FC236}">
                <a16:creationId xmlns:a16="http://schemas.microsoft.com/office/drawing/2014/main" id="{FB333153-760A-DB49-9542-371A9AF47F27}"/>
              </a:ext>
            </a:extLst>
          </p:cNvPr>
          <p:cNvSpPr txBox="1"/>
          <p:nvPr/>
        </p:nvSpPr>
        <p:spPr>
          <a:xfrm>
            <a:off x="-5624" y="2621224"/>
            <a:ext cx="155701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CF9C"/>
                </a:solidFill>
                <a:effectLst/>
                <a:uLnTx/>
                <a:uFillTx/>
                <a:latin typeface="Arial" panose="020B0604020202020204"/>
                <a:ea typeface="+mn-ea"/>
                <a:cs typeface="+mn-cs"/>
              </a:rPr>
              <a:t>Economy,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CF9C"/>
                </a:solidFill>
                <a:effectLst/>
                <a:uLnTx/>
                <a:uFillTx/>
                <a:latin typeface="Arial" panose="020B0604020202020204"/>
                <a:ea typeface="+mn-ea"/>
                <a:cs typeface="+mn-cs"/>
              </a:rPr>
              <a:t>inflation</a:t>
            </a:r>
          </a:p>
        </p:txBody>
      </p:sp>
      <p:sp>
        <p:nvSpPr>
          <p:cNvPr id="7" name="TextBox 6">
            <a:extLst>
              <a:ext uri="{FF2B5EF4-FFF2-40B4-BE49-F238E27FC236}">
                <a16:creationId xmlns:a16="http://schemas.microsoft.com/office/drawing/2014/main" id="{6A53A4E0-4A91-8241-9D3B-32F6C2506828}"/>
              </a:ext>
            </a:extLst>
          </p:cNvPr>
          <p:cNvSpPr txBox="1"/>
          <p:nvPr/>
        </p:nvSpPr>
        <p:spPr>
          <a:xfrm>
            <a:off x="7668" y="5227626"/>
            <a:ext cx="171370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8769"/>
                </a:solidFill>
                <a:effectLst/>
                <a:uLnTx/>
                <a:uFillTx/>
                <a:latin typeface="Arial" panose="020B0604020202020204"/>
                <a:ea typeface="+mn-ea"/>
                <a:cs typeface="+mn-cs"/>
              </a:rPr>
              <a:t>Losing your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8769"/>
                </a:solidFill>
                <a:effectLst/>
                <a:uLnTx/>
                <a:uFillTx/>
                <a:latin typeface="Arial" panose="020B0604020202020204"/>
                <a:ea typeface="+mn-ea"/>
                <a:cs typeface="+mn-cs"/>
              </a:rPr>
              <a:t>job</a:t>
            </a:r>
          </a:p>
        </p:txBody>
      </p:sp>
      <p:sp>
        <p:nvSpPr>
          <p:cNvPr id="32" name="TextBox 31">
            <a:extLst>
              <a:ext uri="{FF2B5EF4-FFF2-40B4-BE49-F238E27FC236}">
                <a16:creationId xmlns:a16="http://schemas.microsoft.com/office/drawing/2014/main" id="{D26DA2EC-3DEA-49F8-8C3F-C03147B3EEE9}"/>
              </a:ext>
            </a:extLst>
          </p:cNvPr>
          <p:cNvSpPr txBox="1"/>
          <p:nvPr/>
        </p:nvSpPr>
        <p:spPr>
          <a:xfrm>
            <a:off x="6427" y="3436391"/>
            <a:ext cx="15449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39598"/>
                </a:solidFill>
                <a:effectLst/>
                <a:uLnTx/>
                <a:uFillTx/>
                <a:latin typeface="Arial" panose="020B0604020202020204"/>
                <a:ea typeface="+mn-ea"/>
                <a:cs typeface="+mn-cs"/>
              </a:rPr>
              <a:t>Political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939598"/>
                </a:solidFill>
                <a:effectLst/>
                <a:uLnTx/>
                <a:uFillTx/>
                <a:latin typeface="Arial" panose="020B0604020202020204"/>
                <a:ea typeface="+mn-ea"/>
                <a:cs typeface="+mn-cs"/>
              </a:rPr>
              <a:t>divisiveness</a:t>
            </a:r>
          </a:p>
        </p:txBody>
      </p:sp>
      <p:sp>
        <p:nvSpPr>
          <p:cNvPr id="11" name="Rectangle 10">
            <a:extLst>
              <a:ext uri="{FF2B5EF4-FFF2-40B4-BE49-F238E27FC236}">
                <a16:creationId xmlns:a16="http://schemas.microsoft.com/office/drawing/2014/main" id="{7DBF4D97-A208-4AE5-51F4-2649E66CA16B}"/>
              </a:ext>
            </a:extLst>
          </p:cNvPr>
          <p:cNvSpPr/>
          <p:nvPr/>
        </p:nvSpPr>
        <p:spPr>
          <a:xfrm>
            <a:off x="0" y="3171977"/>
            <a:ext cx="163742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A31034"/>
                </a:solidFill>
                <a:effectLst/>
                <a:uLnTx/>
                <a:uFillTx/>
                <a:latin typeface="Arial" panose="020B0604020202020204"/>
                <a:ea typeface="+mn-ea"/>
                <a:cs typeface="+mn-cs"/>
              </a:rPr>
              <a:t>U.S. Recession</a:t>
            </a:r>
          </a:p>
        </p:txBody>
      </p:sp>
      <p:sp>
        <p:nvSpPr>
          <p:cNvPr id="25" name="TextBox 24">
            <a:extLst>
              <a:ext uri="{FF2B5EF4-FFF2-40B4-BE49-F238E27FC236}">
                <a16:creationId xmlns:a16="http://schemas.microsoft.com/office/drawing/2014/main" id="{95DBB9DD-52C6-4E2A-BAE2-2B4D817DB46F}"/>
              </a:ext>
            </a:extLst>
          </p:cNvPr>
          <p:cNvSpPr txBox="1"/>
          <p:nvPr/>
        </p:nvSpPr>
        <p:spPr>
          <a:xfrm>
            <a:off x="13109" y="4209399"/>
            <a:ext cx="175274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A31034">
                    <a:lumMod val="60000"/>
                    <a:lumOff val="40000"/>
                  </a:srgbClr>
                </a:solidFill>
                <a:effectLst/>
                <a:uLnTx/>
                <a:uFillTx/>
                <a:latin typeface="Arial" panose="020B0604020202020204"/>
                <a:ea typeface="+mn-ea"/>
                <a:cs typeface="+mn-cs"/>
              </a:rPr>
              <a:t>New COVID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A31034">
                    <a:lumMod val="60000"/>
                    <a:lumOff val="40000"/>
                  </a:srgbClr>
                </a:solidFill>
                <a:effectLst/>
                <a:uLnTx/>
                <a:uFillTx/>
                <a:latin typeface="Arial" panose="020B0604020202020204"/>
                <a:ea typeface="+mn-ea"/>
                <a:cs typeface="+mn-cs"/>
              </a:rPr>
              <a:t>variant</a:t>
            </a:r>
          </a:p>
        </p:txBody>
      </p:sp>
      <p:graphicFrame>
        <p:nvGraphicFramePr>
          <p:cNvPr id="4" name="Chart 3">
            <a:extLst>
              <a:ext uri="{FF2B5EF4-FFF2-40B4-BE49-F238E27FC236}">
                <a16:creationId xmlns:a16="http://schemas.microsoft.com/office/drawing/2014/main" id="{C7637A60-24B9-124A-871C-A5188168FC74}"/>
              </a:ext>
            </a:extLst>
          </p:cNvPr>
          <p:cNvGraphicFramePr/>
          <p:nvPr/>
        </p:nvGraphicFramePr>
        <p:xfrm>
          <a:off x="-86276" y="1359264"/>
          <a:ext cx="11490317" cy="538794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id="{60A0989A-93F4-164B-81E5-08A702F344A4}"/>
              </a:ext>
            </a:extLst>
          </p:cNvPr>
          <p:cNvSpPr>
            <a:spLocks noGrp="1"/>
          </p:cNvSpPr>
          <p:nvPr>
            <p:ph type="body" sz="quarter" idx="11"/>
          </p:nvPr>
        </p:nvSpPr>
        <p:spPr/>
        <p:txBody>
          <a:body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1067" b="1" i="0" u="none" strike="noStrike" kern="1200" cap="none" spc="0" normalizeH="0" baseline="0" noProof="0" dirty="0">
                <a:ln>
                  <a:noFill/>
                </a:ln>
                <a:solidFill>
                  <a:srgbClr val="FF8769"/>
                </a:solidFill>
                <a:effectLst/>
                <a:uLnTx/>
                <a:uFillTx/>
                <a:latin typeface="Helvetica Light" panose="020B0403020202020204" pitchFamily="34" charset="0"/>
                <a:ea typeface="+mn-ea"/>
                <a:cs typeface="+mn-cs"/>
              </a:rPr>
              <a:t>OAAA Q4 CONSUMER TRENDS FOR OOH</a:t>
            </a:r>
          </a:p>
        </p:txBody>
      </p:sp>
      <p:sp>
        <p:nvSpPr>
          <p:cNvPr id="3" name="Title 2">
            <a:extLst>
              <a:ext uri="{FF2B5EF4-FFF2-40B4-BE49-F238E27FC236}">
                <a16:creationId xmlns:a16="http://schemas.microsoft.com/office/drawing/2014/main" id="{10B98C1A-C179-814B-A236-CFA34C164971}"/>
              </a:ext>
            </a:extLst>
          </p:cNvPr>
          <p:cNvSpPr>
            <a:spLocks noGrp="1"/>
          </p:cNvSpPr>
          <p:nvPr>
            <p:ph type="title"/>
          </p:nvPr>
        </p:nvSpPr>
        <p:spPr>
          <a:xfrm>
            <a:off x="177449" y="518160"/>
            <a:ext cx="11700861" cy="433739"/>
          </a:xfrm>
        </p:spPr>
        <p:txBody>
          <a:bodyPr/>
          <a:lstStyle/>
          <a:p>
            <a:r>
              <a:rPr lang="en-US" sz="2400" b="1" dirty="0"/>
              <a:t>America’s Poly-Crisis: COVID Returns To The Charts</a:t>
            </a:r>
          </a:p>
        </p:txBody>
      </p:sp>
      <p:sp>
        <p:nvSpPr>
          <p:cNvPr id="10" name="Rectangle 9">
            <a:extLst>
              <a:ext uri="{FF2B5EF4-FFF2-40B4-BE49-F238E27FC236}">
                <a16:creationId xmlns:a16="http://schemas.microsoft.com/office/drawing/2014/main" id="{45BA59EB-F586-4B41-9185-EA434C74DDAD}"/>
              </a:ext>
            </a:extLst>
          </p:cNvPr>
          <p:cNvSpPr/>
          <p:nvPr/>
        </p:nvSpPr>
        <p:spPr>
          <a:xfrm>
            <a:off x="1865243" y="1545130"/>
            <a:ext cx="8461514"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mn-cs"/>
              </a:rPr>
              <a:t>Trended Fear Curves During COVID-19</a:t>
            </a:r>
          </a:p>
        </p:txBody>
      </p:sp>
      <p:sp>
        <p:nvSpPr>
          <p:cNvPr id="13" name="TextBox 12">
            <a:extLst>
              <a:ext uri="{FF2B5EF4-FFF2-40B4-BE49-F238E27FC236}">
                <a16:creationId xmlns:a16="http://schemas.microsoft.com/office/drawing/2014/main" id="{779417C7-4E59-4389-BE63-573CE27C6EF0}"/>
              </a:ext>
            </a:extLst>
          </p:cNvPr>
          <p:cNvSpPr txBox="1"/>
          <p:nvPr/>
        </p:nvSpPr>
        <p:spPr>
          <a:xfrm>
            <a:off x="11356179" y="2584286"/>
            <a:ext cx="4572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CF9C"/>
                </a:solidFill>
                <a:effectLst/>
                <a:uLnTx/>
                <a:uFillTx/>
                <a:latin typeface="Arial" panose="020B0604020202020204"/>
                <a:ea typeface="+mn-ea"/>
                <a:cs typeface="+mn-cs"/>
              </a:rPr>
              <a:t>+3</a:t>
            </a:r>
          </a:p>
        </p:txBody>
      </p:sp>
      <p:sp>
        <p:nvSpPr>
          <p:cNvPr id="14" name="TextBox 13">
            <a:extLst>
              <a:ext uri="{FF2B5EF4-FFF2-40B4-BE49-F238E27FC236}">
                <a16:creationId xmlns:a16="http://schemas.microsoft.com/office/drawing/2014/main" id="{CB697C53-DCF8-4215-B35D-3C52E0DE9418}"/>
              </a:ext>
            </a:extLst>
          </p:cNvPr>
          <p:cNvSpPr txBox="1"/>
          <p:nvPr/>
        </p:nvSpPr>
        <p:spPr>
          <a:xfrm>
            <a:off x="11356179" y="4747006"/>
            <a:ext cx="4572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8769"/>
                </a:solidFill>
                <a:effectLst/>
                <a:uLnTx/>
                <a:uFillTx/>
                <a:latin typeface="Arial" panose="020B0604020202020204"/>
                <a:ea typeface="+mn-ea"/>
                <a:cs typeface="+mn-cs"/>
              </a:rPr>
              <a:t>+1</a:t>
            </a:r>
          </a:p>
        </p:txBody>
      </p:sp>
      <p:sp>
        <p:nvSpPr>
          <p:cNvPr id="15" name="TextBox 14">
            <a:extLst>
              <a:ext uri="{FF2B5EF4-FFF2-40B4-BE49-F238E27FC236}">
                <a16:creationId xmlns:a16="http://schemas.microsoft.com/office/drawing/2014/main" id="{6A8281EB-A994-4A47-B3DA-1EB67AD5C9CC}"/>
              </a:ext>
            </a:extLst>
          </p:cNvPr>
          <p:cNvSpPr txBox="1"/>
          <p:nvPr/>
        </p:nvSpPr>
        <p:spPr>
          <a:xfrm>
            <a:off x="11356179" y="2734106"/>
            <a:ext cx="4572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CF9C">
                    <a:lumMod val="50000"/>
                  </a:srgbClr>
                </a:solidFill>
                <a:effectLst/>
                <a:uLnTx/>
                <a:uFillTx/>
                <a:latin typeface="Arial" panose="020B0604020202020204"/>
                <a:ea typeface="+mn-ea"/>
                <a:cs typeface="+mn-cs"/>
              </a:rPr>
              <a:t>+6</a:t>
            </a:r>
          </a:p>
        </p:txBody>
      </p:sp>
      <p:sp>
        <p:nvSpPr>
          <p:cNvPr id="18" name="TextBox 17">
            <a:extLst>
              <a:ext uri="{FF2B5EF4-FFF2-40B4-BE49-F238E27FC236}">
                <a16:creationId xmlns:a16="http://schemas.microsoft.com/office/drawing/2014/main" id="{93C1055E-1FCC-4F1C-B8B0-EDBDFF6628DD}"/>
              </a:ext>
            </a:extLst>
          </p:cNvPr>
          <p:cNvSpPr txBox="1"/>
          <p:nvPr/>
        </p:nvSpPr>
        <p:spPr>
          <a:xfrm>
            <a:off x="11387275" y="3885526"/>
            <a:ext cx="4572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19EDB"/>
                </a:solidFill>
                <a:effectLst/>
                <a:uLnTx/>
                <a:uFillTx/>
                <a:latin typeface="Arial" panose="020B0604020202020204"/>
                <a:ea typeface="+mn-ea"/>
                <a:cs typeface="+mn-cs"/>
              </a:rPr>
              <a:t>0</a:t>
            </a:r>
          </a:p>
        </p:txBody>
      </p:sp>
      <p:sp>
        <p:nvSpPr>
          <p:cNvPr id="20" name="TextBox 19">
            <a:extLst>
              <a:ext uri="{FF2B5EF4-FFF2-40B4-BE49-F238E27FC236}">
                <a16:creationId xmlns:a16="http://schemas.microsoft.com/office/drawing/2014/main" id="{6B59C164-E4B1-4D83-A1FC-6637181EF6EB}"/>
              </a:ext>
            </a:extLst>
          </p:cNvPr>
          <p:cNvSpPr txBox="1"/>
          <p:nvPr/>
        </p:nvSpPr>
        <p:spPr>
          <a:xfrm>
            <a:off x="10820984" y="2088567"/>
            <a:ext cx="152759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000000"/>
                </a:solidFill>
                <a:effectLst/>
                <a:uLnTx/>
                <a:uFillTx/>
                <a:latin typeface="Arial" panose="020B0604020202020204"/>
                <a:ea typeface="+mn-ea"/>
                <a:cs typeface="+mn-cs"/>
              </a:rPr>
              <a:t>Wave Change</a:t>
            </a:r>
          </a:p>
        </p:txBody>
      </p:sp>
      <p:sp>
        <p:nvSpPr>
          <p:cNvPr id="28" name="TextBox 27">
            <a:extLst>
              <a:ext uri="{FF2B5EF4-FFF2-40B4-BE49-F238E27FC236}">
                <a16:creationId xmlns:a16="http://schemas.microsoft.com/office/drawing/2014/main" id="{5FB2F1FE-9F24-42DF-B5E4-FDBAE20CD6B3}"/>
              </a:ext>
            </a:extLst>
          </p:cNvPr>
          <p:cNvSpPr txBox="1"/>
          <p:nvPr/>
        </p:nvSpPr>
        <p:spPr>
          <a:xfrm>
            <a:off x="11356179" y="3210150"/>
            <a:ext cx="4572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A31034"/>
                </a:solidFill>
                <a:effectLst/>
                <a:uLnTx/>
                <a:uFillTx/>
                <a:latin typeface="Arial" panose="020B0604020202020204"/>
                <a:ea typeface="+mn-ea"/>
                <a:cs typeface="+mn-cs"/>
              </a:rPr>
              <a:t>+2</a:t>
            </a:r>
          </a:p>
        </p:txBody>
      </p:sp>
      <p:sp>
        <p:nvSpPr>
          <p:cNvPr id="27" name="TextBox 26">
            <a:extLst>
              <a:ext uri="{FF2B5EF4-FFF2-40B4-BE49-F238E27FC236}">
                <a16:creationId xmlns:a16="http://schemas.microsoft.com/office/drawing/2014/main" id="{D286E392-5AB4-4ED1-920F-E31806BC5E2F}"/>
              </a:ext>
            </a:extLst>
          </p:cNvPr>
          <p:cNvSpPr txBox="1"/>
          <p:nvPr/>
        </p:nvSpPr>
        <p:spPr>
          <a:xfrm>
            <a:off x="11356179" y="3490198"/>
            <a:ext cx="4572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939598"/>
                </a:solidFill>
                <a:effectLst/>
                <a:uLnTx/>
                <a:uFillTx/>
                <a:latin typeface="Helvetica" pitchFamily="2" charset="0"/>
                <a:ea typeface="+mn-ea"/>
                <a:cs typeface="+mn-cs"/>
              </a:rPr>
              <a:t>+1</a:t>
            </a:r>
          </a:p>
        </p:txBody>
      </p:sp>
      <p:sp>
        <p:nvSpPr>
          <p:cNvPr id="30" name="TextBox 29">
            <a:extLst>
              <a:ext uri="{FF2B5EF4-FFF2-40B4-BE49-F238E27FC236}">
                <a16:creationId xmlns:a16="http://schemas.microsoft.com/office/drawing/2014/main" id="{B1E82AF4-878E-41EB-9CEB-27CC225D04ED}"/>
              </a:ext>
            </a:extLst>
          </p:cNvPr>
          <p:cNvSpPr txBox="1"/>
          <p:nvPr/>
        </p:nvSpPr>
        <p:spPr>
          <a:xfrm>
            <a:off x="11356179" y="4376164"/>
            <a:ext cx="4572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A31034">
                    <a:lumMod val="60000"/>
                    <a:lumOff val="40000"/>
                  </a:srgbClr>
                </a:solidFill>
                <a:effectLst/>
                <a:uLnTx/>
                <a:uFillTx/>
                <a:latin typeface="Arial" panose="020B0604020202020204"/>
                <a:ea typeface="+mn-ea"/>
                <a:cs typeface="+mn-cs"/>
              </a:rPr>
              <a:t>+1</a:t>
            </a:r>
          </a:p>
        </p:txBody>
      </p:sp>
      <p:sp>
        <p:nvSpPr>
          <p:cNvPr id="8" name="TextBox 7">
            <a:extLst>
              <a:ext uri="{FF2B5EF4-FFF2-40B4-BE49-F238E27FC236}">
                <a16:creationId xmlns:a16="http://schemas.microsoft.com/office/drawing/2014/main" id="{15324867-8022-4D5D-0D85-05620331033B}"/>
              </a:ext>
            </a:extLst>
          </p:cNvPr>
          <p:cNvSpPr txBox="1"/>
          <p:nvPr/>
        </p:nvSpPr>
        <p:spPr>
          <a:xfrm>
            <a:off x="11142482" y="2356699"/>
            <a:ext cx="884595"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Arial" panose="020B0604020202020204"/>
                <a:ea typeface="+mn-ea"/>
                <a:cs typeface="+mn-cs"/>
              </a:rPr>
              <a:t>Weekly</a:t>
            </a:r>
          </a:p>
        </p:txBody>
      </p:sp>
      <p:sp>
        <p:nvSpPr>
          <p:cNvPr id="9" name="Rectangle 8">
            <a:extLst>
              <a:ext uri="{FF2B5EF4-FFF2-40B4-BE49-F238E27FC236}">
                <a16:creationId xmlns:a16="http://schemas.microsoft.com/office/drawing/2014/main" id="{1C9D5DB8-A79E-9FEE-8FCD-A2CB905D887F}"/>
              </a:ext>
            </a:extLst>
          </p:cNvPr>
          <p:cNvSpPr/>
          <p:nvPr/>
        </p:nvSpPr>
        <p:spPr>
          <a:xfrm>
            <a:off x="11728580" y="6120882"/>
            <a:ext cx="298497" cy="7371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007CCB39-387C-A5B1-778F-65840FF35664}"/>
              </a:ext>
            </a:extLst>
          </p:cNvPr>
          <p:cNvSpPr txBox="1"/>
          <p:nvPr/>
        </p:nvSpPr>
        <p:spPr>
          <a:xfrm>
            <a:off x="11387275" y="4014515"/>
            <a:ext cx="4572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CF9C">
                    <a:lumMod val="75000"/>
                  </a:srgbClr>
                </a:solidFill>
                <a:effectLst/>
                <a:uLnTx/>
                <a:uFillTx/>
                <a:latin typeface="Arial" panose="020B0604020202020204"/>
                <a:ea typeface="+mn-ea"/>
                <a:cs typeface="+mn-cs"/>
              </a:rPr>
              <a:t>0</a:t>
            </a:r>
          </a:p>
        </p:txBody>
      </p:sp>
      <p:sp>
        <p:nvSpPr>
          <p:cNvPr id="17" name="Rectangle 16">
            <a:extLst>
              <a:ext uri="{FF2B5EF4-FFF2-40B4-BE49-F238E27FC236}">
                <a16:creationId xmlns:a16="http://schemas.microsoft.com/office/drawing/2014/main" id="{3B15832D-3899-12CA-6EEE-940136AA4F34}"/>
              </a:ext>
            </a:extLst>
          </p:cNvPr>
          <p:cNvSpPr/>
          <p:nvPr/>
        </p:nvSpPr>
        <p:spPr>
          <a:xfrm>
            <a:off x="5040764" y="3885527"/>
            <a:ext cx="1236236"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CF9C">
                    <a:lumMod val="75000"/>
                  </a:srgbClr>
                </a:solidFill>
                <a:effectLst/>
                <a:uLnTx/>
                <a:uFillTx/>
                <a:latin typeface="Arial" panose="020B0604020202020204"/>
                <a:ea typeface="+mn-ea"/>
                <a:cs typeface="+mn-cs"/>
              </a:rPr>
              <a:t>Banking crisis</a:t>
            </a:r>
          </a:p>
        </p:txBody>
      </p:sp>
      <p:sp>
        <p:nvSpPr>
          <p:cNvPr id="19" name="Rectangle 18">
            <a:extLst>
              <a:ext uri="{FF2B5EF4-FFF2-40B4-BE49-F238E27FC236}">
                <a16:creationId xmlns:a16="http://schemas.microsoft.com/office/drawing/2014/main" id="{CDE59CA9-CFC4-BDEB-77E9-30460668BD52}"/>
              </a:ext>
            </a:extLst>
          </p:cNvPr>
          <p:cNvSpPr/>
          <p:nvPr/>
        </p:nvSpPr>
        <p:spPr>
          <a:xfrm>
            <a:off x="5317905" y="4042433"/>
            <a:ext cx="109196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CA99A"/>
                </a:solidFill>
                <a:effectLst/>
                <a:uLnTx/>
                <a:uFillTx/>
                <a:latin typeface="Arial" panose="020B0604020202020204"/>
                <a:ea typeface="+mn-ea"/>
                <a:cs typeface="+mn-cs"/>
              </a:rPr>
              <a:t>Solvency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CA99A"/>
                </a:solidFill>
                <a:effectLst/>
                <a:uLnTx/>
                <a:uFillTx/>
                <a:latin typeface="Arial" panose="020B0604020202020204"/>
                <a:ea typeface="+mn-ea"/>
                <a:cs typeface="+mn-cs"/>
              </a:rPr>
              <a:t>U.S. banks</a:t>
            </a:r>
          </a:p>
        </p:txBody>
      </p:sp>
      <p:sp>
        <p:nvSpPr>
          <p:cNvPr id="21" name="TextBox 20">
            <a:extLst>
              <a:ext uri="{FF2B5EF4-FFF2-40B4-BE49-F238E27FC236}">
                <a16:creationId xmlns:a16="http://schemas.microsoft.com/office/drawing/2014/main" id="{ABFAF2C0-D2CD-F21B-8580-0AC759C2FD63}"/>
              </a:ext>
            </a:extLst>
          </p:cNvPr>
          <p:cNvSpPr txBox="1"/>
          <p:nvPr/>
        </p:nvSpPr>
        <p:spPr>
          <a:xfrm>
            <a:off x="11356179" y="3694779"/>
            <a:ext cx="4572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CA99A"/>
                </a:solidFill>
                <a:effectLst/>
                <a:uLnTx/>
                <a:uFillTx/>
                <a:latin typeface="Arial" panose="020B0604020202020204"/>
                <a:ea typeface="+mn-ea"/>
                <a:cs typeface="+mn-cs"/>
              </a:rPr>
              <a:t>+4</a:t>
            </a:r>
          </a:p>
        </p:txBody>
      </p:sp>
    </p:spTree>
    <p:extLst>
      <p:ext uri="{BB962C8B-B14F-4D97-AF65-F5344CB8AC3E}">
        <p14:creationId xmlns:p14="http://schemas.microsoft.com/office/powerpoint/2010/main" val="1797917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C176E05-0398-426B-800D-DF8801080E62}"/>
              </a:ext>
            </a:extLst>
          </p:cNvPr>
          <p:cNvSpPr>
            <a:spLocks noGrp="1"/>
          </p:cNvSpPr>
          <p:nvPr>
            <p:ph type="title"/>
          </p:nvPr>
        </p:nvSpPr>
        <p:spPr>
          <a:xfrm>
            <a:off x="177448" y="518160"/>
            <a:ext cx="12014552" cy="454573"/>
          </a:xfrm>
        </p:spPr>
        <p:txBody>
          <a:bodyPr/>
          <a:lstStyle/>
          <a:p>
            <a:r>
              <a:rPr lang="en-US" sz="2400" b="1">
                <a:latin typeface="+mj-lt"/>
              </a:rPr>
              <a:t>Three Quarters of Americans Still Feel Inflation In Their Monthly Budgets</a:t>
            </a:r>
            <a:endParaRPr lang="en-US" sz="1800" b="1">
              <a:latin typeface="+mj-lt"/>
            </a:endParaRPr>
          </a:p>
        </p:txBody>
      </p:sp>
      <p:sp>
        <p:nvSpPr>
          <p:cNvPr id="14" name="Rectangle 13">
            <a:extLst>
              <a:ext uri="{FF2B5EF4-FFF2-40B4-BE49-F238E27FC236}">
                <a16:creationId xmlns:a16="http://schemas.microsoft.com/office/drawing/2014/main" id="{B4706932-BD8E-4CA5-B711-01D154DC7C82}"/>
              </a:ext>
            </a:extLst>
          </p:cNvPr>
          <p:cNvSpPr/>
          <p:nvPr/>
        </p:nvSpPr>
        <p:spPr>
          <a:xfrm>
            <a:off x="1927781" y="1332314"/>
            <a:ext cx="833643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ea typeface="+mn-ea"/>
                <a:cs typeface="+mn-cs"/>
              </a:rPr>
              <a:t>How much do you agree or disagree that rising inflation is negatively impacting your ability to afford your monthly budget?</a:t>
            </a:r>
          </a:p>
        </p:txBody>
      </p:sp>
      <p:sp>
        <p:nvSpPr>
          <p:cNvPr id="2" name="TextBox 1">
            <a:extLst>
              <a:ext uri="{FF2B5EF4-FFF2-40B4-BE49-F238E27FC236}">
                <a16:creationId xmlns:a16="http://schemas.microsoft.com/office/drawing/2014/main" id="{0603C20C-BDE4-CC42-9EE0-762FC06BBF11}"/>
              </a:ext>
            </a:extLst>
          </p:cNvPr>
          <p:cNvSpPr txBox="1"/>
          <p:nvPr/>
        </p:nvSpPr>
        <p:spPr>
          <a:xfrm>
            <a:off x="8768443" y="504552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ea typeface="+mn-ea"/>
              <a:cs typeface="+mn-cs"/>
            </a:endParaRPr>
          </a:p>
        </p:txBody>
      </p:sp>
      <p:graphicFrame>
        <p:nvGraphicFramePr>
          <p:cNvPr id="7" name="Chart 6">
            <a:extLst>
              <a:ext uri="{FF2B5EF4-FFF2-40B4-BE49-F238E27FC236}">
                <a16:creationId xmlns:a16="http://schemas.microsoft.com/office/drawing/2014/main" id="{35E53F08-02FD-0B48-A1D0-B2B04978A35E}"/>
              </a:ext>
            </a:extLst>
          </p:cNvPr>
          <p:cNvGraphicFramePr/>
          <p:nvPr>
            <p:extLst>
              <p:ext uri="{D42A27DB-BD31-4B8C-83A1-F6EECF244321}">
                <p14:modId xmlns:p14="http://schemas.microsoft.com/office/powerpoint/2010/main" val="1101829695"/>
              </p:ext>
            </p:extLst>
          </p:nvPr>
        </p:nvGraphicFramePr>
        <p:xfrm>
          <a:off x="265473" y="2237673"/>
          <a:ext cx="4957520" cy="368521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A32062E-8D1F-3B45-BDC2-88C2E6BFC4BD}"/>
              </a:ext>
            </a:extLst>
          </p:cNvPr>
          <p:cNvSpPr txBox="1"/>
          <p:nvPr/>
        </p:nvSpPr>
        <p:spPr>
          <a:xfrm>
            <a:off x="4091767" y="2280220"/>
            <a:ext cx="1645477"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8769"/>
                </a:solidFill>
                <a:effectLst/>
                <a:uLnTx/>
                <a:uFillTx/>
                <a:ea typeface="+mn-ea"/>
                <a:cs typeface="Helvetica" panose="020B0604020202020204" pitchFamily="34" charset="0"/>
              </a:rPr>
              <a:t>73%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ea typeface="+mn-ea"/>
                <a:cs typeface="Helvetica" panose="020B0604020202020204" pitchFamily="34" charset="0"/>
              </a:rPr>
              <a:t>Agree</a:t>
            </a:r>
          </a:p>
        </p:txBody>
      </p:sp>
      <p:sp>
        <p:nvSpPr>
          <p:cNvPr id="9" name="TextBox 8">
            <a:extLst>
              <a:ext uri="{FF2B5EF4-FFF2-40B4-BE49-F238E27FC236}">
                <a16:creationId xmlns:a16="http://schemas.microsoft.com/office/drawing/2014/main" id="{408130AB-78C8-FF41-89C0-2C86B192528F}"/>
              </a:ext>
            </a:extLst>
          </p:cNvPr>
          <p:cNvSpPr txBox="1"/>
          <p:nvPr/>
        </p:nvSpPr>
        <p:spPr>
          <a:xfrm>
            <a:off x="4091767" y="4987175"/>
            <a:ext cx="1993821"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3DECE">
                    <a:lumMod val="75000"/>
                  </a:srgbClr>
                </a:solidFill>
                <a:effectLst/>
                <a:uLnTx/>
                <a:uFillTx/>
                <a:ea typeface="+mn-ea"/>
                <a:cs typeface="Helvetica" panose="020B0604020202020204" pitchFamily="34" charset="0"/>
              </a:rPr>
              <a:t>27%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ea typeface="+mn-ea"/>
                <a:cs typeface="Helvetica" panose="020B0604020202020204" pitchFamily="34" charset="0"/>
              </a:rPr>
              <a:t>Disagree</a:t>
            </a:r>
          </a:p>
        </p:txBody>
      </p:sp>
      <p:sp>
        <p:nvSpPr>
          <p:cNvPr id="10" name="TextBox 9">
            <a:extLst>
              <a:ext uri="{FF2B5EF4-FFF2-40B4-BE49-F238E27FC236}">
                <a16:creationId xmlns:a16="http://schemas.microsoft.com/office/drawing/2014/main" id="{516A0586-18B5-CF40-BA19-4A6E0A01E6A4}"/>
              </a:ext>
            </a:extLst>
          </p:cNvPr>
          <p:cNvSpPr txBox="1"/>
          <p:nvPr/>
        </p:nvSpPr>
        <p:spPr>
          <a:xfrm>
            <a:off x="7684816" y="2136555"/>
            <a:ext cx="2929269"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ea typeface="+mn-ea"/>
                <a:cs typeface="+mn-cs"/>
              </a:rPr>
              <a:t>% Agree</a:t>
            </a:r>
          </a:p>
        </p:txBody>
      </p:sp>
      <p:graphicFrame>
        <p:nvGraphicFramePr>
          <p:cNvPr id="11" name="Chart 10">
            <a:extLst>
              <a:ext uri="{FF2B5EF4-FFF2-40B4-BE49-F238E27FC236}">
                <a16:creationId xmlns:a16="http://schemas.microsoft.com/office/drawing/2014/main" id="{E628727B-7C67-B74B-9284-D62BF689223D}"/>
              </a:ext>
            </a:extLst>
          </p:cNvPr>
          <p:cNvGraphicFramePr/>
          <p:nvPr>
            <p:extLst>
              <p:ext uri="{D42A27DB-BD31-4B8C-83A1-F6EECF244321}">
                <p14:modId xmlns:p14="http://schemas.microsoft.com/office/powerpoint/2010/main" val="2442194623"/>
              </p:ext>
            </p:extLst>
          </p:nvPr>
        </p:nvGraphicFramePr>
        <p:xfrm>
          <a:off x="6162678" y="2444332"/>
          <a:ext cx="5396259" cy="3396021"/>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0FEF224F-2110-E268-E0B1-4E3BFD2C4122}"/>
              </a:ext>
            </a:extLst>
          </p:cNvPr>
          <p:cNvSpPr txBox="1"/>
          <p:nvPr/>
        </p:nvSpPr>
        <p:spPr>
          <a:xfrm>
            <a:off x="177445" y="6193500"/>
            <a:ext cx="9250262"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Source: Harris Poll America This Week Tracker Wave 181 (08/11-18/13/23)</a:t>
            </a:r>
            <a:r>
              <a:rPr kumimoji="0" lang="en-US" sz="800" b="0" i="0" u="sng" strike="noStrike" kern="1200" cap="none" spc="0" normalizeH="0" baseline="0" noProof="0">
                <a:ln>
                  <a:noFill/>
                </a:ln>
                <a:solidFill>
                  <a:srgbClr val="939598"/>
                </a:solidFill>
                <a:effectLst/>
                <a:uLnTx/>
                <a:uFillTx/>
                <a:latin typeface="Arial" panose="020B060402020202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a:ln>
                  <a:noFill/>
                </a:ln>
                <a:solidFill>
                  <a:srgbClr val="939598"/>
                </a:solidFill>
                <a:effectLst/>
                <a:uLnTx/>
                <a:uFillTx/>
                <a:latin typeface="Arial" panose="020B0604020202020204"/>
                <a:ea typeface="+mn-ea"/>
                <a:cs typeface="+mn-cs"/>
              </a:rPr>
              <a:t>BASE: GENERAL PUBLIC W181 (n=2018)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TND04. How much do you agree or disagree that rising inflation is negatively impacting your ability to afford your monthly budget?</a:t>
            </a:r>
          </a:p>
        </p:txBody>
      </p:sp>
      <p:sp>
        <p:nvSpPr>
          <p:cNvPr id="3" name="TextBox 2">
            <a:extLst>
              <a:ext uri="{FF2B5EF4-FFF2-40B4-BE49-F238E27FC236}">
                <a16:creationId xmlns:a16="http://schemas.microsoft.com/office/drawing/2014/main" id="{BE518D2F-7C1E-575C-356E-D2DCE37D65E4}"/>
              </a:ext>
            </a:extLst>
          </p:cNvPr>
          <p:cNvSpPr txBox="1"/>
          <p:nvPr/>
        </p:nvSpPr>
        <p:spPr>
          <a:xfrm>
            <a:off x="4096546" y="2845248"/>
            <a:ext cx="242680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FF8769"/>
                </a:solidFill>
                <a:effectLst/>
                <a:uLnTx/>
                <a:uFillTx/>
                <a:ea typeface="+mn-ea"/>
                <a:cs typeface="+mn-cs"/>
              </a:rPr>
              <a:t>+2%-pts from December 2022</a:t>
            </a:r>
          </a:p>
        </p:txBody>
      </p:sp>
      <p:sp>
        <p:nvSpPr>
          <p:cNvPr id="4" name="TextBox 3">
            <a:extLst>
              <a:ext uri="{FF2B5EF4-FFF2-40B4-BE49-F238E27FC236}">
                <a16:creationId xmlns:a16="http://schemas.microsoft.com/office/drawing/2014/main" id="{0A105A82-EC9A-EBAE-A327-9A09DCA08369}"/>
              </a:ext>
            </a:extLst>
          </p:cNvPr>
          <p:cNvSpPr txBox="1"/>
          <p:nvPr/>
        </p:nvSpPr>
        <p:spPr>
          <a:xfrm>
            <a:off x="4099900" y="5552319"/>
            <a:ext cx="24988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3DECE">
                    <a:lumMod val="75000"/>
                  </a:srgbClr>
                </a:solidFill>
                <a:effectLst/>
                <a:uLnTx/>
                <a:uFillTx/>
                <a:ea typeface="+mn-ea"/>
                <a:cs typeface="+mn-cs"/>
              </a:rPr>
              <a:t>-2%-pts from December 2022</a:t>
            </a:r>
          </a:p>
        </p:txBody>
      </p:sp>
      <p:sp>
        <p:nvSpPr>
          <p:cNvPr id="13" name="Text Placeholder 5">
            <a:extLst>
              <a:ext uri="{FF2B5EF4-FFF2-40B4-BE49-F238E27FC236}">
                <a16:creationId xmlns:a16="http://schemas.microsoft.com/office/drawing/2014/main" id="{954909ED-E851-9BDD-92AF-ACEDE2DC0A5E}"/>
              </a:ext>
            </a:extLst>
          </p:cNvPr>
          <p:cNvSpPr>
            <a:spLocks noGrp="1"/>
          </p:cNvSpPr>
          <p:nvPr>
            <p:ph type="body" sz="quarter" idx="11"/>
          </p:nvPr>
        </p:nvSpPr>
        <p:spPr>
          <a:xfrm>
            <a:off x="177447" y="265587"/>
            <a:ext cx="6096000" cy="252573"/>
          </a:xfrm>
        </p:spPr>
        <p:txBody>
          <a:body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1067" b="1" i="0" u="none" strike="noStrike" kern="1200" cap="none" spc="0" normalizeH="0" baseline="0" noProof="0" dirty="0">
                <a:ln>
                  <a:noFill/>
                </a:ln>
                <a:solidFill>
                  <a:srgbClr val="FF8769"/>
                </a:solidFill>
                <a:effectLst/>
                <a:uLnTx/>
                <a:uFillTx/>
                <a:latin typeface="Helvetica Light" panose="020B0403020202020204" pitchFamily="34" charset="0"/>
                <a:ea typeface="+mn-ea"/>
                <a:cs typeface="+mn-cs"/>
              </a:rPr>
              <a:t>OAAA Q4 CONSUMER TRENDS FOR OOH</a:t>
            </a:r>
          </a:p>
        </p:txBody>
      </p:sp>
    </p:spTree>
    <p:extLst>
      <p:ext uri="{BB962C8B-B14F-4D97-AF65-F5344CB8AC3E}">
        <p14:creationId xmlns:p14="http://schemas.microsoft.com/office/powerpoint/2010/main" val="1542332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6C176E05-0398-426B-800D-DF8801080E62}"/>
              </a:ext>
            </a:extLst>
          </p:cNvPr>
          <p:cNvSpPr>
            <a:spLocks noGrp="1"/>
          </p:cNvSpPr>
          <p:nvPr>
            <p:ph type="title"/>
          </p:nvPr>
        </p:nvSpPr>
        <p:spPr>
          <a:xfrm>
            <a:off x="177448" y="518160"/>
            <a:ext cx="12014552" cy="454573"/>
          </a:xfrm>
        </p:spPr>
        <p:txBody>
          <a:bodyPr/>
          <a:lstStyle/>
          <a:p>
            <a:r>
              <a:rPr lang="en-US" sz="2400" b="1">
                <a:latin typeface="+mj-lt"/>
              </a:rPr>
              <a:t>And Optimism Of Inflation Tapering Off By 2024 Drops To Less Than Half</a:t>
            </a:r>
            <a:endParaRPr lang="en-US" sz="1800" b="1">
              <a:latin typeface="+mj-lt"/>
            </a:endParaRPr>
          </a:p>
        </p:txBody>
      </p:sp>
      <p:sp>
        <p:nvSpPr>
          <p:cNvPr id="14" name="Rectangle 13">
            <a:extLst>
              <a:ext uri="{FF2B5EF4-FFF2-40B4-BE49-F238E27FC236}">
                <a16:creationId xmlns:a16="http://schemas.microsoft.com/office/drawing/2014/main" id="{B4706932-BD8E-4CA5-B711-01D154DC7C82}"/>
              </a:ext>
            </a:extLst>
          </p:cNvPr>
          <p:cNvSpPr/>
          <p:nvPr/>
        </p:nvSpPr>
        <p:spPr>
          <a:xfrm>
            <a:off x="1667266" y="1472588"/>
            <a:ext cx="885746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ea typeface="+mn-ea"/>
                <a:cs typeface="+mn-cs"/>
              </a:rPr>
              <a:t>How likely or unlikely do you think it is that rising inflation will taper off and decrease by 2024?</a:t>
            </a:r>
          </a:p>
        </p:txBody>
      </p:sp>
      <p:sp>
        <p:nvSpPr>
          <p:cNvPr id="2" name="TextBox 1">
            <a:extLst>
              <a:ext uri="{FF2B5EF4-FFF2-40B4-BE49-F238E27FC236}">
                <a16:creationId xmlns:a16="http://schemas.microsoft.com/office/drawing/2014/main" id="{0603C20C-BDE4-CC42-9EE0-762FC06BBF11}"/>
              </a:ext>
            </a:extLst>
          </p:cNvPr>
          <p:cNvSpPr txBox="1"/>
          <p:nvPr/>
        </p:nvSpPr>
        <p:spPr>
          <a:xfrm>
            <a:off x="8768443" y="504552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ea typeface="+mn-ea"/>
              <a:cs typeface="+mn-cs"/>
            </a:endParaRPr>
          </a:p>
        </p:txBody>
      </p:sp>
      <p:graphicFrame>
        <p:nvGraphicFramePr>
          <p:cNvPr id="7" name="Chart 6">
            <a:extLst>
              <a:ext uri="{FF2B5EF4-FFF2-40B4-BE49-F238E27FC236}">
                <a16:creationId xmlns:a16="http://schemas.microsoft.com/office/drawing/2014/main" id="{35E53F08-02FD-0B48-A1D0-B2B04978A35E}"/>
              </a:ext>
            </a:extLst>
          </p:cNvPr>
          <p:cNvGraphicFramePr/>
          <p:nvPr>
            <p:extLst>
              <p:ext uri="{D42A27DB-BD31-4B8C-83A1-F6EECF244321}">
                <p14:modId xmlns:p14="http://schemas.microsoft.com/office/powerpoint/2010/main" val="3862408226"/>
              </p:ext>
            </p:extLst>
          </p:nvPr>
        </p:nvGraphicFramePr>
        <p:xfrm>
          <a:off x="265473" y="2237673"/>
          <a:ext cx="4957520" cy="368521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A32062E-8D1F-3B45-BDC2-88C2E6BFC4BD}"/>
              </a:ext>
            </a:extLst>
          </p:cNvPr>
          <p:cNvSpPr txBox="1"/>
          <p:nvPr/>
        </p:nvSpPr>
        <p:spPr>
          <a:xfrm>
            <a:off x="4091767" y="2280220"/>
            <a:ext cx="1645477"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19EDB"/>
                </a:solidFill>
                <a:effectLst/>
                <a:uLnTx/>
                <a:uFillTx/>
                <a:ea typeface="+mn-ea"/>
                <a:cs typeface="Helvetica" panose="020B0604020202020204" pitchFamily="34" charset="0"/>
              </a:rPr>
              <a:t>45%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ea typeface="+mn-ea"/>
                <a:cs typeface="Helvetica" panose="020B0604020202020204" pitchFamily="34" charset="0"/>
              </a:rPr>
              <a:t>Likely</a:t>
            </a:r>
          </a:p>
        </p:txBody>
      </p:sp>
      <p:sp>
        <p:nvSpPr>
          <p:cNvPr id="9" name="TextBox 8">
            <a:extLst>
              <a:ext uri="{FF2B5EF4-FFF2-40B4-BE49-F238E27FC236}">
                <a16:creationId xmlns:a16="http://schemas.microsoft.com/office/drawing/2014/main" id="{408130AB-78C8-FF41-89C0-2C86B192528F}"/>
              </a:ext>
            </a:extLst>
          </p:cNvPr>
          <p:cNvSpPr txBox="1"/>
          <p:nvPr/>
        </p:nvSpPr>
        <p:spPr>
          <a:xfrm>
            <a:off x="4091767" y="4053456"/>
            <a:ext cx="1993821"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A31034"/>
                </a:solidFill>
                <a:effectLst/>
                <a:uLnTx/>
                <a:uFillTx/>
                <a:ea typeface="+mn-ea"/>
                <a:cs typeface="Helvetica" panose="020B0604020202020204" pitchFamily="34" charset="0"/>
              </a:rPr>
              <a:t>55%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ea typeface="+mn-ea"/>
                <a:cs typeface="Helvetica" panose="020B0604020202020204" pitchFamily="34" charset="0"/>
              </a:rPr>
              <a:t>Unlikely</a:t>
            </a:r>
          </a:p>
        </p:txBody>
      </p:sp>
      <p:sp>
        <p:nvSpPr>
          <p:cNvPr id="10" name="TextBox 9">
            <a:extLst>
              <a:ext uri="{FF2B5EF4-FFF2-40B4-BE49-F238E27FC236}">
                <a16:creationId xmlns:a16="http://schemas.microsoft.com/office/drawing/2014/main" id="{516A0586-18B5-CF40-BA19-4A6E0A01E6A4}"/>
              </a:ext>
            </a:extLst>
          </p:cNvPr>
          <p:cNvSpPr txBox="1"/>
          <p:nvPr/>
        </p:nvSpPr>
        <p:spPr>
          <a:xfrm>
            <a:off x="7595465" y="2186341"/>
            <a:ext cx="2929269" cy="30777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ea typeface="+mn-ea"/>
                <a:cs typeface="+mn-cs"/>
              </a:rPr>
              <a:t>% Likely</a:t>
            </a:r>
          </a:p>
        </p:txBody>
      </p:sp>
      <p:graphicFrame>
        <p:nvGraphicFramePr>
          <p:cNvPr id="11" name="Chart 10">
            <a:extLst>
              <a:ext uri="{FF2B5EF4-FFF2-40B4-BE49-F238E27FC236}">
                <a16:creationId xmlns:a16="http://schemas.microsoft.com/office/drawing/2014/main" id="{E628727B-7C67-B74B-9284-D62BF689223D}"/>
              </a:ext>
            </a:extLst>
          </p:cNvPr>
          <p:cNvGraphicFramePr/>
          <p:nvPr>
            <p:extLst>
              <p:ext uri="{D42A27DB-BD31-4B8C-83A1-F6EECF244321}">
                <p14:modId xmlns:p14="http://schemas.microsoft.com/office/powerpoint/2010/main" val="1393765882"/>
              </p:ext>
            </p:extLst>
          </p:nvPr>
        </p:nvGraphicFramePr>
        <p:xfrm>
          <a:off x="6154217" y="2457605"/>
          <a:ext cx="5610154" cy="3346575"/>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0FEF224F-2110-E268-E0B1-4E3BFD2C4122}"/>
              </a:ext>
            </a:extLst>
          </p:cNvPr>
          <p:cNvSpPr txBox="1"/>
          <p:nvPr/>
        </p:nvSpPr>
        <p:spPr>
          <a:xfrm>
            <a:off x="177445" y="6193500"/>
            <a:ext cx="9250262"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Source: Harris Poll America This Week Tracker Wave 181 (08/11-18/13/23)</a:t>
            </a:r>
            <a:r>
              <a:rPr kumimoji="0" lang="en-US" sz="800" b="0" i="0" u="sng" strike="noStrike" kern="1200" cap="none" spc="0" normalizeH="0" baseline="0" noProof="0">
                <a:ln>
                  <a:noFill/>
                </a:ln>
                <a:solidFill>
                  <a:srgbClr val="939598"/>
                </a:solidFill>
                <a:effectLst/>
                <a:uLnTx/>
                <a:uFillTx/>
                <a:latin typeface="Arial" panose="020B0604020202020204"/>
                <a:ea typeface="+mn-ea"/>
                <a:cs typeface="+mn-cs"/>
              </a:rPr>
              <a: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a:ln>
                  <a:noFill/>
                </a:ln>
                <a:solidFill>
                  <a:srgbClr val="939598"/>
                </a:solidFill>
                <a:effectLst/>
                <a:uLnTx/>
                <a:uFillTx/>
                <a:latin typeface="Arial" panose="020B0604020202020204"/>
                <a:ea typeface="+mn-ea"/>
                <a:cs typeface="+mn-cs"/>
              </a:rPr>
              <a:t>BASE: GENERAL PUBLIC W181 (n=2018)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39598"/>
                </a:solidFill>
                <a:effectLst/>
                <a:uLnTx/>
                <a:uFillTx/>
                <a:latin typeface="Arial" panose="020B0604020202020204"/>
                <a:ea typeface="+mn-ea"/>
                <a:cs typeface="+mn-cs"/>
              </a:rPr>
              <a:t>INF22. How likely or unlikely do you think it is that rising inflation will taper off and decrease by 2024?</a:t>
            </a:r>
          </a:p>
        </p:txBody>
      </p:sp>
      <p:sp>
        <p:nvSpPr>
          <p:cNvPr id="13" name="TextBox 12">
            <a:extLst>
              <a:ext uri="{FF2B5EF4-FFF2-40B4-BE49-F238E27FC236}">
                <a16:creationId xmlns:a16="http://schemas.microsoft.com/office/drawing/2014/main" id="{55C590A3-98E4-9BD0-931D-D6287DB70C58}"/>
              </a:ext>
            </a:extLst>
          </p:cNvPr>
          <p:cNvSpPr txBox="1"/>
          <p:nvPr/>
        </p:nvSpPr>
        <p:spPr>
          <a:xfrm>
            <a:off x="4096546" y="2845248"/>
            <a:ext cx="20576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19EDB"/>
                </a:solidFill>
                <a:effectLst/>
                <a:uLnTx/>
                <a:uFillTx/>
                <a:ea typeface="+mn-ea"/>
                <a:cs typeface="+mn-cs"/>
              </a:rPr>
              <a:t>-6%-pts from July 2023</a:t>
            </a:r>
          </a:p>
        </p:txBody>
      </p:sp>
      <p:sp>
        <p:nvSpPr>
          <p:cNvPr id="15" name="TextBox 14">
            <a:extLst>
              <a:ext uri="{FF2B5EF4-FFF2-40B4-BE49-F238E27FC236}">
                <a16:creationId xmlns:a16="http://schemas.microsoft.com/office/drawing/2014/main" id="{DF14C118-A2E6-7DE1-C2C9-44D32A85BB0F}"/>
              </a:ext>
            </a:extLst>
          </p:cNvPr>
          <p:cNvSpPr txBox="1"/>
          <p:nvPr/>
        </p:nvSpPr>
        <p:spPr>
          <a:xfrm>
            <a:off x="4107635" y="4593700"/>
            <a:ext cx="205767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A31034"/>
                </a:solidFill>
                <a:effectLst/>
                <a:uLnTx/>
                <a:uFillTx/>
                <a:ea typeface="+mn-ea"/>
                <a:cs typeface="+mn-cs"/>
              </a:rPr>
              <a:t>+6%-pts from July 2023</a:t>
            </a:r>
          </a:p>
        </p:txBody>
      </p:sp>
      <p:sp>
        <p:nvSpPr>
          <p:cNvPr id="5" name="Text Placeholder 5">
            <a:extLst>
              <a:ext uri="{FF2B5EF4-FFF2-40B4-BE49-F238E27FC236}">
                <a16:creationId xmlns:a16="http://schemas.microsoft.com/office/drawing/2014/main" id="{7318CA3F-E564-4FEF-20AE-379760F5A440}"/>
              </a:ext>
            </a:extLst>
          </p:cNvPr>
          <p:cNvSpPr>
            <a:spLocks noGrp="1"/>
          </p:cNvSpPr>
          <p:nvPr>
            <p:ph type="body" sz="quarter" idx="11"/>
          </p:nvPr>
        </p:nvSpPr>
        <p:spPr>
          <a:xfrm>
            <a:off x="177447" y="265587"/>
            <a:ext cx="6096000" cy="252573"/>
          </a:xfrm>
        </p:spPr>
        <p:txBody>
          <a:body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1067" b="1" i="0" u="none" strike="noStrike" kern="1200" cap="none" spc="0" normalizeH="0" baseline="0" noProof="0" dirty="0">
                <a:ln>
                  <a:noFill/>
                </a:ln>
                <a:solidFill>
                  <a:srgbClr val="FF8769"/>
                </a:solidFill>
                <a:effectLst/>
                <a:uLnTx/>
                <a:uFillTx/>
                <a:latin typeface="Helvetica Light" panose="020B0403020202020204" pitchFamily="34" charset="0"/>
                <a:ea typeface="+mn-ea"/>
                <a:cs typeface="+mn-cs"/>
              </a:rPr>
              <a:t>OAAA Q4 CONSUMER TRENDS FOR OOH</a:t>
            </a:r>
          </a:p>
        </p:txBody>
      </p:sp>
    </p:spTree>
    <p:extLst>
      <p:ext uri="{BB962C8B-B14F-4D97-AF65-F5344CB8AC3E}">
        <p14:creationId xmlns:p14="http://schemas.microsoft.com/office/powerpoint/2010/main" val="26226583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6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7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1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3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5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4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6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7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2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D0B955D17822488E3D6493B9383791" ma:contentTypeVersion="17" ma:contentTypeDescription="Create a new document." ma:contentTypeScope="" ma:versionID="5819c4c57fcd7916c6dc523470304c1f">
  <xsd:schema xmlns:xsd="http://www.w3.org/2001/XMLSchema" xmlns:xs="http://www.w3.org/2001/XMLSchema" xmlns:p="http://schemas.microsoft.com/office/2006/metadata/properties" xmlns:ns2="08496985-b4e7-44f6-a0fb-cf9483876b39" xmlns:ns3="e29b85ed-18c3-4aa1-9352-a89c372114b7" targetNamespace="http://schemas.microsoft.com/office/2006/metadata/properties" ma:root="true" ma:fieldsID="cb87feb046668f69187c7ddef30143db" ns2:_="" ns3:_="">
    <xsd:import namespace="08496985-b4e7-44f6-a0fb-cf9483876b39"/>
    <xsd:import namespace="e29b85ed-18c3-4aa1-9352-a89c372114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496985-b4e7-44f6-a0fb-cf9483876b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965c139-1191-4e94-91d1-d1b6c7293a0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9b85ed-18c3-4aa1-9352-a89c372114b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a577695-007a-488e-ae47-e5fcc9bb8086}" ma:internalName="TaxCatchAll" ma:showField="CatchAllData" ma:web="e29b85ed-18c3-4aa1-9352-a89c372114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29b85ed-18c3-4aa1-9352-a89c372114b7" xsi:nil="true"/>
    <lcf76f155ced4ddcb4097134ff3c332f xmlns="08496985-b4e7-44f6-a0fb-cf9483876b3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C559041-D65F-43DC-ACF1-BE17AF699E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496985-b4e7-44f6-a0fb-cf9483876b39"/>
    <ds:schemaRef ds:uri="e29b85ed-18c3-4aa1-9352-a89c372114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35DEC8-598B-44E0-B52B-F483362B0337}">
  <ds:schemaRefs>
    <ds:schemaRef ds:uri="http://schemas.microsoft.com/sharepoint/v3/contenttype/forms"/>
  </ds:schemaRefs>
</ds:datastoreItem>
</file>

<file path=customXml/itemProps3.xml><?xml version="1.0" encoding="utf-8"?>
<ds:datastoreItem xmlns:ds="http://schemas.openxmlformats.org/officeDocument/2006/customXml" ds:itemID="{A3FBA1AC-D44D-469D-AC28-93DA62E33DE4}">
  <ds:schemaRefs>
    <ds:schemaRef ds:uri="221cdf54-5e88-434c-b37c-ad995eba460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e29b85ed-18c3-4aa1-9352-a89c372114b7"/>
    <ds:schemaRef ds:uri="08496985-b4e7-44f6-a0fb-cf9483876b39"/>
  </ds:schemaRefs>
</ds:datastoreItem>
</file>

<file path=docProps/app.xml><?xml version="1.0" encoding="utf-8"?>
<Properties xmlns="http://schemas.openxmlformats.org/officeDocument/2006/extended-properties" xmlns:vt="http://schemas.openxmlformats.org/officeDocument/2006/docPropsVTypes">
  <TotalTime>8943</TotalTime>
  <Words>4408</Words>
  <Application>Microsoft Macintosh PowerPoint</Application>
  <PresentationFormat>Widescreen</PresentationFormat>
  <Paragraphs>540</Paragraphs>
  <Slides>40</Slides>
  <Notes>33</Notes>
  <HiddenSlides>0</HiddenSlides>
  <MMClips>0</MMClips>
  <ScaleCrop>false</ScaleCrop>
  <HeadingPairs>
    <vt:vector size="8" baseType="variant">
      <vt:variant>
        <vt:lpstr>Fonts Used</vt:lpstr>
      </vt:variant>
      <vt:variant>
        <vt:i4>4</vt:i4>
      </vt:variant>
      <vt:variant>
        <vt:lpstr>Theme</vt:lpstr>
      </vt:variant>
      <vt:variant>
        <vt:i4>11</vt:i4>
      </vt:variant>
      <vt:variant>
        <vt:lpstr>Embedded OLE Servers</vt:lpstr>
      </vt:variant>
      <vt:variant>
        <vt:i4>1</vt:i4>
      </vt:variant>
      <vt:variant>
        <vt:lpstr>Slide Titles</vt:lpstr>
      </vt:variant>
      <vt:variant>
        <vt:i4>40</vt:i4>
      </vt:variant>
    </vt:vector>
  </HeadingPairs>
  <TitlesOfParts>
    <vt:vector size="56" baseType="lpstr">
      <vt:lpstr>Arial</vt:lpstr>
      <vt:lpstr>Calibri</vt:lpstr>
      <vt:lpstr>Helvetica</vt:lpstr>
      <vt:lpstr>Helvetica Light</vt:lpstr>
      <vt:lpstr>1_Full Page Header</vt:lpstr>
      <vt:lpstr>21_Full Page Header</vt:lpstr>
      <vt:lpstr>11_Full Page Header</vt:lpstr>
      <vt:lpstr>13_Full Page Header</vt:lpstr>
      <vt:lpstr>15_Full Page Header</vt:lpstr>
      <vt:lpstr>24_Full Page Header</vt:lpstr>
      <vt:lpstr>26_Full Page Header</vt:lpstr>
      <vt:lpstr>27_Full Page Header</vt:lpstr>
      <vt:lpstr>2_Full Page Header</vt:lpstr>
      <vt:lpstr>6_Full Page Header</vt:lpstr>
      <vt:lpstr>7_Full Page Header</vt:lpstr>
      <vt:lpstr>think-cell Slide</vt:lpstr>
      <vt:lpstr>OOH Consumer Insights Q4 2023   Holiday Travel &amp; Shopping Intent Home Improvement, Hotels, &amp; Legal Services Categories  </vt:lpstr>
      <vt:lpstr>Table of Contents &amp; Methodology</vt:lpstr>
      <vt:lpstr>Key Takeaways</vt:lpstr>
      <vt:lpstr>Key Takeaways </vt:lpstr>
      <vt:lpstr>Key Takeaways </vt:lpstr>
      <vt:lpstr>Consumer Spending And Persistent Inflation</vt:lpstr>
      <vt:lpstr>America’s Poly-Crisis: COVID Returns To The Charts</vt:lpstr>
      <vt:lpstr>Three Quarters of Americans Still Feel Inflation In Their Monthly Budgets</vt:lpstr>
      <vt:lpstr>And Optimism Of Inflation Tapering Off By 2024 Drops To Less Than Half</vt:lpstr>
      <vt:lpstr>Over Half of Americans Are Wary Of Their Monthly Household Spending</vt:lpstr>
      <vt:lpstr>Causing Many To Adjust Spending, Financial Plans, &amp; Dip Into Savings </vt:lpstr>
      <vt:lpstr>PowerPoint Presentation</vt:lpstr>
      <vt:lpstr>Americans Are Cutting Back On Basics To Make Way For Luxury Purchases</vt:lpstr>
      <vt:lpstr>With Majorities Across Generations Are Finding Ways To Treat Themselves</vt:lpstr>
      <vt:lpstr>Younger Consumers Are Saving &amp; Splurging More</vt:lpstr>
      <vt:lpstr>Holiday Travel</vt:lpstr>
      <vt:lpstr>Holiday Traveler Rates Remain Steady; However, Many Plan On Traveling More Days This Year Vs. 2022</vt:lpstr>
      <vt:lpstr>More Travelers Plan To Fly, Coinciding With Intent to Travel Longer Distances</vt:lpstr>
      <vt:lpstr>The Majority Continue To Feel The Impact Of The Economy On Holiday Plans But Travelers Aren’t Letting It Affect The Distances They Are Willing To Go</vt:lpstr>
      <vt:lpstr>Time With Friends And Family Motivates Most Holiday Travelers But Gen Z Travelers Are Looking For New Cities and Experiences</vt:lpstr>
      <vt:lpstr>While Most Would Consider An Extended Holiday Stay With Family/Friends, Gen Z Would Prefer A Resort Vacation </vt:lpstr>
      <vt:lpstr>Holiday Shopping</vt:lpstr>
      <vt:lpstr>Most Plan To Spend The Same As Last Year Preparing For The Holidays, While Gen Z And Urban 1M+ Are Most Likely To Spend More </vt:lpstr>
      <vt:lpstr>Planned Holiday Gift Purchasing Rates Remain Steady, But November Grows Even More Important</vt:lpstr>
      <vt:lpstr>The Economy/Inflation Has Shoppers Adjusting Financially, With Most Focusing On Budgeting</vt:lpstr>
      <vt:lpstr>Despite Economic Impacts, Nearly 4 in 10 Shoppers Plan To Spend More On Gifts; With Significantly Increased Spend Above $500</vt:lpstr>
      <vt:lpstr>Clothing Is Top Item Holiday Gift Shopping With Tech &amp; Toys Rounding Out The Top 3</vt:lpstr>
      <vt:lpstr>Many Shoppers Say They Will Spend More With Online Retailers, Especially Gen Z </vt:lpstr>
      <vt:lpstr>Relevance Of OOH Holiday Shopping Ads Is High &amp; Even Greater Than In 2022</vt:lpstr>
      <vt:lpstr>OOH Impact: Key Categories   Home Improvement Retail Stores  Hotels  Legal Services  </vt:lpstr>
      <vt:lpstr>Almost Six in Ten Recall Recently Seeing OOH Ads For Home Improvement Stores </vt:lpstr>
      <vt:lpstr>Those Who Recall Seeing An OOH Ad Often Engage Mainly By Visiting The Store’s Website</vt:lpstr>
      <vt:lpstr>Interest Is Also High For Home Improvement Retail Store Ads Primarily In Price And Cost Savings Messaging </vt:lpstr>
      <vt:lpstr>Recall Of Recent OOH Ads For Hotels Is Over 60%, With Urban 1M+ And Younger Generations Leading</vt:lpstr>
      <vt:lpstr> Hotel OOH Ad Viewers Also Tend To Engage, Especially With Hotel Online Resources</vt:lpstr>
      <vt:lpstr>Interest For OOH Hotels Ads Is Very High, With Half Interested In Price And  Cost-saving Opportunities</vt:lpstr>
      <vt:lpstr>Almost Two-Thirds of Consumers Recall Recently Seeing OOH Legal Ads</vt:lpstr>
      <vt:lpstr>Despite nature of periodic demand for Legal Services, OOH ads engage 40%+</vt:lpstr>
      <vt:lpstr>And Interest For Legal Services Ads Is High Especially Among Gen Z And Urban 1M+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2020 RQ® Study</dc:title>
  <dc:creator>Andrew Higham</dc:creator>
  <cp:lastModifiedBy>Beth Pyne</cp:lastModifiedBy>
  <cp:revision>4</cp:revision>
  <cp:lastPrinted>2023-08-22T20:48:19Z</cp:lastPrinted>
  <dcterms:created xsi:type="dcterms:W3CDTF">2020-03-05T16:59:16Z</dcterms:created>
  <dcterms:modified xsi:type="dcterms:W3CDTF">2023-09-12T17:08:08Z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0x010100A41E41268B306D4290BDF522CB861ED0</vt:lpwstr>
  </property>
  <property fmtid="{D5CDD505-2E9C-101B-9397-08002B2CF9AE}" pid="3" name="xd_ProgID">
    <vt:lpwstr/>
  </property>
  <property fmtid="{D5CDD505-2E9C-101B-9397-08002B2CF9AE}" pid="4" name="MediaServiceImageTags">
    <vt:lpwstr/>
  </property>
  <property fmtid="{D5CDD505-2E9C-101B-9397-08002B2CF9AE}" pid="5" name="Hyperlink">
    <vt:lpwstr>,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Image">
    <vt:lpwstr>, </vt:lpwstr>
  </property>
  <property fmtid="{D5CDD505-2E9C-101B-9397-08002B2CF9AE}" pid="10" name="TriggerFlowInfo">
    <vt:lpwstr/>
  </property>
  <property fmtid="{D5CDD505-2E9C-101B-9397-08002B2CF9AE}" pid="11" name="xd_Signature">
    <vt:bool>false</vt:bool>
  </property>
  <property fmtid="{D5CDD505-2E9C-101B-9397-08002B2CF9AE}" pid="12" name="SharedWithUsers">
    <vt:lpwstr>23;#Tawny Saez;#46;#Andrew Higham</vt:lpwstr>
  </property>
</Properties>
</file>