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8.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9.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0.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26.xml" ContentType="application/vnd.openxmlformats-officedocument.drawingml.chart+xml"/>
  <Override PartName="/ppt/notesSlides/notesSlide21.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4.xml" ContentType="application/vnd.openxmlformats-officedocument.presentationml.notesSl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8.xml" ContentType="application/vnd.openxmlformats-officedocument.presentationml.notesSlide+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9.xml" ContentType="application/vnd.openxmlformats-officedocument.presentationml.notesSlid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0.xml" ContentType="application/vnd.openxmlformats-officedocument.presentationml.notesSlid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1.xml" ContentType="application/vnd.openxmlformats-officedocument.presentationml.notesSlid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2.xml" ContentType="application/vnd.openxmlformats-officedocument.presentationml.notesSlid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3.xml" ContentType="application/vnd.openxmlformats-officedocument.presentationml.notesSlid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4.xml" ContentType="application/vnd.openxmlformats-officedocument.presentationml.notesSlide+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5.xml" ContentType="application/vnd.openxmlformats-officedocument.presentationml.notesSlide+xml"/>
  <Override PartName="/ppt/charts/chart52.xml" ContentType="application/vnd.openxmlformats-officedocument.drawingml.chart+xml"/>
  <Override PartName="/ppt/charts/style48.xml" ContentType="application/vnd.ms-office.chartstyle+xml"/>
  <Override PartName="/ppt/charts/colors48.xml" ContentType="application/vnd.ms-office.chartcolorstyle+xml"/>
  <Override PartName="/ppt/drawings/drawing1.xml" ContentType="application/vnd.openxmlformats-officedocument.drawingml.chartshapes+xml"/>
  <Override PartName="/ppt/notesSlides/notesSlide36.xml" ContentType="application/vnd.openxmlformats-officedocument.presentationml.notesSlide+xml"/>
  <Override PartName="/ppt/charts/chart5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7.xml" ContentType="application/vnd.openxmlformats-officedocument.presentationml.notesSlide+xml"/>
  <Override PartName="/ppt/charts/chart55.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38.xml" ContentType="application/vnd.openxmlformats-officedocument.presentationml.notesSlide+xml"/>
  <Override PartName="/ppt/charts/chart5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57.xml" ContentType="application/vnd.openxmlformats-officedocument.drawingml.chart+xml"/>
  <Override PartName="/ppt/charts/style53.xml" ContentType="application/vnd.ms-office.chartstyle+xml"/>
  <Override PartName="/ppt/charts/colors5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4"/>
    <p:sldMasterId id="2147484242" r:id="rId5"/>
    <p:sldMasterId id="2147484353" r:id="rId6"/>
    <p:sldMasterId id="2147484386" r:id="rId7"/>
    <p:sldMasterId id="2147484417" r:id="rId8"/>
    <p:sldMasterId id="2147484483" r:id="rId9"/>
    <p:sldMasterId id="2147484514" r:id="rId10"/>
    <p:sldMasterId id="2147484579" r:id="rId11"/>
    <p:sldMasterId id="2147484610" r:id="rId12"/>
    <p:sldMasterId id="2147484645" r:id="rId13"/>
    <p:sldMasterId id="2147484676" r:id="rId14"/>
  </p:sldMasterIdLst>
  <p:notesMasterIdLst>
    <p:notesMasterId r:id="rId62"/>
  </p:notesMasterIdLst>
  <p:handoutMasterIdLst>
    <p:handoutMasterId r:id="rId63"/>
  </p:handoutMasterIdLst>
  <p:sldIdLst>
    <p:sldId id="1311" r:id="rId15"/>
    <p:sldId id="2147376496" r:id="rId16"/>
    <p:sldId id="2147376394" r:id="rId17"/>
    <p:sldId id="2147376495" r:id="rId18"/>
    <p:sldId id="2147376391" r:id="rId19"/>
    <p:sldId id="2147376393" r:id="rId20"/>
    <p:sldId id="2147376491" r:id="rId21"/>
    <p:sldId id="2147376399" r:id="rId22"/>
    <p:sldId id="2147376401" r:id="rId23"/>
    <p:sldId id="2147376400" r:id="rId24"/>
    <p:sldId id="2147376402" r:id="rId25"/>
    <p:sldId id="2147376403" r:id="rId26"/>
    <p:sldId id="2147376404" r:id="rId27"/>
    <p:sldId id="2147376483" r:id="rId28"/>
    <p:sldId id="2147376492" r:id="rId29"/>
    <p:sldId id="2147376493" r:id="rId30"/>
    <p:sldId id="7508" r:id="rId31"/>
    <p:sldId id="2147376380" r:id="rId32"/>
    <p:sldId id="2147376379" r:id="rId33"/>
    <p:sldId id="2147376378" r:id="rId34"/>
    <p:sldId id="7490" r:id="rId35"/>
    <p:sldId id="2147376377" r:id="rId36"/>
    <p:sldId id="2147376376" r:id="rId37"/>
    <p:sldId id="7496" r:id="rId38"/>
    <p:sldId id="7493" r:id="rId39"/>
    <p:sldId id="7497" r:id="rId40"/>
    <p:sldId id="7498" r:id="rId41"/>
    <p:sldId id="2147376392" r:id="rId42"/>
    <p:sldId id="2145707665" r:id="rId43"/>
    <p:sldId id="2147376419" r:id="rId44"/>
    <p:sldId id="2147376420" r:id="rId45"/>
    <p:sldId id="2147376421" r:id="rId46"/>
    <p:sldId id="2147376405" r:id="rId47"/>
    <p:sldId id="2147376406" r:id="rId48"/>
    <p:sldId id="2147376407" r:id="rId49"/>
    <p:sldId id="2147376408" r:id="rId50"/>
    <p:sldId id="2147376409" r:id="rId51"/>
    <p:sldId id="2147376410" r:id="rId52"/>
    <p:sldId id="2147376411" r:id="rId53"/>
    <p:sldId id="2147376412" r:id="rId54"/>
    <p:sldId id="2147376413" r:id="rId55"/>
    <p:sldId id="2147376414" r:id="rId56"/>
    <p:sldId id="2147376415" r:id="rId57"/>
    <p:sldId id="2147376416" r:id="rId58"/>
    <p:sldId id="2147376417" r:id="rId59"/>
    <p:sldId id="2147376418" r:id="rId60"/>
    <p:sldId id="1791"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A8924B-0E4B-4B18-8DEE-F696D90E1705}" name="Nicole Alfano" initials="NA" userId="S::nicole.alfano@harrispoll.com::cc64bf32-4bae-4b2d-95de-315d4e7f1ab0" providerId="AD"/>
  <p188:author id="{277FA3CA-05E5-000D-F90B-090CC132BB67}" name="Jacklyn  Cooney" initials="JC" userId="S::jacklyn.cooney@harrispoll.com::4671fd87-1c36-424f-adfb-fe46f03702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wny Saez" initials="TS" lastIdx="5" clrIdx="0">
    <p:extLst>
      <p:ext uri="{19B8F6BF-5375-455C-9EA6-DF929625EA0E}">
        <p15:presenceInfo xmlns:p15="http://schemas.microsoft.com/office/powerpoint/2012/main" userId="S::tawny.saez@harrisinsights.com::2913b00c-fb6f-4e8a-bee1-8c08f32ef7de" providerId="AD"/>
      </p:ext>
    </p:extLst>
  </p:cmAuthor>
  <p:cmAuthor id="2" name="Andrew Higham" initials="AH" lastIdx="4" clrIdx="1">
    <p:extLst>
      <p:ext uri="{19B8F6BF-5375-455C-9EA6-DF929625EA0E}">
        <p15:presenceInfo xmlns:p15="http://schemas.microsoft.com/office/powerpoint/2012/main" userId="S::andrew.higham@harrisinsights.com::35dafcc8-73c5-404a-9731-d0dc709edbaf" providerId="AD"/>
      </p:ext>
    </p:extLst>
  </p:cmAuthor>
  <p:cmAuthor id="3" name="Marie Aloi" initials="MA" lastIdx="8" clrIdx="2">
    <p:extLst>
      <p:ext uri="{19B8F6BF-5375-455C-9EA6-DF929625EA0E}">
        <p15:presenceInfo xmlns:p15="http://schemas.microsoft.com/office/powerpoint/2012/main" userId="S-1-12-1-1671365597-1128412942-364009609-4032178151" providerId="AD"/>
      </p:ext>
    </p:extLst>
  </p:cmAuthor>
  <p:cmAuthor id="4" name="Chris McAllister" initials="CM" lastIdx="4" clrIdx="3">
    <p:extLst>
      <p:ext uri="{19B8F6BF-5375-455C-9EA6-DF929625EA0E}">
        <p15:presenceInfo xmlns:p15="http://schemas.microsoft.com/office/powerpoint/2012/main" userId="S::chris.mcallister@harrisinsights.com::1c21de35-29b4-45c9-a39e-8ffc18f06b64" providerId="AD"/>
      </p:ext>
    </p:extLst>
  </p:cmAuthor>
  <p:cmAuthor id="5" name="John Gerzema" initials="JG" lastIdx="4" clrIdx="4">
    <p:extLst>
      <p:ext uri="{19B8F6BF-5375-455C-9EA6-DF929625EA0E}">
        <p15:presenceInfo xmlns:p15="http://schemas.microsoft.com/office/powerpoint/2012/main" userId="S::jgerzema@harrisinsights.com::9479822d-61de-40b2-b816-750aef508154" providerId="AD"/>
      </p:ext>
    </p:extLst>
  </p:cmAuthor>
  <p:cmAuthor id="6" name="Steve Nicklin" initials="SN" lastIdx="13" clrIdx="5">
    <p:extLst>
      <p:ext uri="{19B8F6BF-5375-455C-9EA6-DF929625EA0E}">
        <p15:presenceInfo xmlns:p15="http://schemas.microsoft.com/office/powerpoint/2012/main" userId="S::snicklin@oaaa.org::4d267a5b-9ae4-459a-bbb3-586e46512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17ACF"/>
    <a:srgbClr val="7F7F7F"/>
    <a:srgbClr val="FFC3B4"/>
    <a:srgbClr val="7FE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B58BF-3FEA-412B-9050-6F9D626CDC68}" v="3" dt="2023-04-05T19:09:26.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7"/>
    <p:restoredTop sz="95118" autoAdjust="0"/>
  </p:normalViewPr>
  <p:slideViewPr>
    <p:cSldViewPr snapToGrid="0" snapToObjects="1">
      <p:cViewPr varScale="1">
        <p:scale>
          <a:sx n="111" d="100"/>
          <a:sy n="111" d="100"/>
        </p:scale>
        <p:origin x="103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icklin" userId="4d267a5b-9ae4-459a-bbb3-586e46512d6c" providerId="ADAL" clId="{894B58BF-3FEA-412B-9050-6F9D626CDC68}"/>
    <pc:docChg chg="modSld">
      <pc:chgData name="Steve Nicklin" userId="4d267a5b-9ae4-459a-bbb3-586e46512d6c" providerId="ADAL" clId="{894B58BF-3FEA-412B-9050-6F9D626CDC68}" dt="2023-04-05T19:09:28.634" v="73" actId="20577"/>
      <pc:docMkLst>
        <pc:docMk/>
      </pc:docMkLst>
      <pc:sldChg chg="modSp mod">
        <pc:chgData name="Steve Nicklin" userId="4d267a5b-9ae4-459a-bbb3-586e46512d6c" providerId="ADAL" clId="{894B58BF-3FEA-412B-9050-6F9D626CDC68}" dt="2023-04-05T19:08:33.301" v="36" actId="255"/>
        <pc:sldMkLst>
          <pc:docMk/>
          <pc:sldMk cId="2965327934" sldId="2147376405"/>
        </pc:sldMkLst>
        <pc:spChg chg="mod">
          <ac:chgData name="Steve Nicklin" userId="4d267a5b-9ae4-459a-bbb3-586e46512d6c" providerId="ADAL" clId="{894B58BF-3FEA-412B-9050-6F9D626CDC68}" dt="2023-04-05T19:08:33.301" v="36" actId="255"/>
          <ac:spMkLst>
            <pc:docMk/>
            <pc:sldMk cId="2965327934" sldId="2147376405"/>
            <ac:spMk id="2" creationId="{ED7E4703-0397-0CB3-CC2E-6E55A49B1C7A}"/>
          </ac:spMkLst>
        </pc:spChg>
      </pc:sldChg>
      <pc:sldChg chg="modSp mod">
        <pc:chgData name="Steve Nicklin" userId="4d267a5b-9ae4-459a-bbb3-586e46512d6c" providerId="ADAL" clId="{894B58BF-3FEA-412B-9050-6F9D626CDC68}" dt="2023-04-05T19:09:28.634" v="73" actId="20577"/>
        <pc:sldMkLst>
          <pc:docMk/>
          <pc:sldMk cId="85126658" sldId="2147376496"/>
        </pc:sldMkLst>
        <pc:graphicFrameChg chg="mod modGraphic">
          <ac:chgData name="Steve Nicklin" userId="4d267a5b-9ae4-459a-bbb3-586e46512d6c" providerId="ADAL" clId="{894B58BF-3FEA-412B-9050-6F9D626CDC68}" dt="2023-04-05T19:09:28.634" v="73" actId="20577"/>
          <ac:graphicFrameMkLst>
            <pc:docMk/>
            <pc:sldMk cId="85126658" sldId="2147376496"/>
            <ac:graphicFrameMk id="4" creationId="{36CD1C82-2769-44FE-9DC1-AA4A3CFDC70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8.xml"/><Relationship Id="rId1" Type="http://schemas.microsoft.com/office/2011/relationships/chartStyle" Target="style3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1.xml"/><Relationship Id="rId1" Type="http://schemas.microsoft.com/office/2011/relationships/chartStyle" Target="style4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2.xml"/><Relationship Id="rId1" Type="http://schemas.microsoft.com/office/2011/relationships/chartStyle" Target="style4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3.xml"/><Relationship Id="rId1" Type="http://schemas.microsoft.com/office/2011/relationships/chartStyle" Target="style4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6.xml"/><Relationship Id="rId1" Type="http://schemas.microsoft.com/office/2011/relationships/chartStyle" Target="style4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7.xml"/><Relationship Id="rId1" Type="http://schemas.microsoft.com/office/2011/relationships/chartStyle" Target="style47.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chartUserShapes" Target="../drawings/drawing1.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9.xml"/><Relationship Id="rId1" Type="http://schemas.microsoft.com/office/2011/relationships/chartStyle" Target="style49.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0.xml"/><Relationship Id="rId1" Type="http://schemas.microsoft.com/office/2011/relationships/chartStyle" Target="style50.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1.xml"/><Relationship Id="rId1" Type="http://schemas.microsoft.com/office/2011/relationships/chartStyle" Target="style51.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2.xml"/><Relationship Id="rId1" Type="http://schemas.microsoft.com/office/2011/relationships/chartStyle" Target="style5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1364181740548E-2"/>
          <c:y val="0.17158389692520318"/>
          <c:w val="0.91811740298208355"/>
          <c:h val="0.73266580138620807"/>
        </c:manualLayout>
      </c:layout>
      <c:lineChart>
        <c:grouping val="standard"/>
        <c:varyColors val="0"/>
        <c:ser>
          <c:idx val="0"/>
          <c:order val="0"/>
          <c:tx>
            <c:strRef>
              <c:f>Sheet1!$B$1</c:f>
              <c:strCache>
                <c:ptCount val="1"/>
                <c:pt idx="0">
                  <c:v>New variant</c:v>
                </c:pt>
              </c:strCache>
            </c:strRef>
          </c:tx>
          <c:spPr>
            <a:ln w="28575" cap="rnd">
              <a:solidFill>
                <a:schemeClr val="accent1"/>
              </a:solidFill>
              <a:round/>
            </a:ln>
            <a:effectLst/>
          </c:spPr>
          <c:marker>
            <c:symbol val="none"/>
          </c:marker>
          <c:dLbls>
            <c:dLbl>
              <c:idx val="6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B61-49DC-969F-703F218E76BB}"/>
                </c:ext>
              </c:extLst>
            </c:dLbl>
            <c:dLbl>
              <c:idx val="1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Sheet1!$B$2:$B$153</c:f>
              <c:numCache>
                <c:formatCode>General</c:formatCode>
                <c:ptCount val="152"/>
                <c:pt idx="63" formatCode="0%">
                  <c:v>0.73</c:v>
                </c:pt>
                <c:pt idx="64" formatCode="0%">
                  <c:v>0.73</c:v>
                </c:pt>
                <c:pt idx="65" formatCode="0%">
                  <c:v>0.75</c:v>
                </c:pt>
                <c:pt idx="66" formatCode="0%">
                  <c:v>0.77</c:v>
                </c:pt>
                <c:pt idx="67" formatCode="0%">
                  <c:v>0.76</c:v>
                </c:pt>
                <c:pt idx="68" formatCode="0%">
                  <c:v>0.76</c:v>
                </c:pt>
                <c:pt idx="69" formatCode="0%">
                  <c:v>0.74</c:v>
                </c:pt>
                <c:pt idx="70" formatCode="0%">
                  <c:v>0.8</c:v>
                </c:pt>
                <c:pt idx="71" formatCode="0%">
                  <c:v>0.77</c:v>
                </c:pt>
                <c:pt idx="72" formatCode="0%">
                  <c:v>0.75</c:v>
                </c:pt>
                <c:pt idx="73" formatCode="0%">
                  <c:v>0.73</c:v>
                </c:pt>
                <c:pt idx="74" formatCode="0%">
                  <c:v>0.75</c:v>
                </c:pt>
                <c:pt idx="75" formatCode="0%">
                  <c:v>0.75</c:v>
                </c:pt>
                <c:pt idx="76" formatCode="0%">
                  <c:v>0.74</c:v>
                </c:pt>
                <c:pt idx="77" formatCode="0%">
                  <c:v>0.71</c:v>
                </c:pt>
                <c:pt idx="78" formatCode="0%">
                  <c:v>0.72</c:v>
                </c:pt>
                <c:pt idx="79" formatCode="0%">
                  <c:v>0.69</c:v>
                </c:pt>
                <c:pt idx="80" formatCode="0%">
                  <c:v>0.75</c:v>
                </c:pt>
                <c:pt idx="81" formatCode="0%">
                  <c:v>0.75</c:v>
                </c:pt>
                <c:pt idx="82" formatCode="0%">
                  <c:v>0.71</c:v>
                </c:pt>
                <c:pt idx="83" formatCode="0%">
                  <c:v>0.73</c:v>
                </c:pt>
                <c:pt idx="84" formatCode="0%">
                  <c:v>0.75</c:v>
                </c:pt>
                <c:pt idx="85" formatCode="0%">
                  <c:v>0.71</c:v>
                </c:pt>
                <c:pt idx="86" formatCode="0%">
                  <c:v>0.73</c:v>
                </c:pt>
                <c:pt idx="87" formatCode="0%">
                  <c:v>0.71</c:v>
                </c:pt>
                <c:pt idx="88" formatCode="0%">
                  <c:v>0.71</c:v>
                </c:pt>
                <c:pt idx="89" formatCode="0%">
                  <c:v>0.73</c:v>
                </c:pt>
                <c:pt idx="90" formatCode="0%">
                  <c:v>0.72</c:v>
                </c:pt>
                <c:pt idx="91" formatCode="0%">
                  <c:v>0.74</c:v>
                </c:pt>
                <c:pt idx="92" formatCode="0%">
                  <c:v>0.73</c:v>
                </c:pt>
                <c:pt idx="93" formatCode="0%">
                  <c:v>0.7</c:v>
                </c:pt>
                <c:pt idx="94" formatCode="0%">
                  <c:v>0.71</c:v>
                </c:pt>
                <c:pt idx="95" formatCode="0%">
                  <c:v>0.71</c:v>
                </c:pt>
                <c:pt idx="96" formatCode="0%">
                  <c:v>0.69</c:v>
                </c:pt>
                <c:pt idx="97" formatCode="0%">
                  <c:v>0.68</c:v>
                </c:pt>
                <c:pt idx="98" formatCode="0%">
                  <c:v>0.71</c:v>
                </c:pt>
                <c:pt idx="99" formatCode="0%">
                  <c:v>0.67</c:v>
                </c:pt>
                <c:pt idx="100" formatCode="0%">
                  <c:v>0.66</c:v>
                </c:pt>
                <c:pt idx="101" formatCode="0%">
                  <c:v>0.67</c:v>
                </c:pt>
                <c:pt idx="102" formatCode="0%">
                  <c:v>0.68</c:v>
                </c:pt>
                <c:pt idx="103" formatCode="0%">
                  <c:v>0.71</c:v>
                </c:pt>
                <c:pt idx="104" formatCode="0%">
                  <c:v>0.69</c:v>
                </c:pt>
                <c:pt idx="105" formatCode="0%">
                  <c:v>0.64</c:v>
                </c:pt>
                <c:pt idx="106" formatCode="0%">
                  <c:v>0.64</c:v>
                </c:pt>
                <c:pt idx="107" formatCode="0%">
                  <c:v>0.67</c:v>
                </c:pt>
                <c:pt idx="108" formatCode="0%">
                  <c:v>0.66</c:v>
                </c:pt>
                <c:pt idx="109" formatCode="0%">
                  <c:v>0.67</c:v>
                </c:pt>
                <c:pt idx="110" formatCode="0%">
                  <c:v>0.64</c:v>
                </c:pt>
                <c:pt idx="111" formatCode="0%">
                  <c:v>0.66</c:v>
                </c:pt>
                <c:pt idx="112" formatCode="0%">
                  <c:v>0.63</c:v>
                </c:pt>
                <c:pt idx="113" formatCode="0%">
                  <c:v>0.66</c:v>
                </c:pt>
                <c:pt idx="114" formatCode="0%">
                  <c:v>0.65</c:v>
                </c:pt>
                <c:pt idx="115" formatCode="0%">
                  <c:v>0.65</c:v>
                </c:pt>
                <c:pt idx="116" formatCode="0%">
                  <c:v>0.67</c:v>
                </c:pt>
                <c:pt idx="117" formatCode="0%">
                  <c:v>0.67</c:v>
                </c:pt>
                <c:pt idx="118" formatCode="0%">
                  <c:v>0.67</c:v>
                </c:pt>
                <c:pt idx="119" formatCode="0%">
                  <c:v>0.66</c:v>
                </c:pt>
                <c:pt idx="120" formatCode="0%">
                  <c:v>0.62</c:v>
                </c:pt>
                <c:pt idx="121" formatCode="0%">
                  <c:v>0.61</c:v>
                </c:pt>
                <c:pt idx="122" formatCode="0%">
                  <c:v>0.62</c:v>
                </c:pt>
                <c:pt idx="123" formatCode="0%">
                  <c:v>0.6</c:v>
                </c:pt>
                <c:pt idx="124" formatCode="0%">
                  <c:v>0.59</c:v>
                </c:pt>
                <c:pt idx="125" formatCode="0%">
                  <c:v>0.63</c:v>
                </c:pt>
                <c:pt idx="126" formatCode="0%">
                  <c:v>0.61</c:v>
                </c:pt>
                <c:pt idx="127" formatCode="0%">
                  <c:v>0.59</c:v>
                </c:pt>
                <c:pt idx="128" formatCode="0%">
                  <c:v>0.56999999999999995</c:v>
                </c:pt>
                <c:pt idx="129" formatCode="0%">
                  <c:v>0.6</c:v>
                </c:pt>
                <c:pt idx="130" formatCode="0%">
                  <c:v>0.61</c:v>
                </c:pt>
                <c:pt idx="131" formatCode="0%">
                  <c:v>0.62</c:v>
                </c:pt>
                <c:pt idx="132" formatCode="0%">
                  <c:v>0.59</c:v>
                </c:pt>
                <c:pt idx="133" formatCode="0%">
                  <c:v>0.56000000000000005</c:v>
                </c:pt>
                <c:pt idx="134" formatCode="0%">
                  <c:v>0.61</c:v>
                </c:pt>
                <c:pt idx="135" formatCode="0%">
                  <c:v>0.62</c:v>
                </c:pt>
                <c:pt idx="136" formatCode="0%">
                  <c:v>0.62</c:v>
                </c:pt>
                <c:pt idx="137" formatCode="0%">
                  <c:v>0.6</c:v>
                </c:pt>
                <c:pt idx="138" formatCode="0%">
                  <c:v>0.64</c:v>
                </c:pt>
                <c:pt idx="139" formatCode="0%">
                  <c:v>0.59</c:v>
                </c:pt>
                <c:pt idx="140" formatCode="0%">
                  <c:v>0.61</c:v>
                </c:pt>
                <c:pt idx="141" formatCode="0%">
                  <c:v>0.6</c:v>
                </c:pt>
                <c:pt idx="142" formatCode="0%">
                  <c:v>0.59</c:v>
                </c:pt>
                <c:pt idx="143" formatCode="0%">
                  <c:v>0.6</c:v>
                </c:pt>
                <c:pt idx="144" formatCode="0%">
                  <c:v>0.57999999999999996</c:v>
                </c:pt>
                <c:pt idx="145" formatCode="0%">
                  <c:v>0.56999999999999995</c:v>
                </c:pt>
                <c:pt idx="146" formatCode="0%">
                  <c:v>0.55000000000000004</c:v>
                </c:pt>
                <c:pt idx="147" formatCode="0%">
                  <c:v>0.55000000000000004</c:v>
                </c:pt>
                <c:pt idx="148" formatCode="0%">
                  <c:v>0.55000000000000004</c:v>
                </c:pt>
                <c:pt idx="149" formatCode="0%">
                  <c:v>0.57999999999999996</c:v>
                </c:pt>
                <c:pt idx="150" formatCode="0%">
                  <c:v>0.55000000000000004</c:v>
                </c:pt>
                <c:pt idx="151" formatCode="0%">
                  <c:v>0.57999999999999996</c:v>
                </c:pt>
              </c:numCache>
            </c:numRef>
          </c:val>
          <c:smooth val="0"/>
          <c:extLst>
            <c:ext xmlns:c16="http://schemas.microsoft.com/office/drawing/2014/chart" uri="{C3380CC4-5D6E-409C-BE32-E72D297353CC}">
              <c16:uniqueId val="{00000000-AB61-49DC-969F-703F218E76BB}"/>
            </c:ext>
          </c:extLst>
        </c:ser>
        <c:ser>
          <c:idx val="1"/>
          <c:order val="1"/>
          <c:tx>
            <c:strRef>
              <c:f>Sheet1!$C$1</c:f>
              <c:strCache>
                <c:ptCount val="1"/>
                <c:pt idx="0">
                  <c:v>Healthcare shortage</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B61-49DC-969F-703F218E76BB}"/>
                </c:ext>
              </c:extLst>
            </c:dLbl>
            <c:dLbl>
              <c:idx val="122"/>
              <c:layout>
                <c:manualLayout>
                  <c:x val="-6.4714172701065111E-3"/>
                  <c:y val="-2.578124841404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Sheet1!$C$2:$C$153</c:f>
              <c:numCache>
                <c:formatCode>0%</c:formatCode>
                <c:ptCount val="152"/>
                <c:pt idx="0">
                  <c:v>0.78</c:v>
                </c:pt>
                <c:pt idx="1">
                  <c:v>0.77</c:v>
                </c:pt>
                <c:pt idx="2">
                  <c:v>0.73</c:v>
                </c:pt>
                <c:pt idx="3">
                  <c:v>0.72</c:v>
                </c:pt>
                <c:pt idx="4">
                  <c:v>0.72</c:v>
                </c:pt>
                <c:pt idx="5">
                  <c:v>0.71</c:v>
                </c:pt>
                <c:pt idx="6">
                  <c:v>0.72</c:v>
                </c:pt>
                <c:pt idx="7">
                  <c:v>0.69</c:v>
                </c:pt>
                <c:pt idx="8">
                  <c:v>0.71</c:v>
                </c:pt>
                <c:pt idx="9">
                  <c:v>0.74</c:v>
                </c:pt>
                <c:pt idx="10">
                  <c:v>0.78</c:v>
                </c:pt>
                <c:pt idx="11">
                  <c:v>0.73</c:v>
                </c:pt>
                <c:pt idx="12">
                  <c:v>0.78</c:v>
                </c:pt>
                <c:pt idx="13">
                  <c:v>0.74</c:v>
                </c:pt>
                <c:pt idx="14">
                  <c:v>0.74</c:v>
                </c:pt>
                <c:pt idx="15">
                  <c:v>0.75</c:v>
                </c:pt>
                <c:pt idx="16">
                  <c:v>0.72</c:v>
                </c:pt>
                <c:pt idx="17">
                  <c:v>0.74</c:v>
                </c:pt>
                <c:pt idx="18">
                  <c:v>0.68</c:v>
                </c:pt>
                <c:pt idx="19">
                  <c:v>0.64</c:v>
                </c:pt>
                <c:pt idx="20">
                  <c:v>0.66</c:v>
                </c:pt>
                <c:pt idx="21">
                  <c:v>0.68</c:v>
                </c:pt>
                <c:pt idx="22">
                  <c:v>0.69</c:v>
                </c:pt>
                <c:pt idx="23">
                  <c:v>0.67</c:v>
                </c:pt>
                <c:pt idx="24">
                  <c:v>0.68</c:v>
                </c:pt>
                <c:pt idx="25">
                  <c:v>0.68</c:v>
                </c:pt>
                <c:pt idx="26">
                  <c:v>0.68</c:v>
                </c:pt>
                <c:pt idx="27">
                  <c:v>0.7</c:v>
                </c:pt>
                <c:pt idx="28">
                  <c:v>0.67</c:v>
                </c:pt>
                <c:pt idx="29">
                  <c:v>0.72</c:v>
                </c:pt>
                <c:pt idx="30">
                  <c:v>0.72</c:v>
                </c:pt>
                <c:pt idx="31">
                  <c:v>0.75</c:v>
                </c:pt>
                <c:pt idx="32">
                  <c:v>0.75</c:v>
                </c:pt>
                <c:pt idx="33">
                  <c:v>0.72</c:v>
                </c:pt>
                <c:pt idx="34">
                  <c:v>0.71</c:v>
                </c:pt>
                <c:pt idx="35">
                  <c:v>0.74</c:v>
                </c:pt>
                <c:pt idx="36">
                  <c:v>0.73</c:v>
                </c:pt>
                <c:pt idx="37">
                  <c:v>0.74</c:v>
                </c:pt>
                <c:pt idx="38">
                  <c:v>0.73</c:v>
                </c:pt>
                <c:pt idx="39">
                  <c:v>0.73</c:v>
                </c:pt>
                <c:pt idx="40">
                  <c:v>0.7</c:v>
                </c:pt>
                <c:pt idx="41">
                  <c:v>0.68</c:v>
                </c:pt>
                <c:pt idx="42">
                  <c:v>0.68</c:v>
                </c:pt>
                <c:pt idx="43">
                  <c:v>0.63</c:v>
                </c:pt>
                <c:pt idx="44">
                  <c:v>0.63</c:v>
                </c:pt>
                <c:pt idx="45">
                  <c:v>0.62</c:v>
                </c:pt>
                <c:pt idx="46">
                  <c:v>0.59</c:v>
                </c:pt>
                <c:pt idx="47">
                  <c:v>0.6</c:v>
                </c:pt>
                <c:pt idx="48">
                  <c:v>0.59</c:v>
                </c:pt>
                <c:pt idx="49">
                  <c:v>0.6</c:v>
                </c:pt>
                <c:pt idx="50">
                  <c:v>0.57999999999999996</c:v>
                </c:pt>
                <c:pt idx="51">
                  <c:v>0.56999999999999995</c:v>
                </c:pt>
                <c:pt idx="52">
                  <c:v>0.54</c:v>
                </c:pt>
                <c:pt idx="53">
                  <c:v>0.56000000000000005</c:v>
                </c:pt>
                <c:pt idx="54">
                  <c:v>0.6</c:v>
                </c:pt>
                <c:pt idx="55">
                  <c:v>0.48</c:v>
                </c:pt>
                <c:pt idx="56">
                  <c:v>0.52</c:v>
                </c:pt>
                <c:pt idx="57">
                  <c:v>0.56000000000000005</c:v>
                </c:pt>
                <c:pt idx="58">
                  <c:v>0.56999999999999995</c:v>
                </c:pt>
                <c:pt idx="59">
                  <c:v>0.5</c:v>
                </c:pt>
                <c:pt idx="60">
                  <c:v>0.52</c:v>
                </c:pt>
                <c:pt idx="61">
                  <c:v>0.55000000000000004</c:v>
                </c:pt>
                <c:pt idx="62">
                  <c:v>0.55000000000000004</c:v>
                </c:pt>
                <c:pt idx="63">
                  <c:v>0.62</c:v>
                </c:pt>
                <c:pt idx="64">
                  <c:v>0.59</c:v>
                </c:pt>
                <c:pt idx="65">
                  <c:v>0.6</c:v>
                </c:pt>
                <c:pt idx="66">
                  <c:v>0.69</c:v>
                </c:pt>
                <c:pt idx="67">
                  <c:v>0.65</c:v>
                </c:pt>
                <c:pt idx="68">
                  <c:v>0.66</c:v>
                </c:pt>
                <c:pt idx="69">
                  <c:v>0.64</c:v>
                </c:pt>
                <c:pt idx="70">
                  <c:v>0.74</c:v>
                </c:pt>
                <c:pt idx="71">
                  <c:v>0.72</c:v>
                </c:pt>
                <c:pt idx="72">
                  <c:v>0.7</c:v>
                </c:pt>
                <c:pt idx="73">
                  <c:v>0.64</c:v>
                </c:pt>
                <c:pt idx="74">
                  <c:v>0.68</c:v>
                </c:pt>
                <c:pt idx="75">
                  <c:v>0.7</c:v>
                </c:pt>
                <c:pt idx="76">
                  <c:v>0.67</c:v>
                </c:pt>
                <c:pt idx="77">
                  <c:v>0.59</c:v>
                </c:pt>
                <c:pt idx="78">
                  <c:v>0.62</c:v>
                </c:pt>
                <c:pt idx="79">
                  <c:v>0.64</c:v>
                </c:pt>
                <c:pt idx="80">
                  <c:v>0.67</c:v>
                </c:pt>
                <c:pt idx="81">
                  <c:v>0.63</c:v>
                </c:pt>
                <c:pt idx="82">
                  <c:v>0.61</c:v>
                </c:pt>
                <c:pt idx="83">
                  <c:v>0.63</c:v>
                </c:pt>
                <c:pt idx="84">
                  <c:v>0.66</c:v>
                </c:pt>
                <c:pt idx="85">
                  <c:v>0.66</c:v>
                </c:pt>
                <c:pt idx="86">
                  <c:v>0.66</c:v>
                </c:pt>
                <c:pt idx="87">
                  <c:v>0.65</c:v>
                </c:pt>
                <c:pt idx="88">
                  <c:v>0.62</c:v>
                </c:pt>
                <c:pt idx="89">
                  <c:v>0.67</c:v>
                </c:pt>
                <c:pt idx="90">
                  <c:v>0.76</c:v>
                </c:pt>
                <c:pt idx="91">
                  <c:v>0.76</c:v>
                </c:pt>
                <c:pt idx="92">
                  <c:v>0.75</c:v>
                </c:pt>
                <c:pt idx="93">
                  <c:v>0.72</c:v>
                </c:pt>
                <c:pt idx="94">
                  <c:v>0.72</c:v>
                </c:pt>
                <c:pt idx="95">
                  <c:v>0.74</c:v>
                </c:pt>
                <c:pt idx="96">
                  <c:v>0.72</c:v>
                </c:pt>
                <c:pt idx="97">
                  <c:v>0.72</c:v>
                </c:pt>
                <c:pt idx="98">
                  <c:v>0.7</c:v>
                </c:pt>
                <c:pt idx="99">
                  <c:v>0.68</c:v>
                </c:pt>
                <c:pt idx="100">
                  <c:v>0.67</c:v>
                </c:pt>
                <c:pt idx="101">
                  <c:v>0.67</c:v>
                </c:pt>
                <c:pt idx="102">
                  <c:v>0.67</c:v>
                </c:pt>
                <c:pt idx="103">
                  <c:v>0.73</c:v>
                </c:pt>
                <c:pt idx="104">
                  <c:v>0.71</c:v>
                </c:pt>
                <c:pt idx="105">
                  <c:v>0.63</c:v>
                </c:pt>
                <c:pt idx="106">
                  <c:v>0.67</c:v>
                </c:pt>
                <c:pt idx="107">
                  <c:v>0.71</c:v>
                </c:pt>
                <c:pt idx="108">
                  <c:v>0.68</c:v>
                </c:pt>
                <c:pt idx="109">
                  <c:v>0.67</c:v>
                </c:pt>
                <c:pt idx="110">
                  <c:v>0.68</c:v>
                </c:pt>
                <c:pt idx="111">
                  <c:v>0.71</c:v>
                </c:pt>
                <c:pt idx="112">
                  <c:v>0.64</c:v>
                </c:pt>
                <c:pt idx="113">
                  <c:v>0.66</c:v>
                </c:pt>
                <c:pt idx="114">
                  <c:v>0.7</c:v>
                </c:pt>
                <c:pt idx="115">
                  <c:v>0.69</c:v>
                </c:pt>
                <c:pt idx="116">
                  <c:v>0.71</c:v>
                </c:pt>
                <c:pt idx="117">
                  <c:v>0.72</c:v>
                </c:pt>
                <c:pt idx="118">
                  <c:v>0.67</c:v>
                </c:pt>
                <c:pt idx="119">
                  <c:v>0.68</c:v>
                </c:pt>
                <c:pt idx="120">
                  <c:v>0.65</c:v>
                </c:pt>
                <c:pt idx="121">
                  <c:v>0.64</c:v>
                </c:pt>
                <c:pt idx="122">
                  <c:v>0.62</c:v>
                </c:pt>
              </c:numCache>
            </c:numRef>
          </c:val>
          <c:smooth val="0"/>
          <c:extLst>
            <c:ext xmlns:c16="http://schemas.microsoft.com/office/drawing/2014/chart" uri="{C3380CC4-5D6E-409C-BE32-E72D297353CC}">
              <c16:uniqueId val="{00000001-AB61-49DC-969F-703F218E76BB}"/>
            </c:ext>
          </c:extLst>
        </c:ser>
        <c:ser>
          <c:idx val="2"/>
          <c:order val="2"/>
          <c:tx>
            <c:strRef>
              <c:f>Sheet1!$D$1</c:f>
              <c:strCache>
                <c:ptCount val="1"/>
                <c:pt idx="0">
                  <c:v>Returning to public activity</c:v>
                </c:pt>
              </c:strCache>
            </c:strRef>
          </c:tx>
          <c:spPr>
            <a:ln w="28575" cap="rnd">
              <a:solidFill>
                <a:schemeClr val="tx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B61-49DC-969F-703F218E76BB}"/>
                </c:ext>
              </c:extLst>
            </c:dLbl>
            <c:dLbl>
              <c:idx val="122"/>
              <c:layout>
                <c:manualLayout>
                  <c:x val="-3.235708635053413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Sheet1!$D$2:$D$153</c:f>
              <c:numCache>
                <c:formatCode>0%</c:formatCode>
                <c:ptCount val="152"/>
                <c:pt idx="0">
                  <c:v>0.73</c:v>
                </c:pt>
                <c:pt idx="1">
                  <c:v>0.75</c:v>
                </c:pt>
                <c:pt idx="2">
                  <c:v>0.71</c:v>
                </c:pt>
                <c:pt idx="3">
                  <c:v>0.72</c:v>
                </c:pt>
                <c:pt idx="4">
                  <c:v>0.74</c:v>
                </c:pt>
                <c:pt idx="5">
                  <c:v>0.69</c:v>
                </c:pt>
                <c:pt idx="6">
                  <c:v>0.68</c:v>
                </c:pt>
                <c:pt idx="7">
                  <c:v>0.69</c:v>
                </c:pt>
                <c:pt idx="8">
                  <c:v>0.71</c:v>
                </c:pt>
                <c:pt idx="9">
                  <c:v>0.73</c:v>
                </c:pt>
                <c:pt idx="10">
                  <c:v>0.76</c:v>
                </c:pt>
                <c:pt idx="11">
                  <c:v>0.7</c:v>
                </c:pt>
                <c:pt idx="12">
                  <c:v>0.76</c:v>
                </c:pt>
                <c:pt idx="13">
                  <c:v>0.74</c:v>
                </c:pt>
                <c:pt idx="14">
                  <c:v>0.72</c:v>
                </c:pt>
                <c:pt idx="15">
                  <c:v>0.73</c:v>
                </c:pt>
                <c:pt idx="16">
                  <c:v>0.72</c:v>
                </c:pt>
                <c:pt idx="17">
                  <c:v>0.73</c:v>
                </c:pt>
                <c:pt idx="18">
                  <c:v>0.71</c:v>
                </c:pt>
                <c:pt idx="19">
                  <c:v>0.71</c:v>
                </c:pt>
                <c:pt idx="20">
                  <c:v>0.69</c:v>
                </c:pt>
                <c:pt idx="21">
                  <c:v>0.68</c:v>
                </c:pt>
                <c:pt idx="22">
                  <c:v>0.71</c:v>
                </c:pt>
                <c:pt idx="23">
                  <c:v>0.71</c:v>
                </c:pt>
                <c:pt idx="24">
                  <c:v>0.72</c:v>
                </c:pt>
                <c:pt idx="25">
                  <c:v>0.72</c:v>
                </c:pt>
                <c:pt idx="26">
                  <c:v>0.68</c:v>
                </c:pt>
                <c:pt idx="27">
                  <c:v>0.7</c:v>
                </c:pt>
                <c:pt idx="28">
                  <c:v>0.68</c:v>
                </c:pt>
                <c:pt idx="29">
                  <c:v>0.68</c:v>
                </c:pt>
                <c:pt idx="30">
                  <c:v>0.69</c:v>
                </c:pt>
                <c:pt idx="31">
                  <c:v>0.69</c:v>
                </c:pt>
                <c:pt idx="32">
                  <c:v>0.72</c:v>
                </c:pt>
                <c:pt idx="33">
                  <c:v>0.7</c:v>
                </c:pt>
                <c:pt idx="34">
                  <c:v>0.67</c:v>
                </c:pt>
                <c:pt idx="35">
                  <c:v>0.75</c:v>
                </c:pt>
                <c:pt idx="36">
                  <c:v>0.71</c:v>
                </c:pt>
                <c:pt idx="37">
                  <c:v>0.7</c:v>
                </c:pt>
                <c:pt idx="38">
                  <c:v>0.72</c:v>
                </c:pt>
                <c:pt idx="39">
                  <c:v>0.7</c:v>
                </c:pt>
                <c:pt idx="40">
                  <c:v>0.71</c:v>
                </c:pt>
                <c:pt idx="41">
                  <c:v>0.68</c:v>
                </c:pt>
                <c:pt idx="42">
                  <c:v>0.72</c:v>
                </c:pt>
                <c:pt idx="43">
                  <c:v>0.67</c:v>
                </c:pt>
                <c:pt idx="44">
                  <c:v>0.66</c:v>
                </c:pt>
                <c:pt idx="45">
                  <c:v>0.63</c:v>
                </c:pt>
                <c:pt idx="46">
                  <c:v>0.64</c:v>
                </c:pt>
                <c:pt idx="47">
                  <c:v>0.68</c:v>
                </c:pt>
                <c:pt idx="48">
                  <c:v>0.63</c:v>
                </c:pt>
                <c:pt idx="49">
                  <c:v>0.64</c:v>
                </c:pt>
                <c:pt idx="50">
                  <c:v>0.61</c:v>
                </c:pt>
                <c:pt idx="51">
                  <c:v>0.63</c:v>
                </c:pt>
                <c:pt idx="52">
                  <c:v>0.59</c:v>
                </c:pt>
                <c:pt idx="53">
                  <c:v>0.6</c:v>
                </c:pt>
                <c:pt idx="54">
                  <c:v>0.61</c:v>
                </c:pt>
                <c:pt idx="55">
                  <c:v>0.46</c:v>
                </c:pt>
                <c:pt idx="56">
                  <c:v>0.53</c:v>
                </c:pt>
                <c:pt idx="57">
                  <c:v>0.56000000000000005</c:v>
                </c:pt>
                <c:pt idx="58">
                  <c:v>0.55000000000000004</c:v>
                </c:pt>
                <c:pt idx="59">
                  <c:v>0.54</c:v>
                </c:pt>
                <c:pt idx="60">
                  <c:v>0.51</c:v>
                </c:pt>
                <c:pt idx="61">
                  <c:v>0.54</c:v>
                </c:pt>
                <c:pt idx="62">
                  <c:v>0.54</c:v>
                </c:pt>
                <c:pt idx="63">
                  <c:v>0.57999999999999996</c:v>
                </c:pt>
                <c:pt idx="64">
                  <c:v>0.56999999999999995</c:v>
                </c:pt>
                <c:pt idx="65">
                  <c:v>0.61</c:v>
                </c:pt>
                <c:pt idx="66">
                  <c:v>0.65</c:v>
                </c:pt>
                <c:pt idx="67">
                  <c:v>0.64</c:v>
                </c:pt>
                <c:pt idx="68">
                  <c:v>0.62</c:v>
                </c:pt>
                <c:pt idx="69">
                  <c:v>0.57999999999999996</c:v>
                </c:pt>
                <c:pt idx="70">
                  <c:v>0.67</c:v>
                </c:pt>
                <c:pt idx="71">
                  <c:v>0.68</c:v>
                </c:pt>
                <c:pt idx="72">
                  <c:v>0.64</c:v>
                </c:pt>
                <c:pt idx="73">
                  <c:v>0.57999999999999996</c:v>
                </c:pt>
                <c:pt idx="74">
                  <c:v>0.6</c:v>
                </c:pt>
                <c:pt idx="75">
                  <c:v>0.61</c:v>
                </c:pt>
                <c:pt idx="76">
                  <c:v>0.61</c:v>
                </c:pt>
                <c:pt idx="77">
                  <c:v>0.56999999999999995</c:v>
                </c:pt>
                <c:pt idx="78">
                  <c:v>0.59</c:v>
                </c:pt>
                <c:pt idx="79">
                  <c:v>0.57999999999999996</c:v>
                </c:pt>
                <c:pt idx="80">
                  <c:v>0.61</c:v>
                </c:pt>
                <c:pt idx="81">
                  <c:v>0.59</c:v>
                </c:pt>
                <c:pt idx="82">
                  <c:v>0.56999999999999995</c:v>
                </c:pt>
                <c:pt idx="83">
                  <c:v>0.57999999999999996</c:v>
                </c:pt>
                <c:pt idx="84">
                  <c:v>0.63</c:v>
                </c:pt>
                <c:pt idx="85">
                  <c:v>0.57999999999999996</c:v>
                </c:pt>
                <c:pt idx="86">
                  <c:v>0.61</c:v>
                </c:pt>
                <c:pt idx="87">
                  <c:v>0.6</c:v>
                </c:pt>
                <c:pt idx="88">
                  <c:v>0.59</c:v>
                </c:pt>
                <c:pt idx="89">
                  <c:v>0.6</c:v>
                </c:pt>
                <c:pt idx="90">
                  <c:v>0.62</c:v>
                </c:pt>
                <c:pt idx="91">
                  <c:v>0.62</c:v>
                </c:pt>
                <c:pt idx="92">
                  <c:v>0.61</c:v>
                </c:pt>
                <c:pt idx="93">
                  <c:v>0.56000000000000005</c:v>
                </c:pt>
                <c:pt idx="94">
                  <c:v>0.6</c:v>
                </c:pt>
                <c:pt idx="95">
                  <c:v>0.6</c:v>
                </c:pt>
                <c:pt idx="96">
                  <c:v>0.56000000000000005</c:v>
                </c:pt>
                <c:pt idx="97">
                  <c:v>0.56999999999999995</c:v>
                </c:pt>
                <c:pt idx="98">
                  <c:v>0.54</c:v>
                </c:pt>
                <c:pt idx="99">
                  <c:v>0.52</c:v>
                </c:pt>
                <c:pt idx="100">
                  <c:v>0.55000000000000004</c:v>
                </c:pt>
                <c:pt idx="101">
                  <c:v>0.52</c:v>
                </c:pt>
                <c:pt idx="102">
                  <c:v>0.52</c:v>
                </c:pt>
                <c:pt idx="103">
                  <c:v>0.61</c:v>
                </c:pt>
                <c:pt idx="104">
                  <c:v>0.56999999999999995</c:v>
                </c:pt>
                <c:pt idx="105">
                  <c:v>0.5</c:v>
                </c:pt>
                <c:pt idx="106">
                  <c:v>0.53</c:v>
                </c:pt>
                <c:pt idx="107">
                  <c:v>0.55000000000000004</c:v>
                </c:pt>
                <c:pt idx="108">
                  <c:v>0.52</c:v>
                </c:pt>
                <c:pt idx="109">
                  <c:v>0.53</c:v>
                </c:pt>
                <c:pt idx="110">
                  <c:v>0.53</c:v>
                </c:pt>
                <c:pt idx="111">
                  <c:v>0.54</c:v>
                </c:pt>
                <c:pt idx="112">
                  <c:v>0.5</c:v>
                </c:pt>
                <c:pt idx="113">
                  <c:v>0.54</c:v>
                </c:pt>
                <c:pt idx="114">
                  <c:v>0.52</c:v>
                </c:pt>
                <c:pt idx="115">
                  <c:v>0.53</c:v>
                </c:pt>
                <c:pt idx="116">
                  <c:v>0.56000000000000005</c:v>
                </c:pt>
                <c:pt idx="117">
                  <c:v>0.56999999999999995</c:v>
                </c:pt>
                <c:pt idx="118">
                  <c:v>0.53</c:v>
                </c:pt>
                <c:pt idx="119">
                  <c:v>0.51</c:v>
                </c:pt>
                <c:pt idx="120">
                  <c:v>0.51</c:v>
                </c:pt>
                <c:pt idx="121">
                  <c:v>0.46</c:v>
                </c:pt>
                <c:pt idx="122">
                  <c:v>0.47</c:v>
                </c:pt>
              </c:numCache>
            </c:numRef>
          </c:val>
          <c:smooth val="0"/>
          <c:extLst>
            <c:ext xmlns:c16="http://schemas.microsoft.com/office/drawing/2014/chart" uri="{C3380CC4-5D6E-409C-BE32-E72D297353CC}">
              <c16:uniqueId val="{00000002-AB61-49DC-969F-703F218E76BB}"/>
            </c:ext>
          </c:extLst>
        </c:ser>
        <c:ser>
          <c:idx val="3"/>
          <c:order val="3"/>
          <c:tx>
            <c:strRef>
              <c:f>Sheet1!$E$1</c:f>
              <c:strCache>
                <c:ptCount val="1"/>
                <c:pt idx="0">
                  <c:v>Dying for COVID</c:v>
                </c:pt>
              </c:strCache>
            </c:strRef>
          </c:tx>
          <c:spPr>
            <a:ln w="28575" cap="rnd">
              <a:solidFill>
                <a:schemeClr val="accent4"/>
              </a:solidFill>
              <a:round/>
            </a:ln>
            <a:effectLst/>
          </c:spPr>
          <c:marker>
            <c:symbol val="none"/>
          </c:marker>
          <c:dLbls>
            <c:dLbl>
              <c:idx val="3"/>
              <c:layout>
                <c:manualLayout>
                  <c:x val="-6.0549195722580024E-2"/>
                  <c:y val="-4.6874997116448632E-3"/>
                </c:manualLayout>
              </c:layout>
              <c:tx>
                <c:rich>
                  <a:bodyPr/>
                  <a:lstStyle/>
                  <a:p>
                    <a:r>
                      <a:rPr lang="en-US"/>
                      <a:t>51%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AB61-49DC-969F-703F218E76BB}"/>
                </c:ext>
              </c:extLst>
            </c:dLbl>
            <c:dLbl>
              <c:idx val="122"/>
              <c:layout>
                <c:manualLayout>
                  <c:x val="3.5439212416187673E-3"/>
                  <c:y val="4.6875919852613235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3710628920947382E-2"/>
                      <c:h val="4.865624700687457E-2"/>
                    </c:manualLayout>
                  </c15:layout>
                </c:ext>
                <c:ext xmlns:c16="http://schemas.microsoft.com/office/drawing/2014/chart" uri="{C3380CC4-5D6E-409C-BE32-E72D297353CC}">
                  <c16:uniqueId val="{00000009-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Sheet1!$E$2:$E$153</c:f>
              <c:numCache>
                <c:formatCode>0%</c:formatCode>
                <c:ptCount val="152"/>
                <c:pt idx="0">
                  <c:v>0.51</c:v>
                </c:pt>
                <c:pt idx="1">
                  <c:v>0.51</c:v>
                </c:pt>
                <c:pt idx="2">
                  <c:v>0.5</c:v>
                </c:pt>
                <c:pt idx="3">
                  <c:v>0.49</c:v>
                </c:pt>
                <c:pt idx="4">
                  <c:v>0.48</c:v>
                </c:pt>
                <c:pt idx="5">
                  <c:v>0.49</c:v>
                </c:pt>
                <c:pt idx="6">
                  <c:v>0.52</c:v>
                </c:pt>
                <c:pt idx="7">
                  <c:v>0.53</c:v>
                </c:pt>
                <c:pt idx="8">
                  <c:v>0.51</c:v>
                </c:pt>
                <c:pt idx="9">
                  <c:v>0.51</c:v>
                </c:pt>
                <c:pt idx="10">
                  <c:v>0.52</c:v>
                </c:pt>
                <c:pt idx="11">
                  <c:v>0.47</c:v>
                </c:pt>
                <c:pt idx="12">
                  <c:v>0.54</c:v>
                </c:pt>
                <c:pt idx="13">
                  <c:v>0.56000000000000005</c:v>
                </c:pt>
                <c:pt idx="14">
                  <c:v>0.54</c:v>
                </c:pt>
                <c:pt idx="15">
                  <c:v>0.56000000000000005</c:v>
                </c:pt>
                <c:pt idx="16">
                  <c:v>0.54</c:v>
                </c:pt>
                <c:pt idx="17">
                  <c:v>0.6</c:v>
                </c:pt>
                <c:pt idx="18">
                  <c:v>0.53</c:v>
                </c:pt>
                <c:pt idx="19">
                  <c:v>0.52</c:v>
                </c:pt>
                <c:pt idx="20">
                  <c:v>0.49</c:v>
                </c:pt>
                <c:pt idx="21">
                  <c:v>0.51</c:v>
                </c:pt>
                <c:pt idx="22">
                  <c:v>0.54</c:v>
                </c:pt>
                <c:pt idx="23">
                  <c:v>0.53</c:v>
                </c:pt>
                <c:pt idx="24">
                  <c:v>0.54</c:v>
                </c:pt>
                <c:pt idx="25">
                  <c:v>0.5</c:v>
                </c:pt>
                <c:pt idx="26">
                  <c:v>0.55000000000000004</c:v>
                </c:pt>
                <c:pt idx="27">
                  <c:v>0.52</c:v>
                </c:pt>
                <c:pt idx="28">
                  <c:v>0.52</c:v>
                </c:pt>
                <c:pt idx="29">
                  <c:v>0.52</c:v>
                </c:pt>
                <c:pt idx="30">
                  <c:v>0.54</c:v>
                </c:pt>
                <c:pt idx="31">
                  <c:v>0.53</c:v>
                </c:pt>
                <c:pt idx="32">
                  <c:v>0.54</c:v>
                </c:pt>
                <c:pt idx="33">
                  <c:v>0.51</c:v>
                </c:pt>
                <c:pt idx="34">
                  <c:v>0.5</c:v>
                </c:pt>
                <c:pt idx="35">
                  <c:v>0.53</c:v>
                </c:pt>
                <c:pt idx="36">
                  <c:v>0.54</c:v>
                </c:pt>
                <c:pt idx="37">
                  <c:v>0.56999999999999995</c:v>
                </c:pt>
                <c:pt idx="38">
                  <c:v>0.56000000000000005</c:v>
                </c:pt>
                <c:pt idx="39">
                  <c:v>0.52</c:v>
                </c:pt>
                <c:pt idx="40">
                  <c:v>0.56000000000000005</c:v>
                </c:pt>
                <c:pt idx="41">
                  <c:v>0.5</c:v>
                </c:pt>
                <c:pt idx="42">
                  <c:v>0.54</c:v>
                </c:pt>
                <c:pt idx="43">
                  <c:v>0.5</c:v>
                </c:pt>
                <c:pt idx="44">
                  <c:v>0.48</c:v>
                </c:pt>
                <c:pt idx="45">
                  <c:v>0.5</c:v>
                </c:pt>
                <c:pt idx="46">
                  <c:v>0.48</c:v>
                </c:pt>
                <c:pt idx="47">
                  <c:v>0.5</c:v>
                </c:pt>
                <c:pt idx="48">
                  <c:v>0.49</c:v>
                </c:pt>
                <c:pt idx="49">
                  <c:v>0.46</c:v>
                </c:pt>
                <c:pt idx="50">
                  <c:v>0.48</c:v>
                </c:pt>
                <c:pt idx="51">
                  <c:v>0.5</c:v>
                </c:pt>
                <c:pt idx="52">
                  <c:v>0.48</c:v>
                </c:pt>
                <c:pt idx="53">
                  <c:v>0.46</c:v>
                </c:pt>
                <c:pt idx="54">
                  <c:v>0.46</c:v>
                </c:pt>
                <c:pt idx="55">
                  <c:v>0.42</c:v>
                </c:pt>
                <c:pt idx="56">
                  <c:v>0.44</c:v>
                </c:pt>
                <c:pt idx="57">
                  <c:v>0.43</c:v>
                </c:pt>
                <c:pt idx="58">
                  <c:v>0.45</c:v>
                </c:pt>
                <c:pt idx="59">
                  <c:v>0.41</c:v>
                </c:pt>
                <c:pt idx="60">
                  <c:v>0.41</c:v>
                </c:pt>
                <c:pt idx="61">
                  <c:v>0.44</c:v>
                </c:pt>
                <c:pt idx="62">
                  <c:v>0.43</c:v>
                </c:pt>
                <c:pt idx="63">
                  <c:v>0.46</c:v>
                </c:pt>
                <c:pt idx="64">
                  <c:v>0.43</c:v>
                </c:pt>
                <c:pt idx="65">
                  <c:v>0.45</c:v>
                </c:pt>
                <c:pt idx="66">
                  <c:v>0.48</c:v>
                </c:pt>
                <c:pt idx="67">
                  <c:v>0.49</c:v>
                </c:pt>
                <c:pt idx="68">
                  <c:v>0.48</c:v>
                </c:pt>
                <c:pt idx="69">
                  <c:v>0.48</c:v>
                </c:pt>
                <c:pt idx="70">
                  <c:v>0.45</c:v>
                </c:pt>
                <c:pt idx="71">
                  <c:v>0.5</c:v>
                </c:pt>
                <c:pt idx="72">
                  <c:v>0.48</c:v>
                </c:pt>
                <c:pt idx="73">
                  <c:v>0.42</c:v>
                </c:pt>
                <c:pt idx="74">
                  <c:v>0.45</c:v>
                </c:pt>
                <c:pt idx="75">
                  <c:v>0.47</c:v>
                </c:pt>
                <c:pt idx="76">
                  <c:v>0.43</c:v>
                </c:pt>
                <c:pt idx="77">
                  <c:v>0.44</c:v>
                </c:pt>
                <c:pt idx="78">
                  <c:v>0.47</c:v>
                </c:pt>
                <c:pt idx="79">
                  <c:v>0.45</c:v>
                </c:pt>
                <c:pt idx="80">
                  <c:v>0.45</c:v>
                </c:pt>
                <c:pt idx="81">
                  <c:v>0.45</c:v>
                </c:pt>
                <c:pt idx="82">
                  <c:v>0.47</c:v>
                </c:pt>
                <c:pt idx="83">
                  <c:v>0.46</c:v>
                </c:pt>
                <c:pt idx="84">
                  <c:v>0.45</c:v>
                </c:pt>
                <c:pt idx="85">
                  <c:v>0.41</c:v>
                </c:pt>
                <c:pt idx="86">
                  <c:v>0.42</c:v>
                </c:pt>
                <c:pt idx="87">
                  <c:v>0.41</c:v>
                </c:pt>
                <c:pt idx="88">
                  <c:v>0.41</c:v>
                </c:pt>
                <c:pt idx="89">
                  <c:v>0.41</c:v>
                </c:pt>
                <c:pt idx="90">
                  <c:v>0.42</c:v>
                </c:pt>
                <c:pt idx="91">
                  <c:v>0.43</c:v>
                </c:pt>
                <c:pt idx="92">
                  <c:v>0.43</c:v>
                </c:pt>
                <c:pt idx="93">
                  <c:v>0.43</c:v>
                </c:pt>
                <c:pt idx="94">
                  <c:v>0.43</c:v>
                </c:pt>
                <c:pt idx="95">
                  <c:v>0.4</c:v>
                </c:pt>
                <c:pt idx="96">
                  <c:v>0.41</c:v>
                </c:pt>
                <c:pt idx="97">
                  <c:v>0.41</c:v>
                </c:pt>
                <c:pt idx="98">
                  <c:v>0.39</c:v>
                </c:pt>
                <c:pt idx="99">
                  <c:v>0.42</c:v>
                </c:pt>
                <c:pt idx="100">
                  <c:v>0.38</c:v>
                </c:pt>
                <c:pt idx="101">
                  <c:v>0.42</c:v>
                </c:pt>
                <c:pt idx="102">
                  <c:v>0.37</c:v>
                </c:pt>
                <c:pt idx="103">
                  <c:v>0.4</c:v>
                </c:pt>
                <c:pt idx="104">
                  <c:v>0.39</c:v>
                </c:pt>
                <c:pt idx="105">
                  <c:v>0.35</c:v>
                </c:pt>
                <c:pt idx="106">
                  <c:v>0.37</c:v>
                </c:pt>
                <c:pt idx="107">
                  <c:v>0.37</c:v>
                </c:pt>
                <c:pt idx="108">
                  <c:v>0.38</c:v>
                </c:pt>
                <c:pt idx="109">
                  <c:v>0.35</c:v>
                </c:pt>
                <c:pt idx="110">
                  <c:v>0.37</c:v>
                </c:pt>
                <c:pt idx="111">
                  <c:v>0.38</c:v>
                </c:pt>
                <c:pt idx="112">
                  <c:v>0.34</c:v>
                </c:pt>
                <c:pt idx="113">
                  <c:v>0.37</c:v>
                </c:pt>
                <c:pt idx="114">
                  <c:v>0.34</c:v>
                </c:pt>
                <c:pt idx="115">
                  <c:v>0.39</c:v>
                </c:pt>
                <c:pt idx="116">
                  <c:v>0.36</c:v>
                </c:pt>
                <c:pt idx="117">
                  <c:v>0.35</c:v>
                </c:pt>
                <c:pt idx="118">
                  <c:v>0.36</c:v>
                </c:pt>
                <c:pt idx="119">
                  <c:v>0.35</c:v>
                </c:pt>
                <c:pt idx="120">
                  <c:v>0.35</c:v>
                </c:pt>
                <c:pt idx="121">
                  <c:v>0.32</c:v>
                </c:pt>
                <c:pt idx="122">
                  <c:v>0.32</c:v>
                </c:pt>
              </c:numCache>
            </c:numRef>
          </c:val>
          <c:smooth val="0"/>
          <c:extLst>
            <c:ext xmlns:c16="http://schemas.microsoft.com/office/drawing/2014/chart" uri="{C3380CC4-5D6E-409C-BE32-E72D297353CC}">
              <c16:uniqueId val="{00000003-AB61-49DC-969F-703F218E76BB}"/>
            </c:ext>
          </c:extLst>
        </c:ser>
        <c:ser>
          <c:idx val="4"/>
          <c:order val="4"/>
          <c:tx>
            <c:strRef>
              <c:f>Sheet1!$F$1</c:f>
              <c:strCache>
                <c:ptCount val="1"/>
                <c:pt idx="0">
                  <c:v>Losing job</c:v>
                </c:pt>
              </c:strCache>
            </c:strRef>
          </c:tx>
          <c:spPr>
            <a:ln w="28575" cap="rnd">
              <a:solidFill>
                <a:schemeClr val="accent5"/>
              </a:solidFill>
              <a:round/>
            </a:ln>
            <a:effectLst/>
          </c:spPr>
          <c:marker>
            <c:symbol val="none"/>
          </c:marker>
          <c:dLbls>
            <c:dLbl>
              <c:idx val="0"/>
              <c:layout>
                <c:manualLayout>
                  <c:x val="-4.1999073449312113E-2"/>
                  <c:y val="-7.031249567467423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B61-49DC-969F-703F218E76BB}"/>
                </c:ext>
              </c:extLst>
            </c:dLbl>
            <c:dLbl>
              <c:idx val="1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Sheet1!$F$2:$F$153</c:f>
              <c:numCache>
                <c:formatCode>0%</c:formatCode>
                <c:ptCount val="152"/>
                <c:pt idx="0">
                  <c:v>0.51</c:v>
                </c:pt>
                <c:pt idx="1">
                  <c:v>0.55000000000000004</c:v>
                </c:pt>
                <c:pt idx="2">
                  <c:v>0.54</c:v>
                </c:pt>
                <c:pt idx="3">
                  <c:v>0.52</c:v>
                </c:pt>
                <c:pt idx="4">
                  <c:v>0.51</c:v>
                </c:pt>
                <c:pt idx="5">
                  <c:v>0.48</c:v>
                </c:pt>
                <c:pt idx="6">
                  <c:v>0.54</c:v>
                </c:pt>
                <c:pt idx="7">
                  <c:v>0.5</c:v>
                </c:pt>
                <c:pt idx="8">
                  <c:v>0.51</c:v>
                </c:pt>
                <c:pt idx="9">
                  <c:v>0.53</c:v>
                </c:pt>
                <c:pt idx="10">
                  <c:v>0.57999999999999996</c:v>
                </c:pt>
                <c:pt idx="11">
                  <c:v>0.56000000000000005</c:v>
                </c:pt>
                <c:pt idx="12">
                  <c:v>0.53</c:v>
                </c:pt>
                <c:pt idx="13">
                  <c:v>0.56000000000000005</c:v>
                </c:pt>
                <c:pt idx="14">
                  <c:v>0.54</c:v>
                </c:pt>
                <c:pt idx="15">
                  <c:v>0.56000000000000005</c:v>
                </c:pt>
                <c:pt idx="16">
                  <c:v>0.53</c:v>
                </c:pt>
                <c:pt idx="17">
                  <c:v>0.56000000000000005</c:v>
                </c:pt>
                <c:pt idx="18">
                  <c:v>0.56000000000000005</c:v>
                </c:pt>
                <c:pt idx="19">
                  <c:v>0.49</c:v>
                </c:pt>
                <c:pt idx="20">
                  <c:v>0.49</c:v>
                </c:pt>
                <c:pt idx="21">
                  <c:v>0.57999999999999996</c:v>
                </c:pt>
                <c:pt idx="22">
                  <c:v>0.52</c:v>
                </c:pt>
                <c:pt idx="23">
                  <c:v>0.56999999999999995</c:v>
                </c:pt>
                <c:pt idx="24">
                  <c:v>0.53</c:v>
                </c:pt>
                <c:pt idx="25">
                  <c:v>0.52</c:v>
                </c:pt>
                <c:pt idx="26">
                  <c:v>0.5</c:v>
                </c:pt>
                <c:pt idx="27">
                  <c:v>0.52</c:v>
                </c:pt>
                <c:pt idx="28">
                  <c:v>0.46</c:v>
                </c:pt>
                <c:pt idx="29">
                  <c:v>0.49</c:v>
                </c:pt>
                <c:pt idx="30">
                  <c:v>0.49</c:v>
                </c:pt>
                <c:pt idx="31">
                  <c:v>0.55000000000000004</c:v>
                </c:pt>
                <c:pt idx="32">
                  <c:v>0.49</c:v>
                </c:pt>
                <c:pt idx="33">
                  <c:v>0.49</c:v>
                </c:pt>
                <c:pt idx="34">
                  <c:v>0.47</c:v>
                </c:pt>
                <c:pt idx="35">
                  <c:v>0.5</c:v>
                </c:pt>
                <c:pt idx="36">
                  <c:v>0.53</c:v>
                </c:pt>
                <c:pt idx="37">
                  <c:v>0.55000000000000004</c:v>
                </c:pt>
                <c:pt idx="38">
                  <c:v>0.51</c:v>
                </c:pt>
                <c:pt idx="39">
                  <c:v>0.43</c:v>
                </c:pt>
                <c:pt idx="40">
                  <c:v>0.45</c:v>
                </c:pt>
                <c:pt idx="41">
                  <c:v>0.45</c:v>
                </c:pt>
                <c:pt idx="42">
                  <c:v>0.51</c:v>
                </c:pt>
                <c:pt idx="43">
                  <c:v>0.45</c:v>
                </c:pt>
                <c:pt idx="44">
                  <c:v>0.46</c:v>
                </c:pt>
                <c:pt idx="45">
                  <c:v>0.48</c:v>
                </c:pt>
                <c:pt idx="46">
                  <c:v>0.46</c:v>
                </c:pt>
                <c:pt idx="47">
                  <c:v>0.54</c:v>
                </c:pt>
                <c:pt idx="48">
                  <c:v>0.47</c:v>
                </c:pt>
                <c:pt idx="49">
                  <c:v>0.47</c:v>
                </c:pt>
                <c:pt idx="50">
                  <c:v>0.47</c:v>
                </c:pt>
                <c:pt idx="51">
                  <c:v>0.5</c:v>
                </c:pt>
                <c:pt idx="52">
                  <c:v>0.5</c:v>
                </c:pt>
                <c:pt idx="53">
                  <c:v>0.52</c:v>
                </c:pt>
                <c:pt idx="54">
                  <c:v>0.49</c:v>
                </c:pt>
                <c:pt idx="55">
                  <c:v>0.4</c:v>
                </c:pt>
                <c:pt idx="56">
                  <c:v>0.46</c:v>
                </c:pt>
                <c:pt idx="57">
                  <c:v>0.47</c:v>
                </c:pt>
                <c:pt idx="58">
                  <c:v>0.45</c:v>
                </c:pt>
                <c:pt idx="59">
                  <c:v>0.48</c:v>
                </c:pt>
                <c:pt idx="60">
                  <c:v>0.44</c:v>
                </c:pt>
                <c:pt idx="61">
                  <c:v>0.5</c:v>
                </c:pt>
                <c:pt idx="62">
                  <c:v>0.5</c:v>
                </c:pt>
                <c:pt idx="63">
                  <c:v>0.49</c:v>
                </c:pt>
                <c:pt idx="64">
                  <c:v>0.52</c:v>
                </c:pt>
                <c:pt idx="65">
                  <c:v>0.51</c:v>
                </c:pt>
                <c:pt idx="66">
                  <c:v>0.51</c:v>
                </c:pt>
                <c:pt idx="67">
                  <c:v>0.46</c:v>
                </c:pt>
                <c:pt idx="68">
                  <c:v>0.52</c:v>
                </c:pt>
                <c:pt idx="69">
                  <c:v>0.5</c:v>
                </c:pt>
                <c:pt idx="70">
                  <c:v>0.53</c:v>
                </c:pt>
                <c:pt idx="71">
                  <c:v>0.56000000000000005</c:v>
                </c:pt>
                <c:pt idx="72">
                  <c:v>0.52</c:v>
                </c:pt>
                <c:pt idx="73">
                  <c:v>0.49</c:v>
                </c:pt>
                <c:pt idx="74">
                  <c:v>0.48</c:v>
                </c:pt>
                <c:pt idx="75">
                  <c:v>0.56000000000000005</c:v>
                </c:pt>
                <c:pt idx="76">
                  <c:v>0.52</c:v>
                </c:pt>
                <c:pt idx="77">
                  <c:v>0.43</c:v>
                </c:pt>
                <c:pt idx="78">
                  <c:v>0.49</c:v>
                </c:pt>
                <c:pt idx="79">
                  <c:v>0.49</c:v>
                </c:pt>
                <c:pt idx="80">
                  <c:v>0.52</c:v>
                </c:pt>
                <c:pt idx="81">
                  <c:v>0.51</c:v>
                </c:pt>
                <c:pt idx="82">
                  <c:v>0.47</c:v>
                </c:pt>
                <c:pt idx="83">
                  <c:v>0.47</c:v>
                </c:pt>
                <c:pt idx="84">
                  <c:v>0.49</c:v>
                </c:pt>
                <c:pt idx="85">
                  <c:v>0.48</c:v>
                </c:pt>
                <c:pt idx="86">
                  <c:v>0.45</c:v>
                </c:pt>
                <c:pt idx="87">
                  <c:v>0.52</c:v>
                </c:pt>
                <c:pt idx="88">
                  <c:v>0.44</c:v>
                </c:pt>
                <c:pt idx="89">
                  <c:v>0.48</c:v>
                </c:pt>
                <c:pt idx="90">
                  <c:v>0.51</c:v>
                </c:pt>
                <c:pt idx="91">
                  <c:v>0.49</c:v>
                </c:pt>
                <c:pt idx="92">
                  <c:v>0.5</c:v>
                </c:pt>
                <c:pt idx="93">
                  <c:v>0.45</c:v>
                </c:pt>
                <c:pt idx="94">
                  <c:v>0.53</c:v>
                </c:pt>
                <c:pt idx="95">
                  <c:v>0.5</c:v>
                </c:pt>
                <c:pt idx="96">
                  <c:v>0.5</c:v>
                </c:pt>
                <c:pt idx="97">
                  <c:v>0.46</c:v>
                </c:pt>
                <c:pt idx="98">
                  <c:v>0.5</c:v>
                </c:pt>
                <c:pt idx="99">
                  <c:v>0.47</c:v>
                </c:pt>
                <c:pt idx="100">
                  <c:v>0.52</c:v>
                </c:pt>
                <c:pt idx="101">
                  <c:v>0.46</c:v>
                </c:pt>
                <c:pt idx="102">
                  <c:v>0.48</c:v>
                </c:pt>
                <c:pt idx="103">
                  <c:v>0.57999999999999996</c:v>
                </c:pt>
                <c:pt idx="104">
                  <c:v>0.54</c:v>
                </c:pt>
                <c:pt idx="105">
                  <c:v>0.46</c:v>
                </c:pt>
                <c:pt idx="106">
                  <c:v>0.49</c:v>
                </c:pt>
                <c:pt idx="107">
                  <c:v>0.49</c:v>
                </c:pt>
                <c:pt idx="108">
                  <c:v>0.52</c:v>
                </c:pt>
                <c:pt idx="109">
                  <c:v>0.48</c:v>
                </c:pt>
                <c:pt idx="110">
                  <c:v>0.46</c:v>
                </c:pt>
                <c:pt idx="111">
                  <c:v>0.51</c:v>
                </c:pt>
                <c:pt idx="112">
                  <c:v>0.45</c:v>
                </c:pt>
                <c:pt idx="113">
                  <c:v>0.51</c:v>
                </c:pt>
                <c:pt idx="114">
                  <c:v>0.51</c:v>
                </c:pt>
                <c:pt idx="115">
                  <c:v>0.5</c:v>
                </c:pt>
                <c:pt idx="116">
                  <c:v>0.52</c:v>
                </c:pt>
                <c:pt idx="117">
                  <c:v>0.52</c:v>
                </c:pt>
                <c:pt idx="118">
                  <c:v>0.49</c:v>
                </c:pt>
                <c:pt idx="119">
                  <c:v>0.51</c:v>
                </c:pt>
                <c:pt idx="120">
                  <c:v>0.46</c:v>
                </c:pt>
                <c:pt idx="121">
                  <c:v>0.42</c:v>
                </c:pt>
                <c:pt idx="122">
                  <c:v>0.45</c:v>
                </c:pt>
                <c:pt idx="123">
                  <c:v>0.39</c:v>
                </c:pt>
                <c:pt idx="124">
                  <c:v>0.38</c:v>
                </c:pt>
                <c:pt idx="125">
                  <c:v>0.38</c:v>
                </c:pt>
                <c:pt idx="126">
                  <c:v>0.42</c:v>
                </c:pt>
                <c:pt idx="127">
                  <c:v>0.36</c:v>
                </c:pt>
                <c:pt idx="128">
                  <c:v>0.48</c:v>
                </c:pt>
                <c:pt idx="129">
                  <c:v>0.47</c:v>
                </c:pt>
                <c:pt idx="130">
                  <c:v>0.47</c:v>
                </c:pt>
                <c:pt idx="131">
                  <c:v>0.54</c:v>
                </c:pt>
                <c:pt idx="132">
                  <c:v>0.48</c:v>
                </c:pt>
                <c:pt idx="133">
                  <c:v>0.45</c:v>
                </c:pt>
                <c:pt idx="134">
                  <c:v>0.5</c:v>
                </c:pt>
                <c:pt idx="135">
                  <c:v>0.5</c:v>
                </c:pt>
                <c:pt idx="136">
                  <c:v>0.51</c:v>
                </c:pt>
                <c:pt idx="137">
                  <c:v>0.48</c:v>
                </c:pt>
                <c:pt idx="138">
                  <c:v>0.51</c:v>
                </c:pt>
                <c:pt idx="139">
                  <c:v>0.43</c:v>
                </c:pt>
                <c:pt idx="140">
                  <c:v>0.54</c:v>
                </c:pt>
                <c:pt idx="141">
                  <c:v>0.5</c:v>
                </c:pt>
                <c:pt idx="142">
                  <c:v>0.48</c:v>
                </c:pt>
                <c:pt idx="143">
                  <c:v>0.49</c:v>
                </c:pt>
                <c:pt idx="144">
                  <c:v>0.42</c:v>
                </c:pt>
                <c:pt idx="145">
                  <c:v>0.45</c:v>
                </c:pt>
                <c:pt idx="146">
                  <c:v>0.47</c:v>
                </c:pt>
                <c:pt idx="147">
                  <c:v>0.46</c:v>
                </c:pt>
                <c:pt idx="148">
                  <c:v>0.43</c:v>
                </c:pt>
                <c:pt idx="149">
                  <c:v>0.54</c:v>
                </c:pt>
                <c:pt idx="150">
                  <c:v>0.46</c:v>
                </c:pt>
                <c:pt idx="151">
                  <c:v>0.52</c:v>
                </c:pt>
              </c:numCache>
            </c:numRef>
          </c:val>
          <c:smooth val="0"/>
          <c:extLst>
            <c:ext xmlns:c16="http://schemas.microsoft.com/office/drawing/2014/chart" uri="{C3380CC4-5D6E-409C-BE32-E72D297353CC}">
              <c16:uniqueId val="{00000004-AB61-49DC-969F-703F218E76BB}"/>
            </c:ext>
          </c:extLst>
        </c:ser>
        <c:ser>
          <c:idx val="5"/>
          <c:order val="5"/>
          <c:tx>
            <c:strRef>
              <c:f>Sheet1!$G$1</c:f>
              <c:strCache>
                <c:ptCount val="1"/>
                <c:pt idx="0">
                  <c:v>Economy, inflation</c:v>
                </c:pt>
              </c:strCache>
            </c:strRef>
          </c:tx>
          <c:spPr>
            <a:ln w="28575" cap="rnd">
              <a:solidFill>
                <a:schemeClr val="accent6"/>
              </a:solidFill>
              <a:round/>
            </a:ln>
            <a:effectLst/>
          </c:spPr>
          <c:marker>
            <c:symbol val="none"/>
          </c:marker>
          <c:dLbls>
            <c:dLbl>
              <c:idx val="98"/>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B61-49DC-969F-703F218E76BB}"/>
                </c:ext>
              </c:extLst>
            </c:dLbl>
            <c:dLbl>
              <c:idx val="1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Sheet1!$G$2:$G$153</c:f>
              <c:numCache>
                <c:formatCode>General</c:formatCode>
                <c:ptCount val="152"/>
                <c:pt idx="98" formatCode="0%">
                  <c:v>0.9</c:v>
                </c:pt>
                <c:pt idx="99" formatCode="0%">
                  <c:v>0.85</c:v>
                </c:pt>
                <c:pt idx="100" formatCode="0%">
                  <c:v>0.87</c:v>
                </c:pt>
                <c:pt idx="101" formatCode="0%">
                  <c:v>0.89</c:v>
                </c:pt>
                <c:pt idx="102" formatCode="0%">
                  <c:v>0.88</c:v>
                </c:pt>
                <c:pt idx="103" formatCode="0%">
                  <c:v>0.87</c:v>
                </c:pt>
                <c:pt idx="104" formatCode="0%">
                  <c:v>0.9</c:v>
                </c:pt>
                <c:pt idx="105" formatCode="0%">
                  <c:v>0.85</c:v>
                </c:pt>
                <c:pt idx="106" formatCode="0%">
                  <c:v>0.87</c:v>
                </c:pt>
                <c:pt idx="107" formatCode="0%">
                  <c:v>0.9</c:v>
                </c:pt>
                <c:pt idx="108" formatCode="0%">
                  <c:v>0.9</c:v>
                </c:pt>
                <c:pt idx="109" formatCode="0%">
                  <c:v>0.88</c:v>
                </c:pt>
                <c:pt idx="110" formatCode="0%">
                  <c:v>0.87</c:v>
                </c:pt>
                <c:pt idx="111" formatCode="0%">
                  <c:v>0.9</c:v>
                </c:pt>
                <c:pt idx="112" formatCode="0%">
                  <c:v>0.84</c:v>
                </c:pt>
                <c:pt idx="113" formatCode="0%">
                  <c:v>0.87</c:v>
                </c:pt>
                <c:pt idx="114" formatCode="0%">
                  <c:v>0.88</c:v>
                </c:pt>
                <c:pt idx="115" formatCode="0%">
                  <c:v>0.86</c:v>
                </c:pt>
                <c:pt idx="116" formatCode="0%">
                  <c:v>0.87</c:v>
                </c:pt>
                <c:pt idx="117" formatCode="0%">
                  <c:v>0.89</c:v>
                </c:pt>
                <c:pt idx="118" formatCode="0%">
                  <c:v>0.83</c:v>
                </c:pt>
                <c:pt idx="119" formatCode="0%">
                  <c:v>0.85</c:v>
                </c:pt>
                <c:pt idx="120" formatCode="0%">
                  <c:v>0.85</c:v>
                </c:pt>
                <c:pt idx="121" formatCode="0%">
                  <c:v>0.83</c:v>
                </c:pt>
                <c:pt idx="122" formatCode="0%">
                  <c:v>0.83</c:v>
                </c:pt>
                <c:pt idx="123" formatCode="0%">
                  <c:v>0.86</c:v>
                </c:pt>
                <c:pt idx="124" formatCode="0%">
                  <c:v>0.87</c:v>
                </c:pt>
                <c:pt idx="125" formatCode="0%">
                  <c:v>0.89</c:v>
                </c:pt>
                <c:pt idx="126" formatCode="0%">
                  <c:v>0.86</c:v>
                </c:pt>
                <c:pt idx="127" formatCode="0%">
                  <c:v>0.9</c:v>
                </c:pt>
                <c:pt idx="128" formatCode="0%">
                  <c:v>0.86</c:v>
                </c:pt>
                <c:pt idx="129" formatCode="0%">
                  <c:v>0.89</c:v>
                </c:pt>
                <c:pt idx="130" formatCode="0%">
                  <c:v>0.89</c:v>
                </c:pt>
                <c:pt idx="131" formatCode="0%">
                  <c:v>0.86</c:v>
                </c:pt>
                <c:pt idx="132" formatCode="0%">
                  <c:v>0.88</c:v>
                </c:pt>
                <c:pt idx="133" formatCode="0%">
                  <c:v>0.86</c:v>
                </c:pt>
                <c:pt idx="134" formatCode="0%">
                  <c:v>0.89</c:v>
                </c:pt>
                <c:pt idx="135" formatCode="0%">
                  <c:v>0.88</c:v>
                </c:pt>
                <c:pt idx="136" formatCode="0%">
                  <c:v>0.85</c:v>
                </c:pt>
                <c:pt idx="137" formatCode="0%">
                  <c:v>0.87</c:v>
                </c:pt>
                <c:pt idx="138" formatCode="0%">
                  <c:v>0.87</c:v>
                </c:pt>
                <c:pt idx="139" formatCode="0%">
                  <c:v>0.87</c:v>
                </c:pt>
                <c:pt idx="140" formatCode="0%">
                  <c:v>0.88</c:v>
                </c:pt>
                <c:pt idx="141" formatCode="0%">
                  <c:v>0.84</c:v>
                </c:pt>
                <c:pt idx="142" formatCode="0%">
                  <c:v>0.88</c:v>
                </c:pt>
                <c:pt idx="143" formatCode="0%">
                  <c:v>0.86</c:v>
                </c:pt>
                <c:pt idx="144" formatCode="0%">
                  <c:v>0.87</c:v>
                </c:pt>
                <c:pt idx="145" formatCode="0%">
                  <c:v>0.85</c:v>
                </c:pt>
                <c:pt idx="146" formatCode="0%">
                  <c:v>0.9</c:v>
                </c:pt>
                <c:pt idx="147" formatCode="0%">
                  <c:v>0.87</c:v>
                </c:pt>
                <c:pt idx="148" formatCode="0%">
                  <c:v>0.85</c:v>
                </c:pt>
                <c:pt idx="149" formatCode="0%">
                  <c:v>0.84</c:v>
                </c:pt>
                <c:pt idx="150" formatCode="0%">
                  <c:v>0.85</c:v>
                </c:pt>
                <c:pt idx="151" formatCode="0%">
                  <c:v>0.85</c:v>
                </c:pt>
              </c:numCache>
            </c:numRef>
          </c:val>
          <c:smooth val="0"/>
          <c:extLst>
            <c:ext xmlns:c16="http://schemas.microsoft.com/office/drawing/2014/chart" uri="{C3380CC4-5D6E-409C-BE32-E72D297353CC}">
              <c16:uniqueId val="{00000005-AB61-49DC-969F-703F218E76BB}"/>
            </c:ext>
          </c:extLst>
        </c:ser>
        <c:ser>
          <c:idx val="6"/>
          <c:order val="6"/>
          <c:tx>
            <c:strRef>
              <c:f>Sheet1!$H$1</c:f>
              <c:strCache>
                <c:ptCount val="1"/>
                <c:pt idx="0">
                  <c:v>War on Ukraine</c:v>
                </c:pt>
              </c:strCache>
            </c:strRef>
          </c:tx>
          <c:spPr>
            <a:ln w="28575" cap="rnd">
              <a:solidFill>
                <a:schemeClr val="accent1">
                  <a:lumMod val="60000"/>
                </a:schemeClr>
              </a:solidFill>
              <a:round/>
            </a:ln>
            <a:effectLst/>
          </c:spPr>
          <c:marker>
            <c:symbol val="none"/>
          </c:marker>
          <c:dLbls>
            <c:dLbl>
              <c:idx val="98"/>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B61-49DC-969F-703F218E76BB}"/>
                </c:ext>
              </c:extLst>
            </c:dLbl>
            <c:dLbl>
              <c:idx val="1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Sheet1!$H$2:$H$153</c:f>
              <c:numCache>
                <c:formatCode>General</c:formatCode>
                <c:ptCount val="152"/>
                <c:pt idx="98" formatCode="0%">
                  <c:v>0.88</c:v>
                </c:pt>
                <c:pt idx="99" formatCode="0%">
                  <c:v>0.83</c:v>
                </c:pt>
                <c:pt idx="100" formatCode="0%">
                  <c:v>0.87</c:v>
                </c:pt>
                <c:pt idx="101" formatCode="0%">
                  <c:v>0.84</c:v>
                </c:pt>
                <c:pt idx="102" formatCode="0%">
                  <c:v>0.84</c:v>
                </c:pt>
                <c:pt idx="103" formatCode="0%">
                  <c:v>0.81</c:v>
                </c:pt>
                <c:pt idx="104" formatCode="0%">
                  <c:v>0.84</c:v>
                </c:pt>
                <c:pt idx="105" formatCode="0%">
                  <c:v>0.8</c:v>
                </c:pt>
                <c:pt idx="106" formatCode="0%">
                  <c:v>0.79</c:v>
                </c:pt>
                <c:pt idx="107" formatCode="0%">
                  <c:v>0.81</c:v>
                </c:pt>
                <c:pt idx="108" formatCode="0%">
                  <c:v>0.77</c:v>
                </c:pt>
                <c:pt idx="109" formatCode="0%">
                  <c:v>0.79</c:v>
                </c:pt>
                <c:pt idx="110" formatCode="0%">
                  <c:v>0.76</c:v>
                </c:pt>
                <c:pt idx="111" formatCode="0%">
                  <c:v>0.77</c:v>
                </c:pt>
                <c:pt idx="112" formatCode="0%">
                  <c:v>0.74</c:v>
                </c:pt>
                <c:pt idx="113" formatCode="0%">
                  <c:v>0.73</c:v>
                </c:pt>
                <c:pt idx="114" formatCode="0%">
                  <c:v>0.77</c:v>
                </c:pt>
                <c:pt idx="115" formatCode="0%">
                  <c:v>0.77</c:v>
                </c:pt>
                <c:pt idx="116" formatCode="0%">
                  <c:v>0.73</c:v>
                </c:pt>
                <c:pt idx="117" formatCode="0%">
                  <c:v>0.74</c:v>
                </c:pt>
                <c:pt idx="118" formatCode="0%">
                  <c:v>0.7</c:v>
                </c:pt>
                <c:pt idx="119" formatCode="0%">
                  <c:v>0.73</c:v>
                </c:pt>
                <c:pt idx="120" formatCode="0%">
                  <c:v>0.69</c:v>
                </c:pt>
                <c:pt idx="121" formatCode="0%">
                  <c:v>0.7</c:v>
                </c:pt>
                <c:pt idx="122" formatCode="0%">
                  <c:v>0.7</c:v>
                </c:pt>
                <c:pt idx="123" formatCode="0%">
                  <c:v>0.71</c:v>
                </c:pt>
                <c:pt idx="124" formatCode="0%">
                  <c:v>0.71</c:v>
                </c:pt>
                <c:pt idx="125" formatCode="0%">
                  <c:v>0.73</c:v>
                </c:pt>
                <c:pt idx="126" formatCode="0%">
                  <c:v>0.71</c:v>
                </c:pt>
                <c:pt idx="127" formatCode="0%">
                  <c:v>0.73</c:v>
                </c:pt>
                <c:pt idx="128" formatCode="0%">
                  <c:v>0.73</c:v>
                </c:pt>
                <c:pt idx="129" formatCode="0%">
                  <c:v>0.74</c:v>
                </c:pt>
                <c:pt idx="130" formatCode="0%">
                  <c:v>0.74</c:v>
                </c:pt>
                <c:pt idx="131" formatCode="0%">
                  <c:v>0.72</c:v>
                </c:pt>
                <c:pt idx="132" formatCode="0%">
                  <c:v>0.72</c:v>
                </c:pt>
                <c:pt idx="133" formatCode="0%">
                  <c:v>0.7</c:v>
                </c:pt>
                <c:pt idx="134" formatCode="0%">
                  <c:v>0.72</c:v>
                </c:pt>
                <c:pt idx="135" formatCode="0%">
                  <c:v>0.72</c:v>
                </c:pt>
                <c:pt idx="136" formatCode="0%">
                  <c:v>0.72</c:v>
                </c:pt>
                <c:pt idx="137" formatCode="0%">
                  <c:v>0.7</c:v>
                </c:pt>
                <c:pt idx="138" formatCode="0%">
                  <c:v>0.74</c:v>
                </c:pt>
                <c:pt idx="139" formatCode="0%">
                  <c:v>0.69</c:v>
                </c:pt>
                <c:pt idx="140" formatCode="0%">
                  <c:v>0.73</c:v>
                </c:pt>
                <c:pt idx="141" formatCode="0%">
                  <c:v>0.72</c:v>
                </c:pt>
                <c:pt idx="142" formatCode="0%">
                  <c:v>0.65</c:v>
                </c:pt>
                <c:pt idx="143" formatCode="0%">
                  <c:v>0.68</c:v>
                </c:pt>
                <c:pt idx="144" formatCode="0%">
                  <c:v>0.69</c:v>
                </c:pt>
                <c:pt idx="145" formatCode="0%">
                  <c:v>0.7</c:v>
                </c:pt>
                <c:pt idx="146" formatCode="0%">
                  <c:v>0.72</c:v>
                </c:pt>
                <c:pt idx="147" formatCode="0%">
                  <c:v>0.72</c:v>
                </c:pt>
                <c:pt idx="148" formatCode="0%">
                  <c:v>0.72</c:v>
                </c:pt>
                <c:pt idx="149" formatCode="0%">
                  <c:v>0.74</c:v>
                </c:pt>
                <c:pt idx="150" formatCode="0%">
                  <c:v>0.69</c:v>
                </c:pt>
                <c:pt idx="151" formatCode="0%">
                  <c:v>0.72</c:v>
                </c:pt>
              </c:numCache>
            </c:numRef>
          </c:val>
          <c:smooth val="0"/>
          <c:extLst>
            <c:ext xmlns:c16="http://schemas.microsoft.com/office/drawing/2014/chart" uri="{C3380CC4-5D6E-409C-BE32-E72D297353CC}">
              <c16:uniqueId val="{00000006-AB61-49DC-969F-703F218E76BB}"/>
            </c:ext>
          </c:extLst>
        </c:ser>
        <c:ser>
          <c:idx val="7"/>
          <c:order val="7"/>
          <c:tx>
            <c:strRef>
              <c:f>Sheet1!$I$1</c:f>
              <c:strCache>
                <c:ptCount val="1"/>
                <c:pt idx="0">
                  <c:v>Crime Rates</c:v>
                </c:pt>
              </c:strCache>
            </c:strRef>
          </c:tx>
          <c:spPr>
            <a:ln w="28575" cap="rnd">
              <a:solidFill>
                <a:schemeClr val="accent4">
                  <a:lumMod val="50000"/>
                </a:schemeClr>
              </a:solidFill>
              <a:round/>
            </a:ln>
            <a:effectLst/>
          </c:spPr>
          <c:marker>
            <c:symbol val="none"/>
          </c:marker>
          <c:dLbls>
            <c:dLbl>
              <c:idx val="98"/>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B61-49DC-969F-703F218E76BB}"/>
                </c:ext>
              </c:extLst>
            </c:dLbl>
            <c:dLbl>
              <c:idx val="1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Sheet1!$I$2:$I$153</c:f>
              <c:numCache>
                <c:formatCode>General</c:formatCode>
                <c:ptCount val="152"/>
                <c:pt idx="98" formatCode="0%">
                  <c:v>0.86</c:v>
                </c:pt>
                <c:pt idx="99" formatCode="0%">
                  <c:v>0.8</c:v>
                </c:pt>
                <c:pt idx="100" formatCode="0%">
                  <c:v>0.82</c:v>
                </c:pt>
                <c:pt idx="101" formatCode="0%">
                  <c:v>0.82</c:v>
                </c:pt>
                <c:pt idx="102" formatCode="0%">
                  <c:v>0.83</c:v>
                </c:pt>
                <c:pt idx="103" formatCode="0%">
                  <c:v>0.84</c:v>
                </c:pt>
                <c:pt idx="104" formatCode="0%">
                  <c:v>0.85</c:v>
                </c:pt>
                <c:pt idx="105" formatCode="0%">
                  <c:v>0.81</c:v>
                </c:pt>
                <c:pt idx="106" formatCode="0%">
                  <c:v>0.83</c:v>
                </c:pt>
                <c:pt idx="107" formatCode="0%">
                  <c:v>0.86</c:v>
                </c:pt>
                <c:pt idx="108" formatCode="0%">
                  <c:v>0.84</c:v>
                </c:pt>
                <c:pt idx="109" formatCode="0%">
                  <c:v>0.84</c:v>
                </c:pt>
                <c:pt idx="110" formatCode="0%">
                  <c:v>0.83</c:v>
                </c:pt>
                <c:pt idx="111" formatCode="0%">
                  <c:v>0.85</c:v>
                </c:pt>
                <c:pt idx="112" formatCode="0%">
                  <c:v>0.79</c:v>
                </c:pt>
                <c:pt idx="113" formatCode="0%">
                  <c:v>0.84</c:v>
                </c:pt>
                <c:pt idx="114" formatCode="0%">
                  <c:v>0.85</c:v>
                </c:pt>
                <c:pt idx="115" formatCode="0%">
                  <c:v>0.85</c:v>
                </c:pt>
                <c:pt idx="116" formatCode="0%">
                  <c:v>0.83</c:v>
                </c:pt>
                <c:pt idx="117" formatCode="0%">
                  <c:v>0.84</c:v>
                </c:pt>
                <c:pt idx="118" formatCode="0%">
                  <c:v>0.82</c:v>
                </c:pt>
                <c:pt idx="119" formatCode="0%">
                  <c:v>0.82</c:v>
                </c:pt>
                <c:pt idx="120" formatCode="0%">
                  <c:v>0.81</c:v>
                </c:pt>
                <c:pt idx="121" formatCode="0%">
                  <c:v>0.82</c:v>
                </c:pt>
                <c:pt idx="122" formatCode="0%">
                  <c:v>0.82</c:v>
                </c:pt>
                <c:pt idx="123" formatCode="0%">
                  <c:v>0.79</c:v>
                </c:pt>
                <c:pt idx="124" formatCode="0%">
                  <c:v>0.82</c:v>
                </c:pt>
                <c:pt idx="125" formatCode="0%">
                  <c:v>0.84</c:v>
                </c:pt>
                <c:pt idx="126" formatCode="0%">
                  <c:v>0.82</c:v>
                </c:pt>
                <c:pt idx="127" formatCode="0%">
                  <c:v>0.82</c:v>
                </c:pt>
                <c:pt idx="128" formatCode="0%">
                  <c:v>0.81</c:v>
                </c:pt>
                <c:pt idx="129" formatCode="0%">
                  <c:v>0.83</c:v>
                </c:pt>
                <c:pt idx="130" formatCode="0%">
                  <c:v>0.82</c:v>
                </c:pt>
                <c:pt idx="131" formatCode="0%">
                  <c:v>0.82</c:v>
                </c:pt>
                <c:pt idx="132" formatCode="0%">
                  <c:v>0.84</c:v>
                </c:pt>
                <c:pt idx="133" formatCode="0%">
                  <c:v>0.8</c:v>
                </c:pt>
                <c:pt idx="134" formatCode="0%">
                  <c:v>0.83</c:v>
                </c:pt>
                <c:pt idx="135" formatCode="0%">
                  <c:v>0.83</c:v>
                </c:pt>
                <c:pt idx="136" formatCode="0%">
                  <c:v>0.82</c:v>
                </c:pt>
                <c:pt idx="137" formatCode="0%">
                  <c:v>0.82</c:v>
                </c:pt>
                <c:pt idx="138" formatCode="0%">
                  <c:v>0.82</c:v>
                </c:pt>
                <c:pt idx="139" formatCode="0%">
                  <c:v>0.82</c:v>
                </c:pt>
                <c:pt idx="140" formatCode="0%">
                  <c:v>0.84</c:v>
                </c:pt>
                <c:pt idx="141" formatCode="0%">
                  <c:v>0.8</c:v>
                </c:pt>
                <c:pt idx="142" formatCode="0%">
                  <c:v>0.8</c:v>
                </c:pt>
                <c:pt idx="143" formatCode="0%">
                  <c:v>0.8</c:v>
                </c:pt>
                <c:pt idx="144" formatCode="0%">
                  <c:v>0.81</c:v>
                </c:pt>
                <c:pt idx="145" formatCode="0%">
                  <c:v>0.78</c:v>
                </c:pt>
                <c:pt idx="146" formatCode="0%">
                  <c:v>0.84</c:v>
                </c:pt>
                <c:pt idx="147" formatCode="0%">
                  <c:v>0.8</c:v>
                </c:pt>
                <c:pt idx="148" formatCode="0%">
                  <c:v>0.82</c:v>
                </c:pt>
                <c:pt idx="149" formatCode="0%">
                  <c:v>0.8</c:v>
                </c:pt>
                <c:pt idx="150" formatCode="0%">
                  <c:v>0.8</c:v>
                </c:pt>
                <c:pt idx="151" formatCode="0%">
                  <c:v>0.82</c:v>
                </c:pt>
              </c:numCache>
            </c:numRef>
          </c:val>
          <c:smooth val="0"/>
          <c:extLst>
            <c:ext xmlns:c16="http://schemas.microsoft.com/office/drawing/2014/chart" uri="{C3380CC4-5D6E-409C-BE32-E72D297353CC}">
              <c16:uniqueId val="{00000007-AB61-49DC-969F-703F218E76BB}"/>
            </c:ext>
          </c:extLst>
        </c:ser>
        <c:ser>
          <c:idx val="8"/>
          <c:order val="8"/>
          <c:tx>
            <c:strRef>
              <c:f>Sheet1!$J$1</c:f>
              <c:strCache>
                <c:ptCount val="1"/>
                <c:pt idx="0">
                  <c:v>Political Divisiveness</c:v>
                </c:pt>
              </c:strCache>
            </c:strRef>
          </c:tx>
          <c:spPr>
            <a:ln w="28575" cap="rnd">
              <a:solidFill>
                <a:schemeClr val="accent3">
                  <a:lumMod val="60000"/>
                </a:schemeClr>
              </a:solidFill>
              <a:round/>
            </a:ln>
            <a:effectLst/>
          </c:spPr>
          <c:marker>
            <c:symbol val="none"/>
          </c:marker>
          <c:dLbls>
            <c:dLbl>
              <c:idx val="98"/>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B61-49DC-969F-703F218E76BB}"/>
                </c:ext>
              </c:extLst>
            </c:dLbl>
            <c:dLbl>
              <c:idx val="15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B61-49DC-969F-703F218E76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Sheet1!$A$2:$A$153</c:f>
              <c:strCache>
                <c:ptCount val="152"/>
                <c:pt idx="0">
                  <c:v>Apr '20</c:v>
                </c:pt>
                <c:pt idx="1">
                  <c:v>W10
(5/3)</c:v>
                </c:pt>
                <c:pt idx="2">
                  <c:v>W11
(5/10)</c:v>
                </c:pt>
                <c:pt idx="3">
                  <c:v>W12
(5/17)</c:v>
                </c:pt>
                <c:pt idx="4">
                  <c:v>W13
(5/29)</c:v>
                </c:pt>
                <c:pt idx="5">
                  <c:v>W14
(5/31)</c:v>
                </c:pt>
                <c:pt idx="6">
                  <c:v>W15
(6/8)</c:v>
                </c:pt>
                <c:pt idx="7">
                  <c:v>W16
(6/15)</c:v>
                </c:pt>
                <c:pt idx="8">
                  <c:v>W17
(6/21)</c:v>
                </c:pt>
                <c:pt idx="9">
                  <c:v>W18
(6/29)</c:v>
                </c:pt>
                <c:pt idx="10">
                  <c:v>Jul '20</c:v>
                </c:pt>
                <c:pt idx="11">
                  <c:v>W20
(7/12)</c:v>
                </c:pt>
                <c:pt idx="12">
                  <c:v>W21
(7/19)</c:v>
                </c:pt>
                <c:pt idx="13">
                  <c:v>W22
(7/26)</c:v>
                </c:pt>
                <c:pt idx="14">
                  <c:v>W23
(8/2)</c:v>
                </c:pt>
                <c:pt idx="15">
                  <c:v>W24
(8/9)</c:v>
                </c:pt>
                <c:pt idx="16">
                  <c:v>W25
(8/16)</c:v>
                </c:pt>
                <c:pt idx="17">
                  <c:v>W26 
(8/23)</c:v>
                </c:pt>
                <c:pt idx="18">
                  <c:v>W27 
(8/31)</c:v>
                </c:pt>
                <c:pt idx="19">
                  <c:v>W28 
(9/05)</c:v>
                </c:pt>
                <c:pt idx="20">
                  <c:v>Sep '20</c:v>
                </c:pt>
                <c:pt idx="21">
                  <c:v>W30 
(9/19)</c:v>
                </c:pt>
                <c:pt idx="22">
                  <c:v>W31 
(9/26)</c:v>
                </c:pt>
                <c:pt idx="23">
                  <c:v>W32 
(10/03)</c:v>
                </c:pt>
                <c:pt idx="24">
                  <c:v>W33 
(10/10)</c:v>
                </c:pt>
                <c:pt idx="25">
                  <c:v>W34
(10/17)</c:v>
                </c:pt>
                <c:pt idx="26">
                  <c:v>W35
(10/24)</c:v>
                </c:pt>
                <c:pt idx="27">
                  <c:v>W36
(10/31)</c:v>
                </c:pt>
                <c:pt idx="28">
                  <c:v>W37
(11/05)</c:v>
                </c:pt>
                <c:pt idx="29">
                  <c:v>W38
(11/12)</c:v>
                </c:pt>
                <c:pt idx="30">
                  <c:v>Nov '20</c:v>
                </c:pt>
                <c:pt idx="31">
                  <c:v>W40
(11/30)</c:v>
                </c:pt>
                <c:pt idx="32">
                  <c:v>W41
(12/06)</c:v>
                </c:pt>
                <c:pt idx="33">
                  <c:v>W42
(12/13)</c:v>
                </c:pt>
                <c:pt idx="34">
                  <c:v>W43
(12/20)</c:v>
                </c:pt>
                <c:pt idx="35">
                  <c:v>W44 
(12/23)</c:v>
                </c:pt>
                <c:pt idx="36">
                  <c:v>W45 
(12/30)</c:v>
                </c:pt>
                <c:pt idx="37">
                  <c:v>W46
(1/10)</c:v>
                </c:pt>
                <c:pt idx="38">
                  <c:v>W47 
(1/17)</c:v>
                </c:pt>
                <c:pt idx="39">
                  <c:v>W48
(1/25)</c:v>
                </c:pt>
                <c:pt idx="40">
                  <c:v>Jan '21</c:v>
                </c:pt>
                <c:pt idx="41">
                  <c:v>W50 
(2/07)</c:v>
                </c:pt>
                <c:pt idx="42">
                  <c:v>W51 
(2/14)</c:v>
                </c:pt>
                <c:pt idx="43">
                  <c:v>W52 
(2/21)</c:v>
                </c:pt>
                <c:pt idx="44">
                  <c:v>W53 
(2/28)</c:v>
                </c:pt>
                <c:pt idx="45">
                  <c:v>W54 
(3/07)</c:v>
                </c:pt>
                <c:pt idx="46">
                  <c:v>W55 
(3/14)</c:v>
                </c:pt>
                <c:pt idx="47">
                  <c:v>W56 
(03/21)</c:v>
                </c:pt>
                <c:pt idx="48">
                  <c:v>W57 
(03/28)</c:v>
                </c:pt>
                <c:pt idx="49">
                  <c:v>W58 
(04/04)</c:v>
                </c:pt>
                <c:pt idx="50">
                  <c:v>Apr '21</c:v>
                </c:pt>
                <c:pt idx="51">
                  <c:v>W60 
(04/18)</c:v>
                </c:pt>
                <c:pt idx="52">
                  <c:v>W61 
(04/25)</c:v>
                </c:pt>
                <c:pt idx="53">
                  <c:v>W62
(5/2)</c:v>
                </c:pt>
                <c:pt idx="54">
                  <c:v>W63 
(5/9)</c:v>
                </c:pt>
                <c:pt idx="55">
                  <c:v>W64 
(5/16)</c:v>
                </c:pt>
                <c:pt idx="56">
                  <c:v>W65
(5/23)</c:v>
                </c:pt>
                <c:pt idx="57">
                  <c:v>W66 
(5/30)</c:v>
                </c:pt>
                <c:pt idx="58">
                  <c:v>W67  
(6/6)</c:v>
                </c:pt>
                <c:pt idx="59">
                  <c:v>W68 
(6/13)</c:v>
                </c:pt>
                <c:pt idx="60">
                  <c:v>Jun '21</c:v>
                </c:pt>
                <c:pt idx="61">
                  <c:v>W70 
(6/27)</c:v>
                </c:pt>
                <c:pt idx="62">
                  <c:v>W71 
(7/4)</c:v>
                </c:pt>
                <c:pt idx="63">
                  <c:v>W72 
(7/11)</c:v>
                </c:pt>
                <c:pt idx="64">
                  <c:v>W73 
(7/18)</c:v>
                </c:pt>
                <c:pt idx="65">
                  <c:v>W74 
(7/25)</c:v>
                </c:pt>
                <c:pt idx="66">
                  <c:v>W75 
(08/01)</c:v>
                </c:pt>
                <c:pt idx="67">
                  <c:v>W76 
(08/08)</c:v>
                </c:pt>
                <c:pt idx="68">
                  <c:v>W77 
(08/15)</c:v>
                </c:pt>
                <c:pt idx="69">
                  <c:v>W78 
(08/22)</c:v>
                </c:pt>
                <c:pt idx="70">
                  <c:v>Aug '21</c:v>
                </c:pt>
                <c:pt idx="71">
                  <c:v>W80
(09/05)</c:v>
                </c:pt>
                <c:pt idx="72">
                  <c:v>W81
(09/12)</c:v>
                </c:pt>
                <c:pt idx="73">
                  <c:v>W82 
(09/19)</c:v>
                </c:pt>
                <c:pt idx="74">
                  <c:v>W83 
(09/26)</c:v>
                </c:pt>
                <c:pt idx="75">
                  <c:v>W84
(10/03)</c:v>
                </c:pt>
                <c:pt idx="76">
                  <c:v>W85
(10/10)</c:v>
                </c:pt>
                <c:pt idx="77">
                  <c:v>W86
(10/15)</c:v>
                </c:pt>
                <c:pt idx="78">
                  <c:v>W87
(10/24)</c:v>
                </c:pt>
                <c:pt idx="79">
                  <c:v>W88 
(10/31)</c:v>
                </c:pt>
                <c:pt idx="80">
                  <c:v>Nov '21</c:v>
                </c:pt>
                <c:pt idx="81">
                  <c:v>W90
(11/14)</c:v>
                </c:pt>
                <c:pt idx="82">
                  <c:v>W91
(11/22)</c:v>
                </c:pt>
                <c:pt idx="83">
                  <c:v>W92
(11/28)</c:v>
                </c:pt>
                <c:pt idx="84">
                  <c:v>W93
(12/05)</c:v>
                </c:pt>
                <c:pt idx="85">
                  <c:v>W94
(12/12)</c:v>
                </c:pt>
                <c:pt idx="86">
                  <c:v>W95
(12/19)</c:v>
                </c:pt>
                <c:pt idx="87">
                  <c:v>W96
(12/26)</c:v>
                </c:pt>
                <c:pt idx="88">
                  <c:v>W97
(1/2)</c:v>
                </c:pt>
                <c:pt idx="89">
                  <c:v>W98
(1/9)</c:v>
                </c:pt>
                <c:pt idx="90">
                  <c:v>Jan '22</c:v>
                </c:pt>
                <c:pt idx="91">
                  <c:v>W100
(1/23)</c:v>
                </c:pt>
                <c:pt idx="92">
                  <c:v>W101
(1/30)</c:v>
                </c:pt>
                <c:pt idx="93">
                  <c:v>W102
(02/05)</c:v>
                </c:pt>
                <c:pt idx="94">
                  <c:v>W103
(02/13)</c:v>
                </c:pt>
                <c:pt idx="95">
                  <c:v>W104
(02/20)</c:v>
                </c:pt>
                <c:pt idx="96">
                  <c:v>W105
(02/27)</c:v>
                </c:pt>
                <c:pt idx="97">
                  <c:v>W106
(03/06)</c:v>
                </c:pt>
                <c:pt idx="98">
                  <c:v>W107
(03/13)</c:v>
                </c:pt>
                <c:pt idx="99">
                  <c:v>W108
(03/20)</c:v>
                </c:pt>
                <c:pt idx="100">
                  <c:v>Mar '22</c:v>
                </c:pt>
                <c:pt idx="101">
                  <c:v>W110
(04/03)</c:v>
                </c:pt>
                <c:pt idx="102">
                  <c:v>W111
(04/10)</c:v>
                </c:pt>
                <c:pt idx="103">
                  <c:v>W112
(04/17)</c:v>
                </c:pt>
                <c:pt idx="104">
                  <c:v>W113
(04/24)</c:v>
                </c:pt>
                <c:pt idx="105">
                  <c:v>W114
(05/01)</c:v>
                </c:pt>
                <c:pt idx="106">
                  <c:v>W115
(05/08)</c:v>
                </c:pt>
                <c:pt idx="107">
                  <c:v>W116
(05/13)</c:v>
                </c:pt>
                <c:pt idx="108">
                  <c:v>W117
(05/22)</c:v>
                </c:pt>
                <c:pt idx="109">
                  <c:v>W118
(05/29)</c:v>
                </c:pt>
                <c:pt idx="110">
                  <c:v>Jun '22</c:v>
                </c:pt>
                <c:pt idx="111">
                  <c:v>W120
(06/12)</c:v>
                </c:pt>
                <c:pt idx="112">
                  <c:v>W121
(06/19)</c:v>
                </c:pt>
                <c:pt idx="113">
                  <c:v>W122
(06/26)</c:v>
                </c:pt>
                <c:pt idx="114">
                  <c:v>W123
(07/03)</c:v>
                </c:pt>
                <c:pt idx="115">
                  <c:v>W124
(07/10)</c:v>
                </c:pt>
                <c:pt idx="116">
                  <c:v>W125
(07/17)</c:v>
                </c:pt>
                <c:pt idx="117">
                  <c:v>W126
(07/24)</c:v>
                </c:pt>
                <c:pt idx="118">
                  <c:v>W127
(07/31)</c:v>
                </c:pt>
                <c:pt idx="119">
                  <c:v>W128
(08/07)</c:v>
                </c:pt>
                <c:pt idx="120">
                  <c:v>Aug '22</c:v>
                </c:pt>
                <c:pt idx="121">
                  <c:v>W130
(08/21)</c:v>
                </c:pt>
                <c:pt idx="122">
                  <c:v>W131
(08/28)</c:v>
                </c:pt>
                <c:pt idx="123">
                  <c:v>W132
(09/04)</c:v>
                </c:pt>
                <c:pt idx="124">
                  <c:v>W133
(09/11)</c:v>
                </c:pt>
                <c:pt idx="125">
                  <c:v>W134
(09/18)</c:v>
                </c:pt>
                <c:pt idx="126">
                  <c:v>W135
(09/25)</c:v>
                </c:pt>
                <c:pt idx="127">
                  <c:v>W136
(10/02)</c:v>
                </c:pt>
                <c:pt idx="128">
                  <c:v>W137
(10/09)</c:v>
                </c:pt>
                <c:pt idx="129">
                  <c:v>W138
(10/16)</c:v>
                </c:pt>
                <c:pt idx="130">
                  <c:v>Oct '22</c:v>
                </c:pt>
                <c:pt idx="131">
                  <c:v>W140
(10/30)</c:v>
                </c:pt>
                <c:pt idx="132">
                  <c:v>W141
(11/06)</c:v>
                </c:pt>
                <c:pt idx="133">
                  <c:v>W142
(11/13)</c:v>
                </c:pt>
                <c:pt idx="134">
                  <c:v>W143
(11/20)</c:v>
                </c:pt>
                <c:pt idx="135">
                  <c:v>W144
(11/23)</c:v>
                </c:pt>
                <c:pt idx="136">
                  <c:v>W145
(12/4)</c:v>
                </c:pt>
                <c:pt idx="137">
                  <c:v>W146
(12/11)</c:v>
                </c:pt>
                <c:pt idx="138">
                  <c:v>W147
(12/18)</c:v>
                </c:pt>
                <c:pt idx="139">
                  <c:v>W148
(12/22)</c:v>
                </c:pt>
                <c:pt idx="140">
                  <c:v>Jan '23</c:v>
                </c:pt>
                <c:pt idx="141">
                  <c:v>W150
(01/08)</c:v>
                </c:pt>
                <c:pt idx="142">
                  <c:v>W151
(01/15)</c:v>
                </c:pt>
                <c:pt idx="143">
                  <c:v>W152
(01/22)</c:v>
                </c:pt>
                <c:pt idx="144">
                  <c:v>W153
(01/29)</c:v>
                </c:pt>
                <c:pt idx="145">
                  <c:v>W154
(02/05)</c:v>
                </c:pt>
                <c:pt idx="146">
                  <c:v>W155
(02/12)</c:v>
                </c:pt>
                <c:pt idx="147">
                  <c:v>W156
(02/19)</c:v>
                </c:pt>
                <c:pt idx="148">
                  <c:v>W157
(02/26)</c:v>
                </c:pt>
                <c:pt idx="149">
                  <c:v>W158
(03/05)</c:v>
                </c:pt>
                <c:pt idx="150">
                  <c:v>Mar '23</c:v>
                </c:pt>
                <c:pt idx="151">
                  <c:v>Apr '23</c:v>
                </c:pt>
              </c:strCache>
            </c:strRef>
          </c:cat>
          <c:val>
            <c:numRef>
              <c:f>Sheet1!$J$2:$J$153</c:f>
              <c:numCache>
                <c:formatCode>General</c:formatCode>
                <c:ptCount val="152"/>
                <c:pt idx="98" formatCode="0%">
                  <c:v>0.8</c:v>
                </c:pt>
                <c:pt idx="99" formatCode="0%">
                  <c:v>0.78</c:v>
                </c:pt>
                <c:pt idx="100" formatCode="0%">
                  <c:v>0.76</c:v>
                </c:pt>
                <c:pt idx="101" formatCode="0%">
                  <c:v>0.79</c:v>
                </c:pt>
                <c:pt idx="102" formatCode="0%">
                  <c:v>0.79</c:v>
                </c:pt>
                <c:pt idx="103" formatCode="0%">
                  <c:v>0.77</c:v>
                </c:pt>
                <c:pt idx="104" formatCode="0%">
                  <c:v>0.77</c:v>
                </c:pt>
                <c:pt idx="105" formatCode="0%">
                  <c:v>0.72</c:v>
                </c:pt>
                <c:pt idx="106" formatCode="0%">
                  <c:v>0.78</c:v>
                </c:pt>
                <c:pt idx="107" formatCode="0%">
                  <c:v>0.75</c:v>
                </c:pt>
                <c:pt idx="108" formatCode="0%">
                  <c:v>0.76</c:v>
                </c:pt>
                <c:pt idx="109" formatCode="0%">
                  <c:v>0.76</c:v>
                </c:pt>
                <c:pt idx="110" formatCode="0%">
                  <c:v>0.75</c:v>
                </c:pt>
                <c:pt idx="111" formatCode="0%">
                  <c:v>0.77</c:v>
                </c:pt>
                <c:pt idx="112" formatCode="0%">
                  <c:v>0.74</c:v>
                </c:pt>
                <c:pt idx="113" formatCode="0%">
                  <c:v>0.78</c:v>
                </c:pt>
                <c:pt idx="114" formatCode="0%">
                  <c:v>0.79</c:v>
                </c:pt>
                <c:pt idx="115" formatCode="0%">
                  <c:v>0.78</c:v>
                </c:pt>
                <c:pt idx="116" formatCode="0%">
                  <c:v>0.76</c:v>
                </c:pt>
                <c:pt idx="117" formatCode="0%">
                  <c:v>0.77</c:v>
                </c:pt>
                <c:pt idx="118" formatCode="0%">
                  <c:v>0.74</c:v>
                </c:pt>
                <c:pt idx="119" formatCode="0%">
                  <c:v>0.73</c:v>
                </c:pt>
                <c:pt idx="120" formatCode="0%">
                  <c:v>0.76</c:v>
                </c:pt>
                <c:pt idx="121" formatCode="0%">
                  <c:v>0.75</c:v>
                </c:pt>
                <c:pt idx="122" formatCode="0%">
                  <c:v>0.73</c:v>
                </c:pt>
                <c:pt idx="123" formatCode="0%">
                  <c:v>0.76</c:v>
                </c:pt>
                <c:pt idx="124" formatCode="0%">
                  <c:v>0.75</c:v>
                </c:pt>
                <c:pt idx="125" formatCode="0%">
                  <c:v>0.79</c:v>
                </c:pt>
                <c:pt idx="126" formatCode="0%">
                  <c:v>0.72</c:v>
                </c:pt>
                <c:pt idx="127" formatCode="0%">
                  <c:v>0.74</c:v>
                </c:pt>
                <c:pt idx="128" formatCode="0%">
                  <c:v>0.73</c:v>
                </c:pt>
                <c:pt idx="129" formatCode="0%">
                  <c:v>0.74</c:v>
                </c:pt>
                <c:pt idx="130" formatCode="0%">
                  <c:v>0.75</c:v>
                </c:pt>
                <c:pt idx="131" formatCode="0%">
                  <c:v>0.74</c:v>
                </c:pt>
                <c:pt idx="132" formatCode="0%">
                  <c:v>0.75</c:v>
                </c:pt>
                <c:pt idx="133" formatCode="0%">
                  <c:v>0.72</c:v>
                </c:pt>
                <c:pt idx="134" formatCode="0%">
                  <c:v>0.76</c:v>
                </c:pt>
                <c:pt idx="135" formatCode="0%">
                  <c:v>0.77</c:v>
                </c:pt>
                <c:pt idx="136" formatCode="0%">
                  <c:v>0.74</c:v>
                </c:pt>
                <c:pt idx="137" formatCode="0%">
                  <c:v>0.72</c:v>
                </c:pt>
                <c:pt idx="138" formatCode="0%">
                  <c:v>0.75</c:v>
                </c:pt>
                <c:pt idx="139" formatCode="0%">
                  <c:v>0.75</c:v>
                </c:pt>
                <c:pt idx="140" formatCode="0%">
                  <c:v>0.77</c:v>
                </c:pt>
                <c:pt idx="141" formatCode="0%">
                  <c:v>0.77</c:v>
                </c:pt>
                <c:pt idx="142" formatCode="0%">
                  <c:v>0.72</c:v>
                </c:pt>
                <c:pt idx="143" formatCode="0%">
                  <c:v>0.71</c:v>
                </c:pt>
                <c:pt idx="144" formatCode="0%">
                  <c:v>0.75</c:v>
                </c:pt>
                <c:pt idx="145" formatCode="0%">
                  <c:v>0.72</c:v>
                </c:pt>
                <c:pt idx="146" formatCode="0%">
                  <c:v>0.75</c:v>
                </c:pt>
                <c:pt idx="147" formatCode="0%">
                  <c:v>0.73</c:v>
                </c:pt>
                <c:pt idx="148" formatCode="0%">
                  <c:v>0.73</c:v>
                </c:pt>
                <c:pt idx="149" formatCode="0%">
                  <c:v>0.73</c:v>
                </c:pt>
                <c:pt idx="150" formatCode="0%">
                  <c:v>0.74</c:v>
                </c:pt>
                <c:pt idx="151" formatCode="0%">
                  <c:v>0.77</c:v>
                </c:pt>
              </c:numCache>
            </c:numRef>
          </c:val>
          <c:smooth val="0"/>
          <c:extLst>
            <c:ext xmlns:c16="http://schemas.microsoft.com/office/drawing/2014/chart" uri="{C3380CC4-5D6E-409C-BE32-E72D297353CC}">
              <c16:uniqueId val="{00000008-AB61-49DC-969F-703F218E76BB}"/>
            </c:ext>
          </c:extLst>
        </c:ser>
        <c:dLbls>
          <c:showLegendKey val="0"/>
          <c:showVal val="0"/>
          <c:showCatName val="0"/>
          <c:showSerName val="0"/>
          <c:showPercent val="0"/>
          <c:showBubbleSize val="0"/>
        </c:dLbls>
        <c:smooth val="0"/>
        <c:axId val="1165754512"/>
        <c:axId val="1195482592"/>
      </c:lineChart>
      <c:catAx>
        <c:axId val="116575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95482592"/>
        <c:crosses val="autoZero"/>
        <c:auto val="1"/>
        <c:lblAlgn val="ctr"/>
        <c:lblOffset val="100"/>
        <c:tickLblSkip val="10"/>
        <c:noMultiLvlLbl val="0"/>
      </c:catAx>
      <c:valAx>
        <c:axId val="1195482592"/>
        <c:scaling>
          <c:orientation val="minMax"/>
          <c:max val="0.93"/>
          <c:min val="0.25"/>
        </c:scaling>
        <c:delete val="1"/>
        <c:axPos val="l"/>
        <c:numFmt formatCode="General" sourceLinked="1"/>
        <c:majorTickMark val="out"/>
        <c:minorTickMark val="none"/>
        <c:tickLblPos val="nextTo"/>
        <c:crossAx val="116575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5BB8-431A-A251-74F25BA768DE}"/>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5BB8-431A-A251-74F25BA768DE}"/>
              </c:ext>
            </c:extLst>
          </c:dPt>
          <c:cat>
            <c:numRef>
              <c:f>Sheet1!$A$2:$A$3</c:f>
              <c:numCache>
                <c:formatCode>General</c:formatCode>
                <c:ptCount val="2"/>
              </c:numCache>
            </c:numRef>
          </c:cat>
          <c:val>
            <c:numRef>
              <c:f>Sheet1!$B$2:$B$3</c:f>
              <c:numCache>
                <c:formatCode>General</c:formatCode>
                <c:ptCount val="2"/>
                <c:pt idx="0">
                  <c:v>61</c:v>
                </c:pt>
                <c:pt idx="1">
                  <c:v>39</c:v>
                </c:pt>
              </c:numCache>
            </c:numRef>
          </c:val>
          <c:extLst>
            <c:ext xmlns:c16="http://schemas.microsoft.com/office/drawing/2014/chart" uri="{C3380CC4-5D6E-409C-BE32-E72D297353CC}">
              <c16:uniqueId val="{00000004-5BB8-431A-A251-74F25BA768D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AB6D-45AB-9E2C-D5F648811861}"/>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AB6D-45AB-9E2C-D5F648811861}"/>
              </c:ext>
            </c:extLst>
          </c:dPt>
          <c:cat>
            <c:numRef>
              <c:f>Sheet1!$A$2:$A$3</c:f>
              <c:numCache>
                <c:formatCode>General</c:formatCode>
                <c:ptCount val="2"/>
              </c:numCache>
            </c:numRef>
          </c:cat>
          <c:val>
            <c:numRef>
              <c:f>Sheet1!$B$2:$B$3</c:f>
              <c:numCache>
                <c:formatCode>General</c:formatCode>
                <c:ptCount val="2"/>
                <c:pt idx="0">
                  <c:v>61</c:v>
                </c:pt>
                <c:pt idx="1">
                  <c:v>39</c:v>
                </c:pt>
              </c:numCache>
            </c:numRef>
          </c:val>
          <c:extLst>
            <c:ext xmlns:c16="http://schemas.microsoft.com/office/drawing/2014/chart" uri="{C3380CC4-5D6E-409C-BE32-E72D297353CC}">
              <c16:uniqueId val="{00000004-AB6D-45AB-9E2C-D5F64881186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361A-4611-B19B-D2DA5ED50FF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361A-4611-B19B-D2DA5ED50FFC}"/>
              </c:ext>
            </c:extLst>
          </c:dPt>
          <c:cat>
            <c:numRef>
              <c:f>Sheet1!$A$2:$A$3</c:f>
              <c:numCache>
                <c:formatCode>General</c:formatCode>
                <c:ptCount val="2"/>
              </c:numCache>
            </c:numRef>
          </c:cat>
          <c:val>
            <c:numRef>
              <c:f>Sheet1!$B$2:$B$3</c:f>
              <c:numCache>
                <c:formatCode>General</c:formatCode>
                <c:ptCount val="2"/>
                <c:pt idx="0">
                  <c:v>64</c:v>
                </c:pt>
                <c:pt idx="1">
                  <c:v>36</c:v>
                </c:pt>
              </c:numCache>
            </c:numRef>
          </c:val>
          <c:extLst>
            <c:ext xmlns:c16="http://schemas.microsoft.com/office/drawing/2014/chart" uri="{C3380CC4-5D6E-409C-BE32-E72D297353CC}">
              <c16:uniqueId val="{00000004-361A-4611-B19B-D2DA5ED50FF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B8-431A-A251-74F25BA768DE}"/>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5BB8-431A-A251-74F25BA768DE}"/>
              </c:ext>
            </c:extLst>
          </c:dPt>
          <c:cat>
            <c:numRef>
              <c:f>Sheet1!$A$2:$A$3</c:f>
              <c:numCache>
                <c:formatCode>General</c:formatCode>
                <c:ptCount val="2"/>
              </c:numCache>
            </c:num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5BB8-431A-A251-74F25BA768D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6D-45AB-9E2C-D5F648811861}"/>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AB6D-45AB-9E2C-D5F648811861}"/>
              </c:ext>
            </c:extLst>
          </c:dPt>
          <c:cat>
            <c:numRef>
              <c:f>Sheet1!$A$2:$A$3</c:f>
              <c:numCache>
                <c:formatCode>General</c:formatCode>
                <c:ptCount val="2"/>
              </c:numCache>
            </c:numRef>
          </c:cat>
          <c:val>
            <c:numRef>
              <c:f>Sheet1!$B$2:$B$3</c:f>
              <c:numCache>
                <c:formatCode>General</c:formatCode>
                <c:ptCount val="2"/>
                <c:pt idx="0">
                  <c:v>79</c:v>
                </c:pt>
                <c:pt idx="1">
                  <c:v>21</c:v>
                </c:pt>
              </c:numCache>
            </c:numRef>
          </c:val>
          <c:extLst>
            <c:ext xmlns:c16="http://schemas.microsoft.com/office/drawing/2014/chart" uri="{C3380CC4-5D6E-409C-BE32-E72D297353CC}">
              <c16:uniqueId val="{00000004-AB6D-45AB-9E2C-D5F64881186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1A-4611-B19B-D2DA5ED50FF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361A-4611-B19B-D2DA5ED50FFC}"/>
              </c:ext>
            </c:extLst>
          </c:dPt>
          <c:cat>
            <c:numRef>
              <c:f>Sheet1!$A$2:$A$3</c:f>
              <c:numCache>
                <c:formatCode>General</c:formatCode>
                <c:ptCount val="2"/>
              </c:numCache>
            </c:numRef>
          </c:cat>
          <c:val>
            <c:numRef>
              <c:f>Sheet1!$B$2:$B$3</c:f>
              <c:numCache>
                <c:formatCode>General</c:formatCode>
                <c:ptCount val="2"/>
                <c:pt idx="0">
                  <c:v>63</c:v>
                </c:pt>
                <c:pt idx="1">
                  <c:v>37</c:v>
                </c:pt>
              </c:numCache>
            </c:numRef>
          </c:val>
          <c:extLst>
            <c:ext xmlns:c16="http://schemas.microsoft.com/office/drawing/2014/chart" uri="{C3380CC4-5D6E-409C-BE32-E72D297353CC}">
              <c16:uniqueId val="{00000004-361A-4611-B19B-D2DA5ED50FF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37516785013127"/>
          <c:y val="3.0220255048857572E-2"/>
          <c:w val="0.48791252184813927"/>
          <c:h val="0.9697797449511425"/>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0-B1F7-8F4C-9931-22FBC1D375ED}"/>
              </c:ext>
            </c:extLst>
          </c:dPt>
          <c:dPt>
            <c:idx val="5"/>
            <c:invertIfNegative val="0"/>
            <c:bubble3D val="0"/>
            <c:spPr>
              <a:solidFill>
                <a:schemeClr val="accent1">
                  <a:lumMod val="50000"/>
                </a:schemeClr>
              </a:solidFill>
              <a:ln>
                <a:noFill/>
              </a:ln>
              <a:effectLst/>
            </c:spPr>
            <c:extLst>
              <c:ext xmlns:c16="http://schemas.microsoft.com/office/drawing/2014/chart" uri="{C3380CC4-5D6E-409C-BE32-E72D297353CC}">
                <c16:uniqueId val="{00000001-B1F7-8F4C-9931-22FBC1D375E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March</c:v>
                </c:pt>
                <c:pt idx="1">
                  <c:v>April</c:v>
                </c:pt>
                <c:pt idx="2">
                  <c:v>May</c:v>
                </c:pt>
                <c:pt idx="3">
                  <c:v>June</c:v>
                </c:pt>
                <c:pt idx="4">
                  <c:v>A little each month</c:v>
                </c:pt>
                <c:pt idx="5">
                  <c:v>No specific month planned</c:v>
                </c:pt>
              </c:strCache>
            </c:strRef>
          </c:cat>
          <c:val>
            <c:numRef>
              <c:f>Sheet1!$B$2:$B$7</c:f>
              <c:numCache>
                <c:formatCode>0%</c:formatCode>
                <c:ptCount val="6"/>
                <c:pt idx="0">
                  <c:v>0.08</c:v>
                </c:pt>
                <c:pt idx="1">
                  <c:v>0.17</c:v>
                </c:pt>
                <c:pt idx="2">
                  <c:v>0.2</c:v>
                </c:pt>
                <c:pt idx="3">
                  <c:v>0.09</c:v>
                </c:pt>
                <c:pt idx="4">
                  <c:v>0.24</c:v>
                </c:pt>
                <c:pt idx="5">
                  <c:v>0.23</c:v>
                </c:pt>
              </c:numCache>
            </c:numRef>
          </c:val>
          <c:extLst>
            <c:ext xmlns:c16="http://schemas.microsoft.com/office/drawing/2014/chart" uri="{C3380CC4-5D6E-409C-BE32-E72D297353CC}">
              <c16:uniqueId val="{00000001-51F0-724F-9F4C-D4068B5C9EB7}"/>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772C-6B4B-B0A6-8A2C6B426285}"/>
              </c:ext>
            </c:extLst>
          </c:dPt>
          <c:dPt>
            <c:idx val="1"/>
            <c:invertIfNegative val="0"/>
            <c:bubble3D val="0"/>
            <c:extLst>
              <c:ext xmlns:c16="http://schemas.microsoft.com/office/drawing/2014/chart" uri="{C3380CC4-5D6E-409C-BE32-E72D297353CC}">
                <c16:uniqueId val="{00000001-772C-6B4B-B0A6-8A2C6B426285}"/>
              </c:ext>
            </c:extLst>
          </c:dPt>
          <c:dPt>
            <c:idx val="2"/>
            <c:invertIfNegative val="0"/>
            <c:bubble3D val="0"/>
            <c:extLst>
              <c:ext xmlns:c16="http://schemas.microsoft.com/office/drawing/2014/chart" uri="{C3380CC4-5D6E-409C-BE32-E72D297353CC}">
                <c16:uniqueId val="{00000002-772C-6B4B-B0A6-8A2C6B426285}"/>
              </c:ext>
            </c:extLst>
          </c:dPt>
          <c:dPt>
            <c:idx val="3"/>
            <c:invertIfNegative val="0"/>
            <c:bubble3D val="0"/>
            <c:extLst>
              <c:ext xmlns:c16="http://schemas.microsoft.com/office/drawing/2014/chart" uri="{C3380CC4-5D6E-409C-BE32-E72D297353CC}">
                <c16:uniqueId val="{00000003-772C-6B4B-B0A6-8A2C6B426285}"/>
              </c:ext>
            </c:extLst>
          </c:dPt>
          <c:dPt>
            <c:idx val="7"/>
            <c:invertIfNegative val="0"/>
            <c:bubble3D val="0"/>
            <c:extLst>
              <c:ext xmlns:c16="http://schemas.microsoft.com/office/drawing/2014/chart" uri="{C3380CC4-5D6E-409C-BE32-E72D297353CC}">
                <c16:uniqueId val="{00000004-772C-6B4B-B0A6-8A2C6B426285}"/>
              </c:ext>
            </c:extLst>
          </c:dPt>
          <c:dPt>
            <c:idx val="11"/>
            <c:invertIfNegative val="0"/>
            <c:bubble3D val="0"/>
            <c:extLst>
              <c:ext xmlns:c16="http://schemas.microsoft.com/office/drawing/2014/chart" uri="{C3380CC4-5D6E-409C-BE32-E72D297353CC}">
                <c16:uniqueId val="{00000005-772C-6B4B-B0A6-8A2C6B426285}"/>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Boomers</c:v>
                </c:pt>
                <c:pt idx="11">
                  <c:v>Gen X</c:v>
                </c:pt>
                <c:pt idx="12">
                  <c:v>Millennial</c:v>
                </c:pt>
                <c:pt idx="13">
                  <c:v>Gen Z</c:v>
                </c:pt>
                <c:pt idx="15">
                  <c:v>Women</c:v>
                </c:pt>
                <c:pt idx="16">
                  <c:v>Men</c:v>
                </c:pt>
              </c:strCache>
            </c:strRef>
          </c:cat>
          <c:val>
            <c:numRef>
              <c:f>Sheet1!$B$2:$B$18</c:f>
              <c:numCache>
                <c:formatCode>0%</c:formatCode>
                <c:ptCount val="17"/>
                <c:pt idx="0">
                  <c:v>0.46</c:v>
                </c:pt>
                <c:pt idx="1">
                  <c:v>0.48</c:v>
                </c:pt>
                <c:pt idx="2">
                  <c:v>0.52</c:v>
                </c:pt>
                <c:pt idx="3">
                  <c:v>0.43</c:v>
                </c:pt>
                <c:pt idx="5">
                  <c:v>0.44</c:v>
                </c:pt>
                <c:pt idx="6">
                  <c:v>0.49</c:v>
                </c:pt>
                <c:pt idx="7">
                  <c:v>0.56999999999999995</c:v>
                </c:pt>
                <c:pt idx="8">
                  <c:v>0.39</c:v>
                </c:pt>
                <c:pt idx="10">
                  <c:v>0.56999999999999995</c:v>
                </c:pt>
                <c:pt idx="11">
                  <c:v>0.45</c:v>
                </c:pt>
                <c:pt idx="12">
                  <c:v>0.45</c:v>
                </c:pt>
                <c:pt idx="13">
                  <c:v>0.49</c:v>
                </c:pt>
                <c:pt idx="15">
                  <c:v>0.54</c:v>
                </c:pt>
                <c:pt idx="16">
                  <c:v>0.41</c:v>
                </c:pt>
              </c:numCache>
            </c:numRef>
          </c:val>
          <c:extLst>
            <c:ext xmlns:c16="http://schemas.microsoft.com/office/drawing/2014/chart" uri="{C3380CC4-5D6E-409C-BE32-E72D297353CC}">
              <c16:uniqueId val="{00000006-772C-6B4B-B0A6-8A2C6B426285}"/>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max val="0.65000000000000013"/>
          <c:min val="0"/>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spPr>
            <a:solidFill>
              <a:schemeClr val="accent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6B4-8A4E-BFB6-C06206B3AF0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6B4-8A4E-BFB6-C06206B3AF0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6B4-8A4E-BFB6-C06206B3AF04}"/>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1-70A9-874F-A079-3017AB9FAB18}"/>
              </c:ext>
            </c:extLst>
          </c:dPt>
          <c:dLbls>
            <c:dLbl>
              <c:idx val="0"/>
              <c:layout>
                <c:manualLayout>
                  <c:x val="-0.19755853315514996"/>
                  <c:y val="-0.14129139651725789"/>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bg1"/>
                        </a:solidFill>
                        <a:latin typeface="Helvetica" pitchFamily="2" charset="0"/>
                        <a:ea typeface="+mn-ea"/>
                        <a:cs typeface="+mn-cs"/>
                      </a:defRPr>
                    </a:pPr>
                    <a:fld id="{A7749AB6-AAA3-B443-8D91-11A4FC328013}" type="VALUE">
                      <a:rPr lang="en-US" sz="1600" b="1" i="0" u="none" strike="noStrike" kern="1200" baseline="0" smtClean="0">
                        <a:solidFill>
                          <a:schemeClr val="bg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sz="1000" b="1">
                          <a:solidFill>
                            <a:schemeClr val="bg1"/>
                          </a:solidFill>
                          <a:latin typeface="Helvetica" pitchFamily="2" charset="0"/>
                        </a:defRPr>
                      </a:pPr>
                      <a:t>[VALUE]</a:t>
                    </a:fld>
                    <a:endParaRPr lang="en-US" sz="800" b="1" i="0" u="none" strike="noStrike" kern="1200" baseline="0" dirty="0">
                      <a:solidFill>
                        <a:schemeClr val="bg1"/>
                      </a:solidFill>
                      <a:latin typeface="Helvetica"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sz="1000" b="1">
                        <a:solidFill>
                          <a:schemeClr val="bg1"/>
                        </a:solidFill>
                        <a:latin typeface="Helvetica" pitchFamily="2" charset="0"/>
                      </a:defRPr>
                    </a:pPr>
                    <a:fld id="{218B7AAE-7223-C14C-9811-886D379BB518}" type="CATEGORYNAME">
                      <a:rPr lang="en-US" sz="1000" smtClean="0">
                        <a:solidFill>
                          <a:schemeClr val="bg1"/>
                        </a:solidFill>
                      </a:rPr>
                      <a:pPr marL="0" marR="0" lvl="0" indent="0" algn="ctr" defTabSz="914400" rtl="0" eaLnBrk="1" fontAlgn="auto" latinLnBrk="0" hangingPunct="1">
                        <a:lnSpc>
                          <a:spcPct val="100000"/>
                        </a:lnSpc>
                        <a:spcBef>
                          <a:spcPts val="0"/>
                        </a:spcBef>
                        <a:spcAft>
                          <a:spcPts val="0"/>
                        </a:spcAft>
                        <a:buClrTx/>
                        <a:buSzTx/>
                        <a:buFontTx/>
                        <a:buNone/>
                        <a:tabLst/>
                        <a:defRPr sz="1000" b="1">
                          <a:solidFill>
                            <a:schemeClr val="bg1"/>
                          </a:solidFill>
                          <a:latin typeface="Helvetica" pitchFamily="2" charset="0"/>
                        </a:defRPr>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273002153778561"/>
                      <c:h val="0.19851842843352616"/>
                    </c:manualLayout>
                  </c15:layout>
                  <c15:dlblFieldTable/>
                  <c15:showDataLabelsRange val="0"/>
                </c:ext>
                <c:ext xmlns:c16="http://schemas.microsoft.com/office/drawing/2014/chart" uri="{C3380CC4-5D6E-409C-BE32-E72D297353CC}">
                  <c16:uniqueId val="{00000001-66B4-8A4E-BFB6-C06206B3AF04}"/>
                </c:ext>
              </c:extLst>
            </c:dLbl>
            <c:dLbl>
              <c:idx val="1"/>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Helvetica" pitchFamily="2" charset="0"/>
                        <a:ea typeface="+mn-ea"/>
                        <a:cs typeface="+mn-cs"/>
                      </a:defRPr>
                    </a:pPr>
                    <a:fld id="{ECFACAC5-9AD0-9D4F-87FE-13A4F545914D}" type="VALUE">
                      <a:rPr lang="en-US" sz="1600" b="1" i="0" u="none" strike="noStrike" kern="1200" baseline="0" smtClean="0">
                        <a:solidFill>
                          <a:schemeClr val="tx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sz="1000" b="1">
                          <a:latin typeface="Helvetica" pitchFamily="2" charset="0"/>
                        </a:defRPr>
                      </a:pPr>
                      <a:t>[VALUE]</a:t>
                    </a:fld>
                    <a:endParaRPr lang="en-US" sz="800" b="1" i="0" u="none" strike="noStrike" kern="1200" baseline="0" dirty="0">
                      <a:solidFill>
                        <a:schemeClr val="tx1"/>
                      </a:solidFill>
                      <a:latin typeface="Helvetica"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sz="1000" b="1">
                        <a:latin typeface="Helvetica" pitchFamily="2" charset="0"/>
                      </a:defRPr>
                    </a:pPr>
                    <a:fld id="{2C6FBED5-1FBB-BB4E-BC16-0E2C094F0056}" type="CATEGORYNAME">
                      <a:rPr lang="en-US" sz="1000" smtClean="0">
                        <a:solidFill>
                          <a:schemeClr val="tx1"/>
                        </a:solidFill>
                      </a:rPr>
                      <a:pPr marL="0" marR="0" lvl="0" indent="0" algn="ctr" defTabSz="914400" rtl="0" eaLnBrk="1" fontAlgn="auto" latinLnBrk="0" hangingPunct="1">
                        <a:lnSpc>
                          <a:spcPct val="100000"/>
                        </a:lnSpc>
                        <a:spcBef>
                          <a:spcPts val="0"/>
                        </a:spcBef>
                        <a:spcAft>
                          <a:spcPts val="0"/>
                        </a:spcAft>
                        <a:buClrTx/>
                        <a:buSzTx/>
                        <a:buFontTx/>
                        <a:buNone/>
                        <a:tabLst/>
                        <a:defRPr sz="1000" b="1">
                          <a:latin typeface="Helvetica" pitchFamily="2" charset="0"/>
                        </a:defRPr>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66B4-8A4E-BFB6-C06206B3AF04}"/>
                </c:ext>
              </c:extLst>
            </c:dLbl>
            <c:dLbl>
              <c:idx val="2"/>
              <c:layout>
                <c:manualLayout>
                  <c:x val="-0.20086151142570338"/>
                  <c:y val="0.13512674536153779"/>
                </c:manualLayout>
              </c:layout>
              <c:tx>
                <c:rich>
                  <a:bodyPr/>
                  <a:lstStyle/>
                  <a:p>
                    <a:fld id="{0479CA79-DF24-CA4F-B2CC-241FF2DE4B7C}" type="VALUE">
                      <a:rPr lang="en-US" sz="1600" b="1" i="0" u="none" strike="noStrike" kern="1200" baseline="0" smtClean="0">
                        <a:solidFill>
                          <a:schemeClr val="bg1"/>
                        </a:solidFill>
                        <a:latin typeface="Helvetica" pitchFamily="2" charset="0"/>
                      </a:rPr>
                      <a:pPr/>
                      <a:t>[VALUE]</a:t>
                    </a:fld>
                    <a:endParaRPr lang="en-US" sz="1000" b="1" i="0" u="none" strike="noStrike" kern="1200" baseline="0" dirty="0">
                      <a:solidFill>
                        <a:schemeClr val="bg1"/>
                      </a:solidFill>
                      <a:latin typeface="Helvetica" pitchFamily="2" charset="0"/>
                    </a:endParaRPr>
                  </a:p>
                  <a:p>
                    <a:fld id="{48F99013-EC45-0D45-B6F6-FBDFCFEE7F16}" type="CATEGORYNAME">
                      <a:rPr lang="en-US" smtClean="0"/>
                      <a:pPr/>
                      <a:t>[CATEGORY NAME]</a:t>
                    </a:fld>
                    <a:r>
                      <a:rPr lang="en-US" baseline="0" dirty="0"/>
                      <a:t> </a:t>
                    </a: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6B4-8A4E-BFB6-C06206B3AF04}"/>
                </c:ext>
              </c:extLst>
            </c:dLbl>
            <c:dLbl>
              <c:idx val="3"/>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ct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A9-874F-A079-3017AB9FAB1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Less than last year</c:v>
                </c:pt>
                <c:pt idx="1">
                  <c:v>About the same</c:v>
                </c:pt>
                <c:pt idx="2">
                  <c:v>More than last year</c:v>
                </c:pt>
              </c:strCache>
            </c:strRef>
          </c:cat>
          <c:val>
            <c:numRef>
              <c:f>Sheet1!$B$2:$B$4</c:f>
              <c:numCache>
                <c:formatCode>0%</c:formatCode>
                <c:ptCount val="3"/>
                <c:pt idx="0">
                  <c:v>0.15</c:v>
                </c:pt>
                <c:pt idx="1">
                  <c:v>0.69</c:v>
                </c:pt>
                <c:pt idx="2">
                  <c:v>0.16</c:v>
                </c:pt>
              </c:numCache>
            </c:numRef>
          </c:val>
          <c:extLst>
            <c:ext xmlns:c16="http://schemas.microsoft.com/office/drawing/2014/chart" uri="{C3380CC4-5D6E-409C-BE32-E72D297353CC}">
              <c16:uniqueId val="{00000008-66B4-8A4E-BFB6-C06206B3AF04}"/>
            </c:ext>
          </c:extLst>
        </c:ser>
        <c:dLbls>
          <c:dLblPos val="ctr"/>
          <c:showLegendKey val="0"/>
          <c:showVal val="1"/>
          <c:showCatName val="0"/>
          <c:showSerName val="0"/>
          <c:showPercent val="0"/>
          <c:showBubbleSize val="0"/>
          <c:showLeaderLines val="1"/>
        </c:dLbls>
        <c:firstSliceAng val="9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%S Spending more</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10% more than last year</c:v>
                </c:pt>
                <c:pt idx="1">
                  <c:v>11% to 25% more</c:v>
                </c:pt>
                <c:pt idx="2">
                  <c:v>26% to 50% more</c:v>
                </c:pt>
                <c:pt idx="3">
                  <c:v>51% to 75% more</c:v>
                </c:pt>
                <c:pt idx="4">
                  <c:v>More than double</c:v>
                </c:pt>
              </c:strCache>
            </c:strRef>
          </c:cat>
          <c:val>
            <c:numRef>
              <c:f>Sheet1!$B$2:$B$6</c:f>
              <c:numCache>
                <c:formatCode>0%</c:formatCode>
                <c:ptCount val="5"/>
                <c:pt idx="0">
                  <c:v>0.16</c:v>
                </c:pt>
                <c:pt idx="1">
                  <c:v>0.32</c:v>
                </c:pt>
                <c:pt idx="2">
                  <c:v>0.3</c:v>
                </c:pt>
                <c:pt idx="3">
                  <c:v>0.2</c:v>
                </c:pt>
                <c:pt idx="4">
                  <c:v>0.02</c:v>
                </c:pt>
              </c:numCache>
            </c:numRef>
          </c:val>
          <c:extLst>
            <c:ext xmlns:c16="http://schemas.microsoft.com/office/drawing/2014/chart" uri="{C3380CC4-5D6E-409C-BE32-E72D297353CC}">
              <c16:uniqueId val="{00000007-BC7A-2340-8798-C3D40B54C8CF}"/>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t"/>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496164535651043E-3"/>
          <c:w val="0.98537833372515515"/>
          <c:h val="0.83611485921878537"/>
        </c:manualLayout>
      </c:layout>
      <c:lineChart>
        <c:grouping val="standard"/>
        <c:varyColors val="0"/>
        <c:ser>
          <c:idx val="0"/>
          <c:order val="0"/>
          <c:tx>
            <c:strRef>
              <c:f>Sheet1!$B$1</c:f>
              <c:strCache>
                <c:ptCount val="1"/>
                <c:pt idx="0">
                  <c:v>Gas</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7A-4505-BD12-E70F82AA1433}"/>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0-864C-42E9-A03A-0FEFED170DE5}"/>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1-FD8E-4BDD-A7B5-2FE837CACE6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Sheet1!$B$2:$B$14</c:f>
              <c:numCache>
                <c:formatCode>0%</c:formatCode>
                <c:ptCount val="13"/>
                <c:pt idx="0">
                  <c:v>0.75</c:v>
                </c:pt>
                <c:pt idx="1">
                  <c:v>0.74</c:v>
                </c:pt>
                <c:pt idx="2">
                  <c:v>0.72</c:v>
                </c:pt>
                <c:pt idx="3">
                  <c:v>0.72</c:v>
                </c:pt>
                <c:pt idx="4">
                  <c:v>0.7</c:v>
                </c:pt>
                <c:pt idx="5">
                  <c:v>0.7</c:v>
                </c:pt>
                <c:pt idx="6">
                  <c:v>0.71</c:v>
                </c:pt>
                <c:pt idx="7">
                  <c:v>0.7</c:v>
                </c:pt>
                <c:pt idx="8">
                  <c:v>0.68</c:v>
                </c:pt>
                <c:pt idx="9">
                  <c:v>0.64</c:v>
                </c:pt>
                <c:pt idx="10">
                  <c:v>0.67</c:v>
                </c:pt>
                <c:pt idx="11">
                  <c:v>0.64</c:v>
                </c:pt>
                <c:pt idx="12">
                  <c:v>0.63</c:v>
                </c:pt>
              </c:numCache>
            </c:numRef>
          </c:val>
          <c:smooth val="0"/>
          <c:extLst>
            <c:ext xmlns:c16="http://schemas.microsoft.com/office/drawing/2014/chart" uri="{C3380CC4-5D6E-409C-BE32-E72D297353CC}">
              <c16:uniqueId val="{00000000-037A-4505-BD12-E70F82AA1433}"/>
            </c:ext>
          </c:extLst>
        </c:ser>
        <c:ser>
          <c:idx val="1"/>
          <c:order val="1"/>
          <c:tx>
            <c:strRef>
              <c:f>Sheet1!$C$1</c:f>
              <c:strCache>
                <c:ptCount val="1"/>
                <c:pt idx="0">
                  <c:v>Groceries</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7A-4505-BD12-E70F82AA1433}"/>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1-864C-42E9-A03A-0FEFED170DE5}"/>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0-FD8E-4BDD-A7B5-2FE837CACE6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Sheet1!$C$2:$C$14</c:f>
              <c:numCache>
                <c:formatCode>0%</c:formatCode>
                <c:ptCount val="13"/>
                <c:pt idx="0">
                  <c:v>0.73</c:v>
                </c:pt>
                <c:pt idx="1">
                  <c:v>0.75</c:v>
                </c:pt>
                <c:pt idx="2">
                  <c:v>0.75</c:v>
                </c:pt>
                <c:pt idx="3">
                  <c:v>0.77</c:v>
                </c:pt>
                <c:pt idx="4">
                  <c:v>0.75</c:v>
                </c:pt>
                <c:pt idx="5">
                  <c:v>0.74</c:v>
                </c:pt>
                <c:pt idx="6">
                  <c:v>0.76</c:v>
                </c:pt>
                <c:pt idx="7">
                  <c:v>0.74</c:v>
                </c:pt>
                <c:pt idx="8">
                  <c:v>0.75</c:v>
                </c:pt>
                <c:pt idx="9">
                  <c:v>0.73</c:v>
                </c:pt>
                <c:pt idx="10">
                  <c:v>0.79</c:v>
                </c:pt>
                <c:pt idx="11">
                  <c:v>0.75</c:v>
                </c:pt>
                <c:pt idx="12">
                  <c:v>0.75</c:v>
                </c:pt>
              </c:numCache>
            </c:numRef>
          </c:val>
          <c:smooth val="0"/>
          <c:extLst>
            <c:ext xmlns:c16="http://schemas.microsoft.com/office/drawing/2014/chart" uri="{C3380CC4-5D6E-409C-BE32-E72D297353CC}">
              <c16:uniqueId val="{00000001-037A-4505-BD12-E70F82AA1433}"/>
            </c:ext>
          </c:extLst>
        </c:ser>
        <c:ser>
          <c:idx val="2"/>
          <c:order val="2"/>
          <c:tx>
            <c:strRef>
              <c:f>Sheet1!$D$1</c:f>
              <c:strCache>
                <c:ptCount val="1"/>
                <c:pt idx="0">
                  <c:v>Eating out</c:v>
                </c:pt>
              </c:strCache>
            </c:strRef>
          </c:tx>
          <c:spPr>
            <a:ln w="28575" cap="rnd">
              <a:solidFill>
                <a:schemeClr val="accent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37A-4505-BD12-E70F82AA1433}"/>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75000"/>
                        </a:schemeClr>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2-864C-42E9-A03A-0FEFED170DE5}"/>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75000"/>
                        </a:schemeClr>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3-FD8E-4BDD-A7B5-2FE837CACE6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lumMod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Sheet1!$D$2:$D$14</c:f>
              <c:numCache>
                <c:formatCode>0%</c:formatCode>
                <c:ptCount val="13"/>
                <c:pt idx="0">
                  <c:v>0.38</c:v>
                </c:pt>
                <c:pt idx="1">
                  <c:v>0.42</c:v>
                </c:pt>
                <c:pt idx="2">
                  <c:v>0.44</c:v>
                </c:pt>
                <c:pt idx="3">
                  <c:v>0.45</c:v>
                </c:pt>
                <c:pt idx="4">
                  <c:v>0.43</c:v>
                </c:pt>
                <c:pt idx="5">
                  <c:v>0.43</c:v>
                </c:pt>
                <c:pt idx="6">
                  <c:v>0.42</c:v>
                </c:pt>
                <c:pt idx="7">
                  <c:v>0.43</c:v>
                </c:pt>
                <c:pt idx="8">
                  <c:v>0.41</c:v>
                </c:pt>
                <c:pt idx="9">
                  <c:v>0.44</c:v>
                </c:pt>
                <c:pt idx="10">
                  <c:v>0.44</c:v>
                </c:pt>
                <c:pt idx="11">
                  <c:v>0.43</c:v>
                </c:pt>
                <c:pt idx="12">
                  <c:v>0.42</c:v>
                </c:pt>
              </c:numCache>
            </c:numRef>
          </c:val>
          <c:smooth val="0"/>
          <c:extLst>
            <c:ext xmlns:c16="http://schemas.microsoft.com/office/drawing/2014/chart" uri="{C3380CC4-5D6E-409C-BE32-E72D297353CC}">
              <c16:uniqueId val="{00000002-037A-4505-BD12-E70F82AA1433}"/>
            </c:ext>
          </c:extLst>
        </c:ser>
        <c:ser>
          <c:idx val="3"/>
          <c:order val="3"/>
          <c:tx>
            <c:strRef>
              <c:f>Sheet1!$E$1</c:f>
              <c:strCache>
                <c:ptCount val="1"/>
                <c:pt idx="0">
                  <c:v>Utilities</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37A-4505-BD12-E70F82AA1433}"/>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3-864C-42E9-A03A-0FEFED170DE5}"/>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2-FD8E-4BDD-A7B5-2FE837CACE6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Sheet1!$E$2:$E$14</c:f>
              <c:numCache>
                <c:formatCode>0%</c:formatCode>
                <c:ptCount val="13"/>
                <c:pt idx="0">
                  <c:v>0.36</c:v>
                </c:pt>
                <c:pt idx="1">
                  <c:v>0.39</c:v>
                </c:pt>
                <c:pt idx="2">
                  <c:v>0.38</c:v>
                </c:pt>
                <c:pt idx="3">
                  <c:v>0.43</c:v>
                </c:pt>
                <c:pt idx="4">
                  <c:v>0.41</c:v>
                </c:pt>
                <c:pt idx="5">
                  <c:v>0.41</c:v>
                </c:pt>
                <c:pt idx="6">
                  <c:v>0.47</c:v>
                </c:pt>
                <c:pt idx="7">
                  <c:v>0.47</c:v>
                </c:pt>
                <c:pt idx="8">
                  <c:v>0.47</c:v>
                </c:pt>
                <c:pt idx="9">
                  <c:v>0.49</c:v>
                </c:pt>
                <c:pt idx="10">
                  <c:v>0.48</c:v>
                </c:pt>
                <c:pt idx="11">
                  <c:v>0.46</c:v>
                </c:pt>
                <c:pt idx="12">
                  <c:v>0.47</c:v>
                </c:pt>
              </c:numCache>
            </c:numRef>
          </c:val>
          <c:smooth val="0"/>
          <c:extLst>
            <c:ext xmlns:c16="http://schemas.microsoft.com/office/drawing/2014/chart" uri="{C3380CC4-5D6E-409C-BE32-E72D297353CC}">
              <c16:uniqueId val="{00000003-037A-4505-BD12-E70F82AA1433}"/>
            </c:ext>
          </c:extLst>
        </c:ser>
        <c:ser>
          <c:idx val="4"/>
          <c:order val="4"/>
          <c:tx>
            <c:strRef>
              <c:f>Sheet1!$F$1</c:f>
              <c:strCache>
                <c:ptCount val="1"/>
                <c:pt idx="0">
                  <c:v>Clothing</c:v>
                </c:pt>
              </c:strCache>
            </c:strRef>
          </c:tx>
          <c:spPr>
            <a:ln w="28575" cap="rnd">
              <a:solidFill>
                <a:schemeClr val="accent5"/>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2-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27-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0-6351-4A63-98E5-5E6D28C3765B}"/>
                </c:ext>
              </c:extLst>
            </c:dLbl>
            <c:dLbl>
              <c:idx val="4"/>
              <c:delete val="1"/>
              <c:extLst>
                <c:ext xmlns:c15="http://schemas.microsoft.com/office/drawing/2012/chart" uri="{CE6537A1-D6FC-4f65-9D91-7224C49458BB}"/>
                <c:ext xmlns:c16="http://schemas.microsoft.com/office/drawing/2014/chart" uri="{C3380CC4-5D6E-409C-BE32-E72D297353CC}">
                  <c16:uniqueId val="{00000007-6351-4A63-98E5-5E6D28C3765B}"/>
                </c:ext>
              </c:extLst>
            </c:dLbl>
            <c:dLbl>
              <c:idx val="5"/>
              <c:delete val="1"/>
              <c:extLst>
                <c:ext xmlns:c15="http://schemas.microsoft.com/office/drawing/2012/chart" uri="{CE6537A1-D6FC-4f65-9D91-7224C49458BB}"/>
                <c:ext xmlns:c16="http://schemas.microsoft.com/office/drawing/2014/chart" uri="{C3380CC4-5D6E-409C-BE32-E72D297353CC}">
                  <c16:uniqueId val="{00000004-55EB-468B-8B88-69C804107B2E}"/>
                </c:ext>
              </c:extLst>
            </c:dLbl>
            <c:dLbl>
              <c:idx val="6"/>
              <c:delete val="1"/>
              <c:extLst>
                <c:ext xmlns:c15="http://schemas.microsoft.com/office/drawing/2012/chart" uri="{CE6537A1-D6FC-4f65-9D91-7224C49458BB}"/>
                <c:ext xmlns:c16="http://schemas.microsoft.com/office/drawing/2014/chart" uri="{C3380CC4-5D6E-409C-BE32-E72D297353CC}">
                  <c16:uniqueId val="{00000004-9726-46A3-B89E-F85382B3F3C9}"/>
                </c:ext>
              </c:extLst>
            </c:dLbl>
            <c:dLbl>
              <c:idx val="7"/>
              <c:delete val="1"/>
              <c:extLst>
                <c:ext xmlns:c15="http://schemas.microsoft.com/office/drawing/2012/chart" uri="{CE6537A1-D6FC-4f65-9D91-7224C49458BB}"/>
                <c:ext xmlns:c16="http://schemas.microsoft.com/office/drawing/2014/chart" uri="{C3380CC4-5D6E-409C-BE32-E72D297353CC}">
                  <c16:uniqueId val="{00000004-09D8-4DCD-9DDE-F5A5BDC05DD6}"/>
                </c:ext>
              </c:extLst>
            </c:dLbl>
            <c:dLbl>
              <c:idx val="8"/>
              <c:delete val="1"/>
              <c:extLst>
                <c:ext xmlns:c15="http://schemas.microsoft.com/office/drawing/2012/chart" uri="{CE6537A1-D6FC-4f65-9D91-7224C49458BB}"/>
                <c:ext xmlns:c16="http://schemas.microsoft.com/office/drawing/2014/chart" uri="{C3380CC4-5D6E-409C-BE32-E72D297353CC}">
                  <c16:uniqueId val="{00000004-8371-4749-94BA-6F2F67C07D75}"/>
                </c:ext>
              </c:extLst>
            </c:dLbl>
            <c:dLbl>
              <c:idx val="9"/>
              <c:delete val="1"/>
              <c:extLst>
                <c:ext xmlns:c15="http://schemas.microsoft.com/office/drawing/2012/chart" uri="{CE6537A1-D6FC-4f65-9D91-7224C49458BB}"/>
                <c:ext xmlns:c16="http://schemas.microsoft.com/office/drawing/2014/chart" uri="{C3380CC4-5D6E-409C-BE32-E72D297353CC}">
                  <c16:uniqueId val="{00000004-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B-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8-DB94-4BAA-8DB6-7D1E20E2B1EB}"/>
                </c:ext>
              </c:extLst>
            </c:dLbl>
            <c:dLbl>
              <c:idx val="12"/>
              <c:layout>
                <c:manualLayout>
                  <c:x val="-1.6861569554741307E-16"/>
                  <c:y val="1.2832371040228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Sheet1!$F$2:$F$14</c:f>
              <c:numCache>
                <c:formatCode>0%</c:formatCode>
                <c:ptCount val="13"/>
                <c:pt idx="0">
                  <c:v>0.27</c:v>
                </c:pt>
                <c:pt idx="1">
                  <c:v>0.3</c:v>
                </c:pt>
                <c:pt idx="2">
                  <c:v>0.27</c:v>
                </c:pt>
                <c:pt idx="3">
                  <c:v>0.3</c:v>
                </c:pt>
                <c:pt idx="4">
                  <c:v>0.27</c:v>
                </c:pt>
                <c:pt idx="5">
                  <c:v>0.3</c:v>
                </c:pt>
                <c:pt idx="6">
                  <c:v>0.31</c:v>
                </c:pt>
                <c:pt idx="7">
                  <c:v>0.32</c:v>
                </c:pt>
                <c:pt idx="8">
                  <c:v>0.28999999999999998</c:v>
                </c:pt>
                <c:pt idx="9">
                  <c:v>0.32</c:v>
                </c:pt>
                <c:pt idx="10">
                  <c:v>0.27</c:v>
                </c:pt>
                <c:pt idx="11">
                  <c:v>0.25</c:v>
                </c:pt>
                <c:pt idx="12">
                  <c:v>0.26</c:v>
                </c:pt>
              </c:numCache>
            </c:numRef>
          </c:val>
          <c:smooth val="0"/>
          <c:extLst>
            <c:ext xmlns:c16="http://schemas.microsoft.com/office/drawing/2014/chart" uri="{C3380CC4-5D6E-409C-BE32-E72D297353CC}">
              <c16:uniqueId val="{00000004-037A-4505-BD12-E70F82AA1433}"/>
            </c:ext>
          </c:extLst>
        </c:ser>
        <c:ser>
          <c:idx val="5"/>
          <c:order val="5"/>
          <c:tx>
            <c:strRef>
              <c:f>Sheet1!$G$1</c:f>
              <c:strCache>
                <c:ptCount val="1"/>
                <c:pt idx="0">
                  <c:v>Automotive</c:v>
                </c:pt>
              </c:strCache>
            </c:strRef>
          </c:tx>
          <c:spPr>
            <a:ln w="28575" cap="rnd">
              <a:solidFill>
                <a:schemeClr val="accent6"/>
              </a:solidFill>
              <a:round/>
            </a:ln>
            <a:effectLst/>
          </c:spPr>
          <c:marker>
            <c:symbol val="none"/>
          </c:marker>
          <c:dLbls>
            <c:dLbl>
              <c:idx val="0"/>
              <c:layout>
                <c:manualLayout>
                  <c:x val="-4.2151363182216864E-2"/>
                  <c:y val="-2.1381155168020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3-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2B-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4-83B0-4436-88F9-19729854D72F}"/>
                </c:ext>
              </c:extLst>
            </c:dLbl>
            <c:dLbl>
              <c:idx val="4"/>
              <c:delete val="1"/>
              <c:extLst>
                <c:ext xmlns:c15="http://schemas.microsoft.com/office/drawing/2012/chart" uri="{CE6537A1-D6FC-4f65-9D91-7224C49458BB}"/>
                <c:ext xmlns:c16="http://schemas.microsoft.com/office/drawing/2014/chart" uri="{C3380CC4-5D6E-409C-BE32-E72D297353CC}">
                  <c16:uniqueId val="{00000004-3925-404F-9AF9-B98E9B4882D2}"/>
                </c:ext>
              </c:extLst>
            </c:dLbl>
            <c:dLbl>
              <c:idx val="5"/>
              <c:delete val="1"/>
              <c:extLst>
                <c:ext xmlns:c15="http://schemas.microsoft.com/office/drawing/2012/chart" uri="{CE6537A1-D6FC-4f65-9D91-7224C49458BB}"/>
                <c:ext xmlns:c16="http://schemas.microsoft.com/office/drawing/2014/chart" uri="{C3380CC4-5D6E-409C-BE32-E72D297353CC}">
                  <c16:uniqueId val="{00000005-55EB-468B-8B88-69C804107B2E}"/>
                </c:ext>
              </c:extLst>
            </c:dLbl>
            <c:dLbl>
              <c:idx val="6"/>
              <c:delete val="1"/>
              <c:extLst>
                <c:ext xmlns:c15="http://schemas.microsoft.com/office/drawing/2012/chart" uri="{CE6537A1-D6FC-4f65-9D91-7224C49458BB}"/>
                <c:ext xmlns:c16="http://schemas.microsoft.com/office/drawing/2014/chart" uri="{C3380CC4-5D6E-409C-BE32-E72D297353CC}">
                  <c16:uniqueId val="{00000005-9726-46A3-B89E-F85382B3F3C9}"/>
                </c:ext>
              </c:extLst>
            </c:dLbl>
            <c:dLbl>
              <c:idx val="7"/>
              <c:delete val="1"/>
              <c:extLst>
                <c:ext xmlns:c15="http://schemas.microsoft.com/office/drawing/2012/chart" uri="{CE6537A1-D6FC-4f65-9D91-7224C49458BB}"/>
                <c:ext xmlns:c16="http://schemas.microsoft.com/office/drawing/2014/chart" uri="{C3380CC4-5D6E-409C-BE32-E72D297353CC}">
                  <c16:uniqueId val="{00000005-09D8-4DCD-9DDE-F5A5BDC05DD6}"/>
                </c:ext>
              </c:extLst>
            </c:dLbl>
            <c:dLbl>
              <c:idx val="8"/>
              <c:delete val="1"/>
              <c:extLst>
                <c:ext xmlns:c15="http://schemas.microsoft.com/office/drawing/2012/chart" uri="{CE6537A1-D6FC-4f65-9D91-7224C49458BB}"/>
                <c:ext xmlns:c16="http://schemas.microsoft.com/office/drawing/2014/chart" uri="{C3380CC4-5D6E-409C-BE32-E72D297353CC}">
                  <c16:uniqueId val="{00000005-8371-4749-94BA-6F2F67C07D75}"/>
                </c:ext>
              </c:extLst>
            </c:dLbl>
            <c:dLbl>
              <c:idx val="9"/>
              <c:delete val="1"/>
              <c:extLst>
                <c:ext xmlns:c15="http://schemas.microsoft.com/office/drawing/2012/chart" uri="{CE6537A1-D6FC-4f65-9D91-7224C49458BB}"/>
                <c:ext xmlns:c16="http://schemas.microsoft.com/office/drawing/2014/chart" uri="{C3380CC4-5D6E-409C-BE32-E72D297353CC}">
                  <c16:uniqueId val="{00000005-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5-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4-CFC2-304B-868D-BBFAFAE952B0}"/>
                </c:ext>
              </c:extLst>
            </c:dLbl>
            <c:dLbl>
              <c:idx val="12"/>
              <c:layout>
                <c:manualLayout>
                  <c:x val="-1.6861569554741307E-16"/>
                  <c:y val="1.2832371040228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Sheet1!$G$2:$G$14</c:f>
              <c:numCache>
                <c:formatCode>0%</c:formatCode>
                <c:ptCount val="13"/>
                <c:pt idx="0">
                  <c:v>0.22</c:v>
                </c:pt>
                <c:pt idx="1">
                  <c:v>0.23</c:v>
                </c:pt>
                <c:pt idx="2">
                  <c:v>0.25</c:v>
                </c:pt>
                <c:pt idx="3">
                  <c:v>0.24</c:v>
                </c:pt>
                <c:pt idx="4">
                  <c:v>0.25</c:v>
                </c:pt>
                <c:pt idx="5">
                  <c:v>0.3</c:v>
                </c:pt>
                <c:pt idx="6">
                  <c:v>0.3</c:v>
                </c:pt>
                <c:pt idx="7">
                  <c:v>0.3</c:v>
                </c:pt>
                <c:pt idx="8">
                  <c:v>0.28999999999999998</c:v>
                </c:pt>
                <c:pt idx="9">
                  <c:v>0.28000000000000003</c:v>
                </c:pt>
                <c:pt idx="10">
                  <c:v>0.26</c:v>
                </c:pt>
                <c:pt idx="11">
                  <c:v>0.24</c:v>
                </c:pt>
                <c:pt idx="12">
                  <c:v>0.24</c:v>
                </c:pt>
              </c:numCache>
            </c:numRef>
          </c:val>
          <c:smooth val="0"/>
          <c:extLst>
            <c:ext xmlns:c16="http://schemas.microsoft.com/office/drawing/2014/chart" uri="{C3380CC4-5D6E-409C-BE32-E72D297353CC}">
              <c16:uniqueId val="{00000005-037A-4505-BD12-E70F82AA1433}"/>
            </c:ext>
          </c:extLst>
        </c:ser>
        <c:ser>
          <c:idx val="6"/>
          <c:order val="6"/>
          <c:tx>
            <c:strRef>
              <c:f>Sheet1!$H$1</c:f>
              <c:strCache>
                <c:ptCount val="1"/>
                <c:pt idx="0">
                  <c:v>Rent</c:v>
                </c:pt>
              </c:strCache>
            </c:strRef>
          </c:tx>
          <c:spPr>
            <a:ln w="28575" cap="rnd">
              <a:solidFill>
                <a:schemeClr val="accent1">
                  <a:lumMod val="50000"/>
                </a:schemeClr>
              </a:solidFill>
              <a:round/>
            </a:ln>
            <a:effectLst/>
          </c:spPr>
          <c:marker>
            <c:symbol val="none"/>
          </c:marker>
          <c:dLbls>
            <c:dLbl>
              <c:idx val="0"/>
              <c:layout>
                <c:manualLayout>
                  <c:x val="-3.9792375796946944E-2"/>
                  <c:y val="-1.75033540988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6-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28-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1-6351-4A63-98E5-5E6D28C3765B}"/>
                </c:ext>
              </c:extLst>
            </c:dLbl>
            <c:dLbl>
              <c:idx val="4"/>
              <c:delete val="1"/>
              <c:extLst>
                <c:ext xmlns:c15="http://schemas.microsoft.com/office/drawing/2012/chart" uri="{CE6537A1-D6FC-4f65-9D91-7224C49458BB}"/>
                <c:ext xmlns:c16="http://schemas.microsoft.com/office/drawing/2014/chart" uri="{C3380CC4-5D6E-409C-BE32-E72D297353CC}">
                  <c16:uniqueId val="{00000001-9C23-4BE2-8246-BF3969C04C84}"/>
                </c:ext>
              </c:extLst>
            </c:dLbl>
            <c:dLbl>
              <c:idx val="5"/>
              <c:delete val="1"/>
              <c:extLst>
                <c:ext xmlns:c15="http://schemas.microsoft.com/office/drawing/2012/chart" uri="{CE6537A1-D6FC-4f65-9D91-7224C49458BB}"/>
                <c:ext xmlns:c16="http://schemas.microsoft.com/office/drawing/2014/chart" uri="{C3380CC4-5D6E-409C-BE32-E72D297353CC}">
                  <c16:uniqueId val="{00000005-9C23-4BE2-8246-BF3969C04C84}"/>
                </c:ext>
              </c:extLst>
            </c:dLbl>
            <c:dLbl>
              <c:idx val="6"/>
              <c:delete val="1"/>
              <c:extLst>
                <c:ext xmlns:c15="http://schemas.microsoft.com/office/drawing/2012/chart" uri="{CE6537A1-D6FC-4f65-9D91-7224C49458BB}"/>
                <c:ext xmlns:c16="http://schemas.microsoft.com/office/drawing/2014/chart" uri="{C3380CC4-5D6E-409C-BE32-E72D297353CC}">
                  <c16:uniqueId val="{00000006-9726-46A3-B89E-F85382B3F3C9}"/>
                </c:ext>
              </c:extLst>
            </c:dLbl>
            <c:dLbl>
              <c:idx val="7"/>
              <c:delete val="1"/>
              <c:extLst>
                <c:ext xmlns:c15="http://schemas.microsoft.com/office/drawing/2012/chart" uri="{CE6537A1-D6FC-4f65-9D91-7224C49458BB}"/>
                <c:ext xmlns:c16="http://schemas.microsoft.com/office/drawing/2014/chart" uri="{C3380CC4-5D6E-409C-BE32-E72D297353CC}">
                  <c16:uniqueId val="{00000006-09D8-4DCD-9DDE-F5A5BDC05DD6}"/>
                </c:ext>
              </c:extLst>
            </c:dLbl>
            <c:dLbl>
              <c:idx val="8"/>
              <c:delete val="1"/>
              <c:extLst>
                <c:ext xmlns:c15="http://schemas.microsoft.com/office/drawing/2012/chart" uri="{CE6537A1-D6FC-4f65-9D91-7224C49458BB}"/>
                <c:ext xmlns:c16="http://schemas.microsoft.com/office/drawing/2014/chart" uri="{C3380CC4-5D6E-409C-BE32-E72D297353CC}">
                  <c16:uniqueId val="{00000006-8371-4749-94BA-6F2F67C07D75}"/>
                </c:ext>
              </c:extLst>
            </c:dLbl>
            <c:dLbl>
              <c:idx val="9"/>
              <c:delete val="1"/>
              <c:extLst>
                <c:ext xmlns:c15="http://schemas.microsoft.com/office/drawing/2012/chart" uri="{CE6537A1-D6FC-4f65-9D91-7224C49458BB}"/>
                <c:ext xmlns:c16="http://schemas.microsoft.com/office/drawing/2014/chart" uri="{C3380CC4-5D6E-409C-BE32-E72D297353CC}">
                  <c16:uniqueId val="{00000006-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C-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0-077E-48E3-B119-26C7246DA1F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Sheet1!$H$2:$H$14</c:f>
              <c:numCache>
                <c:formatCode>0%</c:formatCode>
                <c:ptCount val="13"/>
                <c:pt idx="0">
                  <c:v>0.21</c:v>
                </c:pt>
                <c:pt idx="1">
                  <c:v>0.24</c:v>
                </c:pt>
                <c:pt idx="2">
                  <c:v>0.26</c:v>
                </c:pt>
                <c:pt idx="3">
                  <c:v>0.27</c:v>
                </c:pt>
                <c:pt idx="4">
                  <c:v>0.24</c:v>
                </c:pt>
                <c:pt idx="5">
                  <c:v>0.25</c:v>
                </c:pt>
                <c:pt idx="6">
                  <c:v>0.3</c:v>
                </c:pt>
                <c:pt idx="7">
                  <c:v>0.28999999999999998</c:v>
                </c:pt>
                <c:pt idx="8">
                  <c:v>0.27</c:v>
                </c:pt>
                <c:pt idx="9">
                  <c:v>0.27</c:v>
                </c:pt>
                <c:pt idx="10">
                  <c:v>0.28999999999999998</c:v>
                </c:pt>
                <c:pt idx="11">
                  <c:v>0.27</c:v>
                </c:pt>
                <c:pt idx="12">
                  <c:v>0.27</c:v>
                </c:pt>
              </c:numCache>
            </c:numRef>
          </c:val>
          <c:smooth val="0"/>
          <c:extLst>
            <c:ext xmlns:c16="http://schemas.microsoft.com/office/drawing/2014/chart" uri="{C3380CC4-5D6E-409C-BE32-E72D297353CC}">
              <c16:uniqueId val="{00000006-037A-4505-BD12-E70F82AA1433}"/>
            </c:ext>
          </c:extLst>
        </c:ser>
        <c:ser>
          <c:idx val="7"/>
          <c:order val="7"/>
          <c:tx>
            <c:strRef>
              <c:f>Sheet1!$I$1</c:f>
              <c:strCache>
                <c:ptCount val="1"/>
                <c:pt idx="0">
                  <c:v>Online orders</c:v>
                </c:pt>
              </c:strCache>
            </c:strRef>
          </c:tx>
          <c:spPr>
            <a:ln w="28575" cap="rnd">
              <a:solidFill>
                <a:schemeClr val="accent4">
                  <a:lumMod val="60000"/>
                  <a:lumOff val="40000"/>
                </a:schemeClr>
              </a:solidFill>
              <a:round/>
            </a:ln>
            <a:effectLst/>
          </c:spPr>
          <c:marker>
            <c:symbol val="none"/>
          </c:marker>
          <c:dLbls>
            <c:dLbl>
              <c:idx val="0"/>
              <c:layout>
                <c:manualLayout>
                  <c:x val="-4.2031960888914317E-2"/>
                  <c:y val="1.7858618796331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9-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2A-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4-6351-4A63-98E5-5E6D28C3765B}"/>
                </c:ext>
              </c:extLst>
            </c:dLbl>
            <c:dLbl>
              <c:idx val="4"/>
              <c:delete val="1"/>
              <c:extLst>
                <c:ext xmlns:c15="http://schemas.microsoft.com/office/drawing/2012/chart" uri="{CE6537A1-D6FC-4f65-9D91-7224C49458BB}"/>
                <c:ext xmlns:c16="http://schemas.microsoft.com/office/drawing/2014/chart" uri="{C3380CC4-5D6E-409C-BE32-E72D297353CC}">
                  <c16:uniqueId val="{00000002-9C23-4BE2-8246-BF3969C04C84}"/>
                </c:ext>
              </c:extLst>
            </c:dLbl>
            <c:dLbl>
              <c:idx val="5"/>
              <c:delete val="1"/>
              <c:extLst>
                <c:ext xmlns:c15="http://schemas.microsoft.com/office/drawing/2012/chart" uri="{CE6537A1-D6FC-4f65-9D91-7224C49458BB}"/>
                <c:ext xmlns:c16="http://schemas.microsoft.com/office/drawing/2014/chart" uri="{C3380CC4-5D6E-409C-BE32-E72D297353CC}">
                  <c16:uniqueId val="{00000002-3178-4DAE-9E72-F73A7E0298CB}"/>
                </c:ext>
              </c:extLst>
            </c:dLbl>
            <c:dLbl>
              <c:idx val="6"/>
              <c:delete val="1"/>
              <c:extLst>
                <c:ext xmlns:c15="http://schemas.microsoft.com/office/drawing/2012/chart" uri="{CE6537A1-D6FC-4f65-9D91-7224C49458BB}"/>
                <c:ext xmlns:c16="http://schemas.microsoft.com/office/drawing/2014/chart" uri="{C3380CC4-5D6E-409C-BE32-E72D297353CC}">
                  <c16:uniqueId val="{00000002-C2FA-4971-9F8A-277B56EE0376}"/>
                </c:ext>
              </c:extLst>
            </c:dLbl>
            <c:dLbl>
              <c:idx val="7"/>
              <c:delete val="1"/>
              <c:extLst>
                <c:ext xmlns:c15="http://schemas.microsoft.com/office/drawing/2012/chart" uri="{CE6537A1-D6FC-4f65-9D91-7224C49458BB}"/>
                <c:ext xmlns:c16="http://schemas.microsoft.com/office/drawing/2014/chart" uri="{C3380CC4-5D6E-409C-BE32-E72D297353CC}">
                  <c16:uniqueId val="{00000000-A766-4117-AD5D-18E03A67B377}"/>
                </c:ext>
              </c:extLst>
            </c:dLbl>
            <c:dLbl>
              <c:idx val="8"/>
              <c:delete val="1"/>
              <c:extLst>
                <c:ext xmlns:c15="http://schemas.microsoft.com/office/drawing/2012/chart" uri="{CE6537A1-D6FC-4f65-9D91-7224C49458BB}"/>
                <c:ext xmlns:c16="http://schemas.microsoft.com/office/drawing/2014/chart" uri="{C3380CC4-5D6E-409C-BE32-E72D297353CC}">
                  <c16:uniqueId val="{00000000-2523-4204-8B3C-967EEB4F9A2C}"/>
                </c:ext>
              </c:extLst>
            </c:dLbl>
            <c:dLbl>
              <c:idx val="9"/>
              <c:delete val="1"/>
              <c:extLst>
                <c:ext xmlns:c15="http://schemas.microsoft.com/office/drawing/2012/chart" uri="{CE6537A1-D6FC-4f65-9D91-7224C49458BB}"/>
                <c:ext xmlns:c16="http://schemas.microsoft.com/office/drawing/2014/chart" uri="{C3380CC4-5D6E-409C-BE32-E72D297353CC}">
                  <c16:uniqueId val="{00000007-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9-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7-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Sheet1!$I$2:$I$14</c:f>
              <c:numCache>
                <c:formatCode>0%</c:formatCode>
                <c:ptCount val="13"/>
                <c:pt idx="0">
                  <c:v>0.2</c:v>
                </c:pt>
                <c:pt idx="1">
                  <c:v>0.21</c:v>
                </c:pt>
                <c:pt idx="2">
                  <c:v>0.21</c:v>
                </c:pt>
                <c:pt idx="3">
                  <c:v>0.21</c:v>
                </c:pt>
                <c:pt idx="4">
                  <c:v>0.21</c:v>
                </c:pt>
                <c:pt idx="5">
                  <c:v>0.2</c:v>
                </c:pt>
                <c:pt idx="6">
                  <c:v>0.2</c:v>
                </c:pt>
                <c:pt idx="7">
                  <c:v>0.18</c:v>
                </c:pt>
                <c:pt idx="8">
                  <c:v>0.18</c:v>
                </c:pt>
                <c:pt idx="9">
                  <c:v>0.21</c:v>
                </c:pt>
                <c:pt idx="10">
                  <c:v>0.18</c:v>
                </c:pt>
                <c:pt idx="11">
                  <c:v>0.17</c:v>
                </c:pt>
                <c:pt idx="12">
                  <c:v>0.17</c:v>
                </c:pt>
              </c:numCache>
            </c:numRef>
          </c:val>
          <c:smooth val="0"/>
          <c:extLst>
            <c:ext xmlns:c16="http://schemas.microsoft.com/office/drawing/2014/chart" uri="{C3380CC4-5D6E-409C-BE32-E72D297353CC}">
              <c16:uniqueId val="{00000007-037A-4505-BD12-E70F82AA1433}"/>
            </c:ext>
          </c:extLst>
        </c:ser>
        <c:ser>
          <c:idx val="8"/>
          <c:order val="8"/>
          <c:tx>
            <c:strRef>
              <c:f>Sheet1!$J$1</c:f>
              <c:strCache>
                <c:ptCount val="1"/>
                <c:pt idx="0">
                  <c:v>Healthcare</c:v>
                </c:pt>
              </c:strCache>
            </c:strRef>
          </c:tx>
          <c:spPr>
            <a:ln w="28575" cap="rnd">
              <a:solidFill>
                <a:schemeClr val="accent2">
                  <a:lumMod val="60000"/>
                  <a:lumOff val="40000"/>
                </a:schemeClr>
              </a:solidFill>
              <a:round/>
            </a:ln>
            <a:effectLst/>
          </c:spPr>
          <c:marker>
            <c:symbol val="none"/>
          </c:marker>
          <c:dLbls>
            <c:dLbl>
              <c:idx val="0"/>
              <c:layout>
                <c:manualLayout>
                  <c:x val="-4.1972259742263041E-2"/>
                  <c:y val="-1.310619565061528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2">
                          <a:lumMod val="60000"/>
                          <a:lumOff val="4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2650475946077465E-2"/>
                      <c:h val="5.0702751209616863E-2"/>
                    </c:manualLayout>
                  </c15:layout>
                </c:ext>
                <c:ext xmlns:c16="http://schemas.microsoft.com/office/drawing/2014/chart" uri="{C3380CC4-5D6E-409C-BE32-E72D297353CC}">
                  <c16:uniqueId val="{00000017-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8-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2C-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2-6351-4A63-98E5-5E6D28C3765B}"/>
                </c:ext>
              </c:extLst>
            </c:dLbl>
            <c:dLbl>
              <c:idx val="4"/>
              <c:delete val="1"/>
              <c:extLst>
                <c:ext xmlns:c15="http://schemas.microsoft.com/office/drawing/2012/chart" uri="{CE6537A1-D6FC-4f65-9D91-7224C49458BB}"/>
                <c:ext xmlns:c16="http://schemas.microsoft.com/office/drawing/2014/chart" uri="{C3380CC4-5D6E-409C-BE32-E72D297353CC}">
                  <c16:uniqueId val="{00000000-9C23-4BE2-8246-BF3969C04C84}"/>
                </c:ext>
              </c:extLst>
            </c:dLbl>
            <c:dLbl>
              <c:idx val="5"/>
              <c:delete val="1"/>
              <c:extLst>
                <c:ext xmlns:c15="http://schemas.microsoft.com/office/drawing/2012/chart" uri="{CE6537A1-D6FC-4f65-9D91-7224C49458BB}"/>
                <c:ext xmlns:c16="http://schemas.microsoft.com/office/drawing/2014/chart" uri="{C3380CC4-5D6E-409C-BE32-E72D297353CC}">
                  <c16:uniqueId val="{00000003-3178-4DAE-9E72-F73A7E0298CB}"/>
                </c:ext>
              </c:extLst>
            </c:dLbl>
            <c:dLbl>
              <c:idx val="6"/>
              <c:delete val="1"/>
              <c:extLst>
                <c:ext xmlns:c15="http://schemas.microsoft.com/office/drawing/2012/chart" uri="{CE6537A1-D6FC-4f65-9D91-7224C49458BB}"/>
                <c:ext xmlns:c16="http://schemas.microsoft.com/office/drawing/2014/chart" uri="{C3380CC4-5D6E-409C-BE32-E72D297353CC}">
                  <c16:uniqueId val="{00000004-3178-4DAE-9E72-F73A7E0298CB}"/>
                </c:ext>
              </c:extLst>
            </c:dLbl>
            <c:dLbl>
              <c:idx val="7"/>
              <c:delete val="1"/>
              <c:extLst>
                <c:ext xmlns:c15="http://schemas.microsoft.com/office/drawing/2012/chart" uri="{CE6537A1-D6FC-4f65-9D91-7224C49458BB}"/>
                <c:ext xmlns:c16="http://schemas.microsoft.com/office/drawing/2014/chart" uri="{C3380CC4-5D6E-409C-BE32-E72D297353CC}">
                  <c16:uniqueId val="{00000007-09D8-4DCD-9DDE-F5A5BDC05DD6}"/>
                </c:ext>
              </c:extLst>
            </c:dLbl>
            <c:dLbl>
              <c:idx val="8"/>
              <c:delete val="1"/>
              <c:extLst>
                <c:ext xmlns:c15="http://schemas.microsoft.com/office/drawing/2012/chart" uri="{CE6537A1-D6FC-4f65-9D91-7224C49458BB}"/>
                <c:ext xmlns:c16="http://schemas.microsoft.com/office/drawing/2014/chart" uri="{C3380CC4-5D6E-409C-BE32-E72D297353CC}">
                  <c16:uniqueId val="{00000007-8371-4749-94BA-6F2F67C07D75}"/>
                </c:ext>
              </c:extLst>
            </c:dLbl>
            <c:dLbl>
              <c:idx val="9"/>
              <c:delete val="1"/>
              <c:extLst>
                <c:ext xmlns:c15="http://schemas.microsoft.com/office/drawing/2012/chart" uri="{CE6537A1-D6FC-4f65-9D91-7224C49458BB}"/>
                <c:ext xmlns:c16="http://schemas.microsoft.com/office/drawing/2014/chart" uri="{C3380CC4-5D6E-409C-BE32-E72D297353CC}">
                  <c16:uniqueId val="{00000008-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6-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9-DB94-4BAA-8DB6-7D1E20E2B1EB}"/>
                </c:ext>
              </c:extLst>
            </c:dLbl>
            <c:dLbl>
              <c:idx val="12"/>
              <c:layout>
                <c:manualLayout>
                  <c:x val="-1.6861569554741307E-16"/>
                  <c:y val="-7.69942262413702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Sheet1!$J$2:$J$14</c:f>
              <c:numCache>
                <c:formatCode>0%</c:formatCode>
                <c:ptCount val="13"/>
                <c:pt idx="0">
                  <c:v>0.2</c:v>
                </c:pt>
                <c:pt idx="1">
                  <c:v>0.26</c:v>
                </c:pt>
                <c:pt idx="2">
                  <c:v>0.24</c:v>
                </c:pt>
                <c:pt idx="3">
                  <c:v>0.25</c:v>
                </c:pt>
                <c:pt idx="4">
                  <c:v>0.23</c:v>
                </c:pt>
                <c:pt idx="5">
                  <c:v>0.24</c:v>
                </c:pt>
                <c:pt idx="6">
                  <c:v>0.31</c:v>
                </c:pt>
                <c:pt idx="7">
                  <c:v>0.31</c:v>
                </c:pt>
                <c:pt idx="8">
                  <c:v>0.28999999999999998</c:v>
                </c:pt>
                <c:pt idx="9">
                  <c:v>0.31</c:v>
                </c:pt>
                <c:pt idx="10">
                  <c:v>0.3</c:v>
                </c:pt>
                <c:pt idx="11">
                  <c:v>0.3</c:v>
                </c:pt>
                <c:pt idx="12">
                  <c:v>0.3</c:v>
                </c:pt>
              </c:numCache>
            </c:numRef>
          </c:val>
          <c:smooth val="0"/>
          <c:extLst>
            <c:ext xmlns:c16="http://schemas.microsoft.com/office/drawing/2014/chart" uri="{C3380CC4-5D6E-409C-BE32-E72D297353CC}">
              <c16:uniqueId val="{00000008-037A-4505-BD12-E70F82AA1433}"/>
            </c:ext>
          </c:extLst>
        </c:ser>
        <c:ser>
          <c:idx val="9"/>
          <c:order val="9"/>
          <c:tx>
            <c:strRef>
              <c:f>Sheet1!$K$1</c:f>
              <c:strCache>
                <c:ptCount val="1"/>
                <c:pt idx="0">
                  <c:v>Flights</c:v>
                </c:pt>
              </c:strCache>
            </c:strRef>
          </c:tx>
          <c:spPr>
            <a:ln w="28575" cap="rnd">
              <a:solidFill>
                <a:srgbClr val="CC99FF"/>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B-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29-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5-6351-4A63-98E5-5E6D28C3765B}"/>
                </c:ext>
              </c:extLst>
            </c:dLbl>
            <c:dLbl>
              <c:idx val="4"/>
              <c:delete val="1"/>
              <c:extLst>
                <c:ext xmlns:c15="http://schemas.microsoft.com/office/drawing/2012/chart" uri="{CE6537A1-D6FC-4f65-9D91-7224C49458BB}"/>
                <c:ext xmlns:c16="http://schemas.microsoft.com/office/drawing/2014/chart" uri="{C3380CC4-5D6E-409C-BE32-E72D297353CC}">
                  <c16:uniqueId val="{00000003-9C23-4BE2-8246-BF3969C04C84}"/>
                </c:ext>
              </c:extLst>
            </c:dLbl>
            <c:dLbl>
              <c:idx val="5"/>
              <c:delete val="1"/>
              <c:extLst>
                <c:ext xmlns:c15="http://schemas.microsoft.com/office/drawing/2012/chart" uri="{CE6537A1-D6FC-4f65-9D91-7224C49458BB}"/>
                <c:ext xmlns:c16="http://schemas.microsoft.com/office/drawing/2014/chart" uri="{C3380CC4-5D6E-409C-BE32-E72D297353CC}">
                  <c16:uniqueId val="{00000001-3178-4DAE-9E72-F73A7E0298CB}"/>
                </c:ext>
              </c:extLst>
            </c:dLbl>
            <c:dLbl>
              <c:idx val="6"/>
              <c:delete val="1"/>
              <c:extLst>
                <c:ext xmlns:c15="http://schemas.microsoft.com/office/drawing/2012/chart" uri="{CE6537A1-D6FC-4f65-9D91-7224C49458BB}"/>
                <c:ext xmlns:c16="http://schemas.microsoft.com/office/drawing/2014/chart" uri="{C3380CC4-5D6E-409C-BE32-E72D297353CC}">
                  <c16:uniqueId val="{00000000-C2FA-4971-9F8A-277B56EE0376}"/>
                </c:ext>
              </c:extLst>
            </c:dLbl>
            <c:dLbl>
              <c:idx val="7"/>
              <c:delete val="1"/>
              <c:extLst>
                <c:ext xmlns:c15="http://schemas.microsoft.com/office/drawing/2012/chart" uri="{CE6537A1-D6FC-4f65-9D91-7224C49458BB}"/>
                <c:ext xmlns:c16="http://schemas.microsoft.com/office/drawing/2014/chart" uri="{C3380CC4-5D6E-409C-BE32-E72D297353CC}">
                  <c16:uniqueId val="{00000001-A766-4117-AD5D-18E03A67B377}"/>
                </c:ext>
              </c:extLst>
            </c:dLbl>
            <c:dLbl>
              <c:idx val="8"/>
              <c:delete val="1"/>
              <c:extLst>
                <c:ext xmlns:c15="http://schemas.microsoft.com/office/drawing/2012/chart" uri="{CE6537A1-D6FC-4f65-9D91-7224C49458BB}"/>
                <c:ext xmlns:c16="http://schemas.microsoft.com/office/drawing/2014/chart" uri="{C3380CC4-5D6E-409C-BE32-E72D297353CC}">
                  <c16:uniqueId val="{00000001-3445-42AA-A513-75C45D5DB658}"/>
                </c:ext>
              </c:extLst>
            </c:dLbl>
            <c:dLbl>
              <c:idx val="9"/>
              <c:delete val="1"/>
              <c:extLst>
                <c:ext xmlns:c15="http://schemas.microsoft.com/office/drawing/2012/chart" uri="{CE6537A1-D6FC-4f65-9D91-7224C49458BB}"/>
                <c:ext xmlns:c16="http://schemas.microsoft.com/office/drawing/2014/chart" uri="{C3380CC4-5D6E-409C-BE32-E72D297353CC}">
                  <c16:uniqueId val="{00000009-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8-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6-DB94-4BAA-8DB6-7D1E20E2B1EB}"/>
                </c:ext>
              </c:extLst>
            </c:dLbl>
            <c:dLbl>
              <c:idx val="12"/>
              <c:layout>
                <c:manualLayout>
                  <c:x val="-1.6861569554741307E-16"/>
                  <c:y val="5.13294841609125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C99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Sheet1!$K$2:$K$14</c:f>
              <c:numCache>
                <c:formatCode>0%</c:formatCode>
                <c:ptCount val="13"/>
                <c:pt idx="0">
                  <c:v>0.15</c:v>
                </c:pt>
                <c:pt idx="1">
                  <c:v>0.17</c:v>
                </c:pt>
                <c:pt idx="2">
                  <c:v>0.19</c:v>
                </c:pt>
                <c:pt idx="3">
                  <c:v>0.19</c:v>
                </c:pt>
                <c:pt idx="4">
                  <c:v>0.19</c:v>
                </c:pt>
                <c:pt idx="5">
                  <c:v>0.19</c:v>
                </c:pt>
                <c:pt idx="6">
                  <c:v>0.2</c:v>
                </c:pt>
                <c:pt idx="7">
                  <c:v>0.16</c:v>
                </c:pt>
                <c:pt idx="8">
                  <c:v>0.17</c:v>
                </c:pt>
                <c:pt idx="9">
                  <c:v>0.19</c:v>
                </c:pt>
                <c:pt idx="10">
                  <c:v>0.16</c:v>
                </c:pt>
                <c:pt idx="11">
                  <c:v>0.15</c:v>
                </c:pt>
                <c:pt idx="12">
                  <c:v>0.16</c:v>
                </c:pt>
              </c:numCache>
            </c:numRef>
          </c:val>
          <c:smooth val="0"/>
          <c:extLst>
            <c:ext xmlns:c16="http://schemas.microsoft.com/office/drawing/2014/chart" uri="{C3380CC4-5D6E-409C-BE32-E72D297353CC}">
              <c16:uniqueId val="{00000009-037A-4505-BD12-E70F82AA1433}"/>
            </c:ext>
          </c:extLst>
        </c:ser>
        <c:ser>
          <c:idx val="10"/>
          <c:order val="10"/>
          <c:tx>
            <c:strRef>
              <c:f>Sheet1!$L$1</c:f>
              <c:strCache>
                <c:ptCount val="1"/>
                <c:pt idx="0">
                  <c:v>Insurance</c:v>
                </c:pt>
              </c:strCache>
            </c:strRef>
          </c:tx>
          <c:spPr>
            <a:ln w="28575" cap="rnd">
              <a:solidFill>
                <a:schemeClr val="accent6">
                  <a:lumMod val="60000"/>
                  <a:lumOff val="40000"/>
                </a:schemeClr>
              </a:solidFill>
              <a:round/>
            </a:ln>
            <a:effectLst/>
          </c:spPr>
          <c:marker>
            <c:symbol val="none"/>
          </c:marker>
          <c:dLbls>
            <c:dLbl>
              <c:idx val="0"/>
              <c:layout>
                <c:manualLayout>
                  <c:x val="-4.1912649120474016E-2"/>
                  <c:y val="-2.2181410117930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A-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2D-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3-6351-4A63-98E5-5E6D28C3765B}"/>
                </c:ext>
              </c:extLst>
            </c:dLbl>
            <c:dLbl>
              <c:idx val="4"/>
              <c:delete val="1"/>
              <c:extLst>
                <c:ext xmlns:c15="http://schemas.microsoft.com/office/drawing/2012/chart" uri="{CE6537A1-D6FC-4f65-9D91-7224C49458BB}"/>
                <c:ext xmlns:c16="http://schemas.microsoft.com/office/drawing/2014/chart" uri="{C3380CC4-5D6E-409C-BE32-E72D297353CC}">
                  <c16:uniqueId val="{00000008-6351-4A63-98E5-5E6D28C3765B}"/>
                </c:ext>
              </c:extLst>
            </c:dLbl>
            <c:dLbl>
              <c:idx val="5"/>
              <c:delete val="1"/>
              <c:extLst>
                <c:ext xmlns:c15="http://schemas.microsoft.com/office/drawing/2012/chart" uri="{CE6537A1-D6FC-4f65-9D91-7224C49458BB}"/>
                <c:ext xmlns:c16="http://schemas.microsoft.com/office/drawing/2014/chart" uri="{C3380CC4-5D6E-409C-BE32-E72D297353CC}">
                  <c16:uniqueId val="{00000006-55EB-468B-8B88-69C804107B2E}"/>
                </c:ext>
              </c:extLst>
            </c:dLbl>
            <c:dLbl>
              <c:idx val="6"/>
              <c:delete val="1"/>
              <c:extLst>
                <c:ext xmlns:c15="http://schemas.microsoft.com/office/drawing/2012/chart" uri="{CE6537A1-D6FC-4f65-9D91-7224C49458BB}"/>
                <c:ext xmlns:c16="http://schemas.microsoft.com/office/drawing/2014/chart" uri="{C3380CC4-5D6E-409C-BE32-E72D297353CC}">
                  <c16:uniqueId val="{00000007-9726-46A3-B89E-F85382B3F3C9}"/>
                </c:ext>
              </c:extLst>
            </c:dLbl>
            <c:dLbl>
              <c:idx val="7"/>
              <c:delete val="1"/>
              <c:extLst>
                <c:ext xmlns:c15="http://schemas.microsoft.com/office/drawing/2012/chart" uri="{CE6537A1-D6FC-4f65-9D91-7224C49458BB}"/>
                <c:ext xmlns:c16="http://schemas.microsoft.com/office/drawing/2014/chart" uri="{C3380CC4-5D6E-409C-BE32-E72D297353CC}">
                  <c16:uniqueId val="{00000008-09D8-4DCD-9DDE-F5A5BDC05DD6}"/>
                </c:ext>
              </c:extLst>
            </c:dLbl>
            <c:dLbl>
              <c:idx val="8"/>
              <c:delete val="1"/>
              <c:extLst>
                <c:ext xmlns:c15="http://schemas.microsoft.com/office/drawing/2012/chart" uri="{CE6537A1-D6FC-4f65-9D91-7224C49458BB}"/>
                <c:ext xmlns:c16="http://schemas.microsoft.com/office/drawing/2014/chart" uri="{C3380CC4-5D6E-409C-BE32-E72D297353CC}">
                  <c16:uniqueId val="{00000008-8371-4749-94BA-6F2F67C07D75}"/>
                </c:ext>
              </c:extLst>
            </c:dLbl>
            <c:dLbl>
              <c:idx val="9"/>
              <c:delete val="1"/>
              <c:extLst>
                <c:ext xmlns:c15="http://schemas.microsoft.com/office/drawing/2012/chart" uri="{CE6537A1-D6FC-4f65-9D91-7224C49458BB}"/>
                <c:ext xmlns:c16="http://schemas.microsoft.com/office/drawing/2014/chart" uri="{C3380CC4-5D6E-409C-BE32-E72D297353CC}">
                  <c16:uniqueId val="{0000000A-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A-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7-CFC2-304B-868D-BBFAFAE952B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6">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Sheet1!$L$2:$L$14</c:f>
              <c:numCache>
                <c:formatCode>0%</c:formatCode>
                <c:ptCount val="13"/>
                <c:pt idx="0">
                  <c:v>0.15</c:v>
                </c:pt>
                <c:pt idx="1">
                  <c:v>0.21</c:v>
                </c:pt>
                <c:pt idx="2">
                  <c:v>0.23</c:v>
                </c:pt>
                <c:pt idx="3">
                  <c:v>0.21</c:v>
                </c:pt>
                <c:pt idx="4">
                  <c:v>0.2</c:v>
                </c:pt>
                <c:pt idx="5">
                  <c:v>0.24</c:v>
                </c:pt>
                <c:pt idx="6">
                  <c:v>0.25</c:v>
                </c:pt>
                <c:pt idx="7">
                  <c:v>0.26</c:v>
                </c:pt>
                <c:pt idx="8">
                  <c:v>0.25</c:v>
                </c:pt>
                <c:pt idx="9">
                  <c:v>0.27</c:v>
                </c:pt>
                <c:pt idx="10">
                  <c:v>0.27</c:v>
                </c:pt>
                <c:pt idx="11">
                  <c:v>0.25</c:v>
                </c:pt>
                <c:pt idx="12">
                  <c:v>0.28999999999999998</c:v>
                </c:pt>
              </c:numCache>
            </c:numRef>
          </c:val>
          <c:smooth val="0"/>
          <c:extLst>
            <c:ext xmlns:c16="http://schemas.microsoft.com/office/drawing/2014/chart" uri="{C3380CC4-5D6E-409C-BE32-E72D297353CC}">
              <c16:uniqueId val="{0000000A-037A-4505-BD12-E70F82AA1433}"/>
            </c:ext>
          </c:extLst>
        </c:ser>
        <c:ser>
          <c:idx val="11"/>
          <c:order val="11"/>
          <c:tx>
            <c:strRef>
              <c:f>Sheet1!$M$1</c:f>
              <c:strCache>
                <c:ptCount val="1"/>
                <c:pt idx="0">
                  <c:v>Alcohol</c:v>
                </c:pt>
              </c:strCache>
            </c:strRef>
          </c:tx>
          <c:spPr>
            <a:ln w="28575" cap="rnd">
              <a:solidFill>
                <a:schemeClr val="tx2"/>
              </a:solidFill>
              <a:round/>
            </a:ln>
            <a:effectLst/>
          </c:spPr>
          <c:marker>
            <c:symbol val="none"/>
          </c:marker>
          <c:dLbls>
            <c:dLbl>
              <c:idx val="0"/>
              <c:layout>
                <c:manualLayout>
                  <c:x val="-4.5048928235419679E-2"/>
                  <c:y val="2.4831143174300175E-2"/>
                </c:manualLayout>
              </c:layout>
              <c:showLegendKey val="0"/>
              <c:showVal val="1"/>
              <c:showCatName val="0"/>
              <c:showSerName val="0"/>
              <c:showPercent val="0"/>
              <c:showBubbleSize val="0"/>
              <c:extLst>
                <c:ext xmlns:c15="http://schemas.microsoft.com/office/drawing/2012/chart" uri="{CE6537A1-D6FC-4f65-9D91-7224C49458BB}">
                  <c15:layout>
                    <c:manualLayout>
                      <c:w val="3.4600557742782145E-2"/>
                      <c:h val="3.6005228236780082E-2"/>
                    </c:manualLayout>
                  </c15:layout>
                </c:ext>
                <c:ext xmlns:c16="http://schemas.microsoft.com/office/drawing/2014/chart" uri="{C3380CC4-5D6E-409C-BE32-E72D297353CC}">
                  <c16:uniqueId val="{00000023-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C-037A-4505-BD12-E70F82AA1433}"/>
                </c:ext>
              </c:extLst>
            </c:dLbl>
            <c:dLbl>
              <c:idx val="2"/>
              <c:delete val="1"/>
              <c:extLst>
                <c:ext xmlns:c15="http://schemas.microsoft.com/office/drawing/2012/chart" uri="{CE6537A1-D6FC-4f65-9D91-7224C49458BB}"/>
                <c:ext xmlns:c16="http://schemas.microsoft.com/office/drawing/2014/chart" uri="{C3380CC4-5D6E-409C-BE32-E72D297353CC}">
                  <c16:uniqueId val="{00000006-83B0-4436-88F9-19729854D72F}"/>
                </c:ext>
              </c:extLst>
            </c:dLbl>
            <c:dLbl>
              <c:idx val="3"/>
              <c:delete val="1"/>
              <c:extLst>
                <c:ext xmlns:c15="http://schemas.microsoft.com/office/drawing/2012/chart" uri="{CE6537A1-D6FC-4f65-9D91-7224C49458BB}"/>
                <c:ext xmlns:c16="http://schemas.microsoft.com/office/drawing/2014/chart" uri="{C3380CC4-5D6E-409C-BE32-E72D297353CC}">
                  <c16:uniqueId val="{00000006-6351-4A63-98E5-5E6D28C3765B}"/>
                </c:ext>
              </c:extLst>
            </c:dLbl>
            <c:dLbl>
              <c:idx val="4"/>
              <c:delete val="1"/>
              <c:extLst>
                <c:ext xmlns:c15="http://schemas.microsoft.com/office/drawing/2012/chart" uri="{CE6537A1-D6FC-4f65-9D91-7224C49458BB}"/>
                <c:ext xmlns:c16="http://schemas.microsoft.com/office/drawing/2014/chart" uri="{C3380CC4-5D6E-409C-BE32-E72D297353CC}">
                  <c16:uniqueId val="{00000004-9C23-4BE2-8246-BF3969C04C84}"/>
                </c:ext>
              </c:extLst>
            </c:dLbl>
            <c:dLbl>
              <c:idx val="5"/>
              <c:delete val="1"/>
              <c:extLst>
                <c:ext xmlns:c15="http://schemas.microsoft.com/office/drawing/2012/chart" uri="{CE6537A1-D6FC-4f65-9D91-7224C49458BB}"/>
                <c:ext xmlns:c16="http://schemas.microsoft.com/office/drawing/2014/chart" uri="{C3380CC4-5D6E-409C-BE32-E72D297353CC}">
                  <c16:uniqueId val="{00000000-3178-4DAE-9E72-F73A7E0298CB}"/>
                </c:ext>
              </c:extLst>
            </c:dLbl>
            <c:dLbl>
              <c:idx val="6"/>
              <c:delete val="1"/>
              <c:extLst>
                <c:ext xmlns:c15="http://schemas.microsoft.com/office/drawing/2012/chart" uri="{CE6537A1-D6FC-4f65-9D91-7224C49458BB}"/>
                <c:ext xmlns:c16="http://schemas.microsoft.com/office/drawing/2014/chart" uri="{C3380CC4-5D6E-409C-BE32-E72D297353CC}">
                  <c16:uniqueId val="{00000001-C2FA-4971-9F8A-277B56EE0376}"/>
                </c:ext>
              </c:extLst>
            </c:dLbl>
            <c:dLbl>
              <c:idx val="7"/>
              <c:delete val="1"/>
              <c:extLst>
                <c:ext xmlns:c15="http://schemas.microsoft.com/office/drawing/2012/chart" uri="{CE6537A1-D6FC-4f65-9D91-7224C49458BB}"/>
                <c:ext xmlns:c16="http://schemas.microsoft.com/office/drawing/2014/chart" uri="{C3380CC4-5D6E-409C-BE32-E72D297353CC}">
                  <c16:uniqueId val="{00000002-A766-4117-AD5D-18E03A67B377}"/>
                </c:ext>
              </c:extLst>
            </c:dLbl>
            <c:dLbl>
              <c:idx val="8"/>
              <c:delete val="1"/>
              <c:extLst>
                <c:ext xmlns:c15="http://schemas.microsoft.com/office/drawing/2012/chart" uri="{CE6537A1-D6FC-4f65-9D91-7224C49458BB}"/>
                <c:ext xmlns:c16="http://schemas.microsoft.com/office/drawing/2014/chart" uri="{C3380CC4-5D6E-409C-BE32-E72D297353CC}">
                  <c16:uniqueId val="{00000000-3445-42AA-A513-75C45D5DB658}"/>
                </c:ext>
              </c:extLst>
            </c:dLbl>
            <c:dLbl>
              <c:idx val="9"/>
              <c:delete val="1"/>
              <c:extLst>
                <c:ext xmlns:c15="http://schemas.microsoft.com/office/drawing/2012/chart" uri="{CE6537A1-D6FC-4f65-9D91-7224C49458BB}"/>
                <c:ext xmlns:c16="http://schemas.microsoft.com/office/drawing/2014/chart" uri="{C3380CC4-5D6E-409C-BE32-E72D297353CC}">
                  <c16:uniqueId val="{0000000B-864C-42E9-A03A-0FEFED170DE5}"/>
                </c:ext>
              </c:extLst>
            </c:dLbl>
            <c:dLbl>
              <c:idx val="10"/>
              <c:delete val="1"/>
              <c:extLst>
                <c:ext xmlns:c15="http://schemas.microsoft.com/office/drawing/2012/chart" uri="{CE6537A1-D6FC-4f65-9D91-7224C49458BB}"/>
                <c:ext xmlns:c16="http://schemas.microsoft.com/office/drawing/2014/chart" uri="{C3380CC4-5D6E-409C-BE32-E72D297353CC}">
                  <c16:uniqueId val="{00000007-FD8E-4BDD-A7B5-2FE837CACE68}"/>
                </c:ext>
              </c:extLst>
            </c:dLbl>
            <c:dLbl>
              <c:idx val="11"/>
              <c:delete val="1"/>
              <c:extLst>
                <c:ext xmlns:c15="http://schemas.microsoft.com/office/drawing/2012/chart" uri="{CE6537A1-D6FC-4f65-9D91-7224C49458BB}"/>
                <c:ext xmlns:c16="http://schemas.microsoft.com/office/drawing/2014/chart" uri="{C3380CC4-5D6E-409C-BE32-E72D297353CC}">
                  <c16:uniqueId val="{00000004-DB94-4BAA-8DB6-7D1E20E2B1E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Sheet1!$M$2:$M$14</c:f>
              <c:numCache>
                <c:formatCode>0%</c:formatCode>
                <c:ptCount val="13"/>
                <c:pt idx="0">
                  <c:v>0.15</c:v>
                </c:pt>
                <c:pt idx="1">
                  <c:v>0.14000000000000001</c:v>
                </c:pt>
                <c:pt idx="2">
                  <c:v>0.11</c:v>
                </c:pt>
                <c:pt idx="3">
                  <c:v>0.13</c:v>
                </c:pt>
                <c:pt idx="4">
                  <c:v>0.14000000000000001</c:v>
                </c:pt>
                <c:pt idx="5">
                  <c:v>0.13</c:v>
                </c:pt>
                <c:pt idx="6">
                  <c:v>0.12</c:v>
                </c:pt>
                <c:pt idx="7">
                  <c:v>0.09</c:v>
                </c:pt>
                <c:pt idx="8">
                  <c:v>0.1</c:v>
                </c:pt>
                <c:pt idx="9">
                  <c:v>0.13</c:v>
                </c:pt>
                <c:pt idx="10">
                  <c:v>0.09</c:v>
                </c:pt>
                <c:pt idx="11">
                  <c:v>0.1</c:v>
                </c:pt>
                <c:pt idx="12">
                  <c:v>0.1</c:v>
                </c:pt>
              </c:numCache>
            </c:numRef>
          </c:val>
          <c:smooth val="0"/>
          <c:extLst>
            <c:ext xmlns:c16="http://schemas.microsoft.com/office/drawing/2014/chart" uri="{C3380CC4-5D6E-409C-BE32-E72D297353CC}">
              <c16:uniqueId val="{0000000B-037A-4505-BD12-E70F82AA1433}"/>
            </c:ext>
          </c:extLst>
        </c:ser>
        <c:ser>
          <c:idx val="12"/>
          <c:order val="12"/>
          <c:tx>
            <c:strRef>
              <c:f>Sheet1!$N$1</c:f>
              <c:strCache>
                <c:ptCount val="1"/>
                <c:pt idx="0">
                  <c:v>Hotels</c:v>
                </c:pt>
              </c:strCache>
            </c:strRef>
          </c:tx>
          <c:spPr>
            <a:ln w="28575" cap="rnd">
              <a:solidFill>
                <a:schemeClr val="accent1">
                  <a:lumMod val="80000"/>
                  <a:lumOff val="20000"/>
                </a:schemeClr>
              </a:solidFill>
              <a:round/>
            </a:ln>
            <a:effectLst/>
          </c:spPr>
          <c:marker>
            <c:symbol val="none"/>
          </c:marker>
          <c:dLbls>
            <c:dLbl>
              <c:idx val="0"/>
              <c:layout>
                <c:manualLayout>
                  <c:x val="-4.0882295138389431E-2"/>
                  <c:y val="3.724681580374192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lumMod val="60000"/>
                          <a:lumOff val="4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37A-4505-BD12-E70F82AA1433}"/>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60000"/>
                          <a:lumOff val="40000"/>
                        </a:schemeClr>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C-864C-42E9-A03A-0FEFED170DE5}"/>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60000"/>
                          <a:lumOff val="40000"/>
                        </a:schemeClr>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4-FD8E-4BDD-A7B5-2FE837CACE68}"/>
                </c:ext>
              </c:extLst>
            </c:dLbl>
            <c:dLbl>
              <c:idx val="11"/>
              <c:layout>
                <c:manualLayout>
                  <c:x val="7.4728273784117574E-2"/>
                  <c:y val="-1.539884524827414E-2"/>
                </c:manualLayout>
              </c:layout>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FC2-304B-868D-BBFAFAE952B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lumMod val="60000"/>
                        <a:lumOff val="4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W110
 (04/01)</c:v>
                </c:pt>
                <c:pt idx="1">
                  <c:v>W115 
(05/06)</c:v>
                </c:pt>
                <c:pt idx="2">
                  <c:v>W128 
(08/05)</c:v>
                </c:pt>
                <c:pt idx="3">
                  <c:v>W129 
(08/14)</c:v>
                </c:pt>
                <c:pt idx="4">
                  <c:v>W130
 (08/21)</c:v>
                </c:pt>
                <c:pt idx="5">
                  <c:v>W131
 (08/28)</c:v>
                </c:pt>
                <c:pt idx="6">
                  <c:v>W132 
(09/04)</c:v>
                </c:pt>
                <c:pt idx="7">
                  <c:v>W136
 (10/02)</c:v>
                </c:pt>
                <c:pt idx="8">
                  <c:v>W141
 (11/06)</c:v>
                </c:pt>
                <c:pt idx="9">
                  <c:v>W145
 (12/04)</c:v>
                </c:pt>
                <c:pt idx="10">
                  <c:v>W153
(01/29)</c:v>
                </c:pt>
                <c:pt idx="11">
                  <c:v>W156
(02/19)</c:v>
                </c:pt>
                <c:pt idx="12">
                  <c:v>W161
(03/26)</c:v>
                </c:pt>
              </c:strCache>
            </c:strRef>
          </c:cat>
          <c:val>
            <c:numRef>
              <c:f>Sheet1!$N$2:$N$14</c:f>
              <c:numCache>
                <c:formatCode>0%</c:formatCode>
                <c:ptCount val="13"/>
                <c:pt idx="0">
                  <c:v>0.14000000000000001</c:v>
                </c:pt>
                <c:pt idx="1">
                  <c:v>0.14000000000000001</c:v>
                </c:pt>
                <c:pt idx="2">
                  <c:v>0.16</c:v>
                </c:pt>
                <c:pt idx="3">
                  <c:v>0.16</c:v>
                </c:pt>
                <c:pt idx="4">
                  <c:v>0.17</c:v>
                </c:pt>
                <c:pt idx="5">
                  <c:v>0.17</c:v>
                </c:pt>
                <c:pt idx="6">
                  <c:v>0.16</c:v>
                </c:pt>
                <c:pt idx="7">
                  <c:v>0.14000000000000001</c:v>
                </c:pt>
                <c:pt idx="8">
                  <c:v>0.15</c:v>
                </c:pt>
                <c:pt idx="9">
                  <c:v>0.17</c:v>
                </c:pt>
                <c:pt idx="10">
                  <c:v>0.12</c:v>
                </c:pt>
                <c:pt idx="11">
                  <c:v>0.12</c:v>
                </c:pt>
                <c:pt idx="12">
                  <c:v>0.16</c:v>
                </c:pt>
              </c:numCache>
            </c:numRef>
          </c:val>
          <c:smooth val="0"/>
          <c:extLst>
            <c:ext xmlns:c16="http://schemas.microsoft.com/office/drawing/2014/chart" uri="{C3380CC4-5D6E-409C-BE32-E72D297353CC}">
              <c16:uniqueId val="{0000000C-037A-4505-BD12-E70F82AA1433}"/>
            </c:ext>
          </c:extLst>
        </c:ser>
        <c:dLbls>
          <c:showLegendKey val="0"/>
          <c:showVal val="0"/>
          <c:showCatName val="0"/>
          <c:showSerName val="0"/>
          <c:showPercent val="0"/>
          <c:showBubbleSize val="0"/>
        </c:dLbls>
        <c:smooth val="0"/>
        <c:axId val="47759728"/>
        <c:axId val="47758480"/>
      </c:lineChart>
      <c:catAx>
        <c:axId val="4775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47758480"/>
        <c:crosses val="autoZero"/>
        <c:auto val="1"/>
        <c:lblAlgn val="ctr"/>
        <c:lblOffset val="100"/>
        <c:noMultiLvlLbl val="0"/>
      </c:catAx>
      <c:valAx>
        <c:axId val="47758480"/>
        <c:scaling>
          <c:orientation val="minMax"/>
          <c:max val="0.8"/>
          <c:min val="8.0000000000000016E-2"/>
        </c:scaling>
        <c:delete val="1"/>
        <c:axPos val="l"/>
        <c:numFmt formatCode="0%" sourceLinked="1"/>
        <c:majorTickMark val="out"/>
        <c:minorTickMark val="none"/>
        <c:tickLblPos val="nextTo"/>
        <c:crossAx val="4775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56195842143218E-2"/>
          <c:y val="8.9865427746644813E-2"/>
          <c:w val="0.89275900786605755"/>
          <c:h val="0.85266124952134825"/>
        </c:manualLayout>
      </c:layout>
      <c:barChart>
        <c:barDir val="col"/>
        <c:grouping val="clustered"/>
        <c:varyColors val="0"/>
        <c:ser>
          <c:idx val="0"/>
          <c:order val="0"/>
          <c:tx>
            <c:strRef>
              <c:f>Sheet1!$B$1</c:f>
              <c:strCache>
                <c:ptCount val="1"/>
                <c:pt idx="0">
                  <c:v>Gen Z</c:v>
                </c:pt>
              </c:strCache>
            </c:strRef>
          </c:tx>
          <c:spPr>
            <a:solidFill>
              <a:schemeClr val="accent5"/>
            </a:solidFill>
            <a:ln>
              <a:noFill/>
            </a:ln>
            <a:effectLst/>
          </c:spPr>
          <c:invertIfNegative val="0"/>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F0-914F-B2E7-20D52EC3D001}"/>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Mother's Day</c:v>
                </c:pt>
                <c:pt idx="1">
                  <c:v>Father's Day</c:v>
                </c:pt>
                <c:pt idx="2">
                  <c:v>Graduations</c:v>
                </c:pt>
                <c:pt idx="3">
                  <c:v>Weddings</c:v>
                </c:pt>
              </c:strCache>
            </c:strRef>
          </c:cat>
          <c:val>
            <c:numRef>
              <c:f>Sheet1!$B$2:$B$5</c:f>
              <c:numCache>
                <c:formatCode>0%</c:formatCode>
                <c:ptCount val="4"/>
                <c:pt idx="0">
                  <c:v>0.77469336</c:v>
                </c:pt>
                <c:pt idx="1">
                  <c:v>0.66203408999999991</c:v>
                </c:pt>
                <c:pt idx="2">
                  <c:v>0.55324898</c:v>
                </c:pt>
                <c:pt idx="3">
                  <c:v>0.50868394000000006</c:v>
                </c:pt>
              </c:numCache>
            </c:numRef>
          </c:val>
          <c:extLst>
            <c:ext xmlns:c16="http://schemas.microsoft.com/office/drawing/2014/chart" uri="{C3380CC4-5D6E-409C-BE32-E72D297353CC}">
              <c16:uniqueId val="{00000005-EAF0-914F-B2E7-20D52EC3D001}"/>
            </c:ext>
          </c:extLst>
        </c:ser>
        <c:ser>
          <c:idx val="1"/>
          <c:order val="1"/>
          <c:tx>
            <c:strRef>
              <c:f>Sheet1!$C$1</c:f>
              <c:strCache>
                <c:ptCount val="1"/>
                <c:pt idx="0">
                  <c:v>Millennials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Mother's Day</c:v>
                </c:pt>
                <c:pt idx="1">
                  <c:v>Father's Day</c:v>
                </c:pt>
                <c:pt idx="2">
                  <c:v>Graduations</c:v>
                </c:pt>
                <c:pt idx="3">
                  <c:v>Weddings</c:v>
                </c:pt>
              </c:strCache>
            </c:strRef>
          </c:cat>
          <c:val>
            <c:numRef>
              <c:f>Sheet1!$C$2:$C$5</c:f>
              <c:numCache>
                <c:formatCode>0%</c:formatCode>
                <c:ptCount val="4"/>
                <c:pt idx="0">
                  <c:v>0.69838414999999998</c:v>
                </c:pt>
                <c:pt idx="1">
                  <c:v>0.62579021000000001</c:v>
                </c:pt>
                <c:pt idx="2">
                  <c:v>0.49302210000000002</c:v>
                </c:pt>
                <c:pt idx="3">
                  <c:v>0.50852187000000004</c:v>
                </c:pt>
              </c:numCache>
            </c:numRef>
          </c:val>
          <c:extLst>
            <c:ext xmlns:c16="http://schemas.microsoft.com/office/drawing/2014/chart" uri="{C3380CC4-5D6E-409C-BE32-E72D297353CC}">
              <c16:uniqueId val="{00000004-8347-224D-B788-011A8B886324}"/>
            </c:ext>
          </c:extLst>
        </c:ser>
        <c:ser>
          <c:idx val="2"/>
          <c:order val="2"/>
          <c:tx>
            <c:strRef>
              <c:f>Sheet1!$D$1</c:f>
              <c:strCache>
                <c:ptCount val="1"/>
                <c:pt idx="0">
                  <c:v>Gen 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Mother's Day</c:v>
                </c:pt>
                <c:pt idx="1">
                  <c:v>Father's Day</c:v>
                </c:pt>
                <c:pt idx="2">
                  <c:v>Graduations</c:v>
                </c:pt>
                <c:pt idx="3">
                  <c:v>Weddings</c:v>
                </c:pt>
              </c:strCache>
            </c:strRef>
          </c:cat>
          <c:val>
            <c:numRef>
              <c:f>Sheet1!$D$2:$D$5</c:f>
              <c:numCache>
                <c:formatCode>0%</c:formatCode>
                <c:ptCount val="4"/>
                <c:pt idx="0">
                  <c:v>0.49565129000000002</c:v>
                </c:pt>
                <c:pt idx="1">
                  <c:v>0.43721294999999999</c:v>
                </c:pt>
                <c:pt idx="2">
                  <c:v>0.36097203</c:v>
                </c:pt>
                <c:pt idx="3">
                  <c:v>0.31573969000000002</c:v>
                </c:pt>
              </c:numCache>
            </c:numRef>
          </c:val>
          <c:extLst>
            <c:ext xmlns:c16="http://schemas.microsoft.com/office/drawing/2014/chart" uri="{C3380CC4-5D6E-409C-BE32-E72D297353CC}">
              <c16:uniqueId val="{00000005-8347-224D-B788-011A8B886324}"/>
            </c:ext>
          </c:extLst>
        </c:ser>
        <c:ser>
          <c:idx val="3"/>
          <c:order val="3"/>
          <c:tx>
            <c:strRef>
              <c:f>Sheet1!$E$1</c:f>
              <c:strCache>
                <c:ptCount val="1"/>
                <c:pt idx="0">
                  <c:v>Boomers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Mother's Day</c:v>
                </c:pt>
                <c:pt idx="1">
                  <c:v>Father's Day</c:v>
                </c:pt>
                <c:pt idx="2">
                  <c:v>Graduations</c:v>
                </c:pt>
                <c:pt idx="3">
                  <c:v>Weddings</c:v>
                </c:pt>
              </c:strCache>
            </c:strRef>
          </c:cat>
          <c:val>
            <c:numRef>
              <c:f>Sheet1!$E$2:$E$5</c:f>
              <c:numCache>
                <c:formatCode>0%</c:formatCode>
                <c:ptCount val="4"/>
                <c:pt idx="0">
                  <c:v>0.43616719999999998</c:v>
                </c:pt>
                <c:pt idx="1">
                  <c:v>0.37435879999999999</c:v>
                </c:pt>
                <c:pt idx="2">
                  <c:v>0.25724878000000001</c:v>
                </c:pt>
                <c:pt idx="3">
                  <c:v>0.20667524000000001</c:v>
                </c:pt>
              </c:numCache>
            </c:numRef>
          </c:val>
          <c:extLst>
            <c:ext xmlns:c16="http://schemas.microsoft.com/office/drawing/2014/chart" uri="{C3380CC4-5D6E-409C-BE32-E72D297353CC}">
              <c16:uniqueId val="{00000006-8347-224D-B788-011A8B886324}"/>
            </c:ext>
          </c:extLst>
        </c:ser>
        <c:dLbls>
          <c:showLegendKey val="0"/>
          <c:showVal val="0"/>
          <c:showCatName val="0"/>
          <c:showSerName val="0"/>
          <c:showPercent val="0"/>
          <c:showBubbleSize val="0"/>
        </c:dLbls>
        <c:gapWidth val="70"/>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legend>
      <c:legendPos val="t"/>
      <c:layout>
        <c:manualLayout>
          <c:xMode val="edge"/>
          <c:yMode val="edge"/>
          <c:x val="0.322683362001428"/>
          <c:y val="8.9865427746644813E-2"/>
          <c:w val="0.3546331874333668"/>
          <c:h val="6.86262156122538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spPr>
            <a:solidFill>
              <a:schemeClr val="accent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6B4-8A4E-BFB6-C06206B3AF0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6B4-8A4E-BFB6-C06206B3AF0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6B4-8A4E-BFB6-C06206B3AF04}"/>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1-70A9-874F-A079-3017AB9FAB18}"/>
              </c:ext>
            </c:extLst>
          </c:dPt>
          <c:dLbls>
            <c:dLbl>
              <c:idx val="0"/>
              <c:layout>
                <c:manualLayout>
                  <c:x val="-0.16126526395383334"/>
                  <c:y val="-0.13522768559549417"/>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bg1"/>
                        </a:solidFill>
                        <a:latin typeface="Helvetica" pitchFamily="2" charset="0"/>
                        <a:ea typeface="+mn-ea"/>
                        <a:cs typeface="+mn-cs"/>
                      </a:defRPr>
                    </a:pPr>
                    <a:fld id="{A7749AB6-AAA3-B443-8D91-11A4FC328013}" type="VALUE">
                      <a:rPr lang="en-US" sz="1600" b="1" i="0" u="none" strike="noStrike" kern="1200" baseline="0" smtClean="0">
                        <a:solidFill>
                          <a:schemeClr val="bg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sz="1000" b="1">
                          <a:solidFill>
                            <a:schemeClr val="bg1"/>
                          </a:solidFill>
                          <a:latin typeface="Helvetica" pitchFamily="2" charset="0"/>
                        </a:defRPr>
                      </a:pPr>
                      <a:t>[VALUE]</a:t>
                    </a:fld>
                    <a:endParaRPr lang="en-US" sz="800" b="1" i="0" u="none" strike="noStrike" kern="1200" baseline="0" dirty="0">
                      <a:solidFill>
                        <a:schemeClr val="bg1"/>
                      </a:solidFill>
                      <a:latin typeface="Helvetica"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sz="1000" b="1">
                        <a:solidFill>
                          <a:schemeClr val="bg1"/>
                        </a:solidFill>
                        <a:latin typeface="Helvetica" pitchFamily="2" charset="0"/>
                      </a:defRPr>
                    </a:pPr>
                    <a:fld id="{218B7AAE-7223-C14C-9811-886D379BB518}" type="CATEGORYNAME">
                      <a:rPr lang="en-US" sz="1000" smtClean="0">
                        <a:solidFill>
                          <a:schemeClr val="bg1"/>
                        </a:solidFill>
                      </a:rPr>
                      <a:pPr marL="0" marR="0" lvl="0" indent="0" algn="ctr" defTabSz="914400" rtl="0" eaLnBrk="1" fontAlgn="auto" latinLnBrk="0" hangingPunct="1">
                        <a:lnSpc>
                          <a:spcPct val="100000"/>
                        </a:lnSpc>
                        <a:spcBef>
                          <a:spcPts val="0"/>
                        </a:spcBef>
                        <a:spcAft>
                          <a:spcPts val="0"/>
                        </a:spcAft>
                        <a:buClrTx/>
                        <a:buSzTx/>
                        <a:buFontTx/>
                        <a:buNone/>
                        <a:tabLst/>
                        <a:defRPr sz="1000" b="1">
                          <a:solidFill>
                            <a:schemeClr val="bg1"/>
                          </a:solidFill>
                          <a:latin typeface="Helvetica" pitchFamily="2" charset="0"/>
                        </a:defRPr>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273002153778561"/>
                      <c:h val="0.21396350037624559"/>
                    </c:manualLayout>
                  </c15:layout>
                  <c15:dlblFieldTable/>
                  <c15:showDataLabelsRange val="0"/>
                </c:ext>
                <c:ext xmlns:c16="http://schemas.microsoft.com/office/drawing/2014/chart" uri="{C3380CC4-5D6E-409C-BE32-E72D297353CC}">
                  <c16:uniqueId val="{00000001-66B4-8A4E-BFB6-C06206B3AF04}"/>
                </c:ext>
              </c:extLst>
            </c:dLbl>
            <c:dLbl>
              <c:idx val="1"/>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Helvetica" pitchFamily="2" charset="0"/>
                        <a:ea typeface="+mn-ea"/>
                        <a:cs typeface="+mn-cs"/>
                      </a:defRPr>
                    </a:pPr>
                    <a:fld id="{ECFACAC5-9AD0-9D4F-87FE-13A4F545914D}" type="VALUE">
                      <a:rPr lang="en-US" sz="1600" b="1" i="0" u="none" strike="noStrike" kern="1200" baseline="0" smtClean="0">
                        <a:solidFill>
                          <a:schemeClr val="tx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sz="1000" b="1">
                          <a:latin typeface="Helvetica" pitchFamily="2" charset="0"/>
                        </a:defRPr>
                      </a:pPr>
                      <a:t>[VALUE]</a:t>
                    </a:fld>
                    <a:endParaRPr lang="en-US" sz="800" b="1" i="0" u="none" strike="noStrike" kern="1200" baseline="0" dirty="0">
                      <a:solidFill>
                        <a:schemeClr val="tx1"/>
                      </a:solidFill>
                      <a:latin typeface="Helvetica"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sz="1000" b="1">
                        <a:latin typeface="Helvetica" pitchFamily="2" charset="0"/>
                      </a:defRPr>
                    </a:pPr>
                    <a:fld id="{2C6FBED5-1FBB-BB4E-BC16-0E2C094F0056}" type="CATEGORYNAME">
                      <a:rPr lang="en-US" sz="1000" smtClean="0">
                        <a:solidFill>
                          <a:schemeClr val="tx1"/>
                        </a:solidFill>
                      </a:rPr>
                      <a:pPr marL="0" marR="0" lvl="0" indent="0" algn="ctr" defTabSz="914400" rtl="0" eaLnBrk="1" fontAlgn="auto" latinLnBrk="0" hangingPunct="1">
                        <a:lnSpc>
                          <a:spcPct val="100000"/>
                        </a:lnSpc>
                        <a:spcBef>
                          <a:spcPts val="0"/>
                        </a:spcBef>
                        <a:spcAft>
                          <a:spcPts val="0"/>
                        </a:spcAft>
                        <a:buClrTx/>
                        <a:buSzTx/>
                        <a:buFontTx/>
                        <a:buNone/>
                        <a:tabLst/>
                        <a:defRPr sz="1000" b="1">
                          <a:latin typeface="Helvetica" pitchFamily="2" charset="0"/>
                        </a:defRPr>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66B4-8A4E-BFB6-C06206B3AF04}"/>
                </c:ext>
              </c:extLst>
            </c:dLbl>
            <c:dLbl>
              <c:idx val="2"/>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Helvetica" pitchFamily="2" charset="0"/>
                        <a:ea typeface="+mn-ea"/>
                        <a:cs typeface="+mn-cs"/>
                      </a:defRPr>
                    </a:pPr>
                    <a:fld id="{0479CA79-DF24-CA4F-B2CC-241FF2DE4B7C}" type="VALUE">
                      <a:rPr lang="en-US" sz="1600" b="1" i="0" u="none" strike="noStrike" kern="1200" baseline="0" smtClean="0">
                        <a:solidFill>
                          <a:schemeClr val="bg1"/>
                        </a:solidFill>
                        <a:latin typeface="Helvetica" pitchFamily="2" charset="0"/>
                      </a:rPr>
                      <a:pPr>
                        <a:defRPr sz="1000" b="1">
                          <a:solidFill>
                            <a:schemeClr val="bg1"/>
                          </a:solidFill>
                          <a:latin typeface="Helvetica" pitchFamily="2" charset="0"/>
                        </a:defRPr>
                      </a:pPr>
                      <a:t>[VALUE]</a:t>
                    </a:fld>
                    <a:endParaRPr lang="en-US" sz="1000" b="1" i="0" u="none" strike="noStrike" kern="1200" baseline="0" dirty="0">
                      <a:solidFill>
                        <a:schemeClr val="bg1"/>
                      </a:solidFill>
                      <a:latin typeface="Helvetica" pitchFamily="2" charset="0"/>
                    </a:endParaRPr>
                  </a:p>
                  <a:p>
                    <a:pPr>
                      <a:defRPr sz="1000" b="1">
                        <a:solidFill>
                          <a:schemeClr val="bg1"/>
                        </a:solidFill>
                        <a:latin typeface="Helvetica" pitchFamily="2" charset="0"/>
                      </a:defRPr>
                    </a:pPr>
                    <a:fld id="{48F99013-EC45-0D45-B6F6-FBDFCFEE7F16}" type="CATEGORYNAME">
                      <a:rPr lang="en-US" smtClean="0"/>
                      <a:pPr>
                        <a:defRPr sz="1000" b="1">
                          <a:solidFill>
                            <a:schemeClr val="bg1"/>
                          </a:solidFill>
                          <a:latin typeface="Helvetica" pitchFamily="2" charset="0"/>
                        </a:defRPr>
                      </a:pPr>
                      <a:t>[CATEGORY NAME]</a:t>
                    </a:fld>
                    <a:r>
                      <a:rPr lang="en-US" baseline="0" dirty="0"/>
                      <a:t> </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0222983031445516"/>
                      <c:h val="0.18142182832559306"/>
                    </c:manualLayout>
                  </c15:layout>
                  <c15:dlblFieldTable/>
                  <c15:showDataLabelsRange val="0"/>
                </c:ext>
                <c:ext xmlns:c16="http://schemas.microsoft.com/office/drawing/2014/chart" uri="{C3380CC4-5D6E-409C-BE32-E72D297353CC}">
                  <c16:uniqueId val="{00000005-66B4-8A4E-BFB6-C06206B3AF04}"/>
                </c:ext>
              </c:extLst>
            </c:dLbl>
            <c:dLbl>
              <c:idx val="3"/>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ct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A9-874F-A079-3017AB9FAB1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Less than last year</c:v>
                </c:pt>
                <c:pt idx="1">
                  <c:v>About the same</c:v>
                </c:pt>
                <c:pt idx="2">
                  <c:v>More than last year</c:v>
                </c:pt>
              </c:strCache>
            </c:strRef>
          </c:cat>
          <c:val>
            <c:numRef>
              <c:f>Sheet1!$B$2:$B$4</c:f>
              <c:numCache>
                <c:formatCode>0%</c:formatCode>
                <c:ptCount val="3"/>
                <c:pt idx="0">
                  <c:v>0.12</c:v>
                </c:pt>
                <c:pt idx="1">
                  <c:v>0.56000000000000005</c:v>
                </c:pt>
                <c:pt idx="2">
                  <c:v>0.32</c:v>
                </c:pt>
              </c:numCache>
            </c:numRef>
          </c:val>
          <c:extLst>
            <c:ext xmlns:c16="http://schemas.microsoft.com/office/drawing/2014/chart" uri="{C3380CC4-5D6E-409C-BE32-E72D297353CC}">
              <c16:uniqueId val="{00000008-66B4-8A4E-BFB6-C06206B3AF04}"/>
            </c:ext>
          </c:extLst>
        </c:ser>
        <c:dLbls>
          <c:dLblPos val="ctr"/>
          <c:showLegendKey val="0"/>
          <c:showVal val="1"/>
          <c:showCatName val="0"/>
          <c:showSerName val="0"/>
          <c:showPercent val="0"/>
          <c:showBubbleSize val="0"/>
          <c:showLeaderLines val="1"/>
        </c:dLbls>
        <c:firstSliceAng val="12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%S Spending more</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10% more than last year</c:v>
                </c:pt>
                <c:pt idx="1">
                  <c:v>11% to 25% more</c:v>
                </c:pt>
                <c:pt idx="2">
                  <c:v>26% to 50% more</c:v>
                </c:pt>
                <c:pt idx="3">
                  <c:v>51% to 75% more</c:v>
                </c:pt>
                <c:pt idx="4">
                  <c:v>More than double</c:v>
                </c:pt>
              </c:strCache>
            </c:strRef>
          </c:cat>
          <c:val>
            <c:numRef>
              <c:f>Sheet1!$B$2:$B$6</c:f>
              <c:numCache>
                <c:formatCode>0%</c:formatCode>
                <c:ptCount val="5"/>
                <c:pt idx="0">
                  <c:v>0.13</c:v>
                </c:pt>
                <c:pt idx="1">
                  <c:v>0.33</c:v>
                </c:pt>
                <c:pt idx="2">
                  <c:v>0.32</c:v>
                </c:pt>
                <c:pt idx="3">
                  <c:v>0.14000000000000001</c:v>
                </c:pt>
                <c:pt idx="4">
                  <c:v>0.08</c:v>
                </c:pt>
              </c:numCache>
            </c:numRef>
          </c:val>
          <c:extLst>
            <c:ext xmlns:c16="http://schemas.microsoft.com/office/drawing/2014/chart" uri="{C3380CC4-5D6E-409C-BE32-E72D297353CC}">
              <c16:uniqueId val="{00000007-BC7A-2340-8798-C3D40B54C8CF}"/>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t"/>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15249519535766E-2"/>
          <c:y val="6.4981912514902346E-2"/>
          <c:w val="0.93328475048046422"/>
          <c:h val="0.93501808748509752"/>
        </c:manualLayout>
      </c:layout>
      <c:barChart>
        <c:barDir val="col"/>
        <c:grouping val="clustered"/>
        <c:varyColors val="0"/>
        <c:ser>
          <c:idx val="0"/>
          <c:order val="0"/>
          <c:tx>
            <c:strRef>
              <c:f>Sheet1!$B$1</c:f>
              <c:strCache>
                <c:ptCount val="1"/>
                <c:pt idx="0">
                  <c:v>2022</c:v>
                </c:pt>
              </c:strCache>
            </c:strRef>
          </c:tx>
          <c:spPr>
            <a:solidFill>
              <a:schemeClr val="accent1"/>
            </a:solidFill>
          </c:spPr>
          <c:invertIfNegative val="0"/>
          <c:dLbls>
            <c:spPr>
              <a:noFill/>
              <a:ln>
                <a:noFill/>
              </a:ln>
              <a:effectLst/>
            </c:spPr>
            <c:txPr>
              <a:bodyPr rot="0" vert="horz"/>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few days or a long weekend</c:v>
                </c:pt>
                <c:pt idx="1">
                  <c:v>One week</c:v>
                </c:pt>
                <c:pt idx="2">
                  <c:v>Two weeks</c:v>
                </c:pt>
                <c:pt idx="3">
                  <c:v>More than two weeks</c:v>
                </c:pt>
              </c:strCache>
            </c:strRef>
          </c:cat>
          <c:val>
            <c:numRef>
              <c:f>Sheet1!$B$2:$B$5</c:f>
              <c:numCache>
                <c:formatCode>0%</c:formatCode>
                <c:ptCount val="4"/>
                <c:pt idx="0">
                  <c:v>0.22</c:v>
                </c:pt>
                <c:pt idx="1">
                  <c:v>0.28999999999999998</c:v>
                </c:pt>
                <c:pt idx="2">
                  <c:v>0.27</c:v>
                </c:pt>
                <c:pt idx="3">
                  <c:v>0.21</c:v>
                </c:pt>
              </c:numCache>
            </c:numRef>
          </c:val>
          <c:extLst>
            <c:ext xmlns:c16="http://schemas.microsoft.com/office/drawing/2014/chart" uri="{C3380CC4-5D6E-409C-BE32-E72D297353CC}">
              <c16:uniqueId val="{00000000-4268-B04F-8814-F956A1CD8DD1}"/>
            </c:ext>
          </c:extLst>
        </c:ser>
        <c:ser>
          <c:idx val="1"/>
          <c:order val="1"/>
          <c:tx>
            <c:strRef>
              <c:f>Sheet1!$C$1</c:f>
              <c:strCache>
                <c:ptCount val="1"/>
                <c:pt idx="0">
                  <c:v>2023</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E273-4000-8C02-481D9448CC4B}"/>
              </c:ext>
            </c:extLst>
          </c:dPt>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few days or a long weekend</c:v>
                </c:pt>
                <c:pt idx="1">
                  <c:v>One week</c:v>
                </c:pt>
                <c:pt idx="2">
                  <c:v>Two weeks</c:v>
                </c:pt>
                <c:pt idx="3">
                  <c:v>More than two weeks</c:v>
                </c:pt>
              </c:strCache>
            </c:strRef>
          </c:cat>
          <c:val>
            <c:numRef>
              <c:f>Sheet1!$C$2:$C$5</c:f>
              <c:numCache>
                <c:formatCode>0%</c:formatCode>
                <c:ptCount val="4"/>
                <c:pt idx="0">
                  <c:v>0.24</c:v>
                </c:pt>
                <c:pt idx="1">
                  <c:v>0.35</c:v>
                </c:pt>
                <c:pt idx="2">
                  <c:v>0.27</c:v>
                </c:pt>
                <c:pt idx="3">
                  <c:v>0.13</c:v>
                </c:pt>
              </c:numCache>
            </c:numRef>
          </c:val>
          <c:extLst>
            <c:ext xmlns:c16="http://schemas.microsoft.com/office/drawing/2014/chart" uri="{C3380CC4-5D6E-409C-BE32-E72D297353CC}">
              <c16:uniqueId val="{00000004-4268-B04F-8814-F956A1CD8DD1}"/>
            </c:ext>
          </c:extLst>
        </c:ser>
        <c:dLbls>
          <c:showLegendKey val="0"/>
          <c:showVal val="0"/>
          <c:showCatName val="0"/>
          <c:showSerName val="0"/>
          <c:showPercent val="0"/>
          <c:showBubbleSize val="0"/>
        </c:dLbls>
        <c:gapWidth val="148"/>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97649536"/>
        <c:crosses val="autoZero"/>
        <c:auto val="1"/>
        <c:lblAlgn val="ctr"/>
        <c:lblOffset val="100"/>
        <c:noMultiLvlLbl val="0"/>
      </c:catAx>
      <c:valAx>
        <c:axId val="197649536"/>
        <c:scaling>
          <c:orientation val="minMax"/>
          <c:max val="0.60000000000000009"/>
        </c:scaling>
        <c:delete val="1"/>
        <c:axPos val="l"/>
        <c:numFmt formatCode="0%" sourceLinked="1"/>
        <c:majorTickMark val="out"/>
        <c:minorTickMark val="none"/>
        <c:tickLblPos val="nextTo"/>
        <c:crossAx val="206359552"/>
        <c:crosses val="autoZero"/>
        <c:crossBetween val="between"/>
      </c:valAx>
      <c:spPr>
        <a:noFill/>
        <a:ln>
          <a:noFill/>
        </a:ln>
        <a:effectLst/>
      </c:spPr>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Helvetica" pitchFamily="2"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4D0D-2341-BCB5-365CD45CEF34}"/>
              </c:ext>
            </c:extLst>
          </c:dPt>
          <c:dPt>
            <c:idx val="1"/>
            <c:invertIfNegative val="0"/>
            <c:bubble3D val="0"/>
            <c:extLst>
              <c:ext xmlns:c16="http://schemas.microsoft.com/office/drawing/2014/chart" uri="{C3380CC4-5D6E-409C-BE32-E72D297353CC}">
                <c16:uniqueId val="{00000001-4D0D-2341-BCB5-365CD45CEF34}"/>
              </c:ext>
            </c:extLst>
          </c:dPt>
          <c:dPt>
            <c:idx val="2"/>
            <c:invertIfNegative val="0"/>
            <c:bubble3D val="0"/>
            <c:extLst>
              <c:ext xmlns:c16="http://schemas.microsoft.com/office/drawing/2014/chart" uri="{C3380CC4-5D6E-409C-BE32-E72D297353CC}">
                <c16:uniqueId val="{00000002-4D0D-2341-BCB5-365CD45CEF34}"/>
              </c:ext>
            </c:extLst>
          </c:dPt>
          <c:dPt>
            <c:idx val="3"/>
            <c:invertIfNegative val="0"/>
            <c:bubble3D val="0"/>
            <c:extLst>
              <c:ext xmlns:c16="http://schemas.microsoft.com/office/drawing/2014/chart" uri="{C3380CC4-5D6E-409C-BE32-E72D297353CC}">
                <c16:uniqueId val="{00000003-4D0D-2341-BCB5-365CD45CEF34}"/>
              </c:ext>
            </c:extLst>
          </c:dPt>
          <c:dPt>
            <c:idx val="7"/>
            <c:invertIfNegative val="0"/>
            <c:bubble3D val="0"/>
            <c:extLst>
              <c:ext xmlns:c16="http://schemas.microsoft.com/office/drawing/2014/chart" uri="{C3380CC4-5D6E-409C-BE32-E72D297353CC}">
                <c16:uniqueId val="{00000004-4D0D-2341-BCB5-365CD45CEF34}"/>
              </c:ext>
            </c:extLst>
          </c:dPt>
          <c:dPt>
            <c:idx val="11"/>
            <c:invertIfNegative val="0"/>
            <c:bubble3D val="0"/>
            <c:extLst>
              <c:ext xmlns:c16="http://schemas.microsoft.com/office/drawing/2014/chart" uri="{C3380CC4-5D6E-409C-BE32-E72D297353CC}">
                <c16:uniqueId val="{00000005-4D0D-2341-BCB5-365CD45CEF34}"/>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Boomers</c:v>
                </c:pt>
                <c:pt idx="11">
                  <c:v>Gen X</c:v>
                </c:pt>
                <c:pt idx="12">
                  <c:v>Millennial</c:v>
                </c:pt>
                <c:pt idx="13">
                  <c:v>Gen Z</c:v>
                </c:pt>
                <c:pt idx="15">
                  <c:v>Women</c:v>
                </c:pt>
                <c:pt idx="16">
                  <c:v>Men</c:v>
                </c:pt>
              </c:strCache>
            </c:strRef>
          </c:cat>
          <c:val>
            <c:numRef>
              <c:f>Sheet1!$B$2:$B$18</c:f>
              <c:numCache>
                <c:formatCode>0%</c:formatCode>
                <c:ptCount val="17"/>
                <c:pt idx="0">
                  <c:v>0.42</c:v>
                </c:pt>
                <c:pt idx="1">
                  <c:v>0.42</c:v>
                </c:pt>
                <c:pt idx="2">
                  <c:v>0.36</c:v>
                </c:pt>
                <c:pt idx="3">
                  <c:v>0.42</c:v>
                </c:pt>
                <c:pt idx="5">
                  <c:v>0.35</c:v>
                </c:pt>
                <c:pt idx="6">
                  <c:v>0.42</c:v>
                </c:pt>
                <c:pt idx="7">
                  <c:v>0.34</c:v>
                </c:pt>
                <c:pt idx="8">
                  <c:v>0.45</c:v>
                </c:pt>
                <c:pt idx="10">
                  <c:v>0.38</c:v>
                </c:pt>
                <c:pt idx="11">
                  <c:v>0.43</c:v>
                </c:pt>
                <c:pt idx="12">
                  <c:v>0.36</c:v>
                </c:pt>
                <c:pt idx="13">
                  <c:v>0.49</c:v>
                </c:pt>
                <c:pt idx="15">
                  <c:v>0.38</c:v>
                </c:pt>
                <c:pt idx="16">
                  <c:v>0.44</c:v>
                </c:pt>
              </c:numCache>
            </c:numRef>
          </c:val>
          <c:extLst>
            <c:ext xmlns:c16="http://schemas.microsoft.com/office/drawing/2014/chart" uri="{C3380CC4-5D6E-409C-BE32-E72D297353CC}">
              <c16:uniqueId val="{00000006-4D0D-2341-BCB5-365CD45CEF34}"/>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max val="0.65000000000000013"/>
          <c:min val="0"/>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8164561443618"/>
          <c:y val="0.10918335894650091"/>
          <c:w val="0.876901723809978"/>
          <c:h val="0.77275749977593022"/>
        </c:manualLayout>
      </c:layout>
      <c:barChart>
        <c:barDir val="col"/>
        <c:grouping val="percentStacked"/>
        <c:varyColors val="0"/>
        <c:ser>
          <c:idx val="0"/>
          <c:order val="0"/>
          <c:tx>
            <c:strRef>
              <c:f>Sheet1!$B$1</c:f>
              <c:strCache>
                <c:ptCount val="1"/>
                <c:pt idx="0">
                  <c:v>Up to 500 Miles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Gen Pop</c:v>
                </c:pt>
                <c:pt idx="2">
                  <c:v>Male</c:v>
                </c:pt>
                <c:pt idx="3">
                  <c:v>Female</c:v>
                </c:pt>
                <c:pt idx="5">
                  <c:v>Gen Z</c:v>
                </c:pt>
                <c:pt idx="6">
                  <c:v>Millennials</c:v>
                </c:pt>
                <c:pt idx="7">
                  <c:v>Gen X</c:v>
                </c:pt>
                <c:pt idx="8">
                  <c:v>Boomers</c:v>
                </c:pt>
                <c:pt idx="10">
                  <c:v>Urban 
1M+</c:v>
                </c:pt>
                <c:pt idx="11">
                  <c:v>Suburban</c:v>
                </c:pt>
                <c:pt idx="12">
                  <c:v>Rural</c:v>
                </c:pt>
                <c:pt idx="14">
                  <c:v>North
east</c:v>
                </c:pt>
                <c:pt idx="15">
                  <c:v>Mid
west</c:v>
                </c:pt>
                <c:pt idx="16">
                  <c:v>South</c:v>
                </c:pt>
                <c:pt idx="17">
                  <c:v>West</c:v>
                </c:pt>
              </c:strCache>
            </c:strRef>
          </c:cat>
          <c:val>
            <c:numRef>
              <c:f>Sheet1!$B$2:$B$19</c:f>
              <c:numCache>
                <c:formatCode>General</c:formatCode>
                <c:ptCount val="18"/>
                <c:pt idx="0" formatCode="0%">
                  <c:v>0.6</c:v>
                </c:pt>
                <c:pt idx="2" formatCode="0%">
                  <c:v>0.62</c:v>
                </c:pt>
                <c:pt idx="3" formatCode="0%">
                  <c:v>0.56999999999999995</c:v>
                </c:pt>
                <c:pt idx="5" formatCode="0%">
                  <c:v>0.67</c:v>
                </c:pt>
                <c:pt idx="6" formatCode="0%">
                  <c:v>0.64</c:v>
                </c:pt>
                <c:pt idx="7" formatCode="0%">
                  <c:v>0.54</c:v>
                </c:pt>
                <c:pt idx="8" formatCode="0%">
                  <c:v>0.53</c:v>
                </c:pt>
                <c:pt idx="10" formatCode="0%">
                  <c:v>0.6</c:v>
                </c:pt>
                <c:pt idx="11" formatCode="0%">
                  <c:v>0.56999999999999995</c:v>
                </c:pt>
                <c:pt idx="12" formatCode="0%">
                  <c:v>0.66</c:v>
                </c:pt>
                <c:pt idx="14" formatCode="0%">
                  <c:v>0.63</c:v>
                </c:pt>
                <c:pt idx="15" formatCode="0%">
                  <c:v>0.46</c:v>
                </c:pt>
                <c:pt idx="16" formatCode="0%">
                  <c:v>0.65</c:v>
                </c:pt>
                <c:pt idx="17" formatCode="0%">
                  <c:v>0.61</c:v>
                </c:pt>
              </c:numCache>
            </c:numRef>
          </c:val>
          <c:extLst>
            <c:ext xmlns:c16="http://schemas.microsoft.com/office/drawing/2014/chart" uri="{C3380CC4-5D6E-409C-BE32-E72D297353CC}">
              <c16:uniqueId val="{00000001-5379-6245-8DA1-187F6E384D58}"/>
            </c:ext>
          </c:extLst>
        </c:ser>
        <c:ser>
          <c:idx val="1"/>
          <c:order val="1"/>
          <c:tx>
            <c:strRef>
              <c:f>Sheet1!$C$1</c:f>
              <c:strCache>
                <c:ptCount val="1"/>
                <c:pt idx="0">
                  <c:v>500+ Miles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Gen Pop</c:v>
                </c:pt>
                <c:pt idx="2">
                  <c:v>Male</c:v>
                </c:pt>
                <c:pt idx="3">
                  <c:v>Female</c:v>
                </c:pt>
                <c:pt idx="5">
                  <c:v>Gen Z</c:v>
                </c:pt>
                <c:pt idx="6">
                  <c:v>Millennials</c:v>
                </c:pt>
                <c:pt idx="7">
                  <c:v>Gen X</c:v>
                </c:pt>
                <c:pt idx="8">
                  <c:v>Boomers</c:v>
                </c:pt>
                <c:pt idx="10">
                  <c:v>Urban 
1M+</c:v>
                </c:pt>
                <c:pt idx="11">
                  <c:v>Suburban</c:v>
                </c:pt>
                <c:pt idx="12">
                  <c:v>Rural</c:v>
                </c:pt>
                <c:pt idx="14">
                  <c:v>North
east</c:v>
                </c:pt>
                <c:pt idx="15">
                  <c:v>Mid
west</c:v>
                </c:pt>
                <c:pt idx="16">
                  <c:v>South</c:v>
                </c:pt>
                <c:pt idx="17">
                  <c:v>West</c:v>
                </c:pt>
              </c:strCache>
            </c:strRef>
          </c:cat>
          <c:val>
            <c:numRef>
              <c:f>Sheet1!$C$2:$C$19</c:f>
              <c:numCache>
                <c:formatCode>General</c:formatCode>
                <c:ptCount val="18"/>
                <c:pt idx="0" formatCode="0%">
                  <c:v>0.4</c:v>
                </c:pt>
                <c:pt idx="2" formatCode="0%">
                  <c:v>0.38</c:v>
                </c:pt>
                <c:pt idx="3" formatCode="0%">
                  <c:v>0.43</c:v>
                </c:pt>
                <c:pt idx="5" formatCode="0%">
                  <c:v>0.33</c:v>
                </c:pt>
                <c:pt idx="6" formatCode="0%">
                  <c:v>0.36</c:v>
                </c:pt>
                <c:pt idx="7" formatCode="0%">
                  <c:v>0.46</c:v>
                </c:pt>
                <c:pt idx="8" formatCode="0%">
                  <c:v>0.47</c:v>
                </c:pt>
                <c:pt idx="10" formatCode="0%">
                  <c:v>0.4</c:v>
                </c:pt>
                <c:pt idx="11" formatCode="0%">
                  <c:v>0.43</c:v>
                </c:pt>
                <c:pt idx="12" formatCode="0%">
                  <c:v>0.34</c:v>
                </c:pt>
                <c:pt idx="14" formatCode="0%">
                  <c:v>0.37</c:v>
                </c:pt>
                <c:pt idx="15" formatCode="0%">
                  <c:v>0.54</c:v>
                </c:pt>
                <c:pt idx="16" formatCode="0%">
                  <c:v>0.35</c:v>
                </c:pt>
                <c:pt idx="17" formatCode="0%">
                  <c:v>0.39</c:v>
                </c:pt>
              </c:numCache>
            </c:numRef>
          </c:val>
          <c:extLst>
            <c:ext xmlns:c16="http://schemas.microsoft.com/office/drawing/2014/chart" uri="{C3380CC4-5D6E-409C-BE32-E72D297353CC}">
              <c16:uniqueId val="{00000000-D025-114C-BEC9-5C0C6F7DC622}"/>
            </c:ext>
          </c:extLst>
        </c:ser>
        <c:dLbls>
          <c:showLegendKey val="0"/>
          <c:showVal val="0"/>
          <c:showCatName val="0"/>
          <c:showSerName val="0"/>
          <c:showPercent val="0"/>
          <c:showBubbleSize val="0"/>
        </c:dLbls>
        <c:gapWidth val="26"/>
        <c:overlap val="100"/>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legend>
      <c:legendPos val="l"/>
      <c:layout>
        <c:manualLayout>
          <c:xMode val="edge"/>
          <c:yMode val="edge"/>
          <c:x val="7.0531489949956887E-3"/>
          <c:y val="0.33377025097989488"/>
          <c:w val="7.5422876546289541E-2"/>
          <c:h val="0.2380660491816538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69475763284199E-4"/>
          <c:y val="0.18034531408364188"/>
          <c:w val="0.98028607203831908"/>
          <c:h val="0.74895127048156696"/>
        </c:manualLayout>
      </c:layout>
      <c:barChart>
        <c:barDir val="col"/>
        <c:grouping val="clustered"/>
        <c:varyColors val="0"/>
        <c:ser>
          <c:idx val="0"/>
          <c:order val="0"/>
          <c:tx>
            <c:strRef>
              <c:f>Sheet1!$B$1</c:f>
              <c:strCache>
                <c:ptCount val="1"/>
                <c:pt idx="0">
                  <c:v>2021 Summer</c:v>
                </c:pt>
              </c:strCache>
            </c:strRef>
          </c:tx>
          <c:spPr>
            <a:solidFill>
              <a:schemeClr val="accent1">
                <a:lumMod val="20000"/>
                <a:lumOff val="80000"/>
              </a:schemeClr>
            </a:solidFill>
            <a:ln>
              <a:noFill/>
            </a:ln>
            <a:effectLst/>
          </c:spPr>
          <c:invertIfNegative val="0"/>
          <c:dPt>
            <c:idx val="0"/>
            <c:invertIfNegative val="0"/>
            <c:bubble3D val="0"/>
            <c:extLst>
              <c:ext xmlns:c16="http://schemas.microsoft.com/office/drawing/2014/chart" uri="{C3380CC4-5D6E-409C-BE32-E72D297353CC}">
                <c16:uniqueId val="{00000000-BFDD-5647-A0C0-A48B03BDD75B}"/>
              </c:ext>
            </c:extLst>
          </c:dPt>
          <c:dLbls>
            <c:dLbl>
              <c:idx val="0"/>
              <c:layout>
                <c:manualLayout>
                  <c:x val="0"/>
                  <c:y val="1.4125695892119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DD-5647-A0C0-A48B03BDD75B}"/>
                </c:ext>
              </c:extLst>
            </c:dLbl>
            <c:dLbl>
              <c:idx val="1"/>
              <c:layout>
                <c:manualLayout>
                  <c:x val="0"/>
                  <c:y val="7.0628479460598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DD-5647-A0C0-A48B03BDD75B}"/>
                </c:ext>
              </c:extLst>
            </c:dLbl>
            <c:dLbl>
              <c:idx val="2"/>
              <c:layout>
                <c:manualLayout>
                  <c:x val="2.1741002349225779E-3"/>
                  <c:y val="1.0594271919089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DD-5647-A0C0-A48B03BDD75B}"/>
                </c:ext>
              </c:extLst>
            </c:dLbl>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Personal vehicle</c:v>
                </c:pt>
                <c:pt idx="1">
                  <c:v>Airplane</c:v>
                </c:pt>
                <c:pt idx="2">
                  <c:v>Train</c:v>
                </c:pt>
                <c:pt idx="3">
                  <c:v>Bus</c:v>
                </c:pt>
                <c:pt idx="4">
                  <c:v>Subway/light rail</c:v>
                </c:pt>
              </c:strCache>
            </c:strRef>
          </c:cat>
          <c:val>
            <c:numRef>
              <c:f>Sheet1!$B$2:$B$6</c:f>
              <c:numCache>
                <c:formatCode>0%</c:formatCode>
                <c:ptCount val="5"/>
                <c:pt idx="0">
                  <c:v>0.82</c:v>
                </c:pt>
                <c:pt idx="1">
                  <c:v>0.38</c:v>
                </c:pt>
                <c:pt idx="2">
                  <c:v>0.12</c:v>
                </c:pt>
                <c:pt idx="3">
                  <c:v>0.13</c:v>
                </c:pt>
                <c:pt idx="4">
                  <c:v>0.09</c:v>
                </c:pt>
              </c:numCache>
            </c:numRef>
          </c:val>
          <c:extLst>
            <c:ext xmlns:c16="http://schemas.microsoft.com/office/drawing/2014/chart" uri="{C3380CC4-5D6E-409C-BE32-E72D297353CC}">
              <c16:uniqueId val="{00000000-B452-AB49-BE84-8225E96A14AD}"/>
            </c:ext>
          </c:extLst>
        </c:ser>
        <c:ser>
          <c:idx val="1"/>
          <c:order val="1"/>
          <c:tx>
            <c:strRef>
              <c:f>Sheet1!$C$1</c:f>
              <c:strCache>
                <c:ptCount val="1"/>
                <c:pt idx="0">
                  <c:v>Summer 2022</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Personal vehicle</c:v>
                </c:pt>
                <c:pt idx="1">
                  <c:v>Airplane</c:v>
                </c:pt>
                <c:pt idx="2">
                  <c:v>Train</c:v>
                </c:pt>
                <c:pt idx="3">
                  <c:v>Bus</c:v>
                </c:pt>
                <c:pt idx="4">
                  <c:v>Subway/light rail</c:v>
                </c:pt>
              </c:strCache>
            </c:strRef>
          </c:cat>
          <c:val>
            <c:numRef>
              <c:f>Sheet1!$C$2:$C$6</c:f>
              <c:numCache>
                <c:formatCode>0%</c:formatCode>
                <c:ptCount val="5"/>
                <c:pt idx="0">
                  <c:v>0.79</c:v>
                </c:pt>
                <c:pt idx="1">
                  <c:v>0.46</c:v>
                </c:pt>
                <c:pt idx="2">
                  <c:v>0.12</c:v>
                </c:pt>
                <c:pt idx="3">
                  <c:v>0.09</c:v>
                </c:pt>
                <c:pt idx="4">
                  <c:v>0.05</c:v>
                </c:pt>
              </c:numCache>
            </c:numRef>
          </c:val>
          <c:extLst>
            <c:ext xmlns:c16="http://schemas.microsoft.com/office/drawing/2014/chart" uri="{C3380CC4-5D6E-409C-BE32-E72D297353CC}">
              <c16:uniqueId val="{00000001-6357-4097-9A1C-3F0D5AFFED43}"/>
            </c:ext>
          </c:extLst>
        </c:ser>
        <c:ser>
          <c:idx val="2"/>
          <c:order val="2"/>
          <c:tx>
            <c:strRef>
              <c:f>Sheet1!$D$1</c:f>
              <c:strCache>
                <c:ptCount val="1"/>
                <c:pt idx="0">
                  <c:v>Summer 2023</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Personal vehicle</c:v>
                </c:pt>
                <c:pt idx="1">
                  <c:v>Airplane</c:v>
                </c:pt>
                <c:pt idx="2">
                  <c:v>Train</c:v>
                </c:pt>
                <c:pt idx="3">
                  <c:v>Bus</c:v>
                </c:pt>
                <c:pt idx="4">
                  <c:v>Subway/light rail</c:v>
                </c:pt>
              </c:strCache>
            </c:strRef>
          </c:cat>
          <c:val>
            <c:numRef>
              <c:f>Sheet1!$D$2:$D$6</c:f>
              <c:numCache>
                <c:formatCode>0%</c:formatCode>
                <c:ptCount val="5"/>
                <c:pt idx="0">
                  <c:v>0.75</c:v>
                </c:pt>
                <c:pt idx="1">
                  <c:v>0.59</c:v>
                </c:pt>
                <c:pt idx="2">
                  <c:v>0.15</c:v>
                </c:pt>
                <c:pt idx="3">
                  <c:v>0.1</c:v>
                </c:pt>
                <c:pt idx="4">
                  <c:v>0.09</c:v>
                </c:pt>
              </c:numCache>
            </c:numRef>
          </c:val>
          <c:extLst>
            <c:ext xmlns:c16="http://schemas.microsoft.com/office/drawing/2014/chart" uri="{C3380CC4-5D6E-409C-BE32-E72D297353CC}">
              <c16:uniqueId val="{00000002-6357-4097-9A1C-3F0D5AFFED43}"/>
            </c:ext>
          </c:extLst>
        </c:ser>
        <c:dLbls>
          <c:showLegendKey val="0"/>
          <c:showVal val="0"/>
          <c:showCatName val="0"/>
          <c:showSerName val="0"/>
          <c:showPercent val="0"/>
          <c:showBubbleSize val="0"/>
        </c:dLbls>
        <c:gapWidth val="148"/>
        <c:overlap val="-15"/>
        <c:axId val="206359552"/>
        <c:axId val="197649536"/>
      </c:barChart>
      <c:catAx>
        <c:axId val="206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197649536"/>
        <c:crosses val="autoZero"/>
        <c:auto val="1"/>
        <c:lblAlgn val="ctr"/>
        <c:lblOffset val="100"/>
        <c:noMultiLvlLbl val="0"/>
      </c:catAx>
      <c:valAx>
        <c:axId val="197649536"/>
        <c:scaling>
          <c:orientation val="minMax"/>
          <c:max val="1"/>
        </c:scaling>
        <c:delete val="1"/>
        <c:axPos val="l"/>
        <c:numFmt formatCode="0%" sourceLinked="1"/>
        <c:majorTickMark val="out"/>
        <c:minorTickMark val="none"/>
        <c:tickLblPos val="nextTo"/>
        <c:crossAx val="206359552"/>
        <c:crosses val="autoZero"/>
        <c:crossBetween val="between"/>
      </c:valAx>
      <c:spPr>
        <a:noFill/>
        <a:ln w="25400">
          <a:noFill/>
        </a:ln>
        <a:effectLst/>
      </c:spPr>
    </c:plotArea>
    <c:legend>
      <c:legendPos val="t"/>
      <c:layout>
        <c:manualLayout>
          <c:xMode val="edge"/>
          <c:yMode val="edge"/>
          <c:x val="0.27447846945695309"/>
          <c:y val="1.3541870586295251E-2"/>
          <c:w val="0.39283922950394712"/>
          <c:h val="5.9019122075973346E-2"/>
        </c:manualLayout>
      </c:layout>
      <c:overlay val="0"/>
      <c:txPr>
        <a:bodyPr/>
        <a:lstStyle/>
        <a:p>
          <a:pPr>
            <a:defRPr sz="12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i="0">
          <a:latin typeface="Helvetica" pitchFamily="2"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37516785013127"/>
          <c:y val="6.5767459240255483E-2"/>
          <c:w val="0.48791252184813927"/>
          <c:h val="0.93423262269055896"/>
        </c:manualLayout>
      </c:layout>
      <c:barChart>
        <c:barDir val="bar"/>
        <c:grouping val="clustered"/>
        <c:varyColors val="0"/>
        <c:ser>
          <c:idx val="0"/>
          <c:order val="0"/>
          <c:tx>
            <c:strRef>
              <c:f>Sheet1!$B$1</c:f>
              <c:strCache>
                <c:ptCount val="1"/>
                <c:pt idx="0">
                  <c:v>Summer 2023</c:v>
                </c:pt>
              </c:strCache>
            </c:strRef>
          </c:tx>
          <c:spPr>
            <a:solidFill>
              <a:schemeClr val="accent1">
                <a:lumMod val="50000"/>
              </a:schemeClr>
            </a:solidFill>
            <a:ln>
              <a:noFill/>
            </a:ln>
            <a:effectLst/>
          </c:spPr>
          <c:invertIfNegative val="0"/>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01-9EAD-614F-9DE1-B63C2591592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Hotel</c:v>
                </c:pt>
                <c:pt idx="1">
                  <c:v>Family or friend's house</c:v>
                </c:pt>
                <c:pt idx="2">
                  <c:v>Rental</c:v>
                </c:pt>
                <c:pt idx="3">
                  <c:v>Resort</c:v>
                </c:pt>
                <c:pt idx="4">
                  <c:v>Camping</c:v>
                </c:pt>
                <c:pt idx="5">
                  <c:v>Cabin</c:v>
                </c:pt>
                <c:pt idx="6">
                  <c:v>Cruise</c:v>
                </c:pt>
                <c:pt idx="7">
                  <c:v>Something else</c:v>
                </c:pt>
              </c:strCache>
            </c:strRef>
          </c:cat>
          <c:val>
            <c:numRef>
              <c:f>Sheet1!$B$2:$B$9</c:f>
              <c:numCache>
                <c:formatCode>0%</c:formatCode>
                <c:ptCount val="8"/>
                <c:pt idx="0">
                  <c:v>0.66123926999999993</c:v>
                </c:pt>
                <c:pt idx="1">
                  <c:v>0.32615631</c:v>
                </c:pt>
                <c:pt idx="2">
                  <c:v>0.27360271000000003</c:v>
                </c:pt>
                <c:pt idx="3">
                  <c:v>0.23603919000000001</c:v>
                </c:pt>
                <c:pt idx="4">
                  <c:v>0.16215002000000001</c:v>
                </c:pt>
                <c:pt idx="5">
                  <c:v>0.13005385</c:v>
                </c:pt>
                <c:pt idx="6">
                  <c:v>0.11518713</c:v>
                </c:pt>
                <c:pt idx="7">
                  <c:v>3.5470889999999998E-2</c:v>
                </c:pt>
              </c:numCache>
            </c:numRef>
          </c:val>
          <c:extLst>
            <c:ext xmlns:c16="http://schemas.microsoft.com/office/drawing/2014/chart" uri="{C3380CC4-5D6E-409C-BE32-E72D297353CC}">
              <c16:uniqueId val="{00000001-51F0-724F-9F4C-D4068B5C9EB7}"/>
            </c:ext>
          </c:extLst>
        </c:ser>
        <c:ser>
          <c:idx val="1"/>
          <c:order val="1"/>
          <c:tx>
            <c:strRef>
              <c:f>Sheet1!$C$1</c:f>
              <c:strCache>
                <c:ptCount val="1"/>
                <c:pt idx="0">
                  <c:v>Summer 2022</c:v>
                </c:pt>
              </c:strCache>
            </c:strRef>
          </c:tx>
          <c:spPr>
            <a:solidFill>
              <a:schemeClr val="accent1"/>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2-9EAD-614F-9DE1-B63C25915926}"/>
              </c:ext>
            </c:extLst>
          </c:dPt>
          <c:dLbls>
            <c:dLbl>
              <c:idx val="2"/>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AD-614F-9DE1-B63C25915926}"/>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Hotel</c:v>
                </c:pt>
                <c:pt idx="1">
                  <c:v>Family or friend's house</c:v>
                </c:pt>
                <c:pt idx="2">
                  <c:v>Rental</c:v>
                </c:pt>
                <c:pt idx="3">
                  <c:v>Resort</c:v>
                </c:pt>
                <c:pt idx="4">
                  <c:v>Camping</c:v>
                </c:pt>
                <c:pt idx="5">
                  <c:v>Cabin</c:v>
                </c:pt>
                <c:pt idx="6">
                  <c:v>Cruise</c:v>
                </c:pt>
                <c:pt idx="7">
                  <c:v>Something else</c:v>
                </c:pt>
              </c:strCache>
            </c:strRef>
          </c:cat>
          <c:val>
            <c:numRef>
              <c:f>Sheet1!$C$2:$C$9</c:f>
              <c:numCache>
                <c:formatCode>0%</c:formatCode>
                <c:ptCount val="8"/>
                <c:pt idx="0">
                  <c:v>0.63</c:v>
                </c:pt>
                <c:pt idx="1">
                  <c:v>0.4</c:v>
                </c:pt>
                <c:pt idx="2">
                  <c:v>0.28000000000000003</c:v>
                </c:pt>
                <c:pt idx="3">
                  <c:v>0.26</c:v>
                </c:pt>
                <c:pt idx="4">
                  <c:v>0.21</c:v>
                </c:pt>
                <c:pt idx="5">
                  <c:v>0.16</c:v>
                </c:pt>
                <c:pt idx="6">
                  <c:v>0.11</c:v>
                </c:pt>
                <c:pt idx="7">
                  <c:v>0.03</c:v>
                </c:pt>
              </c:numCache>
            </c:numRef>
          </c:val>
          <c:extLst>
            <c:ext xmlns:c16="http://schemas.microsoft.com/office/drawing/2014/chart" uri="{C3380CC4-5D6E-409C-BE32-E72D297353CC}">
              <c16:uniqueId val="{00000003-51F0-724F-9F4C-D4068B5C9EB7}"/>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legend>
      <c:legendPos val="t"/>
      <c:layout>
        <c:manualLayout>
          <c:xMode val="edge"/>
          <c:yMode val="edge"/>
          <c:x val="0.43589492177673295"/>
          <c:y val="0"/>
          <c:w val="0.26588767492928589"/>
          <c:h val="5.710037910020323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65036666534733E-3"/>
          <c:y val="7.7751620749173356E-2"/>
          <c:w val="0.9883785758145176"/>
          <c:h val="0.64185238805284128"/>
        </c:manualLayout>
      </c:layout>
      <c:barChart>
        <c:barDir val="col"/>
        <c:grouping val="clustered"/>
        <c:varyColors val="0"/>
        <c:ser>
          <c:idx val="1"/>
          <c:order val="0"/>
          <c:tx>
            <c:strRef>
              <c:f>Sheet1!$C$1</c:f>
              <c:strCache>
                <c:ptCount val="1"/>
                <c:pt idx="0">
                  <c:v>Summer Travelers</c:v>
                </c:pt>
              </c:strCache>
            </c:strRef>
          </c:tx>
          <c:spPr>
            <a:solidFill>
              <a:schemeClr val="accent2"/>
            </a:solidFill>
            <a:ln>
              <a:noFill/>
            </a:ln>
            <a:effectLst/>
          </c:spPr>
          <c:invertIfNegative val="0"/>
          <c:dLbls>
            <c:dLbl>
              <c:idx val="8"/>
              <c:layout>
                <c:manualLayout>
                  <c:x val="3.5234445934176138E-3"/>
                  <c:y val="2.74404519976529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F7-7946-86F0-B489B0200CD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Beaches or lakes</c:v>
                </c:pt>
                <c:pt idx="1">
                  <c:v>Fairs</c:v>
                </c:pt>
                <c:pt idx="2">
                  <c:v>Movie theaters</c:v>
                </c:pt>
                <c:pt idx="3">
                  <c:v>Local festivals / block parties</c:v>
                </c:pt>
                <c:pt idx="4">
                  <c:v>Museums</c:v>
                </c:pt>
                <c:pt idx="5">
                  <c:v>Amusement parks</c:v>
                </c:pt>
                <c:pt idx="6">
                  <c:v>Concerts</c:v>
                </c:pt>
                <c:pt idx="7">
                  <c:v>National or state parks</c:v>
                </c:pt>
                <c:pt idx="8">
                  <c:v>Resorts</c:v>
                </c:pt>
                <c:pt idx="9">
                  <c:v>Zoos</c:v>
                </c:pt>
                <c:pt idx="10">
                  <c:v>"Destination cities"</c:v>
                </c:pt>
                <c:pt idx="11">
                  <c:v>Sporting events</c:v>
                </c:pt>
                <c:pt idx="12">
                  <c:v>Casinos</c:v>
                </c:pt>
                <c:pt idx="13">
                  <c:v>Live theater performances</c:v>
                </c:pt>
                <c:pt idx="14">
                  <c:v>Trade shows</c:v>
                </c:pt>
              </c:strCache>
            </c:strRef>
          </c:cat>
          <c:val>
            <c:numRef>
              <c:f>Sheet1!$C$2:$C$16</c:f>
              <c:numCache>
                <c:formatCode>0%</c:formatCode>
                <c:ptCount val="15"/>
                <c:pt idx="0">
                  <c:v>0.89</c:v>
                </c:pt>
                <c:pt idx="1">
                  <c:v>0.68</c:v>
                </c:pt>
                <c:pt idx="2">
                  <c:v>0.68</c:v>
                </c:pt>
                <c:pt idx="3">
                  <c:v>0.66</c:v>
                </c:pt>
                <c:pt idx="4">
                  <c:v>0.66</c:v>
                </c:pt>
                <c:pt idx="5">
                  <c:v>0.65</c:v>
                </c:pt>
                <c:pt idx="6">
                  <c:v>0.64</c:v>
                </c:pt>
                <c:pt idx="7">
                  <c:v>0.64</c:v>
                </c:pt>
                <c:pt idx="8">
                  <c:v>0.64</c:v>
                </c:pt>
                <c:pt idx="9">
                  <c:v>0.63</c:v>
                </c:pt>
                <c:pt idx="10">
                  <c:v>0.63</c:v>
                </c:pt>
                <c:pt idx="11">
                  <c:v>0.59</c:v>
                </c:pt>
                <c:pt idx="12">
                  <c:v>0.54</c:v>
                </c:pt>
                <c:pt idx="13">
                  <c:v>0.44</c:v>
                </c:pt>
                <c:pt idx="14">
                  <c:v>0.33</c:v>
                </c:pt>
              </c:numCache>
            </c:numRef>
          </c:val>
          <c:extLst>
            <c:ext xmlns:c16="http://schemas.microsoft.com/office/drawing/2014/chart" uri="{C3380CC4-5D6E-409C-BE32-E72D297353CC}">
              <c16:uniqueId val="{00000002-C112-C241-983E-AF48275601B8}"/>
            </c:ext>
          </c:extLst>
        </c:ser>
        <c:dLbls>
          <c:showLegendKey val="0"/>
          <c:showVal val="0"/>
          <c:showCatName val="0"/>
          <c:showSerName val="0"/>
          <c:showPercent val="0"/>
          <c:showBubbleSize val="0"/>
        </c:dLbls>
        <c:gapWidth val="70"/>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99C4-456A-9822-B0774C055A5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9C4-456A-9822-B0774C055A51}"/>
              </c:ext>
            </c:extLst>
          </c:dPt>
          <c:cat>
            <c:strRef>
              <c:f>Sheet1!$A$2:$A$3</c:f>
              <c:strCache>
                <c:ptCount val="2"/>
                <c:pt idx="0">
                  <c:v>Agree</c:v>
                </c:pt>
                <c:pt idx="1">
                  <c:v>Disagree</c:v>
                </c:pt>
              </c:strCache>
            </c:strRef>
          </c:cat>
          <c:val>
            <c:numRef>
              <c:f>Sheet1!$B$2:$B$3</c:f>
              <c:numCache>
                <c:formatCode>General</c:formatCode>
                <c:ptCount val="2"/>
                <c:pt idx="0">
                  <c:v>54</c:v>
                </c:pt>
                <c:pt idx="1">
                  <c:v>46</c:v>
                </c:pt>
              </c:numCache>
            </c:numRef>
          </c:val>
          <c:extLst>
            <c:ext xmlns:c16="http://schemas.microsoft.com/office/drawing/2014/chart" uri="{C3380CC4-5D6E-409C-BE32-E72D297353CC}">
              <c16:uniqueId val="{00000004-99C4-456A-9822-B0774C055A5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Very we</c:v>
                </c:pt>
              </c:strCache>
            </c:strRef>
          </c:tx>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Ref>
          </c:val>
          <c:extLst>
            <c:ext xmlns:c16="http://schemas.microsoft.com/office/drawing/2014/chart" uri="{C3380CC4-5D6E-409C-BE32-E72D297353CC}">
              <c16:uniqueId val="{00000000-855D-3E41-81E8-8C5291B5E6C2}"/>
            </c:ext>
          </c:extLst>
        </c:ser>
        <c:ser>
          <c:idx val="1"/>
          <c:order val="1"/>
          <c:tx>
            <c:strRef>
              <c:f>Sheet1!$B$1</c:f>
              <c:strCache>
                <c:ptCount val="1"/>
                <c:pt idx="0">
                  <c:v>Column1</c:v>
                </c:pt>
              </c:strCache>
            </c:strRef>
          </c:tx>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Ref>
          </c:val>
          <c:extLst>
            <c:ext xmlns:c16="http://schemas.microsoft.com/office/drawing/2014/chart" uri="{C3380CC4-5D6E-409C-BE32-E72D297353CC}">
              <c16:uniqueId val="{00000002-855D-3E41-81E8-8C5291B5E6C2}"/>
            </c:ext>
          </c:extLst>
        </c:ser>
        <c:ser>
          <c:idx val="2"/>
          <c:order val="2"/>
          <c:tx>
            <c:strRef>
              <c:f>Sheet1!$C$1</c:f>
              <c:strCache>
                <c:ptCount val="1"/>
                <c:pt idx="0">
                  <c:v>Strongly disagree</c:v>
                </c:pt>
              </c:strCache>
            </c:strRef>
          </c:tx>
          <c:spPr>
            <a:solidFill>
              <a:schemeClr val="accent3">
                <a:lumMod val="75000"/>
              </a:schemeClr>
            </a:solidFill>
            <a:ln>
              <a:noFill/>
            </a:ln>
            <a:effectLst/>
          </c:spPr>
          <c:invertIfNegative val="0"/>
          <c:dPt>
            <c:idx val="0"/>
            <c:invertIfNegative val="0"/>
            <c:bubble3D val="0"/>
            <c:extLst>
              <c:ext xmlns:c16="http://schemas.microsoft.com/office/drawing/2014/chart" uri="{C3380CC4-5D6E-409C-BE32-E72D297353CC}">
                <c16:uniqueId val="{00000003-855D-3E41-81E8-8C5291B5E6C2}"/>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f>
              <c:numCache>
                <c:formatCode>0%</c:formatCode>
                <c:ptCount val="1"/>
                <c:pt idx="0">
                  <c:v>0.1</c:v>
                </c:pt>
              </c:numCache>
            </c:numRef>
          </c:val>
          <c:extLst>
            <c:ext xmlns:c16="http://schemas.microsoft.com/office/drawing/2014/chart" uri="{C3380CC4-5D6E-409C-BE32-E72D297353CC}">
              <c16:uniqueId val="{00000004-855D-3E41-81E8-8C5291B5E6C2}"/>
            </c:ext>
          </c:extLst>
        </c:ser>
        <c:ser>
          <c:idx val="3"/>
          <c:order val="3"/>
          <c:tx>
            <c:strRef>
              <c:f>Sheet1!$D$1</c:f>
              <c:strCache>
                <c:ptCount val="1"/>
                <c:pt idx="0">
                  <c:v>Somewhat disagree</c:v>
                </c:pt>
              </c:strCache>
            </c:strRef>
          </c:tx>
          <c:spPr>
            <a:solidFill>
              <a:schemeClr val="accent3"/>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C8-473A-A969-525A2E740DB6}"/>
                </c:ext>
              </c:extLst>
            </c:dLbl>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val>
            <c:numRef>
              <c:f>Sheet1!$D$2</c:f>
              <c:numCache>
                <c:formatCode>0%</c:formatCode>
                <c:ptCount val="1"/>
                <c:pt idx="0">
                  <c:v>0.2</c:v>
                </c:pt>
              </c:numCache>
            </c:numRef>
          </c:val>
          <c:extLst>
            <c:ext xmlns:c16="http://schemas.microsoft.com/office/drawing/2014/chart" uri="{C3380CC4-5D6E-409C-BE32-E72D297353CC}">
              <c16:uniqueId val="{00000005-855D-3E41-81E8-8C5291B5E6C2}"/>
            </c:ext>
          </c:extLst>
        </c:ser>
        <c:ser>
          <c:idx val="4"/>
          <c:order val="4"/>
          <c:tx>
            <c:strRef>
              <c:f>Sheet1!$E$1</c:f>
              <c:strCache>
                <c:ptCount val="1"/>
                <c:pt idx="0">
                  <c:v>Somewhat agree</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c:f>
              <c:numCache>
                <c:formatCode>0%</c:formatCode>
                <c:ptCount val="1"/>
                <c:pt idx="0">
                  <c:v>0.41</c:v>
                </c:pt>
              </c:numCache>
            </c:numRef>
          </c:val>
          <c:extLst>
            <c:ext xmlns:c16="http://schemas.microsoft.com/office/drawing/2014/chart" uri="{C3380CC4-5D6E-409C-BE32-E72D297353CC}">
              <c16:uniqueId val="{00000006-855D-3E41-81E8-8C5291B5E6C2}"/>
            </c:ext>
          </c:extLst>
        </c:ser>
        <c:ser>
          <c:idx val="5"/>
          <c:order val="5"/>
          <c:tx>
            <c:strRef>
              <c:f>Sheet1!$F$1</c:f>
              <c:strCache>
                <c:ptCount val="1"/>
                <c:pt idx="0">
                  <c:v>Strongly agree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c:f>
              <c:numCache>
                <c:formatCode>0%</c:formatCode>
                <c:ptCount val="1"/>
                <c:pt idx="0">
                  <c:v>0.28999999999999998</c:v>
                </c:pt>
              </c:numCache>
            </c:numRef>
          </c:val>
          <c:extLst>
            <c:ext xmlns:c16="http://schemas.microsoft.com/office/drawing/2014/chart" uri="{C3380CC4-5D6E-409C-BE32-E72D297353CC}">
              <c16:uniqueId val="{00000008-855D-3E41-81E8-8C5291B5E6C2}"/>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2.561764753344414E-3"/>
          <c:y val="0.24669463065394268"/>
          <c:w val="0.47076098533137539"/>
          <c:h val="0.57088214096541423"/>
        </c:manualLayout>
      </c:layout>
      <c:overlay val="0"/>
      <c:txPr>
        <a:bodyPr/>
        <a:lstStyle/>
        <a:p>
          <a:pPr>
            <a:defRPr b="1" i="0">
              <a:latin typeface="Helvetica"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Light" panose="020B0403020202020204"/>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608C-4698-965F-E26AD5616F4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08C-4698-965F-E26AD5616F46}"/>
              </c:ext>
            </c:extLst>
          </c:dPt>
          <c:cat>
            <c:strRef>
              <c:f>Sheet1!$A$2:$A$3</c:f>
              <c:strCache>
                <c:ptCount val="2"/>
                <c:pt idx="0">
                  <c:v>Agree</c:v>
                </c:pt>
                <c:pt idx="1">
                  <c:v>Disagree</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04-608C-4698-965F-E26AD5616F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4A20-44C2-B8C7-93C568E098F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A20-44C2-B8C7-93C568E098F9}"/>
              </c:ext>
            </c:extLst>
          </c:dPt>
          <c:cat>
            <c:strRef>
              <c:f>Sheet1!$A$2:$A$3</c:f>
              <c:strCache>
                <c:ptCount val="2"/>
                <c:pt idx="0">
                  <c:v>Agree</c:v>
                </c:pt>
                <c:pt idx="1">
                  <c:v>Disagree</c:v>
                </c:pt>
              </c:strCache>
            </c:strRef>
          </c:cat>
          <c:val>
            <c:numRef>
              <c:f>Sheet1!$B$2:$B$3</c:f>
              <c:numCache>
                <c:formatCode>General</c:formatCode>
                <c:ptCount val="2"/>
                <c:pt idx="0">
                  <c:v>79</c:v>
                </c:pt>
                <c:pt idx="1">
                  <c:v>21</c:v>
                </c:pt>
              </c:numCache>
            </c:numRef>
          </c:val>
          <c:extLst>
            <c:ext xmlns:c16="http://schemas.microsoft.com/office/drawing/2014/chart" uri="{C3380CC4-5D6E-409C-BE32-E72D297353CC}">
              <c16:uniqueId val="{00000004-4A20-44C2-B8C7-93C568E098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9C4-456A-9822-B0774C055A5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9C4-456A-9822-B0774C055A51}"/>
              </c:ext>
            </c:extLst>
          </c:dPt>
          <c:cat>
            <c:strRef>
              <c:f>Sheet1!$A$2:$A$3</c:f>
              <c:strCache>
                <c:ptCount val="2"/>
                <c:pt idx="0">
                  <c:v>Agree</c:v>
                </c:pt>
                <c:pt idx="1">
                  <c:v>Disagree</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99C4-456A-9822-B0774C055A5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08C-4698-965F-E26AD5616F4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08C-4698-965F-E26AD5616F46}"/>
              </c:ext>
            </c:extLst>
          </c:dPt>
          <c:cat>
            <c:strRef>
              <c:f>Sheet1!$A$2:$A$3</c:f>
              <c:strCache>
                <c:ptCount val="2"/>
                <c:pt idx="0">
                  <c:v>Agree</c:v>
                </c:pt>
                <c:pt idx="1">
                  <c:v>Disagree</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608C-4698-965F-E26AD5616F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A20-44C2-B8C7-93C568E098F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A20-44C2-B8C7-93C568E098F9}"/>
              </c:ext>
            </c:extLst>
          </c:dPt>
          <c:cat>
            <c:strRef>
              <c:f>Sheet1!$A$2:$A$3</c:f>
              <c:strCache>
                <c:ptCount val="2"/>
                <c:pt idx="0">
                  <c:v>Agree</c:v>
                </c:pt>
                <c:pt idx="1">
                  <c:v>Disagree</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4A20-44C2-B8C7-93C568E098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C4-456A-9822-B0774C055A5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9C4-456A-9822-B0774C055A51}"/>
              </c:ext>
            </c:extLst>
          </c:dPt>
          <c:cat>
            <c:strRef>
              <c:f>Sheet1!$A$2:$A$3</c:f>
              <c:strCache>
                <c:ptCount val="2"/>
                <c:pt idx="0">
                  <c:v>Agree</c:v>
                </c:pt>
                <c:pt idx="1">
                  <c:v>Disagree</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99C4-456A-9822-B0774C055A5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8C-4698-965F-E26AD5616F4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08C-4698-965F-E26AD5616F46}"/>
              </c:ext>
            </c:extLst>
          </c:dPt>
          <c:cat>
            <c:strRef>
              <c:f>Sheet1!$A$2:$A$3</c:f>
              <c:strCache>
                <c:ptCount val="2"/>
                <c:pt idx="0">
                  <c:v>Agree</c:v>
                </c:pt>
                <c:pt idx="1">
                  <c:v>Disagree</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608C-4698-965F-E26AD5616F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20-44C2-B8C7-93C568E098F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A20-44C2-B8C7-93C568E098F9}"/>
              </c:ext>
            </c:extLst>
          </c:dPt>
          <c:cat>
            <c:strRef>
              <c:f>Sheet1!$A$2:$A$3</c:f>
              <c:strCache>
                <c:ptCount val="2"/>
                <c:pt idx="0">
                  <c:v>Agree</c:v>
                </c:pt>
                <c:pt idx="1">
                  <c:v>Disagree</c:v>
                </c:pt>
              </c:strCache>
            </c:strRef>
          </c:cat>
          <c:val>
            <c:numRef>
              <c:f>Sheet1!$B$2:$B$3</c:f>
              <c:numCache>
                <c:formatCode>General</c:formatCode>
                <c:ptCount val="2"/>
                <c:pt idx="0">
                  <c:v>77</c:v>
                </c:pt>
                <c:pt idx="1">
                  <c:v>33</c:v>
                </c:pt>
              </c:numCache>
            </c:numRef>
          </c:val>
          <c:extLst>
            <c:ext xmlns:c16="http://schemas.microsoft.com/office/drawing/2014/chart" uri="{C3380CC4-5D6E-409C-BE32-E72D297353CC}">
              <c16:uniqueId val="{00000004-4A20-44C2-B8C7-93C568E098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9C4-456A-9822-B0774C055A5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9C4-456A-9822-B0774C055A51}"/>
              </c:ext>
            </c:extLst>
          </c:dPt>
          <c:cat>
            <c:strRef>
              <c:f>Sheet1!$A$2:$A$3</c:f>
              <c:strCache>
                <c:ptCount val="2"/>
                <c:pt idx="0">
                  <c:v>Agree</c:v>
                </c:pt>
                <c:pt idx="1">
                  <c:v>Disagree</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99C4-456A-9822-B0774C055A5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08C-4698-965F-E26AD5616F4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08C-4698-965F-E26AD5616F46}"/>
              </c:ext>
            </c:extLst>
          </c:dPt>
          <c:cat>
            <c:strRef>
              <c:f>Sheet1!$A$2:$A$3</c:f>
              <c:strCache>
                <c:ptCount val="2"/>
                <c:pt idx="0">
                  <c:v>Agree</c:v>
                </c:pt>
                <c:pt idx="1">
                  <c:v>Disagree</c:v>
                </c:pt>
              </c:strCache>
            </c:strRef>
          </c:cat>
          <c:val>
            <c:numRef>
              <c:f>Sheet1!$B$2:$B$3</c:f>
              <c:numCache>
                <c:formatCode>General</c:formatCode>
                <c:ptCount val="2"/>
                <c:pt idx="0">
                  <c:v>77</c:v>
                </c:pt>
                <c:pt idx="1">
                  <c:v>33</c:v>
                </c:pt>
              </c:numCache>
            </c:numRef>
          </c:val>
          <c:extLst>
            <c:ext xmlns:c16="http://schemas.microsoft.com/office/drawing/2014/chart" uri="{C3380CC4-5D6E-409C-BE32-E72D297353CC}">
              <c16:uniqueId val="{00000004-608C-4698-965F-E26AD5616F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53484378503694"/>
          <c:y val="0"/>
          <c:w val="0.50985124472518939"/>
          <c:h val="1"/>
        </c:manualLayout>
      </c:layout>
      <c:barChart>
        <c:barDir val="bar"/>
        <c:grouping val="clustered"/>
        <c:varyColors val="0"/>
        <c:ser>
          <c:idx val="0"/>
          <c:order val="0"/>
          <c:tx>
            <c:strRef>
              <c:f>Sheet1!$B$1</c:f>
              <c:strCache>
                <c:ptCount val="1"/>
                <c:pt idx="0">
                  <c:v>Gen Pop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5"/>
                <c:pt idx="0">
                  <c:v>Male</c:v>
                </c:pt>
                <c:pt idx="1">
                  <c:v>Female</c:v>
                </c:pt>
                <c:pt idx="3">
                  <c:v>Gen Z</c:v>
                </c:pt>
                <c:pt idx="4">
                  <c:v>Millennials </c:v>
                </c:pt>
                <c:pt idx="5">
                  <c:v>Gen X</c:v>
                </c:pt>
                <c:pt idx="6">
                  <c:v>Boomer+</c:v>
                </c:pt>
                <c:pt idx="8">
                  <c:v>Black</c:v>
                </c:pt>
                <c:pt idx="9">
                  <c:v>Hispanic</c:v>
                </c:pt>
                <c:pt idx="10">
                  <c:v>White</c:v>
                </c:pt>
                <c:pt idx="12">
                  <c:v>&lt;$50K</c:v>
                </c:pt>
                <c:pt idx="13">
                  <c:v>$50-99K</c:v>
                </c:pt>
                <c:pt idx="14">
                  <c:v>$100K+</c:v>
                </c:pt>
              </c:strCache>
            </c:strRef>
          </c:cat>
          <c:val>
            <c:numRef>
              <c:f>Sheet1!$B$2:$B$22</c:f>
              <c:numCache>
                <c:formatCode>0%</c:formatCode>
                <c:ptCount val="15"/>
                <c:pt idx="0">
                  <c:v>0.7</c:v>
                </c:pt>
                <c:pt idx="1">
                  <c:v>0.71</c:v>
                </c:pt>
                <c:pt idx="3">
                  <c:v>0.66</c:v>
                </c:pt>
                <c:pt idx="4">
                  <c:v>0.77</c:v>
                </c:pt>
                <c:pt idx="5">
                  <c:v>0.73</c:v>
                </c:pt>
                <c:pt idx="6">
                  <c:v>0.63</c:v>
                </c:pt>
                <c:pt idx="8">
                  <c:v>0.66</c:v>
                </c:pt>
                <c:pt idx="9">
                  <c:v>0.7</c:v>
                </c:pt>
                <c:pt idx="10">
                  <c:v>0.71</c:v>
                </c:pt>
                <c:pt idx="12">
                  <c:v>0.78</c:v>
                </c:pt>
                <c:pt idx="13">
                  <c:v>0.72</c:v>
                </c:pt>
                <c:pt idx="14">
                  <c:v>0.61</c:v>
                </c:pt>
              </c:numCache>
            </c:numRef>
          </c:val>
          <c:extLst>
            <c:ext xmlns:c16="http://schemas.microsoft.com/office/drawing/2014/chart" uri="{C3380CC4-5D6E-409C-BE32-E72D297353CC}">
              <c16:uniqueId val="{00000000-7BB0-CB44-87D4-F1AEFC216B4E}"/>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1"/>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A20-44C2-B8C7-93C568E098F9}"/>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A20-44C2-B8C7-93C568E098F9}"/>
              </c:ext>
            </c:extLst>
          </c:dPt>
          <c:cat>
            <c:strRef>
              <c:f>Sheet1!$A$2:$A$3</c:f>
              <c:strCache>
                <c:ptCount val="2"/>
                <c:pt idx="0">
                  <c:v>Agree</c:v>
                </c:pt>
                <c:pt idx="1">
                  <c:v>Disagree</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4A20-44C2-B8C7-93C568E098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B4-8A4E-BFB6-C06206B3AF04}"/>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66B4-8A4E-BFB6-C06206B3AF04}"/>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6B4-8A4E-BFB6-C06206B3AF04}"/>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70A9-874F-A079-3017AB9FAB18}"/>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18B7AAE-7223-C14C-9811-886D379BB518}" type="CATEGORYNAME">
                      <a:rPr lang="en-US" sz="1000"/>
                      <a:pPr>
                        <a:defRPr sz="1000" b="1">
                          <a:latin typeface="Helvetica" pitchFamily="2" charset="0"/>
                        </a:defRPr>
                      </a:pPr>
                      <a:t>[CATEGORY NAME]</a:t>
                    </a:fld>
                    <a:r>
                      <a:rPr lang="en-US" sz="1000" baseline="0"/>
                      <a:t>,</a:t>
                    </a:r>
                  </a:p>
                  <a:p>
                    <a:pPr>
                      <a:defRPr sz="1000" b="1">
                        <a:latin typeface="Helvetica" pitchFamily="2" charset="0"/>
                      </a:defRPr>
                    </a:pPr>
                    <a:fld id="{A7749AB6-AAA3-B443-8D91-11A4FC328013}" type="VALUE">
                      <a:rPr lang="en-US" sz="1400" baseline="0" smtClean="0"/>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66B4-8A4E-BFB6-C06206B3AF04}"/>
                </c:ext>
              </c:extLst>
            </c:dLbl>
            <c:dLbl>
              <c:idx val="1"/>
              <c:layout>
                <c:manualLayout>
                  <c:x val="-0.1180211142062744"/>
                  <c:y val="-8.8809163670636876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C6FBED5-1FBB-BB4E-BC16-0E2C094F0056}" type="CATEGORYNAME">
                      <a:rPr lang="en-US" sz="1000">
                        <a:solidFill>
                          <a:schemeClr val="tx1"/>
                        </a:solidFill>
                      </a:rPr>
                      <a:pPr>
                        <a:defRPr sz="1000" b="1">
                          <a:latin typeface="Helvetica" pitchFamily="2" charset="0"/>
                        </a:defRPr>
                      </a:pPr>
                      <a:t>[CATEGORY NAME]</a:t>
                    </a:fld>
                    <a:r>
                      <a:rPr lang="en-US" sz="1000" baseline="0">
                        <a:solidFill>
                          <a:schemeClr val="tx1"/>
                        </a:solidFill>
                      </a:rPr>
                      <a:t>,</a:t>
                    </a:r>
                  </a:p>
                  <a:p>
                    <a:pPr>
                      <a:defRPr sz="1000" b="1">
                        <a:latin typeface="Helvetica" pitchFamily="2" charset="0"/>
                      </a:defRPr>
                    </a:pPr>
                    <a:fld id="{ECFACAC5-9AD0-9D4F-87FE-13A4F545914D}" type="VALUE">
                      <a:rPr lang="en-US" sz="1400" baseline="0" smtClean="0">
                        <a:solidFill>
                          <a:schemeClr val="tx1"/>
                        </a:solidFill>
                      </a:rPr>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66B4-8A4E-BFB6-C06206B3AF04}"/>
                </c:ext>
              </c:extLst>
            </c:dLbl>
            <c:dLbl>
              <c:idx val="2"/>
              <c:layout>
                <c:manualLayout>
                  <c:x val="0.20332181617530584"/>
                  <c:y val="-3.0227343554038819E-2"/>
                </c:manualLayout>
              </c:layout>
              <c:tx>
                <c:rich>
                  <a:bodyPr/>
                  <a:lstStyle/>
                  <a:p>
                    <a:fld id="{48F99013-EC45-0D45-B6F6-FBDFCFEE7F16}" type="CATEGORYNAME">
                      <a:rPr lang="en-US"/>
                      <a:pPr/>
                      <a:t>[CATEGORY NAME]</a:t>
                    </a:fld>
                    <a:r>
                      <a:rPr lang="en-US" baseline="0"/>
                      <a:t>, </a:t>
                    </a:r>
                    <a:fld id="{0479CA79-DF24-CA4F-B2CC-241FF2DE4B7C}"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6B4-8A4E-BFB6-C06206B3AF04}"/>
                </c:ext>
              </c:extLst>
            </c:dLbl>
            <c:dLbl>
              <c:idx val="3"/>
              <c:layout>
                <c:manualLayout>
                  <c:x val="8.8168833135108635E-2"/>
                  <c:y val="0.13900564748447511"/>
                </c:manualLayout>
              </c:layout>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A9-874F-A079-3017AB9FAB1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0.39</c:v>
                </c:pt>
                <c:pt idx="1">
                  <c:v>0.16</c:v>
                </c:pt>
                <c:pt idx="2">
                  <c:v>0.38</c:v>
                </c:pt>
                <c:pt idx="3">
                  <c:v>0.08</c:v>
                </c:pt>
              </c:numCache>
            </c:numRef>
          </c:val>
          <c:extLst>
            <c:ext xmlns:c16="http://schemas.microsoft.com/office/drawing/2014/chart" uri="{C3380CC4-5D6E-409C-BE32-E72D297353CC}">
              <c16:uniqueId val="{00000008-66B4-8A4E-BFB6-C06206B3AF0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Boomers</c:v>
                </c:pt>
                <c:pt idx="11">
                  <c:v>Gen X</c:v>
                </c:pt>
                <c:pt idx="12">
                  <c:v>Millennial</c:v>
                </c:pt>
                <c:pt idx="13">
                  <c:v>Gen Z</c:v>
                </c:pt>
                <c:pt idx="15">
                  <c:v>Women</c:v>
                </c:pt>
                <c:pt idx="16">
                  <c:v>Men</c:v>
                </c:pt>
              </c:strCache>
            </c:strRef>
          </c:cat>
          <c:val>
            <c:numRef>
              <c:f>Sheet1!$B$2:$B$18</c:f>
              <c:numCache>
                <c:formatCode>0%</c:formatCode>
                <c:ptCount val="17"/>
                <c:pt idx="0">
                  <c:v>0.55000000000000004</c:v>
                </c:pt>
                <c:pt idx="1">
                  <c:v>0.56000000000000005</c:v>
                </c:pt>
                <c:pt idx="2">
                  <c:v>0.53</c:v>
                </c:pt>
                <c:pt idx="3">
                  <c:v>0.52</c:v>
                </c:pt>
                <c:pt idx="5">
                  <c:v>0.45</c:v>
                </c:pt>
                <c:pt idx="6">
                  <c:v>0.52</c:v>
                </c:pt>
                <c:pt idx="7">
                  <c:v>0.59</c:v>
                </c:pt>
                <c:pt idx="8">
                  <c:v>0.7</c:v>
                </c:pt>
                <c:pt idx="10">
                  <c:v>0.35</c:v>
                </c:pt>
                <c:pt idx="11">
                  <c:v>0.44</c:v>
                </c:pt>
                <c:pt idx="12">
                  <c:v>0.66</c:v>
                </c:pt>
                <c:pt idx="13">
                  <c:v>0.66</c:v>
                </c:pt>
                <c:pt idx="15">
                  <c:v>0.52</c:v>
                </c:pt>
                <c:pt idx="16">
                  <c:v>0.56999999999999995</c:v>
                </c:pt>
              </c:numCache>
            </c:numRef>
          </c:val>
          <c:extLst>
            <c:ext xmlns:c16="http://schemas.microsoft.com/office/drawing/2014/chart" uri="{C3380CC4-5D6E-409C-BE32-E72D297353CC}">
              <c16:uniqueId val="{00000007-BC7A-2340-8798-C3D40B54C8CF}"/>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max val="0.9"/>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01444393748463"/>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7C8D-2F42-8F3D-9E67129F8A93}"/>
              </c:ext>
            </c:extLst>
          </c:dPt>
          <c:dPt>
            <c:idx val="6"/>
            <c:invertIfNegative val="0"/>
            <c:bubble3D val="0"/>
            <c:extLst>
              <c:ext xmlns:c16="http://schemas.microsoft.com/office/drawing/2014/chart" uri="{C3380CC4-5D6E-409C-BE32-E72D297353CC}">
                <c16:uniqueId val="{00000002-C551-9648-91D3-A7EBE0F4409F}"/>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51-9648-91D3-A7EBE0F4409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Any of these (NET)</c:v>
                </c:pt>
                <c:pt idx="1">
                  <c:v>Visited the product or company's website</c:v>
                </c:pt>
                <c:pt idx="2">
                  <c:v>Searched for more information about the product</c:v>
                </c:pt>
                <c:pt idx="3">
                  <c:v>Made a purchase at a physical retail location</c:v>
                </c:pt>
                <c:pt idx="4">
                  <c:v>Shared by word-of-mouth information about the product with family or friends</c:v>
                </c:pt>
                <c:pt idx="5">
                  <c:v>Inquired about the product with my doctor or a healthcare specialist</c:v>
                </c:pt>
                <c:pt idx="6">
                  <c:v>Ordered the product via mobile app</c:v>
                </c:pt>
                <c:pt idx="7">
                  <c:v>Followed the product or company on social media</c:v>
                </c:pt>
                <c:pt idx="8">
                  <c:v>Got a prescription for the product</c:v>
                </c:pt>
                <c:pt idx="9">
                  <c:v>Contacted my insurance company to see coverage capabilities</c:v>
                </c:pt>
                <c:pt idx="10">
                  <c:v>Used QR code, tap technology, or SMS text to access a product offer or information</c:v>
                </c:pt>
                <c:pt idx="11">
                  <c:v>Took a picture of the ad to share on social media</c:v>
                </c:pt>
              </c:strCache>
            </c:strRef>
          </c:cat>
          <c:val>
            <c:numRef>
              <c:f>Sheet1!$B$2:$B$13</c:f>
              <c:numCache>
                <c:formatCode>0%</c:formatCode>
                <c:ptCount val="12"/>
                <c:pt idx="0">
                  <c:v>0.78</c:v>
                </c:pt>
                <c:pt idx="1">
                  <c:v>0.3776428</c:v>
                </c:pt>
                <c:pt idx="2">
                  <c:v>0.35161764000000001</c:v>
                </c:pt>
                <c:pt idx="3">
                  <c:v>0.35107970999999999</c:v>
                </c:pt>
                <c:pt idx="4">
                  <c:v>0.31834657</c:v>
                </c:pt>
                <c:pt idx="5">
                  <c:v>0.31091014</c:v>
                </c:pt>
                <c:pt idx="6">
                  <c:v>0.24337101</c:v>
                </c:pt>
                <c:pt idx="7">
                  <c:v>0.21972647000000001</c:v>
                </c:pt>
                <c:pt idx="8">
                  <c:v>0.20663870000000001</c:v>
                </c:pt>
                <c:pt idx="9">
                  <c:v>0.19037291000000001</c:v>
                </c:pt>
                <c:pt idx="10">
                  <c:v>0.16447875000000001</c:v>
                </c:pt>
                <c:pt idx="11">
                  <c:v>0.14725308000000001</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23304329175337"/>
          <c:y val="0"/>
          <c:w val="0.46076695670824658"/>
          <c:h val="0.99367417729438079"/>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0-2CC2-2A46-A3EC-62B2B928716B}"/>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73-F24E-9134-0644E4A762E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Interested (NET)</c:v>
                </c:pt>
                <c:pt idx="1">
                  <c:v>Product benefits and/or symptoms being treated</c:v>
                </c:pt>
                <c:pt idx="2">
                  <c:v>Effectiveness of product compared to other brands</c:v>
                </c:pt>
                <c:pt idx="3">
                  <c:v>Product pricing</c:v>
                </c:pt>
                <c:pt idx="4">
                  <c:v>New product offerings</c:v>
                </c:pt>
                <c:pt idx="5">
                  <c:v>Product discounts or subsidies by manufacturer</c:v>
                </c:pt>
                <c:pt idx="6">
                  <c:v>Home delivery options</c:v>
                </c:pt>
                <c:pt idx="7">
                  <c:v>Nearby availability</c:v>
                </c:pt>
              </c:strCache>
            </c:strRef>
          </c:cat>
          <c:val>
            <c:numRef>
              <c:f>Sheet1!$B$2:$B$9</c:f>
              <c:numCache>
                <c:formatCode>0%</c:formatCode>
                <c:ptCount val="8"/>
                <c:pt idx="0">
                  <c:v>0.79</c:v>
                </c:pt>
                <c:pt idx="1">
                  <c:v>0.45465081000000002</c:v>
                </c:pt>
                <c:pt idx="2">
                  <c:v>0.38490840999999998</c:v>
                </c:pt>
                <c:pt idx="3">
                  <c:v>0.38061524000000002</c:v>
                </c:pt>
                <c:pt idx="4">
                  <c:v>0.29822307999999997</c:v>
                </c:pt>
                <c:pt idx="5">
                  <c:v>0.24206000999999999</c:v>
                </c:pt>
                <c:pt idx="6">
                  <c:v>0.23221608999999999</c:v>
                </c:pt>
                <c:pt idx="7">
                  <c:v>0.18245180999999999</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B4-8A4E-BFB6-C06206B3AF04}"/>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66B4-8A4E-BFB6-C06206B3AF04}"/>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6B4-8A4E-BFB6-C06206B3AF04}"/>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70A9-874F-A079-3017AB9FAB18}"/>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18B7AAE-7223-C14C-9811-886D379BB518}" type="CATEGORYNAME">
                      <a:rPr lang="en-US" sz="1000"/>
                      <a:pPr>
                        <a:defRPr sz="1000" b="1">
                          <a:latin typeface="Helvetica" pitchFamily="2" charset="0"/>
                        </a:defRPr>
                      </a:pPr>
                      <a:t>[CATEGORY NAME]</a:t>
                    </a:fld>
                    <a:r>
                      <a:rPr lang="en-US" sz="1000" baseline="0"/>
                      <a:t>,</a:t>
                    </a:r>
                  </a:p>
                  <a:p>
                    <a:pPr>
                      <a:defRPr sz="1000" b="1">
                        <a:latin typeface="Helvetica" pitchFamily="2" charset="0"/>
                      </a:defRPr>
                    </a:pPr>
                    <a:fld id="{A7749AB6-AAA3-B443-8D91-11A4FC328013}" type="VALUE">
                      <a:rPr lang="en-US" sz="1400" baseline="0" smtClean="0"/>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66B4-8A4E-BFB6-C06206B3AF04}"/>
                </c:ext>
              </c:extLst>
            </c:dLbl>
            <c:dLbl>
              <c:idx val="1"/>
              <c:layout>
                <c:manualLayout>
                  <c:x val="0.11260647463818534"/>
                  <c:y val="-6.9502823742237707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C6FBED5-1FBB-BB4E-BC16-0E2C094F0056}" type="CATEGORYNAME">
                      <a:rPr lang="en-US" sz="1000">
                        <a:solidFill>
                          <a:schemeClr val="tx1"/>
                        </a:solidFill>
                      </a:rPr>
                      <a:pPr>
                        <a:defRPr sz="1000" b="1">
                          <a:latin typeface="Helvetica" pitchFamily="2" charset="0"/>
                        </a:defRPr>
                      </a:pPr>
                      <a:t>[CATEGORY NAME]</a:t>
                    </a:fld>
                    <a:r>
                      <a:rPr lang="en-US" sz="1000" baseline="0">
                        <a:solidFill>
                          <a:schemeClr val="tx1"/>
                        </a:solidFill>
                      </a:rPr>
                      <a:t>,</a:t>
                    </a:r>
                  </a:p>
                  <a:p>
                    <a:pPr>
                      <a:defRPr sz="1000" b="1">
                        <a:latin typeface="Helvetica" pitchFamily="2" charset="0"/>
                      </a:defRPr>
                    </a:pPr>
                    <a:fld id="{ECFACAC5-9AD0-9D4F-87FE-13A4F545914D}" type="VALUE">
                      <a:rPr lang="en-US" sz="1400" baseline="0" smtClean="0">
                        <a:solidFill>
                          <a:schemeClr val="tx1"/>
                        </a:solidFill>
                      </a:rPr>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66B4-8A4E-BFB6-C06206B3AF04}"/>
                </c:ext>
              </c:extLst>
            </c:dLbl>
            <c:dLbl>
              <c:idx val="2"/>
              <c:layout>
                <c:manualLayout>
                  <c:x val="0.20332181617530584"/>
                  <c:y val="-3.0227343554038819E-2"/>
                </c:manualLayout>
              </c:layout>
              <c:tx>
                <c:rich>
                  <a:bodyPr/>
                  <a:lstStyle/>
                  <a:p>
                    <a:fld id="{48F99013-EC45-0D45-B6F6-FBDFCFEE7F16}" type="CATEGORYNAME">
                      <a:rPr lang="en-US"/>
                      <a:pPr/>
                      <a:t>[CATEGORY NAME]</a:t>
                    </a:fld>
                    <a:r>
                      <a:rPr lang="en-US" baseline="0"/>
                      <a:t>, </a:t>
                    </a:r>
                    <a:fld id="{0479CA79-DF24-CA4F-B2CC-241FF2DE4B7C}"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6B4-8A4E-BFB6-C06206B3AF04}"/>
                </c:ext>
              </c:extLst>
            </c:dLbl>
            <c:dLbl>
              <c:idx val="3"/>
              <c:layout>
                <c:manualLayout>
                  <c:x val="0.11317664397366456"/>
                  <c:y val="0.16989579136991403"/>
                </c:manualLayout>
              </c:layout>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A9-874F-A079-3017AB9FAB1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0.48</c:v>
                </c:pt>
                <c:pt idx="1">
                  <c:v>0.11</c:v>
                </c:pt>
                <c:pt idx="2">
                  <c:v>0.32</c:v>
                </c:pt>
                <c:pt idx="3">
                  <c:v>0.09</c:v>
                </c:pt>
              </c:numCache>
            </c:numRef>
          </c:val>
          <c:extLst>
            <c:ext xmlns:c16="http://schemas.microsoft.com/office/drawing/2014/chart" uri="{C3380CC4-5D6E-409C-BE32-E72D297353CC}">
              <c16:uniqueId val="{00000008-66B4-8A4E-BFB6-C06206B3AF0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Boomers</c:v>
                </c:pt>
                <c:pt idx="11">
                  <c:v>Gen X</c:v>
                </c:pt>
                <c:pt idx="12">
                  <c:v>Millennial</c:v>
                </c:pt>
                <c:pt idx="13">
                  <c:v>Gen Z</c:v>
                </c:pt>
                <c:pt idx="15">
                  <c:v>Women</c:v>
                </c:pt>
                <c:pt idx="16">
                  <c:v>Men</c:v>
                </c:pt>
              </c:strCache>
            </c:strRef>
          </c:cat>
          <c:val>
            <c:numRef>
              <c:f>Sheet1!$B$2:$B$18</c:f>
              <c:numCache>
                <c:formatCode>0%</c:formatCode>
                <c:ptCount val="17"/>
                <c:pt idx="0">
                  <c:v>0.56999999999999995</c:v>
                </c:pt>
                <c:pt idx="1">
                  <c:v>0.62</c:v>
                </c:pt>
                <c:pt idx="2">
                  <c:v>0.56999999999999995</c:v>
                </c:pt>
                <c:pt idx="3">
                  <c:v>0.6</c:v>
                </c:pt>
                <c:pt idx="5">
                  <c:v>0.53</c:v>
                </c:pt>
                <c:pt idx="6">
                  <c:v>0.6</c:v>
                </c:pt>
                <c:pt idx="7">
                  <c:v>0.56000000000000005</c:v>
                </c:pt>
                <c:pt idx="8">
                  <c:v>0.67</c:v>
                </c:pt>
                <c:pt idx="10">
                  <c:v>0.36</c:v>
                </c:pt>
                <c:pt idx="11">
                  <c:v>0.63</c:v>
                </c:pt>
                <c:pt idx="12">
                  <c:v>0.65</c:v>
                </c:pt>
                <c:pt idx="13">
                  <c:v>0.81</c:v>
                </c:pt>
                <c:pt idx="15">
                  <c:v>0.55000000000000004</c:v>
                </c:pt>
                <c:pt idx="16">
                  <c:v>0.63</c:v>
                </c:pt>
              </c:numCache>
            </c:numRef>
          </c:val>
          <c:extLst>
            <c:ext xmlns:c16="http://schemas.microsoft.com/office/drawing/2014/chart" uri="{C3380CC4-5D6E-409C-BE32-E72D297353CC}">
              <c16:uniqueId val="{00000007-BC7A-2340-8798-C3D40B54C8CF}"/>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b"/>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126420433619117"/>
          <c:y val="0"/>
          <c:w val="0.46419471452662453"/>
          <c:h val="1"/>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2-A530-A542-9BBB-43B0ABCDF46F}"/>
              </c:ext>
            </c:extLst>
          </c:dPt>
          <c:dPt>
            <c:idx val="6"/>
            <c:invertIfNegative val="0"/>
            <c:bubble3D val="0"/>
            <c:extLst>
              <c:ext xmlns:c16="http://schemas.microsoft.com/office/drawing/2014/chart" uri="{C3380CC4-5D6E-409C-BE32-E72D297353CC}">
                <c16:uniqueId val="{00000002-860A-E04A-B54A-3C11E4CEE251}"/>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04-860A-E04A-B54A-3C11E4CEE251}"/>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0A-E04A-B54A-3C11E4CEE251}"/>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Any of these (NET)</c:v>
                </c:pt>
                <c:pt idx="1">
                  <c:v>Searched for the TV/streaming service online</c:v>
                </c:pt>
                <c:pt idx="2">
                  <c:v>Visited the TV/streaming service's website</c:v>
                </c:pt>
                <c:pt idx="3">
                  <c:v>Asked friends and family if they know about the TV/streaming service</c:v>
                </c:pt>
                <c:pt idx="4">
                  <c:v>Shared by word-of-mouth information about the TV/streaming service</c:v>
                </c:pt>
                <c:pt idx="5">
                  <c:v>Followed the TV/streaming service on social media</c:v>
                </c:pt>
                <c:pt idx="6">
                  <c:v>Purchased/signed up for the product/subscription online</c:v>
                </c:pt>
                <c:pt idx="7">
                  <c:v>Borrowed a friend or family's TV/streaming service to try it</c:v>
                </c:pt>
                <c:pt idx="8">
                  <c:v>Updated a current subscription to a different package</c:v>
                </c:pt>
                <c:pt idx="9">
                  <c:v>Purchased/signed up for the product/subscription via app</c:v>
                </c:pt>
                <c:pt idx="10">
                  <c:v>Used QR code/SMS text to access information</c:v>
                </c:pt>
                <c:pt idx="11">
                  <c:v>Contacted the TV/streaming service</c:v>
                </c:pt>
                <c:pt idx="12">
                  <c:v>Took a picture of the ad to share on social media</c:v>
                </c:pt>
                <c:pt idx="13">
                  <c:v>Something else</c:v>
                </c:pt>
              </c:strCache>
            </c:strRef>
          </c:cat>
          <c:val>
            <c:numRef>
              <c:f>Sheet1!$B$2:$B$15</c:f>
              <c:numCache>
                <c:formatCode>0%</c:formatCode>
                <c:ptCount val="14"/>
                <c:pt idx="0">
                  <c:v>0.82</c:v>
                </c:pt>
                <c:pt idx="1">
                  <c:v>0.43200179999999999</c:v>
                </c:pt>
                <c:pt idx="2">
                  <c:v>0.37023618000000003</c:v>
                </c:pt>
                <c:pt idx="3">
                  <c:v>0.27816173</c:v>
                </c:pt>
                <c:pt idx="4">
                  <c:v>0.26593826999999998</c:v>
                </c:pt>
                <c:pt idx="5">
                  <c:v>0.25208824000000002</c:v>
                </c:pt>
                <c:pt idx="6">
                  <c:v>0.23118311</c:v>
                </c:pt>
                <c:pt idx="7">
                  <c:v>0.18650759</c:v>
                </c:pt>
                <c:pt idx="8">
                  <c:v>0.18511606999999999</c:v>
                </c:pt>
                <c:pt idx="9">
                  <c:v>0.17826359999999999</c:v>
                </c:pt>
                <c:pt idx="10">
                  <c:v>0.14428402000000001</c:v>
                </c:pt>
                <c:pt idx="11">
                  <c:v>0.14319931</c:v>
                </c:pt>
                <c:pt idx="12">
                  <c:v>0.1291524</c:v>
                </c:pt>
                <c:pt idx="13">
                  <c:v>5.7347700000000001E-3</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23304329175337"/>
          <c:y val="0"/>
          <c:w val="0.46076695670824658"/>
          <c:h val="0.99367417729438079"/>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7F7F-314E-A93C-55C9CDCAB25C}"/>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03-0A00-5E4F-A761-03257C9090EE}"/>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00-5E4F-A761-03257C9090EE}"/>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Interested (NET)</c:v>
                </c:pt>
                <c:pt idx="1">
                  <c:v>New programming</c:v>
                </c:pt>
                <c:pt idx="2">
                  <c:v>TV or streaming specials</c:v>
                </c:pt>
                <c:pt idx="3">
                  <c:v>Original programming content</c:v>
                </c:pt>
                <c:pt idx="4">
                  <c:v>New plan offerings</c:v>
                </c:pt>
                <c:pt idx="5">
                  <c:v>Special or limited time pricing offers</c:v>
                </c:pt>
                <c:pt idx="6">
                  <c:v>New TV or streaming companies</c:v>
                </c:pt>
                <c:pt idx="7">
                  <c:v>Quantity of programming content</c:v>
                </c:pt>
                <c:pt idx="8">
                  <c:v>Major focus on sports</c:v>
                </c:pt>
                <c:pt idx="9">
                  <c:v>Ad supported programming that allows free streaming</c:v>
                </c:pt>
                <c:pt idx="10">
                  <c:v>Ease of access to streaming platform single point of entry</c:v>
                </c:pt>
                <c:pt idx="11">
                  <c:v>Customer service</c:v>
                </c:pt>
                <c:pt idx="12">
                  <c:v>Functionality of content search</c:v>
                </c:pt>
                <c:pt idx="13">
                  <c:v>Partnerships</c:v>
                </c:pt>
                <c:pt idx="14">
                  <c:v>Something else</c:v>
                </c:pt>
              </c:strCache>
            </c:strRef>
          </c:cat>
          <c:val>
            <c:numRef>
              <c:f>Sheet1!$B$2:$B$16</c:f>
              <c:numCache>
                <c:formatCode>0%</c:formatCode>
                <c:ptCount val="15"/>
                <c:pt idx="0">
                  <c:v>0.86</c:v>
                </c:pt>
                <c:pt idx="1">
                  <c:v>0.33381312000000002</c:v>
                </c:pt>
                <c:pt idx="2">
                  <c:v>0.29814486000000001</c:v>
                </c:pt>
                <c:pt idx="3">
                  <c:v>0.22592085000000001</c:v>
                </c:pt>
                <c:pt idx="4">
                  <c:v>0.20949846999999999</c:v>
                </c:pt>
                <c:pt idx="5">
                  <c:v>0.19980236000000001</c:v>
                </c:pt>
                <c:pt idx="6">
                  <c:v>0.19357801999999999</c:v>
                </c:pt>
                <c:pt idx="7">
                  <c:v>0.18099536999999999</c:v>
                </c:pt>
                <c:pt idx="8">
                  <c:v>0.16009344</c:v>
                </c:pt>
                <c:pt idx="9">
                  <c:v>0.13969852999999999</c:v>
                </c:pt>
                <c:pt idx="10">
                  <c:v>0.13281306000000001</c:v>
                </c:pt>
                <c:pt idx="11">
                  <c:v>0.10457511999999999</c:v>
                </c:pt>
                <c:pt idx="12">
                  <c:v>9.4506859999999998E-2</c:v>
                </c:pt>
                <c:pt idx="13">
                  <c:v>9.415055E-2</c:v>
                </c:pt>
                <c:pt idx="14">
                  <c:v>5.6051699999999996E-3</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B4-8A4E-BFB6-C06206B3AF04}"/>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66B4-8A4E-BFB6-C06206B3AF04}"/>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6B4-8A4E-BFB6-C06206B3AF04}"/>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70A9-874F-A079-3017AB9FAB18}"/>
              </c:ext>
            </c:extLst>
          </c:dPt>
          <c:dLbls>
            <c:dLbl>
              <c:idx val="0"/>
              <c:layout>
                <c:manualLayout>
                  <c:x val="-0.15798372720088427"/>
                  <c:y val="0.22214756428479129"/>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18B7AAE-7223-C14C-9811-886D379BB518}" type="CATEGORYNAME">
                      <a:rPr lang="en-US" sz="1000"/>
                      <a:pPr>
                        <a:defRPr sz="1000" b="1">
                          <a:latin typeface="Helvetica" pitchFamily="2" charset="0"/>
                        </a:defRPr>
                      </a:pPr>
                      <a:t>[CATEGORY NAME]</a:t>
                    </a:fld>
                    <a:r>
                      <a:rPr lang="en-US" sz="1000" baseline="0"/>
                      <a:t>,</a:t>
                    </a:r>
                  </a:p>
                  <a:p>
                    <a:pPr>
                      <a:defRPr sz="1000" b="1">
                        <a:latin typeface="Helvetica" pitchFamily="2" charset="0"/>
                      </a:defRPr>
                    </a:pPr>
                    <a:fld id="{A7749AB6-AAA3-B443-8D91-11A4FC328013}" type="VALUE">
                      <a:rPr lang="en-US" sz="1400" baseline="0" smtClean="0"/>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66B4-8A4E-BFB6-C06206B3AF04}"/>
                </c:ext>
              </c:extLst>
            </c:dLbl>
            <c:dLbl>
              <c:idx val="1"/>
              <c:layout>
                <c:manualLayout>
                  <c:x val="-0.17359402718084302"/>
                  <c:y val="-0.2085084712267128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C6FBED5-1FBB-BB4E-BC16-0E2C094F0056}" type="CATEGORYNAME">
                      <a:rPr lang="en-US" sz="1000">
                        <a:solidFill>
                          <a:schemeClr val="tx1"/>
                        </a:solidFill>
                      </a:rPr>
                      <a:pPr>
                        <a:defRPr sz="1000" b="1">
                          <a:latin typeface="Helvetica" pitchFamily="2" charset="0"/>
                        </a:defRPr>
                      </a:pPr>
                      <a:t>[CATEGORY NAME]</a:t>
                    </a:fld>
                    <a:r>
                      <a:rPr lang="en-US" sz="1000" baseline="0">
                        <a:solidFill>
                          <a:schemeClr val="tx1"/>
                        </a:solidFill>
                      </a:rPr>
                      <a:t>,</a:t>
                    </a:r>
                  </a:p>
                  <a:p>
                    <a:pPr>
                      <a:defRPr sz="1000" b="1">
                        <a:latin typeface="Helvetica" pitchFamily="2" charset="0"/>
                      </a:defRPr>
                    </a:pPr>
                    <a:fld id="{ECFACAC5-9AD0-9D4F-87FE-13A4F545914D}" type="VALUE">
                      <a:rPr lang="en-US" sz="1400" baseline="0" smtClean="0">
                        <a:solidFill>
                          <a:schemeClr val="tx1"/>
                        </a:solidFill>
                      </a:rPr>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66B4-8A4E-BFB6-C06206B3AF04}"/>
                </c:ext>
              </c:extLst>
            </c:dLbl>
            <c:dLbl>
              <c:idx val="2"/>
              <c:layout>
                <c:manualLayout>
                  <c:x val="0.23944420960877544"/>
                  <c:y val="-0.11131397125331605"/>
                </c:manualLayout>
              </c:layout>
              <c:tx>
                <c:rich>
                  <a:bodyPr/>
                  <a:lstStyle/>
                  <a:p>
                    <a:fld id="{48F99013-EC45-0D45-B6F6-FBDFCFEE7F16}" type="CATEGORYNAME">
                      <a:rPr lang="en-US"/>
                      <a:pPr/>
                      <a:t>[CATEGORY NAME]</a:t>
                    </a:fld>
                    <a:r>
                      <a:rPr lang="en-US" baseline="0"/>
                      <a:t>, </a:t>
                    </a:r>
                    <a:fld id="{0479CA79-DF24-CA4F-B2CC-241FF2DE4B7C}"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6B4-8A4E-BFB6-C06206B3AF04}"/>
                </c:ext>
              </c:extLst>
            </c:dLbl>
            <c:dLbl>
              <c:idx val="3"/>
              <c:layout>
                <c:manualLayout>
                  <c:x val="8.2611541837651833E-2"/>
                  <c:y val="0.1196993075560758"/>
                </c:manualLayout>
              </c:layout>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A9-874F-A079-3017AB9FAB1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0.29680411000000001</c:v>
                </c:pt>
                <c:pt idx="1">
                  <c:v>0.17777989</c:v>
                </c:pt>
                <c:pt idx="2">
                  <c:v>0.46</c:v>
                </c:pt>
                <c:pt idx="3">
                  <c:v>7.0000000000000007E-2</c:v>
                </c:pt>
              </c:numCache>
            </c:numRef>
          </c:val>
          <c:extLst>
            <c:ext xmlns:c16="http://schemas.microsoft.com/office/drawing/2014/chart" uri="{C3380CC4-5D6E-409C-BE32-E72D297353CC}">
              <c16:uniqueId val="{00000008-66B4-8A4E-BFB6-C06206B3AF0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Very we</c:v>
                </c:pt>
              </c:strCache>
            </c:strRef>
          </c:tx>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Ref>
          </c:val>
          <c:extLst>
            <c:ext xmlns:c16="http://schemas.microsoft.com/office/drawing/2014/chart" uri="{C3380CC4-5D6E-409C-BE32-E72D297353CC}">
              <c16:uniqueId val="{00000000-855D-3E41-81E8-8C5291B5E6C2}"/>
            </c:ext>
          </c:extLst>
        </c:ser>
        <c:ser>
          <c:idx val="1"/>
          <c:order val="1"/>
          <c:tx>
            <c:strRef>
              <c:f>Sheet1!$B$1</c:f>
              <c:strCache>
                <c:ptCount val="1"/>
                <c:pt idx="0">
                  <c:v>Column1</c:v>
                </c:pt>
              </c:strCache>
            </c:strRef>
          </c:tx>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Ref>
          </c:val>
          <c:extLst>
            <c:ext xmlns:c16="http://schemas.microsoft.com/office/drawing/2014/chart" uri="{C3380CC4-5D6E-409C-BE32-E72D297353CC}">
              <c16:uniqueId val="{00000002-855D-3E41-81E8-8C5291B5E6C2}"/>
            </c:ext>
          </c:extLst>
        </c:ser>
        <c:ser>
          <c:idx val="2"/>
          <c:order val="2"/>
          <c:tx>
            <c:strRef>
              <c:f>Sheet1!$C$1</c:f>
              <c:strCache>
                <c:ptCount val="1"/>
                <c:pt idx="0">
                  <c:v>Not at all likely</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3-855D-3E41-81E8-8C5291B5E6C2}"/>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f>
              <c:numCache>
                <c:formatCode>0%</c:formatCode>
                <c:ptCount val="1"/>
                <c:pt idx="0">
                  <c:v>0.14000000000000001</c:v>
                </c:pt>
              </c:numCache>
            </c:numRef>
          </c:val>
          <c:extLst>
            <c:ext xmlns:c16="http://schemas.microsoft.com/office/drawing/2014/chart" uri="{C3380CC4-5D6E-409C-BE32-E72D297353CC}">
              <c16:uniqueId val="{00000004-855D-3E41-81E8-8C5291B5E6C2}"/>
            </c:ext>
          </c:extLst>
        </c:ser>
        <c:ser>
          <c:idx val="3"/>
          <c:order val="3"/>
          <c:tx>
            <c:strRef>
              <c:f>Sheet1!$D$1</c:f>
              <c:strCache>
                <c:ptCount val="1"/>
                <c:pt idx="0">
                  <c:v>Not too likely</c:v>
                </c:pt>
              </c:strCache>
            </c:strRef>
          </c:tx>
          <c:spPr>
            <a:solidFill>
              <a:schemeClr val="accent6">
                <a:lumMod val="20000"/>
                <a:lumOff val="80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C8-473A-A969-525A2E740DB6}"/>
                </c:ext>
              </c:extLst>
            </c:dLbl>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val>
            <c:numRef>
              <c:f>Sheet1!$D$2</c:f>
              <c:numCache>
                <c:formatCode>0%</c:formatCode>
                <c:ptCount val="1"/>
                <c:pt idx="0">
                  <c:v>0.35</c:v>
                </c:pt>
              </c:numCache>
            </c:numRef>
          </c:val>
          <c:extLst>
            <c:ext xmlns:c16="http://schemas.microsoft.com/office/drawing/2014/chart" uri="{C3380CC4-5D6E-409C-BE32-E72D297353CC}">
              <c16:uniqueId val="{00000005-855D-3E41-81E8-8C5291B5E6C2}"/>
            </c:ext>
          </c:extLst>
        </c:ser>
        <c:ser>
          <c:idx val="4"/>
          <c:order val="4"/>
          <c:tx>
            <c:strRef>
              <c:f>Sheet1!$E$1</c:f>
              <c:strCache>
                <c:ptCount val="1"/>
                <c:pt idx="0">
                  <c:v>Somewhat likely</c:v>
                </c:pt>
              </c:strCache>
            </c:strRef>
          </c:tx>
          <c:spPr>
            <a:solidFill>
              <a:schemeClr val="accent4">
                <a:lumMod val="40000"/>
                <a:lumOff val="60000"/>
              </a:schemeClr>
            </a:solidFill>
          </c:spPr>
          <c:invertIfNegative val="0"/>
          <c:dLbls>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c:f>
              <c:numCache>
                <c:formatCode>0%</c:formatCode>
                <c:ptCount val="1"/>
                <c:pt idx="0">
                  <c:v>0.38</c:v>
                </c:pt>
              </c:numCache>
            </c:numRef>
          </c:val>
          <c:extLst>
            <c:ext xmlns:c16="http://schemas.microsoft.com/office/drawing/2014/chart" uri="{C3380CC4-5D6E-409C-BE32-E72D297353CC}">
              <c16:uniqueId val="{00000006-855D-3E41-81E8-8C5291B5E6C2}"/>
            </c:ext>
          </c:extLst>
        </c:ser>
        <c:ser>
          <c:idx val="5"/>
          <c:order val="5"/>
          <c:tx>
            <c:strRef>
              <c:f>Sheet1!$F$1</c:f>
              <c:strCache>
                <c:ptCount val="1"/>
                <c:pt idx="0">
                  <c:v>Very likely</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c:f>
              <c:numCache>
                <c:formatCode>0%</c:formatCode>
                <c:ptCount val="1"/>
                <c:pt idx="0">
                  <c:v>0.13</c:v>
                </c:pt>
              </c:numCache>
            </c:numRef>
          </c:val>
          <c:extLst>
            <c:ext xmlns:c16="http://schemas.microsoft.com/office/drawing/2014/chart" uri="{C3380CC4-5D6E-409C-BE32-E72D297353CC}">
              <c16:uniqueId val="{00000008-855D-3E41-81E8-8C5291B5E6C2}"/>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2.561764753344414E-3"/>
          <c:y val="0.24669463065394268"/>
          <c:w val="0.47076098533137539"/>
          <c:h val="0.57088214096541423"/>
        </c:manualLayout>
      </c:layout>
      <c:overlay val="0"/>
      <c:txPr>
        <a:bodyPr/>
        <a:lstStyle/>
        <a:p>
          <a:pPr>
            <a:defRPr b="1" i="0">
              <a:latin typeface="Helvetica"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Light" panose="020B0403020202020204"/>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Boomers</c:v>
                </c:pt>
                <c:pt idx="11">
                  <c:v>Gen X</c:v>
                </c:pt>
                <c:pt idx="12">
                  <c:v>Millennial</c:v>
                </c:pt>
                <c:pt idx="13">
                  <c:v>Gen Z</c:v>
                </c:pt>
                <c:pt idx="15">
                  <c:v>Women</c:v>
                </c:pt>
                <c:pt idx="16">
                  <c:v>Men</c:v>
                </c:pt>
              </c:strCache>
            </c:strRef>
          </c:cat>
          <c:val>
            <c:numRef>
              <c:f>Sheet1!$B$2:$B$18</c:f>
              <c:numCache>
                <c:formatCode>0%</c:formatCode>
                <c:ptCount val="17"/>
                <c:pt idx="0">
                  <c:v>0.49</c:v>
                </c:pt>
                <c:pt idx="1">
                  <c:v>0.48</c:v>
                </c:pt>
                <c:pt idx="2">
                  <c:v>0.42</c:v>
                </c:pt>
                <c:pt idx="3">
                  <c:v>0.52</c:v>
                </c:pt>
                <c:pt idx="5">
                  <c:v>0.36</c:v>
                </c:pt>
                <c:pt idx="6">
                  <c:v>0.47</c:v>
                </c:pt>
                <c:pt idx="7">
                  <c:v>0.47</c:v>
                </c:pt>
                <c:pt idx="8">
                  <c:v>0.61</c:v>
                </c:pt>
                <c:pt idx="10">
                  <c:v>0.21</c:v>
                </c:pt>
                <c:pt idx="11">
                  <c:v>0.39</c:v>
                </c:pt>
                <c:pt idx="12">
                  <c:v>0.59</c:v>
                </c:pt>
                <c:pt idx="13">
                  <c:v>0.64</c:v>
                </c:pt>
                <c:pt idx="15">
                  <c:v>0.43</c:v>
                </c:pt>
                <c:pt idx="16">
                  <c:v>0.52</c:v>
                </c:pt>
              </c:numCache>
            </c:numRef>
          </c:val>
          <c:extLst>
            <c:ext xmlns:c16="http://schemas.microsoft.com/office/drawing/2014/chart" uri="{C3380CC4-5D6E-409C-BE32-E72D297353CC}">
              <c16:uniqueId val="{00000007-BC7A-2340-8798-C3D40B54C8CF}"/>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b"/>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4AAF-864D-B4FC-7038B5CB3416}"/>
              </c:ext>
            </c:extLst>
          </c:dPt>
          <c:dPt>
            <c:idx val="6"/>
            <c:invertIfNegative val="0"/>
            <c:bubble3D val="0"/>
            <c:extLst>
              <c:ext xmlns:c16="http://schemas.microsoft.com/office/drawing/2014/chart" uri="{C3380CC4-5D6E-409C-BE32-E72D297353CC}">
                <c16:uniqueId val="{00000002-D165-4644-A365-11137964F9FE}"/>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65-4644-A365-11137964F9FE}"/>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Any of these (NET)</c:v>
                </c:pt>
                <c:pt idx="1">
                  <c:v>Visited the luxury brand's website</c:v>
                </c:pt>
                <c:pt idx="2">
                  <c:v>Watched product reviews on items from the brand social media</c:v>
                </c:pt>
                <c:pt idx="3">
                  <c:v>Followed the luxury brand on social media</c:v>
                </c:pt>
                <c:pt idx="4">
                  <c:v>Shared by word-of-mouth information about the luxury brand</c:v>
                </c:pt>
                <c:pt idx="5">
                  <c:v>Started saving money to purchase a product from the luxury brand in the future</c:v>
                </c:pt>
                <c:pt idx="6">
                  <c:v>Purchased a product from the luxury brand online</c:v>
                </c:pt>
                <c:pt idx="7">
                  <c:v>Purchased a product from the luxury brand at a retail location</c:v>
                </c:pt>
                <c:pt idx="8">
                  <c:v>Took a picture of the ad to share on social media</c:v>
                </c:pt>
                <c:pt idx="9">
                  <c:v>Used QR code, tap technology, or SMS text to access a product offer or information</c:v>
                </c:pt>
              </c:strCache>
            </c:strRef>
          </c:cat>
          <c:val>
            <c:numRef>
              <c:f>Sheet1!$B$2:$B$11</c:f>
              <c:numCache>
                <c:formatCode>0%</c:formatCode>
                <c:ptCount val="10"/>
                <c:pt idx="0">
                  <c:v>0.86</c:v>
                </c:pt>
                <c:pt idx="1">
                  <c:v>0.48552000999999989</c:v>
                </c:pt>
                <c:pt idx="2">
                  <c:v>0.32547852999999999</c:v>
                </c:pt>
                <c:pt idx="3">
                  <c:v>0.30717825999999998</c:v>
                </c:pt>
                <c:pt idx="4">
                  <c:v>0.29522501000000001</c:v>
                </c:pt>
                <c:pt idx="5">
                  <c:v>0.25323514000000003</c:v>
                </c:pt>
                <c:pt idx="6">
                  <c:v>0.24892822000000001</c:v>
                </c:pt>
                <c:pt idx="7">
                  <c:v>0.24414980999999999</c:v>
                </c:pt>
                <c:pt idx="8">
                  <c:v>0.21303938</c:v>
                </c:pt>
                <c:pt idx="9">
                  <c:v>0.20614115</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23304329175337"/>
          <c:y val="0"/>
          <c:w val="0.46076695670824658"/>
          <c:h val="0.99367417729438079"/>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0-6165-7642-9E78-964811E9DBCE}"/>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D9-1745-8E67-65C93811D1E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Interested (NET)</c:v>
                </c:pt>
                <c:pt idx="1">
                  <c:v>Price and/or cost-saving opportunities</c:v>
                </c:pt>
                <c:pt idx="2">
                  <c:v>Product quality</c:v>
                </c:pt>
                <c:pt idx="3">
                  <c:v>New items on the market</c:v>
                </c:pt>
                <c:pt idx="4">
                  <c:v>Brand or retail store website/social media information</c:v>
                </c:pt>
                <c:pt idx="5">
                  <c:v>Products related to the specific season of the year</c:v>
                </c:pt>
                <c:pt idx="6">
                  <c:v>Information on nearby location availability</c:v>
                </c:pt>
                <c:pt idx="7">
                  <c:v>Products depicted in a way that creates an emotional connection with me</c:v>
                </c:pt>
                <c:pt idx="8">
                  <c:v>Partnerships or endorsements</c:v>
                </c:pt>
                <c:pt idx="9">
                  <c:v>Virtual experiences </c:v>
                </c:pt>
              </c:strCache>
            </c:strRef>
          </c:cat>
          <c:val>
            <c:numRef>
              <c:f>Sheet1!$B$2:$B$11</c:f>
              <c:numCache>
                <c:formatCode>0%</c:formatCode>
                <c:ptCount val="10"/>
                <c:pt idx="0">
                  <c:v>0.77</c:v>
                </c:pt>
                <c:pt idx="1">
                  <c:v>0.43649255999999997</c:v>
                </c:pt>
                <c:pt idx="2">
                  <c:v>0.43194526999999999</c:v>
                </c:pt>
                <c:pt idx="3">
                  <c:v>0.35739796000000001</c:v>
                </c:pt>
                <c:pt idx="4">
                  <c:v>0.24173391</c:v>
                </c:pt>
                <c:pt idx="5">
                  <c:v>0.22818139000000001</c:v>
                </c:pt>
                <c:pt idx="6">
                  <c:v>0.18516176000000001</c:v>
                </c:pt>
                <c:pt idx="7">
                  <c:v>0.16814093999999999</c:v>
                </c:pt>
                <c:pt idx="8">
                  <c:v>0.15518783</c:v>
                </c:pt>
                <c:pt idx="9">
                  <c:v>0.12318</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B4-8A4E-BFB6-C06206B3AF04}"/>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66B4-8A4E-BFB6-C06206B3AF04}"/>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66B4-8A4E-BFB6-C06206B3AF04}"/>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1-70A9-874F-A079-3017AB9FAB18}"/>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18B7AAE-7223-C14C-9811-886D379BB518}" type="CATEGORYNAME">
                      <a:rPr lang="en-US" sz="1000"/>
                      <a:pPr>
                        <a:defRPr sz="1000" b="1">
                          <a:latin typeface="Helvetica" pitchFamily="2" charset="0"/>
                        </a:defRPr>
                      </a:pPr>
                      <a:t>[CATEGORY NAME]</a:t>
                    </a:fld>
                    <a:r>
                      <a:rPr lang="en-US" sz="1000" baseline="0"/>
                      <a:t>,</a:t>
                    </a:r>
                  </a:p>
                  <a:p>
                    <a:pPr>
                      <a:defRPr sz="1000" b="1">
                        <a:latin typeface="Helvetica" pitchFamily="2" charset="0"/>
                      </a:defRPr>
                    </a:pPr>
                    <a:fld id="{A7749AB6-AAA3-B443-8D91-11A4FC328013}" type="VALUE">
                      <a:rPr lang="en-US" sz="1400" baseline="0" smtClean="0"/>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66B4-8A4E-BFB6-C06206B3AF04}"/>
                </c:ext>
              </c:extLst>
            </c:dLbl>
            <c:dLbl>
              <c:idx val="1"/>
              <c:layout>
                <c:manualLayout>
                  <c:x val="0.17402854609882526"/>
                  <c:y val="-0.1225788405554753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fld id="{2C6FBED5-1FBB-BB4E-BC16-0E2C094F0056}" type="CATEGORYNAME">
                      <a:rPr lang="en-US" sz="1000">
                        <a:solidFill>
                          <a:schemeClr val="tx1"/>
                        </a:solidFill>
                      </a:rPr>
                      <a:pPr>
                        <a:defRPr sz="1000" b="1">
                          <a:latin typeface="Helvetica" pitchFamily="2" charset="0"/>
                        </a:defRPr>
                      </a:pPr>
                      <a:t>[CATEGORY NAME]</a:t>
                    </a:fld>
                    <a:r>
                      <a:rPr lang="en-US" sz="1000" baseline="0">
                        <a:solidFill>
                          <a:schemeClr val="tx1"/>
                        </a:solidFill>
                      </a:rPr>
                      <a:t>,</a:t>
                    </a:r>
                  </a:p>
                  <a:p>
                    <a:pPr>
                      <a:defRPr sz="1000" b="1">
                        <a:latin typeface="Helvetica" pitchFamily="2" charset="0"/>
                      </a:defRPr>
                    </a:pPr>
                    <a:fld id="{ECFACAC5-9AD0-9D4F-87FE-13A4F545914D}" type="VALUE">
                      <a:rPr lang="en-US" sz="1400" baseline="0" smtClean="0">
                        <a:solidFill>
                          <a:schemeClr val="tx1"/>
                        </a:solidFill>
                      </a:rPr>
                      <a:pPr>
                        <a:defRPr sz="1000" b="1">
                          <a:latin typeface="Helvetica" pitchFamily="2" charset="0"/>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Helvetica" pitchFamily="2" charset="0"/>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296127486887856"/>
                      <c:h val="0.17907071137021807"/>
                    </c:manualLayout>
                  </c15:layout>
                  <c15:dlblFieldTable/>
                  <c15:showDataLabelsRange val="0"/>
                </c:ext>
                <c:ext xmlns:c16="http://schemas.microsoft.com/office/drawing/2014/chart" uri="{C3380CC4-5D6E-409C-BE32-E72D297353CC}">
                  <c16:uniqueId val="{00000003-66B4-8A4E-BFB6-C06206B3AF04}"/>
                </c:ext>
              </c:extLst>
            </c:dLbl>
            <c:dLbl>
              <c:idx val="2"/>
              <c:tx>
                <c:rich>
                  <a:bodyPr/>
                  <a:lstStyle/>
                  <a:p>
                    <a:fld id="{48F99013-EC45-0D45-B6F6-FBDFCFEE7F16}" type="CATEGORYNAME">
                      <a:rPr lang="en-US"/>
                      <a:pPr/>
                      <a:t>[CATEGORY NAME]</a:t>
                    </a:fld>
                    <a:r>
                      <a:rPr lang="en-US" baseline="0"/>
                      <a:t>, </a:t>
                    </a:r>
                    <a:fld id="{0479CA79-DF24-CA4F-B2CC-241FF2DE4B7C}" type="VALUE">
                      <a:rPr lang="en-US" sz="1400" baseline="0"/>
                      <a:pPr/>
                      <a:t>[VALUE]</a:t>
                    </a:fld>
                    <a:endParaRPr lang="en-US" baseline="0"/>
                  </a:p>
                </c:rich>
              </c:tx>
              <c:dLblPos val="ct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6B4-8A4E-BFB6-C06206B3AF04}"/>
                </c:ext>
              </c:extLst>
            </c:dLbl>
            <c:dLbl>
              <c:idx val="3"/>
              <c:layout>
                <c:manualLayout>
                  <c:x val="4.7992023755451176E-2"/>
                  <c:y val="0.11619923534732408"/>
                </c:manualLayout>
              </c:layout>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0A9-874F-A079-3017AB9FAB1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pitchFamily="2" charset="0"/>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0.51</c:v>
                </c:pt>
                <c:pt idx="1">
                  <c:v>0.13</c:v>
                </c:pt>
                <c:pt idx="2">
                  <c:v>0.31</c:v>
                </c:pt>
                <c:pt idx="3">
                  <c:v>0.05</c:v>
                </c:pt>
              </c:numCache>
            </c:numRef>
          </c:val>
          <c:extLst>
            <c:ext xmlns:c16="http://schemas.microsoft.com/office/drawing/2014/chart" uri="{C3380CC4-5D6E-409C-BE32-E72D297353CC}">
              <c16:uniqueId val="{00000008-66B4-8A4E-BFB6-C06206B3AF0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Boomers</c:v>
                </c:pt>
                <c:pt idx="11">
                  <c:v>Gen X</c:v>
                </c:pt>
                <c:pt idx="12">
                  <c:v>Millennial</c:v>
                </c:pt>
                <c:pt idx="13">
                  <c:v>Gen Z</c:v>
                </c:pt>
                <c:pt idx="15">
                  <c:v>Women</c:v>
                </c:pt>
                <c:pt idx="16">
                  <c:v>Men</c:v>
                </c:pt>
              </c:strCache>
            </c:strRef>
          </c:cat>
          <c:val>
            <c:numRef>
              <c:f>Sheet1!$B$2:$B$18</c:f>
              <c:numCache>
                <c:formatCode>0%</c:formatCode>
                <c:ptCount val="17"/>
                <c:pt idx="0">
                  <c:v>0.64</c:v>
                </c:pt>
                <c:pt idx="1">
                  <c:v>0.63</c:v>
                </c:pt>
                <c:pt idx="2">
                  <c:v>0.65</c:v>
                </c:pt>
                <c:pt idx="3">
                  <c:v>0.65</c:v>
                </c:pt>
                <c:pt idx="5">
                  <c:v>0.48</c:v>
                </c:pt>
                <c:pt idx="6">
                  <c:v>0.65</c:v>
                </c:pt>
                <c:pt idx="7">
                  <c:v>0.67</c:v>
                </c:pt>
                <c:pt idx="8">
                  <c:v>0.78</c:v>
                </c:pt>
                <c:pt idx="10">
                  <c:v>0.46</c:v>
                </c:pt>
                <c:pt idx="11">
                  <c:v>0.59</c:v>
                </c:pt>
                <c:pt idx="12">
                  <c:v>0.72</c:v>
                </c:pt>
                <c:pt idx="13">
                  <c:v>0.79</c:v>
                </c:pt>
                <c:pt idx="15">
                  <c:v>0.55000000000000004</c:v>
                </c:pt>
                <c:pt idx="16">
                  <c:v>0.74</c:v>
                </c:pt>
              </c:numCache>
            </c:numRef>
          </c:val>
          <c:extLst>
            <c:ext xmlns:c16="http://schemas.microsoft.com/office/drawing/2014/chart" uri="{C3380CC4-5D6E-409C-BE32-E72D297353CC}">
              <c16:uniqueId val="{00000007-BC7A-2340-8798-C3D40B54C8CF}"/>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b"/>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2-B4CE-2040-954A-9490AC2CEE33}"/>
              </c:ext>
            </c:extLst>
          </c:dPt>
          <c:dPt>
            <c:idx val="6"/>
            <c:invertIfNegative val="0"/>
            <c:bubble3D val="0"/>
            <c:extLst>
              <c:ext xmlns:c16="http://schemas.microsoft.com/office/drawing/2014/chart" uri="{C3380CC4-5D6E-409C-BE32-E72D297353CC}">
                <c16:uniqueId val="{00000002-1252-0E4C-BD4A-A1DF60F4AB18}"/>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4-1252-0E4C-BD4A-A1DF60F4AB18}"/>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52-0E4C-BD4A-A1DF60F4AB1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Any of these (NET)</c:v>
                </c:pt>
                <c:pt idx="1">
                  <c:v>Made a purchase at a physical retail location</c:v>
                </c:pt>
                <c:pt idx="2">
                  <c:v>Visited the beverage, brewing company, or retail store's website</c:v>
                </c:pt>
                <c:pt idx="3">
                  <c:v>Shared by word-of-mouth information about the beverage, brewing company, or retail store</c:v>
                </c:pt>
                <c:pt idx="4">
                  <c:v>Watched product reviews on items from the brand social media</c:v>
                </c:pt>
                <c:pt idx="5">
                  <c:v>Followed the beverage, brewing company, or retail store on social media</c:v>
                </c:pt>
                <c:pt idx="6">
                  <c:v>Made a purchase online or through an app</c:v>
                </c:pt>
                <c:pt idx="7">
                  <c:v>Took a picture of the ad to share on social media</c:v>
                </c:pt>
                <c:pt idx="8">
                  <c:v>Used QR code, tap technology, or SMS text to access an offer or information</c:v>
                </c:pt>
                <c:pt idx="9">
                  <c:v>Something else</c:v>
                </c:pt>
              </c:strCache>
            </c:strRef>
          </c:cat>
          <c:val>
            <c:numRef>
              <c:f>Sheet1!$B$2:$B$11</c:f>
              <c:numCache>
                <c:formatCode>0%</c:formatCode>
                <c:ptCount val="10"/>
                <c:pt idx="0">
                  <c:v>0.77</c:v>
                </c:pt>
                <c:pt idx="1">
                  <c:v>0.51788749000000001</c:v>
                </c:pt>
                <c:pt idx="2">
                  <c:v>0.33678954999999999</c:v>
                </c:pt>
                <c:pt idx="3">
                  <c:v>0.33060593999999999</c:v>
                </c:pt>
                <c:pt idx="4">
                  <c:v>0.29644023000000003</c:v>
                </c:pt>
                <c:pt idx="5">
                  <c:v>0.23800905</c:v>
                </c:pt>
                <c:pt idx="6">
                  <c:v>0.20377129999999999</c:v>
                </c:pt>
                <c:pt idx="7">
                  <c:v>0.16038988000000001</c:v>
                </c:pt>
                <c:pt idx="8">
                  <c:v>0.11671023</c:v>
                </c:pt>
                <c:pt idx="9">
                  <c:v>1.3078050000000001E-2</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5"/>
            <c:invertIfNegative val="0"/>
            <c:bubble3D val="0"/>
            <c:extLst>
              <c:ext xmlns:c16="http://schemas.microsoft.com/office/drawing/2014/chart" uri="{C3380CC4-5D6E-409C-BE32-E72D297353CC}">
                <c16:uniqueId val="{00000000-B556-4271-9E8B-05E7A879504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1-609C-4F47-9F66-C327DE832622}"/>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5-5344-9B1D-21B91F1D1B3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Local liquor store</c:v>
                </c:pt>
                <c:pt idx="1">
                  <c:v>Local grocery store</c:v>
                </c:pt>
                <c:pt idx="2">
                  <c:v>Big box stores</c:v>
                </c:pt>
                <c:pt idx="3">
                  <c:v>Local bar or restaurant</c:v>
                </c:pt>
                <c:pt idx="4">
                  <c:v>Local convenience, gas, and/or drug store</c:v>
                </c:pt>
                <c:pt idx="5">
                  <c:v>Alcohol warehouse store</c:v>
                </c:pt>
                <c:pt idx="6">
                  <c:v>Online and/or through an app</c:v>
                </c:pt>
                <c:pt idx="7">
                  <c:v>Somewhere else</c:v>
                </c:pt>
              </c:strCache>
            </c:strRef>
          </c:cat>
          <c:val>
            <c:numRef>
              <c:f>Sheet1!$B$2:$B$9</c:f>
              <c:numCache>
                <c:formatCode>0%</c:formatCode>
                <c:ptCount val="8"/>
                <c:pt idx="0">
                  <c:v>0.54613802</c:v>
                </c:pt>
                <c:pt idx="1">
                  <c:v>0.46249137000000001</c:v>
                </c:pt>
                <c:pt idx="2">
                  <c:v>0.30973107</c:v>
                </c:pt>
                <c:pt idx="3">
                  <c:v>0.27991713000000001</c:v>
                </c:pt>
                <c:pt idx="4">
                  <c:v>0.22285497000000001</c:v>
                </c:pt>
                <c:pt idx="5">
                  <c:v>0.21232525999999999</c:v>
                </c:pt>
                <c:pt idx="6">
                  <c:v>9.8850560000000004E-2</c:v>
                </c:pt>
                <c:pt idx="7">
                  <c:v>2.0226439999999998E-2</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23304329175337"/>
          <c:y val="0"/>
          <c:w val="0.46076695670824658"/>
          <c:h val="0.99367417729438079"/>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1-35C4-A24E-A336-39BA57AFAAC3}"/>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03-EE10-D144-9E49-2D9F3A565892}"/>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10-D144-9E49-2D9F3A56589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Interested (NET)</c:v>
                </c:pt>
                <c:pt idx="1">
                  <c:v>New products on the market</c:v>
                </c:pt>
                <c:pt idx="2">
                  <c:v>Price and/or cost-saving opportunities</c:v>
                </c:pt>
                <c:pt idx="3">
                  <c:v>Variety of product offerings</c:v>
                </c:pt>
                <c:pt idx="4">
                  <c:v>Locally made</c:v>
                </c:pt>
                <c:pt idx="5">
                  <c:v>Nearby locations to purchase</c:v>
                </c:pt>
                <c:pt idx="6">
                  <c:v>New alcoholic beverage companies</c:v>
                </c:pt>
                <c:pt idx="7">
                  <c:v>Brand or retail store website/social media information</c:v>
                </c:pt>
                <c:pt idx="8">
                  <c:v>Products related to the specific season of the year</c:v>
                </c:pt>
                <c:pt idx="9">
                  <c:v>Home delivery</c:v>
                </c:pt>
                <c:pt idx="10">
                  <c:v>Partnerships</c:v>
                </c:pt>
                <c:pt idx="11">
                  <c:v>Products depicted in a way that creates an emotional connection with me</c:v>
                </c:pt>
                <c:pt idx="12">
                  <c:v>Availability of online or in-app ordering</c:v>
                </c:pt>
                <c:pt idx="13">
                  <c:v>Virtual engagement</c:v>
                </c:pt>
                <c:pt idx="14">
                  <c:v>Something else</c:v>
                </c:pt>
              </c:strCache>
            </c:strRef>
          </c:cat>
          <c:val>
            <c:numRef>
              <c:f>Sheet1!$B$2:$B$16</c:f>
              <c:numCache>
                <c:formatCode>0%</c:formatCode>
                <c:ptCount val="15"/>
                <c:pt idx="0">
                  <c:v>0.8</c:v>
                </c:pt>
                <c:pt idx="1">
                  <c:v>0.33939680000000011</c:v>
                </c:pt>
                <c:pt idx="2">
                  <c:v>0.31742892</c:v>
                </c:pt>
                <c:pt idx="3">
                  <c:v>0.28358029000000001</c:v>
                </c:pt>
                <c:pt idx="4">
                  <c:v>0.25152997999999999</c:v>
                </c:pt>
                <c:pt idx="5">
                  <c:v>0.18903613</c:v>
                </c:pt>
                <c:pt idx="6">
                  <c:v>0.15863021999999999</c:v>
                </c:pt>
                <c:pt idx="7">
                  <c:v>0.14866816999999999</c:v>
                </c:pt>
                <c:pt idx="8">
                  <c:v>0.14431653999999999</c:v>
                </c:pt>
                <c:pt idx="9">
                  <c:v>0.13683759000000001</c:v>
                </c:pt>
                <c:pt idx="10">
                  <c:v>0.12446314</c:v>
                </c:pt>
                <c:pt idx="11">
                  <c:v>0.10928507</c:v>
                </c:pt>
                <c:pt idx="12">
                  <c:v>0.1027327</c:v>
                </c:pt>
                <c:pt idx="13">
                  <c:v>7.489620000000001E-2</c:v>
                </c:pt>
                <c:pt idx="14">
                  <c:v>1.031898E-2</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53484378503694"/>
          <c:y val="0"/>
          <c:w val="0.50985124472518939"/>
          <c:h val="1"/>
        </c:manualLayout>
      </c:layout>
      <c:barChart>
        <c:barDir val="bar"/>
        <c:grouping val="clustered"/>
        <c:varyColors val="0"/>
        <c:ser>
          <c:idx val="0"/>
          <c:order val="0"/>
          <c:tx>
            <c:strRef>
              <c:f>Sheet1!$B$1</c:f>
              <c:strCache>
                <c:ptCount val="1"/>
                <c:pt idx="0">
                  <c:v>Wave 145 (12/2 - 12/4)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5"/>
                <c:pt idx="0">
                  <c:v>Male</c:v>
                </c:pt>
                <c:pt idx="1">
                  <c:v>Female</c:v>
                </c:pt>
                <c:pt idx="3">
                  <c:v>Gen Z</c:v>
                </c:pt>
                <c:pt idx="4">
                  <c:v>Millennials </c:v>
                </c:pt>
                <c:pt idx="5">
                  <c:v>Gen X</c:v>
                </c:pt>
                <c:pt idx="6">
                  <c:v>Boomer+</c:v>
                </c:pt>
                <c:pt idx="8">
                  <c:v>Black</c:v>
                </c:pt>
                <c:pt idx="9">
                  <c:v>Hispanic</c:v>
                </c:pt>
                <c:pt idx="10">
                  <c:v>White</c:v>
                </c:pt>
                <c:pt idx="12">
                  <c:v>&lt;$50K</c:v>
                </c:pt>
                <c:pt idx="13">
                  <c:v>$50-99K</c:v>
                </c:pt>
                <c:pt idx="14">
                  <c:v>$100K</c:v>
                </c:pt>
              </c:strCache>
            </c:strRef>
          </c:cat>
          <c:val>
            <c:numRef>
              <c:f>Sheet1!$B$2:$B$22</c:f>
              <c:numCache>
                <c:formatCode>0%</c:formatCode>
                <c:ptCount val="15"/>
                <c:pt idx="0">
                  <c:v>0.44</c:v>
                </c:pt>
                <c:pt idx="1">
                  <c:v>0.55000000000000004</c:v>
                </c:pt>
                <c:pt idx="3">
                  <c:v>0.4</c:v>
                </c:pt>
                <c:pt idx="4">
                  <c:v>0.46</c:v>
                </c:pt>
                <c:pt idx="5">
                  <c:v>0.53</c:v>
                </c:pt>
                <c:pt idx="6">
                  <c:v>0.53</c:v>
                </c:pt>
                <c:pt idx="8">
                  <c:v>0.43</c:v>
                </c:pt>
                <c:pt idx="9">
                  <c:v>0.38</c:v>
                </c:pt>
                <c:pt idx="10">
                  <c:v>0.52</c:v>
                </c:pt>
                <c:pt idx="12">
                  <c:v>0.55000000000000004</c:v>
                </c:pt>
                <c:pt idx="13">
                  <c:v>0.5</c:v>
                </c:pt>
                <c:pt idx="14">
                  <c:v>0.43</c:v>
                </c:pt>
              </c:numCache>
            </c:numRef>
          </c:val>
          <c:extLst>
            <c:ext xmlns:c16="http://schemas.microsoft.com/office/drawing/2014/chart" uri="{C3380CC4-5D6E-409C-BE32-E72D297353CC}">
              <c16:uniqueId val="{00000000-7BB0-CB44-87D4-F1AEFC216B4E}"/>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1"/>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57097071594691E-2"/>
          <c:y val="2.7314311076177992E-2"/>
          <c:w val="0.9301649094764578"/>
          <c:h val="0.90540958268933536"/>
        </c:manualLayout>
      </c:layout>
      <c:lineChart>
        <c:grouping val="standard"/>
        <c:varyColors val="0"/>
        <c:ser>
          <c:idx val="0"/>
          <c:order val="0"/>
          <c:spPr>
            <a:ln w="28575" cap="rnd">
              <a:solidFill>
                <a:schemeClr val="accent1"/>
              </a:solidFill>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1A-F2FB-457A-A227-16C28F9F42EA}"/>
                </c:ext>
              </c:extLst>
            </c:dLbl>
            <c:dLbl>
              <c:idx val="2"/>
              <c:delete val="1"/>
              <c:extLst>
                <c:ext xmlns:c15="http://schemas.microsoft.com/office/drawing/2012/chart" uri="{CE6537A1-D6FC-4f65-9D91-7224C49458BB}"/>
                <c:ext xmlns:c16="http://schemas.microsoft.com/office/drawing/2014/chart" uri="{C3380CC4-5D6E-409C-BE32-E72D297353CC}">
                  <c16:uniqueId val="{0000001E-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1B-F2FB-457A-A227-16C28F9F42EA}"/>
                </c:ext>
              </c:extLst>
            </c:dLbl>
            <c:dLbl>
              <c:idx val="4"/>
              <c:delete val="1"/>
              <c:extLst>
                <c:ext xmlns:c15="http://schemas.microsoft.com/office/drawing/2012/chart" uri="{CE6537A1-D6FC-4f65-9D91-7224C49458BB}"/>
                <c:ext xmlns:c16="http://schemas.microsoft.com/office/drawing/2014/chart" uri="{C3380CC4-5D6E-409C-BE32-E72D297353CC}">
                  <c16:uniqueId val="{0000001C-F2FB-457A-A227-16C28F9F42EA}"/>
                </c:ext>
              </c:extLst>
            </c:dLbl>
            <c:dLbl>
              <c:idx val="5"/>
              <c:delete val="1"/>
              <c:extLst>
                <c:ext xmlns:c15="http://schemas.microsoft.com/office/drawing/2012/chart" uri="{CE6537A1-D6FC-4f65-9D91-7224C49458BB}"/>
                <c:ext xmlns:c16="http://schemas.microsoft.com/office/drawing/2014/chart" uri="{C3380CC4-5D6E-409C-BE32-E72D297353CC}">
                  <c16:uniqueId val="{0000001D-F2FB-457A-A227-16C28F9F42EA}"/>
                </c:ext>
              </c:extLst>
            </c:dLbl>
            <c:dLbl>
              <c:idx val="6"/>
              <c:delete val="1"/>
              <c:extLst>
                <c:ext xmlns:c15="http://schemas.microsoft.com/office/drawing/2012/chart" uri="{CE6537A1-D6FC-4f65-9D91-7224C49458BB}"/>
                <c:ext xmlns:c16="http://schemas.microsoft.com/office/drawing/2014/chart" uri="{C3380CC4-5D6E-409C-BE32-E72D297353CC}">
                  <c16:uniqueId val="{0000001E-F2FB-457A-A227-16C28F9F42EA}"/>
                </c:ext>
              </c:extLst>
            </c:dLbl>
            <c:dLbl>
              <c:idx val="7"/>
              <c:delete val="1"/>
              <c:extLst>
                <c:ext xmlns:c15="http://schemas.microsoft.com/office/drawing/2012/chart" uri="{CE6537A1-D6FC-4f65-9D91-7224C49458BB}"/>
                <c:ext xmlns:c16="http://schemas.microsoft.com/office/drawing/2014/chart" uri="{C3380CC4-5D6E-409C-BE32-E72D297353CC}">
                  <c16:uniqueId val="{0000001F-F2FB-457A-A227-16C28F9F42EA}"/>
                </c:ext>
              </c:extLst>
            </c:dLbl>
            <c:dLbl>
              <c:idx val="8"/>
              <c:delete val="1"/>
              <c:extLst>
                <c:ext xmlns:c15="http://schemas.microsoft.com/office/drawing/2012/chart" uri="{CE6537A1-D6FC-4f65-9D91-7224C49458BB}"/>
                <c:ext xmlns:c16="http://schemas.microsoft.com/office/drawing/2014/chart" uri="{C3380CC4-5D6E-409C-BE32-E72D297353CC}">
                  <c16:uniqueId val="{00000020-F2FB-457A-A227-16C28F9F42EA}"/>
                </c:ext>
              </c:extLst>
            </c:dLbl>
            <c:dLbl>
              <c:idx val="9"/>
              <c:delete val="1"/>
              <c:extLst>
                <c:ext xmlns:c15="http://schemas.microsoft.com/office/drawing/2012/chart" uri="{CE6537A1-D6FC-4f65-9D91-7224C49458BB}"/>
                <c:ext xmlns:c16="http://schemas.microsoft.com/office/drawing/2014/chart" uri="{C3380CC4-5D6E-409C-BE32-E72D297353CC}">
                  <c16:uniqueId val="{00000021-F2FB-457A-A227-16C28F9F42EA}"/>
                </c:ext>
              </c:extLst>
            </c:dLbl>
            <c:dLbl>
              <c:idx val="10"/>
              <c:delete val="1"/>
              <c:extLst>
                <c:ext xmlns:c15="http://schemas.microsoft.com/office/drawing/2012/chart" uri="{CE6537A1-D6FC-4f65-9D91-7224C49458BB}"/>
                <c:ext xmlns:c16="http://schemas.microsoft.com/office/drawing/2014/chart" uri="{C3380CC4-5D6E-409C-BE32-E72D297353CC}">
                  <c16:uniqueId val="{00000022-F2FB-457A-A227-16C28F9F42EA}"/>
                </c:ext>
              </c:extLst>
            </c:dLbl>
            <c:dLbl>
              <c:idx val="11"/>
              <c:delete val="1"/>
              <c:extLst>
                <c:ext xmlns:c15="http://schemas.microsoft.com/office/drawing/2012/chart" uri="{CE6537A1-D6FC-4f65-9D91-7224C49458BB}"/>
                <c:ext xmlns:c16="http://schemas.microsoft.com/office/drawing/2014/chart" uri="{C3380CC4-5D6E-409C-BE32-E72D297353CC}">
                  <c16:uniqueId val="{00000023-F2FB-457A-A227-16C28F9F42EA}"/>
                </c:ext>
              </c:extLst>
            </c:dLbl>
            <c:dLbl>
              <c:idx val="12"/>
              <c:delete val="1"/>
              <c:extLst>
                <c:ext xmlns:c15="http://schemas.microsoft.com/office/drawing/2012/chart" uri="{CE6537A1-D6FC-4f65-9D91-7224C49458BB}"/>
                <c:ext xmlns:c16="http://schemas.microsoft.com/office/drawing/2014/chart" uri="{C3380CC4-5D6E-409C-BE32-E72D297353CC}">
                  <c16:uniqueId val="{00000024-F2FB-457A-A227-16C28F9F42EA}"/>
                </c:ext>
              </c:extLst>
            </c:dLbl>
            <c:dLbl>
              <c:idx val="13"/>
              <c:delete val="1"/>
              <c:extLst>
                <c:ext xmlns:c15="http://schemas.microsoft.com/office/drawing/2012/chart" uri="{CE6537A1-D6FC-4f65-9D91-7224C49458BB}"/>
                <c:ext xmlns:c16="http://schemas.microsoft.com/office/drawing/2014/chart" uri="{C3380CC4-5D6E-409C-BE32-E72D297353CC}">
                  <c16:uniqueId val="{00000025-F2FB-457A-A227-16C28F9F42EA}"/>
                </c:ext>
              </c:extLst>
            </c:dLbl>
            <c:dLbl>
              <c:idx val="14"/>
              <c:delete val="1"/>
              <c:extLst>
                <c:ext xmlns:c15="http://schemas.microsoft.com/office/drawing/2012/chart" uri="{CE6537A1-D6FC-4f65-9D91-7224C49458BB}"/>
                <c:ext xmlns:c16="http://schemas.microsoft.com/office/drawing/2014/chart" uri="{C3380CC4-5D6E-409C-BE32-E72D297353CC}">
                  <c16:uniqueId val="{00000026-F2FB-457A-A227-16C28F9F42EA}"/>
                </c:ext>
              </c:extLst>
            </c:dLbl>
            <c:dLbl>
              <c:idx val="15"/>
              <c:delete val="1"/>
              <c:extLst>
                <c:ext xmlns:c15="http://schemas.microsoft.com/office/drawing/2012/chart" uri="{CE6537A1-D6FC-4f65-9D91-7224C49458BB}"/>
                <c:ext xmlns:c16="http://schemas.microsoft.com/office/drawing/2014/chart" uri="{C3380CC4-5D6E-409C-BE32-E72D297353CC}">
                  <c16:uniqueId val="{00000027-F2FB-457A-A227-16C28F9F42EA}"/>
                </c:ext>
              </c:extLst>
            </c:dLbl>
            <c:dLbl>
              <c:idx val="16"/>
              <c:delete val="1"/>
              <c:extLst>
                <c:ext xmlns:c15="http://schemas.microsoft.com/office/drawing/2012/chart" uri="{CE6537A1-D6FC-4f65-9D91-7224C49458BB}"/>
                <c:ext xmlns:c16="http://schemas.microsoft.com/office/drawing/2014/chart" uri="{C3380CC4-5D6E-409C-BE32-E72D297353CC}">
                  <c16:uniqueId val="{00000028-F2FB-457A-A227-16C28F9F42EA}"/>
                </c:ext>
              </c:extLst>
            </c:dLbl>
            <c:dLbl>
              <c:idx val="17"/>
              <c:delete val="1"/>
              <c:extLst>
                <c:ext xmlns:c15="http://schemas.microsoft.com/office/drawing/2012/chart" uri="{CE6537A1-D6FC-4f65-9D91-7224C49458BB}"/>
                <c:ext xmlns:c16="http://schemas.microsoft.com/office/drawing/2014/chart" uri="{C3380CC4-5D6E-409C-BE32-E72D297353CC}">
                  <c16:uniqueId val="{00000029-F2FB-457A-A227-16C28F9F42EA}"/>
                </c:ext>
              </c:extLst>
            </c:dLbl>
            <c:dLbl>
              <c:idx val="18"/>
              <c:delete val="1"/>
              <c:extLst>
                <c:ext xmlns:c15="http://schemas.microsoft.com/office/drawing/2012/chart" uri="{CE6537A1-D6FC-4f65-9D91-7224C49458BB}"/>
                <c:ext xmlns:c16="http://schemas.microsoft.com/office/drawing/2014/chart" uri="{C3380CC4-5D6E-409C-BE32-E72D297353CC}">
                  <c16:uniqueId val="{0000002A-F2FB-457A-A227-16C28F9F42EA}"/>
                </c:ext>
              </c:extLst>
            </c:dLbl>
            <c:dLbl>
              <c:idx val="19"/>
              <c:delete val="1"/>
              <c:extLst>
                <c:ext xmlns:c15="http://schemas.microsoft.com/office/drawing/2012/chart" uri="{CE6537A1-D6FC-4f65-9D91-7224C49458BB}"/>
                <c:ext xmlns:c16="http://schemas.microsoft.com/office/drawing/2014/chart" uri="{C3380CC4-5D6E-409C-BE32-E72D297353CC}">
                  <c16:uniqueId val="{0000002B-F2FB-457A-A227-16C28F9F42EA}"/>
                </c:ext>
              </c:extLst>
            </c:dLbl>
            <c:dLbl>
              <c:idx val="20"/>
              <c:delete val="1"/>
              <c:extLst>
                <c:ext xmlns:c15="http://schemas.microsoft.com/office/drawing/2012/chart" uri="{CE6537A1-D6FC-4f65-9D91-7224C49458BB}"/>
                <c:ext xmlns:c16="http://schemas.microsoft.com/office/drawing/2014/chart" uri="{C3380CC4-5D6E-409C-BE32-E72D297353CC}">
                  <c16:uniqueId val="{0000002C-F2FB-457A-A227-16C28F9F42EA}"/>
                </c:ext>
              </c:extLst>
            </c:dLbl>
            <c:dLbl>
              <c:idx val="21"/>
              <c:delete val="1"/>
              <c:extLst>
                <c:ext xmlns:c15="http://schemas.microsoft.com/office/drawing/2012/chart" uri="{CE6537A1-D6FC-4f65-9D91-7224C49458BB}"/>
                <c:ext xmlns:c16="http://schemas.microsoft.com/office/drawing/2014/chart" uri="{C3380CC4-5D6E-409C-BE32-E72D297353CC}">
                  <c16:uniqueId val="{0000002D-F2FB-457A-A227-16C28F9F42EA}"/>
                </c:ext>
              </c:extLst>
            </c:dLbl>
            <c:dLbl>
              <c:idx val="22"/>
              <c:delete val="1"/>
              <c:extLst>
                <c:ext xmlns:c15="http://schemas.microsoft.com/office/drawing/2012/chart" uri="{CE6537A1-D6FC-4f65-9D91-7224C49458BB}"/>
                <c:ext xmlns:c16="http://schemas.microsoft.com/office/drawing/2014/chart" uri="{C3380CC4-5D6E-409C-BE32-E72D297353CC}">
                  <c16:uniqueId val="{0000002E-F2FB-457A-A227-16C28F9F42EA}"/>
                </c:ext>
              </c:extLst>
            </c:dLbl>
            <c:dLbl>
              <c:idx val="23"/>
              <c:delete val="1"/>
              <c:extLst>
                <c:ext xmlns:c15="http://schemas.microsoft.com/office/drawing/2012/chart" uri="{CE6537A1-D6FC-4f65-9D91-7224C49458BB}"/>
                <c:ext xmlns:c16="http://schemas.microsoft.com/office/drawing/2014/chart" uri="{C3380CC4-5D6E-409C-BE32-E72D297353CC}">
                  <c16:uniqueId val="{0000002F-F2FB-457A-A227-16C28F9F42EA}"/>
                </c:ext>
              </c:extLst>
            </c:dLbl>
            <c:dLbl>
              <c:idx val="24"/>
              <c:delete val="1"/>
              <c:extLst>
                <c:ext xmlns:c15="http://schemas.microsoft.com/office/drawing/2012/chart" uri="{CE6537A1-D6FC-4f65-9D91-7224C49458BB}"/>
                <c:ext xmlns:c16="http://schemas.microsoft.com/office/drawing/2014/chart" uri="{C3380CC4-5D6E-409C-BE32-E72D297353CC}">
                  <c16:uniqueId val="{00000019-F2FB-457A-A227-16C28F9F42EA}"/>
                </c:ext>
              </c:extLst>
            </c:dLbl>
            <c:dLbl>
              <c:idx val="25"/>
              <c:delete val="1"/>
              <c:extLst>
                <c:ext xmlns:c15="http://schemas.microsoft.com/office/drawing/2012/chart" uri="{CE6537A1-D6FC-4f65-9D91-7224C49458BB}"/>
                <c:ext xmlns:c16="http://schemas.microsoft.com/office/drawing/2014/chart" uri="{C3380CC4-5D6E-409C-BE32-E72D297353CC}">
                  <c16:uniqueId val="{00000000-9FD7-414B-831E-A79ADF370091}"/>
                </c:ext>
              </c:extLst>
            </c:dLbl>
            <c:dLbl>
              <c:idx val="26"/>
              <c:delete val="1"/>
              <c:extLst>
                <c:ext xmlns:c15="http://schemas.microsoft.com/office/drawing/2012/chart" uri="{CE6537A1-D6FC-4f65-9D91-7224C49458BB}"/>
                <c:ext xmlns:c16="http://schemas.microsoft.com/office/drawing/2014/chart" uri="{C3380CC4-5D6E-409C-BE32-E72D297353CC}">
                  <c16:uniqueId val="{00000000-0318-1C4B-9061-EC097C40EAFA}"/>
                </c:ext>
              </c:extLst>
            </c:dLbl>
            <c:dLbl>
              <c:idx val="27"/>
              <c:delete val="1"/>
              <c:extLst>
                <c:ext xmlns:c15="http://schemas.microsoft.com/office/drawing/2012/chart" uri="{CE6537A1-D6FC-4f65-9D91-7224C49458BB}"/>
                <c:ext xmlns:c16="http://schemas.microsoft.com/office/drawing/2014/chart" uri="{C3380CC4-5D6E-409C-BE32-E72D297353CC}">
                  <c16:uniqueId val="{00000000-A077-4578-842E-FB24D266C7A1}"/>
                </c:ext>
              </c:extLst>
            </c:dLbl>
            <c:dLbl>
              <c:idx val="28"/>
              <c:delete val="1"/>
              <c:extLst>
                <c:ext xmlns:c15="http://schemas.microsoft.com/office/drawing/2012/chart" uri="{CE6537A1-D6FC-4f65-9D91-7224C49458BB}"/>
                <c:ext xmlns:c16="http://schemas.microsoft.com/office/drawing/2014/chart" uri="{C3380CC4-5D6E-409C-BE32-E72D297353CC}">
                  <c16:uniqueId val="{00000000-ECE3-4D1F-B40D-3D9AFFE1664A}"/>
                </c:ext>
              </c:extLst>
            </c:dLbl>
            <c:dLbl>
              <c:idx val="29"/>
              <c:delete val="1"/>
              <c:extLst>
                <c:ext xmlns:c15="http://schemas.microsoft.com/office/drawing/2012/chart" uri="{CE6537A1-D6FC-4f65-9D91-7224C49458BB}"/>
                <c:ext xmlns:c16="http://schemas.microsoft.com/office/drawing/2014/chart" uri="{C3380CC4-5D6E-409C-BE32-E72D297353CC}">
                  <c16:uniqueId val="{00000000-9AE0-44FE-A981-DE44E4EA8C4B}"/>
                </c:ext>
              </c:extLst>
            </c:dLbl>
            <c:dLbl>
              <c:idx val="30"/>
              <c:delete val="1"/>
              <c:extLst>
                <c:ext xmlns:c15="http://schemas.microsoft.com/office/drawing/2012/chart" uri="{CE6537A1-D6FC-4f65-9D91-7224C49458BB}"/>
                <c:ext xmlns:c16="http://schemas.microsoft.com/office/drawing/2014/chart" uri="{C3380CC4-5D6E-409C-BE32-E72D297353CC}">
                  <c16:uniqueId val="{00000000-0A77-9D47-ABC6-ED0A6B8ED412}"/>
                </c:ext>
              </c:extLst>
            </c:dLbl>
            <c:dLbl>
              <c:idx val="3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5CE1-4FAB-8D0B-35726BBE9D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Sheet1!$A$5:$A$36</c:f>
              <c:strCache>
                <c:ptCount val="32"/>
                <c:pt idx="0">
                  <c:v>W31 
(9/26)</c:v>
                </c:pt>
                <c:pt idx="1">
                  <c:v>W35 
(10/24)</c:v>
                </c:pt>
                <c:pt idx="2">
                  <c:v>W39 
(11/21)</c:v>
                </c:pt>
                <c:pt idx="3">
                  <c:v>W43 
(12/20)</c:v>
                </c:pt>
                <c:pt idx="4">
                  <c:v>W47 
(1/17)</c:v>
                </c:pt>
                <c:pt idx="5">
                  <c:v>W51 
(2/14)</c:v>
                </c:pt>
                <c:pt idx="6">
                  <c:v>W55 
(3/14)</c:v>
                </c:pt>
                <c:pt idx="7">
                  <c:v>W59 
(4/11)</c:v>
                </c:pt>
                <c:pt idx="8">
                  <c:v>W63 
(5/9)</c:v>
                </c:pt>
                <c:pt idx="9">
                  <c:v>W67 
(6/6)</c:v>
                </c:pt>
                <c:pt idx="10">
                  <c:v>W71 
(7/4)</c:v>
                </c:pt>
                <c:pt idx="11">
                  <c:v>W76 
(8/8/6)</c:v>
                </c:pt>
                <c:pt idx="12">
                  <c:v>W80 
(9/5)</c:v>
                </c:pt>
                <c:pt idx="13">
                  <c:v>W94 
(12/12)</c:v>
                </c:pt>
                <c:pt idx="14">
                  <c:v>W98 
(1/9)</c:v>
                </c:pt>
                <c:pt idx="15">
                  <c:v>W102 
(2/6)</c:v>
                </c:pt>
                <c:pt idx="16">
                  <c:v>W106 
(3/6)</c:v>
                </c:pt>
                <c:pt idx="17">
                  <c:v>W110 
(4/3)</c:v>
                </c:pt>
                <c:pt idx="18">
                  <c:v>W115 
(5/8)</c:v>
                </c:pt>
                <c:pt idx="19">
                  <c:v>W119 
(6/5)</c:v>
                </c:pt>
                <c:pt idx="20">
                  <c:v>W123 
(7/3)</c:v>
                </c:pt>
                <c:pt idx="21">
                  <c:v>W128 
(8/7)</c:v>
                </c:pt>
                <c:pt idx="22">
                  <c:v>W129 
(8/14)</c:v>
                </c:pt>
                <c:pt idx="23">
                  <c:v>W130 
(8/21)</c:v>
                </c:pt>
                <c:pt idx="24">
                  <c:v>W131 
(8/28)</c:v>
                </c:pt>
                <c:pt idx="25">
                  <c:v>W132 
(9/4)</c:v>
                </c:pt>
                <c:pt idx="26">
                  <c:v>W136 
(10/2)</c:v>
                </c:pt>
                <c:pt idx="27">
                  <c:v>W141 
(11/06)</c:v>
                </c:pt>
                <c:pt idx="28">
                  <c:v>W145 
(12/04)</c:v>
                </c:pt>
                <c:pt idx="29">
                  <c:v>W153
(01/29)</c:v>
                </c:pt>
                <c:pt idx="30">
                  <c:v>W156
(02/19)</c:v>
                </c:pt>
                <c:pt idx="31">
                  <c:v>W161
(03/36)</c:v>
                </c:pt>
              </c:strCache>
            </c:strRef>
          </c:cat>
          <c:val>
            <c:numRef>
              <c:f>Sheet1!$B$5:$B$36</c:f>
              <c:numCache>
                <c:formatCode>0%</c:formatCode>
                <c:ptCount val="32"/>
                <c:pt idx="0">
                  <c:v>0.37</c:v>
                </c:pt>
                <c:pt idx="1">
                  <c:v>0.31</c:v>
                </c:pt>
                <c:pt idx="2">
                  <c:v>0.32</c:v>
                </c:pt>
                <c:pt idx="3">
                  <c:v>0.32</c:v>
                </c:pt>
                <c:pt idx="4">
                  <c:v>0.32</c:v>
                </c:pt>
                <c:pt idx="5">
                  <c:v>0.28999999999999998</c:v>
                </c:pt>
                <c:pt idx="6">
                  <c:v>0.28000000000000003</c:v>
                </c:pt>
                <c:pt idx="7">
                  <c:v>0.28999999999999998</c:v>
                </c:pt>
                <c:pt idx="8">
                  <c:v>0.28999999999999998</c:v>
                </c:pt>
                <c:pt idx="9">
                  <c:v>0.27</c:v>
                </c:pt>
                <c:pt idx="10">
                  <c:v>0.27</c:v>
                </c:pt>
                <c:pt idx="11">
                  <c:v>0.26</c:v>
                </c:pt>
                <c:pt idx="12">
                  <c:v>0.28999999999999998</c:v>
                </c:pt>
                <c:pt idx="13">
                  <c:v>0.34</c:v>
                </c:pt>
                <c:pt idx="14">
                  <c:v>0.33</c:v>
                </c:pt>
                <c:pt idx="15">
                  <c:v>0.34</c:v>
                </c:pt>
                <c:pt idx="16">
                  <c:v>0.32</c:v>
                </c:pt>
                <c:pt idx="17">
                  <c:v>0.35</c:v>
                </c:pt>
                <c:pt idx="18">
                  <c:v>0.34</c:v>
                </c:pt>
                <c:pt idx="19">
                  <c:v>0.34</c:v>
                </c:pt>
                <c:pt idx="20">
                  <c:v>0.35</c:v>
                </c:pt>
                <c:pt idx="21">
                  <c:v>0.39</c:v>
                </c:pt>
                <c:pt idx="22">
                  <c:v>0.4</c:v>
                </c:pt>
                <c:pt idx="23">
                  <c:v>0.38</c:v>
                </c:pt>
                <c:pt idx="24">
                  <c:v>0.37</c:v>
                </c:pt>
                <c:pt idx="25">
                  <c:v>0.4</c:v>
                </c:pt>
                <c:pt idx="26">
                  <c:v>0.4</c:v>
                </c:pt>
                <c:pt idx="27">
                  <c:v>0.38</c:v>
                </c:pt>
                <c:pt idx="28">
                  <c:v>0.38</c:v>
                </c:pt>
                <c:pt idx="29">
                  <c:v>0.41</c:v>
                </c:pt>
                <c:pt idx="30">
                  <c:v>0.39</c:v>
                </c:pt>
                <c:pt idx="31">
                  <c:v>0.38</c:v>
                </c:pt>
              </c:numCache>
            </c:numRef>
          </c:val>
          <c:smooth val="0"/>
          <c:extLst>
            <c:ext xmlns:c16="http://schemas.microsoft.com/office/drawing/2014/chart" uri="{C3380CC4-5D6E-409C-BE32-E72D297353CC}">
              <c16:uniqueId val="{00000000-037A-4505-BD12-E70F82AA1433}"/>
            </c:ext>
          </c:extLst>
        </c:ser>
        <c:ser>
          <c:idx val="1"/>
          <c:order val="1"/>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7A-4505-BD12-E70F82AA1433}"/>
                </c:ext>
              </c:extLst>
            </c:dLbl>
            <c:dLbl>
              <c:idx val="1"/>
              <c:delete val="1"/>
              <c:extLst>
                <c:ext xmlns:c15="http://schemas.microsoft.com/office/drawing/2012/chart" uri="{CE6537A1-D6FC-4f65-9D91-7224C49458BB}"/>
                <c:ext xmlns:c16="http://schemas.microsoft.com/office/drawing/2014/chart" uri="{C3380CC4-5D6E-409C-BE32-E72D297353CC}">
                  <c16:uniqueId val="{00000002-F2FB-457A-A227-16C28F9F42EA}"/>
                </c:ext>
              </c:extLst>
            </c:dLbl>
            <c:dLbl>
              <c:idx val="2"/>
              <c:delete val="1"/>
              <c:extLst>
                <c:ext xmlns:c15="http://schemas.microsoft.com/office/drawing/2012/chart" uri="{CE6537A1-D6FC-4f65-9D91-7224C49458BB}"/>
                <c:ext xmlns:c16="http://schemas.microsoft.com/office/drawing/2014/chart" uri="{C3380CC4-5D6E-409C-BE32-E72D297353CC}">
                  <c16:uniqueId val="{0000001D-037A-4505-BD12-E70F82AA1433}"/>
                </c:ext>
              </c:extLst>
            </c:dLbl>
            <c:dLbl>
              <c:idx val="3"/>
              <c:delete val="1"/>
              <c:extLst>
                <c:ext xmlns:c15="http://schemas.microsoft.com/office/drawing/2012/chart" uri="{CE6537A1-D6FC-4f65-9D91-7224C49458BB}"/>
                <c:ext xmlns:c16="http://schemas.microsoft.com/office/drawing/2014/chart" uri="{C3380CC4-5D6E-409C-BE32-E72D297353CC}">
                  <c16:uniqueId val="{00000003-F2FB-457A-A227-16C28F9F42EA}"/>
                </c:ext>
              </c:extLst>
            </c:dLbl>
            <c:dLbl>
              <c:idx val="4"/>
              <c:delete val="1"/>
              <c:extLst>
                <c:ext xmlns:c15="http://schemas.microsoft.com/office/drawing/2012/chart" uri="{CE6537A1-D6FC-4f65-9D91-7224C49458BB}"/>
                <c:ext xmlns:c16="http://schemas.microsoft.com/office/drawing/2014/chart" uri="{C3380CC4-5D6E-409C-BE32-E72D297353CC}">
                  <c16:uniqueId val="{00000004-F2FB-457A-A227-16C28F9F42EA}"/>
                </c:ext>
              </c:extLst>
            </c:dLbl>
            <c:dLbl>
              <c:idx val="5"/>
              <c:delete val="1"/>
              <c:extLst>
                <c:ext xmlns:c15="http://schemas.microsoft.com/office/drawing/2012/chart" uri="{CE6537A1-D6FC-4f65-9D91-7224C49458BB}"/>
                <c:ext xmlns:c16="http://schemas.microsoft.com/office/drawing/2014/chart" uri="{C3380CC4-5D6E-409C-BE32-E72D297353CC}">
                  <c16:uniqueId val="{00000005-F2FB-457A-A227-16C28F9F42EA}"/>
                </c:ext>
              </c:extLst>
            </c:dLbl>
            <c:dLbl>
              <c:idx val="6"/>
              <c:delete val="1"/>
              <c:extLst>
                <c:ext xmlns:c15="http://schemas.microsoft.com/office/drawing/2012/chart" uri="{CE6537A1-D6FC-4f65-9D91-7224C49458BB}"/>
                <c:ext xmlns:c16="http://schemas.microsoft.com/office/drawing/2014/chart" uri="{C3380CC4-5D6E-409C-BE32-E72D297353CC}">
                  <c16:uniqueId val="{00000006-F2FB-457A-A227-16C28F9F42EA}"/>
                </c:ext>
              </c:extLst>
            </c:dLbl>
            <c:dLbl>
              <c:idx val="7"/>
              <c:delete val="1"/>
              <c:extLst>
                <c:ext xmlns:c15="http://schemas.microsoft.com/office/drawing/2012/chart" uri="{CE6537A1-D6FC-4f65-9D91-7224C49458BB}"/>
                <c:ext xmlns:c16="http://schemas.microsoft.com/office/drawing/2014/chart" uri="{C3380CC4-5D6E-409C-BE32-E72D297353CC}">
                  <c16:uniqueId val="{00000007-F2FB-457A-A227-16C28F9F42EA}"/>
                </c:ext>
              </c:extLst>
            </c:dLbl>
            <c:dLbl>
              <c:idx val="8"/>
              <c:delete val="1"/>
              <c:extLst>
                <c:ext xmlns:c15="http://schemas.microsoft.com/office/drawing/2012/chart" uri="{CE6537A1-D6FC-4f65-9D91-7224C49458BB}"/>
                <c:ext xmlns:c16="http://schemas.microsoft.com/office/drawing/2014/chart" uri="{C3380CC4-5D6E-409C-BE32-E72D297353CC}">
                  <c16:uniqueId val="{00000008-F2FB-457A-A227-16C28F9F42EA}"/>
                </c:ext>
              </c:extLst>
            </c:dLbl>
            <c:dLbl>
              <c:idx val="9"/>
              <c:delete val="1"/>
              <c:extLst>
                <c:ext xmlns:c15="http://schemas.microsoft.com/office/drawing/2012/chart" uri="{CE6537A1-D6FC-4f65-9D91-7224C49458BB}"/>
                <c:ext xmlns:c16="http://schemas.microsoft.com/office/drawing/2014/chart" uri="{C3380CC4-5D6E-409C-BE32-E72D297353CC}">
                  <c16:uniqueId val="{00000009-F2FB-457A-A227-16C28F9F42EA}"/>
                </c:ext>
              </c:extLst>
            </c:dLbl>
            <c:dLbl>
              <c:idx val="10"/>
              <c:delete val="1"/>
              <c:extLst>
                <c:ext xmlns:c15="http://schemas.microsoft.com/office/drawing/2012/chart" uri="{CE6537A1-D6FC-4f65-9D91-7224C49458BB}"/>
                <c:ext xmlns:c16="http://schemas.microsoft.com/office/drawing/2014/chart" uri="{C3380CC4-5D6E-409C-BE32-E72D297353CC}">
                  <c16:uniqueId val="{0000000A-F2FB-457A-A227-16C28F9F42EA}"/>
                </c:ext>
              </c:extLst>
            </c:dLbl>
            <c:dLbl>
              <c:idx val="11"/>
              <c:delete val="1"/>
              <c:extLst>
                <c:ext xmlns:c15="http://schemas.microsoft.com/office/drawing/2012/chart" uri="{CE6537A1-D6FC-4f65-9D91-7224C49458BB}"/>
                <c:ext xmlns:c16="http://schemas.microsoft.com/office/drawing/2014/chart" uri="{C3380CC4-5D6E-409C-BE32-E72D297353CC}">
                  <c16:uniqueId val="{0000000B-F2FB-457A-A227-16C28F9F42EA}"/>
                </c:ext>
              </c:extLst>
            </c:dLbl>
            <c:dLbl>
              <c:idx val="12"/>
              <c:delete val="1"/>
              <c:extLst>
                <c:ext xmlns:c15="http://schemas.microsoft.com/office/drawing/2012/chart" uri="{CE6537A1-D6FC-4f65-9D91-7224C49458BB}"/>
                <c:ext xmlns:c16="http://schemas.microsoft.com/office/drawing/2014/chart" uri="{C3380CC4-5D6E-409C-BE32-E72D297353CC}">
                  <c16:uniqueId val="{0000000C-F2FB-457A-A227-16C28F9F42EA}"/>
                </c:ext>
              </c:extLst>
            </c:dLbl>
            <c:dLbl>
              <c:idx val="13"/>
              <c:delete val="1"/>
              <c:extLst>
                <c:ext xmlns:c15="http://schemas.microsoft.com/office/drawing/2012/chart" uri="{CE6537A1-D6FC-4f65-9D91-7224C49458BB}"/>
                <c:ext xmlns:c16="http://schemas.microsoft.com/office/drawing/2014/chart" uri="{C3380CC4-5D6E-409C-BE32-E72D297353CC}">
                  <c16:uniqueId val="{0000000D-F2FB-457A-A227-16C28F9F42EA}"/>
                </c:ext>
              </c:extLst>
            </c:dLbl>
            <c:dLbl>
              <c:idx val="14"/>
              <c:delete val="1"/>
              <c:extLst>
                <c:ext xmlns:c15="http://schemas.microsoft.com/office/drawing/2012/chart" uri="{CE6537A1-D6FC-4f65-9D91-7224C49458BB}"/>
                <c:ext xmlns:c16="http://schemas.microsoft.com/office/drawing/2014/chart" uri="{C3380CC4-5D6E-409C-BE32-E72D297353CC}">
                  <c16:uniqueId val="{0000000E-F2FB-457A-A227-16C28F9F42EA}"/>
                </c:ext>
              </c:extLst>
            </c:dLbl>
            <c:dLbl>
              <c:idx val="15"/>
              <c:delete val="1"/>
              <c:extLst>
                <c:ext xmlns:c15="http://schemas.microsoft.com/office/drawing/2012/chart" uri="{CE6537A1-D6FC-4f65-9D91-7224C49458BB}"/>
                <c:ext xmlns:c16="http://schemas.microsoft.com/office/drawing/2014/chart" uri="{C3380CC4-5D6E-409C-BE32-E72D297353CC}">
                  <c16:uniqueId val="{0000000F-F2FB-457A-A227-16C28F9F42EA}"/>
                </c:ext>
              </c:extLst>
            </c:dLbl>
            <c:dLbl>
              <c:idx val="16"/>
              <c:delete val="1"/>
              <c:extLst>
                <c:ext xmlns:c15="http://schemas.microsoft.com/office/drawing/2012/chart" uri="{CE6537A1-D6FC-4f65-9D91-7224C49458BB}"/>
                <c:ext xmlns:c16="http://schemas.microsoft.com/office/drawing/2014/chart" uri="{C3380CC4-5D6E-409C-BE32-E72D297353CC}">
                  <c16:uniqueId val="{00000010-F2FB-457A-A227-16C28F9F42EA}"/>
                </c:ext>
              </c:extLst>
            </c:dLbl>
            <c:dLbl>
              <c:idx val="17"/>
              <c:delete val="1"/>
              <c:extLst>
                <c:ext xmlns:c15="http://schemas.microsoft.com/office/drawing/2012/chart" uri="{CE6537A1-D6FC-4f65-9D91-7224C49458BB}"/>
                <c:ext xmlns:c16="http://schemas.microsoft.com/office/drawing/2014/chart" uri="{C3380CC4-5D6E-409C-BE32-E72D297353CC}">
                  <c16:uniqueId val="{00000011-F2FB-457A-A227-16C28F9F42EA}"/>
                </c:ext>
              </c:extLst>
            </c:dLbl>
            <c:dLbl>
              <c:idx val="18"/>
              <c:delete val="1"/>
              <c:extLst>
                <c:ext xmlns:c15="http://schemas.microsoft.com/office/drawing/2012/chart" uri="{CE6537A1-D6FC-4f65-9D91-7224C49458BB}"/>
                <c:ext xmlns:c16="http://schemas.microsoft.com/office/drawing/2014/chart" uri="{C3380CC4-5D6E-409C-BE32-E72D297353CC}">
                  <c16:uniqueId val="{00000012-F2FB-457A-A227-16C28F9F42EA}"/>
                </c:ext>
              </c:extLst>
            </c:dLbl>
            <c:dLbl>
              <c:idx val="19"/>
              <c:delete val="1"/>
              <c:extLst>
                <c:ext xmlns:c15="http://schemas.microsoft.com/office/drawing/2012/chart" uri="{CE6537A1-D6FC-4f65-9D91-7224C49458BB}"/>
                <c:ext xmlns:c16="http://schemas.microsoft.com/office/drawing/2014/chart" uri="{C3380CC4-5D6E-409C-BE32-E72D297353CC}">
                  <c16:uniqueId val="{00000013-F2FB-457A-A227-16C28F9F42EA}"/>
                </c:ext>
              </c:extLst>
            </c:dLbl>
            <c:dLbl>
              <c:idx val="20"/>
              <c:delete val="1"/>
              <c:extLst>
                <c:ext xmlns:c15="http://schemas.microsoft.com/office/drawing/2012/chart" uri="{CE6537A1-D6FC-4f65-9D91-7224C49458BB}"/>
                <c:ext xmlns:c16="http://schemas.microsoft.com/office/drawing/2014/chart" uri="{C3380CC4-5D6E-409C-BE32-E72D297353CC}">
                  <c16:uniqueId val="{00000015-F2FB-457A-A227-16C28F9F42EA}"/>
                </c:ext>
              </c:extLst>
            </c:dLbl>
            <c:dLbl>
              <c:idx val="21"/>
              <c:delete val="1"/>
              <c:extLst>
                <c:ext xmlns:c15="http://schemas.microsoft.com/office/drawing/2012/chart" uri="{CE6537A1-D6FC-4f65-9D91-7224C49458BB}"/>
                <c:ext xmlns:c16="http://schemas.microsoft.com/office/drawing/2014/chart" uri="{C3380CC4-5D6E-409C-BE32-E72D297353CC}">
                  <c16:uniqueId val="{00000014-F2FB-457A-A227-16C28F9F42EA}"/>
                </c:ext>
              </c:extLst>
            </c:dLbl>
            <c:dLbl>
              <c:idx val="22"/>
              <c:delete val="1"/>
              <c:extLst>
                <c:ext xmlns:c15="http://schemas.microsoft.com/office/drawing/2012/chart" uri="{CE6537A1-D6FC-4f65-9D91-7224C49458BB}"/>
                <c:ext xmlns:c16="http://schemas.microsoft.com/office/drawing/2014/chart" uri="{C3380CC4-5D6E-409C-BE32-E72D297353CC}">
                  <c16:uniqueId val="{00000016-F2FB-457A-A227-16C28F9F42EA}"/>
                </c:ext>
              </c:extLst>
            </c:dLbl>
            <c:dLbl>
              <c:idx val="23"/>
              <c:delete val="1"/>
              <c:extLst>
                <c:ext xmlns:c15="http://schemas.microsoft.com/office/drawing/2012/chart" uri="{CE6537A1-D6FC-4f65-9D91-7224C49458BB}"/>
                <c:ext xmlns:c16="http://schemas.microsoft.com/office/drawing/2014/chart" uri="{C3380CC4-5D6E-409C-BE32-E72D297353CC}">
                  <c16:uniqueId val="{00000017-F2FB-457A-A227-16C28F9F42EA}"/>
                </c:ext>
              </c:extLst>
            </c:dLbl>
            <c:dLbl>
              <c:idx val="24"/>
              <c:delete val="1"/>
              <c:extLst>
                <c:ext xmlns:c15="http://schemas.microsoft.com/office/drawing/2012/chart" uri="{CE6537A1-D6FC-4f65-9D91-7224C49458BB}"/>
                <c:ext xmlns:c16="http://schemas.microsoft.com/office/drawing/2014/chart" uri="{C3380CC4-5D6E-409C-BE32-E72D297353CC}">
                  <c16:uniqueId val="{00000018-F2FB-457A-A227-16C28F9F42EA}"/>
                </c:ext>
              </c:extLst>
            </c:dLbl>
            <c:dLbl>
              <c:idx val="25"/>
              <c:delete val="1"/>
              <c:extLst>
                <c:ext xmlns:c15="http://schemas.microsoft.com/office/drawing/2012/chart" uri="{CE6537A1-D6FC-4f65-9D91-7224C49458BB}"/>
                <c:ext xmlns:c16="http://schemas.microsoft.com/office/drawing/2014/chart" uri="{C3380CC4-5D6E-409C-BE32-E72D297353CC}">
                  <c16:uniqueId val="{00000001-9FD7-414B-831E-A79ADF370091}"/>
                </c:ext>
              </c:extLst>
            </c:dLbl>
            <c:dLbl>
              <c:idx val="26"/>
              <c:delete val="1"/>
              <c:extLst>
                <c:ext xmlns:c15="http://schemas.microsoft.com/office/drawing/2012/chart" uri="{CE6537A1-D6FC-4f65-9D91-7224C49458BB}"/>
                <c:ext xmlns:c16="http://schemas.microsoft.com/office/drawing/2014/chart" uri="{C3380CC4-5D6E-409C-BE32-E72D297353CC}">
                  <c16:uniqueId val="{00000001-0318-1C4B-9061-EC097C40EAFA}"/>
                </c:ext>
              </c:extLst>
            </c:dLbl>
            <c:dLbl>
              <c:idx val="27"/>
              <c:delete val="1"/>
              <c:extLst>
                <c:ext xmlns:c15="http://schemas.microsoft.com/office/drawing/2012/chart" uri="{CE6537A1-D6FC-4f65-9D91-7224C49458BB}"/>
                <c:ext xmlns:c16="http://schemas.microsoft.com/office/drawing/2014/chart" uri="{C3380CC4-5D6E-409C-BE32-E72D297353CC}">
                  <c16:uniqueId val="{00000001-A077-4578-842E-FB24D266C7A1}"/>
                </c:ext>
              </c:extLst>
            </c:dLbl>
            <c:dLbl>
              <c:idx val="28"/>
              <c:delete val="1"/>
              <c:extLst>
                <c:ext xmlns:c15="http://schemas.microsoft.com/office/drawing/2012/chart" uri="{CE6537A1-D6FC-4f65-9D91-7224C49458BB}"/>
                <c:ext xmlns:c16="http://schemas.microsoft.com/office/drawing/2014/chart" uri="{C3380CC4-5D6E-409C-BE32-E72D297353CC}">
                  <c16:uniqueId val="{00000001-ECE3-4D1F-B40D-3D9AFFE1664A}"/>
                </c:ext>
              </c:extLst>
            </c:dLbl>
            <c:dLbl>
              <c:idx val="29"/>
              <c:delete val="1"/>
              <c:extLst>
                <c:ext xmlns:c15="http://schemas.microsoft.com/office/drawing/2012/chart" uri="{CE6537A1-D6FC-4f65-9D91-7224C49458BB}"/>
                <c:ext xmlns:c16="http://schemas.microsoft.com/office/drawing/2014/chart" uri="{C3380CC4-5D6E-409C-BE32-E72D297353CC}">
                  <c16:uniqueId val="{00000001-9AE0-44FE-A981-DE44E4EA8C4B}"/>
                </c:ext>
              </c:extLst>
            </c:dLbl>
            <c:dLbl>
              <c:idx val="30"/>
              <c:delete val="1"/>
              <c:extLst>
                <c:ext xmlns:c15="http://schemas.microsoft.com/office/drawing/2012/chart" uri="{CE6537A1-D6FC-4f65-9D91-7224C49458BB}"/>
                <c:ext xmlns:c16="http://schemas.microsoft.com/office/drawing/2014/chart" uri="{C3380CC4-5D6E-409C-BE32-E72D297353CC}">
                  <c16:uniqueId val="{00000004-5CE1-4FAB-8D0B-35726BBE9D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Sheet1!$A$5:$A$36</c:f>
              <c:strCache>
                <c:ptCount val="32"/>
                <c:pt idx="0">
                  <c:v>W31 
(9/26)</c:v>
                </c:pt>
                <c:pt idx="1">
                  <c:v>W35 
(10/24)</c:v>
                </c:pt>
                <c:pt idx="2">
                  <c:v>W39 
(11/21)</c:v>
                </c:pt>
                <c:pt idx="3">
                  <c:v>W43 
(12/20)</c:v>
                </c:pt>
                <c:pt idx="4">
                  <c:v>W47 
(1/17)</c:v>
                </c:pt>
                <c:pt idx="5">
                  <c:v>W51 
(2/14)</c:v>
                </c:pt>
                <c:pt idx="6">
                  <c:v>W55 
(3/14)</c:v>
                </c:pt>
                <c:pt idx="7">
                  <c:v>W59 
(4/11)</c:v>
                </c:pt>
                <c:pt idx="8">
                  <c:v>W63 
(5/9)</c:v>
                </c:pt>
                <c:pt idx="9">
                  <c:v>W67 
(6/6)</c:v>
                </c:pt>
                <c:pt idx="10">
                  <c:v>W71 
(7/4)</c:v>
                </c:pt>
                <c:pt idx="11">
                  <c:v>W76 
(8/8/6)</c:v>
                </c:pt>
                <c:pt idx="12">
                  <c:v>W80 
(9/5)</c:v>
                </c:pt>
                <c:pt idx="13">
                  <c:v>W94 
(12/12)</c:v>
                </c:pt>
                <c:pt idx="14">
                  <c:v>W98 
(1/9)</c:v>
                </c:pt>
                <c:pt idx="15">
                  <c:v>W102 
(2/6)</c:v>
                </c:pt>
                <c:pt idx="16">
                  <c:v>W106 
(3/6)</c:v>
                </c:pt>
                <c:pt idx="17">
                  <c:v>W110 
(4/3)</c:v>
                </c:pt>
                <c:pt idx="18">
                  <c:v>W115 
(5/8)</c:v>
                </c:pt>
                <c:pt idx="19">
                  <c:v>W119 
(6/5)</c:v>
                </c:pt>
                <c:pt idx="20">
                  <c:v>W123 
(7/3)</c:v>
                </c:pt>
                <c:pt idx="21">
                  <c:v>W128 
(8/7)</c:v>
                </c:pt>
                <c:pt idx="22">
                  <c:v>W129 
(8/14)</c:v>
                </c:pt>
                <c:pt idx="23">
                  <c:v>W130 
(8/21)</c:v>
                </c:pt>
                <c:pt idx="24">
                  <c:v>W131 
(8/28)</c:v>
                </c:pt>
                <c:pt idx="25">
                  <c:v>W132 
(9/4)</c:v>
                </c:pt>
                <c:pt idx="26">
                  <c:v>W136 
(10/2)</c:v>
                </c:pt>
                <c:pt idx="27">
                  <c:v>W141 
(11/06)</c:v>
                </c:pt>
                <c:pt idx="28">
                  <c:v>W145 
(12/04)</c:v>
                </c:pt>
                <c:pt idx="29">
                  <c:v>W153
(01/29)</c:v>
                </c:pt>
                <c:pt idx="30">
                  <c:v>W156
(02/19)</c:v>
                </c:pt>
                <c:pt idx="31">
                  <c:v>W161
(03/36)</c:v>
                </c:pt>
              </c:strCache>
            </c:strRef>
          </c:cat>
          <c:val>
            <c:numRef>
              <c:f>Sheet1!$C$5:$C$36</c:f>
              <c:numCache>
                <c:formatCode>0%</c:formatCode>
                <c:ptCount val="32"/>
                <c:pt idx="0">
                  <c:v>0.34</c:v>
                </c:pt>
                <c:pt idx="1">
                  <c:v>0.3</c:v>
                </c:pt>
                <c:pt idx="2">
                  <c:v>0.31</c:v>
                </c:pt>
                <c:pt idx="3">
                  <c:v>0.3</c:v>
                </c:pt>
                <c:pt idx="4">
                  <c:v>0.32</c:v>
                </c:pt>
                <c:pt idx="5">
                  <c:v>0.3</c:v>
                </c:pt>
                <c:pt idx="6">
                  <c:v>0.28000000000000003</c:v>
                </c:pt>
                <c:pt idx="7">
                  <c:v>0.28000000000000003</c:v>
                </c:pt>
                <c:pt idx="8">
                  <c:v>0.28000000000000003</c:v>
                </c:pt>
                <c:pt idx="9">
                  <c:v>0.27</c:v>
                </c:pt>
                <c:pt idx="10">
                  <c:v>0.25</c:v>
                </c:pt>
                <c:pt idx="11">
                  <c:v>0.25</c:v>
                </c:pt>
                <c:pt idx="12">
                  <c:v>0.28999999999999998</c:v>
                </c:pt>
                <c:pt idx="13">
                  <c:v>0.32</c:v>
                </c:pt>
                <c:pt idx="14">
                  <c:v>0.28000000000000003</c:v>
                </c:pt>
                <c:pt idx="15">
                  <c:v>0.28000000000000003</c:v>
                </c:pt>
                <c:pt idx="16">
                  <c:v>0.26</c:v>
                </c:pt>
                <c:pt idx="17">
                  <c:v>0.28000000000000003</c:v>
                </c:pt>
                <c:pt idx="18">
                  <c:v>0.25</c:v>
                </c:pt>
                <c:pt idx="19">
                  <c:v>0.28000000000000003</c:v>
                </c:pt>
                <c:pt idx="20">
                  <c:v>0.33</c:v>
                </c:pt>
                <c:pt idx="21">
                  <c:v>0.37</c:v>
                </c:pt>
                <c:pt idx="22">
                  <c:v>0.37</c:v>
                </c:pt>
                <c:pt idx="23">
                  <c:v>0.36</c:v>
                </c:pt>
                <c:pt idx="24">
                  <c:v>0.36</c:v>
                </c:pt>
                <c:pt idx="25">
                  <c:v>0.4</c:v>
                </c:pt>
                <c:pt idx="26">
                  <c:v>0.41</c:v>
                </c:pt>
                <c:pt idx="27">
                  <c:v>0.4</c:v>
                </c:pt>
                <c:pt idx="28">
                  <c:v>0.39</c:v>
                </c:pt>
                <c:pt idx="29">
                  <c:v>0.41</c:v>
                </c:pt>
                <c:pt idx="30">
                  <c:v>0.41</c:v>
                </c:pt>
                <c:pt idx="31">
                  <c:v>0.36</c:v>
                </c:pt>
              </c:numCache>
            </c:numRef>
          </c:val>
          <c:smooth val="0"/>
          <c:extLst>
            <c:ext xmlns:c16="http://schemas.microsoft.com/office/drawing/2014/chart" uri="{C3380CC4-5D6E-409C-BE32-E72D297353CC}">
              <c16:uniqueId val="{00000001-037A-4505-BD12-E70F82AA1433}"/>
            </c:ext>
          </c:extLst>
        </c:ser>
        <c:ser>
          <c:idx val="2"/>
          <c:order val="2"/>
          <c:spPr>
            <a:ln w="28575" cap="rnd">
              <a:solidFill>
                <a:schemeClr val="accent6"/>
              </a:solidFill>
              <a:round/>
            </a:ln>
            <a:effectLst/>
          </c:spPr>
          <c:marker>
            <c:symbol val="none"/>
          </c:marker>
          <c:dLbls>
            <c:dLbl>
              <c:idx val="0"/>
              <c:dLblPos val="l"/>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037A-4505-BD12-E70F82AA1433}"/>
                </c:ext>
              </c:extLst>
            </c:dLbl>
            <c:dLbl>
              <c:idx val="30"/>
              <c:delete val="1"/>
              <c:extLst>
                <c:ext xmlns:c15="http://schemas.microsoft.com/office/drawing/2012/chart" uri="{CE6537A1-D6FC-4f65-9D91-7224C49458BB}"/>
                <c:ext xmlns:c16="http://schemas.microsoft.com/office/drawing/2014/chart" uri="{C3380CC4-5D6E-409C-BE32-E72D297353CC}">
                  <c16:uniqueId val="{00000000-EDBC-4BDD-8EE0-24198C34887C}"/>
                </c:ext>
              </c:extLst>
            </c:dLbl>
            <c:dLbl>
              <c:idx val="31"/>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CE1-4FAB-8D0B-35726BBE9D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l"/>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Sheet1!$A$5:$A$36</c:f>
              <c:strCache>
                <c:ptCount val="32"/>
                <c:pt idx="0">
                  <c:v>W31 
(9/26)</c:v>
                </c:pt>
                <c:pt idx="1">
                  <c:v>W35 
(10/24)</c:v>
                </c:pt>
                <c:pt idx="2">
                  <c:v>W39 
(11/21)</c:v>
                </c:pt>
                <c:pt idx="3">
                  <c:v>W43 
(12/20)</c:v>
                </c:pt>
                <c:pt idx="4">
                  <c:v>W47 
(1/17)</c:v>
                </c:pt>
                <c:pt idx="5">
                  <c:v>W51 
(2/14)</c:v>
                </c:pt>
                <c:pt idx="6">
                  <c:v>W55 
(3/14)</c:v>
                </c:pt>
                <c:pt idx="7">
                  <c:v>W59 
(4/11)</c:v>
                </c:pt>
                <c:pt idx="8">
                  <c:v>W63 
(5/9)</c:v>
                </c:pt>
                <c:pt idx="9">
                  <c:v>W67 
(6/6)</c:v>
                </c:pt>
                <c:pt idx="10">
                  <c:v>W71 
(7/4)</c:v>
                </c:pt>
                <c:pt idx="11">
                  <c:v>W76 
(8/8/6)</c:v>
                </c:pt>
                <c:pt idx="12">
                  <c:v>W80 
(9/5)</c:v>
                </c:pt>
                <c:pt idx="13">
                  <c:v>W94 
(12/12)</c:v>
                </c:pt>
                <c:pt idx="14">
                  <c:v>W98 
(1/9)</c:v>
                </c:pt>
                <c:pt idx="15">
                  <c:v>W102 
(2/6)</c:v>
                </c:pt>
                <c:pt idx="16">
                  <c:v>W106 
(3/6)</c:v>
                </c:pt>
                <c:pt idx="17">
                  <c:v>W110 
(4/3)</c:v>
                </c:pt>
                <c:pt idx="18">
                  <c:v>W115 
(5/8)</c:v>
                </c:pt>
                <c:pt idx="19">
                  <c:v>W119 
(6/5)</c:v>
                </c:pt>
                <c:pt idx="20">
                  <c:v>W123 
(7/3)</c:v>
                </c:pt>
                <c:pt idx="21">
                  <c:v>W128 
(8/7)</c:v>
                </c:pt>
                <c:pt idx="22">
                  <c:v>W129 
(8/14)</c:v>
                </c:pt>
                <c:pt idx="23">
                  <c:v>W130 
(8/21)</c:v>
                </c:pt>
                <c:pt idx="24">
                  <c:v>W131 
(8/28)</c:v>
                </c:pt>
                <c:pt idx="25">
                  <c:v>W132 
(9/4)</c:v>
                </c:pt>
                <c:pt idx="26">
                  <c:v>W136 
(10/2)</c:v>
                </c:pt>
                <c:pt idx="27">
                  <c:v>W141 
(11/06)</c:v>
                </c:pt>
                <c:pt idx="28">
                  <c:v>W145 
(12/04)</c:v>
                </c:pt>
                <c:pt idx="29">
                  <c:v>W153
(01/29)</c:v>
                </c:pt>
                <c:pt idx="30">
                  <c:v>W156
(02/19)</c:v>
                </c:pt>
                <c:pt idx="31">
                  <c:v>W161
(03/36)</c:v>
                </c:pt>
              </c:strCache>
            </c:strRef>
          </c:cat>
          <c:val>
            <c:numRef>
              <c:f>Sheet1!$D$5:$D$36</c:f>
              <c:numCache>
                <c:formatCode>0%</c:formatCode>
                <c:ptCount val="32"/>
                <c:pt idx="0">
                  <c:v>0.23</c:v>
                </c:pt>
                <c:pt idx="1">
                  <c:v>0.24</c:v>
                </c:pt>
                <c:pt idx="2">
                  <c:v>0.24</c:v>
                </c:pt>
                <c:pt idx="3">
                  <c:v>0.25</c:v>
                </c:pt>
                <c:pt idx="4">
                  <c:v>0.23</c:v>
                </c:pt>
                <c:pt idx="5">
                  <c:v>0.24</c:v>
                </c:pt>
                <c:pt idx="6">
                  <c:v>0.18</c:v>
                </c:pt>
                <c:pt idx="7">
                  <c:v>0.19</c:v>
                </c:pt>
                <c:pt idx="8">
                  <c:v>0.21</c:v>
                </c:pt>
                <c:pt idx="9">
                  <c:v>0.19</c:v>
                </c:pt>
                <c:pt idx="10">
                  <c:v>0.2</c:v>
                </c:pt>
                <c:pt idx="11">
                  <c:v>0.2</c:v>
                </c:pt>
                <c:pt idx="12">
                  <c:v>0.22</c:v>
                </c:pt>
                <c:pt idx="13">
                  <c:v>0.26</c:v>
                </c:pt>
                <c:pt idx="14">
                  <c:v>0.26</c:v>
                </c:pt>
                <c:pt idx="15">
                  <c:v>0.25</c:v>
                </c:pt>
                <c:pt idx="16">
                  <c:v>0.22</c:v>
                </c:pt>
                <c:pt idx="17">
                  <c:v>0.23</c:v>
                </c:pt>
                <c:pt idx="18">
                  <c:v>0.23</c:v>
                </c:pt>
                <c:pt idx="19">
                  <c:v>0.23</c:v>
                </c:pt>
                <c:pt idx="20">
                  <c:v>0.26</c:v>
                </c:pt>
                <c:pt idx="21">
                  <c:v>0.27</c:v>
                </c:pt>
                <c:pt idx="22">
                  <c:v>0.26</c:v>
                </c:pt>
                <c:pt idx="23">
                  <c:v>0.25</c:v>
                </c:pt>
                <c:pt idx="24">
                  <c:v>0.25</c:v>
                </c:pt>
                <c:pt idx="25">
                  <c:v>0.27</c:v>
                </c:pt>
                <c:pt idx="26">
                  <c:v>0.27</c:v>
                </c:pt>
                <c:pt idx="27">
                  <c:v>0.24</c:v>
                </c:pt>
                <c:pt idx="28">
                  <c:v>0.28000000000000003</c:v>
                </c:pt>
                <c:pt idx="29">
                  <c:v>0.28000000000000003</c:v>
                </c:pt>
                <c:pt idx="30">
                  <c:v>0.25</c:v>
                </c:pt>
                <c:pt idx="31">
                  <c:v>0.25</c:v>
                </c:pt>
              </c:numCache>
            </c:numRef>
          </c:val>
          <c:smooth val="0"/>
          <c:extLst>
            <c:ext xmlns:c16="http://schemas.microsoft.com/office/drawing/2014/chart" uri="{C3380CC4-5D6E-409C-BE32-E72D297353CC}">
              <c16:uniqueId val="{00000002-037A-4505-BD12-E70F82AA1433}"/>
            </c:ext>
          </c:extLst>
        </c:ser>
        <c:ser>
          <c:idx val="3"/>
          <c:order val="3"/>
          <c:spPr>
            <a:ln w="28575" cap="rnd">
              <a:solidFill>
                <a:schemeClr val="accent4"/>
              </a:solidFill>
              <a:round/>
            </a:ln>
            <a:effectLst/>
          </c:spPr>
          <c:marker>
            <c:symbol val="none"/>
          </c:marker>
          <c:dLbls>
            <c:dLbl>
              <c:idx val="0"/>
              <c:dLblPos val="l"/>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037A-4505-BD12-E70F82AA1433}"/>
                </c:ext>
              </c:extLst>
            </c:dLbl>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E1-4FAB-8D0B-35726BBE9D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Sheet1!$A$5:$A$36</c:f>
              <c:strCache>
                <c:ptCount val="32"/>
                <c:pt idx="0">
                  <c:v>W31 
(9/26)</c:v>
                </c:pt>
                <c:pt idx="1">
                  <c:v>W35 
(10/24)</c:v>
                </c:pt>
                <c:pt idx="2">
                  <c:v>W39 
(11/21)</c:v>
                </c:pt>
                <c:pt idx="3">
                  <c:v>W43 
(12/20)</c:v>
                </c:pt>
                <c:pt idx="4">
                  <c:v>W47 
(1/17)</c:v>
                </c:pt>
                <c:pt idx="5">
                  <c:v>W51 
(2/14)</c:v>
                </c:pt>
                <c:pt idx="6">
                  <c:v>W55 
(3/14)</c:v>
                </c:pt>
                <c:pt idx="7">
                  <c:v>W59 
(4/11)</c:v>
                </c:pt>
                <c:pt idx="8">
                  <c:v>W63 
(5/9)</c:v>
                </c:pt>
                <c:pt idx="9">
                  <c:v>W67 
(6/6)</c:v>
                </c:pt>
                <c:pt idx="10">
                  <c:v>W71 
(7/4)</c:v>
                </c:pt>
                <c:pt idx="11">
                  <c:v>W76 
(8/8/6)</c:v>
                </c:pt>
                <c:pt idx="12">
                  <c:v>W80 
(9/5)</c:v>
                </c:pt>
                <c:pt idx="13">
                  <c:v>W94 
(12/12)</c:v>
                </c:pt>
                <c:pt idx="14">
                  <c:v>W98 
(1/9)</c:v>
                </c:pt>
                <c:pt idx="15">
                  <c:v>W102 
(2/6)</c:v>
                </c:pt>
                <c:pt idx="16">
                  <c:v>W106 
(3/6)</c:v>
                </c:pt>
                <c:pt idx="17">
                  <c:v>W110 
(4/3)</c:v>
                </c:pt>
                <c:pt idx="18">
                  <c:v>W115 
(5/8)</c:v>
                </c:pt>
                <c:pt idx="19">
                  <c:v>W119 
(6/5)</c:v>
                </c:pt>
                <c:pt idx="20">
                  <c:v>W123 
(7/3)</c:v>
                </c:pt>
                <c:pt idx="21">
                  <c:v>W128 
(8/7)</c:v>
                </c:pt>
                <c:pt idx="22">
                  <c:v>W129 
(8/14)</c:v>
                </c:pt>
                <c:pt idx="23">
                  <c:v>W130 
(8/21)</c:v>
                </c:pt>
                <c:pt idx="24">
                  <c:v>W131 
(8/28)</c:v>
                </c:pt>
                <c:pt idx="25">
                  <c:v>W132 
(9/4)</c:v>
                </c:pt>
                <c:pt idx="26">
                  <c:v>W136 
(10/2)</c:v>
                </c:pt>
                <c:pt idx="27">
                  <c:v>W141 
(11/06)</c:v>
                </c:pt>
                <c:pt idx="28">
                  <c:v>W145 
(12/04)</c:v>
                </c:pt>
                <c:pt idx="29">
                  <c:v>W153
(01/29)</c:v>
                </c:pt>
                <c:pt idx="30">
                  <c:v>W156
(02/19)</c:v>
                </c:pt>
                <c:pt idx="31">
                  <c:v>W161
(03/36)</c:v>
                </c:pt>
              </c:strCache>
            </c:strRef>
          </c:cat>
          <c:val>
            <c:numRef>
              <c:f>Sheet1!$E$5:$E$36</c:f>
              <c:numCache>
                <c:formatCode>0%</c:formatCode>
                <c:ptCount val="32"/>
                <c:pt idx="0">
                  <c:v>0.26</c:v>
                </c:pt>
                <c:pt idx="1">
                  <c:v>0.26</c:v>
                </c:pt>
                <c:pt idx="2">
                  <c:v>0.27</c:v>
                </c:pt>
                <c:pt idx="3">
                  <c:v>0.27</c:v>
                </c:pt>
                <c:pt idx="4">
                  <c:v>0.26</c:v>
                </c:pt>
                <c:pt idx="5">
                  <c:v>0.25</c:v>
                </c:pt>
                <c:pt idx="6">
                  <c:v>0.22</c:v>
                </c:pt>
                <c:pt idx="7">
                  <c:v>0.22</c:v>
                </c:pt>
                <c:pt idx="8">
                  <c:v>0.24</c:v>
                </c:pt>
                <c:pt idx="9">
                  <c:v>0.23</c:v>
                </c:pt>
                <c:pt idx="10">
                  <c:v>0.23</c:v>
                </c:pt>
                <c:pt idx="11">
                  <c:v>0.23</c:v>
                </c:pt>
                <c:pt idx="12">
                  <c:v>0.26</c:v>
                </c:pt>
                <c:pt idx="13">
                  <c:v>0.28999999999999998</c:v>
                </c:pt>
                <c:pt idx="14">
                  <c:v>0.28999999999999998</c:v>
                </c:pt>
                <c:pt idx="15">
                  <c:v>0.28000000000000003</c:v>
                </c:pt>
                <c:pt idx="16">
                  <c:v>0.28000000000000003</c:v>
                </c:pt>
                <c:pt idx="17">
                  <c:v>0.28000000000000003</c:v>
                </c:pt>
                <c:pt idx="18">
                  <c:v>0.27</c:v>
                </c:pt>
                <c:pt idx="19">
                  <c:v>0.28000000000000003</c:v>
                </c:pt>
                <c:pt idx="20">
                  <c:v>0.32</c:v>
                </c:pt>
                <c:pt idx="21">
                  <c:v>0.34</c:v>
                </c:pt>
                <c:pt idx="22">
                  <c:v>0.35</c:v>
                </c:pt>
                <c:pt idx="23">
                  <c:v>0.33</c:v>
                </c:pt>
                <c:pt idx="24">
                  <c:v>0.33</c:v>
                </c:pt>
                <c:pt idx="25">
                  <c:v>0.36</c:v>
                </c:pt>
                <c:pt idx="26">
                  <c:v>0.36</c:v>
                </c:pt>
                <c:pt idx="27">
                  <c:v>0.32</c:v>
                </c:pt>
                <c:pt idx="28">
                  <c:v>0.35</c:v>
                </c:pt>
                <c:pt idx="29">
                  <c:v>0.35</c:v>
                </c:pt>
                <c:pt idx="30">
                  <c:v>0.34</c:v>
                </c:pt>
                <c:pt idx="31">
                  <c:v>0.33</c:v>
                </c:pt>
              </c:numCache>
            </c:numRef>
          </c:val>
          <c:smooth val="0"/>
          <c:extLst>
            <c:ext xmlns:c16="http://schemas.microsoft.com/office/drawing/2014/chart" uri="{C3380CC4-5D6E-409C-BE32-E72D297353CC}">
              <c16:uniqueId val="{00000003-037A-4505-BD12-E70F82AA1433}"/>
            </c:ext>
          </c:extLst>
        </c:ser>
        <c:ser>
          <c:idx val="4"/>
          <c:order val="4"/>
          <c:spPr>
            <a:ln w="28575" cap="rnd">
              <a:solidFill>
                <a:schemeClr val="accent5"/>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7A-4505-BD12-E70F82AA1433}"/>
                </c:ext>
              </c:extLst>
            </c:dLbl>
            <c:dLbl>
              <c:idx val="3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E1-4FAB-8D0B-35726BBE9D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Sheet1!$A$5:$A$36</c:f>
              <c:strCache>
                <c:ptCount val="32"/>
                <c:pt idx="0">
                  <c:v>W31 
(9/26)</c:v>
                </c:pt>
                <c:pt idx="1">
                  <c:v>W35 
(10/24)</c:v>
                </c:pt>
                <c:pt idx="2">
                  <c:v>W39 
(11/21)</c:v>
                </c:pt>
                <c:pt idx="3">
                  <c:v>W43 
(12/20)</c:v>
                </c:pt>
                <c:pt idx="4">
                  <c:v>W47 
(1/17)</c:v>
                </c:pt>
                <c:pt idx="5">
                  <c:v>W51 
(2/14)</c:v>
                </c:pt>
                <c:pt idx="6">
                  <c:v>W55 
(3/14)</c:v>
                </c:pt>
                <c:pt idx="7">
                  <c:v>W59 
(4/11)</c:v>
                </c:pt>
                <c:pt idx="8">
                  <c:v>W63 
(5/9)</c:v>
                </c:pt>
                <c:pt idx="9">
                  <c:v>W67 
(6/6)</c:v>
                </c:pt>
                <c:pt idx="10">
                  <c:v>W71 
(7/4)</c:v>
                </c:pt>
                <c:pt idx="11">
                  <c:v>W76 
(8/8/6)</c:v>
                </c:pt>
                <c:pt idx="12">
                  <c:v>W80 
(9/5)</c:v>
                </c:pt>
                <c:pt idx="13">
                  <c:v>W94 
(12/12)</c:v>
                </c:pt>
                <c:pt idx="14">
                  <c:v>W98 
(1/9)</c:v>
                </c:pt>
                <c:pt idx="15">
                  <c:v>W102 
(2/6)</c:v>
                </c:pt>
                <c:pt idx="16">
                  <c:v>W106 
(3/6)</c:v>
                </c:pt>
                <c:pt idx="17">
                  <c:v>W110 
(4/3)</c:v>
                </c:pt>
                <c:pt idx="18">
                  <c:v>W115 
(5/8)</c:v>
                </c:pt>
                <c:pt idx="19">
                  <c:v>W119 
(6/5)</c:v>
                </c:pt>
                <c:pt idx="20">
                  <c:v>W123 
(7/3)</c:v>
                </c:pt>
                <c:pt idx="21">
                  <c:v>W128 
(8/7)</c:v>
                </c:pt>
                <c:pt idx="22">
                  <c:v>W129 
(8/14)</c:v>
                </c:pt>
                <c:pt idx="23">
                  <c:v>W130 
(8/21)</c:v>
                </c:pt>
                <c:pt idx="24">
                  <c:v>W131 
(8/28)</c:v>
                </c:pt>
                <c:pt idx="25">
                  <c:v>W132 
(9/4)</c:v>
                </c:pt>
                <c:pt idx="26">
                  <c:v>W136 
(10/2)</c:v>
                </c:pt>
                <c:pt idx="27">
                  <c:v>W141 
(11/06)</c:v>
                </c:pt>
                <c:pt idx="28">
                  <c:v>W145 
(12/04)</c:v>
                </c:pt>
                <c:pt idx="29">
                  <c:v>W153
(01/29)</c:v>
                </c:pt>
                <c:pt idx="30">
                  <c:v>W156
(02/19)</c:v>
                </c:pt>
                <c:pt idx="31">
                  <c:v>W161
(03/36)</c:v>
                </c:pt>
              </c:strCache>
            </c:strRef>
          </c:cat>
          <c:val>
            <c:numRef>
              <c:f>Sheet1!$F$5:$F$36</c:f>
              <c:numCache>
                <c:formatCode>0%</c:formatCode>
                <c:ptCount val="32"/>
                <c:pt idx="0">
                  <c:v>0.28000000000000003</c:v>
                </c:pt>
                <c:pt idx="1">
                  <c:v>0.28000000000000003</c:v>
                </c:pt>
                <c:pt idx="2">
                  <c:v>0.32</c:v>
                </c:pt>
                <c:pt idx="3">
                  <c:v>0.31</c:v>
                </c:pt>
                <c:pt idx="4">
                  <c:v>0.32</c:v>
                </c:pt>
                <c:pt idx="5">
                  <c:v>0.28000000000000003</c:v>
                </c:pt>
                <c:pt idx="6">
                  <c:v>0.27</c:v>
                </c:pt>
                <c:pt idx="7">
                  <c:v>0.28000000000000003</c:v>
                </c:pt>
                <c:pt idx="8">
                  <c:v>0.28000000000000003</c:v>
                </c:pt>
                <c:pt idx="9">
                  <c:v>0.27</c:v>
                </c:pt>
                <c:pt idx="10">
                  <c:v>0.25</c:v>
                </c:pt>
                <c:pt idx="11">
                  <c:v>0.25</c:v>
                </c:pt>
                <c:pt idx="12">
                  <c:v>0.27</c:v>
                </c:pt>
                <c:pt idx="13">
                  <c:v>0.33</c:v>
                </c:pt>
                <c:pt idx="14">
                  <c:v>0.31</c:v>
                </c:pt>
                <c:pt idx="15">
                  <c:v>0.28999999999999998</c:v>
                </c:pt>
                <c:pt idx="16">
                  <c:v>0.28000000000000003</c:v>
                </c:pt>
                <c:pt idx="17">
                  <c:v>0.3</c:v>
                </c:pt>
                <c:pt idx="18">
                  <c:v>0.27</c:v>
                </c:pt>
                <c:pt idx="19">
                  <c:v>0.3</c:v>
                </c:pt>
                <c:pt idx="20">
                  <c:v>0.3</c:v>
                </c:pt>
                <c:pt idx="21">
                  <c:v>0.33</c:v>
                </c:pt>
                <c:pt idx="22">
                  <c:v>0.31</c:v>
                </c:pt>
                <c:pt idx="23">
                  <c:v>0.31</c:v>
                </c:pt>
                <c:pt idx="24">
                  <c:v>0.3</c:v>
                </c:pt>
                <c:pt idx="25">
                  <c:v>0.34</c:v>
                </c:pt>
                <c:pt idx="26">
                  <c:v>0.34</c:v>
                </c:pt>
                <c:pt idx="27">
                  <c:v>0.32</c:v>
                </c:pt>
                <c:pt idx="28">
                  <c:v>0.32</c:v>
                </c:pt>
                <c:pt idx="29">
                  <c:v>0.3</c:v>
                </c:pt>
                <c:pt idx="30">
                  <c:v>0.31</c:v>
                </c:pt>
                <c:pt idx="31">
                  <c:v>0.32</c:v>
                </c:pt>
              </c:numCache>
            </c:numRef>
          </c:val>
          <c:smooth val="0"/>
          <c:extLst>
            <c:ext xmlns:c16="http://schemas.microsoft.com/office/drawing/2014/chart" uri="{C3380CC4-5D6E-409C-BE32-E72D297353CC}">
              <c16:uniqueId val="{00000004-037A-4505-BD12-E70F82AA1433}"/>
            </c:ext>
          </c:extLst>
        </c:ser>
        <c:ser>
          <c:idx val="5"/>
          <c:order val="5"/>
          <c:spPr>
            <a:ln w="28575" cap="rnd">
              <a:solidFill>
                <a:schemeClr val="tx2"/>
              </a:solidFill>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2FB-457A-A227-16C28F9F42EA}"/>
                </c:ext>
              </c:extLst>
            </c:dLbl>
            <c:dLbl>
              <c:idx val="3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6="http://schemas.microsoft.com/office/drawing/2014/chart" uri="{C3380CC4-5D6E-409C-BE32-E72D297353CC}">
                  <c16:uniqueId val="{00000003-EDBC-4BDD-8EE0-24198C34887C}"/>
                </c:ext>
              </c:extLst>
            </c:dLbl>
            <c:dLbl>
              <c:idx val="3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E1-4FAB-8D0B-35726BBE9D9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Sheet1!$A$5:$A$36</c:f>
              <c:strCache>
                <c:ptCount val="32"/>
                <c:pt idx="0">
                  <c:v>W31 
(9/26)</c:v>
                </c:pt>
                <c:pt idx="1">
                  <c:v>W35 
(10/24)</c:v>
                </c:pt>
                <c:pt idx="2">
                  <c:v>W39 
(11/21)</c:v>
                </c:pt>
                <c:pt idx="3">
                  <c:v>W43 
(12/20)</c:v>
                </c:pt>
                <c:pt idx="4">
                  <c:v>W47 
(1/17)</c:v>
                </c:pt>
                <c:pt idx="5">
                  <c:v>W51 
(2/14)</c:v>
                </c:pt>
                <c:pt idx="6">
                  <c:v>W55 
(3/14)</c:v>
                </c:pt>
                <c:pt idx="7">
                  <c:v>W59 
(4/11)</c:v>
                </c:pt>
                <c:pt idx="8">
                  <c:v>W63 
(5/9)</c:v>
                </c:pt>
                <c:pt idx="9">
                  <c:v>W67 
(6/6)</c:v>
                </c:pt>
                <c:pt idx="10">
                  <c:v>W71 
(7/4)</c:v>
                </c:pt>
                <c:pt idx="11">
                  <c:v>W76 
(8/8/6)</c:v>
                </c:pt>
                <c:pt idx="12">
                  <c:v>W80 
(9/5)</c:v>
                </c:pt>
                <c:pt idx="13">
                  <c:v>W94 
(12/12)</c:v>
                </c:pt>
                <c:pt idx="14">
                  <c:v>W98 
(1/9)</c:v>
                </c:pt>
                <c:pt idx="15">
                  <c:v>W102 
(2/6)</c:v>
                </c:pt>
                <c:pt idx="16">
                  <c:v>W106 
(3/6)</c:v>
                </c:pt>
                <c:pt idx="17">
                  <c:v>W110 
(4/3)</c:v>
                </c:pt>
                <c:pt idx="18">
                  <c:v>W115 
(5/8)</c:v>
                </c:pt>
                <c:pt idx="19">
                  <c:v>W119 
(6/5)</c:v>
                </c:pt>
                <c:pt idx="20">
                  <c:v>W123 
(7/3)</c:v>
                </c:pt>
                <c:pt idx="21">
                  <c:v>W128 
(8/7)</c:v>
                </c:pt>
                <c:pt idx="22">
                  <c:v>W129 
(8/14)</c:v>
                </c:pt>
                <c:pt idx="23">
                  <c:v>W130 
(8/21)</c:v>
                </c:pt>
                <c:pt idx="24">
                  <c:v>W131 
(8/28)</c:v>
                </c:pt>
                <c:pt idx="25">
                  <c:v>W132 
(9/4)</c:v>
                </c:pt>
                <c:pt idx="26">
                  <c:v>W136 
(10/2)</c:v>
                </c:pt>
                <c:pt idx="27">
                  <c:v>W141 
(11/06)</c:v>
                </c:pt>
                <c:pt idx="28">
                  <c:v>W145 
(12/04)</c:v>
                </c:pt>
                <c:pt idx="29">
                  <c:v>W153
(01/29)</c:v>
                </c:pt>
                <c:pt idx="30">
                  <c:v>W156
(02/19)</c:v>
                </c:pt>
                <c:pt idx="31">
                  <c:v>W161
(03/36)</c:v>
                </c:pt>
              </c:strCache>
            </c:strRef>
          </c:cat>
          <c:val>
            <c:numRef>
              <c:f>Sheet1!$G$5:$G$36</c:f>
              <c:numCache>
                <c:formatCode>0%</c:formatCode>
                <c:ptCount val="32"/>
                <c:pt idx="0">
                  <c:v>0.15</c:v>
                </c:pt>
                <c:pt idx="1">
                  <c:v>0.17</c:v>
                </c:pt>
                <c:pt idx="2">
                  <c:v>0.15</c:v>
                </c:pt>
                <c:pt idx="3">
                  <c:v>0.15</c:v>
                </c:pt>
                <c:pt idx="4">
                  <c:v>0.17</c:v>
                </c:pt>
                <c:pt idx="5">
                  <c:v>0.19</c:v>
                </c:pt>
                <c:pt idx="6">
                  <c:v>0.18</c:v>
                </c:pt>
                <c:pt idx="7">
                  <c:v>0.19</c:v>
                </c:pt>
                <c:pt idx="8">
                  <c:v>0.18</c:v>
                </c:pt>
                <c:pt idx="9">
                  <c:v>0.19</c:v>
                </c:pt>
                <c:pt idx="10">
                  <c:v>0.18</c:v>
                </c:pt>
                <c:pt idx="11">
                  <c:v>0.2</c:v>
                </c:pt>
                <c:pt idx="12">
                  <c:v>0.19</c:v>
                </c:pt>
                <c:pt idx="13">
                  <c:v>0.14000000000000001</c:v>
                </c:pt>
                <c:pt idx="14">
                  <c:v>0.18</c:v>
                </c:pt>
                <c:pt idx="15">
                  <c:v>0.16</c:v>
                </c:pt>
                <c:pt idx="16">
                  <c:v>0.16</c:v>
                </c:pt>
                <c:pt idx="17">
                  <c:v>0.13</c:v>
                </c:pt>
                <c:pt idx="18">
                  <c:v>0.14000000000000001</c:v>
                </c:pt>
                <c:pt idx="19">
                  <c:v>0.14000000000000001</c:v>
                </c:pt>
                <c:pt idx="20">
                  <c:v>0.14000000000000001</c:v>
                </c:pt>
                <c:pt idx="21">
                  <c:v>0.1</c:v>
                </c:pt>
                <c:pt idx="22">
                  <c:v>0.09</c:v>
                </c:pt>
                <c:pt idx="23">
                  <c:v>0.11</c:v>
                </c:pt>
                <c:pt idx="24">
                  <c:v>0.09</c:v>
                </c:pt>
                <c:pt idx="25">
                  <c:v>0.12</c:v>
                </c:pt>
                <c:pt idx="26">
                  <c:v>0.08</c:v>
                </c:pt>
                <c:pt idx="27">
                  <c:v>0.1</c:v>
                </c:pt>
                <c:pt idx="28">
                  <c:v>0.09</c:v>
                </c:pt>
                <c:pt idx="29">
                  <c:v>0.1</c:v>
                </c:pt>
                <c:pt idx="30">
                  <c:v>0.09</c:v>
                </c:pt>
                <c:pt idx="31">
                  <c:v>0.12</c:v>
                </c:pt>
              </c:numCache>
            </c:numRef>
          </c:val>
          <c:smooth val="0"/>
          <c:extLst>
            <c:ext xmlns:c16="http://schemas.microsoft.com/office/drawing/2014/chart" uri="{C3380CC4-5D6E-409C-BE32-E72D297353CC}">
              <c16:uniqueId val="{00000000-F2FB-457A-A227-16C28F9F42EA}"/>
            </c:ext>
          </c:extLst>
        </c:ser>
        <c:dLbls>
          <c:showLegendKey val="0"/>
          <c:showVal val="0"/>
          <c:showCatName val="0"/>
          <c:showSerName val="0"/>
          <c:showPercent val="0"/>
          <c:showBubbleSize val="0"/>
        </c:dLbls>
        <c:smooth val="0"/>
        <c:axId val="47759728"/>
        <c:axId val="47758480"/>
      </c:lineChart>
      <c:catAx>
        <c:axId val="4775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47758480"/>
        <c:crosses val="autoZero"/>
        <c:auto val="1"/>
        <c:lblAlgn val="ctr"/>
        <c:lblOffset val="100"/>
        <c:tickLblSkip val="2"/>
        <c:noMultiLvlLbl val="0"/>
      </c:catAx>
      <c:valAx>
        <c:axId val="47758480"/>
        <c:scaling>
          <c:orientation val="minMax"/>
          <c:max val="0.5"/>
          <c:min val="5.000000000000001E-2"/>
        </c:scaling>
        <c:delete val="1"/>
        <c:axPos val="l"/>
        <c:numFmt formatCode="0%" sourceLinked="1"/>
        <c:majorTickMark val="out"/>
        <c:minorTickMark val="none"/>
        <c:tickLblPos val="nextTo"/>
        <c:crossAx val="47759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67289488070425763"/>
          <c:h val="0.90647259479912234"/>
        </c:manualLayout>
      </c:layout>
      <c:barChart>
        <c:barDir val="bar"/>
        <c:grouping val="percentStacked"/>
        <c:varyColors val="0"/>
        <c:ser>
          <c:idx val="0"/>
          <c:order val="0"/>
          <c:tx>
            <c:strRef>
              <c:f>Sheet1!$B$1</c:f>
              <c:strCache>
                <c:ptCount val="1"/>
                <c:pt idx="0">
                  <c:v>Not at all likely</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Sheet1!$B$2:$B$8</c:f>
              <c:numCache>
                <c:formatCode>0%</c:formatCode>
                <c:ptCount val="7"/>
                <c:pt idx="0">
                  <c:v>7.0000000000000007E-2</c:v>
                </c:pt>
                <c:pt idx="1">
                  <c:v>0.12</c:v>
                </c:pt>
                <c:pt idx="2">
                  <c:v>0.24</c:v>
                </c:pt>
                <c:pt idx="3">
                  <c:v>0.2</c:v>
                </c:pt>
                <c:pt idx="4">
                  <c:v>0.23</c:v>
                </c:pt>
                <c:pt idx="5">
                  <c:v>0.2</c:v>
                </c:pt>
                <c:pt idx="6">
                  <c:v>0.48</c:v>
                </c:pt>
              </c:numCache>
            </c:numRef>
          </c:val>
          <c:extLst>
            <c:ext xmlns:c16="http://schemas.microsoft.com/office/drawing/2014/chart" uri="{C3380CC4-5D6E-409C-BE32-E72D297353CC}">
              <c16:uniqueId val="{00000000-D55D-774E-85C9-DFEC4C036C78}"/>
            </c:ext>
          </c:extLst>
        </c:ser>
        <c:ser>
          <c:idx val="1"/>
          <c:order val="1"/>
          <c:tx>
            <c:strRef>
              <c:f>Sheet1!$C$1</c:f>
              <c:strCache>
                <c:ptCount val="1"/>
                <c:pt idx="0">
                  <c:v>Not too likely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Sheet1!$C$2:$C$8</c:f>
              <c:numCache>
                <c:formatCode>0%</c:formatCode>
                <c:ptCount val="7"/>
                <c:pt idx="0">
                  <c:v>0.08</c:v>
                </c:pt>
                <c:pt idx="1">
                  <c:v>0.08</c:v>
                </c:pt>
                <c:pt idx="2">
                  <c:v>0.09</c:v>
                </c:pt>
                <c:pt idx="3">
                  <c:v>0.12</c:v>
                </c:pt>
                <c:pt idx="4">
                  <c:v>0.12</c:v>
                </c:pt>
                <c:pt idx="5">
                  <c:v>0.09</c:v>
                </c:pt>
                <c:pt idx="6">
                  <c:v>0.1</c:v>
                </c:pt>
              </c:numCache>
            </c:numRef>
          </c:val>
          <c:extLst>
            <c:ext xmlns:c16="http://schemas.microsoft.com/office/drawing/2014/chart" uri="{C3380CC4-5D6E-409C-BE32-E72D297353CC}">
              <c16:uniqueId val="{00000001-D55D-774E-85C9-DFEC4C036C78}"/>
            </c:ext>
          </c:extLst>
        </c:ser>
        <c:ser>
          <c:idx val="2"/>
          <c:order val="2"/>
          <c:tx>
            <c:strRef>
              <c:f>Sheet1!$D$1</c:f>
              <c:strCache>
                <c:ptCount val="1"/>
                <c:pt idx="0">
                  <c:v>No change</c:v>
                </c:pt>
              </c:strCache>
            </c:strRef>
          </c:tx>
          <c:spPr>
            <a:solidFill>
              <a:schemeClr val="tx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3-D55D-774E-85C9-DFEC4C036C78}"/>
              </c:ext>
            </c:extLst>
          </c:dPt>
          <c:dPt>
            <c:idx val="1"/>
            <c:invertIfNegative val="0"/>
            <c:bubble3D val="0"/>
            <c:extLst>
              <c:ext xmlns:c16="http://schemas.microsoft.com/office/drawing/2014/chart" uri="{C3380CC4-5D6E-409C-BE32-E72D297353CC}">
                <c16:uniqueId val="{00000005-D55D-774E-85C9-DFEC4C036C78}"/>
              </c:ext>
            </c:extLst>
          </c:dPt>
          <c:dPt>
            <c:idx val="3"/>
            <c:invertIfNegative val="0"/>
            <c:bubble3D val="0"/>
            <c:extLst>
              <c:ext xmlns:c16="http://schemas.microsoft.com/office/drawing/2014/chart" uri="{C3380CC4-5D6E-409C-BE32-E72D297353CC}">
                <c16:uniqueId val="{00000002-A238-734B-8B07-B327CEAA7C9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Sheet1!$D$2:$D$8</c:f>
              <c:numCache>
                <c:formatCode>0%</c:formatCode>
                <c:ptCount val="7"/>
                <c:pt idx="0">
                  <c:v>0.19</c:v>
                </c:pt>
                <c:pt idx="1">
                  <c:v>0.27</c:v>
                </c:pt>
                <c:pt idx="2">
                  <c:v>0.23</c:v>
                </c:pt>
                <c:pt idx="3">
                  <c:v>0.27</c:v>
                </c:pt>
                <c:pt idx="4">
                  <c:v>0.28000000000000003</c:v>
                </c:pt>
                <c:pt idx="5">
                  <c:v>0.37</c:v>
                </c:pt>
                <c:pt idx="6">
                  <c:v>0.21</c:v>
                </c:pt>
              </c:numCache>
            </c:numRef>
          </c:val>
          <c:extLst>
            <c:ext xmlns:c16="http://schemas.microsoft.com/office/drawing/2014/chart" uri="{C3380CC4-5D6E-409C-BE32-E72D297353CC}">
              <c16:uniqueId val="{0000000E-D55D-774E-85C9-DFEC4C036C78}"/>
            </c:ext>
          </c:extLst>
        </c:ser>
        <c:ser>
          <c:idx val="3"/>
          <c:order val="3"/>
          <c:tx>
            <c:strRef>
              <c:f>Sheet1!$E$1</c:f>
              <c:strCache>
                <c:ptCount val="1"/>
                <c:pt idx="0">
                  <c:v>Somewhat likely</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Sheet1!$E$2:$E$8</c:f>
              <c:numCache>
                <c:formatCode>0%</c:formatCode>
                <c:ptCount val="7"/>
                <c:pt idx="0">
                  <c:v>0.34</c:v>
                </c:pt>
                <c:pt idx="1">
                  <c:v>0.31</c:v>
                </c:pt>
                <c:pt idx="2">
                  <c:v>0.24</c:v>
                </c:pt>
                <c:pt idx="3">
                  <c:v>0.24</c:v>
                </c:pt>
                <c:pt idx="4">
                  <c:v>0.21</c:v>
                </c:pt>
                <c:pt idx="5">
                  <c:v>0.17</c:v>
                </c:pt>
                <c:pt idx="6">
                  <c:v>0.14000000000000001</c:v>
                </c:pt>
              </c:numCache>
            </c:numRef>
          </c:val>
          <c:extLst>
            <c:ext xmlns:c16="http://schemas.microsoft.com/office/drawing/2014/chart" uri="{C3380CC4-5D6E-409C-BE32-E72D297353CC}">
              <c16:uniqueId val="{0000000F-D55D-774E-85C9-DFEC4C036C78}"/>
            </c:ext>
          </c:extLst>
        </c:ser>
        <c:ser>
          <c:idx val="4"/>
          <c:order val="4"/>
          <c:tx>
            <c:strRef>
              <c:f>Sheet1!$F$1</c:f>
              <c:strCache>
                <c:ptCount val="1"/>
                <c:pt idx="0">
                  <c:v>Very likely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11-D55D-774E-85C9-DFEC4C036C78}"/>
              </c:ext>
            </c:extLst>
          </c:dPt>
          <c:dPt>
            <c:idx val="1"/>
            <c:invertIfNegative val="0"/>
            <c:bubble3D val="0"/>
            <c:extLst>
              <c:ext xmlns:c16="http://schemas.microsoft.com/office/drawing/2014/chart" uri="{C3380CC4-5D6E-409C-BE32-E72D297353CC}">
                <c16:uniqueId val="{00000013-D55D-774E-85C9-DFEC4C036C78}"/>
              </c:ext>
            </c:extLst>
          </c:dPt>
          <c:dPt>
            <c:idx val="3"/>
            <c:invertIfNegative val="0"/>
            <c:bubble3D val="0"/>
            <c:extLst>
              <c:ext xmlns:c16="http://schemas.microsoft.com/office/drawing/2014/chart" uri="{C3380CC4-5D6E-409C-BE32-E72D297353CC}">
                <c16:uniqueId val="{00000005-A238-734B-8B07-B327CEAA7C9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Sheet1!$F$2:$F$8</c:f>
              <c:numCache>
                <c:formatCode>0%</c:formatCode>
                <c:ptCount val="7"/>
                <c:pt idx="0">
                  <c:v>0.33</c:v>
                </c:pt>
                <c:pt idx="1">
                  <c:v>0.22</c:v>
                </c:pt>
                <c:pt idx="2">
                  <c:v>0.19</c:v>
                </c:pt>
                <c:pt idx="3">
                  <c:v>0.16</c:v>
                </c:pt>
                <c:pt idx="4">
                  <c:v>0.15</c:v>
                </c:pt>
                <c:pt idx="5">
                  <c:v>0.17</c:v>
                </c:pt>
                <c:pt idx="6">
                  <c:v>7.0000000000000007E-2</c:v>
                </c:pt>
              </c:numCache>
            </c:numRef>
          </c:val>
          <c:extLst>
            <c:ext xmlns:c16="http://schemas.microsoft.com/office/drawing/2014/chart" uri="{C3380CC4-5D6E-409C-BE32-E72D297353CC}">
              <c16:uniqueId val="{00000018-D55D-774E-85C9-DFEC4C036C78}"/>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21684897672063305"/>
          <c:y val="8.9335770957151891E-3"/>
          <c:w val="0.57742474356928575"/>
          <c:h val="5.728322182775359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2975307054066"/>
          <c:y val="0.12112723281054136"/>
          <c:w val="0.63650623709390663"/>
          <c:h val="0.87887242306736746"/>
        </c:manualLayout>
      </c:layout>
      <c:barChart>
        <c:barDir val="bar"/>
        <c:grouping val="percentStacked"/>
        <c:varyColors val="0"/>
        <c:ser>
          <c:idx val="0"/>
          <c:order val="0"/>
          <c:tx>
            <c:strRef>
              <c:f>Sheet1!$B$1</c:f>
              <c:strCache>
                <c:ptCount val="1"/>
                <c:pt idx="0">
                  <c:v>Not at all concerned</c:v>
                </c:pt>
              </c:strCache>
            </c:strRef>
          </c:tx>
          <c:spPr>
            <a:solidFill>
              <a:schemeClr val="accent6"/>
            </a:solidFill>
            <a:ln>
              <a:noFill/>
            </a:ln>
            <a:effectLst/>
          </c:spPr>
          <c:invertIfNegative val="0"/>
          <c:dPt>
            <c:idx val="1"/>
            <c:invertIfNegative val="0"/>
            <c:bubble3D val="0"/>
            <c:extLst>
              <c:ext xmlns:c16="http://schemas.microsoft.com/office/drawing/2014/chart" uri="{C3380CC4-5D6E-409C-BE32-E72D297353CC}">
                <c16:uniqueId val="{00000000-4799-AF4B-AFF4-3EFFB77C3B76}"/>
              </c:ext>
            </c:extLst>
          </c:dPt>
          <c:dPt>
            <c:idx val="4"/>
            <c:invertIfNegative val="0"/>
            <c:bubble3D val="0"/>
            <c:extLst>
              <c:ext xmlns:c16="http://schemas.microsoft.com/office/drawing/2014/chart" uri="{C3380CC4-5D6E-409C-BE32-E72D297353CC}">
                <c16:uniqueId val="{00000001-4799-AF4B-AFF4-3EFFB77C3B7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Health of U.S. economy</c:v>
                </c:pt>
                <c:pt idx="1">
                  <c:v>Your retirement savings</c:v>
                </c:pt>
                <c:pt idx="2">
                  <c:v>Your short-term savings</c:v>
                </c:pt>
              </c:strCache>
            </c:strRef>
          </c:cat>
          <c:val>
            <c:numRef>
              <c:f>Sheet1!$B$2:$B$4</c:f>
              <c:numCache>
                <c:formatCode>0%</c:formatCode>
                <c:ptCount val="3"/>
                <c:pt idx="0">
                  <c:v>7.0000000000000007E-2</c:v>
                </c:pt>
                <c:pt idx="1">
                  <c:v>0.15</c:v>
                </c:pt>
                <c:pt idx="2">
                  <c:v>0.15</c:v>
                </c:pt>
              </c:numCache>
            </c:numRef>
          </c:val>
          <c:extLst>
            <c:ext xmlns:c16="http://schemas.microsoft.com/office/drawing/2014/chart" uri="{C3380CC4-5D6E-409C-BE32-E72D297353CC}">
              <c16:uniqueId val="{00000002-4799-AF4B-AFF4-3EFFB77C3B76}"/>
            </c:ext>
          </c:extLst>
        </c:ser>
        <c:ser>
          <c:idx val="1"/>
          <c:order val="1"/>
          <c:tx>
            <c:strRef>
              <c:f>Sheet1!$C$1</c:f>
              <c:strCache>
                <c:ptCount val="1"/>
                <c:pt idx="0">
                  <c:v>Not too concerned</c:v>
                </c:pt>
              </c:strCache>
            </c:strRef>
          </c:tx>
          <c:spPr>
            <a:solidFill>
              <a:schemeClr val="accent6">
                <a:lumMod val="40000"/>
                <a:lumOff val="60000"/>
              </a:schemeClr>
            </a:solidFill>
            <a:ln>
              <a:noFill/>
            </a:ln>
            <a:effectLst/>
          </c:spPr>
          <c:invertIfNegative val="0"/>
          <c:dPt>
            <c:idx val="2"/>
            <c:invertIfNegative val="0"/>
            <c:bubble3D val="0"/>
            <c:extLst>
              <c:ext xmlns:c16="http://schemas.microsoft.com/office/drawing/2014/chart" uri="{C3380CC4-5D6E-409C-BE32-E72D297353CC}">
                <c16:uniqueId val="{00000003-4799-AF4B-AFF4-3EFFB77C3B76}"/>
              </c:ext>
            </c:extLst>
          </c:dPt>
          <c:dPt>
            <c:idx val="5"/>
            <c:invertIfNegative val="0"/>
            <c:bubble3D val="0"/>
            <c:extLst>
              <c:ext xmlns:c16="http://schemas.microsoft.com/office/drawing/2014/chart" uri="{C3380CC4-5D6E-409C-BE32-E72D297353CC}">
                <c16:uniqueId val="{00000004-4799-AF4B-AFF4-3EFFB77C3B76}"/>
              </c:ext>
            </c:extLst>
          </c:dPt>
          <c:dPt>
            <c:idx val="8"/>
            <c:invertIfNegative val="0"/>
            <c:bubble3D val="0"/>
            <c:extLst>
              <c:ext xmlns:c16="http://schemas.microsoft.com/office/drawing/2014/chart" uri="{C3380CC4-5D6E-409C-BE32-E72D297353CC}">
                <c16:uniqueId val="{00000005-4799-AF4B-AFF4-3EFFB77C3B76}"/>
              </c:ext>
            </c:extLst>
          </c:dPt>
          <c:dPt>
            <c:idx val="11"/>
            <c:invertIfNegative val="0"/>
            <c:bubble3D val="0"/>
            <c:extLst>
              <c:ext xmlns:c16="http://schemas.microsoft.com/office/drawing/2014/chart" uri="{C3380CC4-5D6E-409C-BE32-E72D297353CC}">
                <c16:uniqueId val="{00000006-4799-AF4B-AFF4-3EFFB77C3B7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Health of U.S. economy</c:v>
                </c:pt>
                <c:pt idx="1">
                  <c:v>Your retirement savings</c:v>
                </c:pt>
                <c:pt idx="2">
                  <c:v>Your short-term savings</c:v>
                </c:pt>
              </c:strCache>
            </c:strRef>
          </c:cat>
          <c:val>
            <c:numRef>
              <c:f>Sheet1!$C$2:$C$4</c:f>
              <c:numCache>
                <c:formatCode>0%</c:formatCode>
                <c:ptCount val="3"/>
                <c:pt idx="0">
                  <c:v>0.16</c:v>
                </c:pt>
                <c:pt idx="1">
                  <c:v>0.24</c:v>
                </c:pt>
                <c:pt idx="2">
                  <c:v>0.28999999999999998</c:v>
                </c:pt>
              </c:numCache>
            </c:numRef>
          </c:val>
          <c:extLst>
            <c:ext xmlns:c16="http://schemas.microsoft.com/office/drawing/2014/chart" uri="{C3380CC4-5D6E-409C-BE32-E72D297353CC}">
              <c16:uniqueId val="{00000007-4799-AF4B-AFF4-3EFFB77C3B76}"/>
            </c:ext>
          </c:extLst>
        </c:ser>
        <c:ser>
          <c:idx val="2"/>
          <c:order val="2"/>
          <c:tx>
            <c:strRef>
              <c:f>Sheet1!$D$1</c:f>
              <c:strCache>
                <c:ptCount val="1"/>
                <c:pt idx="0">
                  <c:v>Somewhat concerned</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Health of U.S. economy</c:v>
                </c:pt>
                <c:pt idx="1">
                  <c:v>Your retirement savings</c:v>
                </c:pt>
                <c:pt idx="2">
                  <c:v>Your short-term savings</c:v>
                </c:pt>
              </c:strCache>
            </c:strRef>
          </c:cat>
          <c:val>
            <c:numRef>
              <c:f>Sheet1!$D$2:$D$4</c:f>
              <c:numCache>
                <c:formatCode>0%</c:formatCode>
                <c:ptCount val="3"/>
                <c:pt idx="0">
                  <c:v>0.41</c:v>
                </c:pt>
                <c:pt idx="1">
                  <c:v>0.33</c:v>
                </c:pt>
                <c:pt idx="2">
                  <c:v>0.3</c:v>
                </c:pt>
              </c:numCache>
            </c:numRef>
          </c:val>
          <c:extLst>
            <c:ext xmlns:c16="http://schemas.microsoft.com/office/drawing/2014/chart" uri="{C3380CC4-5D6E-409C-BE32-E72D297353CC}">
              <c16:uniqueId val="{00000008-4799-AF4B-AFF4-3EFFB77C3B76}"/>
            </c:ext>
          </c:extLst>
        </c:ser>
        <c:ser>
          <c:idx val="3"/>
          <c:order val="3"/>
          <c:tx>
            <c:strRef>
              <c:f>Sheet1!$E$1</c:f>
              <c:strCache>
                <c:ptCount val="1"/>
                <c:pt idx="0">
                  <c:v>Very concerned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Health of U.S. economy</c:v>
                </c:pt>
                <c:pt idx="1">
                  <c:v>Your retirement savings</c:v>
                </c:pt>
                <c:pt idx="2">
                  <c:v>Your short-term savings</c:v>
                </c:pt>
              </c:strCache>
            </c:strRef>
          </c:cat>
          <c:val>
            <c:numRef>
              <c:f>Sheet1!$E$2:$E$4</c:f>
              <c:numCache>
                <c:formatCode>0%</c:formatCode>
                <c:ptCount val="3"/>
                <c:pt idx="0">
                  <c:v>0.35</c:v>
                </c:pt>
                <c:pt idx="1">
                  <c:v>0.28000000000000003</c:v>
                </c:pt>
                <c:pt idx="2">
                  <c:v>0.26</c:v>
                </c:pt>
              </c:numCache>
            </c:numRef>
          </c:val>
          <c:extLst>
            <c:ext xmlns:c16="http://schemas.microsoft.com/office/drawing/2014/chart" uri="{C3380CC4-5D6E-409C-BE32-E72D297353CC}">
              <c16:uniqueId val="{00000009-4799-AF4B-AFF4-3EFFB77C3B76}"/>
            </c:ext>
          </c:extLst>
        </c:ser>
        <c:ser>
          <c:idx val="4"/>
          <c:order val="4"/>
          <c:tx>
            <c:strRef>
              <c:f>Sheet1!$F$1</c:f>
              <c:strCache>
                <c:ptCount val="1"/>
                <c:pt idx="0">
                  <c:v>Concerned NET</c:v>
                </c:pt>
              </c:strCache>
            </c:strRef>
          </c:tx>
          <c:spPr>
            <a:noFill/>
            <a:ln>
              <a:noFill/>
            </a:ln>
            <a:effectLst/>
          </c:spPr>
          <c:invertIfNegative val="0"/>
          <c:dLbls>
            <c:dLbl>
              <c:idx val="0"/>
              <c:tx>
                <c:rich>
                  <a:bodyPr/>
                  <a:lstStyle/>
                  <a:p>
                    <a:r>
                      <a:rPr lang="en-US"/>
                      <a:t>77%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5BD-400D-9B0E-21325DBB2B3A}"/>
                </c:ext>
              </c:extLst>
            </c:dLbl>
            <c:dLbl>
              <c:idx val="1"/>
              <c:tx>
                <c:rich>
                  <a:bodyPr/>
                  <a:lstStyle/>
                  <a:p>
                    <a:r>
                      <a:rPr lang="en-US"/>
                      <a:t>61%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5BD-400D-9B0E-21325DBB2B3A}"/>
                </c:ext>
              </c:extLst>
            </c:dLbl>
            <c:dLbl>
              <c:idx val="2"/>
              <c:tx>
                <c:rich>
                  <a:bodyPr/>
                  <a:lstStyle/>
                  <a:p>
                    <a:r>
                      <a:rPr lang="en-US"/>
                      <a:t>56%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5BD-400D-9B0E-21325DBB2B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Helvetica"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Health of U.S. economy</c:v>
                </c:pt>
                <c:pt idx="1">
                  <c:v>Your retirement savings</c:v>
                </c:pt>
                <c:pt idx="2">
                  <c:v>Your short-term savings</c:v>
                </c:pt>
              </c:strCache>
            </c:strRef>
          </c:cat>
          <c:val>
            <c:numRef>
              <c:f>Sheet1!$F$2:$F$4</c:f>
              <c:numCache>
                <c:formatCode>0%</c:formatCode>
                <c:ptCount val="3"/>
                <c:pt idx="0">
                  <c:v>0.1</c:v>
                </c:pt>
                <c:pt idx="1">
                  <c:v>0.1</c:v>
                </c:pt>
                <c:pt idx="2">
                  <c:v>0.1</c:v>
                </c:pt>
              </c:numCache>
            </c:numRef>
          </c:val>
          <c:extLst>
            <c:ext xmlns:c16="http://schemas.microsoft.com/office/drawing/2014/chart" uri="{C3380CC4-5D6E-409C-BE32-E72D297353CC}">
              <c16:uniqueId val="{00000007-D5BD-400D-9B0E-21325DBB2B3A}"/>
            </c:ext>
          </c:extLst>
        </c:ser>
        <c:dLbls>
          <c:showLegendKey val="0"/>
          <c:showVal val="0"/>
          <c:showCatName val="0"/>
          <c:showSerName val="0"/>
          <c:showPercent val="0"/>
          <c:showBubbleSize val="0"/>
        </c:dLbls>
        <c:gapWidth val="100"/>
        <c:overlap val="100"/>
        <c:axId val="1913348768"/>
        <c:axId val="1913145088"/>
      </c:barChart>
      <c:valAx>
        <c:axId val="1913145088"/>
        <c:scaling>
          <c:orientation val="minMax"/>
          <c:max val="1"/>
        </c:scaling>
        <c:delete val="1"/>
        <c:axPos val="t"/>
        <c:numFmt formatCode="0%" sourceLinked="1"/>
        <c:majorTickMark val="out"/>
        <c:minorTickMark val="none"/>
        <c:tickLblPos val="nextTo"/>
        <c:crossAx val="1913348768"/>
        <c:crosses val="autoZero"/>
        <c:crossBetween val="between"/>
      </c:valAx>
      <c:catAx>
        <c:axId val="191334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913145088"/>
        <c:crosses val="autoZero"/>
        <c:auto val="1"/>
        <c:lblAlgn val="ctr"/>
        <c:lblOffset val="100"/>
        <c:noMultiLvlLbl val="0"/>
      </c:catAx>
      <c:spPr>
        <a:noFill/>
        <a:ln w="25400">
          <a:noFill/>
        </a:ln>
        <a:effectLst/>
      </c:spPr>
    </c:plotArea>
    <c:legend>
      <c:legendPos val="t"/>
      <c:legendEntry>
        <c:idx val="4"/>
        <c:txPr>
          <a:bodyPr rot="0" spcFirstLastPara="1" vertOverflow="ellipsis" vert="horz" wrap="square" anchor="ctr" anchorCtr="1"/>
          <a:lstStyle/>
          <a:p>
            <a:pPr>
              <a:defRPr sz="1200" b="1" i="0" u="none" strike="noStrike" kern="1200" baseline="0">
                <a:solidFill>
                  <a:schemeClr val="accent4"/>
                </a:solidFill>
                <a:latin typeface="Helvetica" pitchFamily="2" charset="0"/>
                <a:ea typeface="+mn-ea"/>
                <a:cs typeface="+mn-cs"/>
              </a:defRPr>
            </a:pPr>
            <a:endParaRPr lang="en-US"/>
          </a:p>
        </c:txPr>
      </c:legendEntry>
      <c:layout>
        <c:manualLayout>
          <c:xMode val="edge"/>
          <c:yMode val="edge"/>
          <c:x val="0.22878787105707871"/>
          <c:y val="5.4509619445598539E-2"/>
          <c:w val="0.77121212894292135"/>
          <c:h val="5.253611369590672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0.64511</cdr:x>
      <cdr:y>0.80801</cdr:y>
    </cdr:from>
    <cdr:to>
      <cdr:x>0.82706</cdr:x>
      <cdr:y>0.87317</cdr:y>
    </cdr:to>
    <cdr:grpSp>
      <cdr:nvGrpSpPr>
        <cdr:cNvPr id="2" name="Group 1">
          <a:extLst xmlns:a="http://schemas.openxmlformats.org/drawingml/2006/main">
            <a:ext uri="{FF2B5EF4-FFF2-40B4-BE49-F238E27FC236}">
              <a16:creationId xmlns:a16="http://schemas.microsoft.com/office/drawing/2014/main" id="{1F9242D4-04F9-F8DB-7AC2-648634AF92B0}"/>
            </a:ext>
          </a:extLst>
        </cdr:cNvPr>
        <cdr:cNvGrpSpPr/>
      </cdr:nvGrpSpPr>
      <cdr:grpSpPr>
        <a:xfrm xmlns:a="http://schemas.openxmlformats.org/drawingml/2006/main">
          <a:off x="8006595" y="3244393"/>
          <a:ext cx="2258220" cy="261636"/>
          <a:chOff x="11806485" y="2924123"/>
          <a:chExt cx="2258193" cy="261610"/>
        </a:xfrm>
      </cdr:grpSpPr>
      <cdr:cxnSp macro="">
        <cdr:nvCxnSpPr>
          <cdr:cNvPr id="3" name="Straight Arrow Connector 2">
            <a:extLst xmlns:a="http://schemas.openxmlformats.org/drawingml/2006/main">
              <a:ext uri="{FF2B5EF4-FFF2-40B4-BE49-F238E27FC236}">
                <a16:creationId xmlns:a16="http://schemas.microsoft.com/office/drawing/2014/main" id="{BFB44D00-4370-4D42-1A34-D45EC9C4DE1D}"/>
              </a:ext>
            </a:extLst>
          </cdr:cNvPr>
          <cdr:cNvCxnSpPr/>
        </cdr:nvCxnSpPr>
        <cdr:spPr>
          <a:xfrm xmlns:a="http://schemas.openxmlformats.org/drawingml/2006/main">
            <a:off x="11806485" y="3054928"/>
            <a:ext cx="413601" cy="0"/>
          </a:xfrm>
          <a:prstGeom xmlns:a="http://schemas.openxmlformats.org/drawingml/2006/main" prst="straightConnector1">
            <a:avLst/>
          </a:prstGeom>
          <a:ln xmlns:a="http://schemas.openxmlformats.org/drawingml/2006/main">
            <a:solidFill>
              <a:schemeClr val="tx1"/>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sp macro="" textlink="">
        <cdr:nvSpPr>
          <cdr:cNvPr id="4" name="TextBox 20">
            <a:extLst xmlns:a="http://schemas.openxmlformats.org/drawingml/2006/main">
              <a:ext uri="{FF2B5EF4-FFF2-40B4-BE49-F238E27FC236}">
                <a16:creationId xmlns:a16="http://schemas.microsoft.com/office/drawing/2014/main" id="{725F1CF5-3A47-06A8-F633-3D95718A6291}"/>
              </a:ext>
            </a:extLst>
          </cdr:cNvPr>
          <cdr:cNvSpPr txBox="1"/>
        </cdr:nvSpPr>
        <cdr:spPr>
          <a:xfrm xmlns:a="http://schemas.openxmlformats.org/drawingml/2006/main">
            <a:off x="12291107" y="2924123"/>
            <a:ext cx="1773571"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26% </a:t>
            </a:r>
            <a:r>
              <a:rPr lang="en-US" sz="1100" b="1" dirty="0">
                <a:solidFill>
                  <a:srgbClr val="000000"/>
                </a:solidFill>
                <a:latin typeface="Arial" panose="020B0604020202020204"/>
              </a:rPr>
              <a:t>Gen Z</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D8B1D-895F-430E-AB51-9E237DC91FD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3B20034-0FCF-4669-8F33-D7F8488FB61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9B9E9C-C853-43B9-B397-46FD96CD5DF4}" type="datetimeFigureOut">
              <a:rPr lang="en-US" smtClean="0"/>
              <a:t>4/5/2023</a:t>
            </a:fld>
            <a:endParaRPr lang="en-US"/>
          </a:p>
        </p:txBody>
      </p:sp>
      <p:sp>
        <p:nvSpPr>
          <p:cNvPr id="4" name="Footer Placeholder 3">
            <a:extLst>
              <a:ext uri="{FF2B5EF4-FFF2-40B4-BE49-F238E27FC236}">
                <a16:creationId xmlns:a16="http://schemas.microsoft.com/office/drawing/2014/main" id="{9D3FFCC6-256C-4658-955E-E0D0C3F67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D5809-4CA7-47A4-89BF-CB2175C21ED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BAE0AD-3190-4611-8ADB-4ED550A51685}" type="slidenum">
              <a:rPr lang="en-US" smtClean="0"/>
              <a:t>‹#›</a:t>
            </a:fld>
            <a:endParaRPr lang="en-US"/>
          </a:p>
        </p:txBody>
      </p:sp>
    </p:spTree>
    <p:extLst>
      <p:ext uri="{BB962C8B-B14F-4D97-AF65-F5344CB8AC3E}">
        <p14:creationId xmlns:p14="http://schemas.microsoft.com/office/powerpoint/2010/main" val="65636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480BA5-9B40-4451-9B49-3100B45CE3A0}" type="datetimeFigureOut">
              <a:rPr lang="en-US" smtClean="0"/>
              <a:t>4/5/2023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2F94CB-1083-4FA2-B29E-D7FA47B1A247}" type="slidenum">
              <a:rPr lang="en-US" smtClean="0"/>
              <a:t>‹#›</a:t>
            </a:fld>
            <a:endParaRPr lang="en-US"/>
          </a:p>
        </p:txBody>
      </p:sp>
    </p:spTree>
    <p:extLst>
      <p:ext uri="{BB962C8B-B14F-4D97-AF65-F5344CB8AC3E}">
        <p14:creationId xmlns:p14="http://schemas.microsoft.com/office/powerpoint/2010/main" val="12957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64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469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Voiceover: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D9314-598C-CF44-8ABD-ADC8B086F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65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Voiceover: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D9314-598C-CF44-8ABD-ADC8B086F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63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Voiceover: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D9314-598C-CF44-8ABD-ADC8B086F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66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62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26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520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358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718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1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71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17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10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0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698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554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475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140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506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268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45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4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078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22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242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001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37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920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2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98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051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9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Voiceover: What To Consider in 2023</a:t>
            </a:r>
          </a:p>
          <a:p>
            <a:pPr marL="171450" indent="-171450">
              <a:buFont typeface="Arial" panose="020B0604020202020204" pitchFamily="34" charset="0"/>
              <a:buChar char="•"/>
            </a:pPr>
            <a:r>
              <a:rPr lang="en-US" dirty="0"/>
              <a:t>Gen Z will continue to craft a new value system and world that looks different than what they’ve inherited. They will create and find new ways to be sustainable, to build communities for both work and pleasure (e.g., metaverse, TikTok), and new ways to achieve financial stability (web3, creator economy, unions, smart contracts etc.) all further accelerated by technological advances (e.g., Open AI, AR, XR).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8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04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31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83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19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10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6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19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2.png"/></Relationships>
</file>

<file path=ppt/slideLayouts/_rels/slideLayout22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8.png"/></Relationships>
</file>

<file path=ppt/slideLayouts/_rels/slideLayout25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30.png"/></Relationships>
</file>

<file path=ppt/slideLayouts/_rels/slideLayout25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28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28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0.png"/></Relationships>
</file>

<file path=ppt/slideLayouts/_rels/slideLayout31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31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2.png"/></Relationships>
</file>

<file path=ppt/slideLayouts/_rels/slideLayout315.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0.png"/></Relationships>
</file>

<file path=ppt/slideLayouts/_rels/slideLayout34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345.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2.png"/></Relationships>
</file>

<file path=ppt/slideLayouts/_rels/slideLayout346.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9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9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81355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09495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0192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6596030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7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614684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746633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805590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149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1734181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5547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57602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578804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9017729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01084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097501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717337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440605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571750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2207816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182138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063902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01825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2214135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662454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8411499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105720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690209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1186839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38542556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813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667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917478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850767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594485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0967666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200943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70340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0102484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0988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9606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20390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6844550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2240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5875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41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025303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5551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716143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05154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977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343137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0270180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943685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208328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19734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41154204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425115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5705012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5671994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38274480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0079848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7376953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95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881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83908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51232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584"/>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732390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666171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4435915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0043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8133870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2618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43176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519141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41978299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2960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95843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9043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202665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5254924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897041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625599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135049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146895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5350696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8137479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0459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796531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LLC Company © 2023</a:t>
            </a:r>
          </a:p>
        </p:txBody>
      </p:sp>
    </p:spTree>
    <p:extLst>
      <p:ext uri="{BB962C8B-B14F-4D97-AF65-F5344CB8AC3E}">
        <p14:creationId xmlns:p14="http://schemas.microsoft.com/office/powerpoint/2010/main" val="209928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046704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2840455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42197604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379037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32333024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25582970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036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315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3416960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998003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LLC Company © 2023</a:t>
            </a: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2" y="518160"/>
            <a:ext cx="7467969" cy="6129867"/>
          </a:xfrm>
          <a:prstGeom prst="rect">
            <a:avLst/>
          </a:prstGeom>
        </p:spPr>
        <p:txBody>
          <a:bodyPr/>
          <a:lstStyle/>
          <a:p>
            <a:endParaRPr lang="en-US"/>
          </a:p>
        </p:txBody>
      </p:sp>
    </p:spTree>
    <p:extLst>
      <p:ext uri="{BB962C8B-B14F-4D97-AF65-F5344CB8AC3E}">
        <p14:creationId xmlns:p14="http://schemas.microsoft.com/office/powerpoint/2010/main" val="23112753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134196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696359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7365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0452545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418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285860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830217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6872996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173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71888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4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Q5MDciLCJleHAiOiIxNTMyOTk2NTA3IiwiZW5kcG9pbnR1cmwiOiIrN1NNbS9wNUZhdWtzajhNWDVmL2VkTWZqRHBoR21tVXFOUm5CNDMwN3BVPSIsImVuZHBvaW50dXJsTGVuZ3RoIjoiMTI4IiwiaXNsb29wYmFjayI6IlRydWUiLCJjaWQiOiJPVGxsT1RkbU9XVXRNREEyWXkwMk1EQXdMVEUwTWpRdE1XTmlZVGc1WTJVeU1XWXg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VXN4N0xtN25td0I5SERSRERoR2FlbGdNZnhIcWV6dWZQSWRXVWNFZEFwST0&amp;encodeFailures=1&amp;width=1663&amp;height=343&amp;srcWidth=1663&amp;srcHeight=343">
            <a:extLst>
              <a:ext uri="{FF2B5EF4-FFF2-40B4-BE49-F238E27FC236}">
                <a16:creationId xmlns:a16="http://schemas.microsoft.com/office/drawing/2014/main" id="{153AB127-7483-4E95-9267-EB6E53700E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5" y="462226"/>
            <a:ext cx="3883772" cy="80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595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781215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074395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546527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3055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43053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467508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37725646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7693106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088567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83649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mn-lt"/>
                <a:ea typeface="+mn-ea"/>
                <a:cs typeface="+mn-cs"/>
              </a:rPr>
              <a:t>Stagwell</a:t>
            </a:r>
            <a:r>
              <a:rPr kumimoji="0" lang="en-US" sz="600" b="0" i="0" u="none" strike="noStrike" kern="1200" cap="none" spc="0" normalizeH="0" baseline="0" noProof="0" dirty="0">
                <a:ln>
                  <a:noFill/>
                </a:ln>
                <a:solidFill>
                  <a:srgbClr val="FFFFFF"/>
                </a:solidFill>
                <a:effectLst/>
                <a:uLnTx/>
                <a:uFillTx/>
                <a:latin typeface="+mn-lt"/>
                <a:ea typeface="+mn-ea"/>
                <a:cs typeface="+mn-cs"/>
              </a:rPr>
              <a:t> LLC Company © 2023</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6" y="462225"/>
            <a:ext cx="3954985" cy="815731"/>
          </a:xfrm>
          <a:prstGeom prst="rect">
            <a:avLst/>
          </a:prstGeom>
        </p:spPr>
      </p:pic>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1765532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8251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64909441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5917069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44999414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5053449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7199809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107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420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4081231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323102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Harris Insights &amp; Analytics, A </a:t>
            </a:r>
            <a:r>
              <a:rPr kumimoji="0" lang="en-US" sz="600" b="0" i="0" u="none" strike="noStrike" kern="1200" cap="none" spc="0" normalizeH="0" baseline="0" noProof="0" dirty="0" err="1">
                <a:ln>
                  <a:noFill/>
                </a:ln>
                <a:solidFill>
                  <a:schemeClr val="tx1"/>
                </a:solidFill>
                <a:effectLst/>
                <a:uLnTx/>
                <a:uFillTx/>
                <a:latin typeface="+mn-lt"/>
                <a:ea typeface="+mn-ea"/>
                <a:cs typeface="+mn-cs"/>
              </a:rPr>
              <a:t>Stagwell</a:t>
            </a:r>
            <a:r>
              <a:rPr kumimoji="0" lang="en-US" sz="600" b="0" i="0" u="none" strike="noStrike" kern="1200" cap="none" spc="0" normalizeH="0" baseline="0" noProof="0" dirty="0">
                <a:ln>
                  <a:noFill/>
                </a:ln>
                <a:solidFill>
                  <a:schemeClr val="tx1"/>
                </a:solidFill>
                <a:effectLst/>
                <a:uLnTx/>
                <a:uFillTx/>
                <a:latin typeface="+mn-lt"/>
                <a:ea typeface="+mn-ea"/>
                <a:cs typeface="+mn-cs"/>
              </a:rPr>
              <a:t> LLC Company © 2023</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2"/>
          </a:xfrm>
          <a:prstGeom prst="rect">
            <a:avLst/>
          </a:prstGeom>
        </p:spPr>
      </p:pic>
    </p:spTree>
    <p:extLst>
      <p:ext uri="{BB962C8B-B14F-4D97-AF65-F5344CB8AC3E}">
        <p14:creationId xmlns:p14="http://schemas.microsoft.com/office/powerpoint/2010/main" val="18763154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5146303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6526707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39569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26567654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353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395258548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1065083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86001496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20091794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52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mn-lt"/>
                <a:ea typeface="+mn-ea"/>
                <a:cs typeface="+mn-cs"/>
              </a:rPr>
              <a:t>Stagwell</a:t>
            </a:r>
            <a:r>
              <a:rPr kumimoji="0" lang="en-US" sz="600" b="0" i="0" u="none" strike="noStrike" kern="1200" cap="none" spc="0" normalizeH="0" baseline="0" noProof="0" dirty="0">
                <a:ln>
                  <a:noFill/>
                </a:ln>
                <a:solidFill>
                  <a:srgbClr val="FFFFFF"/>
                </a:solidFill>
                <a:effectLst/>
                <a:uLnTx/>
                <a:uFillTx/>
                <a:latin typeface="+mn-lt"/>
                <a:ea typeface="+mn-ea"/>
                <a:cs typeface="+mn-cs"/>
              </a:rPr>
              <a:t> LLC Company © 2023</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3"/>
          </a:xfrm>
          <a:prstGeom prst="rect">
            <a:avLst/>
          </a:prstGeom>
        </p:spPr>
      </p:pic>
    </p:spTree>
    <p:extLst>
      <p:ext uri="{BB962C8B-B14F-4D97-AF65-F5344CB8AC3E}">
        <p14:creationId xmlns:p14="http://schemas.microsoft.com/office/powerpoint/2010/main" val="4058456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18562136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688863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82218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405338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1334028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5426367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0279613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729041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7078507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20980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LLC Company © 2023</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4098365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8047388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369942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1655907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3462444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17914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316760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11540247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73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6720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115681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mn-lt"/>
                <a:ea typeface="+mn-ea"/>
                <a:cs typeface="+mn-cs"/>
              </a:rPr>
              <a:t>Stagwell</a:t>
            </a:r>
            <a:r>
              <a:rPr kumimoji="0" lang="en-US" sz="600" b="0" i="0" u="none" strike="noStrike" kern="1200" cap="none" spc="0" normalizeH="0" baseline="0" noProof="0" dirty="0">
                <a:ln>
                  <a:noFill/>
                </a:ln>
                <a:solidFill>
                  <a:srgbClr val="FFFFFF"/>
                </a:solidFill>
                <a:effectLst/>
                <a:uLnTx/>
                <a:uFillTx/>
                <a:latin typeface="+mn-lt"/>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98122470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8627375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13609778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249060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112583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0959790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210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0161670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106976489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31054679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691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54252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269588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459086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228547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888699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5085582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001640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0481048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2425085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69220431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7516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8" y="462225"/>
            <a:ext cx="3954985" cy="81573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000000"/>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832312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37555392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066968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69877151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2932122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634158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14901257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36087579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7007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04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570867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LLC Company © 2023</a:t>
            </a:r>
          </a:p>
        </p:txBody>
      </p:sp>
      <p:pic>
        <p:nvPicPr>
          <p:cNvPr id="8" name="Picture 7"/>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285249212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78405413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420134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468504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32498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15109452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230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615104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3346449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17823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92482" y="152400"/>
            <a:ext cx="10887287" cy="1095756"/>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92480" y="2020824"/>
            <a:ext cx="10887288" cy="4078224"/>
          </a:xfrm>
          <a:prstGeom prst="rect">
            <a:avLst/>
          </a:prstGeom>
        </p:spPr>
        <p:txBody>
          <a:bodyPr/>
          <a:lstStyle/>
          <a:p>
            <a:endParaRPr lang="en-US"/>
          </a:p>
        </p:txBody>
      </p:sp>
    </p:spTree>
    <p:extLst>
      <p:ext uri="{BB962C8B-B14F-4D97-AF65-F5344CB8AC3E}">
        <p14:creationId xmlns:p14="http://schemas.microsoft.com/office/powerpoint/2010/main" val="171825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509775"/>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Harris Insights &amp; Analytics, A </a:t>
            </a:r>
            <a:r>
              <a:rPr kumimoji="0" lang="en-US" sz="600" b="0" i="0" u="none" strike="noStrike" kern="1200" cap="none" spc="0" normalizeH="0" baseline="0" noProof="0" dirty="0" err="1">
                <a:ln>
                  <a:noFill/>
                </a:ln>
                <a:solidFill>
                  <a:schemeClr val="tx1"/>
                </a:solidFill>
                <a:effectLst/>
                <a:uLnTx/>
                <a:uFillTx/>
                <a:latin typeface="+mn-lt"/>
                <a:ea typeface="+mn-ea"/>
                <a:cs typeface="+mn-cs"/>
              </a:rPr>
              <a:t>Stagwell</a:t>
            </a:r>
            <a:r>
              <a:rPr kumimoji="0" lang="en-US" sz="600" b="0" i="0" u="none" strike="noStrike" kern="1200" cap="none" spc="0" normalizeH="0" baseline="0" noProof="0" dirty="0">
                <a:ln>
                  <a:noFill/>
                </a:ln>
                <a:solidFill>
                  <a:schemeClr val="tx1"/>
                </a:solidFill>
                <a:effectLst/>
                <a:uLnTx/>
                <a:uFillTx/>
                <a:latin typeface="+mn-lt"/>
                <a:ea typeface="+mn-ea"/>
                <a:cs typeface="+mn-cs"/>
              </a:rPr>
              <a:t> LLC Company © 2023</a:t>
            </a: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33123947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92224054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23399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404883549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8464822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277091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4346982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5146301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1211512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5134294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39114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6213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302684" y="338570"/>
            <a:ext cx="5002485" cy="619084"/>
          </a:xfrm>
          <a:prstGeom prst="rect">
            <a:avLst/>
          </a:prstGeom>
        </p:spPr>
      </p:pic>
    </p:spTree>
    <p:extLst>
      <p:ext uri="{BB962C8B-B14F-4D97-AF65-F5344CB8AC3E}">
        <p14:creationId xmlns:p14="http://schemas.microsoft.com/office/powerpoint/2010/main" val="178896008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10177359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6182902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78047604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651858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8433338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33961860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094399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324454031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401592049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71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71801197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4175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56175614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79946313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1121760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9597975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4277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82097492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26451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733688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21843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2021</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694903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57756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62819969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301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8790906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4161383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489661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0447107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7308142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0329786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37649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5843724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239151049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03931687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906676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47688437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677898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367270850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66961669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4393927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99821375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213949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846469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0038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5165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178560523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11884782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03075976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9040755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919071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79543607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12714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52069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dirty="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65400441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654093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13840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8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28190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ark 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3"/>
          </a:xfrm>
        </p:spPr>
        <p:txBody>
          <a:bodyPr wrap="square" tIns="0" bIns="0"/>
          <a:lstStyle>
            <a:lvl1pPr marL="0" indent="0" algn="l">
              <a:lnSpc>
                <a:spcPct val="100000"/>
              </a:lnSpc>
              <a:buNone/>
              <a:defRPr sz="2000" cap="all" baseline="0">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5" name="Text Placeholder 2"/>
          <p:cNvSpPr>
            <a:spLocks noGrp="1"/>
          </p:cNvSpPr>
          <p:nvPr>
            <p:ph type="body" idx="17"/>
          </p:nvPr>
        </p:nvSpPr>
        <p:spPr>
          <a:xfrm>
            <a:off x="711921" y="5998465"/>
            <a:ext cx="3854751" cy="697395"/>
          </a:xfrm>
        </p:spPr>
        <p:txBody>
          <a:bodyPr wrap="square" anchor="b" anchorCtr="0"/>
          <a:lstStyle>
            <a:lvl1pPr marL="0" indent="0" algn="l">
              <a:lnSpc>
                <a:spcPct val="100000"/>
              </a:lnSpc>
              <a:spcBef>
                <a:spcPts val="0"/>
              </a:spcBef>
              <a:buNone/>
              <a:defRPr sz="1200" b="0">
                <a:solidFill>
                  <a:srgbClr val="FFFFFF"/>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9"/>
          </a:xfrm>
        </p:spPr>
        <p:txBody>
          <a:bodyPr wrap="square" tIns="0" bIns="0">
            <a:noAutofit/>
          </a:bodyPr>
          <a:lstStyle>
            <a:lvl1pPr algn="l">
              <a:lnSpc>
                <a:spcPct val="80000"/>
              </a:lnSpc>
              <a:tabLst>
                <a:tab pos="507974" algn="l"/>
              </a:tabLst>
              <a:defRPr sz="4500" b="0" cap="all" baseline="0">
                <a:solidFill>
                  <a:srgbClr val="009DD9"/>
                </a:solidFill>
              </a:defRPr>
            </a:lvl1pPr>
          </a:lstStyle>
          <a:p>
            <a:r>
              <a:rPr lang="en-US"/>
              <a:t>CLICK TO EDIT MASTER TITLE STYLE</a:t>
            </a:r>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pic>
        <p:nvPicPr>
          <p:cNvPr id="2052" name="Picture 4" descr="http://www.stagwellgroup.com/wp-content/uploads/2015/10/Harris-Insights-Analytics_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2802" y="1295402"/>
            <a:ext cx="2840567" cy="14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8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32047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0356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3" name="Objec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2" name="Rectangle 1"/>
          <p:cNvSpPr/>
          <p:nvPr userDrawn="1"/>
        </p:nvSpPr>
        <p:spPr>
          <a:xfrm>
            <a:off x="0" y="7620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2702737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27837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50" y="1634069"/>
            <a:ext cx="11402836" cy="4129617"/>
          </a:xfrm>
          <a:prstGeom prst="rect">
            <a:avLst/>
          </a:prstGeom>
        </p:spPr>
        <p:txBody>
          <a:bodyPr/>
          <a:lstStyle>
            <a:lvl1pPr marL="307832" indent="-228589">
              <a:lnSpc>
                <a:spcPct val="120000"/>
              </a:lnSpc>
              <a:spcBef>
                <a:spcPts val="0"/>
              </a:spcBef>
              <a:buClr>
                <a:schemeClr val="accent1"/>
              </a:buClr>
              <a:buFont typeface="Arial" charset="0"/>
              <a:buChar char="•"/>
              <a:defRPr sz="1400"/>
            </a:lvl1pPr>
            <a:lvl2pPr marL="841206" indent="-228589">
              <a:lnSpc>
                <a:spcPct val="120000"/>
              </a:lnSpc>
              <a:spcBef>
                <a:spcPts val="0"/>
              </a:spcBef>
              <a:buClr>
                <a:schemeClr val="accent1"/>
              </a:buClr>
              <a:buFont typeface="Arial" charset="0"/>
              <a:buChar char="•"/>
              <a:defRPr sz="1400"/>
            </a:lvl2pPr>
            <a:lvl3pPr marL="1374580" indent="-228589">
              <a:lnSpc>
                <a:spcPct val="120000"/>
              </a:lnSpc>
              <a:spcBef>
                <a:spcPts val="0"/>
              </a:spcBef>
              <a:buClr>
                <a:schemeClr val="accent1"/>
              </a:buClr>
              <a:buFont typeface="Arial" charset="0"/>
              <a:buChar char="•"/>
              <a:defRPr sz="1400"/>
            </a:lvl3pPr>
            <a:lvl4pPr marL="1984149" indent="-228589">
              <a:lnSpc>
                <a:spcPct val="120000"/>
              </a:lnSpc>
              <a:spcBef>
                <a:spcPts val="0"/>
              </a:spcBef>
              <a:buClr>
                <a:schemeClr val="accent1"/>
              </a:buClr>
              <a:buFont typeface="Arial" charset="0"/>
              <a:buChar char="•"/>
              <a:defRPr sz="1400"/>
            </a:lvl4pPr>
            <a:lvl5pPr marL="2593718" indent="-228589">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75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2"/>
            <a:ext cx="11402836" cy="4311237"/>
          </a:xfrm>
          <a:prstGeom prst="rect">
            <a:avLst/>
          </a:prstGeom>
        </p:spPr>
        <p:txBody>
          <a:bodyPr/>
          <a:lstStyle>
            <a:lvl1pPr marL="228589" marR="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497106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1668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62086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6998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2"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44962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4638643"/>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6" y="5123164"/>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65587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6214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985147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73900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2" y="1543052"/>
            <a:ext cx="11402484" cy="4857749"/>
          </a:xfrm>
          <a:prstGeom prst="rect">
            <a:avLst/>
          </a:prstGeom>
        </p:spPr>
        <p:txBody>
          <a:bodyPr/>
          <a:lstStyle/>
          <a:p>
            <a:endParaRPr lang="en-US"/>
          </a:p>
        </p:txBody>
      </p:sp>
    </p:spTree>
    <p:extLst>
      <p:ext uri="{BB962C8B-B14F-4D97-AF65-F5344CB8AC3E}">
        <p14:creationId xmlns:p14="http://schemas.microsoft.com/office/powerpoint/2010/main" val="2561598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3" y="518586"/>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078448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4296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4"/>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2"/>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302639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5"/>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43387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585"/>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121444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161"/>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3560064"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69097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TextBox 6">
            <a:extLst>
              <a:ext uri="{FF2B5EF4-FFF2-40B4-BE49-F238E27FC236}">
                <a16:creationId xmlns:a16="http://schemas.microsoft.com/office/drawing/2014/main" id="{42F7AF7F-F01E-43FE-9E75-45C63413BF5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15836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3" y="518161"/>
            <a:ext cx="7467969" cy="6129867"/>
          </a:xfrm>
          <a:prstGeom prst="rect">
            <a:avLst/>
          </a:prstGeom>
        </p:spPr>
        <p:txBody>
          <a:bodyPr/>
          <a:lstStyle/>
          <a:p>
            <a:endParaRPr lang="en-US"/>
          </a:p>
        </p:txBody>
      </p:sp>
      <p:sp>
        <p:nvSpPr>
          <p:cNvPr id="8" name="TextBox 7">
            <a:extLst>
              <a:ext uri="{FF2B5EF4-FFF2-40B4-BE49-F238E27FC236}">
                <a16:creationId xmlns:a16="http://schemas.microsoft.com/office/drawing/2014/main" id="{181E2381-33DF-4622-81C6-F627BA7AA37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8993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89774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766" y="462225"/>
            <a:ext cx="3883772" cy="801043"/>
          </a:xfrm>
          <a:prstGeom prst="rect">
            <a:avLst/>
          </a:prstGeom>
        </p:spPr>
      </p:pic>
      <p:sp>
        <p:nvSpPr>
          <p:cNvPr id="6" name="TextBox 5">
            <a:extLst>
              <a:ext uri="{FF2B5EF4-FFF2-40B4-BE49-F238E27FC236}">
                <a16:creationId xmlns:a16="http://schemas.microsoft.com/office/drawing/2014/main" id="{77EE2114-CD2D-4EF5-9632-9498AC79EAD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27480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7" y="462225"/>
            <a:ext cx="3954985" cy="815731"/>
          </a:xfrm>
          <a:prstGeom prst="rect">
            <a:avLst/>
          </a:prstGeom>
        </p:spPr>
      </p:pic>
      <p:sp>
        <p:nvSpPr>
          <p:cNvPr id="6"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9" name="TextBox 8">
            <a:extLst>
              <a:ext uri="{FF2B5EF4-FFF2-40B4-BE49-F238E27FC236}">
                <a16:creationId xmlns:a16="http://schemas.microsoft.com/office/drawing/2014/main" id="{2E1A1482-F653-4FE6-B37E-ED953E526C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47814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2"/>
          </a:xfrm>
          <a:prstGeom prst="rect">
            <a:avLst/>
          </a:prstGeom>
        </p:spPr>
      </p:pic>
      <p:sp>
        <p:nvSpPr>
          <p:cNvPr id="6" name="TextBox 5">
            <a:extLst>
              <a:ext uri="{FF2B5EF4-FFF2-40B4-BE49-F238E27FC236}">
                <a16:creationId xmlns:a16="http://schemas.microsoft.com/office/drawing/2014/main" id="{49E465C9-2573-4401-B8C2-F58E015C799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50100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3"/>
          </a:xfrm>
          <a:prstGeom prst="rect">
            <a:avLst/>
          </a:prstGeom>
        </p:spPr>
      </p:pic>
      <p:sp>
        <p:nvSpPr>
          <p:cNvPr id="6" name="TextBox 5">
            <a:extLst>
              <a:ext uri="{FF2B5EF4-FFF2-40B4-BE49-F238E27FC236}">
                <a16:creationId xmlns:a16="http://schemas.microsoft.com/office/drawing/2014/main" id="{DBA55857-F64E-40C7-8FD4-429FFA9657C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22796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2"/>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spcBef>
                <a:spcPts val="0"/>
              </a:spcBef>
              <a:buNone/>
              <a:defRPr sz="5600">
                <a:solidFill>
                  <a:schemeClr val="tx1"/>
                </a:solidFill>
                <a:latin typeface="+mn-lt"/>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9" name="TextBox 8">
            <a:extLst>
              <a:ext uri="{FF2B5EF4-FFF2-40B4-BE49-F238E27FC236}">
                <a16:creationId xmlns:a16="http://schemas.microsoft.com/office/drawing/2014/main" id="{50DD39BD-A0F1-4EB3-A85F-AEC9D2FE760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533806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3F74FB1-5B09-46F4-A296-1E7EF94C24F2}"/>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Stagwell Company (c) 2020</a:t>
            </a:r>
          </a:p>
        </p:txBody>
      </p:sp>
    </p:spTree>
    <p:extLst>
      <p:ext uri="{BB962C8B-B14F-4D97-AF65-F5344CB8AC3E}">
        <p14:creationId xmlns:p14="http://schemas.microsoft.com/office/powerpoint/2010/main" val="606093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261775D4-12E9-4EAF-B059-2D8C5853F4AA}"/>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997331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9" y="462225"/>
            <a:ext cx="3954985" cy="81573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A1F387D-7D8F-4B87-B6AC-FB8B8C1A7FD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95786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12"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2"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7501"/>
            <a:ext cx="300611" cy="304800"/>
          </a:xfrm>
          <a:prstGeom prst="rect">
            <a:avLst/>
          </a:prstGeom>
        </p:spPr>
      </p:pic>
      <p:sp>
        <p:nvSpPr>
          <p:cNvPr id="8" name="TextBox 7">
            <a:extLst>
              <a:ext uri="{FF2B5EF4-FFF2-40B4-BE49-F238E27FC236}">
                <a16:creationId xmlns:a16="http://schemas.microsoft.com/office/drawing/2014/main" id="{30C40346-66DB-41CC-90DA-3697300682E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19895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
        <p:nvSpPr>
          <p:cNvPr id="10" name="TextBox 9">
            <a:extLst>
              <a:ext uri="{FF2B5EF4-FFF2-40B4-BE49-F238E27FC236}">
                <a16:creationId xmlns:a16="http://schemas.microsoft.com/office/drawing/2014/main" id="{7D2BDFCE-6EEC-42EA-8667-5499150C827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68895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9352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1151"/>
            <a:ext cx="300611" cy="304800"/>
          </a:xfrm>
          <a:prstGeom prst="rect">
            <a:avLst/>
          </a:prstGeom>
        </p:spPr>
      </p:pic>
      <p:sp>
        <p:nvSpPr>
          <p:cNvPr id="12" name="TextBox 11">
            <a:extLst>
              <a:ext uri="{FF2B5EF4-FFF2-40B4-BE49-F238E27FC236}">
                <a16:creationId xmlns:a16="http://schemas.microsoft.com/office/drawing/2014/main" id="{6AEC99A6-A586-4304-9624-DCFDB1DCD9D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708018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cxnSp>
        <p:nvCxnSpPr>
          <p:cNvPr id="10" name="Straight Connector 9"/>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F462253-758A-4E97-B17A-A967968FD2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4087577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1" y="311152"/>
            <a:ext cx="300611" cy="304800"/>
          </a:xfrm>
          <a:prstGeom prst="rect">
            <a:avLst/>
          </a:prstGeom>
        </p:spPr>
      </p:pic>
      <p:sp>
        <p:nvSpPr>
          <p:cNvPr id="8" name="TextBox 7">
            <a:extLst>
              <a:ext uri="{FF2B5EF4-FFF2-40B4-BE49-F238E27FC236}">
                <a16:creationId xmlns:a16="http://schemas.microsoft.com/office/drawing/2014/main" id="{F9781A38-1178-4796-B99E-AD144FD554C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049020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622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557D7459-0C31-4542-A3F0-E8B1A5DAB05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492227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241249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060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611104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166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35797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3308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430695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588749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02699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10712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081110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844742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219883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227422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50715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491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760408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790503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941748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453956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2362676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mn-lt"/>
                <a:ea typeface="+mn-ea"/>
                <a:cs typeface="+mn-cs"/>
              </a:rPr>
              <a:t>Stagwell</a:t>
            </a:r>
            <a:r>
              <a:rPr kumimoji="0" lang="en-US" sz="600" b="0" i="0" u="none" strike="noStrike" kern="1200" cap="none" spc="0" normalizeH="0" baseline="0" noProof="0" dirty="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6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905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235956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24287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7232955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dirty="0" err="1">
                <a:ln>
                  <a:noFill/>
                </a:ln>
                <a:solidFill>
                  <a:schemeClr val="bg1"/>
                </a:solidFill>
                <a:effectLst/>
                <a:uLnTx/>
                <a:uFillTx/>
                <a:latin typeface="+mn-lt"/>
                <a:ea typeface="+mn-ea"/>
                <a:cs typeface="+mn-cs"/>
              </a:rPr>
              <a:t>Stagwell</a:t>
            </a:r>
            <a:r>
              <a:rPr kumimoji="0" lang="en-US" sz="600" b="0" i="0" u="none" strike="noStrike" kern="1200" cap="none" spc="0" normalizeH="0" baseline="0" noProof="0" dirty="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00287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slideLayout" Target="../slideLayouts/slideLayout315.xml"/><Relationship Id="rId3" Type="http://schemas.openxmlformats.org/officeDocument/2006/relationships/slideLayout" Target="../slideLayouts/slideLayout292.xml"/><Relationship Id="rId21" Type="http://schemas.openxmlformats.org/officeDocument/2006/relationships/slideLayout" Target="../slideLayouts/slideLayout310.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slideLayout" Target="../slideLayouts/slideLayout314.xml"/><Relationship Id="rId33" Type="http://schemas.openxmlformats.org/officeDocument/2006/relationships/image" Target="../media/image15.png"/><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slideLayout" Target="../slideLayouts/slideLayout318.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32" Type="http://schemas.openxmlformats.org/officeDocument/2006/relationships/theme" Target="../theme/theme10.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slideLayout" Target="../slideLayouts/slideLayout317.xml"/><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31" Type="http://schemas.openxmlformats.org/officeDocument/2006/relationships/slideLayout" Target="../slideLayouts/slideLayout320.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slideLayout" Target="../slideLayouts/slideLayout316.xml"/><Relationship Id="rId30" Type="http://schemas.openxmlformats.org/officeDocument/2006/relationships/slideLayout" Target="../slideLayouts/slideLayout319.xml"/><Relationship Id="rId8" Type="http://schemas.openxmlformats.org/officeDocument/2006/relationships/slideLayout" Target="../slideLayouts/slideLayout29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26" Type="http://schemas.openxmlformats.org/officeDocument/2006/relationships/slideLayout" Target="../slideLayouts/slideLayout346.xml"/><Relationship Id="rId3" Type="http://schemas.openxmlformats.org/officeDocument/2006/relationships/slideLayout" Target="../slideLayouts/slideLayout323.xml"/><Relationship Id="rId21" Type="http://schemas.openxmlformats.org/officeDocument/2006/relationships/slideLayout" Target="../slideLayouts/slideLayout341.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5" Type="http://schemas.openxmlformats.org/officeDocument/2006/relationships/slideLayout" Target="../slideLayouts/slideLayout345.xml"/><Relationship Id="rId33" Type="http://schemas.openxmlformats.org/officeDocument/2006/relationships/image" Target="../media/image15.png"/><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29" Type="http://schemas.openxmlformats.org/officeDocument/2006/relationships/slideLayout" Target="../slideLayouts/slideLayout349.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24" Type="http://schemas.openxmlformats.org/officeDocument/2006/relationships/slideLayout" Target="../slideLayouts/slideLayout344.xml"/><Relationship Id="rId32" Type="http://schemas.openxmlformats.org/officeDocument/2006/relationships/theme" Target="../theme/theme11.xml"/><Relationship Id="rId5" Type="http://schemas.openxmlformats.org/officeDocument/2006/relationships/slideLayout" Target="../slideLayouts/slideLayout325.xml"/><Relationship Id="rId15" Type="http://schemas.openxmlformats.org/officeDocument/2006/relationships/slideLayout" Target="../slideLayouts/slideLayout335.xml"/><Relationship Id="rId23" Type="http://schemas.openxmlformats.org/officeDocument/2006/relationships/slideLayout" Target="../slideLayouts/slideLayout343.xml"/><Relationship Id="rId28" Type="http://schemas.openxmlformats.org/officeDocument/2006/relationships/slideLayout" Target="../slideLayouts/slideLayout348.xml"/><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31" Type="http://schemas.openxmlformats.org/officeDocument/2006/relationships/slideLayout" Target="../slideLayouts/slideLayout351.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 Id="rId22" Type="http://schemas.openxmlformats.org/officeDocument/2006/relationships/slideLayout" Target="../slideLayouts/slideLayout342.xml"/><Relationship Id="rId27" Type="http://schemas.openxmlformats.org/officeDocument/2006/relationships/slideLayout" Target="../slideLayouts/slideLayout347.xml"/><Relationship Id="rId30" Type="http://schemas.openxmlformats.org/officeDocument/2006/relationships/slideLayout" Target="../slideLayouts/slideLayout350.xml"/><Relationship Id="rId8"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image" Target="file://localhost/Users/Houman/Dropbox%20(ETC)/the%20harris%20poll/Design/Final/PPT/assets/logo.png" TargetMode="Externa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theme" Target="../theme/theme2.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image" Target="../media/image15.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image" Target="../media/image1.png"/><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theme" Target="../theme/theme4.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8"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image" Target="../media/image23.png"/><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theme" Target="../theme/theme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8" Type="http://schemas.openxmlformats.org/officeDocument/2006/relationships/slideLayout" Target="../slideLayouts/slideLayout14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slideLayout" Target="../slideLayouts/slideLayout192.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slideLayout" Target="../slideLayouts/slideLayout19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29" Type="http://schemas.openxmlformats.org/officeDocument/2006/relationships/slideLayout" Target="../slideLayouts/slideLayout195.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slideLayout" Target="../slideLayouts/slideLayout190.xml"/><Relationship Id="rId32" Type="http://schemas.openxmlformats.org/officeDocument/2006/relationships/image" Target="../media/image15.png"/><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slideLayout" Target="../slideLayouts/slideLayout189.xml"/><Relationship Id="rId28" Type="http://schemas.openxmlformats.org/officeDocument/2006/relationships/slideLayout" Target="../slideLayouts/slideLayout194.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31" Type="http://schemas.openxmlformats.org/officeDocument/2006/relationships/theme" Target="../theme/theme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 Id="rId27" Type="http://schemas.openxmlformats.org/officeDocument/2006/relationships/slideLayout" Target="../slideLayouts/slideLayout193.xml"/><Relationship Id="rId30" Type="http://schemas.openxmlformats.org/officeDocument/2006/relationships/slideLayout" Target="../slideLayouts/slideLayout196.xml"/><Relationship Id="rId8" Type="http://schemas.openxmlformats.org/officeDocument/2006/relationships/slideLayout" Target="../slideLayouts/slideLayout174.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image" Target="../media/image15.png"/><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29" Type="http://schemas.openxmlformats.org/officeDocument/2006/relationships/slideLayout" Target="../slideLayouts/slideLayout225.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theme" Target="../theme/theme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8" Type="http://schemas.openxmlformats.org/officeDocument/2006/relationships/slideLayout" Target="../slideLayouts/slideLayout20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 Type="http://schemas.openxmlformats.org/officeDocument/2006/relationships/slideLayout" Target="../slideLayouts/slideLayout230.xml"/><Relationship Id="rId21" Type="http://schemas.openxmlformats.org/officeDocument/2006/relationships/slideLayout" Target="../slideLayouts/slideLayout248.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29" Type="http://schemas.openxmlformats.org/officeDocument/2006/relationships/slideLayout" Target="../slideLayouts/slideLayout256.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32" Type="http://schemas.openxmlformats.org/officeDocument/2006/relationships/image" Target="../media/image27.png"/><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31" Type="http://schemas.openxmlformats.org/officeDocument/2006/relationships/theme" Target="../theme/theme8.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 Id="rId30" Type="http://schemas.openxmlformats.org/officeDocument/2006/relationships/slideLayout" Target="../slideLayouts/slideLayout257.xml"/><Relationship Id="rId8" Type="http://schemas.openxmlformats.org/officeDocument/2006/relationships/slideLayout" Target="../slideLayouts/slideLayout23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70.xml"/><Relationship Id="rId18" Type="http://schemas.openxmlformats.org/officeDocument/2006/relationships/slideLayout" Target="../slideLayouts/slideLayout275.xml"/><Relationship Id="rId26" Type="http://schemas.openxmlformats.org/officeDocument/2006/relationships/slideLayout" Target="../slideLayouts/slideLayout283.xml"/><Relationship Id="rId3" Type="http://schemas.openxmlformats.org/officeDocument/2006/relationships/slideLayout" Target="../slideLayouts/slideLayout260.xml"/><Relationship Id="rId21" Type="http://schemas.openxmlformats.org/officeDocument/2006/relationships/slideLayout" Target="../slideLayouts/slideLayout278.xml"/><Relationship Id="rId34" Type="http://schemas.openxmlformats.org/officeDocument/2006/relationships/image" Target="../media/image15.png"/><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slideLayout" Target="../slideLayouts/slideLayout274.xml"/><Relationship Id="rId25" Type="http://schemas.openxmlformats.org/officeDocument/2006/relationships/slideLayout" Target="../slideLayouts/slideLayout282.xml"/><Relationship Id="rId33" Type="http://schemas.openxmlformats.org/officeDocument/2006/relationships/theme" Target="../theme/theme9.xml"/><Relationship Id="rId2" Type="http://schemas.openxmlformats.org/officeDocument/2006/relationships/slideLayout" Target="../slideLayouts/slideLayout259.xml"/><Relationship Id="rId16" Type="http://schemas.openxmlformats.org/officeDocument/2006/relationships/slideLayout" Target="../slideLayouts/slideLayout273.xml"/><Relationship Id="rId20" Type="http://schemas.openxmlformats.org/officeDocument/2006/relationships/slideLayout" Target="../slideLayouts/slideLayout277.xml"/><Relationship Id="rId29" Type="http://schemas.openxmlformats.org/officeDocument/2006/relationships/slideLayout" Target="../slideLayouts/slideLayout286.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24" Type="http://schemas.openxmlformats.org/officeDocument/2006/relationships/slideLayout" Target="../slideLayouts/slideLayout281.xml"/><Relationship Id="rId32" Type="http://schemas.openxmlformats.org/officeDocument/2006/relationships/slideLayout" Target="../slideLayouts/slideLayout289.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23" Type="http://schemas.openxmlformats.org/officeDocument/2006/relationships/slideLayout" Target="../slideLayouts/slideLayout280.xml"/><Relationship Id="rId28" Type="http://schemas.openxmlformats.org/officeDocument/2006/relationships/slideLayout" Target="../slideLayouts/slideLayout285.xml"/><Relationship Id="rId10" Type="http://schemas.openxmlformats.org/officeDocument/2006/relationships/slideLayout" Target="../slideLayouts/slideLayout267.xml"/><Relationship Id="rId19" Type="http://schemas.openxmlformats.org/officeDocument/2006/relationships/slideLayout" Target="../slideLayouts/slideLayout276.xml"/><Relationship Id="rId31" Type="http://schemas.openxmlformats.org/officeDocument/2006/relationships/slideLayout" Target="../slideLayouts/slideLayout288.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 Id="rId22" Type="http://schemas.openxmlformats.org/officeDocument/2006/relationships/slideLayout" Target="../slideLayouts/slideLayout279.xml"/><Relationship Id="rId27" Type="http://schemas.openxmlformats.org/officeDocument/2006/relationships/slideLayout" Target="../slideLayouts/slideLayout284.xml"/><Relationship Id="rId30" Type="http://schemas.openxmlformats.org/officeDocument/2006/relationships/slideLayout" Target="../slideLayouts/slideLayout287.xml"/><Relationship Id="rId35"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2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2" r:link="rId4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54627356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8" r:id="rId33"/>
    <p:sldLayoutId id="2147484199" r:id="rId34"/>
    <p:sldLayoutId id="2147484200" r:id="rId35"/>
    <p:sldLayoutId id="2147484201" r:id="rId36"/>
    <p:sldLayoutId id="2147484202" r:id="rId37"/>
    <p:sldLayoutId id="2147484203" r:id="rId38"/>
    <p:sldLayoutId id="2147484204" r:id="rId39"/>
    <p:sldLayoutId id="2147484205" r:id="rId4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750730765"/>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 id="2147484663" r:id="rId18"/>
    <p:sldLayoutId id="2147484664" r:id="rId19"/>
    <p:sldLayoutId id="2147484665" r:id="rId20"/>
    <p:sldLayoutId id="2147484666" r:id="rId21"/>
    <p:sldLayoutId id="2147484667" r:id="rId22"/>
    <p:sldLayoutId id="2147484668" r:id="rId23"/>
    <p:sldLayoutId id="2147484669" r:id="rId24"/>
    <p:sldLayoutId id="2147484670" r:id="rId25"/>
    <p:sldLayoutId id="2147484671" r:id="rId26"/>
    <p:sldLayoutId id="2147484672" r:id="rId27"/>
    <p:sldLayoutId id="2147484673" r:id="rId28"/>
    <p:sldLayoutId id="2147484674" r:id="rId29"/>
    <p:sldLayoutId id="2147484675" r:id="rId30"/>
    <p:sldLayoutId id="2147484708"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842843504"/>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 id="2147484689" r:id="rId13"/>
    <p:sldLayoutId id="2147484690" r:id="rId14"/>
    <p:sldLayoutId id="2147484691" r:id="rId15"/>
    <p:sldLayoutId id="2147484692" r:id="rId16"/>
    <p:sldLayoutId id="2147484693" r:id="rId17"/>
    <p:sldLayoutId id="2147484694" r:id="rId18"/>
    <p:sldLayoutId id="2147484695" r:id="rId19"/>
    <p:sldLayoutId id="2147484696" r:id="rId20"/>
    <p:sldLayoutId id="2147484697" r:id="rId21"/>
    <p:sldLayoutId id="2147484698" r:id="rId22"/>
    <p:sldLayoutId id="2147484699" r:id="rId23"/>
    <p:sldLayoutId id="2147484700" r:id="rId24"/>
    <p:sldLayoutId id="2147484701" r:id="rId25"/>
    <p:sldLayoutId id="2147484702" r:id="rId26"/>
    <p:sldLayoutId id="2147484703" r:id="rId27"/>
    <p:sldLayoutId id="2147484704" r:id="rId28"/>
    <p:sldLayoutId id="2147484705" r:id="rId29"/>
    <p:sldLayoutId id="2147484706" r:id="rId30"/>
    <p:sldLayoutId id="2147484707"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cxnSp>
        <p:nvCxnSpPr>
          <p:cNvPr id="5" name="Straight Connector 4"/>
          <p:cNvCxnSpPr/>
          <p:nvPr userDrawn="1"/>
        </p:nvCxnSpPr>
        <p:spPr>
          <a:xfrm>
            <a:off x="308397"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6" r:link="rId37">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7" name="TextBox 6">
            <a:extLst>
              <a:ext uri="{FF2B5EF4-FFF2-40B4-BE49-F238E27FC236}">
                <a16:creationId xmlns:a16="http://schemas.microsoft.com/office/drawing/2014/main" id="{06C707BA-6FD5-4064-A2EB-A00D517FB9D8}"/>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57776972"/>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 id="2147484266" r:id="rId24"/>
    <p:sldLayoutId id="2147484267" r:id="rId25"/>
    <p:sldLayoutId id="2147484268" r:id="rId26"/>
    <p:sldLayoutId id="2147484269" r:id="rId27"/>
    <p:sldLayoutId id="2147484270" r:id="rId28"/>
    <p:sldLayoutId id="2147484271" r:id="rId29"/>
    <p:sldLayoutId id="2147484272" r:id="rId30"/>
    <p:sldLayoutId id="2147484273" r:id="rId31"/>
    <p:sldLayoutId id="2147484274" r:id="rId32"/>
    <p:sldLayoutId id="2147484275" r:id="rId33"/>
    <p:sldLayoutId id="2147484276" r:id="rId34"/>
  </p:sldLayoutIdLst>
  <p:hf hdr="0"/>
  <p:txStyles>
    <p:titleStyle>
      <a:lvl1pPr algn="l" defTabSz="609570"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4" r:link="rId35"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418861608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 id="2147484373" r:id="rId20"/>
    <p:sldLayoutId id="2147484374" r:id="rId21"/>
    <p:sldLayoutId id="2147484375" r:id="rId22"/>
    <p:sldLayoutId id="2147484376" r:id="rId23"/>
    <p:sldLayoutId id="2147484377" r:id="rId24"/>
    <p:sldLayoutId id="2147484378" r:id="rId25"/>
    <p:sldLayoutId id="2147484379" r:id="rId26"/>
    <p:sldLayoutId id="2147484380" r:id="rId27"/>
    <p:sldLayoutId id="2147484381" r:id="rId28"/>
    <p:sldLayoutId id="2147484382" r:id="rId29"/>
    <p:sldLayoutId id="2147484383" r:id="rId30"/>
    <p:sldLayoutId id="2147484385" r:id="rId31"/>
    <p:sldLayoutId id="2147484709" r:id="rId32"/>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455897559"/>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258465696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 id="2147484440" r:id="rId23"/>
    <p:sldLayoutId id="2147484441" r:id="rId24"/>
    <p:sldLayoutId id="2147484442" r:id="rId25"/>
    <p:sldLayoutId id="2147484443" r:id="rId26"/>
    <p:sldLayoutId id="2147484444" r:id="rId27"/>
    <p:sldLayoutId id="2147484445" r:id="rId28"/>
    <p:sldLayoutId id="2147484446" r:id="rId29"/>
    <p:sldLayoutId id="2147484447"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25471236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 id="2147484499" r:id="rId16"/>
    <p:sldLayoutId id="2147484500" r:id="rId17"/>
    <p:sldLayoutId id="2147484501" r:id="rId18"/>
    <p:sldLayoutId id="2147484502" r:id="rId19"/>
    <p:sldLayoutId id="2147484503" r:id="rId20"/>
    <p:sldLayoutId id="2147484504" r:id="rId21"/>
    <p:sldLayoutId id="2147484505" r:id="rId22"/>
    <p:sldLayoutId id="2147484506" r:id="rId23"/>
    <p:sldLayoutId id="2147484507" r:id="rId24"/>
    <p:sldLayoutId id="2147484508" r:id="rId25"/>
    <p:sldLayoutId id="2147484509" r:id="rId26"/>
    <p:sldLayoutId id="2147484510" r:id="rId27"/>
    <p:sldLayoutId id="2147484511" r:id="rId28"/>
    <p:sldLayoutId id="2147484512" r:id="rId29"/>
    <p:sldLayoutId id="2147484513"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956094407"/>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28" r:id="rId14"/>
    <p:sldLayoutId id="2147484529" r:id="rId15"/>
    <p:sldLayoutId id="2147484530" r:id="rId16"/>
    <p:sldLayoutId id="2147484531" r:id="rId17"/>
    <p:sldLayoutId id="2147484532" r:id="rId18"/>
    <p:sldLayoutId id="2147484533" r:id="rId19"/>
    <p:sldLayoutId id="2147484534" r:id="rId20"/>
    <p:sldLayoutId id="2147484535" r:id="rId21"/>
    <p:sldLayoutId id="2147484536" r:id="rId22"/>
    <p:sldLayoutId id="2147484537" r:id="rId23"/>
    <p:sldLayoutId id="2147484538" r:id="rId24"/>
    <p:sldLayoutId id="2147484539" r:id="rId25"/>
    <p:sldLayoutId id="2147484540" r:id="rId26"/>
    <p:sldLayoutId id="2147484541" r:id="rId27"/>
    <p:sldLayoutId id="2147484542" r:id="rId28"/>
    <p:sldLayoutId id="2147484543" r:id="rId29"/>
    <p:sldLayoutId id="2147484544" r:id="rId30"/>
    <p:sldLayoutId id="214748454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502997090"/>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 id="2147484591" r:id="rId12"/>
    <p:sldLayoutId id="2147484592" r:id="rId13"/>
    <p:sldLayoutId id="2147484593" r:id="rId14"/>
    <p:sldLayoutId id="2147484594" r:id="rId15"/>
    <p:sldLayoutId id="2147484595" r:id="rId16"/>
    <p:sldLayoutId id="2147484596" r:id="rId17"/>
    <p:sldLayoutId id="2147484597" r:id="rId18"/>
    <p:sldLayoutId id="2147484598" r:id="rId19"/>
    <p:sldLayoutId id="2147484599" r:id="rId20"/>
    <p:sldLayoutId id="2147484600" r:id="rId21"/>
    <p:sldLayoutId id="2147484601" r:id="rId22"/>
    <p:sldLayoutId id="2147484602" r:id="rId23"/>
    <p:sldLayoutId id="2147484603" r:id="rId24"/>
    <p:sldLayoutId id="2147484604" r:id="rId25"/>
    <p:sldLayoutId id="2147484605" r:id="rId26"/>
    <p:sldLayoutId id="2147484606" r:id="rId27"/>
    <p:sldLayoutId id="2147484607" r:id="rId28"/>
    <p:sldLayoutId id="2147484608" r:id="rId29"/>
    <p:sldLayoutId id="2147484609"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dirty="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4" r:link="rId35"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149565699"/>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 id="2147484624" r:id="rId14"/>
    <p:sldLayoutId id="2147484625" r:id="rId15"/>
    <p:sldLayoutId id="2147484626" r:id="rId16"/>
    <p:sldLayoutId id="2147484627" r:id="rId17"/>
    <p:sldLayoutId id="2147484628" r:id="rId18"/>
    <p:sldLayoutId id="2147484629" r:id="rId19"/>
    <p:sldLayoutId id="2147484630" r:id="rId20"/>
    <p:sldLayoutId id="2147484631" r:id="rId21"/>
    <p:sldLayoutId id="2147484632" r:id="rId22"/>
    <p:sldLayoutId id="2147484633" r:id="rId23"/>
    <p:sldLayoutId id="2147484634" r:id="rId24"/>
    <p:sldLayoutId id="2147484635" r:id="rId25"/>
    <p:sldLayoutId id="2147484636" r:id="rId26"/>
    <p:sldLayoutId id="2147484637" r:id="rId27"/>
    <p:sldLayoutId id="2147484638" r:id="rId28"/>
    <p:sldLayoutId id="2147484639" r:id="rId29"/>
    <p:sldLayoutId id="2147484640" r:id="rId30"/>
    <p:sldLayoutId id="2147484642" r:id="rId31"/>
    <p:sldLayoutId id="2147484643" r:id="rId32"/>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03.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03.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03.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0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20.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106.xml"/><Relationship Id="rId5" Type="http://schemas.openxmlformats.org/officeDocument/2006/relationships/hyperlink" Target="https://www.mastercard.com/news/perspectives/2022/digital-payment-landscape-2022/" TargetMode="Externa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106.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320.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320.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320.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3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320.xml"/></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3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4.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2.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320.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8.xml"/><Relationship Id="rId1" Type="http://schemas.openxmlformats.org/officeDocument/2006/relationships/slideLayout" Target="../slideLayouts/slideLayout320.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320.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0.xml"/><Relationship Id="rId1" Type="http://schemas.openxmlformats.org/officeDocument/2006/relationships/slideLayout" Target="../slideLayouts/slideLayout320.xml"/><Relationship Id="rId4" Type="http://schemas.openxmlformats.org/officeDocument/2006/relationships/chart" Target="../charts/char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1.xml"/><Relationship Id="rId1" Type="http://schemas.openxmlformats.org/officeDocument/2006/relationships/slideLayout" Target="../slideLayouts/slideLayout320.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2.xml"/><Relationship Id="rId1" Type="http://schemas.openxmlformats.org/officeDocument/2006/relationships/slideLayout" Target="../slideLayouts/slideLayout3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3.xml"/><Relationship Id="rId1" Type="http://schemas.openxmlformats.org/officeDocument/2006/relationships/slideLayout" Target="../slideLayouts/slideLayout320.xml"/><Relationship Id="rId4" Type="http://schemas.openxmlformats.org/officeDocument/2006/relationships/chart" Target="../charts/char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4.xml"/><Relationship Id="rId1" Type="http://schemas.openxmlformats.org/officeDocument/2006/relationships/slideLayout" Target="../slideLayouts/slideLayout320.xml"/></Relationships>
</file>

<file path=ppt/slides/_rels/slide4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5.xml"/><Relationship Id="rId1" Type="http://schemas.openxmlformats.org/officeDocument/2006/relationships/slideLayout" Target="../slideLayouts/slideLayout320.xml"/></Relationships>
</file>

<file path=ppt/slides/_rels/slide4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6.xml"/><Relationship Id="rId1" Type="http://schemas.openxmlformats.org/officeDocument/2006/relationships/slideLayout" Target="../slideLayouts/slideLayout320.xml"/><Relationship Id="rId4" Type="http://schemas.openxmlformats.org/officeDocument/2006/relationships/chart" Target="../charts/chart54.xml"/></Relationships>
</file>

<file path=ppt/slides/_rels/slide4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7.xml"/><Relationship Id="rId1" Type="http://schemas.openxmlformats.org/officeDocument/2006/relationships/slideLayout" Target="../slideLayouts/slideLayout320.xml"/></Relationships>
</file>

<file path=ppt/slides/_rels/slide4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8.xml"/><Relationship Id="rId1" Type="http://schemas.openxmlformats.org/officeDocument/2006/relationships/slideLayout" Target="../slideLayouts/slideLayout320.xml"/></Relationships>
</file>

<file path=ppt/slides/_rels/slide4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9.xml"/><Relationship Id="rId1" Type="http://schemas.openxmlformats.org/officeDocument/2006/relationships/slideLayout" Target="../slideLayouts/slideLayout320.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0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0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descr="orlink:ORRange2@Data!$B$49:$B$50€0€0€€0€0€0€0€€0"/>
          <p:cNvSpPr>
            <a:spLocks noGrp="1"/>
          </p:cNvSpPr>
          <p:nvPr>
            <p:ph type="ctrTitle"/>
          </p:nvPr>
        </p:nvSpPr>
        <p:spPr>
          <a:xfrm>
            <a:off x="321968" y="2503969"/>
            <a:ext cx="11548064" cy="1850062"/>
          </a:xfrm>
        </p:spPr>
        <p:txBody>
          <a:bodyPr/>
          <a:lstStyle/>
          <a:p>
            <a:pPr algn="ctr"/>
            <a:r>
              <a:rPr lang="en-US" sz="4400" b="0" dirty="0"/>
              <a:t>OOH Consumer Insights &amp; Intent Q1 2023</a:t>
            </a:r>
            <a:br>
              <a:rPr lang="en-US" b="0" dirty="0"/>
            </a:br>
            <a:br>
              <a:rPr lang="en-US" sz="2000" b="0" dirty="0"/>
            </a:br>
            <a:r>
              <a:rPr lang="en-US" sz="2400" b="0" dirty="0"/>
              <a:t>Summer Vacation, Spring Holiday/Events Retail &amp; Travel, Key Product Categories</a:t>
            </a:r>
            <a:br>
              <a:rPr lang="en-US" sz="2000" b="0" dirty="0"/>
            </a:br>
            <a:br>
              <a:rPr lang="en-US" sz="2000" b="0" dirty="0"/>
            </a:br>
            <a:endParaRPr lang="en-US" sz="1600" b="0" dirty="0"/>
          </a:p>
        </p:txBody>
      </p:sp>
      <p:graphicFrame>
        <p:nvGraphicFramePr>
          <p:cNvPr id="6" name="Table-1"/>
          <p:cNvGraphicFramePr>
            <a:graphicFrameLocks noGrp="1"/>
          </p:cNvGraphicFramePr>
          <p:nvPr>
            <p:extLst>
              <p:ext uri="{D42A27DB-BD31-4B8C-83A1-F6EECF244321}">
                <p14:modId xmlns:p14="http://schemas.microsoft.com/office/powerpoint/2010/main" val="2357223501"/>
              </p:ext>
            </p:extLst>
          </p:nvPr>
        </p:nvGraphicFramePr>
        <p:xfrm>
          <a:off x="1359863" y="5526237"/>
          <a:ext cx="2013470" cy="487680"/>
        </p:xfrm>
        <a:graphic>
          <a:graphicData uri="http://schemas.openxmlformats.org/drawingml/2006/table">
            <a:tbl>
              <a:tblPr firstRow="1" bandRow="1">
                <a:tableStyleId>{2D5ABB26-0587-4C30-8999-92F81FD0307C}</a:tableStyleId>
              </a:tblPr>
              <a:tblGrid>
                <a:gridCol w="2013470">
                  <a:extLst>
                    <a:ext uri="{9D8B030D-6E8A-4147-A177-3AD203B41FA5}">
                      <a16:colId xmlns:a16="http://schemas.microsoft.com/office/drawing/2014/main" val="20000"/>
                    </a:ext>
                  </a:extLst>
                </a:gridCol>
              </a:tblGrid>
              <a:tr h="432005">
                <a:tc>
                  <a:txBody>
                    <a:bodyPr/>
                    <a:lstStyle/>
                    <a:p>
                      <a:r>
                        <a:rPr lang="en-US" sz="2400" b="0" i="0" dirty="0">
                          <a:solidFill>
                            <a:schemeClr val="tx1"/>
                          </a:solidFill>
                          <a:latin typeface="+mj-lt"/>
                        </a:rPr>
                        <a:t>April 2023</a:t>
                      </a:r>
                    </a:p>
                  </a:txBody>
                  <a:tcPr marL="121920" marR="121920" marT="60960" marB="60960" anchor="ctr"/>
                </a:tc>
                <a:extLst>
                  <a:ext uri="{0D108BD9-81ED-4DB2-BD59-A6C34878D82A}">
                    <a16:rowId xmlns:a16="http://schemas.microsoft.com/office/drawing/2014/main" val="10001"/>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1269CC77-0E84-48DC-AD86-A337B9D16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423" y="5176925"/>
            <a:ext cx="3680366" cy="1186304"/>
          </a:xfrm>
          <a:prstGeom prst="rect">
            <a:avLst/>
          </a:prstGeom>
        </p:spPr>
      </p:pic>
    </p:spTree>
    <p:extLst>
      <p:ext uri="{BB962C8B-B14F-4D97-AF65-F5344CB8AC3E}">
        <p14:creationId xmlns:p14="http://schemas.microsoft.com/office/powerpoint/2010/main" val="165461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solidFill>
                  <a:schemeClr val="accent2"/>
                </a:solidFill>
                <a:latin typeface="Helvetica Light" panose="020B0403020202020204"/>
                <a:cs typeface="Helvetica" panose="020B0604020202020204" pitchFamily="34" charset="0"/>
              </a:rPr>
              <a:t>OAAA Q1 CONSUMER TRENDS FOR OOH</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dirty="0">
                <a:latin typeface="+mj-lt"/>
              </a:rPr>
              <a:t>And They Are Split If Inflation Will Taper In 2023</a:t>
            </a:r>
            <a:endParaRPr lang="en-US" sz="18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667266" y="1472588"/>
            <a:ext cx="88574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likely or unlikely do you think it is that rising inflation will taper off and decrease by 2024?</a:t>
            </a: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35E53F08-02FD-0B48-A1D0-B2B04978A35E}"/>
              </a:ext>
            </a:extLst>
          </p:cNvPr>
          <p:cNvGraphicFramePr/>
          <p:nvPr/>
        </p:nvGraphicFramePr>
        <p:xfrm>
          <a:off x="265473" y="2237673"/>
          <a:ext cx="4957520" cy="36852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A32062E-8D1F-3B45-BDC2-88C2E6BFC4BD}"/>
              </a:ext>
            </a:extLst>
          </p:cNvPr>
          <p:cNvSpPr txBox="1"/>
          <p:nvPr/>
        </p:nvSpPr>
        <p:spPr>
          <a:xfrm>
            <a:off x="4091767" y="2280220"/>
            <a:ext cx="164547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19EDB"/>
                </a:solidFill>
                <a:effectLst/>
                <a:uLnTx/>
                <a:uFillTx/>
                <a:latin typeface="Helvetica" panose="020B0604020202020204" pitchFamily="34" charset="0"/>
                <a:ea typeface="+mn-ea"/>
                <a:cs typeface="Helvetica" panose="020B0604020202020204" pitchFamily="34" charset="0"/>
              </a:rPr>
              <a:t>51%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anose="020B0604020202020204" pitchFamily="34" charset="0"/>
                <a:ea typeface="+mn-ea"/>
                <a:cs typeface="Helvetica" panose="020B0604020202020204" pitchFamily="34" charset="0"/>
              </a:rPr>
              <a:t>Likely</a:t>
            </a:r>
          </a:p>
        </p:txBody>
      </p:sp>
      <p:sp>
        <p:nvSpPr>
          <p:cNvPr id="9" name="TextBox 8">
            <a:extLst>
              <a:ext uri="{FF2B5EF4-FFF2-40B4-BE49-F238E27FC236}">
                <a16:creationId xmlns:a16="http://schemas.microsoft.com/office/drawing/2014/main" id="{408130AB-78C8-FF41-89C0-2C86B192528F}"/>
              </a:ext>
            </a:extLst>
          </p:cNvPr>
          <p:cNvSpPr txBox="1"/>
          <p:nvPr/>
        </p:nvSpPr>
        <p:spPr>
          <a:xfrm>
            <a:off x="4091767" y="4187130"/>
            <a:ext cx="199382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A31034"/>
                </a:solidFill>
                <a:effectLst/>
                <a:uLnTx/>
                <a:uFillTx/>
                <a:latin typeface="Helvetica" panose="020B0604020202020204" pitchFamily="34" charset="0"/>
                <a:ea typeface="+mn-ea"/>
                <a:cs typeface="Helvetica" panose="020B0604020202020204" pitchFamily="34" charset="0"/>
              </a:rPr>
              <a:t>49%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anose="020B0604020202020204" pitchFamily="34" charset="0"/>
                <a:ea typeface="+mn-ea"/>
                <a:cs typeface="Helvetica" panose="020B0604020202020204" pitchFamily="34" charset="0"/>
              </a:rPr>
              <a:t>Unlikely</a:t>
            </a:r>
          </a:p>
        </p:txBody>
      </p:sp>
      <p:sp>
        <p:nvSpPr>
          <p:cNvPr id="10" name="TextBox 9">
            <a:extLst>
              <a:ext uri="{FF2B5EF4-FFF2-40B4-BE49-F238E27FC236}">
                <a16:creationId xmlns:a16="http://schemas.microsoft.com/office/drawing/2014/main" id="{516A0586-18B5-CF40-BA19-4A6E0A01E6A4}"/>
              </a:ext>
            </a:extLst>
          </p:cNvPr>
          <p:cNvSpPr txBox="1"/>
          <p:nvPr/>
        </p:nvSpPr>
        <p:spPr>
          <a:xfrm>
            <a:off x="7595465" y="2168411"/>
            <a:ext cx="2929269"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itchFamily="2" charset="0"/>
                <a:ea typeface="+mn-ea"/>
                <a:cs typeface="+mn-cs"/>
              </a:rPr>
              <a:t>% Unlikely</a:t>
            </a:r>
          </a:p>
        </p:txBody>
      </p:sp>
      <p:graphicFrame>
        <p:nvGraphicFramePr>
          <p:cNvPr id="11" name="Chart 10">
            <a:extLst>
              <a:ext uri="{FF2B5EF4-FFF2-40B4-BE49-F238E27FC236}">
                <a16:creationId xmlns:a16="http://schemas.microsoft.com/office/drawing/2014/main" id="{E628727B-7C67-B74B-9284-D62BF689223D}"/>
              </a:ext>
            </a:extLst>
          </p:cNvPr>
          <p:cNvGraphicFramePr/>
          <p:nvPr/>
        </p:nvGraphicFramePr>
        <p:xfrm>
          <a:off x="6154217" y="2457605"/>
          <a:ext cx="5610154" cy="33465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FEF224F-2110-E268-E0B1-4E3BFD2C4122}"/>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W161 (n=2073)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INF22. How likely or unlikely do you think it is that rising inflation will taper off and decrease by 2023?</a:t>
            </a:r>
          </a:p>
        </p:txBody>
      </p:sp>
      <p:sp>
        <p:nvSpPr>
          <p:cNvPr id="13" name="TextBox 12">
            <a:extLst>
              <a:ext uri="{FF2B5EF4-FFF2-40B4-BE49-F238E27FC236}">
                <a16:creationId xmlns:a16="http://schemas.microsoft.com/office/drawing/2014/main" id="{55C590A3-98E4-9BD0-931D-D6287DB70C58}"/>
              </a:ext>
            </a:extLst>
          </p:cNvPr>
          <p:cNvSpPr txBox="1"/>
          <p:nvPr/>
        </p:nvSpPr>
        <p:spPr>
          <a:xfrm>
            <a:off x="4096546" y="2845248"/>
            <a:ext cx="20576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Helvetica" pitchFamily="2" charset="0"/>
                <a:ea typeface="+mn-ea"/>
                <a:cs typeface="+mn-cs"/>
              </a:rPr>
              <a:t>-3%-pts vs. Jan. 2022</a:t>
            </a:r>
          </a:p>
        </p:txBody>
      </p:sp>
      <p:sp>
        <p:nvSpPr>
          <p:cNvPr id="15" name="TextBox 14">
            <a:extLst>
              <a:ext uri="{FF2B5EF4-FFF2-40B4-BE49-F238E27FC236}">
                <a16:creationId xmlns:a16="http://schemas.microsoft.com/office/drawing/2014/main" id="{DF14C118-A2E6-7DE1-C2C9-44D32A85BB0F}"/>
              </a:ext>
            </a:extLst>
          </p:cNvPr>
          <p:cNvSpPr txBox="1"/>
          <p:nvPr/>
        </p:nvSpPr>
        <p:spPr>
          <a:xfrm>
            <a:off x="4107635" y="4727374"/>
            <a:ext cx="20576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1034"/>
                </a:solidFill>
                <a:effectLst/>
                <a:uLnTx/>
                <a:uFillTx/>
                <a:latin typeface="Helvetica" pitchFamily="2" charset="0"/>
                <a:ea typeface="+mn-ea"/>
                <a:cs typeface="+mn-cs"/>
              </a:rPr>
              <a:t>+3%-pts vs. Jan. 2022</a:t>
            </a:r>
          </a:p>
        </p:txBody>
      </p:sp>
    </p:spTree>
    <p:extLst>
      <p:ext uri="{BB962C8B-B14F-4D97-AF65-F5344CB8AC3E}">
        <p14:creationId xmlns:p14="http://schemas.microsoft.com/office/powerpoint/2010/main" val="390761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4016216-3347-5C6F-6816-D36AF99F9A45}"/>
              </a:ext>
            </a:extLst>
          </p:cNvPr>
          <p:cNvGraphicFramePr/>
          <p:nvPr/>
        </p:nvGraphicFramePr>
        <p:xfrm>
          <a:off x="1507787" y="1102846"/>
          <a:ext cx="10684213" cy="511453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67865FE4-CD5A-C85A-496C-6CB2C4844494}"/>
              </a:ext>
            </a:extLst>
          </p:cNvPr>
          <p:cNvGrpSpPr/>
          <p:nvPr/>
        </p:nvGrpSpPr>
        <p:grpSpPr>
          <a:xfrm>
            <a:off x="7148708" y="4296926"/>
            <a:ext cx="2603895" cy="281042"/>
            <a:chOff x="9170059" y="4746466"/>
            <a:chExt cx="2603895" cy="281042"/>
          </a:xfrm>
        </p:grpSpPr>
        <p:sp>
          <p:nvSpPr>
            <p:cNvPr id="7" name="TextBox 6">
              <a:extLst>
                <a:ext uri="{FF2B5EF4-FFF2-40B4-BE49-F238E27FC236}">
                  <a16:creationId xmlns:a16="http://schemas.microsoft.com/office/drawing/2014/main" id="{8DDFD50B-0FCD-40D2-F566-0E141BBA6FD7}"/>
                </a:ext>
              </a:extLst>
            </p:cNvPr>
            <p:cNvSpPr txBox="1"/>
            <p:nvPr/>
          </p:nvSpPr>
          <p:spPr>
            <a:xfrm>
              <a:off x="9170059" y="4746466"/>
              <a:ext cx="260389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COVID Impact</a:t>
              </a:r>
            </a:p>
          </p:txBody>
        </p:sp>
        <p:cxnSp>
          <p:nvCxnSpPr>
            <p:cNvPr id="8" name="Straight Arrow Connector 7">
              <a:extLst>
                <a:ext uri="{FF2B5EF4-FFF2-40B4-BE49-F238E27FC236}">
                  <a16:creationId xmlns:a16="http://schemas.microsoft.com/office/drawing/2014/main" id="{28D8869A-D514-F435-DEF1-BDC90822A1DB}"/>
                </a:ext>
              </a:extLst>
            </p:cNvPr>
            <p:cNvCxnSpPr/>
            <p:nvPr/>
          </p:nvCxnSpPr>
          <p:spPr>
            <a:xfrm flipH="1">
              <a:off x="9425102" y="5027508"/>
              <a:ext cx="64611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solidFill>
                  <a:schemeClr val="accent2"/>
                </a:solidFill>
                <a:latin typeface="Helvetica Light" panose="020B0403020202020204"/>
                <a:cs typeface="Helvetica" panose="020B0604020202020204" pitchFamily="34" charset="0"/>
              </a:rPr>
              <a:t>OAAA Q1 CONSUMER TRENDS FOR OOH</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dirty="0">
                <a:latin typeface="+mj-lt"/>
              </a:rPr>
              <a:t>And So Many Americans Cut Back on Savings Or Seeking New Income</a:t>
            </a:r>
            <a:endParaRPr lang="en-US" sz="18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2563990" y="1414407"/>
            <a:ext cx="749440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As a result of rising inflation, have you or your household been impacted financially?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 Yes</a:t>
            </a:r>
          </a:p>
        </p:txBody>
      </p:sp>
      <p:sp>
        <p:nvSpPr>
          <p:cNvPr id="12" name="TextBox 11">
            <a:extLst>
              <a:ext uri="{FF2B5EF4-FFF2-40B4-BE49-F238E27FC236}">
                <a16:creationId xmlns:a16="http://schemas.microsoft.com/office/drawing/2014/main" id="{0FEF224F-2110-E268-E0B1-4E3BFD2C4122}"/>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W161 (n=2073)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pitchFamily="34" charset="0"/>
                <a:ea typeface="Times New Roman" panose="02020603050405020304" pitchFamily="18" charset="0"/>
                <a:cs typeface="+mn-cs"/>
              </a:rPr>
              <a:t>UTQ03. As a result of rising inflation, have you or your household been impacted financially in any of the following ways?</a:t>
            </a:r>
          </a:p>
        </p:txBody>
      </p:sp>
      <p:cxnSp>
        <p:nvCxnSpPr>
          <p:cNvPr id="4" name="Straight Connector 3">
            <a:extLst>
              <a:ext uri="{FF2B5EF4-FFF2-40B4-BE49-F238E27FC236}">
                <a16:creationId xmlns:a16="http://schemas.microsoft.com/office/drawing/2014/main" id="{FA247A4C-1278-907A-1BFE-73A6A6A6B980}"/>
              </a:ext>
            </a:extLst>
          </p:cNvPr>
          <p:cNvCxnSpPr>
            <a:cxnSpLocks/>
          </p:cNvCxnSpPr>
          <p:nvPr/>
        </p:nvCxnSpPr>
        <p:spPr>
          <a:xfrm>
            <a:off x="8518750" y="2409653"/>
            <a:ext cx="0" cy="3441177"/>
          </a:xfrm>
          <a:prstGeom prst="line">
            <a:avLst/>
          </a:prstGeom>
          <a:ln w="19050">
            <a:solidFill>
              <a:schemeClr val="tx2">
                <a:alpha val="90667"/>
              </a:schemeClr>
            </a:solidFill>
            <a:prstDash val="sysDot"/>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47A4023-F235-0CB7-B92D-9962C49BF3D0}"/>
              </a:ext>
            </a:extLst>
          </p:cNvPr>
          <p:cNvSpPr txBox="1"/>
          <p:nvPr/>
        </p:nvSpPr>
        <p:spPr>
          <a:xfrm>
            <a:off x="25399" y="2403352"/>
            <a:ext cx="16402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CF9C"/>
                </a:solidFill>
                <a:effectLst/>
                <a:uLnTx/>
                <a:uFillTx/>
                <a:latin typeface="Helvetica" pitchFamily="2" charset="0"/>
                <a:ea typeface="+mn-ea"/>
                <a:cs typeface="+mn-cs"/>
              </a:rPr>
              <a:t>Sought out new or additional income</a:t>
            </a:r>
            <a:endParaRPr kumimoji="0" lang="en-US" sz="800" b="1" i="0" u="none" strike="noStrike" kern="1200" cap="none" spc="0" normalizeH="0" baseline="0" noProof="0">
              <a:ln>
                <a:noFill/>
              </a:ln>
              <a:solidFill>
                <a:srgbClr val="00CF9C"/>
              </a:solidFill>
              <a:effectLst/>
              <a:uLnTx/>
              <a:uFillTx/>
              <a:latin typeface="Helvetica" pitchFamily="2" charset="0"/>
              <a:ea typeface="+mn-ea"/>
              <a:cs typeface="+mn-cs"/>
            </a:endParaRPr>
          </a:p>
        </p:txBody>
      </p:sp>
      <p:sp>
        <p:nvSpPr>
          <p:cNvPr id="16" name="TextBox 15">
            <a:extLst>
              <a:ext uri="{FF2B5EF4-FFF2-40B4-BE49-F238E27FC236}">
                <a16:creationId xmlns:a16="http://schemas.microsoft.com/office/drawing/2014/main" id="{0ADAFC98-178D-5F47-1D72-7B78ED66ACF0}"/>
              </a:ext>
            </a:extLst>
          </p:cNvPr>
          <p:cNvSpPr txBox="1"/>
          <p:nvPr/>
        </p:nvSpPr>
        <p:spPr>
          <a:xfrm>
            <a:off x="25399" y="2785154"/>
            <a:ext cx="16402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8769"/>
                </a:solidFill>
                <a:effectLst/>
                <a:uLnTx/>
                <a:uFillTx/>
                <a:latin typeface="Helvetica" pitchFamily="2" charset="0"/>
                <a:ea typeface="+mn-ea"/>
                <a:cs typeface="+mn-cs"/>
              </a:rPr>
              <a:t>Stopped, cut back on savings</a:t>
            </a:r>
            <a:endParaRPr kumimoji="0" lang="en-US" sz="800" b="1" i="0" u="none" strike="noStrike" kern="1200" cap="none" spc="0" normalizeH="0" baseline="0" noProof="0">
              <a:ln>
                <a:noFill/>
              </a:ln>
              <a:solidFill>
                <a:srgbClr val="FF8769"/>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8AA6BD6C-62DD-F8E8-06CE-D003B01B045B}"/>
              </a:ext>
            </a:extLst>
          </p:cNvPr>
          <p:cNvSpPr txBox="1"/>
          <p:nvPr/>
        </p:nvSpPr>
        <p:spPr>
          <a:xfrm>
            <a:off x="25399" y="3121513"/>
            <a:ext cx="1640263"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0CC38"/>
                </a:solidFill>
                <a:effectLst/>
                <a:uLnTx/>
                <a:uFillTx/>
                <a:latin typeface="Helvetica" pitchFamily="2" charset="0"/>
                <a:ea typeface="+mn-ea"/>
                <a:cs typeface="+mn-cs"/>
              </a:rPr>
              <a:t>Providing financial support to a family member</a:t>
            </a:r>
            <a:endParaRPr kumimoji="0" lang="en-US" sz="800" b="1" i="0" u="none" strike="noStrike" kern="1200" cap="none" spc="0" normalizeH="0" baseline="0" noProof="0">
              <a:ln>
                <a:noFill/>
              </a:ln>
              <a:solidFill>
                <a:srgbClr val="E0CC38"/>
              </a:solidFill>
              <a:effectLst/>
              <a:uLnTx/>
              <a:uFillTx/>
              <a:latin typeface="Helvetica" pitchFamily="2" charset="0"/>
              <a:ea typeface="+mn-ea"/>
              <a:cs typeface="+mn-cs"/>
            </a:endParaRPr>
          </a:p>
        </p:txBody>
      </p:sp>
      <p:sp>
        <p:nvSpPr>
          <p:cNvPr id="20" name="TextBox 19">
            <a:extLst>
              <a:ext uri="{FF2B5EF4-FFF2-40B4-BE49-F238E27FC236}">
                <a16:creationId xmlns:a16="http://schemas.microsoft.com/office/drawing/2014/main" id="{60B999B1-5389-877C-5C8E-847B10BF9853}"/>
              </a:ext>
            </a:extLst>
          </p:cNvPr>
          <p:cNvSpPr txBox="1"/>
          <p:nvPr/>
        </p:nvSpPr>
        <p:spPr>
          <a:xfrm>
            <a:off x="25399" y="3914799"/>
            <a:ext cx="16402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31034"/>
                </a:solidFill>
                <a:effectLst/>
                <a:uLnTx/>
                <a:uFillTx/>
                <a:latin typeface="Helvetica" pitchFamily="2" charset="0"/>
                <a:ea typeface="+mn-ea"/>
                <a:cs typeface="+mn-cs"/>
              </a:rPr>
              <a:t>Missed (or soon will)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A31034"/>
                </a:solidFill>
                <a:effectLst/>
                <a:uLnTx/>
                <a:uFillTx/>
                <a:latin typeface="Helvetica" pitchFamily="2" charset="0"/>
                <a:ea typeface="+mn-ea"/>
                <a:cs typeface="+mn-cs"/>
              </a:rPr>
              <a:t>a bill payment</a:t>
            </a:r>
            <a:endParaRPr kumimoji="0" lang="en-US" sz="800" b="1" i="0" u="none" strike="noStrike" kern="1200" cap="none" spc="0" normalizeH="0" baseline="0" noProof="0">
              <a:ln>
                <a:noFill/>
              </a:ln>
              <a:solidFill>
                <a:srgbClr val="A31034"/>
              </a:solidFill>
              <a:effectLst/>
              <a:uLnTx/>
              <a:uFillTx/>
              <a:latin typeface="Helvetica" pitchFamily="2" charset="0"/>
              <a:ea typeface="+mn-ea"/>
              <a:cs typeface="+mn-cs"/>
            </a:endParaRPr>
          </a:p>
        </p:txBody>
      </p:sp>
      <p:sp>
        <p:nvSpPr>
          <p:cNvPr id="21" name="TextBox 20">
            <a:extLst>
              <a:ext uri="{FF2B5EF4-FFF2-40B4-BE49-F238E27FC236}">
                <a16:creationId xmlns:a16="http://schemas.microsoft.com/office/drawing/2014/main" id="{ABDF1A94-E597-5D26-4563-851D3449D3D6}"/>
              </a:ext>
            </a:extLst>
          </p:cNvPr>
          <p:cNvSpPr txBox="1"/>
          <p:nvPr/>
        </p:nvSpPr>
        <p:spPr>
          <a:xfrm>
            <a:off x="25399" y="4632968"/>
            <a:ext cx="16402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939598"/>
                </a:solidFill>
                <a:effectLst/>
                <a:uLnTx/>
                <a:uFillTx/>
                <a:latin typeface="Helvetica" pitchFamily="2" charset="0"/>
                <a:ea typeface="+mn-ea"/>
                <a:cs typeface="+mn-cs"/>
              </a:rPr>
              <a:t>N/A – I have not been impacted financially </a:t>
            </a:r>
            <a:endParaRPr kumimoji="0" lang="en-US" sz="800" b="1" i="0" u="none" strike="noStrike" kern="1200" cap="none" spc="0" normalizeH="0" baseline="0" noProof="0">
              <a:ln>
                <a:noFill/>
              </a:ln>
              <a:solidFill>
                <a:srgbClr val="939598"/>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D912A821-C97C-5219-1886-FFDDCCD16F10}"/>
              </a:ext>
            </a:extLst>
          </p:cNvPr>
          <p:cNvSpPr txBox="1"/>
          <p:nvPr/>
        </p:nvSpPr>
        <p:spPr>
          <a:xfrm>
            <a:off x="25399" y="3597843"/>
            <a:ext cx="16402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19EDB"/>
                </a:solidFill>
                <a:effectLst/>
                <a:uLnTx/>
                <a:uFillTx/>
                <a:latin typeface="Helvetica" pitchFamily="2" charset="0"/>
                <a:ea typeface="+mn-ea"/>
                <a:cs typeface="+mn-cs"/>
              </a:rPr>
              <a:t>Accumulated more debt than usual</a:t>
            </a:r>
            <a:endParaRPr kumimoji="0" lang="en-US" sz="800" b="1" i="0" u="none" strike="noStrike" kern="1200" cap="none" spc="0" normalizeH="0" baseline="0" noProof="0">
              <a:ln>
                <a:noFill/>
              </a:ln>
              <a:solidFill>
                <a:srgbClr val="019EDB"/>
              </a:solidFill>
              <a:effectLst/>
              <a:uLnTx/>
              <a:uFillTx/>
              <a:latin typeface="Helvetica" pitchFamily="2" charset="0"/>
              <a:ea typeface="+mn-ea"/>
              <a:cs typeface="+mn-cs"/>
            </a:endParaRPr>
          </a:p>
        </p:txBody>
      </p:sp>
      <p:grpSp>
        <p:nvGrpSpPr>
          <p:cNvPr id="23" name="Group 22">
            <a:extLst>
              <a:ext uri="{FF2B5EF4-FFF2-40B4-BE49-F238E27FC236}">
                <a16:creationId xmlns:a16="http://schemas.microsoft.com/office/drawing/2014/main" id="{0A089657-172C-E9CD-8F6F-05701E6F792D}"/>
              </a:ext>
            </a:extLst>
          </p:cNvPr>
          <p:cNvGrpSpPr/>
          <p:nvPr/>
        </p:nvGrpSpPr>
        <p:grpSpPr>
          <a:xfrm>
            <a:off x="8658960" y="4596184"/>
            <a:ext cx="2412984" cy="279047"/>
            <a:chOff x="10492510" y="4748461"/>
            <a:chExt cx="2412984" cy="279047"/>
          </a:xfrm>
        </p:grpSpPr>
        <p:sp>
          <p:nvSpPr>
            <p:cNvPr id="24" name="TextBox 23">
              <a:extLst>
                <a:ext uri="{FF2B5EF4-FFF2-40B4-BE49-F238E27FC236}">
                  <a16:creationId xmlns:a16="http://schemas.microsoft.com/office/drawing/2014/main" id="{94C8096D-CAAE-5C80-AA2F-8234D9E303D3}"/>
                </a:ext>
              </a:extLst>
            </p:cNvPr>
            <p:cNvSpPr txBox="1"/>
            <p:nvPr/>
          </p:nvSpPr>
          <p:spPr>
            <a:xfrm>
              <a:off x="10492510" y="4748461"/>
              <a:ext cx="24129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Inflation Impact</a:t>
              </a:r>
            </a:p>
          </p:txBody>
        </p:sp>
        <p:cxnSp>
          <p:nvCxnSpPr>
            <p:cNvPr id="25" name="Straight Arrow Connector 24">
              <a:extLst>
                <a:ext uri="{FF2B5EF4-FFF2-40B4-BE49-F238E27FC236}">
                  <a16:creationId xmlns:a16="http://schemas.microsoft.com/office/drawing/2014/main" id="{A92BD579-439E-8132-0501-263877A08520}"/>
                </a:ext>
              </a:extLst>
            </p:cNvPr>
            <p:cNvCxnSpPr>
              <a:cxnSpLocks/>
            </p:cNvCxnSpPr>
            <p:nvPr/>
          </p:nvCxnSpPr>
          <p:spPr>
            <a:xfrm>
              <a:off x="10787754" y="5027508"/>
              <a:ext cx="571856"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1251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solidFill>
                  <a:schemeClr val="accent2"/>
                </a:solidFill>
                <a:latin typeface="Helvetica Light" panose="020B0403020202020204"/>
                <a:cs typeface="Helvetica" panose="020B0604020202020204" pitchFamily="34" charset="0"/>
              </a:rPr>
              <a:t>OAAA Q1 CONSUMER TRENDS FOR OOH</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dirty="0">
                <a:latin typeface="+mj-lt"/>
              </a:rPr>
              <a:t>Millennials Are Responding To Economic Uncertainty</a:t>
            </a:r>
            <a:br>
              <a:rPr lang="en-US" sz="2400" b="1" dirty="0">
                <a:latin typeface="+mj-lt"/>
              </a:rPr>
            </a:br>
            <a:r>
              <a:rPr lang="en-US" sz="1800" b="1" dirty="0">
                <a:latin typeface="+mj-lt"/>
              </a:rPr>
              <a:t>They’re Adjusting Financial Plans, Picking Extra Up Hours, &amp; Dipping Into Savings</a:t>
            </a:r>
          </a:p>
        </p:txBody>
      </p:sp>
      <p:sp>
        <p:nvSpPr>
          <p:cNvPr id="14" name="Rectangle 13">
            <a:extLst>
              <a:ext uri="{FF2B5EF4-FFF2-40B4-BE49-F238E27FC236}">
                <a16:creationId xmlns:a16="http://schemas.microsoft.com/office/drawing/2014/main" id="{B4706932-BD8E-4CA5-B711-01D154DC7C82}"/>
              </a:ext>
            </a:extLst>
          </p:cNvPr>
          <p:cNvSpPr/>
          <p:nvPr/>
        </p:nvSpPr>
        <p:spPr>
          <a:xfrm>
            <a:off x="1524000" y="1532115"/>
            <a:ext cx="9144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likely are you to do the following right now?</a:t>
            </a:r>
            <a:endParaRPr kumimoji="0" lang="en-US" sz="140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85EFC473-9DFF-C44F-9ECF-F45C1FE72E12}"/>
              </a:ext>
            </a:extLst>
          </p:cNvPr>
          <p:cNvGraphicFramePr/>
          <p:nvPr/>
        </p:nvGraphicFramePr>
        <p:xfrm>
          <a:off x="-121135" y="1928691"/>
          <a:ext cx="11418094" cy="42648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60A8470-24EB-8D8C-FAF0-F96D78C74F32}"/>
              </a:ext>
            </a:extLst>
          </p:cNvPr>
          <p:cNvSpPr txBox="1"/>
          <p:nvPr/>
        </p:nvSpPr>
        <p:spPr>
          <a:xfrm>
            <a:off x="177445" y="6193500"/>
            <a:ext cx="1141809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W161 (n=2073)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STK06. How likely are you to do the following right now?</a:t>
            </a:r>
          </a:p>
        </p:txBody>
      </p:sp>
      <p:grpSp>
        <p:nvGrpSpPr>
          <p:cNvPr id="11" name="Group 10">
            <a:extLst>
              <a:ext uri="{FF2B5EF4-FFF2-40B4-BE49-F238E27FC236}">
                <a16:creationId xmlns:a16="http://schemas.microsoft.com/office/drawing/2014/main" id="{3609F0B1-6F40-5215-5088-882C3567F416}"/>
              </a:ext>
            </a:extLst>
          </p:cNvPr>
          <p:cNvGrpSpPr/>
          <p:nvPr/>
        </p:nvGrpSpPr>
        <p:grpSpPr>
          <a:xfrm>
            <a:off x="10317219" y="2903446"/>
            <a:ext cx="2258060" cy="276999"/>
            <a:chOff x="9207500" y="2279507"/>
            <a:chExt cx="2258060" cy="276999"/>
          </a:xfrm>
        </p:grpSpPr>
        <p:cxnSp>
          <p:nvCxnSpPr>
            <p:cNvPr id="12" name="Straight Arrow Connector 11">
              <a:extLst>
                <a:ext uri="{FF2B5EF4-FFF2-40B4-BE49-F238E27FC236}">
                  <a16:creationId xmlns:a16="http://schemas.microsoft.com/office/drawing/2014/main" id="{83106D03-86FC-5280-4587-7345EACB63A5}"/>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1B13E6A-5E95-FA83-15EC-155AADC97D51}"/>
                </a:ext>
              </a:extLst>
            </p:cNvPr>
            <p:cNvSpPr txBox="1"/>
            <p:nvPr/>
          </p:nvSpPr>
          <p:spPr>
            <a:xfrm>
              <a:off x="9573260" y="2279507"/>
              <a:ext cx="1892300" cy="276999"/>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62%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p:txBody>
        </p:sp>
      </p:grpSp>
      <p:graphicFrame>
        <p:nvGraphicFramePr>
          <p:cNvPr id="3" name="Table 4">
            <a:extLst>
              <a:ext uri="{FF2B5EF4-FFF2-40B4-BE49-F238E27FC236}">
                <a16:creationId xmlns:a16="http://schemas.microsoft.com/office/drawing/2014/main" id="{6D4A5D97-D40F-6BCD-7116-FD9B86082E4E}"/>
              </a:ext>
            </a:extLst>
          </p:cNvPr>
          <p:cNvGraphicFramePr>
            <a:graphicFrameLocks noGrp="1"/>
          </p:cNvGraphicFramePr>
          <p:nvPr/>
        </p:nvGraphicFramePr>
        <p:xfrm>
          <a:off x="9457326" y="2186740"/>
          <a:ext cx="1003845" cy="3920140"/>
        </p:xfrm>
        <a:graphic>
          <a:graphicData uri="http://schemas.openxmlformats.org/drawingml/2006/table">
            <a:tbl>
              <a:tblPr firstRow="1" bandRow="1">
                <a:tableStyleId>{5C22544A-7EE6-4342-B048-85BDC9FD1C3A}</a:tableStyleId>
              </a:tblPr>
              <a:tblGrid>
                <a:gridCol w="1003845">
                  <a:extLst>
                    <a:ext uri="{9D8B030D-6E8A-4147-A177-3AD203B41FA5}">
                      <a16:colId xmlns:a16="http://schemas.microsoft.com/office/drawing/2014/main" val="2332721380"/>
                    </a:ext>
                  </a:extLst>
                </a:gridCol>
              </a:tblGrid>
              <a:tr h="560020">
                <a:tc>
                  <a:txBody>
                    <a:bodyPr/>
                    <a:lstStyle/>
                    <a:p>
                      <a:pPr algn="ctr"/>
                      <a:r>
                        <a:rPr lang="en-US" sz="1400" b="1" i="0">
                          <a:solidFill>
                            <a:schemeClr val="accent2"/>
                          </a:solidFill>
                          <a:latin typeface="Helvetica" pitchFamily="2" charset="0"/>
                        </a:rPr>
                        <a:t>66%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220392"/>
                  </a:ext>
                </a:extLst>
              </a:tr>
              <a:tr h="560020">
                <a:tc>
                  <a:txBody>
                    <a:bodyPr/>
                    <a:lstStyle/>
                    <a:p>
                      <a:pPr algn="ctr"/>
                      <a:r>
                        <a:rPr lang="en-US" sz="1400" b="1" i="0">
                          <a:solidFill>
                            <a:schemeClr val="accent2"/>
                          </a:solidFill>
                          <a:latin typeface="Helvetica" pitchFamily="2" charset="0"/>
                        </a:rPr>
                        <a:t>53%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7991817"/>
                  </a:ext>
                </a:extLst>
              </a:tr>
              <a:tr h="560020">
                <a:tc>
                  <a:txBody>
                    <a:bodyPr/>
                    <a:lstStyle/>
                    <a:p>
                      <a:pPr algn="ctr"/>
                      <a:r>
                        <a:rPr lang="en-US" sz="1400" b="1" i="0">
                          <a:solidFill>
                            <a:schemeClr val="accent2"/>
                          </a:solidFill>
                          <a:latin typeface="Helvetica" pitchFamily="2"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8133484"/>
                  </a:ext>
                </a:extLst>
              </a:tr>
              <a:tr h="560020">
                <a:tc>
                  <a:txBody>
                    <a:bodyPr/>
                    <a:lstStyle/>
                    <a:p>
                      <a:pPr algn="ctr"/>
                      <a:r>
                        <a:rPr lang="en-US" sz="1400" b="1" i="0">
                          <a:solidFill>
                            <a:schemeClr val="accent2"/>
                          </a:solidFill>
                          <a:latin typeface="Helvetica" pitchFamily="2"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7771201"/>
                  </a:ext>
                </a:extLst>
              </a:tr>
              <a:tr h="560020">
                <a:tc>
                  <a:txBody>
                    <a:bodyPr/>
                    <a:lstStyle/>
                    <a:p>
                      <a:pPr algn="ctr"/>
                      <a:r>
                        <a:rPr lang="en-US" sz="1400" b="1" i="0">
                          <a:solidFill>
                            <a:schemeClr val="accent2"/>
                          </a:solidFill>
                          <a:latin typeface="Helvetica" pitchFamily="2"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2473472"/>
                  </a:ext>
                </a:extLst>
              </a:tr>
              <a:tr h="560020">
                <a:tc>
                  <a:txBody>
                    <a:bodyPr/>
                    <a:lstStyle/>
                    <a:p>
                      <a:pPr algn="ctr"/>
                      <a:r>
                        <a:rPr lang="en-US" sz="1400" b="1" i="0">
                          <a:solidFill>
                            <a:schemeClr val="accent2"/>
                          </a:solidFill>
                          <a:latin typeface="Helvetica" pitchFamily="2" charset="0"/>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84688"/>
                  </a:ext>
                </a:extLst>
              </a:tr>
              <a:tr h="560020">
                <a:tc>
                  <a:txBody>
                    <a:bodyPr/>
                    <a:lstStyle/>
                    <a:p>
                      <a:pPr algn="ctr"/>
                      <a:r>
                        <a:rPr lang="en-US" sz="1400" b="1" i="0">
                          <a:solidFill>
                            <a:schemeClr val="accent2"/>
                          </a:solidFill>
                          <a:latin typeface="Helvetica" pitchFamily="2" charset="0"/>
                        </a:rPr>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1112123"/>
                  </a:ext>
                </a:extLst>
              </a:tr>
            </a:tbl>
          </a:graphicData>
        </a:graphic>
      </p:graphicFrame>
      <p:sp>
        <p:nvSpPr>
          <p:cNvPr id="27" name="TextBox 1">
            <a:extLst>
              <a:ext uri="{FF2B5EF4-FFF2-40B4-BE49-F238E27FC236}">
                <a16:creationId xmlns:a16="http://schemas.microsoft.com/office/drawing/2014/main" id="{9E17E817-C918-7EB0-E9D1-900CEA2A8AE7}"/>
              </a:ext>
            </a:extLst>
          </p:cNvPr>
          <p:cNvSpPr txBox="1"/>
          <p:nvPr/>
        </p:nvSpPr>
        <p:spPr>
          <a:xfrm>
            <a:off x="9029693" y="1902057"/>
            <a:ext cx="1470406" cy="35137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solidFill>
                  <a:schemeClr val="accent2"/>
                </a:solidFill>
                <a:latin typeface="Helvetica" pitchFamily="2" charset="0"/>
              </a:rPr>
              <a:t>Likely (NET)</a:t>
            </a:r>
          </a:p>
        </p:txBody>
      </p:sp>
      <p:grpSp>
        <p:nvGrpSpPr>
          <p:cNvPr id="4" name="Group 3">
            <a:extLst>
              <a:ext uri="{FF2B5EF4-FFF2-40B4-BE49-F238E27FC236}">
                <a16:creationId xmlns:a16="http://schemas.microsoft.com/office/drawing/2014/main" id="{233CA5E7-A6E4-1591-A1C7-FBE3029F4183}"/>
              </a:ext>
            </a:extLst>
          </p:cNvPr>
          <p:cNvGrpSpPr/>
          <p:nvPr/>
        </p:nvGrpSpPr>
        <p:grpSpPr>
          <a:xfrm>
            <a:off x="10311044" y="3453319"/>
            <a:ext cx="2258060" cy="276999"/>
            <a:chOff x="9207500" y="2279507"/>
            <a:chExt cx="2258060" cy="276999"/>
          </a:xfrm>
        </p:grpSpPr>
        <p:cxnSp>
          <p:nvCxnSpPr>
            <p:cNvPr id="5" name="Straight Arrow Connector 4">
              <a:extLst>
                <a:ext uri="{FF2B5EF4-FFF2-40B4-BE49-F238E27FC236}">
                  <a16:creationId xmlns:a16="http://schemas.microsoft.com/office/drawing/2014/main" id="{CAE425F7-E72D-3C46-9428-6267414118D7}"/>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B735E8E-1BD7-6707-DA40-BF626C252A73}"/>
                </a:ext>
              </a:extLst>
            </p:cNvPr>
            <p:cNvSpPr txBox="1"/>
            <p:nvPr/>
          </p:nvSpPr>
          <p:spPr>
            <a:xfrm>
              <a:off x="9573260" y="2279507"/>
              <a:ext cx="1892300" cy="276999"/>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63%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p:txBody>
        </p:sp>
      </p:grpSp>
      <p:grpSp>
        <p:nvGrpSpPr>
          <p:cNvPr id="10" name="Group 9">
            <a:extLst>
              <a:ext uri="{FF2B5EF4-FFF2-40B4-BE49-F238E27FC236}">
                <a16:creationId xmlns:a16="http://schemas.microsoft.com/office/drawing/2014/main" id="{39483D09-63B4-A053-912A-C9965BD85160}"/>
              </a:ext>
            </a:extLst>
          </p:cNvPr>
          <p:cNvGrpSpPr/>
          <p:nvPr/>
        </p:nvGrpSpPr>
        <p:grpSpPr>
          <a:xfrm>
            <a:off x="10311044" y="4012683"/>
            <a:ext cx="2258060" cy="276999"/>
            <a:chOff x="9207500" y="2279507"/>
            <a:chExt cx="2258060" cy="276999"/>
          </a:xfrm>
        </p:grpSpPr>
        <p:cxnSp>
          <p:nvCxnSpPr>
            <p:cNvPr id="32" name="Straight Arrow Connector 31">
              <a:extLst>
                <a:ext uri="{FF2B5EF4-FFF2-40B4-BE49-F238E27FC236}">
                  <a16:creationId xmlns:a16="http://schemas.microsoft.com/office/drawing/2014/main" id="{19E5ACE0-0786-8B33-7AAF-AB23003EF0A8}"/>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F896886-8376-4B59-D7BA-D321FE3DE773}"/>
                </a:ext>
              </a:extLst>
            </p:cNvPr>
            <p:cNvSpPr txBox="1"/>
            <p:nvPr/>
          </p:nvSpPr>
          <p:spPr>
            <a:xfrm>
              <a:off x="9573260" y="2279507"/>
              <a:ext cx="1892300" cy="276999"/>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50%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p:txBody>
        </p:sp>
      </p:grpSp>
      <p:grpSp>
        <p:nvGrpSpPr>
          <p:cNvPr id="34" name="Group 33">
            <a:extLst>
              <a:ext uri="{FF2B5EF4-FFF2-40B4-BE49-F238E27FC236}">
                <a16:creationId xmlns:a16="http://schemas.microsoft.com/office/drawing/2014/main" id="{7A37747A-166F-AB26-6D5E-8718864177D1}"/>
              </a:ext>
            </a:extLst>
          </p:cNvPr>
          <p:cNvGrpSpPr/>
          <p:nvPr/>
        </p:nvGrpSpPr>
        <p:grpSpPr>
          <a:xfrm>
            <a:off x="10311044" y="4542771"/>
            <a:ext cx="2258060" cy="276999"/>
            <a:chOff x="9207500" y="2279507"/>
            <a:chExt cx="2258060" cy="276999"/>
          </a:xfrm>
        </p:grpSpPr>
        <p:cxnSp>
          <p:nvCxnSpPr>
            <p:cNvPr id="35" name="Straight Arrow Connector 34">
              <a:extLst>
                <a:ext uri="{FF2B5EF4-FFF2-40B4-BE49-F238E27FC236}">
                  <a16:creationId xmlns:a16="http://schemas.microsoft.com/office/drawing/2014/main" id="{BE5798ED-983A-4AAF-F6D0-675C12CA7A83}"/>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8879ABC-53C2-047A-12B0-BCB1C888D86E}"/>
                </a:ext>
              </a:extLst>
            </p:cNvPr>
            <p:cNvSpPr txBox="1"/>
            <p:nvPr/>
          </p:nvSpPr>
          <p:spPr>
            <a:xfrm>
              <a:off x="9573260" y="2279507"/>
              <a:ext cx="1892300" cy="276999"/>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51%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p:txBody>
        </p:sp>
      </p:grpSp>
      <p:grpSp>
        <p:nvGrpSpPr>
          <p:cNvPr id="37" name="Group 36">
            <a:extLst>
              <a:ext uri="{FF2B5EF4-FFF2-40B4-BE49-F238E27FC236}">
                <a16:creationId xmlns:a16="http://schemas.microsoft.com/office/drawing/2014/main" id="{38D9C42D-EF69-BD61-2504-13FD8CDC64CE}"/>
              </a:ext>
            </a:extLst>
          </p:cNvPr>
          <p:cNvGrpSpPr/>
          <p:nvPr/>
        </p:nvGrpSpPr>
        <p:grpSpPr>
          <a:xfrm>
            <a:off x="10311044" y="5137862"/>
            <a:ext cx="2258060" cy="276999"/>
            <a:chOff x="9207500" y="2279507"/>
            <a:chExt cx="2258060" cy="276999"/>
          </a:xfrm>
        </p:grpSpPr>
        <p:cxnSp>
          <p:nvCxnSpPr>
            <p:cNvPr id="38" name="Straight Arrow Connector 37">
              <a:extLst>
                <a:ext uri="{FF2B5EF4-FFF2-40B4-BE49-F238E27FC236}">
                  <a16:creationId xmlns:a16="http://schemas.microsoft.com/office/drawing/2014/main" id="{E2D4CC91-690F-8E58-5BE7-751A76A8585B}"/>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9D6F916D-2C25-4933-C979-A9FD7229A4B0}"/>
                </a:ext>
              </a:extLst>
            </p:cNvPr>
            <p:cNvSpPr txBox="1"/>
            <p:nvPr/>
          </p:nvSpPr>
          <p:spPr>
            <a:xfrm>
              <a:off x="9573260" y="2279507"/>
              <a:ext cx="1892300" cy="276999"/>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47%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p:txBody>
        </p:sp>
      </p:grpSp>
      <p:grpSp>
        <p:nvGrpSpPr>
          <p:cNvPr id="40" name="Group 39">
            <a:extLst>
              <a:ext uri="{FF2B5EF4-FFF2-40B4-BE49-F238E27FC236}">
                <a16:creationId xmlns:a16="http://schemas.microsoft.com/office/drawing/2014/main" id="{EF546711-9DF3-55F0-433E-517D8B7D8D4C}"/>
              </a:ext>
            </a:extLst>
          </p:cNvPr>
          <p:cNvGrpSpPr/>
          <p:nvPr/>
        </p:nvGrpSpPr>
        <p:grpSpPr>
          <a:xfrm>
            <a:off x="10311044" y="5689319"/>
            <a:ext cx="2258060" cy="276999"/>
            <a:chOff x="9207500" y="2279507"/>
            <a:chExt cx="2258060" cy="276999"/>
          </a:xfrm>
        </p:grpSpPr>
        <p:cxnSp>
          <p:nvCxnSpPr>
            <p:cNvPr id="41" name="Straight Arrow Connector 40">
              <a:extLst>
                <a:ext uri="{FF2B5EF4-FFF2-40B4-BE49-F238E27FC236}">
                  <a16:creationId xmlns:a16="http://schemas.microsoft.com/office/drawing/2014/main" id="{5A0DCE9C-85CF-172B-F659-771409E5E8AF}"/>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807B4A0-C4FB-0A00-2F00-56EE8C6BB2B3}"/>
                </a:ext>
              </a:extLst>
            </p:cNvPr>
            <p:cNvSpPr txBox="1"/>
            <p:nvPr/>
          </p:nvSpPr>
          <p:spPr>
            <a:xfrm>
              <a:off x="9573260" y="2279507"/>
              <a:ext cx="1892300" cy="276999"/>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42%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p:txBody>
        </p:sp>
      </p:grpSp>
    </p:spTree>
    <p:extLst>
      <p:ext uri="{BB962C8B-B14F-4D97-AF65-F5344CB8AC3E}">
        <p14:creationId xmlns:p14="http://schemas.microsoft.com/office/powerpoint/2010/main" val="13074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dirty="0">
                <a:latin typeface="Arial" panose="020B0604020202020204" pitchFamily="34" charset="0"/>
                <a:cs typeface="Arial" panose="020B0604020202020204" pitchFamily="34" charset="0"/>
              </a:rPr>
              <a:t>And Americans Worry Over Job Security, Retirement, &amp; Broader Economy</a:t>
            </a:r>
            <a:endParaRPr lang="en-US" sz="2400" b="1" dirty="0">
              <a:latin typeface="+mj-lt"/>
            </a:endParaRP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0A0DFCBE-3603-6406-67B6-0D1B55FBF1D7}"/>
              </a:ext>
            </a:extLst>
          </p:cNvPr>
          <p:cNvSpPr txBox="1"/>
          <p:nvPr/>
        </p:nvSpPr>
        <p:spPr>
          <a:xfrm>
            <a:off x="2226328" y="1359364"/>
            <a:ext cx="77393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concerned are you about each of the following due to recent stock market declines?</a:t>
            </a:r>
          </a:p>
        </p:txBody>
      </p:sp>
      <p:graphicFrame>
        <p:nvGraphicFramePr>
          <p:cNvPr id="18" name="Chart 17">
            <a:extLst>
              <a:ext uri="{FF2B5EF4-FFF2-40B4-BE49-F238E27FC236}">
                <a16:creationId xmlns:a16="http://schemas.microsoft.com/office/drawing/2014/main" id="{C74ED3C3-D609-B506-A379-ED13A8ACA139}"/>
              </a:ext>
            </a:extLst>
          </p:cNvPr>
          <p:cNvGraphicFramePr/>
          <p:nvPr/>
        </p:nvGraphicFramePr>
        <p:xfrm>
          <a:off x="-1463341" y="1446568"/>
          <a:ext cx="11563349" cy="46597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BEF7B8D-BC47-27D3-48A8-9FCC21000243}"/>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W161 (n=2073)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STK07. How concerned are you about each of the following due to recent stock market declines?</a:t>
            </a:r>
          </a:p>
        </p:txBody>
      </p:sp>
      <p:sp>
        <p:nvSpPr>
          <p:cNvPr id="6" name="Text Placeholder 1">
            <a:extLst>
              <a:ext uri="{FF2B5EF4-FFF2-40B4-BE49-F238E27FC236}">
                <a16:creationId xmlns:a16="http://schemas.microsoft.com/office/drawing/2014/main" id="{B8A85772-BE2F-ADF8-ED44-F683CA855FB7}"/>
              </a:ext>
            </a:extLst>
          </p:cNvPr>
          <p:cNvSpPr>
            <a:spLocks noGrp="1"/>
          </p:cNvSpPr>
          <p:nvPr>
            <p:ph type="body" sz="quarter" idx="11"/>
          </p:nvPr>
        </p:nvSpPr>
        <p:spPr>
          <a:xfrm>
            <a:off x="177447" y="265587"/>
            <a:ext cx="6096000" cy="252573"/>
          </a:xfrm>
        </p:spPr>
        <p:txBody>
          <a:bodyPr/>
          <a:lstStyle/>
          <a:p>
            <a:r>
              <a:rPr lang="en-US" dirty="0">
                <a:solidFill>
                  <a:schemeClr val="accent2"/>
                </a:solidFill>
                <a:latin typeface="Helvetica Light" panose="020B0403020202020204"/>
                <a:cs typeface="Helvetica" panose="020B0604020202020204" pitchFamily="34" charset="0"/>
              </a:rPr>
              <a:t>OAAA Q1 CONSUMER TRENDS FOR OOH</a:t>
            </a:r>
          </a:p>
          <a:p>
            <a:endParaRPr lang="en-US" dirty="0">
              <a:latin typeface="Helvetica" pitchFamily="2" charset="0"/>
            </a:endParaRPr>
          </a:p>
        </p:txBody>
      </p:sp>
      <p:grpSp>
        <p:nvGrpSpPr>
          <p:cNvPr id="24" name="Group 23">
            <a:extLst>
              <a:ext uri="{FF2B5EF4-FFF2-40B4-BE49-F238E27FC236}">
                <a16:creationId xmlns:a16="http://schemas.microsoft.com/office/drawing/2014/main" id="{D16FBF63-BEB9-8486-6003-D3F0EE2CC764}"/>
              </a:ext>
            </a:extLst>
          </p:cNvPr>
          <p:cNvGrpSpPr/>
          <p:nvPr/>
        </p:nvGrpSpPr>
        <p:grpSpPr>
          <a:xfrm>
            <a:off x="10144512" y="2275921"/>
            <a:ext cx="2047488" cy="830997"/>
            <a:chOff x="9738317" y="2826465"/>
            <a:chExt cx="2047488" cy="830997"/>
          </a:xfrm>
        </p:grpSpPr>
        <p:cxnSp>
          <p:nvCxnSpPr>
            <p:cNvPr id="25" name="Straight Arrow Connector 24">
              <a:extLst>
                <a:ext uri="{FF2B5EF4-FFF2-40B4-BE49-F238E27FC236}">
                  <a16:creationId xmlns:a16="http://schemas.microsoft.com/office/drawing/2014/main" id="{13DC8217-2FF3-200A-44C1-CB23919B42D8}"/>
                </a:ext>
              </a:extLst>
            </p:cNvPr>
            <p:cNvCxnSpPr>
              <a:cxnSpLocks/>
            </p:cNvCxnSpPr>
            <p:nvPr/>
          </p:nvCxnSpPr>
          <p:spPr>
            <a:xfrm>
              <a:off x="9738317" y="3241964"/>
              <a:ext cx="27391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E92ACE1A-17B0-F50A-E779-3F84F2F32FE8}"/>
                </a:ext>
              </a:extLst>
            </p:cNvPr>
            <p:cNvSpPr txBox="1"/>
            <p:nvPr/>
          </p:nvSpPr>
          <p:spPr>
            <a:xfrm>
              <a:off x="10012234" y="2826465"/>
              <a:ext cx="17735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82%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77%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74%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19EDB"/>
                  </a:solidFill>
                  <a:latin typeface="Arial" panose="020B0604020202020204"/>
                </a:rPr>
                <a:t>64</a:t>
              </a: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grpSp>
      <p:grpSp>
        <p:nvGrpSpPr>
          <p:cNvPr id="4" name="Group 3">
            <a:extLst>
              <a:ext uri="{FF2B5EF4-FFF2-40B4-BE49-F238E27FC236}">
                <a16:creationId xmlns:a16="http://schemas.microsoft.com/office/drawing/2014/main" id="{6EF62E78-C83A-9FC9-DF2F-B357A35B57DA}"/>
              </a:ext>
            </a:extLst>
          </p:cNvPr>
          <p:cNvGrpSpPr/>
          <p:nvPr/>
        </p:nvGrpSpPr>
        <p:grpSpPr>
          <a:xfrm>
            <a:off x="10144512" y="3655279"/>
            <a:ext cx="2047488" cy="830997"/>
            <a:chOff x="9738317" y="2826465"/>
            <a:chExt cx="2047488" cy="830997"/>
          </a:xfrm>
        </p:grpSpPr>
        <p:cxnSp>
          <p:nvCxnSpPr>
            <p:cNvPr id="16" name="Straight Arrow Connector 15">
              <a:extLst>
                <a:ext uri="{FF2B5EF4-FFF2-40B4-BE49-F238E27FC236}">
                  <a16:creationId xmlns:a16="http://schemas.microsoft.com/office/drawing/2014/main" id="{A479853C-B75D-35B0-9648-9C168E3C737C}"/>
                </a:ext>
              </a:extLst>
            </p:cNvPr>
            <p:cNvCxnSpPr>
              <a:cxnSpLocks/>
            </p:cNvCxnSpPr>
            <p:nvPr/>
          </p:nvCxnSpPr>
          <p:spPr>
            <a:xfrm>
              <a:off x="9738317" y="3241964"/>
              <a:ext cx="27391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FC19042-1357-EC2D-793F-3C9CB26A2049}"/>
                </a:ext>
              </a:extLst>
            </p:cNvPr>
            <p:cNvSpPr txBox="1"/>
            <p:nvPr/>
          </p:nvSpPr>
          <p:spPr>
            <a:xfrm>
              <a:off x="10012234" y="2826465"/>
              <a:ext cx="1773571" cy="830997"/>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65%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a:p>
              <a:pPr>
                <a:defRPr/>
              </a:pPr>
              <a:r>
                <a:rPr lang="en-US" sz="1200" b="1">
                  <a:solidFill>
                    <a:srgbClr val="019EDB"/>
                  </a:solidFill>
                  <a:latin typeface="Arial" panose="020B0604020202020204"/>
                </a:rPr>
                <a:t>62</a:t>
              </a: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X</a:t>
              </a:r>
            </a:p>
            <a:p>
              <a:pPr>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60%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19EDB"/>
                  </a:solidFill>
                  <a:latin typeface="Arial" panose="020B0604020202020204"/>
                </a:rPr>
                <a:t>49</a:t>
              </a: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grpSp>
      <p:grpSp>
        <p:nvGrpSpPr>
          <p:cNvPr id="20" name="Group 19">
            <a:extLst>
              <a:ext uri="{FF2B5EF4-FFF2-40B4-BE49-F238E27FC236}">
                <a16:creationId xmlns:a16="http://schemas.microsoft.com/office/drawing/2014/main" id="{E6378C49-AE03-CE88-6128-6130B96F998D}"/>
              </a:ext>
            </a:extLst>
          </p:cNvPr>
          <p:cNvGrpSpPr/>
          <p:nvPr/>
        </p:nvGrpSpPr>
        <p:grpSpPr>
          <a:xfrm>
            <a:off x="10144512" y="5045529"/>
            <a:ext cx="2047488" cy="830997"/>
            <a:chOff x="9738317" y="2826465"/>
            <a:chExt cx="2047488" cy="830997"/>
          </a:xfrm>
        </p:grpSpPr>
        <p:cxnSp>
          <p:nvCxnSpPr>
            <p:cNvPr id="21" name="Straight Arrow Connector 20">
              <a:extLst>
                <a:ext uri="{FF2B5EF4-FFF2-40B4-BE49-F238E27FC236}">
                  <a16:creationId xmlns:a16="http://schemas.microsoft.com/office/drawing/2014/main" id="{193F7310-999F-F3C4-7268-C5655D41418A}"/>
                </a:ext>
              </a:extLst>
            </p:cNvPr>
            <p:cNvCxnSpPr>
              <a:cxnSpLocks/>
            </p:cNvCxnSpPr>
            <p:nvPr/>
          </p:nvCxnSpPr>
          <p:spPr>
            <a:xfrm>
              <a:off x="9738317" y="3241964"/>
              <a:ext cx="27391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759BB90-53C4-3E76-3EC4-70EFE7D44346}"/>
                </a:ext>
              </a:extLst>
            </p:cNvPr>
            <p:cNvSpPr txBox="1"/>
            <p:nvPr/>
          </p:nvSpPr>
          <p:spPr>
            <a:xfrm>
              <a:off x="10012234" y="2826465"/>
              <a:ext cx="1773571" cy="830997"/>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63%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57%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X</a:t>
              </a:r>
            </a:p>
            <a:p>
              <a:pPr>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56%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endParaRPr kumimoji="0" lang="en-US" sz="1200" b="1" i="0" u="none" strike="noStrike" kern="1200" cap="none" spc="0" normalizeH="0" baseline="0" noProof="0">
                <a:ln>
                  <a:noFill/>
                </a:ln>
                <a:solidFill>
                  <a:srgbClr val="019EDB"/>
                </a:solidFill>
                <a:effectLst/>
                <a:uLnTx/>
                <a:uFillTx/>
                <a:latin typeface="Arial" panose="020B0604020202020204"/>
                <a:ea typeface="+mn-ea"/>
                <a:cs typeface="+mn-cs"/>
              </a:endParaRPr>
            </a:p>
            <a:p>
              <a:pPr>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49%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Boomers+</a:t>
              </a:r>
            </a:p>
          </p:txBody>
        </p:sp>
      </p:grpSp>
    </p:spTree>
    <p:extLst>
      <p:ext uri="{BB962C8B-B14F-4D97-AF65-F5344CB8AC3E}">
        <p14:creationId xmlns:p14="http://schemas.microsoft.com/office/powerpoint/2010/main" val="422184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2FC116D-BE92-DD4C-AF97-456FA3FBA49E}"/>
              </a:ext>
            </a:extLst>
          </p:cNvPr>
          <p:cNvSpPr txBox="1">
            <a:spLocks/>
          </p:cNvSpPr>
          <p:nvPr/>
        </p:nvSpPr>
        <p:spPr>
          <a:xfrm>
            <a:off x="177447" y="265587"/>
            <a:ext cx="7886784" cy="252573"/>
          </a:xfrm>
          <a:prstGeom prst="rect">
            <a:avLst/>
          </a:prstGeom>
        </p:spPr>
        <p:txBody>
          <a:bodyPr/>
          <a:lstStyle>
            <a:lvl1pPr marL="0" indent="0" algn="l" defTabSz="457200" rtl="0" eaLnBrk="1" latinLnBrk="0" hangingPunct="1">
              <a:spcBef>
                <a:spcPct val="20000"/>
              </a:spcBef>
              <a:buFont typeface="Arial"/>
              <a:buNone/>
              <a:defRPr sz="800" b="0" i="0" kern="1200">
                <a:solidFill>
                  <a:schemeClr val="accent1"/>
                </a:solidFill>
                <a:latin typeface="Helvetica Light" panose="020B0403020202020204" pitchFamily="34" charset="0"/>
                <a:ea typeface="+mn-ea"/>
                <a:cs typeface="+mn-cs"/>
              </a:defRPr>
            </a:lvl1pPr>
            <a:lvl2pPr marL="742950" indent="-285750" algn="l" defTabSz="457200" rtl="0" eaLnBrk="1" latinLnBrk="0" hangingPunct="1">
              <a:spcBef>
                <a:spcPct val="20000"/>
              </a:spcBef>
              <a:buFont typeface="Arial"/>
              <a:buChar char="–"/>
              <a:defRPr sz="800" b="1"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800" b="1" kern="1200" cap="none" spc="0">
                <a:ln>
                  <a:noFill/>
                </a:ln>
                <a:solidFill>
                  <a:schemeClr val="accent1"/>
                </a:solidFill>
                <a:effectLst/>
                <a:latin typeface="+mn-lt"/>
                <a:ea typeface="+mn-ea"/>
                <a:cs typeface="+mn-cs"/>
              </a:defRPr>
            </a:lvl3pPr>
            <a:lvl4pPr marL="16002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defRPr/>
            </a:pPr>
            <a:r>
              <a:rPr kumimoji="0" lang="en-US" sz="1100" i="0" u="none" strike="noStrike" kern="1200" cap="none" spc="0" normalizeH="0" baseline="0" noProof="0" dirty="0">
                <a:ln>
                  <a:noFill/>
                </a:ln>
                <a:solidFill>
                  <a:schemeClr val="accent2"/>
                </a:solidFill>
                <a:effectLst/>
                <a:uLnTx/>
                <a:uFillTx/>
                <a:latin typeface="+mj-lt"/>
                <a:ea typeface="+mn-ea"/>
                <a:cs typeface="+mn-cs"/>
              </a:rPr>
              <a:t>OAAA Q1 CONSUMER TRENDS FOR OOH</a:t>
            </a:r>
          </a:p>
        </p:txBody>
      </p:sp>
      <p:sp>
        <p:nvSpPr>
          <p:cNvPr id="8" name="Title 2">
            <a:extLst>
              <a:ext uri="{FF2B5EF4-FFF2-40B4-BE49-F238E27FC236}">
                <a16:creationId xmlns:a16="http://schemas.microsoft.com/office/drawing/2014/main" id="{FEAAD4C2-FC24-E143-AED0-5D1748886384}"/>
              </a:ext>
            </a:extLst>
          </p:cNvPr>
          <p:cNvSpPr txBox="1">
            <a:spLocks/>
          </p:cNvSpPr>
          <p:nvPr/>
        </p:nvSpPr>
        <p:spPr>
          <a:xfrm>
            <a:off x="177449" y="518160"/>
            <a:ext cx="12014551" cy="433739"/>
          </a:xfrm>
          <a:prstGeom prst="rect">
            <a:avLst/>
          </a:prstGeom>
        </p:spPr>
        <p:txBody>
          <a:bodyPr/>
          <a:lstStyle>
            <a:lvl1pPr algn="l" defTabSz="609585" rtl="0" eaLnBrk="1" latinLnBrk="0" hangingPunct="1">
              <a:spcBef>
                <a:spcPct val="0"/>
              </a:spcBef>
              <a:buNone/>
              <a:defRPr sz="2400" b="0" i="0" kern="1200">
                <a:solidFill>
                  <a:schemeClr val="tx1"/>
                </a:solidFill>
                <a:latin typeface="Helvetica Light" panose="020B0403020202020204" pitchFamily="34" charset="0"/>
                <a:ea typeface="Helvetica Light" panose="020B0403020202020204" pitchFamily="34" charset="0"/>
                <a:cs typeface="Arial"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This Has Resulted In Re-Prioritization Of Outlook And Spending</a:t>
            </a:r>
            <a:endParaRPr kumimoji="0" lang="en-US" sz="2400" b="1" i="0" u="none" strike="noStrike" kern="1200" cap="none" spc="0" normalizeH="0" baseline="0" noProof="0">
              <a:ln>
                <a:noFill/>
              </a:ln>
              <a:solidFill>
                <a:srgbClr val="000000"/>
              </a:solidFill>
              <a:effectLst/>
              <a:uLnTx/>
              <a:uFillTx/>
              <a:latin typeface="Arial" panose="020B0604020202020204"/>
              <a:cs typeface="Arial" charset="0"/>
            </a:endParaRPr>
          </a:p>
        </p:txBody>
      </p:sp>
      <p:sp>
        <p:nvSpPr>
          <p:cNvPr id="20" name="TextBox 19">
            <a:extLst>
              <a:ext uri="{FF2B5EF4-FFF2-40B4-BE49-F238E27FC236}">
                <a16:creationId xmlns:a16="http://schemas.microsoft.com/office/drawing/2014/main" id="{0708EC40-BBD2-AA0F-BB5D-48A4A3570F8F}"/>
              </a:ext>
            </a:extLst>
          </p:cNvPr>
          <p:cNvSpPr txBox="1"/>
          <p:nvPr/>
        </p:nvSpPr>
        <p:spPr>
          <a:xfrm>
            <a:off x="177446" y="6435193"/>
            <a:ext cx="5414058"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p:txBody>
      </p:sp>
      <p:grpSp>
        <p:nvGrpSpPr>
          <p:cNvPr id="3" name="Group 2">
            <a:extLst>
              <a:ext uri="{FF2B5EF4-FFF2-40B4-BE49-F238E27FC236}">
                <a16:creationId xmlns:a16="http://schemas.microsoft.com/office/drawing/2014/main" id="{AFC7CF4E-8C3D-0FC5-9B01-EB3C52B9D960}"/>
              </a:ext>
            </a:extLst>
          </p:cNvPr>
          <p:cNvGrpSpPr/>
          <p:nvPr/>
        </p:nvGrpSpPr>
        <p:grpSpPr>
          <a:xfrm>
            <a:off x="8378194" y="1819755"/>
            <a:ext cx="3761778" cy="3452932"/>
            <a:chOff x="4358640" y="1819755"/>
            <a:chExt cx="3761778" cy="3452932"/>
          </a:xfrm>
        </p:grpSpPr>
        <p:sp>
          <p:nvSpPr>
            <p:cNvPr id="2" name="TextBox 1">
              <a:extLst>
                <a:ext uri="{FF2B5EF4-FFF2-40B4-BE49-F238E27FC236}">
                  <a16:creationId xmlns:a16="http://schemas.microsoft.com/office/drawing/2014/main" id="{CEDEF44D-57B0-AC65-2816-A0EB7B614344}"/>
                </a:ext>
              </a:extLst>
            </p:cNvPr>
            <p:cNvSpPr txBox="1"/>
            <p:nvPr/>
          </p:nvSpPr>
          <p:spPr>
            <a:xfrm>
              <a:off x="4358640" y="4009841"/>
              <a:ext cx="3761778" cy="1262846"/>
            </a:xfrm>
            <a:prstGeom prst="rect">
              <a:avLst/>
            </a:prstGeom>
            <a:noFill/>
          </p:spPr>
          <p:txBody>
            <a:bodyPr wrap="square">
              <a:spAutoFit/>
            </a:bodyPr>
            <a:lstStyle/>
            <a:p>
              <a:pPr marR="0" lvl="0">
                <a:lnSpc>
                  <a:spcPct val="107000"/>
                </a:lnSpc>
                <a:spcBef>
                  <a:spcPts val="0"/>
                </a:spcBef>
                <a:spcAft>
                  <a:spcPts val="8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Of Americans believe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living and spending money in the present moment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is more important today than five years ago.</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9588F513-55D2-3A80-4E9C-83BE9DDED474}"/>
                </a:ext>
              </a:extLst>
            </p:cNvPr>
            <p:cNvGraphicFramePr/>
            <p:nvPr/>
          </p:nvGraphicFramePr>
          <p:xfrm>
            <a:off x="4770120" y="1819755"/>
            <a:ext cx="2651760" cy="21031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361680-3492-9834-2A6D-27C6F0DA294E}"/>
                </a:ext>
              </a:extLst>
            </p:cNvPr>
            <p:cNvSpPr txBox="1"/>
            <p:nvPr/>
          </p:nvSpPr>
          <p:spPr>
            <a:xfrm>
              <a:off x="5439802" y="2553694"/>
              <a:ext cx="1424793" cy="646331"/>
            </a:xfrm>
            <a:prstGeom prst="rect">
              <a:avLst/>
            </a:prstGeom>
            <a:noFill/>
          </p:spPr>
          <p:txBody>
            <a:bodyPr wrap="square" rtlCol="0">
              <a:spAutoFit/>
            </a:bodyPr>
            <a:lstStyle/>
            <a:p>
              <a:pPr algn="ctr"/>
              <a:r>
                <a:rPr lang="en-US" sz="3600" b="1" dirty="0">
                  <a:solidFill>
                    <a:schemeClr val="accent4"/>
                  </a:solidFill>
                  <a:latin typeface="Helvetica" pitchFamily="2" charset="0"/>
                </a:rPr>
                <a:t>61%</a:t>
              </a:r>
              <a:endParaRPr lang="en-US" sz="2400" b="1" dirty="0">
                <a:solidFill>
                  <a:schemeClr val="accent4"/>
                </a:solidFill>
                <a:latin typeface="Helvetica" pitchFamily="2" charset="0"/>
              </a:endParaRPr>
            </a:p>
          </p:txBody>
        </p:sp>
      </p:grpSp>
      <p:sp>
        <p:nvSpPr>
          <p:cNvPr id="21" name="TextBox 20">
            <a:extLst>
              <a:ext uri="{FF2B5EF4-FFF2-40B4-BE49-F238E27FC236}">
                <a16:creationId xmlns:a16="http://schemas.microsoft.com/office/drawing/2014/main" id="{690DEF2A-4435-E4EE-807D-DE142C1D1DD1}"/>
              </a:ext>
            </a:extLst>
          </p:cNvPr>
          <p:cNvSpPr txBox="1"/>
          <p:nvPr/>
        </p:nvSpPr>
        <p:spPr>
          <a:xfrm>
            <a:off x="339086" y="4009841"/>
            <a:ext cx="3474720" cy="923330"/>
          </a:xfrm>
          <a:prstGeom prst="rect">
            <a:avLst/>
          </a:prstGeom>
          <a:noFill/>
        </p:spPr>
        <p:txBody>
          <a:bodyPr wrap="square">
            <a:spAutoFit/>
          </a:bodyPr>
          <a:lstStyle/>
          <a:p>
            <a:pPr algn="ctr" fontAlgn="b">
              <a:defRPr/>
            </a:pPr>
            <a:r>
              <a:rPr lang="en-US" dirty="0"/>
              <a:t>Of Americans say </a:t>
            </a:r>
            <a:r>
              <a:rPr lang="en-US" b="1" dirty="0"/>
              <a:t>the concept of what a happy life means </a:t>
            </a:r>
            <a:r>
              <a:rPr lang="en-US" dirty="0"/>
              <a:t>for me shifted during the pandemic.</a:t>
            </a:r>
          </a:p>
        </p:txBody>
      </p:sp>
      <p:graphicFrame>
        <p:nvGraphicFramePr>
          <p:cNvPr id="22" name="Chart 21">
            <a:extLst>
              <a:ext uri="{FF2B5EF4-FFF2-40B4-BE49-F238E27FC236}">
                <a16:creationId xmlns:a16="http://schemas.microsoft.com/office/drawing/2014/main" id="{B662943C-3232-ECA1-B913-44C6FC2CF77A}"/>
              </a:ext>
            </a:extLst>
          </p:cNvPr>
          <p:cNvGraphicFramePr/>
          <p:nvPr/>
        </p:nvGraphicFramePr>
        <p:xfrm>
          <a:off x="750566" y="1819755"/>
          <a:ext cx="265176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3ACE4294-1242-AACE-E3A9-FE4CEF7D47E5}"/>
              </a:ext>
            </a:extLst>
          </p:cNvPr>
          <p:cNvSpPr txBox="1"/>
          <p:nvPr/>
        </p:nvSpPr>
        <p:spPr>
          <a:xfrm>
            <a:off x="1420248" y="2553694"/>
            <a:ext cx="1424793" cy="646331"/>
          </a:xfrm>
          <a:prstGeom prst="rect">
            <a:avLst/>
          </a:prstGeom>
          <a:noFill/>
        </p:spPr>
        <p:txBody>
          <a:bodyPr wrap="square" rtlCol="0">
            <a:spAutoFit/>
          </a:bodyPr>
          <a:lstStyle/>
          <a:p>
            <a:pPr algn="ctr"/>
            <a:r>
              <a:rPr lang="en-US" sz="3600" b="1" dirty="0">
                <a:solidFill>
                  <a:schemeClr val="accent4"/>
                </a:solidFill>
                <a:latin typeface="Helvetica" pitchFamily="2" charset="0"/>
              </a:rPr>
              <a:t>61%</a:t>
            </a:r>
            <a:endParaRPr lang="en-US" sz="2400" b="1" dirty="0">
              <a:solidFill>
                <a:schemeClr val="accent4"/>
              </a:solidFill>
              <a:latin typeface="Helvetica" pitchFamily="2" charset="0"/>
            </a:endParaRPr>
          </a:p>
        </p:txBody>
      </p:sp>
      <p:grpSp>
        <p:nvGrpSpPr>
          <p:cNvPr id="4" name="Group 3">
            <a:extLst>
              <a:ext uri="{FF2B5EF4-FFF2-40B4-BE49-F238E27FC236}">
                <a16:creationId xmlns:a16="http://schemas.microsoft.com/office/drawing/2014/main" id="{7693DA52-9404-E503-BD1E-54B99010BF21}"/>
              </a:ext>
            </a:extLst>
          </p:cNvPr>
          <p:cNvGrpSpPr/>
          <p:nvPr/>
        </p:nvGrpSpPr>
        <p:grpSpPr>
          <a:xfrm>
            <a:off x="4358640" y="1819755"/>
            <a:ext cx="3474720" cy="3151025"/>
            <a:chOff x="8378194" y="1819755"/>
            <a:chExt cx="3474720" cy="3151025"/>
          </a:xfrm>
        </p:grpSpPr>
        <p:sp>
          <p:nvSpPr>
            <p:cNvPr id="24" name="TextBox 23">
              <a:extLst>
                <a:ext uri="{FF2B5EF4-FFF2-40B4-BE49-F238E27FC236}">
                  <a16:creationId xmlns:a16="http://schemas.microsoft.com/office/drawing/2014/main" id="{E70480E9-4DB8-0765-4AC1-1024ECBC3BC3}"/>
                </a:ext>
              </a:extLst>
            </p:cNvPr>
            <p:cNvSpPr txBox="1"/>
            <p:nvPr/>
          </p:nvSpPr>
          <p:spPr>
            <a:xfrm>
              <a:off x="8378194" y="4004297"/>
              <a:ext cx="3474720" cy="966483"/>
            </a:xfrm>
            <a:prstGeom prst="rect">
              <a:avLst/>
            </a:prstGeom>
            <a:noFill/>
          </p:spPr>
          <p:txBody>
            <a:bodyPr wrap="square">
              <a:spAutoFit/>
            </a:bodyPr>
            <a:lstStyle/>
            <a:p>
              <a:pPr marR="0" lvl="0">
                <a:lnSpc>
                  <a:spcPct val="107000"/>
                </a:lnSpc>
                <a:spcBef>
                  <a:spcPts val="0"/>
                </a:spcBef>
                <a:spcAft>
                  <a:spcPts val="800"/>
                </a:spcAft>
              </a:pP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Of Americans </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say they are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optimizing their energy and time</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rather than money (36%)</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5" name="Chart 24">
              <a:extLst>
                <a:ext uri="{FF2B5EF4-FFF2-40B4-BE49-F238E27FC236}">
                  <a16:creationId xmlns:a16="http://schemas.microsoft.com/office/drawing/2014/main" id="{2E3720AD-B5D8-01E4-36B9-826064FA1E70}"/>
                </a:ext>
              </a:extLst>
            </p:cNvPr>
            <p:cNvGraphicFramePr/>
            <p:nvPr/>
          </p:nvGraphicFramePr>
          <p:xfrm>
            <a:off x="8789674" y="1819755"/>
            <a:ext cx="2651760" cy="210312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503521E6-075F-2C60-92AD-851C853E176B}"/>
                </a:ext>
              </a:extLst>
            </p:cNvPr>
            <p:cNvSpPr txBox="1"/>
            <p:nvPr/>
          </p:nvSpPr>
          <p:spPr>
            <a:xfrm>
              <a:off x="9459356" y="2548150"/>
              <a:ext cx="1424793" cy="646331"/>
            </a:xfrm>
            <a:prstGeom prst="rect">
              <a:avLst/>
            </a:prstGeom>
            <a:noFill/>
          </p:spPr>
          <p:txBody>
            <a:bodyPr wrap="square" rtlCol="0">
              <a:spAutoFit/>
            </a:bodyPr>
            <a:lstStyle/>
            <a:p>
              <a:pPr algn="ctr"/>
              <a:r>
                <a:rPr lang="en-US" sz="3600" b="1" dirty="0">
                  <a:solidFill>
                    <a:schemeClr val="accent4"/>
                  </a:solidFill>
                  <a:latin typeface="Helvetica" pitchFamily="2" charset="0"/>
                </a:rPr>
                <a:t>64%</a:t>
              </a:r>
              <a:endParaRPr lang="en-US" sz="2400" b="1" dirty="0">
                <a:solidFill>
                  <a:schemeClr val="accent4"/>
                </a:solidFill>
                <a:latin typeface="Helvetica" pitchFamily="2" charset="0"/>
              </a:endParaRPr>
            </a:p>
          </p:txBody>
        </p:sp>
      </p:grpSp>
      <p:sp>
        <p:nvSpPr>
          <p:cNvPr id="5" name="TextBox 4">
            <a:extLst>
              <a:ext uri="{FF2B5EF4-FFF2-40B4-BE49-F238E27FC236}">
                <a16:creationId xmlns:a16="http://schemas.microsoft.com/office/drawing/2014/main" id="{83D9B9CB-C6AC-3840-9763-9E0415F4662D}"/>
              </a:ext>
            </a:extLst>
          </p:cNvPr>
          <p:cNvSpPr txBox="1"/>
          <p:nvPr/>
        </p:nvSpPr>
        <p:spPr>
          <a:xfrm>
            <a:off x="4743455" y="5324177"/>
            <a:ext cx="3089905" cy="1015663"/>
          </a:xfrm>
          <a:prstGeom prst="rect">
            <a:avLst/>
          </a:prstGeom>
          <a:noFill/>
          <a:ln w="28575">
            <a:solidFill>
              <a:schemeClr val="accent4"/>
            </a:solidFill>
          </a:ln>
        </p:spPr>
        <p:txBody>
          <a:bodyPr wrap="square" rtlCol="0">
            <a:spAutoFit/>
          </a:bodyPr>
          <a:lstStyle/>
          <a:p>
            <a:r>
              <a:rPr lang="en-US" sz="1200" b="1" dirty="0">
                <a:latin typeface="Helvetica" panose="020B0604020202020204" pitchFamily="34" charset="0"/>
                <a:cs typeface="Helvetica" panose="020B0604020202020204" pitchFamily="34" charset="0"/>
              </a:rPr>
              <a:t>While most (72%) are still focused on saving, (28%) of Americans </a:t>
            </a:r>
            <a:r>
              <a:rPr lang="en-US" sz="1200" b="1" dirty="0">
                <a:solidFill>
                  <a:schemeClr val="accent4"/>
                </a:solidFill>
                <a:latin typeface="Helvetica" panose="020B0604020202020204" pitchFamily="34" charset="0"/>
                <a:cs typeface="Helvetica" panose="020B0604020202020204" pitchFamily="34" charset="0"/>
              </a:rPr>
              <a:t>are spending money normally/slightly more than usual </a:t>
            </a:r>
            <a:r>
              <a:rPr lang="en-US" sz="1200" b="1" dirty="0">
                <a:latin typeface="Helvetica" panose="020B0604020202020204" pitchFamily="34" charset="0"/>
                <a:cs typeface="Helvetica" panose="020B0604020202020204" pitchFamily="34" charset="0"/>
              </a:rPr>
              <a:t>to make up for lost time </a:t>
            </a:r>
            <a:r>
              <a:rPr lang="en-US" sz="1200" b="1" dirty="0">
                <a:solidFill>
                  <a:schemeClr val="accent4"/>
                </a:solidFill>
                <a:latin typeface="Helvetica" panose="020B0604020202020204" pitchFamily="34" charset="0"/>
                <a:cs typeface="Helvetica" panose="020B0604020202020204" pitchFamily="34" charset="0"/>
              </a:rPr>
              <a:t>(+8%-pts since December)</a:t>
            </a:r>
          </a:p>
        </p:txBody>
      </p:sp>
    </p:spTree>
    <p:extLst>
      <p:ext uri="{BB962C8B-B14F-4D97-AF65-F5344CB8AC3E}">
        <p14:creationId xmlns:p14="http://schemas.microsoft.com/office/powerpoint/2010/main" val="194349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2FC116D-BE92-DD4C-AF97-456FA3FBA49E}"/>
              </a:ext>
            </a:extLst>
          </p:cNvPr>
          <p:cNvSpPr txBox="1">
            <a:spLocks/>
          </p:cNvSpPr>
          <p:nvPr/>
        </p:nvSpPr>
        <p:spPr>
          <a:xfrm>
            <a:off x="177447" y="265587"/>
            <a:ext cx="7886784" cy="252573"/>
          </a:xfrm>
          <a:prstGeom prst="rect">
            <a:avLst/>
          </a:prstGeom>
        </p:spPr>
        <p:txBody>
          <a:bodyPr/>
          <a:lstStyle>
            <a:lvl1pPr marL="0" indent="0" algn="l" defTabSz="457200" rtl="0" eaLnBrk="1" latinLnBrk="0" hangingPunct="1">
              <a:spcBef>
                <a:spcPct val="20000"/>
              </a:spcBef>
              <a:buFont typeface="Arial"/>
              <a:buNone/>
              <a:defRPr sz="800" b="0" i="0" kern="1200">
                <a:solidFill>
                  <a:schemeClr val="accent1"/>
                </a:solidFill>
                <a:latin typeface="Helvetica Light" panose="020B0403020202020204" pitchFamily="34" charset="0"/>
                <a:ea typeface="+mn-ea"/>
                <a:cs typeface="+mn-cs"/>
              </a:defRPr>
            </a:lvl1pPr>
            <a:lvl2pPr marL="742950" indent="-285750" algn="l" defTabSz="457200" rtl="0" eaLnBrk="1" latinLnBrk="0" hangingPunct="1">
              <a:spcBef>
                <a:spcPct val="20000"/>
              </a:spcBef>
              <a:buFont typeface="Arial"/>
              <a:buChar char="–"/>
              <a:defRPr sz="800" b="1"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800" b="1" kern="1200" cap="none" spc="0">
                <a:ln>
                  <a:noFill/>
                </a:ln>
                <a:solidFill>
                  <a:schemeClr val="accent1"/>
                </a:solidFill>
                <a:effectLst/>
                <a:latin typeface="+mn-lt"/>
                <a:ea typeface="+mn-ea"/>
                <a:cs typeface="+mn-cs"/>
              </a:defRPr>
            </a:lvl3pPr>
            <a:lvl4pPr marL="16002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defRPr/>
            </a:pPr>
            <a:r>
              <a:rPr kumimoji="0" lang="en-US" sz="1100" i="0" u="none" strike="noStrike" kern="1200" cap="none" spc="0" normalizeH="0" baseline="0" noProof="0" dirty="0">
                <a:ln>
                  <a:noFill/>
                </a:ln>
                <a:solidFill>
                  <a:schemeClr val="accent2"/>
                </a:solidFill>
                <a:effectLst/>
                <a:uLnTx/>
                <a:uFillTx/>
                <a:latin typeface="+mj-lt"/>
                <a:ea typeface="+mn-ea"/>
                <a:cs typeface="+mn-cs"/>
              </a:rPr>
              <a:t>OAAA Q1 CONSUMER TRENDS FOR OOH</a:t>
            </a:r>
          </a:p>
        </p:txBody>
      </p:sp>
      <p:sp>
        <p:nvSpPr>
          <p:cNvPr id="8" name="Title 2">
            <a:extLst>
              <a:ext uri="{FF2B5EF4-FFF2-40B4-BE49-F238E27FC236}">
                <a16:creationId xmlns:a16="http://schemas.microsoft.com/office/drawing/2014/main" id="{FEAAD4C2-FC24-E143-AED0-5D1748886384}"/>
              </a:ext>
            </a:extLst>
          </p:cNvPr>
          <p:cNvSpPr txBox="1">
            <a:spLocks/>
          </p:cNvSpPr>
          <p:nvPr/>
        </p:nvSpPr>
        <p:spPr>
          <a:xfrm>
            <a:off x="177449" y="518160"/>
            <a:ext cx="12014551" cy="433739"/>
          </a:xfrm>
          <a:prstGeom prst="rect">
            <a:avLst/>
          </a:prstGeom>
        </p:spPr>
        <p:txBody>
          <a:bodyPr/>
          <a:lstStyle>
            <a:lvl1pPr algn="l" defTabSz="609585" rtl="0" eaLnBrk="1" latinLnBrk="0" hangingPunct="1">
              <a:spcBef>
                <a:spcPct val="0"/>
              </a:spcBef>
              <a:buNone/>
              <a:defRPr sz="2400" b="0" i="0" kern="1200">
                <a:solidFill>
                  <a:schemeClr val="tx1"/>
                </a:solidFill>
                <a:latin typeface="Helvetica Light" panose="020B0403020202020204" pitchFamily="34" charset="0"/>
                <a:ea typeface="Helvetica Light" panose="020B0403020202020204" pitchFamily="34" charset="0"/>
                <a:cs typeface="Arial"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They Are Consciously Seeking Joy To Fight Back Against Perpetual Anxiety</a:t>
            </a:r>
            <a:endParaRPr kumimoji="0" lang="en-US" sz="2400" b="1" i="0" u="none" strike="noStrike" kern="1200" cap="none" spc="0" normalizeH="0" baseline="0" noProof="0" dirty="0">
              <a:ln>
                <a:noFill/>
              </a:ln>
              <a:solidFill>
                <a:srgbClr val="000000"/>
              </a:solidFill>
              <a:effectLst/>
              <a:uLnTx/>
              <a:uFillTx/>
              <a:latin typeface="Arial" panose="020B0604020202020204"/>
              <a:cs typeface="Arial" charset="0"/>
            </a:endParaRPr>
          </a:p>
        </p:txBody>
      </p:sp>
      <p:sp>
        <p:nvSpPr>
          <p:cNvPr id="20" name="TextBox 19">
            <a:extLst>
              <a:ext uri="{FF2B5EF4-FFF2-40B4-BE49-F238E27FC236}">
                <a16:creationId xmlns:a16="http://schemas.microsoft.com/office/drawing/2014/main" id="{0708EC40-BBD2-AA0F-BB5D-48A4A3570F8F}"/>
              </a:ext>
            </a:extLst>
          </p:cNvPr>
          <p:cNvSpPr txBox="1"/>
          <p:nvPr/>
        </p:nvSpPr>
        <p:spPr>
          <a:xfrm>
            <a:off x="177446" y="6435193"/>
            <a:ext cx="5414058"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p:txBody>
      </p:sp>
      <p:sp>
        <p:nvSpPr>
          <p:cNvPr id="2" name="TextBox 1">
            <a:extLst>
              <a:ext uri="{FF2B5EF4-FFF2-40B4-BE49-F238E27FC236}">
                <a16:creationId xmlns:a16="http://schemas.microsoft.com/office/drawing/2014/main" id="{CEDEF44D-57B0-AC65-2816-A0EB7B614344}"/>
              </a:ext>
            </a:extLst>
          </p:cNvPr>
          <p:cNvSpPr txBox="1"/>
          <p:nvPr/>
        </p:nvSpPr>
        <p:spPr>
          <a:xfrm>
            <a:off x="4334514" y="4765582"/>
            <a:ext cx="3761778" cy="1663597"/>
          </a:xfrm>
          <a:prstGeom prst="rect">
            <a:avLst/>
          </a:prstGeom>
          <a:noFill/>
        </p:spPr>
        <p:txBody>
          <a:bodyPr wrap="square">
            <a:spAutoFit/>
          </a:bodyPr>
          <a:lstStyle/>
          <a:p>
            <a:pPr>
              <a:lnSpc>
                <a:spcPct val="107000"/>
              </a:lnSpc>
              <a:spcAft>
                <a:spcPts val="800"/>
              </a:spcAft>
            </a:pP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Joy is recession proof: </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Half say</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even if the economy gets worse, they aren’t going to stop spending on the things that bring them joy.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9588F513-55D2-3A80-4E9C-83BE9DDED474}"/>
              </a:ext>
            </a:extLst>
          </p:cNvPr>
          <p:cNvGraphicFramePr/>
          <p:nvPr>
            <p:extLst>
              <p:ext uri="{D42A27DB-BD31-4B8C-83A1-F6EECF244321}">
                <p14:modId xmlns:p14="http://schemas.microsoft.com/office/powerpoint/2010/main" val="191360895"/>
              </p:ext>
            </p:extLst>
          </p:nvPr>
        </p:nvGraphicFramePr>
        <p:xfrm>
          <a:off x="4745994" y="2575496"/>
          <a:ext cx="2651760" cy="21031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361680-3492-9834-2A6D-27C6F0DA294E}"/>
              </a:ext>
            </a:extLst>
          </p:cNvPr>
          <p:cNvSpPr txBox="1"/>
          <p:nvPr/>
        </p:nvSpPr>
        <p:spPr>
          <a:xfrm>
            <a:off x="5415676" y="3309435"/>
            <a:ext cx="1424793" cy="646331"/>
          </a:xfrm>
          <a:prstGeom prst="rect">
            <a:avLst/>
          </a:prstGeom>
          <a:noFill/>
        </p:spPr>
        <p:txBody>
          <a:bodyPr wrap="square" rtlCol="0">
            <a:spAutoFit/>
          </a:bodyPr>
          <a:lstStyle/>
          <a:p>
            <a:pPr algn="ctr"/>
            <a:r>
              <a:rPr lang="en-US" sz="3600" b="1" dirty="0">
                <a:solidFill>
                  <a:schemeClr val="accent1"/>
                </a:solidFill>
                <a:latin typeface="Helvetica" pitchFamily="2" charset="0"/>
              </a:rPr>
              <a:t>54%</a:t>
            </a:r>
            <a:endParaRPr lang="en-US" sz="2400" b="1" dirty="0">
              <a:solidFill>
                <a:schemeClr val="accent1"/>
              </a:solidFill>
              <a:latin typeface="Helvetica" pitchFamily="2" charset="0"/>
            </a:endParaRPr>
          </a:p>
        </p:txBody>
      </p:sp>
      <p:sp>
        <p:nvSpPr>
          <p:cNvPr id="21" name="TextBox 20">
            <a:extLst>
              <a:ext uri="{FF2B5EF4-FFF2-40B4-BE49-F238E27FC236}">
                <a16:creationId xmlns:a16="http://schemas.microsoft.com/office/drawing/2014/main" id="{690DEF2A-4435-E4EE-807D-DE142C1D1DD1}"/>
              </a:ext>
            </a:extLst>
          </p:cNvPr>
          <p:cNvSpPr txBox="1"/>
          <p:nvPr/>
        </p:nvSpPr>
        <p:spPr>
          <a:xfrm>
            <a:off x="314960" y="4765582"/>
            <a:ext cx="3474720" cy="966483"/>
          </a:xfrm>
          <a:prstGeom prst="rect">
            <a:avLst/>
          </a:prstGeom>
          <a:noFill/>
        </p:spPr>
        <p:txBody>
          <a:bodyPr wrap="square">
            <a:spAutoFit/>
          </a:bodyPr>
          <a:lstStyle/>
          <a:p>
            <a:pPr marR="0" lvl="0">
              <a:lnSpc>
                <a:spcPct val="107000"/>
              </a:lnSpc>
              <a:spcBef>
                <a:spcPts val="0"/>
              </a:spcBef>
              <a:spcAft>
                <a:spcPts val="8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Eight in ten are more purposeful in spending money to bring themselves more joy.</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2" name="Chart 21">
            <a:extLst>
              <a:ext uri="{FF2B5EF4-FFF2-40B4-BE49-F238E27FC236}">
                <a16:creationId xmlns:a16="http://schemas.microsoft.com/office/drawing/2014/main" id="{B662943C-3232-ECA1-B913-44C6FC2CF77A}"/>
              </a:ext>
            </a:extLst>
          </p:cNvPr>
          <p:cNvGraphicFramePr/>
          <p:nvPr>
            <p:extLst>
              <p:ext uri="{D42A27DB-BD31-4B8C-83A1-F6EECF244321}">
                <p14:modId xmlns:p14="http://schemas.microsoft.com/office/powerpoint/2010/main" val="1461793837"/>
              </p:ext>
            </p:extLst>
          </p:nvPr>
        </p:nvGraphicFramePr>
        <p:xfrm>
          <a:off x="726440" y="2575496"/>
          <a:ext cx="265176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3ACE4294-1242-AACE-E3A9-FE4CEF7D47E5}"/>
              </a:ext>
            </a:extLst>
          </p:cNvPr>
          <p:cNvSpPr txBox="1"/>
          <p:nvPr/>
        </p:nvSpPr>
        <p:spPr>
          <a:xfrm>
            <a:off x="1396122" y="3309435"/>
            <a:ext cx="1424793" cy="646331"/>
          </a:xfrm>
          <a:prstGeom prst="rect">
            <a:avLst/>
          </a:prstGeom>
          <a:noFill/>
        </p:spPr>
        <p:txBody>
          <a:bodyPr wrap="square" rtlCol="0">
            <a:spAutoFit/>
          </a:bodyPr>
          <a:lstStyle/>
          <a:p>
            <a:pPr algn="ctr"/>
            <a:r>
              <a:rPr lang="en-US" sz="3600" b="1" dirty="0">
                <a:solidFill>
                  <a:schemeClr val="accent1"/>
                </a:solidFill>
                <a:latin typeface="Helvetica" pitchFamily="2" charset="0"/>
              </a:rPr>
              <a:t>79%</a:t>
            </a:r>
            <a:endParaRPr lang="en-US" sz="2400" b="1" dirty="0">
              <a:solidFill>
                <a:schemeClr val="accent1"/>
              </a:solidFill>
              <a:latin typeface="Helvetica" pitchFamily="2" charset="0"/>
            </a:endParaRPr>
          </a:p>
        </p:txBody>
      </p:sp>
      <p:sp>
        <p:nvSpPr>
          <p:cNvPr id="24" name="TextBox 23">
            <a:extLst>
              <a:ext uri="{FF2B5EF4-FFF2-40B4-BE49-F238E27FC236}">
                <a16:creationId xmlns:a16="http://schemas.microsoft.com/office/drawing/2014/main" id="{E70480E9-4DB8-0765-4AC1-1024ECBC3BC3}"/>
              </a:ext>
            </a:extLst>
          </p:cNvPr>
          <p:cNvSpPr txBox="1"/>
          <p:nvPr/>
        </p:nvSpPr>
        <p:spPr>
          <a:xfrm>
            <a:off x="8354068" y="4760038"/>
            <a:ext cx="3474720" cy="1262846"/>
          </a:xfrm>
          <a:prstGeom prst="rect">
            <a:avLst/>
          </a:prstGeom>
          <a:noFill/>
        </p:spPr>
        <p:txBody>
          <a:bodyPr wrap="square">
            <a:spAutoFit/>
          </a:bodyPr>
          <a:lstStyle/>
          <a:p>
            <a:pPr marR="0" lvl="0">
              <a:lnSpc>
                <a:spcPct val="107000"/>
              </a:lnSpc>
              <a:spcBef>
                <a:spcPts val="0"/>
              </a:spcBef>
              <a:spcAft>
                <a:spcPts val="8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And nearly two-thirds say </a:t>
            </a:r>
            <a:r>
              <a:rPr lang="en-US"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spending money on experiences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brings more joy than spending on goods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5" name="Chart 24">
            <a:extLst>
              <a:ext uri="{FF2B5EF4-FFF2-40B4-BE49-F238E27FC236}">
                <a16:creationId xmlns:a16="http://schemas.microsoft.com/office/drawing/2014/main" id="{2E3720AD-B5D8-01E4-36B9-826064FA1E70}"/>
              </a:ext>
            </a:extLst>
          </p:cNvPr>
          <p:cNvGraphicFramePr/>
          <p:nvPr>
            <p:extLst>
              <p:ext uri="{D42A27DB-BD31-4B8C-83A1-F6EECF244321}">
                <p14:modId xmlns:p14="http://schemas.microsoft.com/office/powerpoint/2010/main" val="3240555613"/>
              </p:ext>
            </p:extLst>
          </p:nvPr>
        </p:nvGraphicFramePr>
        <p:xfrm>
          <a:off x="8765548" y="2575496"/>
          <a:ext cx="2651760" cy="210312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503521E6-075F-2C60-92AD-851C853E176B}"/>
              </a:ext>
            </a:extLst>
          </p:cNvPr>
          <p:cNvSpPr txBox="1"/>
          <p:nvPr/>
        </p:nvSpPr>
        <p:spPr>
          <a:xfrm>
            <a:off x="9435230" y="3303891"/>
            <a:ext cx="1424793" cy="646331"/>
          </a:xfrm>
          <a:prstGeom prst="rect">
            <a:avLst/>
          </a:prstGeom>
          <a:noFill/>
        </p:spPr>
        <p:txBody>
          <a:bodyPr wrap="square" rtlCol="0">
            <a:spAutoFit/>
          </a:bodyPr>
          <a:lstStyle/>
          <a:p>
            <a:pPr algn="ctr"/>
            <a:r>
              <a:rPr lang="en-US" sz="3600" b="1" dirty="0">
                <a:solidFill>
                  <a:schemeClr val="accent1"/>
                </a:solidFill>
                <a:latin typeface="Helvetica" pitchFamily="2" charset="0"/>
              </a:rPr>
              <a:t>63%</a:t>
            </a:r>
            <a:endParaRPr lang="en-US" sz="2400" b="1" dirty="0">
              <a:solidFill>
                <a:schemeClr val="accent1"/>
              </a:solidFill>
              <a:latin typeface="Helvetica" pitchFamily="2" charset="0"/>
            </a:endParaRPr>
          </a:p>
        </p:txBody>
      </p:sp>
      <p:pic>
        <p:nvPicPr>
          <p:cNvPr id="4" name="Picture 3" descr="A picture containing text&#10;&#10;Description automatically generated">
            <a:extLst>
              <a:ext uri="{FF2B5EF4-FFF2-40B4-BE49-F238E27FC236}">
                <a16:creationId xmlns:a16="http://schemas.microsoft.com/office/drawing/2014/main" id="{B2DD0BF5-464C-54A1-EB3B-F699405A2F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7562" y="1165920"/>
            <a:ext cx="2451100" cy="1244600"/>
          </a:xfrm>
          <a:prstGeom prst="rect">
            <a:avLst/>
          </a:prstGeom>
        </p:spPr>
      </p:pic>
    </p:spTree>
    <p:extLst>
      <p:ext uri="{BB962C8B-B14F-4D97-AF65-F5344CB8AC3E}">
        <p14:creationId xmlns:p14="http://schemas.microsoft.com/office/powerpoint/2010/main" val="179057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2FC116D-BE92-DD4C-AF97-456FA3FBA49E}"/>
              </a:ext>
            </a:extLst>
          </p:cNvPr>
          <p:cNvSpPr txBox="1">
            <a:spLocks/>
          </p:cNvSpPr>
          <p:nvPr/>
        </p:nvSpPr>
        <p:spPr>
          <a:xfrm>
            <a:off x="177447" y="265587"/>
            <a:ext cx="7886784" cy="252573"/>
          </a:xfrm>
          <a:prstGeom prst="rect">
            <a:avLst/>
          </a:prstGeom>
        </p:spPr>
        <p:txBody>
          <a:bodyPr/>
          <a:lstStyle>
            <a:lvl1pPr marL="0" indent="0" algn="l" defTabSz="457200" rtl="0" eaLnBrk="1" latinLnBrk="0" hangingPunct="1">
              <a:spcBef>
                <a:spcPct val="20000"/>
              </a:spcBef>
              <a:buFont typeface="Arial"/>
              <a:buNone/>
              <a:defRPr sz="800" b="0" i="0" kern="1200">
                <a:solidFill>
                  <a:schemeClr val="accent1"/>
                </a:solidFill>
                <a:latin typeface="Helvetica Light" panose="020B0403020202020204" pitchFamily="34" charset="0"/>
                <a:ea typeface="+mn-ea"/>
                <a:cs typeface="+mn-cs"/>
              </a:defRPr>
            </a:lvl1pPr>
            <a:lvl2pPr marL="742950" indent="-285750" algn="l" defTabSz="457200" rtl="0" eaLnBrk="1" latinLnBrk="0" hangingPunct="1">
              <a:spcBef>
                <a:spcPct val="20000"/>
              </a:spcBef>
              <a:buFont typeface="Arial"/>
              <a:buChar char="–"/>
              <a:defRPr sz="800" b="1"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800" b="1" kern="1200" cap="none" spc="0">
                <a:ln>
                  <a:noFill/>
                </a:ln>
                <a:solidFill>
                  <a:schemeClr val="accent1"/>
                </a:solidFill>
                <a:effectLst/>
                <a:latin typeface="+mn-lt"/>
                <a:ea typeface="+mn-ea"/>
                <a:cs typeface="+mn-cs"/>
              </a:defRPr>
            </a:lvl3pPr>
            <a:lvl4pPr marL="16002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defRPr/>
            </a:pPr>
            <a:r>
              <a:rPr kumimoji="0" lang="en-US" sz="1100" i="0" u="none" strike="noStrike" kern="1200" cap="none" spc="0" normalizeH="0" baseline="0" noProof="0" dirty="0">
                <a:ln>
                  <a:noFill/>
                </a:ln>
                <a:solidFill>
                  <a:schemeClr val="accent2"/>
                </a:solidFill>
                <a:effectLst/>
                <a:uLnTx/>
                <a:uFillTx/>
                <a:latin typeface="+mj-lt"/>
                <a:ea typeface="+mn-ea"/>
                <a:cs typeface="+mn-cs"/>
              </a:rPr>
              <a:t>OAAA Q1 CONSUMER TRENDS FOR OOH</a:t>
            </a:r>
          </a:p>
        </p:txBody>
      </p:sp>
      <p:sp>
        <p:nvSpPr>
          <p:cNvPr id="8" name="Title 2">
            <a:extLst>
              <a:ext uri="{FF2B5EF4-FFF2-40B4-BE49-F238E27FC236}">
                <a16:creationId xmlns:a16="http://schemas.microsoft.com/office/drawing/2014/main" id="{FEAAD4C2-FC24-E143-AED0-5D1748886384}"/>
              </a:ext>
            </a:extLst>
          </p:cNvPr>
          <p:cNvSpPr txBox="1">
            <a:spLocks/>
          </p:cNvSpPr>
          <p:nvPr/>
        </p:nvSpPr>
        <p:spPr>
          <a:xfrm>
            <a:off x="177449" y="518160"/>
            <a:ext cx="12014551" cy="433739"/>
          </a:xfrm>
          <a:prstGeom prst="rect">
            <a:avLst/>
          </a:prstGeom>
        </p:spPr>
        <p:txBody>
          <a:bodyPr/>
          <a:lstStyle>
            <a:lvl1pPr algn="l" defTabSz="609585" rtl="0" eaLnBrk="1" latinLnBrk="0" hangingPunct="1">
              <a:spcBef>
                <a:spcPct val="0"/>
              </a:spcBef>
              <a:buNone/>
              <a:defRPr sz="2400" b="0" i="0" kern="1200">
                <a:solidFill>
                  <a:schemeClr val="tx1"/>
                </a:solidFill>
                <a:latin typeface="Helvetica Light" panose="020B0403020202020204" pitchFamily="34" charset="0"/>
                <a:ea typeface="Helvetica Light" panose="020B0403020202020204" pitchFamily="34" charset="0"/>
                <a:cs typeface="Arial"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The Desire Of Togetherness Is A Lasting Shift</a:t>
            </a:r>
            <a:endParaRPr kumimoji="0" lang="en-US" sz="2400" b="1" i="0" u="none" strike="noStrike" kern="1200" cap="none" spc="0" normalizeH="0" baseline="0" noProof="0" dirty="0">
              <a:ln>
                <a:noFill/>
              </a:ln>
              <a:solidFill>
                <a:srgbClr val="000000"/>
              </a:solidFill>
              <a:effectLst/>
              <a:uLnTx/>
              <a:uFillTx/>
              <a:latin typeface="Arial" panose="020B0604020202020204"/>
              <a:cs typeface="Arial" charset="0"/>
            </a:endParaRPr>
          </a:p>
        </p:txBody>
      </p:sp>
      <p:sp>
        <p:nvSpPr>
          <p:cNvPr id="20" name="TextBox 19">
            <a:extLst>
              <a:ext uri="{FF2B5EF4-FFF2-40B4-BE49-F238E27FC236}">
                <a16:creationId xmlns:a16="http://schemas.microsoft.com/office/drawing/2014/main" id="{0708EC40-BBD2-AA0F-BB5D-48A4A3570F8F}"/>
              </a:ext>
            </a:extLst>
          </p:cNvPr>
          <p:cNvSpPr txBox="1"/>
          <p:nvPr/>
        </p:nvSpPr>
        <p:spPr>
          <a:xfrm>
            <a:off x="177446" y="6435193"/>
            <a:ext cx="5414058"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p:txBody>
      </p:sp>
      <p:graphicFrame>
        <p:nvGraphicFramePr>
          <p:cNvPr id="3" name="Table 5">
            <a:extLst>
              <a:ext uri="{FF2B5EF4-FFF2-40B4-BE49-F238E27FC236}">
                <a16:creationId xmlns:a16="http://schemas.microsoft.com/office/drawing/2014/main" id="{6D45C557-32E3-688E-849A-95BFEA7E79BE}"/>
              </a:ext>
            </a:extLst>
          </p:cNvPr>
          <p:cNvGraphicFramePr>
            <a:graphicFrameLocks noGrp="1"/>
          </p:cNvGraphicFramePr>
          <p:nvPr>
            <p:extLst>
              <p:ext uri="{D42A27DB-BD31-4B8C-83A1-F6EECF244321}">
                <p14:modId xmlns:p14="http://schemas.microsoft.com/office/powerpoint/2010/main" val="3271780193"/>
              </p:ext>
            </p:extLst>
          </p:nvPr>
        </p:nvGraphicFramePr>
        <p:xfrm>
          <a:off x="1173417" y="1796942"/>
          <a:ext cx="4511645" cy="3183503"/>
        </p:xfrm>
        <a:graphic>
          <a:graphicData uri="http://schemas.openxmlformats.org/drawingml/2006/table">
            <a:tbl>
              <a:tblPr firstRow="1" bandRow="1">
                <a:tableStyleId>{5C22544A-7EE6-4342-B048-85BDC9FD1C3A}</a:tableStyleId>
              </a:tblPr>
              <a:tblGrid>
                <a:gridCol w="2060572">
                  <a:extLst>
                    <a:ext uri="{9D8B030D-6E8A-4147-A177-3AD203B41FA5}">
                      <a16:colId xmlns:a16="http://schemas.microsoft.com/office/drawing/2014/main" val="348638628"/>
                    </a:ext>
                  </a:extLst>
                </a:gridCol>
                <a:gridCol w="401683">
                  <a:extLst>
                    <a:ext uri="{9D8B030D-6E8A-4147-A177-3AD203B41FA5}">
                      <a16:colId xmlns:a16="http://schemas.microsoft.com/office/drawing/2014/main" val="4130533317"/>
                    </a:ext>
                  </a:extLst>
                </a:gridCol>
                <a:gridCol w="2049390">
                  <a:extLst>
                    <a:ext uri="{9D8B030D-6E8A-4147-A177-3AD203B41FA5}">
                      <a16:colId xmlns:a16="http://schemas.microsoft.com/office/drawing/2014/main" val="3085639266"/>
                    </a:ext>
                  </a:extLst>
                </a:gridCol>
              </a:tblGrid>
              <a:tr h="3183503">
                <a:tc>
                  <a:txBody>
                    <a:bodyPr/>
                    <a:lstStyle/>
                    <a:p>
                      <a:pPr algn="ctr"/>
                      <a:endParaRPr lang="en-US" sz="1200" b="1" dirty="0"/>
                    </a:p>
                    <a:p>
                      <a:pPr algn="ctr"/>
                      <a:r>
                        <a:rPr lang="en-US" sz="4800" b="1" dirty="0">
                          <a:solidFill>
                            <a:schemeClr val="accent2"/>
                          </a:solidFill>
                        </a:rPr>
                        <a:t>75%</a:t>
                      </a:r>
                    </a:p>
                    <a:p>
                      <a:pPr algn="ctr"/>
                      <a:r>
                        <a:rPr lang="en-US" sz="1400" b="0" dirty="0">
                          <a:solidFill>
                            <a:schemeClr val="accent2"/>
                          </a:solidFill>
                        </a:rPr>
                        <a:t>Of Americans</a:t>
                      </a:r>
                    </a:p>
                    <a:p>
                      <a:pPr algn="ctr"/>
                      <a:endParaRPr lang="en-US" sz="1400" b="1" dirty="0"/>
                    </a:p>
                    <a:p>
                      <a:pPr algn="ctr"/>
                      <a:r>
                        <a:rPr lang="en-US" sz="1600" b="1" dirty="0">
                          <a:solidFill>
                            <a:schemeClr val="tx1"/>
                          </a:solidFill>
                        </a:rPr>
                        <a:t>Say they are frequently seeking out experiences that they can do with friends and family.</a:t>
                      </a:r>
                    </a:p>
                  </a:txBody>
                  <a:tcPr marL="98109" marR="98109" marT="49054" marB="49054">
                    <a:solidFill>
                      <a:srgbClr val="FFEAE5"/>
                    </a:solidFill>
                  </a:tcPr>
                </a:tc>
                <a:tc>
                  <a:txBody>
                    <a:bodyPr/>
                    <a:lstStyle/>
                    <a:p>
                      <a:pPr algn="ctr"/>
                      <a:endParaRPr lang="en-US" sz="1800" b="1" dirty="0"/>
                    </a:p>
                  </a:txBody>
                  <a:tcPr marL="98109" marR="98109" marT="49054" marB="49054">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2"/>
                          </a:solidFill>
                          <a:effectLst/>
                          <a:uLnTx/>
                          <a:uFillTx/>
                          <a:latin typeface="+mn-lt"/>
                          <a:ea typeface="+mn-ea"/>
                          <a:cs typeface="+mn-cs"/>
                        </a:rPr>
                        <a:t>66%</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solidFill>
                          <a:effectLst/>
                          <a:uLnTx/>
                          <a:uFillTx/>
                          <a:latin typeface="+mn-lt"/>
                          <a:ea typeface="+mn-ea"/>
                          <a:cs typeface="+mn-cs"/>
                        </a:rPr>
                        <a:t>Of Americans</a:t>
                      </a:r>
                    </a:p>
                    <a:p>
                      <a:pPr algn="ctr"/>
                      <a:endParaRPr lang="en-US" sz="1400" b="1" dirty="0"/>
                    </a:p>
                    <a:p>
                      <a:pPr lvl="0" algn="ctr" fontAlgn="base"/>
                      <a:r>
                        <a:rPr lang="en-US" sz="1600" b="1" kern="1200" dirty="0">
                          <a:solidFill>
                            <a:schemeClr val="tx1"/>
                          </a:solidFill>
                          <a:latin typeface="+mn-lt"/>
                          <a:ea typeface="+mn-ea"/>
                          <a:cs typeface="+mn-cs"/>
                        </a:rPr>
                        <a:t>report smaller but closer circles today than pre-pandemic</a:t>
                      </a:r>
                    </a:p>
                    <a:p>
                      <a:pPr algn="ctr"/>
                      <a:endParaRPr lang="en-US" sz="1800" b="1" dirty="0">
                        <a:solidFill>
                          <a:schemeClr val="tx1"/>
                        </a:solidFill>
                      </a:endParaRPr>
                    </a:p>
                  </a:txBody>
                  <a:tcPr marL="98109" marR="98109" marT="49054" marB="49054">
                    <a:solidFill>
                      <a:srgbClr val="FFEAE5"/>
                    </a:solidFill>
                  </a:tcPr>
                </a:tc>
                <a:extLst>
                  <a:ext uri="{0D108BD9-81ED-4DB2-BD59-A6C34878D82A}">
                    <a16:rowId xmlns:a16="http://schemas.microsoft.com/office/drawing/2014/main" val="2718096858"/>
                  </a:ext>
                </a:extLst>
              </a:tr>
            </a:tbl>
          </a:graphicData>
        </a:graphic>
      </p:graphicFrame>
      <p:cxnSp>
        <p:nvCxnSpPr>
          <p:cNvPr id="4" name="Straight Arrow Connector 3">
            <a:extLst>
              <a:ext uri="{FF2B5EF4-FFF2-40B4-BE49-F238E27FC236}">
                <a16:creationId xmlns:a16="http://schemas.microsoft.com/office/drawing/2014/main" id="{83B460A2-C27B-641C-03E0-5686E3D3E377}"/>
              </a:ext>
            </a:extLst>
          </p:cNvPr>
          <p:cNvCxnSpPr>
            <a:cxnSpLocks/>
          </p:cNvCxnSpPr>
          <p:nvPr/>
        </p:nvCxnSpPr>
        <p:spPr>
          <a:xfrm>
            <a:off x="6139543" y="3360057"/>
            <a:ext cx="203200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5" name="Table 5">
            <a:extLst>
              <a:ext uri="{FF2B5EF4-FFF2-40B4-BE49-F238E27FC236}">
                <a16:creationId xmlns:a16="http://schemas.microsoft.com/office/drawing/2014/main" id="{DA58B156-5C24-BEB0-4E34-BD70B26B3A2B}"/>
              </a:ext>
            </a:extLst>
          </p:cNvPr>
          <p:cNvGraphicFramePr>
            <a:graphicFrameLocks noGrp="1"/>
          </p:cNvGraphicFramePr>
          <p:nvPr>
            <p:extLst>
              <p:ext uri="{D42A27DB-BD31-4B8C-83A1-F6EECF244321}">
                <p14:modId xmlns:p14="http://schemas.microsoft.com/office/powerpoint/2010/main" val="721078708"/>
              </p:ext>
            </p:extLst>
          </p:nvPr>
        </p:nvGraphicFramePr>
        <p:xfrm>
          <a:off x="8851471" y="1796942"/>
          <a:ext cx="2259214" cy="3183503"/>
        </p:xfrm>
        <a:graphic>
          <a:graphicData uri="http://schemas.openxmlformats.org/drawingml/2006/table">
            <a:tbl>
              <a:tblPr firstRow="1" bandRow="1">
                <a:tableStyleId>{5C22544A-7EE6-4342-B048-85BDC9FD1C3A}</a:tableStyleId>
              </a:tblPr>
              <a:tblGrid>
                <a:gridCol w="2259214">
                  <a:extLst>
                    <a:ext uri="{9D8B030D-6E8A-4147-A177-3AD203B41FA5}">
                      <a16:colId xmlns:a16="http://schemas.microsoft.com/office/drawing/2014/main" val="348638628"/>
                    </a:ext>
                  </a:extLst>
                </a:gridCol>
              </a:tblGrid>
              <a:tr h="3183503">
                <a:tc>
                  <a:txBody>
                    <a:bodyPr/>
                    <a:lstStyle/>
                    <a:p>
                      <a:pPr algn="ctr"/>
                      <a:endParaRPr lang="en-US" sz="1200" b="1" dirty="0"/>
                    </a:p>
                    <a:p>
                      <a:pPr algn="ctr"/>
                      <a:r>
                        <a:rPr lang="en-US" sz="4800" b="1" dirty="0">
                          <a:solidFill>
                            <a:schemeClr val="accent2"/>
                          </a:solidFill>
                        </a:rPr>
                        <a:t>88%</a:t>
                      </a:r>
                    </a:p>
                    <a:p>
                      <a:pPr algn="ctr"/>
                      <a:r>
                        <a:rPr lang="en-US" sz="1400" b="0" dirty="0">
                          <a:solidFill>
                            <a:schemeClr val="accent2"/>
                          </a:solidFill>
                        </a:rPr>
                        <a:t>Of summer travelers</a:t>
                      </a:r>
                    </a:p>
                    <a:p>
                      <a:pPr algn="ctr"/>
                      <a:endParaRPr lang="en-US" sz="1400" b="1" dirty="0"/>
                    </a:p>
                    <a:p>
                      <a:pPr algn="ctr"/>
                      <a:r>
                        <a:rPr lang="en-US" sz="1600" b="1" dirty="0">
                          <a:solidFill>
                            <a:schemeClr val="tx1"/>
                          </a:solidFill>
                        </a:rPr>
                        <a:t>Say they are spending </a:t>
                      </a:r>
                      <a:r>
                        <a:rPr lang="en-US" sz="1600" b="1" dirty="0">
                          <a:solidFill>
                            <a:schemeClr val="accent2"/>
                          </a:solidFill>
                        </a:rPr>
                        <a:t>more</a:t>
                      </a:r>
                      <a:r>
                        <a:rPr lang="en-US" sz="1600" b="1" dirty="0">
                          <a:solidFill>
                            <a:schemeClr val="tx1"/>
                          </a:solidFill>
                        </a:rPr>
                        <a:t> (32%) or </a:t>
                      </a:r>
                      <a:r>
                        <a:rPr lang="en-US" sz="1600" b="1" dirty="0">
                          <a:solidFill>
                            <a:schemeClr val="accent2"/>
                          </a:solidFill>
                        </a:rPr>
                        <a:t>the same </a:t>
                      </a:r>
                      <a:r>
                        <a:rPr lang="en-US" sz="1600" b="1" dirty="0">
                          <a:solidFill>
                            <a:schemeClr val="tx1"/>
                          </a:solidFill>
                        </a:rPr>
                        <a:t>(56%) on vacation this year vs. last </a:t>
                      </a:r>
                    </a:p>
                    <a:p>
                      <a:pPr algn="ctr"/>
                      <a:r>
                        <a:rPr lang="en-US" sz="1400" b="1" dirty="0">
                          <a:solidFill>
                            <a:schemeClr val="tx1"/>
                          </a:solidFill>
                        </a:rPr>
                        <a:t>(v. 12% spending less)</a:t>
                      </a:r>
                    </a:p>
                  </a:txBody>
                  <a:tcPr marL="98109" marR="98109" marT="49054" marB="49054">
                    <a:solidFill>
                      <a:srgbClr val="FFEAE5"/>
                    </a:solidFill>
                  </a:tcPr>
                </a:tc>
                <a:extLst>
                  <a:ext uri="{0D108BD9-81ED-4DB2-BD59-A6C34878D82A}">
                    <a16:rowId xmlns:a16="http://schemas.microsoft.com/office/drawing/2014/main" val="2718096858"/>
                  </a:ext>
                </a:extLst>
              </a:tr>
            </a:tbl>
          </a:graphicData>
        </a:graphic>
      </p:graphicFrame>
    </p:spTree>
    <p:extLst>
      <p:ext uri="{BB962C8B-B14F-4D97-AF65-F5344CB8AC3E}">
        <p14:creationId xmlns:p14="http://schemas.microsoft.com/office/powerpoint/2010/main" val="36542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780516" y="2251304"/>
            <a:ext cx="8630968" cy="2355391"/>
          </a:xfrm>
        </p:spPr>
        <p:txBody>
          <a:bodyPr anchor="ctr"/>
          <a:lstStyle/>
          <a:p>
            <a:r>
              <a:rPr lang="en-US" sz="4800" dirty="0">
                <a:latin typeface="Helvetica" pitchFamily="2" charset="0"/>
              </a:rPr>
              <a:t>Springtime Shopping</a:t>
            </a:r>
          </a:p>
        </p:txBody>
      </p:sp>
    </p:spTree>
    <p:extLst>
      <p:ext uri="{BB962C8B-B14F-4D97-AF65-F5344CB8AC3E}">
        <p14:creationId xmlns:p14="http://schemas.microsoft.com/office/powerpoint/2010/main" val="1067803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PLANS TO SHOP FOR SPRINGTIME OCCASSIONS (n=930)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Q21. When do you plan to do most of your shopping for springtime holidays and occasions like Mother’s Day, Father’s Day, weddings, or graduations?</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944982" y="1453358"/>
            <a:ext cx="80681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When do you plan to do most of your shopping for springtime holidays and occasions like Mother’s Day, Father’s Day, weddings, or graduations?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planning to shop for springtime occasions</a:t>
            </a:r>
            <a:endParaRPr kumimoji="0" lang="en-US" sz="105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Nearly Half Of Key Spring Holiday/Event Shoppers Are Not Tied To A Specific Timeline For Purchasing Gifts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B9B3CE71-E6BD-314C-B80F-85D6E9B0F890}"/>
              </a:ext>
            </a:extLst>
          </p:cNvPr>
          <p:cNvGraphicFramePr/>
          <p:nvPr/>
        </p:nvGraphicFramePr>
        <p:xfrm>
          <a:off x="-1588265" y="2117951"/>
          <a:ext cx="10349493" cy="3804688"/>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Brace 7">
            <a:extLst>
              <a:ext uri="{FF2B5EF4-FFF2-40B4-BE49-F238E27FC236}">
                <a16:creationId xmlns:a16="http://schemas.microsoft.com/office/drawing/2014/main" id="{E7D36373-B166-36F1-5E0B-8041C76C2E20}"/>
              </a:ext>
            </a:extLst>
          </p:cNvPr>
          <p:cNvSpPr/>
          <p:nvPr/>
        </p:nvSpPr>
        <p:spPr>
          <a:xfrm>
            <a:off x="4735501" y="4900105"/>
            <a:ext cx="393405" cy="764489"/>
          </a:xfrm>
          <a:prstGeom prst="righ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BFDB0FE5-4E8A-A62F-0F6E-F3D2824C73BF}"/>
              </a:ext>
            </a:extLst>
          </p:cNvPr>
          <p:cNvSpPr txBox="1"/>
          <p:nvPr/>
        </p:nvSpPr>
        <p:spPr>
          <a:xfrm>
            <a:off x="5128906" y="5068277"/>
            <a:ext cx="2565648"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F9C">
                    <a:lumMod val="50000"/>
                  </a:srgbClr>
                </a:solidFill>
                <a:effectLst/>
                <a:uLnTx/>
                <a:uFillTx/>
                <a:latin typeface="Helvetica" pitchFamily="2" charset="0"/>
                <a:ea typeface="+mn-ea"/>
                <a:cs typeface="+mn-cs"/>
              </a:rPr>
              <a:t>47% </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not tied to a specific timeline for shopping</a:t>
            </a:r>
            <a:endPar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endParaRPr>
          </a:p>
        </p:txBody>
      </p:sp>
      <p:graphicFrame>
        <p:nvGraphicFramePr>
          <p:cNvPr id="10" name="Chart 9">
            <a:extLst>
              <a:ext uri="{FF2B5EF4-FFF2-40B4-BE49-F238E27FC236}">
                <a16:creationId xmlns:a16="http://schemas.microsoft.com/office/drawing/2014/main" id="{826AF26D-66D6-18F6-8254-F172AE74603C}"/>
              </a:ext>
            </a:extLst>
          </p:cNvPr>
          <p:cNvGraphicFramePr/>
          <p:nvPr/>
        </p:nvGraphicFramePr>
        <p:xfrm>
          <a:off x="7700013" y="234214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717DB7C-A408-E1F5-9483-F08408BB031E}"/>
              </a:ext>
            </a:extLst>
          </p:cNvPr>
          <p:cNvSpPr txBox="1"/>
          <p:nvPr/>
        </p:nvSpPr>
        <p:spPr>
          <a:xfrm>
            <a:off x="8026725" y="2074345"/>
            <a:ext cx="37600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Calibri" panose="020F0502020204030204" pitchFamily="34" charset="0"/>
                <a:cs typeface="+mn-cs"/>
              </a:rPr>
              <a:t>% Each Month/No Specific Month (NET)</a:t>
            </a:r>
          </a:p>
        </p:txBody>
      </p:sp>
      <p:sp>
        <p:nvSpPr>
          <p:cNvPr id="13" name="TextBox 12">
            <a:extLst>
              <a:ext uri="{FF2B5EF4-FFF2-40B4-BE49-F238E27FC236}">
                <a16:creationId xmlns:a16="http://schemas.microsoft.com/office/drawing/2014/main" id="{BA68BE9B-ECAC-89DD-4C19-50869AF7196F}"/>
              </a:ext>
            </a:extLst>
          </p:cNvPr>
          <p:cNvSpPr txBox="1"/>
          <p:nvPr/>
        </p:nvSpPr>
        <p:spPr>
          <a:xfrm>
            <a:off x="10646317" y="6594171"/>
            <a:ext cx="197263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anose="020B0604020202020204"/>
                <a:ea typeface="+mn-ea"/>
                <a:cs typeface="+mn-cs"/>
              </a:rPr>
              <a:t>*Small base size (n &lt;100)</a:t>
            </a:r>
          </a:p>
        </p:txBody>
      </p:sp>
      <p:sp>
        <p:nvSpPr>
          <p:cNvPr id="2" name="TextBox 1">
            <a:extLst>
              <a:ext uri="{FF2B5EF4-FFF2-40B4-BE49-F238E27FC236}">
                <a16:creationId xmlns:a16="http://schemas.microsoft.com/office/drawing/2014/main" id="{292C6036-C758-1D3F-1C07-714C9B564DBB}"/>
              </a:ext>
            </a:extLst>
          </p:cNvPr>
          <p:cNvSpPr txBox="1"/>
          <p:nvPr/>
        </p:nvSpPr>
        <p:spPr>
          <a:xfrm>
            <a:off x="177448" y="2117951"/>
            <a:ext cx="2066974" cy="900246"/>
          </a:xfrm>
          <a:prstGeom prst="rect">
            <a:avLst/>
          </a:prstGeom>
          <a:noFill/>
          <a:ln w="28575">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hlinkClick r:id="rId5"/>
              </a:rPr>
              <a:t>Mastercard-Harris Poll</a:t>
            </a:r>
            <a:r>
              <a:rPr kumimoji="0" lang="en-US" sz="105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rPr>
              <a:t> New Payments Index says 4 in 10 global citizens are comfortable using Buy Now, Pay Later forms of payment</a:t>
            </a:r>
          </a:p>
        </p:txBody>
      </p:sp>
    </p:spTree>
    <p:extLst>
      <p:ext uri="{BB962C8B-B14F-4D97-AF65-F5344CB8AC3E}">
        <p14:creationId xmlns:p14="http://schemas.microsoft.com/office/powerpoint/2010/main" val="267708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374982" y="1488590"/>
            <a:ext cx="55279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Do you plan on spending more, less, or the same amount on gifts for springtime occasions this year compared to last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springtime shoppers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Shoppers Plan To Spend The Same or More On Springtime Gifts This Year</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3074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PLANS TO SHOP FOR SPRINGTIME OCCASSIONS (n=930); SPRINGTIME SHOPPERS PLANNING TO SPEND MORE (n=154)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Q22. Do you plan on spending more, less, or the same amount on gifts for springtime occasions this year compared to last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Q23. How much more do you plan to spend on springtime occasions this year compared to last?</a:t>
            </a:r>
          </a:p>
        </p:txBody>
      </p:sp>
      <p:graphicFrame>
        <p:nvGraphicFramePr>
          <p:cNvPr id="8" name="Chart 7">
            <a:extLst>
              <a:ext uri="{FF2B5EF4-FFF2-40B4-BE49-F238E27FC236}">
                <a16:creationId xmlns:a16="http://schemas.microsoft.com/office/drawing/2014/main" id="{398C1868-6305-DE47-B10C-8CFE63CE5BB9}"/>
              </a:ext>
            </a:extLst>
          </p:cNvPr>
          <p:cNvGraphicFramePr/>
          <p:nvPr/>
        </p:nvGraphicFramePr>
        <p:xfrm>
          <a:off x="258489" y="2207842"/>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8D13D9-F9D2-DD4D-9496-E7D5C328CF1F}"/>
              </a:ext>
            </a:extLst>
          </p:cNvPr>
          <p:cNvGraphicFramePr/>
          <p:nvPr/>
        </p:nvGraphicFramePr>
        <p:xfrm>
          <a:off x="6850501" y="2290101"/>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9BF262B2-53B6-C4A2-6E6B-8AF2C50DAF25}"/>
              </a:ext>
            </a:extLst>
          </p:cNvPr>
          <p:cNvSpPr txBox="1"/>
          <p:nvPr/>
        </p:nvSpPr>
        <p:spPr>
          <a:xfrm>
            <a:off x="6383053" y="1483990"/>
            <a:ext cx="51299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much more do you plan to spend on springtime occasions this year compared to last?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springtime shoppers planning to spend more</a:t>
            </a:r>
          </a:p>
        </p:txBody>
      </p:sp>
      <p:cxnSp>
        <p:nvCxnSpPr>
          <p:cNvPr id="4" name="Straight Arrow Connector 3">
            <a:extLst>
              <a:ext uri="{FF2B5EF4-FFF2-40B4-BE49-F238E27FC236}">
                <a16:creationId xmlns:a16="http://schemas.microsoft.com/office/drawing/2014/main" id="{6C525326-D9AE-4968-2F6E-6D19BCE030CE}"/>
              </a:ext>
            </a:extLst>
          </p:cNvPr>
          <p:cNvCxnSpPr/>
          <p:nvPr/>
        </p:nvCxnSpPr>
        <p:spPr>
          <a:xfrm>
            <a:off x="4653244" y="3429000"/>
            <a:ext cx="1565438"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Right Brace 4">
            <a:extLst>
              <a:ext uri="{FF2B5EF4-FFF2-40B4-BE49-F238E27FC236}">
                <a16:creationId xmlns:a16="http://schemas.microsoft.com/office/drawing/2014/main" id="{651B3F55-A19B-2FE6-833D-711A9140B1D9}"/>
              </a:ext>
            </a:extLst>
          </p:cNvPr>
          <p:cNvSpPr/>
          <p:nvPr/>
        </p:nvSpPr>
        <p:spPr>
          <a:xfrm>
            <a:off x="10434320" y="2560320"/>
            <a:ext cx="306651" cy="1520026"/>
          </a:xfrm>
          <a:prstGeom prst="rightBrac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719065FC-AB6E-6335-651C-1E6BE092AD96}"/>
              </a:ext>
            </a:extLst>
          </p:cNvPr>
          <p:cNvSpPr txBox="1"/>
          <p:nvPr/>
        </p:nvSpPr>
        <p:spPr>
          <a:xfrm>
            <a:off x="10740970" y="3166444"/>
            <a:ext cx="14510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9EDB"/>
                </a:solidFill>
                <a:effectLst/>
                <a:uLnTx/>
                <a:uFillTx/>
                <a:latin typeface="Helvetica" pitchFamily="2" charset="0"/>
                <a:ea typeface="+mn-ea"/>
                <a:cs typeface="+mn-cs"/>
              </a:rPr>
              <a:t>79% </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up to 50%</a:t>
            </a:r>
            <a:endPar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13515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FB5F0-E6B6-4C6B-820A-361958DC41E1}"/>
              </a:ext>
            </a:extLst>
          </p:cNvPr>
          <p:cNvSpPr>
            <a:spLocks noGrp="1"/>
          </p:cNvSpPr>
          <p:nvPr>
            <p:ph type="title"/>
          </p:nvPr>
        </p:nvSpPr>
        <p:spPr/>
        <p:txBody>
          <a:bodyPr/>
          <a:lstStyle/>
          <a:p>
            <a:r>
              <a:rPr lang="en-US" b="1">
                <a:latin typeface="+mn-lt"/>
              </a:rPr>
              <a:t>Table of Contents &amp; Methodology</a:t>
            </a:r>
          </a:p>
        </p:txBody>
      </p:sp>
      <p:graphicFrame>
        <p:nvGraphicFramePr>
          <p:cNvPr id="5" name="Table 4">
            <a:extLst>
              <a:ext uri="{FF2B5EF4-FFF2-40B4-BE49-F238E27FC236}">
                <a16:creationId xmlns:a16="http://schemas.microsoft.com/office/drawing/2014/main" id="{93A84613-EFE3-4D08-9FF1-1F576140A65F}"/>
              </a:ext>
            </a:extLst>
          </p:cNvPr>
          <p:cNvGraphicFramePr>
            <a:graphicFrameLocks noGrp="1"/>
          </p:cNvGraphicFramePr>
          <p:nvPr/>
        </p:nvGraphicFramePr>
        <p:xfrm>
          <a:off x="7532996" y="2289598"/>
          <a:ext cx="4297680" cy="350520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449392551"/>
                    </a:ext>
                  </a:extLst>
                </a:gridCol>
                <a:gridCol w="2651760">
                  <a:extLst>
                    <a:ext uri="{9D8B030D-6E8A-4147-A177-3AD203B41FA5}">
                      <a16:colId xmlns:a16="http://schemas.microsoft.com/office/drawing/2014/main" val="3830554313"/>
                    </a:ext>
                  </a:extLst>
                </a:gridCol>
              </a:tblGrid>
              <a:tr h="701040">
                <a:tc>
                  <a:txBody>
                    <a:bodyPr/>
                    <a:lstStyle/>
                    <a:p>
                      <a:r>
                        <a:rPr lang="en-US" sz="1550" b="1" i="0" dirty="0">
                          <a:latin typeface="+mj-lt"/>
                        </a:rPr>
                        <a:t>Dates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550" b="1" i="0" dirty="0">
                          <a:latin typeface="+mj-lt"/>
                        </a:rPr>
                        <a:t>February 14</a:t>
                      </a:r>
                      <a:r>
                        <a:rPr lang="en-US" sz="1550" b="1" i="0" baseline="30000" dirty="0">
                          <a:latin typeface="+mj-lt"/>
                        </a:rPr>
                        <a:t>th</a:t>
                      </a:r>
                      <a:r>
                        <a:rPr lang="en-US" sz="1550" b="1" i="0" dirty="0">
                          <a:latin typeface="+mj-lt"/>
                        </a:rPr>
                        <a:t> to 21</a:t>
                      </a:r>
                      <a:r>
                        <a:rPr lang="en-US" sz="1550" b="1" i="0" baseline="30000" dirty="0">
                          <a:latin typeface="+mj-lt"/>
                        </a:rPr>
                        <a:t>st</a:t>
                      </a:r>
                      <a:r>
                        <a:rPr lang="en-US" sz="1550" b="1" i="0" dirty="0">
                          <a:latin typeface="+mj-lt"/>
                        </a:rPr>
                        <a:t>, 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8704429"/>
                  </a:ext>
                </a:extLst>
              </a:tr>
              <a:tr h="701040">
                <a:tc>
                  <a:txBody>
                    <a:bodyPr/>
                    <a:lstStyle/>
                    <a:p>
                      <a:r>
                        <a:rPr lang="en-US" sz="1550" b="1" i="0" dirty="0">
                          <a:latin typeface="+mj-lt"/>
                        </a:rPr>
                        <a:t>Survey Length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550" b="1" i="0" dirty="0">
                          <a:latin typeface="+mj-lt"/>
                        </a:rPr>
                        <a:t>10 minutes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5684287"/>
                  </a:ext>
                </a:extLst>
              </a:tr>
              <a:tr h="701040">
                <a:tc>
                  <a:txBody>
                    <a:bodyPr/>
                    <a:lstStyle/>
                    <a:p>
                      <a:r>
                        <a:rPr lang="en-US" sz="1550" b="1" i="0">
                          <a:latin typeface="+mj-lt"/>
                        </a:rPr>
                        <a:t>Method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550" b="1" i="0" dirty="0">
                          <a:latin typeface="+mj-lt"/>
                        </a:rPr>
                        <a:t>Online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6635390"/>
                  </a:ext>
                </a:extLst>
              </a:tr>
              <a:tr h="701040">
                <a:tc>
                  <a:txBody>
                    <a:bodyPr/>
                    <a:lstStyle/>
                    <a:p>
                      <a:r>
                        <a:rPr lang="en-US" sz="1550" b="1" i="0" dirty="0">
                          <a:latin typeface="+mj-lt"/>
                        </a:rPr>
                        <a:t>Audience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US" sz="1550" b="1" i="0">
                          <a:latin typeface="+mj-lt"/>
                        </a:rPr>
                        <a:t>n=1,005 Americans ages 18-64</a:t>
                      </a:r>
                      <a:endParaRPr lang="en-US" sz="1550" b="1" i="0" dirty="0">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12786605"/>
                  </a:ext>
                </a:extLst>
              </a:tr>
              <a:tr h="701040">
                <a:tc gridSpan="2">
                  <a:txBody>
                    <a:bodyPr/>
                    <a:lstStyle/>
                    <a:p>
                      <a:pPr algn="l"/>
                      <a:r>
                        <a:rPr lang="en-US" sz="1000" b="0" i="0" dirty="0">
                          <a:latin typeface="Helvetica" pitchFamily="2" charset="0"/>
                        </a:rPr>
                        <a:t>Data is weighted to reflect the U.S. general public across age, gender, race/ethnicity, region, income, household size, and employment.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a:endParaRPr lang="en-US" sz="1600" b="0" i="0">
                        <a:latin typeface="Helvetica"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157563003"/>
                  </a:ext>
                </a:extLst>
              </a:tr>
            </a:tbl>
          </a:graphicData>
        </a:graphic>
      </p:graphicFrame>
      <p:grpSp>
        <p:nvGrpSpPr>
          <p:cNvPr id="2" name="Group 1">
            <a:extLst>
              <a:ext uri="{FF2B5EF4-FFF2-40B4-BE49-F238E27FC236}">
                <a16:creationId xmlns:a16="http://schemas.microsoft.com/office/drawing/2014/main" id="{7C1B64DB-2C5C-26C9-5C79-34A11505CD56}"/>
              </a:ext>
            </a:extLst>
          </p:cNvPr>
          <p:cNvGrpSpPr/>
          <p:nvPr/>
        </p:nvGrpSpPr>
        <p:grpSpPr>
          <a:xfrm>
            <a:off x="6631278" y="2210911"/>
            <a:ext cx="952128" cy="2976863"/>
            <a:chOff x="6723744" y="2344473"/>
            <a:chExt cx="952128" cy="2976863"/>
          </a:xfrm>
        </p:grpSpPr>
        <p:pic>
          <p:nvPicPr>
            <p:cNvPr id="7" name="Picture 6" descr="White Icons - A-45.png">
              <a:extLst>
                <a:ext uri="{FF2B5EF4-FFF2-40B4-BE49-F238E27FC236}">
                  <a16:creationId xmlns:a16="http://schemas.microsoft.com/office/drawing/2014/main" id="{70E8F764-ECE5-4F8F-A7E3-60BDDEB5FDF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36425" y="2344473"/>
              <a:ext cx="914400" cy="914400"/>
            </a:xfrm>
            <a:prstGeom prst="rect">
              <a:avLst/>
            </a:prstGeom>
          </p:spPr>
        </p:pic>
        <p:pic>
          <p:nvPicPr>
            <p:cNvPr id="8" name="Picture 7" descr="White Icons - C-09.png">
              <a:extLst>
                <a:ext uri="{FF2B5EF4-FFF2-40B4-BE49-F238E27FC236}">
                  <a16:creationId xmlns:a16="http://schemas.microsoft.com/office/drawing/2014/main" id="{F3678745-49E4-4E74-83AA-CFCBC0F5F500}"/>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6723744" y="3083480"/>
              <a:ext cx="914400" cy="914400"/>
            </a:xfrm>
            <a:prstGeom prst="rect">
              <a:avLst/>
            </a:prstGeom>
            <a:noFill/>
          </p:spPr>
        </p:pic>
        <p:pic>
          <p:nvPicPr>
            <p:cNvPr id="9" name="Picture 8" descr="White Icons - C-37.png">
              <a:extLst>
                <a:ext uri="{FF2B5EF4-FFF2-40B4-BE49-F238E27FC236}">
                  <a16:creationId xmlns:a16="http://schemas.microsoft.com/office/drawing/2014/main" id="{8ED96F9A-A0D4-4B34-8DED-CD5969B5F571}"/>
                </a:ext>
              </a:extLst>
            </p:cNvPr>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6761472" y="3746616"/>
              <a:ext cx="914400" cy="914400"/>
            </a:xfrm>
            <a:prstGeom prst="rect">
              <a:avLst/>
            </a:prstGeom>
            <a:noFill/>
          </p:spPr>
        </p:pic>
        <p:pic>
          <p:nvPicPr>
            <p:cNvPr id="11" name="Picture 10" descr="White Icons - B-17.png">
              <a:extLst>
                <a:ext uri="{FF2B5EF4-FFF2-40B4-BE49-F238E27FC236}">
                  <a16:creationId xmlns:a16="http://schemas.microsoft.com/office/drawing/2014/main" id="{C9373C49-868A-4DF9-BF10-1E855B58197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757387" y="4406936"/>
              <a:ext cx="914400" cy="914400"/>
            </a:xfrm>
            <a:prstGeom prst="rect">
              <a:avLst/>
            </a:prstGeom>
          </p:spPr>
        </p:pic>
      </p:grpSp>
      <p:graphicFrame>
        <p:nvGraphicFramePr>
          <p:cNvPr id="4" name="Table 5">
            <a:extLst>
              <a:ext uri="{FF2B5EF4-FFF2-40B4-BE49-F238E27FC236}">
                <a16:creationId xmlns:a16="http://schemas.microsoft.com/office/drawing/2014/main" id="{36CD1C82-2769-44FE-9DC1-AA4A3CFDC70C}"/>
              </a:ext>
            </a:extLst>
          </p:cNvPr>
          <p:cNvGraphicFramePr>
            <a:graphicFrameLocks noGrp="1"/>
          </p:cNvGraphicFramePr>
          <p:nvPr>
            <p:extLst>
              <p:ext uri="{D42A27DB-BD31-4B8C-83A1-F6EECF244321}">
                <p14:modId xmlns:p14="http://schemas.microsoft.com/office/powerpoint/2010/main" val="144904151"/>
              </p:ext>
            </p:extLst>
          </p:nvPr>
        </p:nvGraphicFramePr>
        <p:xfrm>
          <a:off x="575840" y="1896243"/>
          <a:ext cx="5634082" cy="3936150"/>
        </p:xfrm>
        <a:graphic>
          <a:graphicData uri="http://schemas.openxmlformats.org/drawingml/2006/table">
            <a:tbl>
              <a:tblPr firstRow="1" bandRow="1">
                <a:tableStyleId>{2D5ABB26-0587-4C30-8999-92F81FD0307C}</a:tableStyleId>
              </a:tblPr>
              <a:tblGrid>
                <a:gridCol w="4755832">
                  <a:extLst>
                    <a:ext uri="{9D8B030D-6E8A-4147-A177-3AD203B41FA5}">
                      <a16:colId xmlns:a16="http://schemas.microsoft.com/office/drawing/2014/main" val="3980726531"/>
                    </a:ext>
                  </a:extLst>
                </a:gridCol>
                <a:gridCol w="878250">
                  <a:extLst>
                    <a:ext uri="{9D8B030D-6E8A-4147-A177-3AD203B41FA5}">
                      <a16:colId xmlns:a16="http://schemas.microsoft.com/office/drawing/2014/main" val="2276397627"/>
                    </a:ext>
                  </a:extLst>
                </a:gridCol>
              </a:tblGrid>
              <a:tr h="656025">
                <a:tc>
                  <a:txBody>
                    <a:bodyPr/>
                    <a:lstStyle/>
                    <a:p>
                      <a:r>
                        <a:rPr lang="en-US" sz="1400" b="1" i="0" dirty="0">
                          <a:solidFill>
                            <a:schemeClr val="tx1"/>
                          </a:solidFill>
                          <a:latin typeface="Helvetica" pitchFamily="2" charset="0"/>
                        </a:rPr>
                        <a:t>Key Takeaways </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p.3</a:t>
                      </a:r>
                    </a:p>
                  </a:txBody>
                  <a:tcPr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81754036"/>
                  </a:ext>
                </a:extLst>
              </a:tr>
              <a:tr h="656025">
                <a:tc>
                  <a:txBody>
                    <a:bodyPr/>
                    <a:lstStyle/>
                    <a:p>
                      <a:r>
                        <a:rPr lang="en-US" sz="1400" b="1" i="0" dirty="0">
                          <a:solidFill>
                            <a:schemeClr val="tx1"/>
                          </a:solidFill>
                          <a:latin typeface="Helvetica" pitchFamily="2" charset="0"/>
                        </a:rPr>
                        <a:t>America Today: Inflation &amp; Shifting Consumerism</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99947712"/>
                  </a:ext>
                </a:extLst>
              </a:tr>
              <a:tr h="656025">
                <a:tc>
                  <a:txBody>
                    <a:bodyPr/>
                    <a:lstStyle/>
                    <a:p>
                      <a:r>
                        <a:rPr lang="en-US" sz="1400" b="1" i="0" kern="1200" dirty="0">
                          <a:solidFill>
                            <a:schemeClr val="tx1"/>
                          </a:solidFill>
                          <a:latin typeface="Helvetica" pitchFamily="2" charset="0"/>
                          <a:ea typeface="+mn-ea"/>
                          <a:cs typeface="+mn-cs"/>
                        </a:rPr>
                        <a:t>Springtime Shopping</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p.17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804541"/>
                  </a:ext>
                </a:extLst>
              </a:tr>
              <a:tr h="656025">
                <a:tc>
                  <a:txBody>
                    <a:bodyPr/>
                    <a:lstStyle/>
                    <a:p>
                      <a:r>
                        <a:rPr lang="en-US" sz="1400" b="1" i="0" dirty="0">
                          <a:solidFill>
                            <a:schemeClr val="tx1"/>
                          </a:solidFill>
                          <a:latin typeface="Helvetica" pitchFamily="2" charset="0"/>
                        </a:rPr>
                        <a:t>Summer Travel Plans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p.21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00694772"/>
                  </a:ext>
                </a:extLst>
              </a:tr>
              <a:tr h="656025">
                <a:tc>
                  <a:txBody>
                    <a:bodyPr/>
                    <a:lstStyle/>
                    <a:p>
                      <a:r>
                        <a:rPr lang="en-US" sz="1400" b="1" i="0" dirty="0">
                          <a:solidFill>
                            <a:schemeClr val="tx1"/>
                          </a:solidFill>
                          <a:latin typeface="Helvetica" pitchFamily="2" charset="0"/>
                        </a:rPr>
                        <a:t>OOH Relevance: </a:t>
                      </a:r>
                      <a:r>
                        <a:rPr lang="en-US" sz="1400" b="1" i="0" kern="1200" dirty="0">
                          <a:solidFill>
                            <a:schemeClr val="tx1"/>
                          </a:solidFill>
                          <a:latin typeface="Helvetica" pitchFamily="2" charset="0"/>
                          <a:ea typeface="+mn-ea"/>
                          <a:cs typeface="+mn-cs"/>
                        </a:rPr>
                        <a:t>Pharmaceuticals, Streaming, Luxury Brands, &amp; Alcohol</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p.28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77194125"/>
                  </a:ext>
                </a:extLst>
              </a:tr>
              <a:tr h="656025">
                <a:tc>
                  <a:txBody>
                    <a:bodyPr/>
                    <a:lstStyle/>
                    <a:p>
                      <a:r>
                        <a:rPr lang="en-US" sz="1400" b="1" i="0" kern="1200">
                          <a:solidFill>
                            <a:schemeClr val="tx1"/>
                          </a:solidFill>
                          <a:latin typeface="Helvetica" pitchFamily="2" charset="0"/>
                          <a:ea typeface="+mn-ea"/>
                          <a:cs typeface="+mn-cs"/>
                        </a:rPr>
                        <a:t>Appendix: Key </a:t>
                      </a:r>
                      <a:r>
                        <a:rPr lang="en-US" sz="1400" b="1" i="0" kern="1200" dirty="0">
                          <a:solidFill>
                            <a:schemeClr val="tx1"/>
                          </a:solidFill>
                          <a:latin typeface="Helvetica" pitchFamily="2" charset="0"/>
                          <a:ea typeface="+mn-ea"/>
                          <a:cs typeface="+mn-cs"/>
                        </a:rPr>
                        <a:t>Product Categories</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Helvetica" pitchFamily="2" charset="0"/>
                        </a:rPr>
                        <a:t>p.33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03217932"/>
                  </a:ext>
                </a:extLst>
              </a:tr>
            </a:tbl>
          </a:graphicData>
        </a:graphic>
      </p:graphicFrame>
      <p:sp>
        <p:nvSpPr>
          <p:cNvPr id="12" name="Text Placeholder 5">
            <a:extLst>
              <a:ext uri="{FF2B5EF4-FFF2-40B4-BE49-F238E27FC236}">
                <a16:creationId xmlns:a16="http://schemas.microsoft.com/office/drawing/2014/main" id="{58690D2C-1BBB-F246-BC52-80C976A36A7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10" name="TextBox 9">
            <a:extLst>
              <a:ext uri="{FF2B5EF4-FFF2-40B4-BE49-F238E27FC236}">
                <a16:creationId xmlns:a16="http://schemas.microsoft.com/office/drawing/2014/main" id="{5547812E-C949-4845-825C-7BF76D6BFFA0}"/>
              </a:ext>
            </a:extLst>
          </p:cNvPr>
          <p:cNvSpPr txBox="1"/>
          <p:nvPr/>
        </p:nvSpPr>
        <p:spPr>
          <a:xfrm>
            <a:off x="2794958" y="6544335"/>
            <a:ext cx="9540817"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Calibri" panose="020F0502020204030204" pitchFamily="34" charset="0"/>
              </a:rPr>
              <a:t>“OOH Consumer Insights and Intent Q1 2023” was sponsored by The Foundation for Outdoor Advertising Research and Education (FOARE), a 501 (c) (3) not for profit, charitable organization</a:t>
            </a:r>
            <a:endParaRPr kumimoji="0" lang="en-US" sz="9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8512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PLANS TO SHOP FOR SPRINGTIME OCCASSIONS (n=930);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Q24: How much would seeing out-of-home advertisements influence your purchasing decision(s) when it comes to buying gifts for springtime holidays and occasions this year?</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354155" y="1425510"/>
            <a:ext cx="94728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much would seeing out-of-home advertisements influence your purchasing decision(s) when it comes to buying gifts for springtime holidays and occasions this year?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T2B, Among springtime shoppers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Younger Shoppers Are Significantly More Likely To Have Their Gift Purchases For All Springtime Occasions Influenced By OOH Ads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16" name="Chart 15">
            <a:extLst>
              <a:ext uri="{FF2B5EF4-FFF2-40B4-BE49-F238E27FC236}">
                <a16:creationId xmlns:a16="http://schemas.microsoft.com/office/drawing/2014/main" id="{5C8EC406-3F6A-1445-8EFD-D9858FC01858}"/>
              </a:ext>
            </a:extLst>
          </p:cNvPr>
          <p:cNvGraphicFramePr/>
          <p:nvPr/>
        </p:nvGraphicFramePr>
        <p:xfrm>
          <a:off x="444917" y="1940165"/>
          <a:ext cx="11291298" cy="3674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74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800" dirty="0">
                <a:latin typeface="Helvetica" pitchFamily="2" charset="0"/>
              </a:rPr>
              <a:t>Summer Travel Plans</a:t>
            </a:r>
          </a:p>
        </p:txBody>
      </p:sp>
    </p:spTree>
    <p:extLst>
      <p:ext uri="{BB962C8B-B14F-4D97-AF65-F5344CB8AC3E}">
        <p14:creationId xmlns:p14="http://schemas.microsoft.com/office/powerpoint/2010/main" val="224789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374983" y="1382260"/>
            <a:ext cx="51299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much are you planning to spend on this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summer’s vacation(s) compared to last year?</a:t>
            </a:r>
          </a:p>
          <a:p>
            <a:pPr algn="ctr">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planning to travel</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a:t>
            </a:r>
            <a:r>
              <a:rPr lang="en-US" sz="1200" b="1" i="1" dirty="0">
                <a:solidFill>
                  <a:srgbClr val="000000"/>
                </a:solidFill>
                <a:latin typeface="Arial" panose="020B0604020202020204"/>
              </a:rPr>
              <a:t>this summer</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lIns="91440" tIns="45720" rIns="91440" bIns="45720" anchor="t"/>
          <a:lstStyle/>
          <a:p>
            <a:r>
              <a:rPr lang="en-US" b="1" dirty="0">
                <a:latin typeface="+mj-lt"/>
                <a:cs typeface="Arial"/>
              </a:rPr>
              <a:t>A Third Plan On Spending More On This Years’ Summer Vacation Vs. 2022</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3074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PLANS TO TRAVEL 2023 SUMMER (n=881); SPENDING MORE ON SUMMER TRAVEL (n=312)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Q17. How much are you planning to spend on this summer’s vacation(s) compared to last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Q18. How much more do you plan to spend on this summer’s vacation(s) compared to last year?</a:t>
            </a:r>
          </a:p>
        </p:txBody>
      </p:sp>
      <p:graphicFrame>
        <p:nvGraphicFramePr>
          <p:cNvPr id="8" name="Chart 7">
            <a:extLst>
              <a:ext uri="{FF2B5EF4-FFF2-40B4-BE49-F238E27FC236}">
                <a16:creationId xmlns:a16="http://schemas.microsoft.com/office/drawing/2014/main" id="{398C1868-6305-DE47-B10C-8CFE63CE5BB9}"/>
              </a:ext>
            </a:extLst>
          </p:cNvPr>
          <p:cNvGraphicFramePr/>
          <p:nvPr/>
        </p:nvGraphicFramePr>
        <p:xfrm>
          <a:off x="258489" y="2053590"/>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8D13D9-F9D2-DD4D-9496-E7D5C328CF1F}"/>
              </a:ext>
            </a:extLst>
          </p:cNvPr>
          <p:cNvGraphicFramePr/>
          <p:nvPr/>
        </p:nvGraphicFramePr>
        <p:xfrm>
          <a:off x="6850501" y="2290101"/>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3AF3244-7061-A641-8A6A-8C419AD7AD24}"/>
              </a:ext>
            </a:extLst>
          </p:cNvPr>
          <p:cNvSpPr txBox="1"/>
          <p:nvPr/>
        </p:nvSpPr>
        <p:spPr>
          <a:xfrm>
            <a:off x="6962461" y="1818491"/>
            <a:ext cx="3971130" cy="276999"/>
          </a:xfrm>
          <a:prstGeom prst="rect">
            <a:avLst/>
          </a:prstGeom>
          <a:noFill/>
        </p:spPr>
        <p:txBody>
          <a:bodyPr wrap="square" rtlCol="0">
            <a:spAutoFit/>
          </a:bodyPr>
          <a:lstStyle/>
          <a:p>
            <a:pPr algn="ctr">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spending more on summer travel</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9BF262B2-53B6-C4A2-6E6B-8AF2C50DAF25}"/>
              </a:ext>
            </a:extLst>
          </p:cNvPr>
          <p:cNvSpPr txBox="1"/>
          <p:nvPr/>
        </p:nvSpPr>
        <p:spPr>
          <a:xfrm>
            <a:off x="6383053" y="1377660"/>
            <a:ext cx="51299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much more do you plan to spend on this summer’s vacation(s) compared to last year?</a:t>
            </a:r>
          </a:p>
        </p:txBody>
      </p:sp>
      <p:cxnSp>
        <p:nvCxnSpPr>
          <p:cNvPr id="5" name="Straight Arrow Connector 4">
            <a:extLst>
              <a:ext uri="{FF2B5EF4-FFF2-40B4-BE49-F238E27FC236}">
                <a16:creationId xmlns:a16="http://schemas.microsoft.com/office/drawing/2014/main" id="{B13AADAB-3A06-75BE-9122-FCD8D505E165}"/>
              </a:ext>
            </a:extLst>
          </p:cNvPr>
          <p:cNvCxnSpPr/>
          <p:nvPr/>
        </p:nvCxnSpPr>
        <p:spPr>
          <a:xfrm>
            <a:off x="4653244" y="3429000"/>
            <a:ext cx="1565438"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Right Brace 5">
            <a:extLst>
              <a:ext uri="{FF2B5EF4-FFF2-40B4-BE49-F238E27FC236}">
                <a16:creationId xmlns:a16="http://schemas.microsoft.com/office/drawing/2014/main" id="{B9FA9071-5516-5D85-5F6C-8842F173B23E}"/>
              </a:ext>
            </a:extLst>
          </p:cNvPr>
          <p:cNvSpPr/>
          <p:nvPr/>
        </p:nvSpPr>
        <p:spPr>
          <a:xfrm>
            <a:off x="10434320" y="2560320"/>
            <a:ext cx="306651" cy="1520026"/>
          </a:xfrm>
          <a:prstGeom prst="rightBrac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3D14394A-83D0-5F23-3F5C-4D3817E63891}"/>
              </a:ext>
            </a:extLst>
          </p:cNvPr>
          <p:cNvSpPr txBox="1"/>
          <p:nvPr/>
        </p:nvSpPr>
        <p:spPr>
          <a:xfrm>
            <a:off x="10740970" y="3166444"/>
            <a:ext cx="14510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Helvetica" pitchFamily="2" charset="0"/>
                <a:ea typeface="+mn-ea"/>
                <a:cs typeface="+mn-cs"/>
              </a:rPr>
              <a:t>78% </a:t>
            </a:r>
            <a:r>
              <a:rPr lang="en-US" sz="1200" b="1" dirty="0">
                <a:solidFill>
                  <a:srgbClr val="000000"/>
                </a:solidFill>
                <a:latin typeface="Helvetica" pitchFamily="2" charset="0"/>
              </a:rPr>
              <a:t>up</a:t>
            </a:r>
            <a:r>
              <a:rPr kumimoji="0" lang="en-US" sz="1200" b="1" i="0" u="none" strike="noStrike" kern="1200" cap="none" spc="0" normalizeH="0" baseline="0" noProof="0" dirty="0">
                <a:ln>
                  <a:noFill/>
                </a:ln>
                <a:solidFill>
                  <a:srgbClr val="000000"/>
                </a:solidFill>
                <a:effectLst/>
                <a:uLnTx/>
                <a:uFillTx/>
                <a:latin typeface="Helvetica" pitchFamily="2" charset="0"/>
                <a:ea typeface="+mn-ea"/>
                <a:cs typeface="+mn-cs"/>
              </a:rPr>
              <a:t> to 50%</a:t>
            </a:r>
            <a:endPar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336368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pitchFamily="34" charset="0"/>
                <a:ea typeface="+mn-ea"/>
                <a:cs typeface="Arial" panose="020B0604020202020204" pitchFamily="34" charset="0"/>
              </a:rPr>
              <a:t>BASE: PLANS TO SUMMER VACATION 2021 SUMMER (n=854), SUMMER 2022 (n=863); SUMMER 2023 (n=905)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Q15. How many days do you plan to take for vacation this summer? </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359589" y="1362654"/>
            <a:ext cx="947282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many days do you plan to take for vacation this summer?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effectLst/>
                <a:uLnTx/>
                <a:uFillTx/>
                <a:latin typeface="Arial" panose="020B0604020202020204"/>
                <a:ea typeface="+mn-ea"/>
                <a:cs typeface="+mn-cs"/>
              </a:rPr>
              <a:t>Among those planning to take vacation this summer</a:t>
            </a:r>
            <a:endParaRPr kumimoji="0" lang="en-US" sz="1200" b="1" i="0" u="none" strike="noStrike" kern="1200" cap="none" spc="0" normalizeH="0" baseline="0" noProof="0" dirty="0">
              <a:ln>
                <a:noFill/>
              </a:ln>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lIns="91440" tIns="45720" rIns="91440" bIns="45720" anchor="t"/>
          <a:lstStyle/>
          <a:p>
            <a:r>
              <a:rPr lang="en-US" b="1" dirty="0">
                <a:latin typeface="+mj-lt"/>
                <a:cs typeface="Arial"/>
              </a:rPr>
              <a:t>Among Vacation Planners, Four in Ten Intend On Taking Two Weeks Or More</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AB80C95A-37FA-0B4B-8AF2-44285A7BD0CE}"/>
              </a:ext>
            </a:extLst>
          </p:cNvPr>
          <p:cNvGraphicFramePr/>
          <p:nvPr>
            <p:extLst>
              <p:ext uri="{D42A27DB-BD31-4B8C-83A1-F6EECF244321}">
                <p14:modId xmlns:p14="http://schemas.microsoft.com/office/powerpoint/2010/main" val="2929545790"/>
              </p:ext>
            </p:extLst>
          </p:nvPr>
        </p:nvGraphicFramePr>
        <p:xfrm>
          <a:off x="-118597" y="2075582"/>
          <a:ext cx="5810006" cy="37239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63D4B85-6965-4836-ED37-FBDA18392FBA}"/>
              </a:ext>
            </a:extLst>
          </p:cNvPr>
          <p:cNvSpPr txBox="1"/>
          <p:nvPr/>
        </p:nvSpPr>
        <p:spPr>
          <a:xfrm>
            <a:off x="3595004" y="2725207"/>
            <a:ext cx="2096405" cy="677108"/>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a:ea typeface="+mn-ea"/>
                <a:cs typeface="+mn-cs"/>
              </a:rPr>
              <a:t>Vacation Length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59% </a:t>
            </a:r>
            <a:r>
              <a:rPr kumimoji="0" lang="en-US" sz="1200" b="1" i="0" u="none" strike="noStrike" kern="1200" cap="none" spc="0" normalizeH="0" baseline="0" noProof="0" dirty="0">
                <a:ln>
                  <a:noFill/>
                </a:ln>
                <a:effectLst/>
                <a:uLnTx/>
                <a:uFillTx/>
                <a:latin typeface="Arial" panose="020B0604020202020204"/>
                <a:ea typeface="+mn-ea"/>
                <a:cs typeface="+mn-cs"/>
              </a:rPr>
              <a:t>Up to 2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50000"/>
                  </a:schemeClr>
                </a:solidFill>
                <a:latin typeface="Arial" panose="020B0604020202020204"/>
              </a:rPr>
              <a:t>41% </a:t>
            </a:r>
            <a:r>
              <a:rPr lang="en-US" sz="1200" b="1" dirty="0">
                <a:latin typeface="Arial" panose="020B0604020202020204"/>
              </a:rPr>
              <a:t>2 Weeks+</a:t>
            </a:r>
            <a:endParaRPr kumimoji="0" lang="en-US" sz="1200" b="1" i="0" u="none" strike="noStrike" kern="1200" cap="none" spc="0" normalizeH="0" baseline="0" noProof="0" dirty="0">
              <a:ln>
                <a:noFill/>
              </a:ln>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A3D1430-365E-3C82-5244-6C0CF6E1708D}"/>
              </a:ext>
            </a:extLst>
          </p:cNvPr>
          <p:cNvSpPr txBox="1"/>
          <p:nvPr/>
        </p:nvSpPr>
        <p:spPr>
          <a:xfrm>
            <a:off x="8325570" y="2075582"/>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Calibri" panose="020F0502020204030204" pitchFamily="34" charset="0"/>
                <a:cs typeface="+mn-cs"/>
              </a:rPr>
              <a:t>% 2 Weeks+</a:t>
            </a:r>
          </a:p>
        </p:txBody>
      </p:sp>
      <p:sp>
        <p:nvSpPr>
          <p:cNvPr id="14" name="TextBox 13">
            <a:extLst>
              <a:ext uri="{FF2B5EF4-FFF2-40B4-BE49-F238E27FC236}">
                <a16:creationId xmlns:a16="http://schemas.microsoft.com/office/drawing/2014/main" id="{93867C6D-A75D-6DCB-5D37-01A83FD0414D}"/>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graphicFrame>
        <p:nvGraphicFramePr>
          <p:cNvPr id="15" name="Chart 14">
            <a:extLst>
              <a:ext uri="{FF2B5EF4-FFF2-40B4-BE49-F238E27FC236}">
                <a16:creationId xmlns:a16="http://schemas.microsoft.com/office/drawing/2014/main" id="{F95CA7DD-1C31-094B-9065-2ABFA3A595C0}"/>
              </a:ext>
            </a:extLst>
          </p:cNvPr>
          <p:cNvGraphicFramePr/>
          <p:nvPr/>
        </p:nvGraphicFramePr>
        <p:xfrm>
          <a:off x="7249955" y="2339880"/>
          <a:ext cx="3582456" cy="35804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5631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pitchFamily="34" charset="0"/>
                <a:ea typeface="+mn-ea"/>
                <a:cs typeface="Arial" panose="020B0604020202020204" pitchFamily="34" charset="0"/>
              </a:rPr>
              <a:t>BASE: PLANS TO TRAVEL 2021 SUMMER (n=854), SUMMER 2022 (n=863); SUMMER 2023 (n=881)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Q16. How far do you plan to travel to reach your summer destination? If you are taking multiple trips, please think about the one that is the furthest. </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359408" y="1361083"/>
            <a:ext cx="947318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far do you plan to travel to reach your summer destination?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planning to travel</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a:t>
            </a:r>
            <a:r>
              <a:rPr lang="en-US" sz="1200" b="1" i="1" dirty="0">
                <a:solidFill>
                  <a:srgbClr val="000000"/>
                </a:solidFill>
                <a:latin typeface="Arial" panose="020B0604020202020204"/>
              </a:rPr>
              <a:t>this summer</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lIns="91440" tIns="45720" rIns="91440" bIns="45720" anchor="t"/>
          <a:lstStyle/>
          <a:p>
            <a:r>
              <a:rPr lang="en-US" b="1" dirty="0">
                <a:latin typeface="+mj-lt"/>
                <a:cs typeface="Arial"/>
              </a:rPr>
              <a:t>And a Majority Of Summer Travelers Plan To Travel Up To 500 Miles</a:t>
            </a:r>
            <a:br>
              <a:rPr lang="en-US" b="1" dirty="0">
                <a:latin typeface="+mj-lt"/>
              </a:rPr>
            </a:br>
            <a:r>
              <a:rPr lang="en-US" sz="1600" b="1" dirty="0">
                <a:latin typeface="+mj-lt"/>
                <a:cs typeface="Arial"/>
              </a:rPr>
              <a:t>But Four in Ten and Older, Suburban, Midwest Are More Likely To Travel 500+ Miles</a:t>
            </a:r>
            <a:endParaRPr lang="en-US" b="1" dirty="0">
              <a:latin typeface="+mj-lt"/>
              <a:cs typeface="Arial"/>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429D13E4-4644-E243-8AE6-17B2BF3CC6E8}"/>
              </a:ext>
            </a:extLst>
          </p:cNvPr>
          <p:cNvGraphicFramePr/>
          <p:nvPr/>
        </p:nvGraphicFramePr>
        <p:xfrm>
          <a:off x="549258" y="1765369"/>
          <a:ext cx="10803685" cy="4574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416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pitchFamily="34" charset="0"/>
                <a:ea typeface="+mn-ea"/>
                <a:cs typeface="Arial" panose="020B0604020202020204" pitchFamily="34" charset="0"/>
              </a:rPr>
              <a:t>BASE: PLANS TO TRAVEL 2021 SUMMER (n=854), SUMMER 2022 (n=863); SUMMER 2023 (n=881)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Q14. Thinking ahead to your vacation travel plans for summer 2023, which of the following modes of transportation do you intend to take? Please select all that apply. </a:t>
            </a:r>
          </a:p>
        </p:txBody>
      </p:sp>
      <p:sp>
        <p:nvSpPr>
          <p:cNvPr id="17" name="TextBox 16">
            <a:extLst>
              <a:ext uri="{FF2B5EF4-FFF2-40B4-BE49-F238E27FC236}">
                <a16:creationId xmlns:a16="http://schemas.microsoft.com/office/drawing/2014/main" id="{98884EBB-86D8-4156-8466-C54B61AA83DF}"/>
              </a:ext>
            </a:extLst>
          </p:cNvPr>
          <p:cNvSpPr txBox="1"/>
          <p:nvPr/>
        </p:nvSpPr>
        <p:spPr>
          <a:xfrm>
            <a:off x="2313523" y="1284184"/>
            <a:ext cx="75649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Thinking ahead to your vacation travel plans for summer 2023, which of the following modes of transportation do you intend to take? Please select all that apply.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planning to travel</a:t>
            </a: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 </a:t>
            </a:r>
            <a:r>
              <a:rPr lang="en-US" sz="1200" b="1" i="1" dirty="0">
                <a:solidFill>
                  <a:srgbClr val="000000"/>
                </a:solidFill>
                <a:latin typeface="Arial" panose="020B0604020202020204"/>
              </a:rPr>
              <a:t>this summer</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lIns="91440" tIns="45720" rIns="91440" bIns="45720" anchor="t"/>
          <a:lstStyle/>
          <a:p>
            <a:r>
              <a:rPr lang="en-US" b="1" dirty="0">
                <a:latin typeface="+mj-lt"/>
                <a:cs typeface="Arial"/>
              </a:rPr>
              <a:t>And Longer Trips Away From Home Favors Airplane Travel</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217F9A8B-8072-034E-8F4D-5D6691DF7174}"/>
              </a:ext>
            </a:extLst>
          </p:cNvPr>
          <p:cNvGraphicFramePr/>
          <p:nvPr/>
        </p:nvGraphicFramePr>
        <p:xfrm>
          <a:off x="851508" y="2012852"/>
          <a:ext cx="10488983" cy="414787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7816CFE-1326-6046-8BB5-23F4203541B2}"/>
              </a:ext>
            </a:extLst>
          </p:cNvPr>
          <p:cNvSpPr txBox="1"/>
          <p:nvPr/>
        </p:nvSpPr>
        <p:spPr>
          <a:xfrm>
            <a:off x="9461542" y="2590030"/>
            <a:ext cx="2096405" cy="954107"/>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rial" panose="020B0604020202020204"/>
                <a:ea typeface="+mn-ea"/>
                <a:cs typeface="+mn-cs"/>
              </a:rPr>
              <a:t>Plans to Travel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F9C">
                    <a:lumMod val="60000"/>
                    <a:lumOff val="40000"/>
                  </a:srgbClr>
                </a:solidFill>
                <a:effectLst/>
                <a:uLnTx/>
                <a:uFillTx/>
                <a:latin typeface="Arial" panose="020B0604020202020204"/>
                <a:ea typeface="+mn-ea"/>
                <a:cs typeface="+mn-cs"/>
              </a:rPr>
              <a:t>86%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Summer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panose="020B0604020202020204"/>
                <a:ea typeface="+mn-ea"/>
                <a:cs typeface="+mn-cs"/>
              </a:rPr>
              <a:t>85%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Summer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89% </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Summer 2023</a:t>
            </a:r>
          </a:p>
        </p:txBody>
      </p:sp>
      <p:grpSp>
        <p:nvGrpSpPr>
          <p:cNvPr id="10" name="Group 9">
            <a:extLst>
              <a:ext uri="{FF2B5EF4-FFF2-40B4-BE49-F238E27FC236}">
                <a16:creationId xmlns:a16="http://schemas.microsoft.com/office/drawing/2014/main" id="{54FF62CB-5E14-154E-91A2-26E18FAC5B2D}"/>
              </a:ext>
            </a:extLst>
          </p:cNvPr>
          <p:cNvGrpSpPr/>
          <p:nvPr/>
        </p:nvGrpSpPr>
        <p:grpSpPr>
          <a:xfrm>
            <a:off x="5958266" y="4389954"/>
            <a:ext cx="2352337" cy="614721"/>
            <a:chOff x="9829662" y="3146071"/>
            <a:chExt cx="2352337" cy="614721"/>
          </a:xfrm>
        </p:grpSpPr>
        <p:cxnSp>
          <p:nvCxnSpPr>
            <p:cNvPr id="12" name="Straight Arrow Connector 11">
              <a:extLst>
                <a:ext uri="{FF2B5EF4-FFF2-40B4-BE49-F238E27FC236}">
                  <a16:creationId xmlns:a16="http://schemas.microsoft.com/office/drawing/2014/main" id="{AF452078-C875-B54A-A38B-F3650AFB58B6}"/>
                </a:ext>
              </a:extLst>
            </p:cNvPr>
            <p:cNvCxnSpPr>
              <a:cxnSpLocks/>
            </p:cNvCxnSpPr>
            <p:nvPr/>
          </p:nvCxnSpPr>
          <p:spPr>
            <a:xfrm flipV="1">
              <a:off x="10356155" y="3431868"/>
              <a:ext cx="0" cy="32892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A60D950-6F1B-6D47-95A0-C78CB624C7EB}"/>
                </a:ext>
              </a:extLst>
            </p:cNvPr>
            <p:cNvSpPr txBox="1"/>
            <p:nvPr/>
          </p:nvSpPr>
          <p:spPr>
            <a:xfrm>
              <a:off x="9829662" y="3146071"/>
              <a:ext cx="23523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24%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grpSp>
      <p:sp>
        <p:nvSpPr>
          <p:cNvPr id="2" name="Rounded Rectangle 1">
            <a:extLst>
              <a:ext uri="{FF2B5EF4-FFF2-40B4-BE49-F238E27FC236}">
                <a16:creationId xmlns:a16="http://schemas.microsoft.com/office/drawing/2014/main" id="{087F9DA9-F8FB-1ACF-65FD-B3D7C0876DAA}"/>
              </a:ext>
            </a:extLst>
          </p:cNvPr>
          <p:cNvSpPr/>
          <p:nvPr/>
        </p:nvSpPr>
        <p:spPr>
          <a:xfrm>
            <a:off x="953661" y="2434647"/>
            <a:ext cx="4007714" cy="3762766"/>
          </a:xfrm>
          <a:prstGeom prst="roundRect">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50000"/>
                </a:schemeClr>
              </a:solidFill>
            </a:endParaRPr>
          </a:p>
        </p:txBody>
      </p:sp>
      <p:grpSp>
        <p:nvGrpSpPr>
          <p:cNvPr id="4" name="Group 3">
            <a:extLst>
              <a:ext uri="{FF2B5EF4-FFF2-40B4-BE49-F238E27FC236}">
                <a16:creationId xmlns:a16="http://schemas.microsoft.com/office/drawing/2014/main" id="{8A147456-AF3F-D021-E9BB-FF88E67BE42E}"/>
              </a:ext>
            </a:extLst>
          </p:cNvPr>
          <p:cNvGrpSpPr/>
          <p:nvPr/>
        </p:nvGrpSpPr>
        <p:grpSpPr>
          <a:xfrm>
            <a:off x="1856897" y="2620841"/>
            <a:ext cx="2352337" cy="573830"/>
            <a:chOff x="9820865" y="3144430"/>
            <a:chExt cx="2352337" cy="573830"/>
          </a:xfrm>
        </p:grpSpPr>
        <p:cxnSp>
          <p:nvCxnSpPr>
            <p:cNvPr id="5" name="Straight Arrow Connector 4">
              <a:extLst>
                <a:ext uri="{FF2B5EF4-FFF2-40B4-BE49-F238E27FC236}">
                  <a16:creationId xmlns:a16="http://schemas.microsoft.com/office/drawing/2014/main" id="{055DF8A0-0F66-5B54-F657-1EA80B806BEE}"/>
                </a:ext>
              </a:extLst>
            </p:cNvPr>
            <p:cNvCxnSpPr>
              <a:cxnSpLocks/>
            </p:cNvCxnSpPr>
            <p:nvPr/>
          </p:nvCxnSpPr>
          <p:spPr>
            <a:xfrm flipV="1">
              <a:off x="10356155" y="3389336"/>
              <a:ext cx="0" cy="32892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17984AC-F770-E16E-8483-61A63CD2F0A7}"/>
                </a:ext>
              </a:extLst>
            </p:cNvPr>
            <p:cNvSpPr txBox="1"/>
            <p:nvPr/>
          </p:nvSpPr>
          <p:spPr>
            <a:xfrm>
              <a:off x="9820865" y="3144430"/>
              <a:ext cx="23523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81%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Boomers</a:t>
              </a:r>
            </a:p>
          </p:txBody>
        </p:sp>
      </p:grpSp>
      <p:grpSp>
        <p:nvGrpSpPr>
          <p:cNvPr id="7" name="Group 6">
            <a:extLst>
              <a:ext uri="{FF2B5EF4-FFF2-40B4-BE49-F238E27FC236}">
                <a16:creationId xmlns:a16="http://schemas.microsoft.com/office/drawing/2014/main" id="{35E22A7F-4DFA-FF0E-8044-2C20F067B7A1}"/>
              </a:ext>
            </a:extLst>
          </p:cNvPr>
          <p:cNvGrpSpPr/>
          <p:nvPr/>
        </p:nvGrpSpPr>
        <p:grpSpPr>
          <a:xfrm>
            <a:off x="3874288" y="3027210"/>
            <a:ext cx="2352337" cy="741291"/>
            <a:chOff x="9780025" y="2976969"/>
            <a:chExt cx="2352337" cy="741291"/>
          </a:xfrm>
        </p:grpSpPr>
        <p:cxnSp>
          <p:nvCxnSpPr>
            <p:cNvPr id="14" name="Straight Arrow Connector 13">
              <a:extLst>
                <a:ext uri="{FF2B5EF4-FFF2-40B4-BE49-F238E27FC236}">
                  <a16:creationId xmlns:a16="http://schemas.microsoft.com/office/drawing/2014/main" id="{EB83D6F5-2F4A-F311-84CE-89C15ED27FFA}"/>
                </a:ext>
              </a:extLst>
            </p:cNvPr>
            <p:cNvCxnSpPr>
              <a:cxnSpLocks/>
            </p:cNvCxnSpPr>
            <p:nvPr/>
          </p:nvCxnSpPr>
          <p:spPr>
            <a:xfrm flipV="1">
              <a:off x="10356155" y="3389336"/>
              <a:ext cx="0" cy="32892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85A8C28-F386-EB34-6C31-57467E60BF40}"/>
                </a:ext>
              </a:extLst>
            </p:cNvPr>
            <p:cNvSpPr txBox="1"/>
            <p:nvPr/>
          </p:nvSpPr>
          <p:spPr>
            <a:xfrm>
              <a:off x="9780025" y="2976969"/>
              <a:ext cx="235233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1">
                      <a:lumMod val="50000"/>
                    </a:schemeClr>
                  </a:solidFill>
                  <a:latin typeface="Arial" panose="020B0604020202020204"/>
                </a:rPr>
                <a:t>68</a:t>
              </a:r>
              <a:r>
                <a:rPr kumimoji="0" lang="en-US" sz="11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 </a:t>
              </a:r>
              <a:r>
                <a:rPr lang="en-US" sz="1100" b="1" dirty="0">
                  <a:solidFill>
                    <a:srgbClr val="000000"/>
                  </a:solidFill>
                  <a:latin typeface="Arial" panose="020B0604020202020204"/>
                </a:rPr>
                <a:t>West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64%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Suburban</a:t>
              </a:r>
            </a:p>
          </p:txBody>
        </p:sp>
      </p:grpSp>
    </p:spTree>
    <p:extLst>
      <p:ext uri="{BB962C8B-B14F-4D97-AF65-F5344CB8AC3E}">
        <p14:creationId xmlns:p14="http://schemas.microsoft.com/office/powerpoint/2010/main" val="80909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PLANS TO TRAVEL OVERNIGHT (2021 n=854; 2022 n=873)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Q19. What type of accommodation(s) do you plan to use or stay in when you travel this summer? Please select all that apply.</a:t>
            </a:r>
          </a:p>
        </p:txBody>
      </p:sp>
      <p:sp>
        <p:nvSpPr>
          <p:cNvPr id="17" name="TextBox 16">
            <a:extLst>
              <a:ext uri="{FF2B5EF4-FFF2-40B4-BE49-F238E27FC236}">
                <a16:creationId xmlns:a16="http://schemas.microsoft.com/office/drawing/2014/main" id="{98884EBB-86D8-4156-8466-C54B61AA83DF}"/>
              </a:ext>
            </a:extLst>
          </p:cNvPr>
          <p:cNvSpPr txBox="1"/>
          <p:nvPr/>
        </p:nvSpPr>
        <p:spPr>
          <a:xfrm>
            <a:off x="2061940" y="1065870"/>
            <a:ext cx="80681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What type of accommodation(s) do you plan to use/stay in when you travel this summer?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Please select all that apply.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who plan to travel overnight this summer</a:t>
            </a:r>
            <a:endParaRPr kumimoji="0" lang="en-US" sz="11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Hotels Continue To Be The Accommodation Of Choice Among Travelers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B9B3CE71-E6BD-314C-B80F-85D6E9B0F890}"/>
              </a:ext>
            </a:extLst>
          </p:cNvPr>
          <p:cNvGraphicFramePr/>
          <p:nvPr/>
        </p:nvGraphicFramePr>
        <p:xfrm>
          <a:off x="421288" y="1874444"/>
          <a:ext cx="10331389" cy="428725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3CA6CE81-7E02-D0F9-FD9E-7168913AAA7D}"/>
              </a:ext>
            </a:extLst>
          </p:cNvPr>
          <p:cNvGrpSpPr/>
          <p:nvPr/>
        </p:nvGrpSpPr>
        <p:grpSpPr>
          <a:xfrm>
            <a:off x="8662579" y="2155732"/>
            <a:ext cx="2258193" cy="261610"/>
            <a:chOff x="9738317" y="3111159"/>
            <a:chExt cx="2258193" cy="261610"/>
          </a:xfrm>
        </p:grpSpPr>
        <p:cxnSp>
          <p:nvCxnSpPr>
            <p:cNvPr id="4" name="Straight Arrow Connector 3">
              <a:extLst>
                <a:ext uri="{FF2B5EF4-FFF2-40B4-BE49-F238E27FC236}">
                  <a16:creationId xmlns:a16="http://schemas.microsoft.com/office/drawing/2014/main" id="{34A78E38-4AC7-C915-5483-BF8D18C79D8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C4BFD8A-272B-850A-3E43-0125179F099F}"/>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71%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Millennials</a:t>
              </a:r>
            </a:p>
          </p:txBody>
        </p:sp>
      </p:grpSp>
      <p:grpSp>
        <p:nvGrpSpPr>
          <p:cNvPr id="6" name="Group 5">
            <a:extLst>
              <a:ext uri="{FF2B5EF4-FFF2-40B4-BE49-F238E27FC236}">
                <a16:creationId xmlns:a16="http://schemas.microsoft.com/office/drawing/2014/main" id="{93C3122B-824E-8EC4-C068-03ED9AB16888}"/>
              </a:ext>
            </a:extLst>
          </p:cNvPr>
          <p:cNvGrpSpPr/>
          <p:nvPr/>
        </p:nvGrpSpPr>
        <p:grpSpPr>
          <a:xfrm>
            <a:off x="6858589" y="3127614"/>
            <a:ext cx="2258193" cy="261610"/>
            <a:chOff x="9738317" y="3111159"/>
            <a:chExt cx="2258193" cy="261610"/>
          </a:xfrm>
        </p:grpSpPr>
        <p:cxnSp>
          <p:nvCxnSpPr>
            <p:cNvPr id="8" name="Straight Arrow Connector 7">
              <a:extLst>
                <a:ext uri="{FF2B5EF4-FFF2-40B4-BE49-F238E27FC236}">
                  <a16:creationId xmlns:a16="http://schemas.microsoft.com/office/drawing/2014/main" id="{8C278801-00A2-F6F5-DD07-7886586A17A4}"/>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1D0FAB1-2CE7-30E4-8BD5-8FAD9DDF3676}"/>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36%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grpSp>
      <p:grpSp>
        <p:nvGrpSpPr>
          <p:cNvPr id="14" name="Group 13">
            <a:extLst>
              <a:ext uri="{FF2B5EF4-FFF2-40B4-BE49-F238E27FC236}">
                <a16:creationId xmlns:a16="http://schemas.microsoft.com/office/drawing/2014/main" id="{9DC69B0E-0A0A-7E75-BD3F-83D3C6C4C507}"/>
              </a:ext>
            </a:extLst>
          </p:cNvPr>
          <p:cNvGrpSpPr/>
          <p:nvPr/>
        </p:nvGrpSpPr>
        <p:grpSpPr>
          <a:xfrm>
            <a:off x="6178602" y="4659045"/>
            <a:ext cx="2258193" cy="261610"/>
            <a:chOff x="9738317" y="3111159"/>
            <a:chExt cx="2258193" cy="261610"/>
          </a:xfrm>
        </p:grpSpPr>
        <p:cxnSp>
          <p:nvCxnSpPr>
            <p:cNvPr id="15" name="Straight Arrow Connector 14">
              <a:extLst>
                <a:ext uri="{FF2B5EF4-FFF2-40B4-BE49-F238E27FC236}">
                  <a16:creationId xmlns:a16="http://schemas.microsoft.com/office/drawing/2014/main" id="{57CE402B-CF03-DDA7-DD31-0815B60233EF}"/>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FA61158-3443-2F7D-728F-2413E24A8D26}"/>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17%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South</a:t>
              </a:r>
            </a:p>
          </p:txBody>
        </p:sp>
      </p:grpSp>
    </p:spTree>
    <p:extLst>
      <p:ext uri="{BB962C8B-B14F-4D97-AF65-F5344CB8AC3E}">
        <p14:creationId xmlns:p14="http://schemas.microsoft.com/office/powerpoint/2010/main" val="328882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4335989-0181-D549-ACA6-665D6CE1A75F}"/>
              </a:ext>
            </a:extLst>
          </p:cNvPr>
          <p:cNvGraphicFramePr/>
          <p:nvPr/>
        </p:nvGraphicFramePr>
        <p:xfrm>
          <a:off x="309660" y="1875761"/>
          <a:ext cx="11572678" cy="49822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SUMMER TRAVELERS </a:t>
            </a:r>
            <a:r>
              <a:rPr lang="en-US" sz="800" u="sng" dirty="0">
                <a:solidFill>
                  <a:srgbClr val="939598"/>
                </a:solidFill>
                <a:latin typeface="Arial" panose="020B0604020202020204"/>
                <a:cs typeface="Arial" panose="020B0604020202020204" pitchFamily="34" charset="0"/>
              </a:rPr>
              <a:t>(n=881)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Q20. How likely are you to visit each of the following this summer? </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Beaches/Lakes Are Top Destinations For Summer Travelers</a:t>
            </a:r>
            <a:br>
              <a:rPr lang="en-US" b="1" dirty="0">
                <a:latin typeface="+mj-lt"/>
              </a:rPr>
            </a:br>
            <a:r>
              <a:rPr lang="en-US" sz="1800" b="1" dirty="0">
                <a:latin typeface="+mj-lt"/>
              </a:rPr>
              <a:t>Especially Millennials And Americans In The Northeast</a:t>
            </a:r>
            <a:endParaRPr lang="en-US" b="1" dirty="0">
              <a:latin typeface="+mj-lt"/>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387066" y="513916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45689AE-3F25-924F-95D7-E175F275E53F}"/>
              </a:ext>
            </a:extLst>
          </p:cNvPr>
          <p:cNvSpPr txBox="1"/>
          <p:nvPr/>
        </p:nvSpPr>
        <p:spPr>
          <a:xfrm>
            <a:off x="621648" y="1558891"/>
            <a:ext cx="109487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How likely are you to visit each of the following this summer?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latin typeface="Arial" panose="020B0604020202020204"/>
              </a:rPr>
              <a:t>% Likely, Among summer travelers</a:t>
            </a:r>
            <a:endPar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9251FBA2-B9C3-EFD0-B571-863B503D7516}"/>
              </a:ext>
            </a:extLst>
          </p:cNvPr>
          <p:cNvSpPr txBox="1"/>
          <p:nvPr/>
        </p:nvSpPr>
        <p:spPr>
          <a:xfrm>
            <a:off x="9881243" y="3429000"/>
            <a:ext cx="145306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latin typeface="Arial" panose="020B0604020202020204"/>
              </a:rPr>
              <a:t>55</a:t>
            </a: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 </a:t>
            </a:r>
            <a:r>
              <a:rPr lang="en-US" sz="1100" b="1" dirty="0">
                <a:solidFill>
                  <a:srgbClr val="000000"/>
                </a:solidFill>
                <a:latin typeface="Arial" panose="020B0604020202020204"/>
              </a:rPr>
              <a:t>U</a:t>
            </a:r>
            <a:r>
              <a:rPr kumimoji="0" lang="en-US" sz="1100" b="1" i="0" u="none" strike="noStrike" kern="1200" cap="none" spc="0" normalizeH="0" baseline="0" noProof="0" dirty="0" err="1">
                <a:ln>
                  <a:noFill/>
                </a:ln>
                <a:solidFill>
                  <a:srgbClr val="000000"/>
                </a:solidFill>
                <a:effectLst/>
                <a:uLnTx/>
                <a:uFillTx/>
                <a:latin typeface="Arial" panose="020B0604020202020204"/>
                <a:ea typeface="+mn-ea"/>
                <a:cs typeface="+mn-cs"/>
              </a:rPr>
              <a:t>rban</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 1M+</a:t>
            </a:r>
          </a:p>
        </p:txBody>
      </p:sp>
      <p:cxnSp>
        <p:nvCxnSpPr>
          <p:cNvPr id="13" name="Straight Arrow Connector 12">
            <a:extLst>
              <a:ext uri="{FF2B5EF4-FFF2-40B4-BE49-F238E27FC236}">
                <a16:creationId xmlns:a16="http://schemas.microsoft.com/office/drawing/2014/main" id="{B44D780B-961F-E482-53BC-7701BD31282E}"/>
              </a:ext>
            </a:extLst>
          </p:cNvPr>
          <p:cNvCxnSpPr>
            <a:cxnSpLocks/>
          </p:cNvCxnSpPr>
          <p:nvPr/>
        </p:nvCxnSpPr>
        <p:spPr>
          <a:xfrm flipV="1">
            <a:off x="10695853" y="3709081"/>
            <a:ext cx="0" cy="17592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E60A4B47-ADC4-6993-94A7-5413C682282B}"/>
              </a:ext>
            </a:extLst>
          </p:cNvPr>
          <p:cNvGrpSpPr/>
          <p:nvPr/>
        </p:nvGrpSpPr>
        <p:grpSpPr>
          <a:xfrm>
            <a:off x="-106324" y="1972693"/>
            <a:ext cx="1763534" cy="606809"/>
            <a:chOff x="-106324" y="1972693"/>
            <a:chExt cx="1763534" cy="606809"/>
          </a:xfrm>
        </p:grpSpPr>
        <p:sp>
          <p:nvSpPr>
            <p:cNvPr id="6" name="TextBox 5">
              <a:extLst>
                <a:ext uri="{FF2B5EF4-FFF2-40B4-BE49-F238E27FC236}">
                  <a16:creationId xmlns:a16="http://schemas.microsoft.com/office/drawing/2014/main" id="{DE0CECEF-D454-F764-1E2B-B5CE0E30F2FA}"/>
                </a:ext>
              </a:extLst>
            </p:cNvPr>
            <p:cNvSpPr txBox="1"/>
            <p:nvPr/>
          </p:nvSpPr>
          <p:spPr>
            <a:xfrm>
              <a:off x="-106324" y="1972693"/>
              <a:ext cx="176353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94% </a:t>
              </a:r>
              <a:r>
                <a:rPr lang="en-US" sz="1100" b="1" dirty="0">
                  <a:solidFill>
                    <a:srgbClr val="000000"/>
                  </a:solidFill>
                  <a:latin typeface="Arial" panose="020B0604020202020204"/>
                </a:rPr>
                <a:t>Millennials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latin typeface="Arial" panose="020B0604020202020204"/>
                </a:rPr>
                <a:t>93</a:t>
              </a: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 </a:t>
              </a:r>
              <a:r>
                <a:rPr lang="en-US" sz="1100" b="1" dirty="0">
                  <a:solidFill>
                    <a:srgbClr val="000000"/>
                  </a:solidFill>
                  <a:latin typeface="Arial" panose="020B0604020202020204"/>
                </a:rPr>
                <a:t>Northeast</a:t>
              </a:r>
            </a:p>
          </p:txBody>
        </p:sp>
        <p:cxnSp>
          <p:nvCxnSpPr>
            <p:cNvPr id="10" name="Straight Arrow Connector 9">
              <a:extLst>
                <a:ext uri="{FF2B5EF4-FFF2-40B4-BE49-F238E27FC236}">
                  <a16:creationId xmlns:a16="http://schemas.microsoft.com/office/drawing/2014/main" id="{896DC58A-7B4B-73BD-68FD-8E07C253FBEB}"/>
                </a:ext>
              </a:extLst>
            </p:cNvPr>
            <p:cNvCxnSpPr>
              <a:cxnSpLocks/>
            </p:cNvCxnSpPr>
            <p:nvPr/>
          </p:nvCxnSpPr>
          <p:spPr>
            <a:xfrm flipV="1">
              <a:off x="775443" y="2403580"/>
              <a:ext cx="0" cy="17592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5CC96163-102C-2624-F306-B664FCC3BEDF}"/>
              </a:ext>
            </a:extLst>
          </p:cNvPr>
          <p:cNvSpPr txBox="1"/>
          <p:nvPr/>
        </p:nvSpPr>
        <p:spPr>
          <a:xfrm>
            <a:off x="-653143" y="2280062"/>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5D0E8D7E-F68E-5BF9-97D0-0173EC28D270}"/>
              </a:ext>
            </a:extLst>
          </p:cNvPr>
          <p:cNvGrpSpPr/>
          <p:nvPr/>
        </p:nvGrpSpPr>
        <p:grpSpPr>
          <a:xfrm>
            <a:off x="1399862" y="2774782"/>
            <a:ext cx="1763534" cy="411529"/>
            <a:chOff x="-106324" y="2167973"/>
            <a:chExt cx="1763534" cy="411529"/>
          </a:xfrm>
        </p:grpSpPr>
        <p:sp>
          <p:nvSpPr>
            <p:cNvPr id="5" name="TextBox 4">
              <a:extLst>
                <a:ext uri="{FF2B5EF4-FFF2-40B4-BE49-F238E27FC236}">
                  <a16:creationId xmlns:a16="http://schemas.microsoft.com/office/drawing/2014/main" id="{9EB7BA8D-BC9B-C2D0-EE01-FE7CE5D84DC5}"/>
                </a:ext>
              </a:extLst>
            </p:cNvPr>
            <p:cNvSpPr txBox="1"/>
            <p:nvPr/>
          </p:nvSpPr>
          <p:spPr>
            <a:xfrm>
              <a:off x="-106324" y="2167973"/>
              <a:ext cx="176353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76% </a:t>
              </a:r>
              <a:r>
                <a:rPr lang="en-US" sz="1100" b="1" dirty="0">
                  <a:solidFill>
                    <a:srgbClr val="000000"/>
                  </a:solidFill>
                  <a:latin typeface="Arial" panose="020B0604020202020204"/>
                </a:rPr>
                <a:t>Gen Z</a:t>
              </a:r>
            </a:p>
          </p:txBody>
        </p:sp>
        <p:cxnSp>
          <p:nvCxnSpPr>
            <p:cNvPr id="14" name="Straight Arrow Connector 13">
              <a:extLst>
                <a:ext uri="{FF2B5EF4-FFF2-40B4-BE49-F238E27FC236}">
                  <a16:creationId xmlns:a16="http://schemas.microsoft.com/office/drawing/2014/main" id="{0D71C378-7CCD-847F-C7F4-D74E154140A9}"/>
                </a:ext>
              </a:extLst>
            </p:cNvPr>
            <p:cNvCxnSpPr>
              <a:cxnSpLocks/>
            </p:cNvCxnSpPr>
            <p:nvPr/>
          </p:nvCxnSpPr>
          <p:spPr>
            <a:xfrm flipV="1">
              <a:off x="775443" y="2403580"/>
              <a:ext cx="0" cy="17592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660AA742-48C7-50FC-2DD2-1423F6E6DC31}"/>
              </a:ext>
            </a:extLst>
          </p:cNvPr>
          <p:cNvGrpSpPr/>
          <p:nvPr/>
        </p:nvGrpSpPr>
        <p:grpSpPr>
          <a:xfrm>
            <a:off x="8263801" y="2963838"/>
            <a:ext cx="1763534" cy="465162"/>
            <a:chOff x="-106324" y="2114340"/>
            <a:chExt cx="1763534" cy="465162"/>
          </a:xfrm>
        </p:grpSpPr>
        <p:sp>
          <p:nvSpPr>
            <p:cNvPr id="16" name="TextBox 15">
              <a:extLst>
                <a:ext uri="{FF2B5EF4-FFF2-40B4-BE49-F238E27FC236}">
                  <a16:creationId xmlns:a16="http://schemas.microsoft.com/office/drawing/2014/main" id="{8FDBD01B-B6BA-703D-AFEB-0D33E524C39A}"/>
                </a:ext>
              </a:extLst>
            </p:cNvPr>
            <p:cNvSpPr txBox="1"/>
            <p:nvPr/>
          </p:nvSpPr>
          <p:spPr>
            <a:xfrm>
              <a:off x="-106324" y="2114340"/>
              <a:ext cx="176353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70% </a:t>
              </a:r>
              <a:r>
                <a:rPr lang="en-US" sz="1100" b="1" dirty="0">
                  <a:solidFill>
                    <a:srgbClr val="000000"/>
                  </a:solidFill>
                  <a:latin typeface="Arial" panose="020B0604020202020204"/>
                </a:rPr>
                <a:t>Millennials</a:t>
              </a:r>
            </a:p>
          </p:txBody>
        </p:sp>
        <p:cxnSp>
          <p:nvCxnSpPr>
            <p:cNvPr id="17" name="Straight Arrow Connector 16">
              <a:extLst>
                <a:ext uri="{FF2B5EF4-FFF2-40B4-BE49-F238E27FC236}">
                  <a16:creationId xmlns:a16="http://schemas.microsoft.com/office/drawing/2014/main" id="{7F6308AB-CB9A-64E5-F39C-105B79A807AF}"/>
                </a:ext>
              </a:extLst>
            </p:cNvPr>
            <p:cNvCxnSpPr>
              <a:cxnSpLocks/>
            </p:cNvCxnSpPr>
            <p:nvPr/>
          </p:nvCxnSpPr>
          <p:spPr>
            <a:xfrm flipV="1">
              <a:off x="775443" y="2403580"/>
              <a:ext cx="0" cy="17592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A52F3E43-3210-F2D0-5634-C5D7A14477D6}"/>
              </a:ext>
            </a:extLst>
          </p:cNvPr>
          <p:cNvGrpSpPr/>
          <p:nvPr/>
        </p:nvGrpSpPr>
        <p:grpSpPr>
          <a:xfrm>
            <a:off x="5229464" y="2897130"/>
            <a:ext cx="1763534" cy="440574"/>
            <a:chOff x="-96737" y="2138928"/>
            <a:chExt cx="1763534" cy="440574"/>
          </a:xfrm>
        </p:grpSpPr>
        <p:sp>
          <p:nvSpPr>
            <p:cNvPr id="20" name="TextBox 19">
              <a:extLst>
                <a:ext uri="{FF2B5EF4-FFF2-40B4-BE49-F238E27FC236}">
                  <a16:creationId xmlns:a16="http://schemas.microsoft.com/office/drawing/2014/main" id="{2EF67EE9-3F6F-BC96-A999-5DAE30D17410}"/>
                </a:ext>
              </a:extLst>
            </p:cNvPr>
            <p:cNvSpPr txBox="1"/>
            <p:nvPr/>
          </p:nvSpPr>
          <p:spPr>
            <a:xfrm>
              <a:off x="-96737" y="2138928"/>
              <a:ext cx="176353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73%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Urban 1M+</a:t>
              </a:r>
              <a:endParaRPr lang="en-US" sz="1100" b="1" dirty="0">
                <a:solidFill>
                  <a:srgbClr val="000000"/>
                </a:solidFill>
                <a:latin typeface="Arial" panose="020B0604020202020204"/>
              </a:endParaRPr>
            </a:p>
          </p:txBody>
        </p:sp>
        <p:cxnSp>
          <p:nvCxnSpPr>
            <p:cNvPr id="21" name="Straight Arrow Connector 20">
              <a:extLst>
                <a:ext uri="{FF2B5EF4-FFF2-40B4-BE49-F238E27FC236}">
                  <a16:creationId xmlns:a16="http://schemas.microsoft.com/office/drawing/2014/main" id="{B93CD7CB-8FBA-77B5-3566-FECB9C7E288B}"/>
                </a:ext>
              </a:extLst>
            </p:cNvPr>
            <p:cNvCxnSpPr>
              <a:cxnSpLocks/>
            </p:cNvCxnSpPr>
            <p:nvPr/>
          </p:nvCxnSpPr>
          <p:spPr>
            <a:xfrm flipV="1">
              <a:off x="775443" y="2403580"/>
              <a:ext cx="0" cy="17592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72669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0" y="2525120"/>
            <a:ext cx="12191999" cy="2355391"/>
          </a:xfrm>
        </p:spPr>
        <p:txBody>
          <a:bodyPr anchor="ctr"/>
          <a:lstStyle/>
          <a:p>
            <a:r>
              <a:rPr lang="en-US" sz="4800" dirty="0">
                <a:latin typeface="Helvetica" pitchFamily="2" charset="0"/>
              </a:rPr>
              <a:t>OOH Relevance: Key Categories </a:t>
            </a:r>
            <a:br>
              <a:rPr lang="en-US" sz="4800" dirty="0">
                <a:latin typeface="Helvetica" pitchFamily="2" charset="0"/>
              </a:rPr>
            </a:br>
            <a:r>
              <a:rPr lang="en-US" sz="4000" dirty="0">
                <a:latin typeface="Helvetica" pitchFamily="2" charset="0"/>
              </a:rPr>
              <a:t>Pharmaceuticals</a:t>
            </a:r>
            <a:br>
              <a:rPr lang="en-US" sz="4000" dirty="0">
                <a:latin typeface="Helvetica" pitchFamily="2" charset="0"/>
              </a:rPr>
            </a:br>
            <a:r>
              <a:rPr lang="en-US" sz="4000" dirty="0">
                <a:latin typeface="Helvetica" pitchFamily="2" charset="0"/>
              </a:rPr>
              <a:t>Video Streaming</a:t>
            </a:r>
            <a:br>
              <a:rPr lang="en-US" sz="4000" dirty="0">
                <a:latin typeface="Helvetica" pitchFamily="2" charset="0"/>
              </a:rPr>
            </a:br>
            <a:r>
              <a:rPr lang="en-US" sz="4000" dirty="0">
                <a:latin typeface="Helvetica" pitchFamily="2" charset="0"/>
              </a:rPr>
              <a:t>Luxury Brands</a:t>
            </a:r>
            <a:br>
              <a:rPr lang="en-US" sz="4000" dirty="0">
                <a:latin typeface="Helvetica" pitchFamily="2" charset="0"/>
              </a:rPr>
            </a:br>
            <a:r>
              <a:rPr lang="en-US" sz="4000" dirty="0">
                <a:latin typeface="Helvetica" pitchFamily="2" charset="0"/>
              </a:rPr>
              <a:t>Alcohol</a:t>
            </a:r>
          </a:p>
        </p:txBody>
      </p:sp>
    </p:spTree>
    <p:extLst>
      <p:ext uri="{BB962C8B-B14F-4D97-AF65-F5344CB8AC3E}">
        <p14:creationId xmlns:p14="http://schemas.microsoft.com/office/powerpoint/2010/main" val="1160003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Majority Of Consumers Are Interested In OOH Ads for Pharma Products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91562"/>
            <a:ext cx="10654964" cy="707886"/>
          </a:xfrm>
          <a:prstGeom prst="rect">
            <a:avLst/>
          </a:prstGeom>
          <a:noFill/>
        </p:spPr>
        <p:txBody>
          <a:bodyPr wrap="square" rtlCol="0">
            <a:spAutoFit/>
          </a:bodyPr>
          <a:lstStyle/>
          <a:p>
            <a:pPr defTabSz="914377">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GENERAL PUBLIC 18-64 (n=1005); ENGAGED WITH PHARMACEUTICAL ADS (n=427); INTERESTED IN PHARMACEUTICAL ADS (n=802)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 Do you recall recently seeing out-of-home advertisements for pharmaceutical products (e.g., prescription medicines, and over-the-counter items like pain relievers, vitamins, cold/flu/sinus remedies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Q3: Have you taken any of the following actions after recently seeing those out-of-home advertisements for pharmaceutical products?</a:t>
            </a: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Q2. Which type of out-of-home advertising messages for pharmaceutical products are most likely to interest you? Please select up to three.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1745CFFC-BBF8-6559-A727-EC08E1477097}"/>
              </a:ext>
            </a:extLst>
          </p:cNvPr>
          <p:cNvGrpSpPr/>
          <p:nvPr/>
        </p:nvGrpSpPr>
        <p:grpSpPr>
          <a:xfrm>
            <a:off x="253896" y="1428617"/>
            <a:ext cx="5050788" cy="4379586"/>
            <a:chOff x="11735803" y="1927482"/>
            <a:chExt cx="5555867" cy="5299300"/>
          </a:xfrm>
        </p:grpSpPr>
        <p:sp>
          <p:nvSpPr>
            <p:cNvPr id="20" name="Rectangle: Rounded Corners 14">
              <a:extLst>
                <a:ext uri="{FF2B5EF4-FFF2-40B4-BE49-F238E27FC236}">
                  <a16:creationId xmlns:a16="http://schemas.microsoft.com/office/drawing/2014/main" id="{5850935A-EEBD-7079-AC6B-B3DED8AC7CEA}"/>
                </a:ext>
              </a:extLst>
            </p:cNvPr>
            <p:cNvSpPr/>
            <p:nvPr/>
          </p:nvSpPr>
          <p:spPr>
            <a:xfrm>
              <a:off x="12073461" y="1927482"/>
              <a:ext cx="5218209" cy="5299300"/>
            </a:xfrm>
            <a:prstGeom prst="roundRect">
              <a:avLst/>
            </a:prstGeom>
            <a:solidFill>
              <a:srgbClr val="E5F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AD9184AA-5BB2-3354-EEAF-A3CFF70EC417}"/>
                </a:ext>
              </a:extLst>
            </p:cNvPr>
            <p:cNvGrpSpPr/>
            <p:nvPr/>
          </p:nvGrpSpPr>
          <p:grpSpPr>
            <a:xfrm>
              <a:off x="11735804" y="2446998"/>
              <a:ext cx="4669978" cy="1398770"/>
              <a:chOff x="11735804" y="2446998"/>
              <a:chExt cx="4669978" cy="1398770"/>
            </a:xfrm>
          </p:grpSpPr>
          <p:sp>
            <p:nvSpPr>
              <p:cNvPr id="21" name="Rectangle 20">
                <a:extLst>
                  <a:ext uri="{FF2B5EF4-FFF2-40B4-BE49-F238E27FC236}">
                    <a16:creationId xmlns:a16="http://schemas.microsoft.com/office/drawing/2014/main" id="{74E166F8-E87A-6CA8-4E55-CBF710A0C0BB}"/>
                  </a:ext>
                </a:extLst>
              </p:cNvPr>
              <p:cNvSpPr/>
              <p:nvPr/>
            </p:nvSpPr>
            <p:spPr>
              <a:xfrm>
                <a:off x="13853249" y="2592970"/>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recall seeing an OOH ad for </a:t>
                </a:r>
                <a:r>
                  <a:rPr kumimoji="0" lang="en-US" sz="1400" b="1" i="0" u="none" strike="noStrike" kern="0" cap="none" spc="0" normalizeH="0" baseline="0" noProof="0" dirty="0">
                    <a:ln>
                      <a:noFill/>
                    </a:ln>
                    <a:solidFill>
                      <a:schemeClr val="accent4"/>
                    </a:solidFill>
                    <a:effectLst/>
                    <a:uLnTx/>
                    <a:uFillTx/>
                    <a:latin typeface="Arial" panose="020B0604020202020204"/>
                    <a:ea typeface="+mn-ea"/>
                    <a:cs typeface="Helvetica" panose="020B0604020202020204" pitchFamily="34" charset="0"/>
                  </a:rPr>
                  <a:t>pharmaceutical products</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 recently</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12" name="Chart 11">
                <a:extLst>
                  <a:ext uri="{FF2B5EF4-FFF2-40B4-BE49-F238E27FC236}">
                    <a16:creationId xmlns:a16="http://schemas.microsoft.com/office/drawing/2014/main" id="{76CE4896-1155-2E6E-214C-1188E9E45A88}"/>
                  </a:ext>
                </a:extLst>
              </p:cNvPr>
              <p:cNvGraphicFramePr/>
              <p:nvPr>
                <p:extLst>
                  <p:ext uri="{D42A27DB-BD31-4B8C-83A1-F6EECF244321}">
                    <p14:modId xmlns:p14="http://schemas.microsoft.com/office/powerpoint/2010/main" val="4096485799"/>
                  </p:ext>
                </p:extLst>
              </p:nvPr>
            </p:nvGraphicFramePr>
            <p:xfrm>
              <a:off x="11735804" y="2446998"/>
              <a:ext cx="2715278" cy="13987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1960805-E843-C668-3EE3-9D42388B521F}"/>
                  </a:ext>
                </a:extLst>
              </p:cNvPr>
              <p:cNvSpPr txBox="1"/>
              <p:nvPr/>
            </p:nvSpPr>
            <p:spPr>
              <a:xfrm>
                <a:off x="12488692" y="2886676"/>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solidFill>
                    <a:effectLst/>
                    <a:uLnTx/>
                    <a:uFillTx/>
                    <a:latin typeface="Arial" panose="020B0604020202020204"/>
                    <a:ea typeface="+mn-ea"/>
                    <a:cs typeface="+mn-cs"/>
                  </a:rPr>
                  <a:t>54%</a:t>
                </a:r>
              </a:p>
            </p:txBody>
          </p:sp>
        </p:grpSp>
        <p:grpSp>
          <p:nvGrpSpPr>
            <p:cNvPr id="23" name="Group 22">
              <a:extLst>
                <a:ext uri="{FF2B5EF4-FFF2-40B4-BE49-F238E27FC236}">
                  <a16:creationId xmlns:a16="http://schemas.microsoft.com/office/drawing/2014/main" id="{EC9A4BE2-57D8-DA23-C7DB-9DBD4E8EB755}"/>
                </a:ext>
              </a:extLst>
            </p:cNvPr>
            <p:cNvGrpSpPr/>
            <p:nvPr/>
          </p:nvGrpSpPr>
          <p:grpSpPr>
            <a:xfrm>
              <a:off x="11735805" y="3830652"/>
              <a:ext cx="4669977" cy="1398770"/>
              <a:chOff x="11705914" y="2360144"/>
              <a:chExt cx="4669977" cy="1398770"/>
            </a:xfrm>
          </p:grpSpPr>
          <p:sp>
            <p:nvSpPr>
              <p:cNvPr id="24" name="Rectangle 23">
                <a:extLst>
                  <a:ext uri="{FF2B5EF4-FFF2-40B4-BE49-F238E27FC236}">
                    <a16:creationId xmlns:a16="http://schemas.microsoft.com/office/drawing/2014/main" id="{435AB091-6E26-0749-81C4-5265FB3D3756}"/>
                  </a:ext>
                </a:extLst>
              </p:cNvPr>
              <p:cNvSpPr/>
              <p:nvPr/>
            </p:nvSpPr>
            <p:spPr>
              <a:xfrm>
                <a:off x="13823359" y="2531643"/>
                <a:ext cx="2552532"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who recall seeing a pharmaceutical product ad </a:t>
                </a:r>
                <a:r>
                  <a:rPr kumimoji="0" lang="en-US" sz="1400" b="1" i="0" u="none" strike="noStrike" kern="0" cap="none" spc="0" normalizeH="0" baseline="0" noProof="0" dirty="0">
                    <a:ln>
                      <a:noFill/>
                    </a:ln>
                    <a:solidFill>
                      <a:schemeClr val="accent4"/>
                    </a:solidFill>
                    <a:effectLst/>
                    <a:uLnTx/>
                    <a:uFillTx/>
                    <a:latin typeface="Arial" panose="020B0604020202020204"/>
                    <a:ea typeface="+mn-ea"/>
                    <a:cs typeface="Helvetica" panose="020B0604020202020204" pitchFamily="34" charset="0"/>
                  </a:rPr>
                  <a:t>engaged in some way</a:t>
                </a:r>
                <a:endParaRPr kumimoji="0" lang="en-US" sz="1200" b="1" i="0" u="none" strike="noStrike" kern="0" cap="none" spc="0" normalizeH="0" baseline="0" noProof="0" dirty="0">
                  <a:ln>
                    <a:noFill/>
                  </a:ln>
                  <a:solidFill>
                    <a:schemeClr val="accent4"/>
                  </a:solidFill>
                  <a:effectLst/>
                  <a:uLnTx/>
                  <a:uFillTx/>
                  <a:latin typeface="Arial" panose="020B0604020202020204"/>
                  <a:ea typeface="+mn-ea"/>
                  <a:cs typeface="Helvetica" panose="020B0604020202020204" pitchFamily="34" charset="0"/>
                </a:endParaRPr>
              </a:p>
            </p:txBody>
          </p:sp>
          <p:graphicFrame>
            <p:nvGraphicFramePr>
              <p:cNvPr id="26" name="Chart 25">
                <a:extLst>
                  <a:ext uri="{FF2B5EF4-FFF2-40B4-BE49-F238E27FC236}">
                    <a16:creationId xmlns:a16="http://schemas.microsoft.com/office/drawing/2014/main" id="{9F7EEDFA-D5AF-8972-870C-0E833D997F4A}"/>
                  </a:ext>
                </a:extLst>
              </p:cNvPr>
              <p:cNvGraphicFramePr/>
              <p:nvPr>
                <p:extLst>
                  <p:ext uri="{D42A27DB-BD31-4B8C-83A1-F6EECF244321}">
                    <p14:modId xmlns:p14="http://schemas.microsoft.com/office/powerpoint/2010/main" val="1744012777"/>
                  </p:ext>
                </p:extLst>
              </p:nvPr>
            </p:nvGraphicFramePr>
            <p:xfrm>
              <a:off x="11705914" y="2360144"/>
              <a:ext cx="2715278" cy="139877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BCEF8398-2A9F-9B88-71EA-85565897F01E}"/>
                  </a:ext>
                </a:extLst>
              </p:cNvPr>
              <p:cNvSpPr txBox="1"/>
              <p:nvPr/>
            </p:nvSpPr>
            <p:spPr>
              <a:xfrm>
                <a:off x="12458801" y="2809573"/>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solidFill>
                    <a:effectLst/>
                    <a:uLnTx/>
                    <a:uFillTx/>
                    <a:latin typeface="Arial" panose="020B0604020202020204"/>
                    <a:ea typeface="+mn-ea"/>
                    <a:cs typeface="+mn-cs"/>
                  </a:rPr>
                  <a:t>78%</a:t>
                </a:r>
              </a:p>
            </p:txBody>
          </p:sp>
        </p:grpSp>
        <p:grpSp>
          <p:nvGrpSpPr>
            <p:cNvPr id="28" name="Group 27">
              <a:extLst>
                <a:ext uri="{FF2B5EF4-FFF2-40B4-BE49-F238E27FC236}">
                  <a16:creationId xmlns:a16="http://schemas.microsoft.com/office/drawing/2014/main" id="{DD6AE479-CAA9-1E8D-AA9A-875774381FE9}"/>
                </a:ext>
              </a:extLst>
            </p:cNvPr>
            <p:cNvGrpSpPr/>
            <p:nvPr/>
          </p:nvGrpSpPr>
          <p:grpSpPr>
            <a:xfrm>
              <a:off x="11735803" y="5156620"/>
              <a:ext cx="4669979" cy="1398770"/>
              <a:chOff x="11658234" y="2294964"/>
              <a:chExt cx="4669979" cy="1398770"/>
            </a:xfrm>
          </p:grpSpPr>
          <p:sp>
            <p:nvSpPr>
              <p:cNvPr id="29" name="Rectangle 28">
                <a:extLst>
                  <a:ext uri="{FF2B5EF4-FFF2-40B4-BE49-F238E27FC236}">
                    <a16:creationId xmlns:a16="http://schemas.microsoft.com/office/drawing/2014/main" id="{2D107810-5F59-040C-3B8B-54FE3FADBAA4}"/>
                  </a:ext>
                </a:extLst>
              </p:cNvPr>
              <p:cNvSpPr/>
              <p:nvPr/>
            </p:nvSpPr>
            <p:spPr>
              <a:xfrm>
                <a:off x="13775680" y="2508719"/>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are </a:t>
                </a:r>
                <a:r>
                  <a:rPr kumimoji="0" lang="en-US" sz="1400" b="1" i="0" u="none" strike="noStrike" kern="0" cap="none" spc="0" normalizeH="0" baseline="0" noProof="0" dirty="0">
                    <a:ln>
                      <a:noFill/>
                    </a:ln>
                    <a:solidFill>
                      <a:schemeClr val="accent4"/>
                    </a:solidFill>
                    <a:effectLst/>
                    <a:uLnTx/>
                    <a:uFillTx/>
                    <a:latin typeface="Arial" panose="020B0604020202020204"/>
                    <a:ea typeface="+mn-ea"/>
                    <a:cs typeface="Helvetica" panose="020B0604020202020204" pitchFamily="34" charset="0"/>
                  </a:rPr>
                  <a:t>interested in seeing OOH ads</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 related to pharmaceutical products</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30" name="Chart 29">
                <a:extLst>
                  <a:ext uri="{FF2B5EF4-FFF2-40B4-BE49-F238E27FC236}">
                    <a16:creationId xmlns:a16="http://schemas.microsoft.com/office/drawing/2014/main" id="{A305A65C-73A2-B6F8-2CCD-8993BD3CE79F}"/>
                  </a:ext>
                </a:extLst>
              </p:cNvPr>
              <p:cNvGraphicFramePr/>
              <p:nvPr>
                <p:extLst>
                  <p:ext uri="{D42A27DB-BD31-4B8C-83A1-F6EECF244321}">
                    <p14:modId xmlns:p14="http://schemas.microsoft.com/office/powerpoint/2010/main" val="2383784326"/>
                  </p:ext>
                </p:extLst>
              </p:nvPr>
            </p:nvGraphicFramePr>
            <p:xfrm>
              <a:off x="11658234" y="2294964"/>
              <a:ext cx="2715278" cy="1398770"/>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C7CDAB61-2088-9BEB-0A1A-8FF4CD9457A8}"/>
                  </a:ext>
                </a:extLst>
              </p:cNvPr>
              <p:cNvSpPr txBox="1"/>
              <p:nvPr/>
            </p:nvSpPr>
            <p:spPr>
              <a:xfrm>
                <a:off x="12411122" y="2741699"/>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4"/>
                    </a:solidFill>
                    <a:effectLst/>
                    <a:uLnTx/>
                    <a:uFillTx/>
                    <a:latin typeface="Arial" panose="020B0604020202020204"/>
                    <a:ea typeface="+mn-ea"/>
                    <a:cs typeface="+mn-cs"/>
                  </a:rPr>
                  <a:t>79%</a:t>
                </a:r>
              </a:p>
            </p:txBody>
          </p:sp>
        </p:grpSp>
      </p:grpSp>
      <p:cxnSp>
        <p:nvCxnSpPr>
          <p:cNvPr id="34" name="Straight Arrow Connector 33">
            <a:extLst>
              <a:ext uri="{FF2B5EF4-FFF2-40B4-BE49-F238E27FC236}">
                <a16:creationId xmlns:a16="http://schemas.microsoft.com/office/drawing/2014/main" id="{E2655CDE-E688-BED5-DA39-EFE1C96E81AF}"/>
              </a:ext>
            </a:extLst>
          </p:cNvPr>
          <p:cNvCxnSpPr/>
          <p:nvPr/>
        </p:nvCxnSpPr>
        <p:spPr>
          <a:xfrm flipV="1">
            <a:off x="5622878" y="2409954"/>
            <a:ext cx="2013044" cy="2288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D7353ADB-7CC5-95B5-337C-734235C30BD8}"/>
              </a:ext>
            </a:extLst>
          </p:cNvPr>
          <p:cNvCxnSpPr/>
          <p:nvPr/>
        </p:nvCxnSpPr>
        <p:spPr>
          <a:xfrm flipV="1">
            <a:off x="5636673" y="3595530"/>
            <a:ext cx="2013044" cy="2288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72B0046-FE4B-83A9-52EB-880D1CA10304}"/>
              </a:ext>
            </a:extLst>
          </p:cNvPr>
          <p:cNvCxnSpPr/>
          <p:nvPr/>
        </p:nvCxnSpPr>
        <p:spPr>
          <a:xfrm flipV="1">
            <a:off x="5636673" y="4855198"/>
            <a:ext cx="2013044" cy="2288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Rectangle: Rounded Corners 14">
            <a:extLst>
              <a:ext uri="{FF2B5EF4-FFF2-40B4-BE49-F238E27FC236}">
                <a16:creationId xmlns:a16="http://schemas.microsoft.com/office/drawing/2014/main" id="{313D7269-64D3-8952-4293-019A9F73DC4C}"/>
              </a:ext>
            </a:extLst>
          </p:cNvPr>
          <p:cNvSpPr/>
          <p:nvPr/>
        </p:nvSpPr>
        <p:spPr>
          <a:xfrm>
            <a:off x="7890460" y="4373697"/>
            <a:ext cx="3740682" cy="1239948"/>
          </a:xfrm>
          <a:prstGeom prst="roundRect">
            <a:avLst/>
          </a:prstGeom>
          <a:solidFill>
            <a:srgbClr val="E5F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Urban 1M+ (89%) and Gen Z (86%) </a:t>
            </a:r>
            <a:r>
              <a:rPr kumimoji="0" lang="en-US" sz="1200" b="1" i="0" u="none" strike="noStrike" kern="1200" cap="none" spc="0" normalizeH="0" baseline="0" noProof="0" dirty="0">
                <a:ln>
                  <a:noFill/>
                </a:ln>
                <a:solidFill>
                  <a:schemeClr val="accent4"/>
                </a:solidFill>
                <a:effectLst/>
                <a:uLnTx/>
                <a:uFillTx/>
                <a:latin typeface="Arial" panose="020B0604020202020204"/>
                <a:ea typeface="+mn-ea"/>
                <a:cs typeface="+mn-cs"/>
              </a:rPr>
              <a:t>are most likely to be interested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in OOH pharma ads</a:t>
            </a:r>
            <a:endParaRPr lang="en-US" sz="1200" b="1" dirty="0">
              <a:solidFill>
                <a:schemeClr val="tx1"/>
              </a:solidFill>
              <a:latin typeface="Arial" panose="020B060402020202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a:rPr>
              <a:t>Most c</a:t>
            </a:r>
            <a:r>
              <a:rPr kumimoji="0" lang="en-US" sz="1200" b="1" i="0" u="none" strike="noStrike" kern="1200" cap="none" spc="0" normalizeH="0" baseline="0" noProof="0" dirty="0" err="1">
                <a:ln>
                  <a:noFill/>
                </a:ln>
                <a:solidFill>
                  <a:schemeClr val="tx1"/>
                </a:solidFill>
                <a:effectLst/>
                <a:uLnTx/>
                <a:uFillTx/>
                <a:latin typeface="Arial" panose="020B0604020202020204"/>
                <a:ea typeface="+mn-ea"/>
                <a:cs typeface="+mn-cs"/>
              </a:rPr>
              <a:t>onsumers</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 want to see ads for </a:t>
            </a:r>
            <a:r>
              <a:rPr kumimoji="0" lang="en-US" sz="1200" b="1" i="0" u="none" strike="noStrike" kern="1200" cap="none" spc="0" normalizeH="0" baseline="0" noProof="0" dirty="0">
                <a:ln>
                  <a:noFill/>
                </a:ln>
                <a:solidFill>
                  <a:schemeClr val="accent4"/>
                </a:solidFill>
                <a:effectLst/>
                <a:uLnTx/>
                <a:uFillTx/>
                <a:latin typeface="Arial" panose="020B0604020202020204"/>
                <a:ea typeface="+mn-ea"/>
                <a:cs typeface="+mn-cs"/>
              </a:rPr>
              <a:t>product benefits or symptoms being treated</a:t>
            </a:r>
            <a:r>
              <a:rPr lang="en-US" sz="1200" b="1" dirty="0">
                <a:solidFill>
                  <a:schemeClr val="tx1"/>
                </a:solidFill>
                <a:latin typeface="Arial" panose="020B0604020202020204"/>
              </a:rPr>
              <a:t>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(45%)</a:t>
            </a:r>
          </a:p>
        </p:txBody>
      </p:sp>
      <p:sp>
        <p:nvSpPr>
          <p:cNvPr id="42" name="Rectangle: Rounded Corners 14">
            <a:extLst>
              <a:ext uri="{FF2B5EF4-FFF2-40B4-BE49-F238E27FC236}">
                <a16:creationId xmlns:a16="http://schemas.microsoft.com/office/drawing/2014/main" id="{7DD422B6-EA8C-129F-CA8A-8A2BBB73E364}"/>
              </a:ext>
            </a:extLst>
          </p:cNvPr>
          <p:cNvSpPr/>
          <p:nvPr/>
        </p:nvSpPr>
        <p:spPr>
          <a:xfrm>
            <a:off x="7888234" y="2949319"/>
            <a:ext cx="3740682" cy="1239948"/>
          </a:xfrm>
          <a:prstGeom prst="roundRect">
            <a:avLst/>
          </a:prstGeom>
          <a:solidFill>
            <a:srgbClr val="E5F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a:rPr>
              <a:t>Men, Millennials (84%) are </a:t>
            </a:r>
            <a:r>
              <a:rPr lang="en-US" sz="1200" b="1" dirty="0">
                <a:solidFill>
                  <a:schemeClr val="accent4"/>
                </a:solidFill>
                <a:latin typeface="Arial" panose="020B0604020202020204"/>
              </a:rPr>
              <a:t>most likely to engage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Top engagement is </a:t>
            </a:r>
            <a:r>
              <a:rPr kumimoji="0" lang="en-US" sz="1200" b="1" i="0" u="none" strike="noStrike" kern="1200" cap="none" spc="0" normalizeH="0" baseline="0" noProof="0" dirty="0">
                <a:ln>
                  <a:noFill/>
                </a:ln>
                <a:solidFill>
                  <a:schemeClr val="accent4"/>
                </a:solidFill>
                <a:effectLst/>
                <a:uLnTx/>
                <a:uFillTx/>
                <a:latin typeface="Arial" panose="020B0604020202020204"/>
                <a:ea typeface="+mn-ea"/>
                <a:cs typeface="+mn-cs"/>
              </a:rPr>
              <a:t>visiting the company or products website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(38%)</a:t>
            </a:r>
          </a:p>
        </p:txBody>
      </p:sp>
      <p:sp>
        <p:nvSpPr>
          <p:cNvPr id="43" name="Rectangle: Rounded Corners 14">
            <a:extLst>
              <a:ext uri="{FF2B5EF4-FFF2-40B4-BE49-F238E27FC236}">
                <a16:creationId xmlns:a16="http://schemas.microsoft.com/office/drawing/2014/main" id="{70A170FC-DA97-0CAE-4422-1D7A09684732}"/>
              </a:ext>
            </a:extLst>
          </p:cNvPr>
          <p:cNvSpPr/>
          <p:nvPr/>
        </p:nvSpPr>
        <p:spPr>
          <a:xfrm>
            <a:off x="7888234" y="1524941"/>
            <a:ext cx="3740682" cy="1239948"/>
          </a:xfrm>
          <a:prstGeom prst="roundRect">
            <a:avLst/>
          </a:prstGeom>
          <a:solidFill>
            <a:srgbClr val="E5F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ea typeface="+mn-ea"/>
                <a:cs typeface="+mn-cs"/>
              </a:rPr>
              <a:t>4 in 10 (39%) recall seeing an ad </a:t>
            </a:r>
            <a:r>
              <a:rPr kumimoji="0" lang="en-US" sz="1200" b="1" i="0" u="none" strike="noStrike" kern="1200" cap="none" spc="0" normalizeH="0" baseline="0" noProof="0" dirty="0">
                <a:ln>
                  <a:noFill/>
                </a:ln>
                <a:solidFill>
                  <a:schemeClr val="accent4"/>
                </a:solidFill>
                <a:effectLst/>
                <a:uLnTx/>
                <a:uFillTx/>
                <a:ea typeface="+mn-ea"/>
                <a:cs typeface="+mn-cs"/>
              </a:rPr>
              <a:t>within the past month</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rPr>
              <a:t>Urban 1M+ (70%) are </a:t>
            </a:r>
            <a:r>
              <a:rPr lang="en-US" sz="1200" b="1" dirty="0">
                <a:solidFill>
                  <a:schemeClr val="accent4"/>
                </a:solidFill>
              </a:rPr>
              <a:t>most likely to recall </a:t>
            </a:r>
            <a:r>
              <a:rPr lang="en-US" sz="1200" b="1" dirty="0">
                <a:solidFill>
                  <a:schemeClr val="tx1"/>
                </a:solidFill>
              </a:rPr>
              <a:t>seeing an OOH for a pharma product</a:t>
            </a:r>
          </a:p>
        </p:txBody>
      </p:sp>
    </p:spTree>
    <p:extLst>
      <p:ext uri="{BB962C8B-B14F-4D97-AF65-F5344CB8AC3E}">
        <p14:creationId xmlns:p14="http://schemas.microsoft.com/office/powerpoint/2010/main" val="368026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0" y="2525120"/>
            <a:ext cx="12191999" cy="2355391"/>
          </a:xfrm>
        </p:spPr>
        <p:txBody>
          <a:bodyPr anchor="ctr"/>
          <a:lstStyle/>
          <a:p>
            <a:r>
              <a:rPr lang="en-US" sz="4800" dirty="0">
                <a:latin typeface="Helvetica" pitchFamily="2" charset="0"/>
              </a:rPr>
              <a:t>Key Takeaways</a:t>
            </a:r>
            <a:endParaRPr lang="en-US" sz="4000" dirty="0">
              <a:latin typeface="Helvetica" pitchFamily="2" charset="0"/>
            </a:endParaRPr>
          </a:p>
        </p:txBody>
      </p:sp>
    </p:spTree>
    <p:extLst>
      <p:ext uri="{BB962C8B-B14F-4D97-AF65-F5344CB8AC3E}">
        <p14:creationId xmlns:p14="http://schemas.microsoft.com/office/powerpoint/2010/main" val="196698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TV/Video Streaming Ads Are Top Of Mind And Of Interest To Consumers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84738"/>
            <a:ext cx="10654964"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GENERAL PUBLIC 18-64 (n=1005); ENGAGED WITH TV/VIDEO STREAMING SERVICES ADS (n=500); INTERESTED IN TV/VIDEO STREAMING SERVICE ADS (n=865)</a:t>
            </a: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Q4. Do you recall recently seeing out-of-home advertisements for TV or video streaming services (e.g., Amazon Prime, Disney+, Hulu, Netflix, Paramount +, etc.)? </a:t>
            </a: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Q6: Have you taken any of the following actions after recently seeing those out-of-home advertisements for TV or video streaming services?</a:t>
            </a: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Q5. Which type of out-of-home advertising messages for TV or video streaming services are most likely to interest you? Please select up to three. </a:t>
            </a:r>
          </a:p>
        </p:txBody>
      </p:sp>
      <p:sp>
        <p:nvSpPr>
          <p:cNvPr id="2" name="TextBox 1">
            <a:extLst>
              <a:ext uri="{FF2B5EF4-FFF2-40B4-BE49-F238E27FC236}">
                <a16:creationId xmlns:a16="http://schemas.microsoft.com/office/drawing/2014/main" id="{5C563953-D1C3-BF22-9E81-9A7A5B7A396F}"/>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grpSp>
        <p:nvGrpSpPr>
          <p:cNvPr id="32" name="Group 31">
            <a:extLst>
              <a:ext uri="{FF2B5EF4-FFF2-40B4-BE49-F238E27FC236}">
                <a16:creationId xmlns:a16="http://schemas.microsoft.com/office/drawing/2014/main" id="{1745CFFC-BBF8-6559-A727-EC08E1477097}"/>
              </a:ext>
            </a:extLst>
          </p:cNvPr>
          <p:cNvGrpSpPr/>
          <p:nvPr/>
        </p:nvGrpSpPr>
        <p:grpSpPr>
          <a:xfrm>
            <a:off x="253896" y="1428617"/>
            <a:ext cx="5050788" cy="4379586"/>
            <a:chOff x="11735803" y="1927482"/>
            <a:chExt cx="5555867" cy="5299300"/>
          </a:xfrm>
        </p:grpSpPr>
        <p:sp>
          <p:nvSpPr>
            <p:cNvPr id="20" name="Rectangle: Rounded Corners 14">
              <a:extLst>
                <a:ext uri="{FF2B5EF4-FFF2-40B4-BE49-F238E27FC236}">
                  <a16:creationId xmlns:a16="http://schemas.microsoft.com/office/drawing/2014/main" id="{5850935A-EEBD-7079-AC6B-B3DED8AC7CEA}"/>
                </a:ext>
              </a:extLst>
            </p:cNvPr>
            <p:cNvSpPr/>
            <p:nvPr/>
          </p:nvSpPr>
          <p:spPr>
            <a:xfrm>
              <a:off x="12073461" y="1927482"/>
              <a:ext cx="5218209" cy="5299300"/>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AD9184AA-5BB2-3354-EEAF-A3CFF70EC417}"/>
                </a:ext>
              </a:extLst>
            </p:cNvPr>
            <p:cNvGrpSpPr/>
            <p:nvPr/>
          </p:nvGrpSpPr>
          <p:grpSpPr>
            <a:xfrm>
              <a:off x="11735804" y="2446998"/>
              <a:ext cx="4669978" cy="1398770"/>
              <a:chOff x="11735804" y="2446998"/>
              <a:chExt cx="4669978" cy="1398770"/>
            </a:xfrm>
          </p:grpSpPr>
          <p:sp>
            <p:nvSpPr>
              <p:cNvPr id="21" name="Rectangle 20">
                <a:extLst>
                  <a:ext uri="{FF2B5EF4-FFF2-40B4-BE49-F238E27FC236}">
                    <a16:creationId xmlns:a16="http://schemas.microsoft.com/office/drawing/2014/main" id="{74E166F8-E87A-6CA8-4E55-CBF710A0C0BB}"/>
                  </a:ext>
                </a:extLst>
              </p:cNvPr>
              <p:cNvSpPr/>
              <p:nvPr/>
            </p:nvSpPr>
            <p:spPr>
              <a:xfrm>
                <a:off x="13853249" y="2592970"/>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recall seeing an OOH ad for </a:t>
                </a:r>
                <a:r>
                  <a:rPr kumimoji="0" lang="en-US" sz="1400" b="1" i="0" u="none" strike="noStrike" kern="0" cap="none" spc="0" normalizeH="0" baseline="0" noProof="0" dirty="0">
                    <a:ln>
                      <a:noFill/>
                    </a:ln>
                    <a:solidFill>
                      <a:schemeClr val="accent2"/>
                    </a:solidFill>
                    <a:effectLst/>
                    <a:uLnTx/>
                    <a:uFillTx/>
                    <a:latin typeface="Arial" panose="020B0604020202020204"/>
                    <a:ea typeface="+mn-ea"/>
                    <a:cs typeface="Helvetica" panose="020B0604020202020204" pitchFamily="34" charset="0"/>
                  </a:rPr>
                  <a:t>TV/video streaming services </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recently</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12" name="Chart 11">
                <a:extLst>
                  <a:ext uri="{FF2B5EF4-FFF2-40B4-BE49-F238E27FC236}">
                    <a16:creationId xmlns:a16="http://schemas.microsoft.com/office/drawing/2014/main" id="{76CE4896-1155-2E6E-214C-1188E9E45A88}"/>
                  </a:ext>
                </a:extLst>
              </p:cNvPr>
              <p:cNvGraphicFramePr/>
              <p:nvPr>
                <p:extLst>
                  <p:ext uri="{D42A27DB-BD31-4B8C-83A1-F6EECF244321}">
                    <p14:modId xmlns:p14="http://schemas.microsoft.com/office/powerpoint/2010/main" val="142110632"/>
                  </p:ext>
                </p:extLst>
              </p:nvPr>
            </p:nvGraphicFramePr>
            <p:xfrm>
              <a:off x="11735804" y="2446998"/>
              <a:ext cx="2715278" cy="13987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1960805-E843-C668-3EE3-9D42388B521F}"/>
                  </a:ext>
                </a:extLst>
              </p:cNvPr>
              <p:cNvSpPr txBox="1"/>
              <p:nvPr/>
            </p:nvSpPr>
            <p:spPr>
              <a:xfrm>
                <a:off x="12488692" y="2886676"/>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a:ea typeface="+mn-ea"/>
                    <a:cs typeface="+mn-cs"/>
                  </a:rPr>
                  <a:t>59%</a:t>
                </a:r>
              </a:p>
            </p:txBody>
          </p:sp>
        </p:grpSp>
        <p:grpSp>
          <p:nvGrpSpPr>
            <p:cNvPr id="23" name="Group 22">
              <a:extLst>
                <a:ext uri="{FF2B5EF4-FFF2-40B4-BE49-F238E27FC236}">
                  <a16:creationId xmlns:a16="http://schemas.microsoft.com/office/drawing/2014/main" id="{EC9A4BE2-57D8-DA23-C7DB-9DBD4E8EB755}"/>
                </a:ext>
              </a:extLst>
            </p:cNvPr>
            <p:cNvGrpSpPr/>
            <p:nvPr/>
          </p:nvGrpSpPr>
          <p:grpSpPr>
            <a:xfrm>
              <a:off x="11735805" y="3830652"/>
              <a:ext cx="4669977" cy="1398770"/>
              <a:chOff x="11705914" y="2360144"/>
              <a:chExt cx="4669977" cy="1398770"/>
            </a:xfrm>
          </p:grpSpPr>
          <p:sp>
            <p:nvSpPr>
              <p:cNvPr id="24" name="Rectangle 23">
                <a:extLst>
                  <a:ext uri="{FF2B5EF4-FFF2-40B4-BE49-F238E27FC236}">
                    <a16:creationId xmlns:a16="http://schemas.microsoft.com/office/drawing/2014/main" id="{435AB091-6E26-0749-81C4-5265FB3D3756}"/>
                  </a:ext>
                </a:extLst>
              </p:cNvPr>
              <p:cNvSpPr/>
              <p:nvPr/>
            </p:nvSpPr>
            <p:spPr>
              <a:xfrm>
                <a:off x="13823359" y="2531643"/>
                <a:ext cx="2552532"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who recall seeing a tv/video streaming services ad </a:t>
                </a:r>
                <a:r>
                  <a:rPr kumimoji="0" lang="en-US" sz="1400" b="1" i="0" u="none" strike="noStrike" kern="0" cap="none" spc="0" normalizeH="0" baseline="0" noProof="0" dirty="0">
                    <a:ln>
                      <a:noFill/>
                    </a:ln>
                    <a:solidFill>
                      <a:schemeClr val="accent2"/>
                    </a:solidFill>
                    <a:effectLst/>
                    <a:uLnTx/>
                    <a:uFillTx/>
                    <a:latin typeface="Arial" panose="020B0604020202020204"/>
                    <a:ea typeface="+mn-ea"/>
                    <a:cs typeface="Helvetica" panose="020B0604020202020204" pitchFamily="34" charset="0"/>
                  </a:rPr>
                  <a:t>engaged in some way</a:t>
                </a:r>
                <a:endParaRPr kumimoji="0" lang="en-US" sz="1200" b="1" i="0" u="none" strike="noStrike" kern="0" cap="none" spc="0" normalizeH="0" baseline="0" noProof="0" dirty="0">
                  <a:ln>
                    <a:noFill/>
                  </a:ln>
                  <a:solidFill>
                    <a:schemeClr val="accent2"/>
                  </a:solidFill>
                  <a:effectLst/>
                  <a:uLnTx/>
                  <a:uFillTx/>
                  <a:latin typeface="Arial" panose="020B0604020202020204"/>
                  <a:ea typeface="+mn-ea"/>
                  <a:cs typeface="Helvetica" panose="020B0604020202020204" pitchFamily="34" charset="0"/>
                </a:endParaRPr>
              </a:p>
            </p:txBody>
          </p:sp>
          <p:graphicFrame>
            <p:nvGraphicFramePr>
              <p:cNvPr id="26" name="Chart 25">
                <a:extLst>
                  <a:ext uri="{FF2B5EF4-FFF2-40B4-BE49-F238E27FC236}">
                    <a16:creationId xmlns:a16="http://schemas.microsoft.com/office/drawing/2014/main" id="{9F7EEDFA-D5AF-8972-870C-0E833D997F4A}"/>
                  </a:ext>
                </a:extLst>
              </p:cNvPr>
              <p:cNvGraphicFramePr/>
              <p:nvPr>
                <p:extLst>
                  <p:ext uri="{D42A27DB-BD31-4B8C-83A1-F6EECF244321}">
                    <p14:modId xmlns:p14="http://schemas.microsoft.com/office/powerpoint/2010/main" val="1773601551"/>
                  </p:ext>
                </p:extLst>
              </p:nvPr>
            </p:nvGraphicFramePr>
            <p:xfrm>
              <a:off x="11705914" y="2360144"/>
              <a:ext cx="2715278" cy="139877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BCEF8398-2A9F-9B88-71EA-85565897F01E}"/>
                  </a:ext>
                </a:extLst>
              </p:cNvPr>
              <p:cNvSpPr txBox="1"/>
              <p:nvPr/>
            </p:nvSpPr>
            <p:spPr>
              <a:xfrm>
                <a:off x="12458801" y="2809573"/>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a:ea typeface="+mn-ea"/>
                    <a:cs typeface="+mn-cs"/>
                  </a:rPr>
                  <a:t>82%</a:t>
                </a:r>
              </a:p>
            </p:txBody>
          </p:sp>
        </p:grpSp>
        <p:grpSp>
          <p:nvGrpSpPr>
            <p:cNvPr id="28" name="Group 27">
              <a:extLst>
                <a:ext uri="{FF2B5EF4-FFF2-40B4-BE49-F238E27FC236}">
                  <a16:creationId xmlns:a16="http://schemas.microsoft.com/office/drawing/2014/main" id="{DD6AE479-CAA9-1E8D-AA9A-875774381FE9}"/>
                </a:ext>
              </a:extLst>
            </p:cNvPr>
            <p:cNvGrpSpPr/>
            <p:nvPr/>
          </p:nvGrpSpPr>
          <p:grpSpPr>
            <a:xfrm>
              <a:off x="11735803" y="5156620"/>
              <a:ext cx="4669979" cy="1398770"/>
              <a:chOff x="11658234" y="2294964"/>
              <a:chExt cx="4669979" cy="1398770"/>
            </a:xfrm>
          </p:grpSpPr>
          <p:sp>
            <p:nvSpPr>
              <p:cNvPr id="29" name="Rectangle 28">
                <a:extLst>
                  <a:ext uri="{FF2B5EF4-FFF2-40B4-BE49-F238E27FC236}">
                    <a16:creationId xmlns:a16="http://schemas.microsoft.com/office/drawing/2014/main" id="{2D107810-5F59-040C-3B8B-54FE3FADBAA4}"/>
                  </a:ext>
                </a:extLst>
              </p:cNvPr>
              <p:cNvSpPr/>
              <p:nvPr/>
            </p:nvSpPr>
            <p:spPr>
              <a:xfrm>
                <a:off x="13775680" y="2508719"/>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are </a:t>
                </a:r>
                <a:r>
                  <a:rPr kumimoji="0" lang="en-US" sz="1400" b="1" i="0" u="none" strike="noStrike" kern="0" cap="none" spc="0" normalizeH="0" baseline="0" noProof="0" dirty="0">
                    <a:ln>
                      <a:noFill/>
                    </a:ln>
                    <a:solidFill>
                      <a:schemeClr val="accent2"/>
                    </a:solidFill>
                    <a:effectLst/>
                    <a:uLnTx/>
                    <a:uFillTx/>
                    <a:latin typeface="Arial" panose="020B0604020202020204"/>
                    <a:ea typeface="+mn-ea"/>
                    <a:cs typeface="Helvetica" panose="020B0604020202020204" pitchFamily="34" charset="0"/>
                  </a:rPr>
                  <a:t>interested in seeing OOH ads</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 related to tv/video streaming services</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30" name="Chart 29">
                <a:extLst>
                  <a:ext uri="{FF2B5EF4-FFF2-40B4-BE49-F238E27FC236}">
                    <a16:creationId xmlns:a16="http://schemas.microsoft.com/office/drawing/2014/main" id="{A305A65C-73A2-B6F8-2CCD-8993BD3CE79F}"/>
                  </a:ext>
                </a:extLst>
              </p:cNvPr>
              <p:cNvGraphicFramePr/>
              <p:nvPr>
                <p:extLst>
                  <p:ext uri="{D42A27DB-BD31-4B8C-83A1-F6EECF244321}">
                    <p14:modId xmlns:p14="http://schemas.microsoft.com/office/powerpoint/2010/main" val="3820808158"/>
                  </p:ext>
                </p:extLst>
              </p:nvPr>
            </p:nvGraphicFramePr>
            <p:xfrm>
              <a:off x="11658234" y="2294964"/>
              <a:ext cx="2715278" cy="1398770"/>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C7CDAB61-2088-9BEB-0A1A-8FF4CD9457A8}"/>
                  </a:ext>
                </a:extLst>
              </p:cNvPr>
              <p:cNvSpPr txBox="1"/>
              <p:nvPr/>
            </p:nvSpPr>
            <p:spPr>
              <a:xfrm>
                <a:off x="12411122" y="2741699"/>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a:ea typeface="+mn-ea"/>
                    <a:cs typeface="+mn-cs"/>
                  </a:rPr>
                  <a:t>86%</a:t>
                </a:r>
              </a:p>
            </p:txBody>
          </p:sp>
        </p:grpSp>
      </p:grpSp>
      <p:cxnSp>
        <p:nvCxnSpPr>
          <p:cNvPr id="34" name="Straight Arrow Connector 33">
            <a:extLst>
              <a:ext uri="{FF2B5EF4-FFF2-40B4-BE49-F238E27FC236}">
                <a16:creationId xmlns:a16="http://schemas.microsoft.com/office/drawing/2014/main" id="{E2655CDE-E688-BED5-DA39-EFE1C96E81AF}"/>
              </a:ext>
            </a:extLst>
          </p:cNvPr>
          <p:cNvCxnSpPr/>
          <p:nvPr/>
        </p:nvCxnSpPr>
        <p:spPr>
          <a:xfrm flipV="1">
            <a:off x="5622878" y="2409954"/>
            <a:ext cx="2013044" cy="2288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D7353ADB-7CC5-95B5-337C-734235C30BD8}"/>
              </a:ext>
            </a:extLst>
          </p:cNvPr>
          <p:cNvCxnSpPr/>
          <p:nvPr/>
        </p:nvCxnSpPr>
        <p:spPr>
          <a:xfrm flipV="1">
            <a:off x="5636673" y="3595530"/>
            <a:ext cx="2013044" cy="2288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72B0046-FE4B-83A9-52EB-880D1CA10304}"/>
              </a:ext>
            </a:extLst>
          </p:cNvPr>
          <p:cNvCxnSpPr/>
          <p:nvPr/>
        </p:nvCxnSpPr>
        <p:spPr>
          <a:xfrm flipV="1">
            <a:off x="5636673" y="4855198"/>
            <a:ext cx="2013044" cy="2288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Rectangle: Rounded Corners 14">
            <a:extLst>
              <a:ext uri="{FF2B5EF4-FFF2-40B4-BE49-F238E27FC236}">
                <a16:creationId xmlns:a16="http://schemas.microsoft.com/office/drawing/2014/main" id="{313D7269-64D3-8952-4293-019A9F73DC4C}"/>
              </a:ext>
            </a:extLst>
          </p:cNvPr>
          <p:cNvSpPr/>
          <p:nvPr/>
        </p:nvSpPr>
        <p:spPr>
          <a:xfrm>
            <a:off x="7890460" y="4373697"/>
            <a:ext cx="3740682" cy="1239948"/>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Millennials (93%) </a:t>
            </a:r>
            <a:r>
              <a:rPr kumimoji="0" lang="en-US" sz="1200" b="1" i="0" u="none" strike="noStrike" kern="1200" cap="none" spc="0" normalizeH="0" baseline="0" noProof="0" dirty="0">
                <a:ln>
                  <a:noFill/>
                </a:ln>
                <a:solidFill>
                  <a:schemeClr val="accent2"/>
                </a:solidFill>
                <a:effectLst/>
                <a:uLnTx/>
                <a:uFillTx/>
                <a:latin typeface="Arial" panose="020B0604020202020204"/>
                <a:ea typeface="+mn-ea"/>
                <a:cs typeface="+mn-cs"/>
              </a:rPr>
              <a:t>are most likely to be interested</a:t>
            </a:r>
            <a:r>
              <a:rPr kumimoji="0" lang="en-US" sz="1200" b="1" i="0" u="none" strike="noStrike" kern="1200" cap="none" spc="0" normalizeH="0" baseline="0" noProof="0" dirty="0">
                <a:ln>
                  <a:noFill/>
                </a:ln>
                <a:solidFill>
                  <a:schemeClr val="accent4"/>
                </a:solidFill>
                <a:effectLst/>
                <a:uLnTx/>
                <a:uFillTx/>
                <a:latin typeface="Arial" panose="020B0604020202020204"/>
                <a:ea typeface="+mn-ea"/>
                <a:cs typeface="+mn-cs"/>
              </a:rPr>
              <a:t>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in OOH tv/video streaming services ads</a:t>
            </a:r>
            <a:endParaRPr lang="en-US" sz="1200" b="1" dirty="0">
              <a:solidFill>
                <a:schemeClr val="tx1"/>
              </a:solidFill>
              <a:latin typeface="Arial" panose="020B060402020202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Most consumers want to see ads for </a:t>
            </a:r>
            <a:r>
              <a:rPr kumimoji="0" lang="en-US" sz="1200" b="1" i="0" u="none" strike="noStrike" kern="1200" cap="none" spc="0" normalizeH="0" baseline="0" noProof="0" dirty="0">
                <a:ln>
                  <a:noFill/>
                </a:ln>
                <a:solidFill>
                  <a:schemeClr val="accent2"/>
                </a:solidFill>
                <a:effectLst/>
                <a:uLnTx/>
                <a:uFillTx/>
                <a:latin typeface="Arial" panose="020B0604020202020204"/>
                <a:ea typeface="+mn-ea"/>
                <a:cs typeface="+mn-cs"/>
              </a:rPr>
              <a:t>new programming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(33%)</a:t>
            </a:r>
          </a:p>
        </p:txBody>
      </p:sp>
      <p:sp>
        <p:nvSpPr>
          <p:cNvPr id="42" name="Rectangle: Rounded Corners 14">
            <a:extLst>
              <a:ext uri="{FF2B5EF4-FFF2-40B4-BE49-F238E27FC236}">
                <a16:creationId xmlns:a16="http://schemas.microsoft.com/office/drawing/2014/main" id="{7DD422B6-EA8C-129F-CA8A-8A2BBB73E364}"/>
              </a:ext>
            </a:extLst>
          </p:cNvPr>
          <p:cNvSpPr/>
          <p:nvPr/>
        </p:nvSpPr>
        <p:spPr>
          <a:xfrm>
            <a:off x="7888234" y="2949319"/>
            <a:ext cx="3740682" cy="1239948"/>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a:rPr>
              <a:t>Urban 1M+ (96%) and Millennials (93%) are </a:t>
            </a:r>
            <a:r>
              <a:rPr lang="en-US" sz="1200" b="1" dirty="0">
                <a:solidFill>
                  <a:schemeClr val="accent2"/>
                </a:solidFill>
                <a:latin typeface="Arial" panose="020B0604020202020204"/>
              </a:rPr>
              <a:t>most likely to engage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Top engagement is </a:t>
            </a:r>
            <a:r>
              <a:rPr kumimoji="0" lang="en-US" sz="1200" b="1" i="0" u="none" strike="noStrike" kern="1200" cap="none" spc="0" normalizeH="0" baseline="0" noProof="0" dirty="0">
                <a:ln>
                  <a:noFill/>
                </a:ln>
                <a:solidFill>
                  <a:schemeClr val="accent2"/>
                </a:solidFill>
                <a:effectLst/>
                <a:uLnTx/>
                <a:uFillTx/>
                <a:latin typeface="Arial" panose="020B0604020202020204"/>
                <a:ea typeface="+mn-ea"/>
                <a:cs typeface="+mn-cs"/>
              </a:rPr>
              <a:t>searching for </a:t>
            </a:r>
            <a:r>
              <a:rPr kumimoji="0" lang="en-US" sz="1200" b="1" i="0" u="none" strike="noStrike" kern="1200" cap="none" spc="0" normalizeH="0" baseline="0" noProof="0" dirty="0" err="1">
                <a:ln>
                  <a:noFill/>
                </a:ln>
                <a:solidFill>
                  <a:schemeClr val="accent2"/>
                </a:solidFill>
                <a:effectLst/>
                <a:uLnTx/>
                <a:uFillTx/>
                <a:latin typeface="Arial" panose="020B0604020202020204"/>
                <a:ea typeface="+mn-ea"/>
                <a:cs typeface="+mn-cs"/>
              </a:rPr>
              <a:t>th</a:t>
            </a:r>
            <a:r>
              <a:rPr lang="en-US" sz="1200" b="1" dirty="0">
                <a:solidFill>
                  <a:schemeClr val="accent2"/>
                </a:solidFill>
                <a:latin typeface="Arial" panose="020B0604020202020204"/>
              </a:rPr>
              <a:t>e streaming service online </a:t>
            </a:r>
            <a:r>
              <a:rPr lang="en-US" sz="1200" b="1" dirty="0">
                <a:solidFill>
                  <a:schemeClr val="tx1"/>
                </a:solidFill>
                <a:latin typeface="Arial" panose="020B0604020202020204"/>
              </a:rPr>
              <a:t>(43%)</a:t>
            </a:r>
            <a:endPar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43" name="Rectangle: Rounded Corners 14">
            <a:extLst>
              <a:ext uri="{FF2B5EF4-FFF2-40B4-BE49-F238E27FC236}">
                <a16:creationId xmlns:a16="http://schemas.microsoft.com/office/drawing/2014/main" id="{70A170FC-DA97-0CAE-4422-1D7A09684732}"/>
              </a:ext>
            </a:extLst>
          </p:cNvPr>
          <p:cNvSpPr/>
          <p:nvPr/>
        </p:nvSpPr>
        <p:spPr>
          <a:xfrm>
            <a:off x="7888234" y="1524941"/>
            <a:ext cx="3740682" cy="1239948"/>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ea typeface="+mn-ea"/>
                <a:cs typeface="+mn-cs"/>
              </a:rPr>
              <a:t>Nearly half (48%) recall seeing an ad </a:t>
            </a:r>
            <a:r>
              <a:rPr kumimoji="0" lang="en-US" sz="1200" b="1" i="0" u="none" strike="noStrike" kern="1200" cap="none" spc="0" normalizeH="0" baseline="0" noProof="0" dirty="0">
                <a:ln>
                  <a:noFill/>
                </a:ln>
                <a:solidFill>
                  <a:schemeClr val="accent2"/>
                </a:solidFill>
                <a:effectLst/>
                <a:uLnTx/>
                <a:uFillTx/>
                <a:ea typeface="+mn-ea"/>
                <a:cs typeface="+mn-cs"/>
              </a:rPr>
              <a:t>within the past month</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rPr>
              <a:t>Gen </a:t>
            </a:r>
            <a:r>
              <a:rPr lang="en-US" sz="1200" b="1" dirty="0" err="1">
                <a:solidFill>
                  <a:schemeClr val="tx1"/>
                </a:solidFill>
              </a:rPr>
              <a:t>Zers</a:t>
            </a:r>
            <a:r>
              <a:rPr lang="en-US" sz="1200" b="1" dirty="0">
                <a:solidFill>
                  <a:schemeClr val="tx1"/>
                </a:solidFill>
              </a:rPr>
              <a:t> (81%) are </a:t>
            </a:r>
            <a:r>
              <a:rPr lang="en-US" sz="1200" b="1" dirty="0">
                <a:solidFill>
                  <a:schemeClr val="accent2"/>
                </a:solidFill>
              </a:rPr>
              <a:t>most likely to recall </a:t>
            </a:r>
            <a:r>
              <a:rPr lang="en-US" sz="1200" b="1" dirty="0">
                <a:solidFill>
                  <a:schemeClr val="tx1"/>
                </a:solidFill>
              </a:rPr>
              <a:t>seeing an OOH for a tv/video streaming service</a:t>
            </a:r>
          </a:p>
        </p:txBody>
      </p:sp>
    </p:spTree>
    <p:extLst>
      <p:ext uri="{BB962C8B-B14F-4D97-AF65-F5344CB8AC3E}">
        <p14:creationId xmlns:p14="http://schemas.microsoft.com/office/powerpoint/2010/main" val="2220100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While Recall Is Lower For Luxury Apparel, Engagement and Interest Are High</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84738"/>
            <a:ext cx="10654964" cy="584775"/>
          </a:xfrm>
          <a:prstGeom prst="rect">
            <a:avLst/>
          </a:prstGeom>
          <a:noFill/>
        </p:spPr>
        <p:txBody>
          <a:bodyPr wrap="square" rtlCol="0">
            <a:spAutoFit/>
          </a:bodyPr>
          <a:lstStyle/>
          <a:p>
            <a:pPr defTabSz="914377">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GENERAL PUBLIC 18-64 (n=1005); ENGAGED WITH LUXURY BRAND ADS (n=</a:t>
            </a:r>
            <a:r>
              <a:rPr lang="en-US" sz="800" u="sng" dirty="0">
                <a:solidFill>
                  <a:srgbClr val="939598"/>
                </a:solidFill>
                <a:latin typeface="Arial" panose="020B0604020202020204"/>
                <a:cs typeface="Arial" panose="020B0604020202020204" pitchFamily="34" charset="0"/>
              </a:rPr>
              <a:t>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99); INTERESTED IN LUXURY APPAREL ADS (n=764)</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Q7. Do you recall recently seeing out-of-home advertisements for luxury designer apparel and accessories (e.g., Chanel, Gucci, Hermes, Tiffany, etc.)?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Q9: Have you taken any of the following actions after recently seeing those out-of-home advertisements for luxury designer apparel?</a:t>
            </a:r>
          </a:p>
          <a:p>
            <a:pPr defTabSz="914377">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Q8. Which type of out-of-home advertising messages for luxury designer apparel and accessories are most likely to interest you? Please select up to three. </a:t>
            </a:r>
          </a:p>
        </p:txBody>
      </p:sp>
      <p:sp>
        <p:nvSpPr>
          <p:cNvPr id="2" name="TextBox 1">
            <a:extLst>
              <a:ext uri="{FF2B5EF4-FFF2-40B4-BE49-F238E27FC236}">
                <a16:creationId xmlns:a16="http://schemas.microsoft.com/office/drawing/2014/main" id="{5C563953-D1C3-BF22-9E81-9A7A5B7A396F}"/>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grpSp>
        <p:nvGrpSpPr>
          <p:cNvPr id="32" name="Group 31">
            <a:extLst>
              <a:ext uri="{FF2B5EF4-FFF2-40B4-BE49-F238E27FC236}">
                <a16:creationId xmlns:a16="http://schemas.microsoft.com/office/drawing/2014/main" id="{1745CFFC-BBF8-6559-A727-EC08E1477097}"/>
              </a:ext>
            </a:extLst>
          </p:cNvPr>
          <p:cNvGrpSpPr/>
          <p:nvPr/>
        </p:nvGrpSpPr>
        <p:grpSpPr>
          <a:xfrm>
            <a:off x="253898" y="1428617"/>
            <a:ext cx="5050788" cy="4379586"/>
            <a:chOff x="11735803" y="1927482"/>
            <a:chExt cx="5555867" cy="5299300"/>
          </a:xfrm>
        </p:grpSpPr>
        <p:sp>
          <p:nvSpPr>
            <p:cNvPr id="20" name="Rectangle: Rounded Corners 14">
              <a:extLst>
                <a:ext uri="{FF2B5EF4-FFF2-40B4-BE49-F238E27FC236}">
                  <a16:creationId xmlns:a16="http://schemas.microsoft.com/office/drawing/2014/main" id="{5850935A-EEBD-7079-AC6B-B3DED8AC7CEA}"/>
                </a:ext>
              </a:extLst>
            </p:cNvPr>
            <p:cNvSpPr/>
            <p:nvPr/>
          </p:nvSpPr>
          <p:spPr>
            <a:xfrm>
              <a:off x="12073461" y="1927482"/>
              <a:ext cx="5218209" cy="5299300"/>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AD9184AA-5BB2-3354-EEAF-A3CFF70EC417}"/>
                </a:ext>
              </a:extLst>
            </p:cNvPr>
            <p:cNvGrpSpPr/>
            <p:nvPr/>
          </p:nvGrpSpPr>
          <p:grpSpPr>
            <a:xfrm>
              <a:off x="11735804" y="2446998"/>
              <a:ext cx="4669978" cy="1398770"/>
              <a:chOff x="11735804" y="2446998"/>
              <a:chExt cx="4669978" cy="1398770"/>
            </a:xfrm>
          </p:grpSpPr>
          <p:sp>
            <p:nvSpPr>
              <p:cNvPr id="21" name="Rectangle 20">
                <a:extLst>
                  <a:ext uri="{FF2B5EF4-FFF2-40B4-BE49-F238E27FC236}">
                    <a16:creationId xmlns:a16="http://schemas.microsoft.com/office/drawing/2014/main" id="{74E166F8-E87A-6CA8-4E55-CBF710A0C0BB}"/>
                  </a:ext>
                </a:extLst>
              </p:cNvPr>
              <p:cNvSpPr/>
              <p:nvPr/>
            </p:nvSpPr>
            <p:spPr>
              <a:xfrm>
                <a:off x="13853249" y="2592970"/>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recall seeing an OOH ad for </a:t>
                </a:r>
                <a:r>
                  <a:rPr lang="en-US" sz="1400" b="1" kern="0" dirty="0">
                    <a:solidFill>
                      <a:schemeClr val="accent1"/>
                    </a:solidFill>
                    <a:latin typeface="Arial" panose="020B0604020202020204"/>
                    <a:cs typeface="Helvetica" panose="020B0604020202020204" pitchFamily="34" charset="0"/>
                  </a:rPr>
                  <a:t>luxury apparel brands </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recently</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12" name="Chart 11">
                <a:extLst>
                  <a:ext uri="{FF2B5EF4-FFF2-40B4-BE49-F238E27FC236}">
                    <a16:creationId xmlns:a16="http://schemas.microsoft.com/office/drawing/2014/main" id="{76CE4896-1155-2E6E-214C-1188E9E45A88}"/>
                  </a:ext>
                </a:extLst>
              </p:cNvPr>
              <p:cNvGraphicFramePr/>
              <p:nvPr>
                <p:extLst>
                  <p:ext uri="{D42A27DB-BD31-4B8C-83A1-F6EECF244321}">
                    <p14:modId xmlns:p14="http://schemas.microsoft.com/office/powerpoint/2010/main" val="3643728277"/>
                  </p:ext>
                </p:extLst>
              </p:nvPr>
            </p:nvGraphicFramePr>
            <p:xfrm>
              <a:off x="11735804" y="2446998"/>
              <a:ext cx="2715278" cy="13987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1960805-E843-C668-3EE3-9D42388B521F}"/>
                  </a:ext>
                </a:extLst>
              </p:cNvPr>
              <p:cNvSpPr txBox="1"/>
              <p:nvPr/>
            </p:nvSpPr>
            <p:spPr>
              <a:xfrm>
                <a:off x="12488692" y="2886676"/>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a:ea typeface="+mn-ea"/>
                    <a:cs typeface="+mn-cs"/>
                  </a:rPr>
                  <a:t>47%</a:t>
                </a:r>
              </a:p>
            </p:txBody>
          </p:sp>
        </p:grpSp>
        <p:grpSp>
          <p:nvGrpSpPr>
            <p:cNvPr id="23" name="Group 22">
              <a:extLst>
                <a:ext uri="{FF2B5EF4-FFF2-40B4-BE49-F238E27FC236}">
                  <a16:creationId xmlns:a16="http://schemas.microsoft.com/office/drawing/2014/main" id="{EC9A4BE2-57D8-DA23-C7DB-9DBD4E8EB755}"/>
                </a:ext>
              </a:extLst>
            </p:cNvPr>
            <p:cNvGrpSpPr/>
            <p:nvPr/>
          </p:nvGrpSpPr>
          <p:grpSpPr>
            <a:xfrm>
              <a:off x="11735805" y="3830652"/>
              <a:ext cx="4669977" cy="1398770"/>
              <a:chOff x="11705914" y="2360144"/>
              <a:chExt cx="4669977" cy="1398770"/>
            </a:xfrm>
          </p:grpSpPr>
          <p:sp>
            <p:nvSpPr>
              <p:cNvPr id="24" name="Rectangle 23">
                <a:extLst>
                  <a:ext uri="{FF2B5EF4-FFF2-40B4-BE49-F238E27FC236}">
                    <a16:creationId xmlns:a16="http://schemas.microsoft.com/office/drawing/2014/main" id="{435AB091-6E26-0749-81C4-5265FB3D3756}"/>
                  </a:ext>
                </a:extLst>
              </p:cNvPr>
              <p:cNvSpPr/>
              <p:nvPr/>
            </p:nvSpPr>
            <p:spPr>
              <a:xfrm>
                <a:off x="13823359" y="2531643"/>
                <a:ext cx="2552532"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who recall seeing a luxury apparel brand ad </a:t>
                </a:r>
                <a:r>
                  <a:rPr kumimoji="0" lang="en-US" sz="1400" b="1" i="0" u="none" strike="noStrike" kern="0" cap="none" spc="0" normalizeH="0" baseline="0" noProof="0" dirty="0">
                    <a:ln>
                      <a:noFill/>
                    </a:ln>
                    <a:solidFill>
                      <a:schemeClr val="accent1"/>
                    </a:solidFill>
                    <a:effectLst/>
                    <a:uLnTx/>
                    <a:uFillTx/>
                    <a:latin typeface="Arial" panose="020B0604020202020204"/>
                    <a:ea typeface="+mn-ea"/>
                    <a:cs typeface="Helvetica" panose="020B0604020202020204" pitchFamily="34" charset="0"/>
                  </a:rPr>
                  <a:t>engaged in some way</a:t>
                </a:r>
                <a:endParaRPr kumimoji="0" lang="en-US" sz="1200" b="1" i="0" u="none" strike="noStrike" kern="0" cap="none" spc="0" normalizeH="0" baseline="0" noProof="0" dirty="0">
                  <a:ln>
                    <a:noFill/>
                  </a:ln>
                  <a:solidFill>
                    <a:schemeClr val="accent1"/>
                  </a:solidFill>
                  <a:effectLst/>
                  <a:uLnTx/>
                  <a:uFillTx/>
                  <a:latin typeface="Arial" panose="020B0604020202020204"/>
                  <a:ea typeface="+mn-ea"/>
                  <a:cs typeface="Helvetica" panose="020B0604020202020204" pitchFamily="34" charset="0"/>
                </a:endParaRPr>
              </a:p>
            </p:txBody>
          </p:sp>
          <p:graphicFrame>
            <p:nvGraphicFramePr>
              <p:cNvPr id="26" name="Chart 25">
                <a:extLst>
                  <a:ext uri="{FF2B5EF4-FFF2-40B4-BE49-F238E27FC236}">
                    <a16:creationId xmlns:a16="http://schemas.microsoft.com/office/drawing/2014/main" id="{9F7EEDFA-D5AF-8972-870C-0E833D997F4A}"/>
                  </a:ext>
                </a:extLst>
              </p:cNvPr>
              <p:cNvGraphicFramePr/>
              <p:nvPr>
                <p:extLst>
                  <p:ext uri="{D42A27DB-BD31-4B8C-83A1-F6EECF244321}">
                    <p14:modId xmlns:p14="http://schemas.microsoft.com/office/powerpoint/2010/main" val="2180723104"/>
                  </p:ext>
                </p:extLst>
              </p:nvPr>
            </p:nvGraphicFramePr>
            <p:xfrm>
              <a:off x="11705914" y="2360144"/>
              <a:ext cx="2715278" cy="139877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BCEF8398-2A9F-9B88-71EA-85565897F01E}"/>
                  </a:ext>
                </a:extLst>
              </p:cNvPr>
              <p:cNvSpPr txBox="1"/>
              <p:nvPr/>
            </p:nvSpPr>
            <p:spPr>
              <a:xfrm>
                <a:off x="12458801" y="2809573"/>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a:ea typeface="+mn-ea"/>
                    <a:cs typeface="+mn-cs"/>
                  </a:rPr>
                  <a:t>86%</a:t>
                </a:r>
              </a:p>
            </p:txBody>
          </p:sp>
        </p:grpSp>
        <p:grpSp>
          <p:nvGrpSpPr>
            <p:cNvPr id="28" name="Group 27">
              <a:extLst>
                <a:ext uri="{FF2B5EF4-FFF2-40B4-BE49-F238E27FC236}">
                  <a16:creationId xmlns:a16="http://schemas.microsoft.com/office/drawing/2014/main" id="{DD6AE479-CAA9-1E8D-AA9A-875774381FE9}"/>
                </a:ext>
              </a:extLst>
            </p:cNvPr>
            <p:cNvGrpSpPr/>
            <p:nvPr/>
          </p:nvGrpSpPr>
          <p:grpSpPr>
            <a:xfrm>
              <a:off x="11735803" y="5156620"/>
              <a:ext cx="4669979" cy="1398770"/>
              <a:chOff x="11658234" y="2294964"/>
              <a:chExt cx="4669979" cy="1398770"/>
            </a:xfrm>
          </p:grpSpPr>
          <p:sp>
            <p:nvSpPr>
              <p:cNvPr id="29" name="Rectangle 28">
                <a:extLst>
                  <a:ext uri="{FF2B5EF4-FFF2-40B4-BE49-F238E27FC236}">
                    <a16:creationId xmlns:a16="http://schemas.microsoft.com/office/drawing/2014/main" id="{2D107810-5F59-040C-3B8B-54FE3FADBAA4}"/>
                  </a:ext>
                </a:extLst>
              </p:cNvPr>
              <p:cNvSpPr/>
              <p:nvPr/>
            </p:nvSpPr>
            <p:spPr>
              <a:xfrm>
                <a:off x="13775680" y="2508719"/>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are</a:t>
                </a:r>
                <a:r>
                  <a:rPr kumimoji="0" lang="en-US" sz="1400" b="1" i="0" u="none" strike="noStrike" kern="0" cap="none" spc="0" normalizeH="0" baseline="0" noProof="0" dirty="0">
                    <a:ln>
                      <a:noFill/>
                    </a:ln>
                    <a:solidFill>
                      <a:schemeClr val="accent1"/>
                    </a:solidFill>
                    <a:effectLst/>
                    <a:uLnTx/>
                    <a:uFillTx/>
                    <a:latin typeface="Arial" panose="020B0604020202020204"/>
                    <a:ea typeface="+mn-ea"/>
                    <a:cs typeface="Helvetica" panose="020B0604020202020204" pitchFamily="34" charset="0"/>
                  </a:rPr>
                  <a:t> interested in seeing OOH ads</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 related to luxury apparel brands</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30" name="Chart 29">
                <a:extLst>
                  <a:ext uri="{FF2B5EF4-FFF2-40B4-BE49-F238E27FC236}">
                    <a16:creationId xmlns:a16="http://schemas.microsoft.com/office/drawing/2014/main" id="{A305A65C-73A2-B6F8-2CCD-8993BD3CE79F}"/>
                  </a:ext>
                </a:extLst>
              </p:cNvPr>
              <p:cNvGraphicFramePr/>
              <p:nvPr>
                <p:extLst>
                  <p:ext uri="{D42A27DB-BD31-4B8C-83A1-F6EECF244321}">
                    <p14:modId xmlns:p14="http://schemas.microsoft.com/office/powerpoint/2010/main" val="550831581"/>
                  </p:ext>
                </p:extLst>
              </p:nvPr>
            </p:nvGraphicFramePr>
            <p:xfrm>
              <a:off x="11658234" y="2294964"/>
              <a:ext cx="2715278" cy="1398770"/>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C7CDAB61-2088-9BEB-0A1A-8FF4CD9457A8}"/>
                  </a:ext>
                </a:extLst>
              </p:cNvPr>
              <p:cNvSpPr txBox="1"/>
              <p:nvPr/>
            </p:nvSpPr>
            <p:spPr>
              <a:xfrm>
                <a:off x="12411122" y="2741699"/>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a:ea typeface="+mn-ea"/>
                    <a:cs typeface="+mn-cs"/>
                  </a:rPr>
                  <a:t>77%</a:t>
                </a:r>
              </a:p>
            </p:txBody>
          </p:sp>
        </p:grpSp>
      </p:grpSp>
      <p:cxnSp>
        <p:nvCxnSpPr>
          <p:cNvPr id="34" name="Straight Arrow Connector 33">
            <a:extLst>
              <a:ext uri="{FF2B5EF4-FFF2-40B4-BE49-F238E27FC236}">
                <a16:creationId xmlns:a16="http://schemas.microsoft.com/office/drawing/2014/main" id="{E2655CDE-E688-BED5-DA39-EFE1C96E81AF}"/>
              </a:ext>
            </a:extLst>
          </p:cNvPr>
          <p:cNvCxnSpPr/>
          <p:nvPr/>
        </p:nvCxnSpPr>
        <p:spPr>
          <a:xfrm flipV="1">
            <a:off x="5622878" y="2409954"/>
            <a:ext cx="2013044" cy="2288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D7353ADB-7CC5-95B5-337C-734235C30BD8}"/>
              </a:ext>
            </a:extLst>
          </p:cNvPr>
          <p:cNvCxnSpPr/>
          <p:nvPr/>
        </p:nvCxnSpPr>
        <p:spPr>
          <a:xfrm flipV="1">
            <a:off x="5636673" y="3595530"/>
            <a:ext cx="2013044" cy="2288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72B0046-FE4B-83A9-52EB-880D1CA10304}"/>
              </a:ext>
            </a:extLst>
          </p:cNvPr>
          <p:cNvCxnSpPr/>
          <p:nvPr/>
        </p:nvCxnSpPr>
        <p:spPr>
          <a:xfrm flipV="1">
            <a:off x="5636673" y="4855198"/>
            <a:ext cx="2013044" cy="2288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Rectangle: Rounded Corners 14">
            <a:extLst>
              <a:ext uri="{FF2B5EF4-FFF2-40B4-BE49-F238E27FC236}">
                <a16:creationId xmlns:a16="http://schemas.microsoft.com/office/drawing/2014/main" id="{313D7269-64D3-8952-4293-019A9F73DC4C}"/>
              </a:ext>
            </a:extLst>
          </p:cNvPr>
          <p:cNvSpPr/>
          <p:nvPr/>
        </p:nvSpPr>
        <p:spPr>
          <a:xfrm>
            <a:off x="7890460" y="4373697"/>
            <a:ext cx="3740682" cy="1239948"/>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Urban 1M+ (86%) and Gen Z (84%) </a:t>
            </a:r>
            <a:r>
              <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rPr>
              <a:t>are most likely to be interested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in OOH luxury apparel ads</a:t>
            </a:r>
            <a:endParaRPr lang="en-US" sz="1200" b="1" dirty="0">
              <a:solidFill>
                <a:schemeClr val="tx1"/>
              </a:solidFill>
              <a:latin typeface="Arial" panose="020B060402020202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Most consumers want to see ads for </a:t>
            </a:r>
            <a:r>
              <a:rPr lang="en-US" sz="1200" b="1" dirty="0">
                <a:solidFill>
                  <a:schemeClr val="accent1"/>
                </a:solidFill>
                <a:latin typeface="Arial" panose="020B0604020202020204"/>
              </a:rPr>
              <a:t>price/cost saving opportunities</a:t>
            </a:r>
            <a:r>
              <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rPr>
              <a:t>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(44%)</a:t>
            </a:r>
          </a:p>
        </p:txBody>
      </p:sp>
      <p:sp>
        <p:nvSpPr>
          <p:cNvPr id="42" name="Rectangle: Rounded Corners 14">
            <a:extLst>
              <a:ext uri="{FF2B5EF4-FFF2-40B4-BE49-F238E27FC236}">
                <a16:creationId xmlns:a16="http://schemas.microsoft.com/office/drawing/2014/main" id="{7DD422B6-EA8C-129F-CA8A-8A2BBB73E364}"/>
              </a:ext>
            </a:extLst>
          </p:cNvPr>
          <p:cNvSpPr/>
          <p:nvPr/>
        </p:nvSpPr>
        <p:spPr>
          <a:xfrm>
            <a:off x="7888234" y="2949319"/>
            <a:ext cx="3740682" cy="1239948"/>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a:rPr>
              <a:t>Millennials (91%) are </a:t>
            </a:r>
            <a:r>
              <a:rPr lang="en-US" sz="1200" b="1" dirty="0">
                <a:solidFill>
                  <a:schemeClr val="accent1"/>
                </a:solidFill>
                <a:latin typeface="Arial" panose="020B0604020202020204"/>
              </a:rPr>
              <a:t>most likely to engage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Top engagement is </a:t>
            </a:r>
            <a:r>
              <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rPr>
              <a:t>visiting the luxury brand’s website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(49%)</a:t>
            </a:r>
          </a:p>
        </p:txBody>
      </p:sp>
      <p:sp>
        <p:nvSpPr>
          <p:cNvPr id="43" name="Rectangle: Rounded Corners 14">
            <a:extLst>
              <a:ext uri="{FF2B5EF4-FFF2-40B4-BE49-F238E27FC236}">
                <a16:creationId xmlns:a16="http://schemas.microsoft.com/office/drawing/2014/main" id="{70A170FC-DA97-0CAE-4422-1D7A09684732}"/>
              </a:ext>
            </a:extLst>
          </p:cNvPr>
          <p:cNvSpPr/>
          <p:nvPr/>
        </p:nvSpPr>
        <p:spPr>
          <a:xfrm>
            <a:off x="7888234" y="1524941"/>
            <a:ext cx="3740682" cy="1239948"/>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ea typeface="+mn-ea"/>
                <a:cs typeface="+mn-cs"/>
              </a:rPr>
              <a:t>A third (30%) recall seeing an ad </a:t>
            </a:r>
            <a:r>
              <a:rPr kumimoji="0" lang="en-US" sz="1200" b="1" i="0" u="none" strike="noStrike" kern="1200" cap="none" spc="0" normalizeH="0" baseline="0" noProof="0" dirty="0">
                <a:ln>
                  <a:noFill/>
                </a:ln>
                <a:solidFill>
                  <a:schemeClr val="accent1"/>
                </a:solidFill>
                <a:effectLst/>
                <a:uLnTx/>
                <a:uFillTx/>
                <a:ea typeface="+mn-ea"/>
                <a:cs typeface="+mn-cs"/>
              </a:rPr>
              <a:t>within the past month</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rPr>
              <a:t>Gen </a:t>
            </a:r>
            <a:r>
              <a:rPr lang="en-US" sz="1200" b="1" dirty="0" err="1">
                <a:solidFill>
                  <a:schemeClr val="tx1"/>
                </a:solidFill>
              </a:rPr>
              <a:t>Zers</a:t>
            </a:r>
            <a:r>
              <a:rPr lang="en-US" sz="1200" b="1" dirty="0">
                <a:solidFill>
                  <a:schemeClr val="tx1"/>
                </a:solidFill>
              </a:rPr>
              <a:t> (64%) are </a:t>
            </a:r>
            <a:r>
              <a:rPr lang="en-US" sz="1200" b="1" dirty="0">
                <a:solidFill>
                  <a:schemeClr val="accent1"/>
                </a:solidFill>
              </a:rPr>
              <a:t>most likely to recall </a:t>
            </a:r>
            <a:r>
              <a:rPr lang="en-US" sz="1200" b="1" dirty="0">
                <a:solidFill>
                  <a:schemeClr val="tx1"/>
                </a:solidFill>
              </a:rPr>
              <a:t>seeing an OOH for a luxury apparel brand</a:t>
            </a:r>
          </a:p>
        </p:txBody>
      </p:sp>
    </p:spTree>
    <p:extLst>
      <p:ext uri="{BB962C8B-B14F-4D97-AF65-F5344CB8AC3E}">
        <p14:creationId xmlns:p14="http://schemas.microsoft.com/office/powerpoint/2010/main" val="140562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Ads For Alcoholic Beverages Are Eye-Catching And Driving Purchases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5968246"/>
            <a:ext cx="10654964" cy="1077218"/>
          </a:xfrm>
          <a:prstGeom prst="rect">
            <a:avLst/>
          </a:prstGeom>
          <a:noFill/>
        </p:spPr>
        <p:txBody>
          <a:bodyPr wrap="square" rtlCol="0">
            <a:spAutoFit/>
          </a:bodyPr>
          <a:lstStyle/>
          <a:p>
            <a:pPr defTabSz="914377">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AGE 21+ (n=962); 21+ ENGAGED WITH ALCOHOLIC BEVERAGE ADS (n=480); 21+ WHO BUY ALCOHOLIC BEVERAGES (n=838); 21+ INTERESTED IN ALCOHOLIC BEVERAGE ADS (n=767)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Q10. Do you recall recently seeing out-of-home advertisements for alcoholic beverages (e.g., beer, wine, liquor, etc.)?</a:t>
            </a: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Q12: Have you taken any of the following actions after recently seeing those out-of-home advertisements for alcoholic beverages?</a:t>
            </a: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Q13: Where are you most likely to purchase  alcoholic beverages (e.g., beer, wine, liquor, etc.)? Please select up to three.</a:t>
            </a:r>
          </a:p>
          <a:p>
            <a:pPr>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Q11: Which type of out-of-home advertising messages for alcoholic beverages are most likely to interest you?</a:t>
            </a:r>
          </a:p>
          <a:p>
            <a:pPr>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a:p>
            <a:pPr>
              <a:defRPr/>
            </a:pPr>
            <a:endParaRPr lang="en-US" sz="800" dirty="0">
              <a:solidFill>
                <a:srgbClr val="939598"/>
              </a:solidFill>
              <a:latin typeface="Arial" panose="020B0604020202020204"/>
            </a:endParaRPr>
          </a:p>
          <a:p>
            <a:pPr>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5C563953-D1C3-BF22-9E81-9A7A5B7A396F}"/>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grpSp>
        <p:nvGrpSpPr>
          <p:cNvPr id="32" name="Group 31">
            <a:extLst>
              <a:ext uri="{FF2B5EF4-FFF2-40B4-BE49-F238E27FC236}">
                <a16:creationId xmlns:a16="http://schemas.microsoft.com/office/drawing/2014/main" id="{1745CFFC-BBF8-6559-A727-EC08E1477097}"/>
              </a:ext>
            </a:extLst>
          </p:cNvPr>
          <p:cNvGrpSpPr/>
          <p:nvPr/>
        </p:nvGrpSpPr>
        <p:grpSpPr>
          <a:xfrm>
            <a:off x="253898" y="1428617"/>
            <a:ext cx="5050786" cy="4379586"/>
            <a:chOff x="11735803" y="1927482"/>
            <a:chExt cx="5555865" cy="5299300"/>
          </a:xfrm>
        </p:grpSpPr>
        <p:sp>
          <p:nvSpPr>
            <p:cNvPr id="20" name="Rectangle: Rounded Corners 14">
              <a:extLst>
                <a:ext uri="{FF2B5EF4-FFF2-40B4-BE49-F238E27FC236}">
                  <a16:creationId xmlns:a16="http://schemas.microsoft.com/office/drawing/2014/main" id="{5850935A-EEBD-7079-AC6B-B3DED8AC7CEA}"/>
                </a:ext>
              </a:extLst>
            </p:cNvPr>
            <p:cNvSpPr/>
            <p:nvPr/>
          </p:nvSpPr>
          <p:spPr>
            <a:xfrm>
              <a:off x="12073459" y="1927482"/>
              <a:ext cx="5218209" cy="5299300"/>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AD9184AA-5BB2-3354-EEAF-A3CFF70EC417}"/>
                </a:ext>
              </a:extLst>
            </p:cNvPr>
            <p:cNvGrpSpPr/>
            <p:nvPr/>
          </p:nvGrpSpPr>
          <p:grpSpPr>
            <a:xfrm>
              <a:off x="11735804" y="2446998"/>
              <a:ext cx="4669978" cy="1398770"/>
              <a:chOff x="11735804" y="2446998"/>
              <a:chExt cx="4669978" cy="1398770"/>
            </a:xfrm>
          </p:grpSpPr>
          <p:sp>
            <p:nvSpPr>
              <p:cNvPr id="21" name="Rectangle 20">
                <a:extLst>
                  <a:ext uri="{FF2B5EF4-FFF2-40B4-BE49-F238E27FC236}">
                    <a16:creationId xmlns:a16="http://schemas.microsoft.com/office/drawing/2014/main" id="{74E166F8-E87A-6CA8-4E55-CBF710A0C0BB}"/>
                  </a:ext>
                </a:extLst>
              </p:cNvPr>
              <p:cNvSpPr/>
              <p:nvPr/>
            </p:nvSpPr>
            <p:spPr>
              <a:xfrm>
                <a:off x="13853249" y="2592970"/>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21+ recall seeing an OOH ad for </a:t>
                </a:r>
                <a:r>
                  <a:rPr lang="en-US" sz="1400" b="1" kern="0" dirty="0">
                    <a:solidFill>
                      <a:schemeClr val="accent6"/>
                    </a:solidFill>
                    <a:latin typeface="Arial" panose="020B0604020202020204"/>
                    <a:cs typeface="Helvetica" panose="020B0604020202020204" pitchFamily="34" charset="0"/>
                  </a:rPr>
                  <a:t>alcoholic beverages </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recently</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12" name="Chart 11">
                <a:extLst>
                  <a:ext uri="{FF2B5EF4-FFF2-40B4-BE49-F238E27FC236}">
                    <a16:creationId xmlns:a16="http://schemas.microsoft.com/office/drawing/2014/main" id="{76CE4896-1155-2E6E-214C-1188E9E45A88}"/>
                  </a:ext>
                </a:extLst>
              </p:cNvPr>
              <p:cNvGraphicFramePr/>
              <p:nvPr>
                <p:extLst>
                  <p:ext uri="{D42A27DB-BD31-4B8C-83A1-F6EECF244321}">
                    <p14:modId xmlns:p14="http://schemas.microsoft.com/office/powerpoint/2010/main" val="3691974198"/>
                  </p:ext>
                </p:extLst>
              </p:nvPr>
            </p:nvGraphicFramePr>
            <p:xfrm>
              <a:off x="11735804" y="2446998"/>
              <a:ext cx="2715278" cy="13987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F1960805-E843-C668-3EE3-9D42388B521F}"/>
                  </a:ext>
                </a:extLst>
              </p:cNvPr>
              <p:cNvSpPr txBox="1"/>
              <p:nvPr/>
            </p:nvSpPr>
            <p:spPr>
              <a:xfrm>
                <a:off x="12488692" y="2886676"/>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Arial" panose="020B0604020202020204"/>
                    <a:ea typeface="+mn-ea"/>
                    <a:cs typeface="+mn-cs"/>
                  </a:rPr>
                  <a:t>64%</a:t>
                </a:r>
              </a:p>
            </p:txBody>
          </p:sp>
        </p:grpSp>
        <p:grpSp>
          <p:nvGrpSpPr>
            <p:cNvPr id="23" name="Group 22">
              <a:extLst>
                <a:ext uri="{FF2B5EF4-FFF2-40B4-BE49-F238E27FC236}">
                  <a16:creationId xmlns:a16="http://schemas.microsoft.com/office/drawing/2014/main" id="{EC9A4BE2-57D8-DA23-C7DB-9DBD4E8EB755}"/>
                </a:ext>
              </a:extLst>
            </p:cNvPr>
            <p:cNvGrpSpPr/>
            <p:nvPr/>
          </p:nvGrpSpPr>
          <p:grpSpPr>
            <a:xfrm>
              <a:off x="11735805" y="3830652"/>
              <a:ext cx="4669977" cy="1398770"/>
              <a:chOff x="11705914" y="2360144"/>
              <a:chExt cx="4669977" cy="1398770"/>
            </a:xfrm>
          </p:grpSpPr>
          <p:sp>
            <p:nvSpPr>
              <p:cNvPr id="24" name="Rectangle 23">
                <a:extLst>
                  <a:ext uri="{FF2B5EF4-FFF2-40B4-BE49-F238E27FC236}">
                    <a16:creationId xmlns:a16="http://schemas.microsoft.com/office/drawing/2014/main" id="{435AB091-6E26-0749-81C4-5265FB3D3756}"/>
                  </a:ext>
                </a:extLst>
              </p:cNvPr>
              <p:cNvSpPr/>
              <p:nvPr/>
            </p:nvSpPr>
            <p:spPr>
              <a:xfrm>
                <a:off x="13823359" y="2531643"/>
                <a:ext cx="2552532"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21+ who recall seeing an ad for alcoholic beverages </a:t>
                </a:r>
                <a:r>
                  <a:rPr kumimoji="0" lang="en-US" sz="1400" b="1" i="0" u="none" strike="noStrike" kern="0" cap="none" spc="0" normalizeH="0" baseline="0" noProof="0" dirty="0">
                    <a:ln>
                      <a:noFill/>
                    </a:ln>
                    <a:solidFill>
                      <a:schemeClr val="accent6"/>
                    </a:solidFill>
                    <a:effectLst/>
                    <a:uLnTx/>
                    <a:uFillTx/>
                    <a:latin typeface="Arial" panose="020B0604020202020204"/>
                    <a:ea typeface="+mn-ea"/>
                    <a:cs typeface="Helvetica" panose="020B0604020202020204" pitchFamily="34" charset="0"/>
                  </a:rPr>
                  <a:t>engaged in some way</a:t>
                </a:r>
                <a:endParaRPr kumimoji="0" lang="en-US" sz="1200" b="1" i="0" u="none" strike="noStrike" kern="0" cap="none" spc="0" normalizeH="0" baseline="0" noProof="0" dirty="0">
                  <a:ln>
                    <a:noFill/>
                  </a:ln>
                  <a:solidFill>
                    <a:schemeClr val="accent6"/>
                  </a:solidFill>
                  <a:effectLst/>
                  <a:uLnTx/>
                  <a:uFillTx/>
                  <a:latin typeface="Arial" panose="020B0604020202020204"/>
                  <a:ea typeface="+mn-ea"/>
                  <a:cs typeface="Helvetica" panose="020B0604020202020204" pitchFamily="34" charset="0"/>
                </a:endParaRPr>
              </a:p>
            </p:txBody>
          </p:sp>
          <p:graphicFrame>
            <p:nvGraphicFramePr>
              <p:cNvPr id="26" name="Chart 25">
                <a:extLst>
                  <a:ext uri="{FF2B5EF4-FFF2-40B4-BE49-F238E27FC236}">
                    <a16:creationId xmlns:a16="http://schemas.microsoft.com/office/drawing/2014/main" id="{9F7EEDFA-D5AF-8972-870C-0E833D997F4A}"/>
                  </a:ext>
                </a:extLst>
              </p:cNvPr>
              <p:cNvGraphicFramePr/>
              <p:nvPr>
                <p:extLst>
                  <p:ext uri="{D42A27DB-BD31-4B8C-83A1-F6EECF244321}">
                    <p14:modId xmlns:p14="http://schemas.microsoft.com/office/powerpoint/2010/main" val="719707429"/>
                  </p:ext>
                </p:extLst>
              </p:nvPr>
            </p:nvGraphicFramePr>
            <p:xfrm>
              <a:off x="11705914" y="2360144"/>
              <a:ext cx="2715278" cy="139877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BCEF8398-2A9F-9B88-71EA-85565897F01E}"/>
                  </a:ext>
                </a:extLst>
              </p:cNvPr>
              <p:cNvSpPr txBox="1"/>
              <p:nvPr/>
            </p:nvSpPr>
            <p:spPr>
              <a:xfrm>
                <a:off x="12458801" y="2809573"/>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Arial" panose="020B0604020202020204"/>
                    <a:ea typeface="+mn-ea"/>
                    <a:cs typeface="+mn-cs"/>
                  </a:rPr>
                  <a:t>77%</a:t>
                </a:r>
              </a:p>
            </p:txBody>
          </p:sp>
        </p:grpSp>
        <p:grpSp>
          <p:nvGrpSpPr>
            <p:cNvPr id="28" name="Group 27">
              <a:extLst>
                <a:ext uri="{FF2B5EF4-FFF2-40B4-BE49-F238E27FC236}">
                  <a16:creationId xmlns:a16="http://schemas.microsoft.com/office/drawing/2014/main" id="{DD6AE479-CAA9-1E8D-AA9A-875774381FE9}"/>
                </a:ext>
              </a:extLst>
            </p:cNvPr>
            <p:cNvGrpSpPr/>
            <p:nvPr/>
          </p:nvGrpSpPr>
          <p:grpSpPr>
            <a:xfrm>
              <a:off x="11735803" y="5156620"/>
              <a:ext cx="4669979" cy="1398770"/>
              <a:chOff x="11658234" y="2294964"/>
              <a:chExt cx="4669979" cy="1398770"/>
            </a:xfrm>
          </p:grpSpPr>
          <p:sp>
            <p:nvSpPr>
              <p:cNvPr id="29" name="Rectangle 28">
                <a:extLst>
                  <a:ext uri="{FF2B5EF4-FFF2-40B4-BE49-F238E27FC236}">
                    <a16:creationId xmlns:a16="http://schemas.microsoft.com/office/drawing/2014/main" id="{2D107810-5F59-040C-3B8B-54FE3FADBAA4}"/>
                  </a:ext>
                </a:extLst>
              </p:cNvPr>
              <p:cNvSpPr/>
              <p:nvPr/>
            </p:nvSpPr>
            <p:spPr>
              <a:xfrm>
                <a:off x="13775680" y="2508719"/>
                <a:ext cx="2552533" cy="115447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Of consumers 21+ are</a:t>
                </a:r>
                <a:r>
                  <a:rPr kumimoji="0" lang="en-US" sz="1400" b="1" i="0" u="none" strike="noStrike" kern="0" cap="none" spc="0" normalizeH="0" baseline="0" noProof="0" dirty="0">
                    <a:ln>
                      <a:noFill/>
                    </a:ln>
                    <a:solidFill>
                      <a:schemeClr val="accent1"/>
                    </a:solidFill>
                    <a:effectLst/>
                    <a:uLnTx/>
                    <a:uFillTx/>
                    <a:latin typeface="Arial" panose="020B0604020202020204"/>
                    <a:ea typeface="+mn-ea"/>
                    <a:cs typeface="Helvetica" panose="020B0604020202020204" pitchFamily="34" charset="0"/>
                  </a:rPr>
                  <a:t> </a:t>
                </a:r>
                <a:r>
                  <a:rPr kumimoji="0" lang="en-US" sz="1400" b="1" i="0" u="none" strike="noStrike" kern="0" cap="none" spc="0" normalizeH="0" baseline="0" noProof="0" dirty="0">
                    <a:ln>
                      <a:noFill/>
                    </a:ln>
                    <a:solidFill>
                      <a:schemeClr val="accent6"/>
                    </a:solidFill>
                    <a:effectLst/>
                    <a:uLnTx/>
                    <a:uFillTx/>
                    <a:latin typeface="Arial" panose="020B0604020202020204"/>
                    <a:ea typeface="+mn-ea"/>
                    <a:cs typeface="Helvetica" panose="020B0604020202020204" pitchFamily="34" charset="0"/>
                  </a:rPr>
                  <a:t>interested in seeing OOH ads</a:t>
                </a:r>
                <a:r>
                  <a:rPr kumimoji="0" lang="en-US" sz="14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rPr>
                  <a:t> related to alcoholic beverages</a:t>
                </a: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Helvetica" panose="020B0604020202020204" pitchFamily="34" charset="0"/>
                </a:endParaRPr>
              </a:p>
            </p:txBody>
          </p:sp>
          <p:graphicFrame>
            <p:nvGraphicFramePr>
              <p:cNvPr id="30" name="Chart 29">
                <a:extLst>
                  <a:ext uri="{FF2B5EF4-FFF2-40B4-BE49-F238E27FC236}">
                    <a16:creationId xmlns:a16="http://schemas.microsoft.com/office/drawing/2014/main" id="{A305A65C-73A2-B6F8-2CCD-8993BD3CE79F}"/>
                  </a:ext>
                </a:extLst>
              </p:cNvPr>
              <p:cNvGraphicFramePr/>
              <p:nvPr>
                <p:extLst>
                  <p:ext uri="{D42A27DB-BD31-4B8C-83A1-F6EECF244321}">
                    <p14:modId xmlns:p14="http://schemas.microsoft.com/office/powerpoint/2010/main" val="3567666808"/>
                  </p:ext>
                </p:extLst>
              </p:nvPr>
            </p:nvGraphicFramePr>
            <p:xfrm>
              <a:off x="11658234" y="2294964"/>
              <a:ext cx="2715278" cy="1398770"/>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C7CDAB61-2088-9BEB-0A1A-8FF4CD9457A8}"/>
                  </a:ext>
                </a:extLst>
              </p:cNvPr>
              <p:cNvSpPr txBox="1"/>
              <p:nvPr/>
            </p:nvSpPr>
            <p:spPr>
              <a:xfrm>
                <a:off x="12411122" y="2741699"/>
                <a:ext cx="1269282" cy="4841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6"/>
                    </a:solidFill>
                    <a:effectLst/>
                    <a:uLnTx/>
                    <a:uFillTx/>
                    <a:latin typeface="Arial" panose="020B0604020202020204"/>
                    <a:ea typeface="+mn-ea"/>
                    <a:cs typeface="+mn-cs"/>
                  </a:rPr>
                  <a:t>80%</a:t>
                </a:r>
              </a:p>
            </p:txBody>
          </p:sp>
        </p:grpSp>
      </p:grpSp>
      <p:cxnSp>
        <p:nvCxnSpPr>
          <p:cNvPr id="34" name="Straight Arrow Connector 33">
            <a:extLst>
              <a:ext uri="{FF2B5EF4-FFF2-40B4-BE49-F238E27FC236}">
                <a16:creationId xmlns:a16="http://schemas.microsoft.com/office/drawing/2014/main" id="{E2655CDE-E688-BED5-DA39-EFE1C96E81AF}"/>
              </a:ext>
            </a:extLst>
          </p:cNvPr>
          <p:cNvCxnSpPr/>
          <p:nvPr/>
        </p:nvCxnSpPr>
        <p:spPr>
          <a:xfrm flipV="1">
            <a:off x="5622878" y="2409954"/>
            <a:ext cx="2013044" cy="2288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D7353ADB-7CC5-95B5-337C-734235C30BD8}"/>
              </a:ext>
            </a:extLst>
          </p:cNvPr>
          <p:cNvCxnSpPr/>
          <p:nvPr/>
        </p:nvCxnSpPr>
        <p:spPr>
          <a:xfrm flipV="1">
            <a:off x="5636673" y="3595530"/>
            <a:ext cx="2013044" cy="2288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172B0046-FE4B-83A9-52EB-880D1CA10304}"/>
              </a:ext>
            </a:extLst>
          </p:cNvPr>
          <p:cNvCxnSpPr/>
          <p:nvPr/>
        </p:nvCxnSpPr>
        <p:spPr>
          <a:xfrm flipV="1">
            <a:off x="5636673" y="4855198"/>
            <a:ext cx="2013044" cy="22880"/>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Rectangle: Rounded Corners 14">
            <a:extLst>
              <a:ext uri="{FF2B5EF4-FFF2-40B4-BE49-F238E27FC236}">
                <a16:creationId xmlns:a16="http://schemas.microsoft.com/office/drawing/2014/main" id="{313D7269-64D3-8952-4293-019A9F73DC4C}"/>
              </a:ext>
            </a:extLst>
          </p:cNvPr>
          <p:cNvSpPr/>
          <p:nvPr/>
        </p:nvSpPr>
        <p:spPr>
          <a:xfrm>
            <a:off x="7890460" y="4373697"/>
            <a:ext cx="3740682" cy="1239948"/>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Gen Z (88%) and Millennials (87%)  </a:t>
            </a:r>
            <a:r>
              <a:rPr kumimoji="0" lang="en-US" sz="1200" b="1" i="0" u="none" strike="noStrike" kern="1200" cap="none" spc="0" normalizeH="0" baseline="0" noProof="0" dirty="0">
                <a:ln>
                  <a:noFill/>
                </a:ln>
                <a:solidFill>
                  <a:schemeClr val="accent6"/>
                </a:solidFill>
                <a:effectLst/>
                <a:uLnTx/>
                <a:uFillTx/>
                <a:latin typeface="Arial" panose="020B0604020202020204"/>
                <a:ea typeface="+mn-ea"/>
                <a:cs typeface="+mn-cs"/>
              </a:rPr>
              <a:t>are most likely to be interested</a:t>
            </a:r>
            <a:r>
              <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rPr>
              <a:t>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in OOH alcoholic beverage ads</a:t>
            </a:r>
            <a:endParaRPr lang="en-US" sz="1200" b="1" dirty="0">
              <a:solidFill>
                <a:schemeClr val="tx1"/>
              </a:solidFill>
              <a:latin typeface="Arial" panose="020B060402020202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Most consumers want to see ads for </a:t>
            </a:r>
            <a:r>
              <a:rPr kumimoji="0" lang="en-US" sz="1200" b="1" i="0" u="none" strike="noStrike" kern="1200" cap="none" spc="0" normalizeH="0" baseline="0" noProof="0" dirty="0">
                <a:ln>
                  <a:noFill/>
                </a:ln>
                <a:solidFill>
                  <a:schemeClr val="accent6"/>
                </a:solidFill>
                <a:effectLst/>
                <a:uLnTx/>
                <a:uFillTx/>
                <a:latin typeface="Arial" panose="020B0604020202020204"/>
                <a:ea typeface="+mn-ea"/>
                <a:cs typeface="+mn-cs"/>
              </a:rPr>
              <a:t>new products on the market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(34%)</a:t>
            </a:r>
          </a:p>
        </p:txBody>
      </p:sp>
      <p:sp>
        <p:nvSpPr>
          <p:cNvPr id="42" name="Rectangle: Rounded Corners 14">
            <a:extLst>
              <a:ext uri="{FF2B5EF4-FFF2-40B4-BE49-F238E27FC236}">
                <a16:creationId xmlns:a16="http://schemas.microsoft.com/office/drawing/2014/main" id="{7DD422B6-EA8C-129F-CA8A-8A2BBB73E364}"/>
              </a:ext>
            </a:extLst>
          </p:cNvPr>
          <p:cNvSpPr/>
          <p:nvPr/>
        </p:nvSpPr>
        <p:spPr>
          <a:xfrm>
            <a:off x="7888234" y="2949319"/>
            <a:ext cx="3740682" cy="1239948"/>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a:rPr>
              <a:t>Urban 1M+ (87%), Millennials (83%) are </a:t>
            </a:r>
            <a:r>
              <a:rPr lang="en-US" sz="1200" b="1" dirty="0">
                <a:solidFill>
                  <a:schemeClr val="accent6"/>
                </a:solidFill>
                <a:latin typeface="Arial" panose="020B0604020202020204"/>
              </a:rPr>
              <a:t>most likely to engage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Top engagement is </a:t>
            </a:r>
            <a:r>
              <a:rPr kumimoji="0" lang="en-US" sz="1200" b="1" i="0" u="none" strike="noStrike" kern="1200" cap="none" spc="0" normalizeH="0" baseline="0" noProof="0" dirty="0">
                <a:ln>
                  <a:noFill/>
                </a:ln>
                <a:solidFill>
                  <a:schemeClr val="accent6"/>
                </a:solidFill>
                <a:effectLst/>
                <a:uLnTx/>
                <a:uFillTx/>
                <a:latin typeface="Arial" panose="020B0604020202020204"/>
                <a:ea typeface="+mn-ea"/>
                <a:cs typeface="+mn-cs"/>
              </a:rPr>
              <a:t>making a purchase at a physical location </a:t>
            </a: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(52%)</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panose="020B0604020202020204"/>
                <a:ea typeface="+mn-ea"/>
                <a:cs typeface="+mn-cs"/>
              </a:rPr>
              <a:t>Most (55%) say they make their alcohol purchases at the </a:t>
            </a:r>
            <a:r>
              <a:rPr kumimoji="0" lang="en-US" sz="1200" b="1" i="0" u="none" strike="noStrike" kern="1200" cap="none" spc="0" normalizeH="0" baseline="0" noProof="0" dirty="0">
                <a:ln>
                  <a:noFill/>
                </a:ln>
                <a:solidFill>
                  <a:schemeClr val="accent6"/>
                </a:solidFill>
                <a:effectLst/>
                <a:uLnTx/>
                <a:uFillTx/>
                <a:latin typeface="Arial" panose="020B0604020202020204"/>
                <a:ea typeface="+mn-ea"/>
                <a:cs typeface="+mn-cs"/>
              </a:rPr>
              <a:t>local liquor store</a:t>
            </a:r>
          </a:p>
        </p:txBody>
      </p:sp>
      <p:sp>
        <p:nvSpPr>
          <p:cNvPr id="43" name="Rectangle: Rounded Corners 14">
            <a:extLst>
              <a:ext uri="{FF2B5EF4-FFF2-40B4-BE49-F238E27FC236}">
                <a16:creationId xmlns:a16="http://schemas.microsoft.com/office/drawing/2014/main" id="{70A170FC-DA97-0CAE-4422-1D7A09684732}"/>
              </a:ext>
            </a:extLst>
          </p:cNvPr>
          <p:cNvSpPr/>
          <p:nvPr/>
        </p:nvSpPr>
        <p:spPr>
          <a:xfrm>
            <a:off x="7888234" y="1524941"/>
            <a:ext cx="3740682" cy="1239948"/>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ea typeface="+mn-ea"/>
                <a:cs typeface="+mn-cs"/>
              </a:rPr>
              <a:t>Half (51%) recall seeing an </a:t>
            </a:r>
            <a:r>
              <a:rPr kumimoji="0" lang="en-US" sz="1200" b="1" i="0" u="none" strike="noStrike" kern="1200" cap="none" spc="0" normalizeH="0" baseline="0" noProof="0" dirty="0">
                <a:ln>
                  <a:noFill/>
                </a:ln>
                <a:solidFill>
                  <a:schemeClr val="accent6"/>
                </a:solidFill>
                <a:effectLst/>
                <a:uLnTx/>
                <a:uFillTx/>
                <a:ea typeface="+mn-ea"/>
                <a:cs typeface="+mn-cs"/>
              </a:rPr>
              <a:t>ad within the past month</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rPr>
              <a:t>Gen </a:t>
            </a:r>
            <a:r>
              <a:rPr lang="en-US" sz="1200" b="1" dirty="0" err="1">
                <a:solidFill>
                  <a:schemeClr val="tx1"/>
                </a:solidFill>
              </a:rPr>
              <a:t>Zers</a:t>
            </a:r>
            <a:r>
              <a:rPr lang="en-US" sz="1200" b="1" dirty="0">
                <a:solidFill>
                  <a:schemeClr val="tx1"/>
                </a:solidFill>
              </a:rPr>
              <a:t> (79%), Urban 1M+ (78%), and Men (74%) are </a:t>
            </a:r>
            <a:r>
              <a:rPr lang="en-US" sz="1200" b="1" dirty="0">
                <a:solidFill>
                  <a:schemeClr val="accent6"/>
                </a:solidFill>
              </a:rPr>
              <a:t>most likely to recall </a:t>
            </a:r>
            <a:r>
              <a:rPr lang="en-US" sz="1200" b="1" dirty="0">
                <a:solidFill>
                  <a:schemeClr val="tx1"/>
                </a:solidFill>
              </a:rPr>
              <a:t>seeing an OOH for alcoholic beverages</a:t>
            </a:r>
          </a:p>
        </p:txBody>
      </p:sp>
    </p:spTree>
    <p:extLst>
      <p:ext uri="{BB962C8B-B14F-4D97-AF65-F5344CB8AC3E}">
        <p14:creationId xmlns:p14="http://schemas.microsoft.com/office/powerpoint/2010/main" val="1132751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4703-0397-0CB3-CC2E-6E55A49B1C7A}"/>
              </a:ext>
            </a:extLst>
          </p:cNvPr>
          <p:cNvSpPr>
            <a:spLocks noGrp="1"/>
          </p:cNvSpPr>
          <p:nvPr>
            <p:ph type="ctrTitle"/>
          </p:nvPr>
        </p:nvSpPr>
        <p:spPr>
          <a:xfrm>
            <a:off x="1215357" y="3204199"/>
            <a:ext cx="9187544" cy="2869111"/>
          </a:xfrm>
        </p:spPr>
        <p:txBody>
          <a:bodyPr/>
          <a:lstStyle/>
          <a:p>
            <a:r>
              <a:rPr lang="en-US" dirty="0"/>
              <a:t>Appendix</a:t>
            </a:r>
            <a:br>
              <a:rPr lang="en-US" dirty="0"/>
            </a:br>
            <a:br>
              <a:rPr lang="en-US" dirty="0"/>
            </a:br>
            <a:r>
              <a:rPr lang="en-US" sz="3600" dirty="0"/>
              <a:t>Key Product Categories:</a:t>
            </a:r>
            <a:br>
              <a:rPr lang="en-US" sz="3600" dirty="0"/>
            </a:br>
            <a:r>
              <a:rPr lang="en-US" sz="2800" dirty="0"/>
              <a:t>Pharmaceuticals</a:t>
            </a:r>
            <a:br>
              <a:rPr lang="en-US" sz="2800" dirty="0"/>
            </a:br>
            <a:r>
              <a:rPr lang="en-US" sz="2800" dirty="0"/>
              <a:t>Video Streaming</a:t>
            </a:r>
            <a:br>
              <a:rPr lang="en-US" sz="2800" dirty="0"/>
            </a:br>
            <a:r>
              <a:rPr lang="en-US" sz="2800" dirty="0"/>
              <a:t>Luxury Brands</a:t>
            </a:r>
            <a:br>
              <a:rPr lang="en-US" sz="2800" dirty="0"/>
            </a:br>
            <a:r>
              <a:rPr lang="en-US" sz="2800" dirty="0"/>
              <a:t>Alcohol</a:t>
            </a:r>
          </a:p>
        </p:txBody>
      </p:sp>
    </p:spTree>
    <p:extLst>
      <p:ext uri="{BB962C8B-B14F-4D97-AF65-F5344CB8AC3E}">
        <p14:creationId xmlns:p14="http://schemas.microsoft.com/office/powerpoint/2010/main" val="2965327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687414" y="1355821"/>
            <a:ext cx="881717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Do you recall recently seeing out-of-home advertisements for pharmaceutical products?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More Than Half Of Americans Recall Seeing OOH Ads For Pharma Recently</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32506"/>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GENERAL PUBLIC 18-64 (n=1005)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 Do you recall recently seeing out-of-home advertisements for pharmaceutical products (e.g., prescription medicines, and over-the-counter items like pain relievers, vitamins, cold/flu/sinus remedies etc.)? </a:t>
            </a:r>
          </a:p>
        </p:txBody>
      </p:sp>
      <p:graphicFrame>
        <p:nvGraphicFramePr>
          <p:cNvPr id="8" name="Chart 7">
            <a:extLst>
              <a:ext uri="{FF2B5EF4-FFF2-40B4-BE49-F238E27FC236}">
                <a16:creationId xmlns:a16="http://schemas.microsoft.com/office/drawing/2014/main" id="{398C1868-6305-DE47-B10C-8CFE63CE5BB9}"/>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8D13D9-F9D2-DD4D-9496-E7D5C328CF1F}"/>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3AF3244-7061-A641-8A6A-8C419AD7AD24}"/>
              </a:ext>
            </a:extLst>
          </p:cNvPr>
          <p:cNvSpPr txBox="1"/>
          <p:nvPr/>
        </p:nvSpPr>
        <p:spPr>
          <a:xfrm>
            <a:off x="8187957" y="2176517"/>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itchFamily="2" charset="0"/>
                <a:ea typeface="Calibri" panose="020F0502020204030204" pitchFamily="34" charset="0"/>
                <a:cs typeface="+mn-cs"/>
              </a:rPr>
              <a:t>% Yes</a:t>
            </a:r>
          </a:p>
        </p:txBody>
      </p:sp>
      <p:sp>
        <p:nvSpPr>
          <p:cNvPr id="5" name="Right Brace 4">
            <a:extLst>
              <a:ext uri="{FF2B5EF4-FFF2-40B4-BE49-F238E27FC236}">
                <a16:creationId xmlns:a16="http://schemas.microsoft.com/office/drawing/2014/main" id="{6C468D45-6693-B307-64E2-4599B173EC31}"/>
              </a:ext>
            </a:extLst>
          </p:cNvPr>
          <p:cNvSpPr/>
          <p:nvPr/>
        </p:nvSpPr>
        <p:spPr>
          <a:xfrm>
            <a:off x="5307949" y="3017787"/>
            <a:ext cx="798136" cy="2076438"/>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FF92704-B228-ACF4-F0D9-2BA9EC554163}"/>
              </a:ext>
            </a:extLst>
          </p:cNvPr>
          <p:cNvSpPr txBox="1"/>
          <p:nvPr/>
        </p:nvSpPr>
        <p:spPr>
          <a:xfrm>
            <a:off x="6106085" y="3917506"/>
            <a:ext cx="103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F9C"/>
                </a:solidFill>
                <a:effectLst/>
                <a:uLnTx/>
                <a:uFillTx/>
                <a:latin typeface="Helvetica" pitchFamily="2" charset="0"/>
                <a:ea typeface="+mn-ea"/>
                <a:cs typeface="+mn-cs"/>
              </a:rPr>
              <a:t>54%</a:t>
            </a: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 Yes</a:t>
            </a:r>
          </a:p>
        </p:txBody>
      </p:sp>
      <p:sp>
        <p:nvSpPr>
          <p:cNvPr id="2" name="TextBox 1">
            <a:extLst>
              <a:ext uri="{FF2B5EF4-FFF2-40B4-BE49-F238E27FC236}">
                <a16:creationId xmlns:a16="http://schemas.microsoft.com/office/drawing/2014/main" id="{5C563953-D1C3-BF22-9E81-9A7A5B7A396F}"/>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spTree>
    <p:extLst>
      <p:ext uri="{BB962C8B-B14F-4D97-AF65-F5344CB8AC3E}">
        <p14:creationId xmlns:p14="http://schemas.microsoft.com/office/powerpoint/2010/main" val="3612891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686041" y="1392457"/>
            <a:ext cx="71748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Have you taken any of the following actions after recently seeing those out-of-home advertisements for pharmaceutical products?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who have engaged with OOH pharmaceutical product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2411210" cy="361169"/>
          </a:xfrm>
        </p:spPr>
        <p:txBody>
          <a:bodyPr lIns="91440" tIns="45720" rIns="91440" bIns="45720" anchor="t"/>
          <a:lstStyle/>
          <a:p>
            <a:r>
              <a:rPr lang="en-US" b="1" dirty="0">
                <a:latin typeface="+mj-lt"/>
                <a:cs typeface="Arial"/>
              </a:rPr>
              <a:t>Top Engagement For Pharma OOH Ads Is Visiting The Product Website </a:t>
            </a:r>
            <a:endParaRPr lang="en-US" b="1" dirty="0">
              <a:latin typeface="+mj-lt"/>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ENGAGED WITH PHARMACEUTICAL ADS (n=427)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Q3: Have you taken any of the following actions after recently seeing those out-of-home advertisements for pharmaceutical products?</a:t>
            </a:r>
          </a:p>
        </p:txBody>
      </p:sp>
      <p:graphicFrame>
        <p:nvGraphicFramePr>
          <p:cNvPr id="8" name="Chart 7">
            <a:extLst>
              <a:ext uri="{FF2B5EF4-FFF2-40B4-BE49-F238E27FC236}">
                <a16:creationId xmlns:a16="http://schemas.microsoft.com/office/drawing/2014/main" id="{24CD2945-1266-234C-886A-CF9CB1D64C96}"/>
              </a:ext>
            </a:extLst>
          </p:cNvPr>
          <p:cNvGraphicFramePr/>
          <p:nvPr/>
        </p:nvGraphicFramePr>
        <p:xfrm>
          <a:off x="1418881" y="2202201"/>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1F9242D4-04F9-F8DB-7AC2-648634AF92B0}"/>
              </a:ext>
            </a:extLst>
          </p:cNvPr>
          <p:cNvGrpSpPr/>
          <p:nvPr/>
        </p:nvGrpSpPr>
        <p:grpSpPr>
          <a:xfrm>
            <a:off x="9933807" y="2234723"/>
            <a:ext cx="2258193" cy="261610"/>
            <a:chOff x="9738317" y="3111159"/>
            <a:chExt cx="2258193" cy="261610"/>
          </a:xfrm>
        </p:grpSpPr>
        <p:cxnSp>
          <p:nvCxnSpPr>
            <p:cNvPr id="20" name="Straight Arrow Connector 19">
              <a:extLst>
                <a:ext uri="{FF2B5EF4-FFF2-40B4-BE49-F238E27FC236}">
                  <a16:creationId xmlns:a16="http://schemas.microsoft.com/office/drawing/2014/main" id="{BFB44D00-4370-4D42-1A34-D45EC9C4DE1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25F1CF5-3A47-06A8-F633-3D95718A6291}"/>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rPr>
                <a:t>84% </a:t>
              </a:r>
              <a:r>
                <a:rPr lang="en-US" sz="1100" b="1" dirty="0">
                  <a:solidFill>
                    <a:srgbClr val="000000"/>
                  </a:solidFill>
                  <a:latin typeface="Arial" panose="020B0604020202020204"/>
                </a:rPr>
                <a:t>Men, Millennials</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4" name="Group 3">
            <a:extLst>
              <a:ext uri="{FF2B5EF4-FFF2-40B4-BE49-F238E27FC236}">
                <a16:creationId xmlns:a16="http://schemas.microsoft.com/office/drawing/2014/main" id="{3174556D-80EE-4632-5996-894E7C7654C1}"/>
              </a:ext>
            </a:extLst>
          </p:cNvPr>
          <p:cNvGrpSpPr/>
          <p:nvPr/>
        </p:nvGrpSpPr>
        <p:grpSpPr>
          <a:xfrm>
            <a:off x="8160236" y="3199289"/>
            <a:ext cx="2258193" cy="261610"/>
            <a:chOff x="9738317" y="3111159"/>
            <a:chExt cx="2258193" cy="261610"/>
          </a:xfrm>
        </p:grpSpPr>
        <p:cxnSp>
          <p:nvCxnSpPr>
            <p:cNvPr id="5" name="Straight Arrow Connector 4">
              <a:extLst>
                <a:ext uri="{FF2B5EF4-FFF2-40B4-BE49-F238E27FC236}">
                  <a16:creationId xmlns:a16="http://schemas.microsoft.com/office/drawing/2014/main" id="{E438D2A8-C03A-6204-BC95-7F98E4177A2F}"/>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E4E001A-46E6-A32A-6DE8-A8C11423E99F}"/>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50% </a:t>
              </a:r>
              <a:r>
                <a:rPr lang="en-US" sz="1100" b="1" dirty="0">
                  <a:solidFill>
                    <a:srgbClr val="000000"/>
                  </a:solidFill>
                  <a:latin typeface="Arial" panose="020B0604020202020204"/>
                </a:rPr>
                <a:t>Gen X</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9" name="Group 8">
            <a:extLst>
              <a:ext uri="{FF2B5EF4-FFF2-40B4-BE49-F238E27FC236}">
                <a16:creationId xmlns:a16="http://schemas.microsoft.com/office/drawing/2014/main" id="{D05C5D5A-EB40-8AA0-F894-CF7466DD8324}"/>
              </a:ext>
            </a:extLst>
          </p:cNvPr>
          <p:cNvGrpSpPr/>
          <p:nvPr/>
        </p:nvGrpSpPr>
        <p:grpSpPr>
          <a:xfrm>
            <a:off x="7972394" y="3458442"/>
            <a:ext cx="2187172" cy="430887"/>
            <a:chOff x="9738317" y="3026520"/>
            <a:chExt cx="2187172" cy="430887"/>
          </a:xfrm>
        </p:grpSpPr>
        <p:cxnSp>
          <p:nvCxnSpPr>
            <p:cNvPr id="10" name="Straight Arrow Connector 9">
              <a:extLst>
                <a:ext uri="{FF2B5EF4-FFF2-40B4-BE49-F238E27FC236}">
                  <a16:creationId xmlns:a16="http://schemas.microsoft.com/office/drawing/2014/main" id="{AB449752-F21B-3C00-557B-EA4749A0CA4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77D5CF3-B2FF-B85E-EEA2-9B19B76EBB22}"/>
                </a:ext>
              </a:extLst>
            </p:cNvPr>
            <p:cNvSpPr txBox="1"/>
            <p:nvPr/>
          </p:nvSpPr>
          <p:spPr>
            <a:xfrm>
              <a:off x="10151918" y="3026520"/>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44% </a:t>
              </a:r>
              <a:r>
                <a:rPr lang="en-US" sz="1100" b="1" dirty="0">
                  <a:solidFill>
                    <a:srgbClr val="000000"/>
                  </a:solidFill>
                  <a:latin typeface="Arial" panose="020B0604020202020204"/>
                </a:rPr>
                <a:t>Northeast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38%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Urban 1M+</a:t>
              </a:r>
            </a:p>
          </p:txBody>
        </p:sp>
      </p:grpSp>
      <p:grpSp>
        <p:nvGrpSpPr>
          <p:cNvPr id="12" name="Group 11">
            <a:extLst>
              <a:ext uri="{FF2B5EF4-FFF2-40B4-BE49-F238E27FC236}">
                <a16:creationId xmlns:a16="http://schemas.microsoft.com/office/drawing/2014/main" id="{5E9EFA79-F45F-F326-0DD0-A4AE18DCFDC7}"/>
              </a:ext>
            </a:extLst>
          </p:cNvPr>
          <p:cNvGrpSpPr/>
          <p:nvPr/>
        </p:nvGrpSpPr>
        <p:grpSpPr>
          <a:xfrm>
            <a:off x="7417779" y="5505784"/>
            <a:ext cx="2258193" cy="261610"/>
            <a:chOff x="9738317" y="3111159"/>
            <a:chExt cx="2258193" cy="261610"/>
          </a:xfrm>
        </p:grpSpPr>
        <p:cxnSp>
          <p:nvCxnSpPr>
            <p:cNvPr id="13" name="Straight Arrow Connector 12">
              <a:extLst>
                <a:ext uri="{FF2B5EF4-FFF2-40B4-BE49-F238E27FC236}">
                  <a16:creationId xmlns:a16="http://schemas.microsoft.com/office/drawing/2014/main" id="{BC5DC1BF-DCC7-77DF-4473-8BCFA2F9DD41}"/>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10036F3-A1C5-6E4B-A419-90A794507C18}"/>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23%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S</a:t>
              </a:r>
              <a:r>
                <a:rPr lang="en-US" sz="1100" b="1" dirty="0" err="1">
                  <a:solidFill>
                    <a:srgbClr val="000000"/>
                  </a:solidFill>
                  <a:latin typeface="Arial" panose="020B0604020202020204"/>
                </a:rPr>
                <a:t>uburban</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855078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0606C51-593F-964B-9ADD-675CC26E95BA}"/>
              </a:ext>
            </a:extLst>
          </p:cNvPr>
          <p:cNvGraphicFramePr/>
          <p:nvPr/>
        </p:nvGraphicFramePr>
        <p:xfrm>
          <a:off x="-1361369" y="1917057"/>
          <a:ext cx="12411209" cy="401528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8884EBB-86D8-4156-8466-C54B61AA83DF}"/>
              </a:ext>
            </a:extLst>
          </p:cNvPr>
          <p:cNvSpPr txBox="1"/>
          <p:nvPr/>
        </p:nvSpPr>
        <p:spPr>
          <a:xfrm>
            <a:off x="2806008" y="1274616"/>
            <a:ext cx="71540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type of out-of-home advertising messages for pharmaceutical products are most likely to interest you? Please select up to three. </a:t>
            </a:r>
            <a:endPar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endParaRPr>
          </a:p>
          <a:p>
            <a:pPr algn="ctr">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interested in OOH pharmaceutical product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OOH Ads About Product Benefits Are Of Most Interest</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F05EB951-9AE7-843B-9F1D-262B5A0E6800}"/>
              </a:ext>
            </a:extLst>
          </p:cNvPr>
          <p:cNvGrpSpPr/>
          <p:nvPr/>
        </p:nvGrpSpPr>
        <p:grpSpPr>
          <a:xfrm>
            <a:off x="7814414" y="3512112"/>
            <a:ext cx="2258193" cy="261610"/>
            <a:chOff x="9738317" y="3111159"/>
            <a:chExt cx="2258193" cy="261610"/>
          </a:xfrm>
        </p:grpSpPr>
        <p:cxnSp>
          <p:nvCxnSpPr>
            <p:cNvPr id="35" name="Straight Arrow Connector 34">
              <a:extLst>
                <a:ext uri="{FF2B5EF4-FFF2-40B4-BE49-F238E27FC236}">
                  <a16:creationId xmlns:a16="http://schemas.microsoft.com/office/drawing/2014/main" id="{DD965BBE-8C96-98FB-8F45-5AA2AE25079B}"/>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9B34C2C-100F-3DE8-E31E-3EF5658D328C}"/>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9EDB"/>
                  </a:solidFill>
                  <a:effectLst/>
                  <a:uLnTx/>
                  <a:uFillTx/>
                  <a:latin typeface="Arial" panose="020B0604020202020204"/>
                  <a:ea typeface="+mn-ea"/>
                  <a:cs typeface="+mn-cs"/>
                </a:rPr>
                <a:t>49%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grpSp>
      <p:sp>
        <p:nvSpPr>
          <p:cNvPr id="11" name="TextBox 10">
            <a:extLst>
              <a:ext uri="{FF2B5EF4-FFF2-40B4-BE49-F238E27FC236}">
                <a16:creationId xmlns:a16="http://schemas.microsoft.com/office/drawing/2014/main" id="{7AFE20C7-93E7-D359-1CC5-AB044DA6AACC}"/>
              </a:ext>
            </a:extLst>
          </p:cNvPr>
          <p:cNvSpPr txBox="1"/>
          <p:nvPr/>
        </p:nvSpPr>
        <p:spPr>
          <a:xfrm>
            <a:off x="177447" y="6253859"/>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INTERESTED IN PHARMACEUTICAL ADS (n=802)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Q2. Which type of out-of-home advertising messages for pharmaceutical products are most likely to interest you? Please select up to three. </a:t>
            </a:r>
          </a:p>
        </p:txBody>
      </p:sp>
      <p:grpSp>
        <p:nvGrpSpPr>
          <p:cNvPr id="5" name="Group 4">
            <a:extLst>
              <a:ext uri="{FF2B5EF4-FFF2-40B4-BE49-F238E27FC236}">
                <a16:creationId xmlns:a16="http://schemas.microsoft.com/office/drawing/2014/main" id="{E0921586-DA25-1275-B997-676BA0C7F16F}"/>
              </a:ext>
            </a:extLst>
          </p:cNvPr>
          <p:cNvGrpSpPr/>
          <p:nvPr/>
        </p:nvGrpSpPr>
        <p:grpSpPr>
          <a:xfrm>
            <a:off x="9920743" y="2016617"/>
            <a:ext cx="2258193" cy="430887"/>
            <a:chOff x="9738317" y="3111159"/>
            <a:chExt cx="2258193" cy="430887"/>
          </a:xfrm>
        </p:grpSpPr>
        <p:cxnSp>
          <p:nvCxnSpPr>
            <p:cNvPr id="6" name="Straight Arrow Connector 5">
              <a:extLst>
                <a:ext uri="{FF2B5EF4-FFF2-40B4-BE49-F238E27FC236}">
                  <a16:creationId xmlns:a16="http://schemas.microsoft.com/office/drawing/2014/main" id="{F2AEEE7D-92FC-EF68-E653-6DE38A4806D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7DB8F44-67B3-8BFE-5EF5-CDFA3769848B}"/>
                </a:ext>
              </a:extLst>
            </p:cNvPr>
            <p:cNvSpPr txBox="1"/>
            <p:nvPr/>
          </p:nvSpPr>
          <p:spPr>
            <a:xfrm>
              <a:off x="10222939" y="3111159"/>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19EDB"/>
                  </a:solidFill>
                  <a:latin typeface="Arial" panose="020B0604020202020204"/>
                </a:rPr>
                <a:t>89% </a:t>
              </a:r>
              <a:r>
                <a:rPr lang="en-US" sz="1100" b="1" dirty="0">
                  <a:latin typeface="Arial" panose="020B0604020202020204"/>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19EDB"/>
                  </a:solidFill>
                  <a:latin typeface="Arial" panose="020B0604020202020204"/>
                </a:rPr>
                <a:t>86</a:t>
              </a:r>
              <a:r>
                <a:rPr kumimoji="0" lang="en-US" sz="1100" b="1" i="0" u="none" strike="noStrike" kern="1200" cap="none" spc="0" normalizeH="0" baseline="0" noProof="0" dirty="0">
                  <a:ln>
                    <a:noFill/>
                  </a:ln>
                  <a:solidFill>
                    <a:srgbClr val="019EDB"/>
                  </a:solidFill>
                  <a:effectLst/>
                  <a:uLnTx/>
                  <a:uFillTx/>
                  <a:latin typeface="Arial" panose="020B0604020202020204"/>
                  <a:ea typeface="+mn-ea"/>
                  <a:cs typeface="+mn-cs"/>
                </a:rPr>
                <a:t>%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grpSp>
    </p:spTree>
    <p:extLst>
      <p:ext uri="{BB962C8B-B14F-4D97-AF65-F5344CB8AC3E}">
        <p14:creationId xmlns:p14="http://schemas.microsoft.com/office/powerpoint/2010/main" val="67524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687414" y="1355821"/>
            <a:ext cx="881717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Do you recall recently seeing out-of-home advertisements for TV or video streaming services?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6 In 10 Recall Seeing OOH TV/Video Streaming Service Ads Recently</a:t>
            </a:r>
            <a:br>
              <a:rPr lang="en-US" b="1" dirty="0">
                <a:latin typeface="+mj-lt"/>
              </a:rPr>
            </a:br>
            <a:r>
              <a:rPr lang="en-US" sz="1800" b="1" dirty="0">
                <a:latin typeface="+mj-lt"/>
              </a:rPr>
              <a:t>Including 8 In 10 Gen </a:t>
            </a:r>
            <a:r>
              <a:rPr lang="en-US" sz="1800" b="1" dirty="0" err="1">
                <a:latin typeface="+mj-lt"/>
              </a:rPr>
              <a:t>Zers</a:t>
            </a:r>
            <a:endParaRPr lang="en-US" b="1" dirty="0">
              <a:latin typeface="+mj-lt"/>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32506"/>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GENERAL PUBLIC 18-64 (n=1005)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Q4. Do you recall recently seeing out-of-home advertisements for TV or video streaming services (e.g., Amazon Prime, Disney+, Hulu, Netflix, Paramount +, etc.)? </a:t>
            </a:r>
          </a:p>
        </p:txBody>
      </p:sp>
      <p:graphicFrame>
        <p:nvGraphicFramePr>
          <p:cNvPr id="8" name="Chart 7">
            <a:extLst>
              <a:ext uri="{FF2B5EF4-FFF2-40B4-BE49-F238E27FC236}">
                <a16:creationId xmlns:a16="http://schemas.microsoft.com/office/drawing/2014/main" id="{398C1868-6305-DE47-B10C-8CFE63CE5BB9}"/>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8D13D9-F9D2-DD4D-9496-E7D5C328CF1F}"/>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3AF3244-7061-A641-8A6A-8C419AD7AD24}"/>
              </a:ext>
            </a:extLst>
          </p:cNvPr>
          <p:cNvSpPr txBox="1"/>
          <p:nvPr/>
        </p:nvSpPr>
        <p:spPr>
          <a:xfrm>
            <a:off x="8187957" y="2176517"/>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itchFamily="2" charset="0"/>
                <a:ea typeface="Calibri" panose="020F0502020204030204" pitchFamily="34" charset="0"/>
                <a:cs typeface="+mn-cs"/>
              </a:rPr>
              <a:t>% Yes</a:t>
            </a:r>
          </a:p>
        </p:txBody>
      </p:sp>
      <p:sp>
        <p:nvSpPr>
          <p:cNvPr id="5" name="Right Brace 4">
            <a:extLst>
              <a:ext uri="{FF2B5EF4-FFF2-40B4-BE49-F238E27FC236}">
                <a16:creationId xmlns:a16="http://schemas.microsoft.com/office/drawing/2014/main" id="{6C468D45-6693-B307-64E2-4599B173EC31}"/>
              </a:ext>
            </a:extLst>
          </p:cNvPr>
          <p:cNvSpPr/>
          <p:nvPr/>
        </p:nvSpPr>
        <p:spPr>
          <a:xfrm>
            <a:off x="5307949" y="3017787"/>
            <a:ext cx="798136" cy="2076438"/>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FF92704-B228-ACF4-F0D9-2BA9EC554163}"/>
              </a:ext>
            </a:extLst>
          </p:cNvPr>
          <p:cNvSpPr txBox="1"/>
          <p:nvPr/>
        </p:nvSpPr>
        <p:spPr>
          <a:xfrm>
            <a:off x="6106085" y="3917506"/>
            <a:ext cx="103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F9C"/>
                </a:solidFill>
                <a:effectLst/>
                <a:uLnTx/>
                <a:uFillTx/>
                <a:latin typeface="Helvetica" pitchFamily="2" charset="0"/>
                <a:ea typeface="+mn-ea"/>
                <a:cs typeface="+mn-cs"/>
              </a:rPr>
              <a:t>59%</a:t>
            </a: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 Yes</a:t>
            </a:r>
          </a:p>
        </p:txBody>
      </p:sp>
      <p:sp>
        <p:nvSpPr>
          <p:cNvPr id="2" name="TextBox 1">
            <a:extLst>
              <a:ext uri="{FF2B5EF4-FFF2-40B4-BE49-F238E27FC236}">
                <a16:creationId xmlns:a16="http://schemas.microsoft.com/office/drawing/2014/main" id="{6A4C1D8E-9906-FB1C-0F24-627D279C9E82}"/>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spTree>
    <p:extLst>
      <p:ext uri="{BB962C8B-B14F-4D97-AF65-F5344CB8AC3E}">
        <p14:creationId xmlns:p14="http://schemas.microsoft.com/office/powerpoint/2010/main" val="240592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094937" y="1044286"/>
            <a:ext cx="80021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Have you taken any of the following actions after recently seeing those out-of-home advertisements for TV or video streaming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who have engaged with TV/</a:t>
            </a:r>
            <a:r>
              <a:rPr lang="en-US" sz="1200" b="1" i="1" dirty="0">
                <a:solidFill>
                  <a:srgbClr val="000000"/>
                </a:solidFill>
                <a:latin typeface="Arial" panose="020B0604020202020204"/>
              </a:rPr>
              <a:t>video streaming </a:t>
            </a: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services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2411210" cy="361169"/>
          </a:xfrm>
        </p:spPr>
        <p:txBody>
          <a:bodyPr/>
          <a:lstStyle/>
          <a:p>
            <a:r>
              <a:rPr lang="en-US" b="1" dirty="0">
                <a:latin typeface="+mj-lt"/>
              </a:rPr>
              <a:t>Most OOH Ad Viewers Engaged By Searching For The Video Streaming Service</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ENGAGED WITH TV/VIDEO STREAMING SERVICES ADS (n=500)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Q6: Have you taken any of the following actions after recently seeing those out-of-home advertisements for TV or video streaming services?</a:t>
            </a:r>
          </a:p>
        </p:txBody>
      </p:sp>
      <p:graphicFrame>
        <p:nvGraphicFramePr>
          <p:cNvPr id="8" name="Chart 7">
            <a:extLst>
              <a:ext uri="{FF2B5EF4-FFF2-40B4-BE49-F238E27FC236}">
                <a16:creationId xmlns:a16="http://schemas.microsoft.com/office/drawing/2014/main" id="{24CD2945-1266-234C-886A-CF9CB1D64C96}"/>
              </a:ext>
            </a:extLst>
          </p:cNvPr>
          <p:cNvGraphicFramePr/>
          <p:nvPr/>
        </p:nvGraphicFramePr>
        <p:xfrm>
          <a:off x="-800912" y="1889637"/>
          <a:ext cx="12014553"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1F9242D4-04F9-F8DB-7AC2-648634AF92B0}"/>
              </a:ext>
            </a:extLst>
          </p:cNvPr>
          <p:cNvGrpSpPr/>
          <p:nvPr/>
        </p:nvGrpSpPr>
        <p:grpSpPr>
          <a:xfrm>
            <a:off x="10673145" y="1796708"/>
            <a:ext cx="2007038" cy="430887"/>
            <a:chOff x="9436293" y="3005253"/>
            <a:chExt cx="2007038" cy="430887"/>
          </a:xfrm>
        </p:grpSpPr>
        <p:cxnSp>
          <p:nvCxnSpPr>
            <p:cNvPr id="20" name="Straight Arrow Connector 19">
              <a:extLst>
                <a:ext uri="{FF2B5EF4-FFF2-40B4-BE49-F238E27FC236}">
                  <a16:creationId xmlns:a16="http://schemas.microsoft.com/office/drawing/2014/main" id="{BFB44D00-4370-4D42-1A34-D45EC9C4DE1D}"/>
                </a:ext>
              </a:extLst>
            </p:cNvPr>
            <p:cNvCxnSpPr/>
            <p:nvPr/>
          </p:nvCxnSpPr>
          <p:spPr>
            <a:xfrm>
              <a:off x="9436293" y="3220697"/>
              <a:ext cx="23346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25F1CF5-3A47-06A8-F633-3D95718A6291}"/>
                </a:ext>
              </a:extLst>
            </p:cNvPr>
            <p:cNvSpPr txBox="1"/>
            <p:nvPr/>
          </p:nvSpPr>
          <p:spPr>
            <a:xfrm>
              <a:off x="9669760" y="3005253"/>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rPr>
                <a:t>96% </a:t>
              </a:r>
              <a:r>
                <a:rPr lang="en-US" sz="1100" b="1" dirty="0">
                  <a:solidFill>
                    <a:srgbClr val="000000"/>
                  </a:solidFill>
                  <a:latin typeface="Arial" panose="020B0604020202020204"/>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rPr>
                <a:t>9</a:t>
              </a:r>
              <a:r>
                <a:rPr lang="en-US" sz="1100" b="1" dirty="0">
                  <a:solidFill>
                    <a:schemeClr val="accent2">
                      <a:lumMod val="50000"/>
                    </a:schemeClr>
                  </a:solidFill>
                  <a:latin typeface="Arial" panose="020B0604020202020204"/>
                </a:rPr>
                <a:t>3% </a:t>
              </a:r>
              <a:r>
                <a:rPr lang="en-US" sz="1100" b="1" dirty="0">
                  <a:solidFill>
                    <a:srgbClr val="000000"/>
                  </a:solidFill>
                  <a:latin typeface="Arial" panose="020B0604020202020204"/>
                </a:rPr>
                <a:t>Millennials</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4" name="Group 3">
            <a:extLst>
              <a:ext uri="{FF2B5EF4-FFF2-40B4-BE49-F238E27FC236}">
                <a16:creationId xmlns:a16="http://schemas.microsoft.com/office/drawing/2014/main" id="{86730FA3-7BF6-2CF2-ECC8-FEA76249F9A8}"/>
              </a:ext>
            </a:extLst>
          </p:cNvPr>
          <p:cNvGrpSpPr/>
          <p:nvPr/>
        </p:nvGrpSpPr>
        <p:grpSpPr>
          <a:xfrm>
            <a:off x="7572860" y="3298195"/>
            <a:ext cx="2010746" cy="261610"/>
            <a:chOff x="9436293" y="3089892"/>
            <a:chExt cx="2010746" cy="261610"/>
          </a:xfrm>
        </p:grpSpPr>
        <p:cxnSp>
          <p:nvCxnSpPr>
            <p:cNvPr id="5" name="Straight Arrow Connector 4">
              <a:extLst>
                <a:ext uri="{FF2B5EF4-FFF2-40B4-BE49-F238E27FC236}">
                  <a16:creationId xmlns:a16="http://schemas.microsoft.com/office/drawing/2014/main" id="{EF3A2058-CCB3-764B-3C3B-BB9093647835}"/>
                </a:ext>
              </a:extLst>
            </p:cNvPr>
            <p:cNvCxnSpPr/>
            <p:nvPr/>
          </p:nvCxnSpPr>
          <p:spPr>
            <a:xfrm>
              <a:off x="9436293" y="3220697"/>
              <a:ext cx="23346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067D0C3F-026A-CDE4-51A9-C0E4D50493F6}"/>
                </a:ext>
              </a:extLst>
            </p:cNvPr>
            <p:cNvSpPr txBox="1"/>
            <p:nvPr/>
          </p:nvSpPr>
          <p:spPr>
            <a:xfrm>
              <a:off x="9673468" y="3089892"/>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latin typeface="Arial" panose="020B0604020202020204"/>
                </a:rPr>
                <a:t>33% </a:t>
              </a:r>
              <a:r>
                <a:rPr lang="en-US" sz="1100" b="1" dirty="0">
                  <a:solidFill>
                    <a:srgbClr val="000000"/>
                  </a:solidFill>
                  <a:latin typeface="Arial" panose="020B0604020202020204"/>
                </a:rPr>
                <a:t>Millennials</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9" name="Group 8">
            <a:extLst>
              <a:ext uri="{FF2B5EF4-FFF2-40B4-BE49-F238E27FC236}">
                <a16:creationId xmlns:a16="http://schemas.microsoft.com/office/drawing/2014/main" id="{E24D2170-B9F2-4FFC-6C3F-0C246AFB5C20}"/>
              </a:ext>
            </a:extLst>
          </p:cNvPr>
          <p:cNvGrpSpPr/>
          <p:nvPr/>
        </p:nvGrpSpPr>
        <p:grpSpPr>
          <a:xfrm>
            <a:off x="7108571" y="4410026"/>
            <a:ext cx="2010746" cy="261610"/>
            <a:chOff x="9436293" y="3089892"/>
            <a:chExt cx="2010746" cy="261610"/>
          </a:xfrm>
        </p:grpSpPr>
        <p:cxnSp>
          <p:nvCxnSpPr>
            <p:cNvPr id="10" name="Straight Arrow Connector 9">
              <a:extLst>
                <a:ext uri="{FF2B5EF4-FFF2-40B4-BE49-F238E27FC236}">
                  <a16:creationId xmlns:a16="http://schemas.microsoft.com/office/drawing/2014/main" id="{8D100F9C-FDB0-2C2D-C015-CB5837B63105}"/>
                </a:ext>
              </a:extLst>
            </p:cNvPr>
            <p:cNvCxnSpPr/>
            <p:nvPr/>
          </p:nvCxnSpPr>
          <p:spPr>
            <a:xfrm>
              <a:off x="9436293" y="3220697"/>
              <a:ext cx="23346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C7E8A33-35B4-EE54-AA2F-7E7C3BE93C72}"/>
                </a:ext>
              </a:extLst>
            </p:cNvPr>
            <p:cNvSpPr txBox="1"/>
            <p:nvPr/>
          </p:nvSpPr>
          <p:spPr>
            <a:xfrm>
              <a:off x="9673468" y="3089892"/>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latin typeface="Arial" panose="020B0604020202020204"/>
                </a:rPr>
                <a:t>25% </a:t>
              </a:r>
              <a:r>
                <a:rPr lang="en-US" sz="1100" b="1" dirty="0">
                  <a:solidFill>
                    <a:srgbClr val="000000"/>
                  </a:solidFill>
                  <a:latin typeface="Arial" panose="020B0604020202020204"/>
                </a:rPr>
                <a:t>Urban 1M+</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2" name="Group 11">
            <a:extLst>
              <a:ext uri="{FF2B5EF4-FFF2-40B4-BE49-F238E27FC236}">
                <a16:creationId xmlns:a16="http://schemas.microsoft.com/office/drawing/2014/main" id="{856AB7AA-C286-CFD8-0242-8CDF40D91775}"/>
              </a:ext>
            </a:extLst>
          </p:cNvPr>
          <p:cNvGrpSpPr/>
          <p:nvPr/>
        </p:nvGrpSpPr>
        <p:grpSpPr>
          <a:xfrm>
            <a:off x="8232531" y="2448966"/>
            <a:ext cx="2010746" cy="261610"/>
            <a:chOff x="9436293" y="3089892"/>
            <a:chExt cx="2010746" cy="261610"/>
          </a:xfrm>
        </p:grpSpPr>
        <p:cxnSp>
          <p:nvCxnSpPr>
            <p:cNvPr id="13" name="Straight Arrow Connector 12">
              <a:extLst>
                <a:ext uri="{FF2B5EF4-FFF2-40B4-BE49-F238E27FC236}">
                  <a16:creationId xmlns:a16="http://schemas.microsoft.com/office/drawing/2014/main" id="{C2F66D7C-2332-A272-B544-CB0C052BD0E4}"/>
                </a:ext>
              </a:extLst>
            </p:cNvPr>
            <p:cNvCxnSpPr/>
            <p:nvPr/>
          </p:nvCxnSpPr>
          <p:spPr>
            <a:xfrm>
              <a:off x="9436293" y="3220697"/>
              <a:ext cx="23346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7D60769-B61E-5896-F358-1B522B0D202C}"/>
                </a:ext>
              </a:extLst>
            </p:cNvPr>
            <p:cNvSpPr txBox="1"/>
            <p:nvPr/>
          </p:nvSpPr>
          <p:spPr>
            <a:xfrm>
              <a:off x="9673468" y="3089892"/>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latin typeface="Arial" panose="020B0604020202020204"/>
                </a:rPr>
                <a:t>51% </a:t>
              </a:r>
              <a:r>
                <a:rPr lang="en-US" sz="1100" b="1" dirty="0">
                  <a:solidFill>
                    <a:srgbClr val="000000"/>
                  </a:solidFill>
                  <a:latin typeface="Arial" panose="020B0604020202020204"/>
                </a:rPr>
                <a:t>Northeast</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930540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0606C51-593F-964B-9ADD-675CC26E95BA}"/>
              </a:ext>
            </a:extLst>
          </p:cNvPr>
          <p:cNvGraphicFramePr/>
          <p:nvPr/>
        </p:nvGraphicFramePr>
        <p:xfrm>
          <a:off x="-1289820" y="2043224"/>
          <a:ext cx="12411209" cy="401528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8884EBB-86D8-4156-8466-C54B61AA83DF}"/>
              </a:ext>
            </a:extLst>
          </p:cNvPr>
          <p:cNvSpPr txBox="1"/>
          <p:nvPr/>
        </p:nvSpPr>
        <p:spPr>
          <a:xfrm>
            <a:off x="2518955" y="1139991"/>
            <a:ext cx="71540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type of out-of-home advertising messages for TV or video streaming services are most likely to interest you? Please select up to three.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interested in OOH TV/video streaming services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OOH Ads About New Programming Messages Are Of Most Interest For Video Streaming </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F05EB951-9AE7-843B-9F1D-262B5A0E6800}"/>
              </a:ext>
            </a:extLst>
          </p:cNvPr>
          <p:cNvGrpSpPr/>
          <p:nvPr/>
        </p:nvGrpSpPr>
        <p:grpSpPr>
          <a:xfrm>
            <a:off x="10378154" y="2043224"/>
            <a:ext cx="2258193" cy="261610"/>
            <a:chOff x="9738317" y="3111159"/>
            <a:chExt cx="2258193" cy="261610"/>
          </a:xfrm>
        </p:grpSpPr>
        <p:cxnSp>
          <p:nvCxnSpPr>
            <p:cNvPr id="35" name="Straight Arrow Connector 34">
              <a:extLst>
                <a:ext uri="{FF2B5EF4-FFF2-40B4-BE49-F238E27FC236}">
                  <a16:creationId xmlns:a16="http://schemas.microsoft.com/office/drawing/2014/main" id="{DD965BBE-8C96-98FB-8F45-5AA2AE25079B}"/>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9B34C2C-100F-3DE8-E31E-3EF5658D328C}"/>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93%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Millennials</a:t>
              </a:r>
            </a:p>
          </p:txBody>
        </p:sp>
      </p:grpSp>
      <p:sp>
        <p:nvSpPr>
          <p:cNvPr id="11" name="TextBox 10">
            <a:extLst>
              <a:ext uri="{FF2B5EF4-FFF2-40B4-BE49-F238E27FC236}">
                <a16:creationId xmlns:a16="http://schemas.microsoft.com/office/drawing/2014/main" id="{7AFE20C7-93E7-D359-1CC5-AB044DA6AACC}"/>
              </a:ext>
            </a:extLst>
          </p:cNvPr>
          <p:cNvSpPr txBox="1"/>
          <p:nvPr/>
        </p:nvSpPr>
        <p:spPr>
          <a:xfrm>
            <a:off x="177447" y="6253859"/>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INTERESTED IN TV/VIDEO STREAMING SERVICE ADS (n=865)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Q5. Which type of out-of-home advertising messages for TV or video streaming services are most likely to interest you? Please select up to three. </a:t>
            </a:r>
          </a:p>
        </p:txBody>
      </p:sp>
      <p:grpSp>
        <p:nvGrpSpPr>
          <p:cNvPr id="6" name="Group 5">
            <a:extLst>
              <a:ext uri="{FF2B5EF4-FFF2-40B4-BE49-F238E27FC236}">
                <a16:creationId xmlns:a16="http://schemas.microsoft.com/office/drawing/2014/main" id="{3EBA68DF-649B-CB51-D712-4DE81FA6BBA4}"/>
              </a:ext>
            </a:extLst>
          </p:cNvPr>
          <p:cNvGrpSpPr/>
          <p:nvPr/>
        </p:nvGrpSpPr>
        <p:grpSpPr>
          <a:xfrm>
            <a:off x="6713465" y="4152014"/>
            <a:ext cx="2258193" cy="261610"/>
            <a:chOff x="9738317" y="3111159"/>
            <a:chExt cx="2258193" cy="261610"/>
          </a:xfrm>
        </p:grpSpPr>
        <p:cxnSp>
          <p:nvCxnSpPr>
            <p:cNvPr id="7" name="Straight Arrow Connector 6">
              <a:extLst>
                <a:ext uri="{FF2B5EF4-FFF2-40B4-BE49-F238E27FC236}">
                  <a16:creationId xmlns:a16="http://schemas.microsoft.com/office/drawing/2014/main" id="{4715C551-05DE-BCD1-B49F-150F8815451F}"/>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3D0C398-C85A-6827-C250-943F52AB44F3}"/>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22%</a:t>
              </a: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Men</a:t>
              </a:r>
            </a:p>
          </p:txBody>
        </p:sp>
      </p:grpSp>
      <p:grpSp>
        <p:nvGrpSpPr>
          <p:cNvPr id="10" name="Group 9">
            <a:extLst>
              <a:ext uri="{FF2B5EF4-FFF2-40B4-BE49-F238E27FC236}">
                <a16:creationId xmlns:a16="http://schemas.microsoft.com/office/drawing/2014/main" id="{9ABF0ACB-7086-C42E-781D-B464D139A834}"/>
              </a:ext>
            </a:extLst>
          </p:cNvPr>
          <p:cNvGrpSpPr/>
          <p:nvPr/>
        </p:nvGrpSpPr>
        <p:grpSpPr>
          <a:xfrm>
            <a:off x="6920265" y="3345671"/>
            <a:ext cx="2258193" cy="261610"/>
            <a:chOff x="9738317" y="3111159"/>
            <a:chExt cx="2258193" cy="261610"/>
          </a:xfrm>
        </p:grpSpPr>
        <p:cxnSp>
          <p:nvCxnSpPr>
            <p:cNvPr id="13" name="Straight Arrow Connector 12">
              <a:extLst>
                <a:ext uri="{FF2B5EF4-FFF2-40B4-BE49-F238E27FC236}">
                  <a16:creationId xmlns:a16="http://schemas.microsoft.com/office/drawing/2014/main" id="{90F653C4-F102-ED3B-4016-7CEE41F8178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1098749-4B7E-B06D-57BB-CE0D41C67204}"/>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29%</a:t>
              </a: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Boomers</a:t>
              </a:r>
            </a:p>
          </p:txBody>
        </p:sp>
      </p:grpSp>
      <p:grpSp>
        <p:nvGrpSpPr>
          <p:cNvPr id="15" name="Group 14">
            <a:extLst>
              <a:ext uri="{FF2B5EF4-FFF2-40B4-BE49-F238E27FC236}">
                <a16:creationId xmlns:a16="http://schemas.microsoft.com/office/drawing/2014/main" id="{A3E80907-A9BB-30E3-9A5B-4359D8E124FC}"/>
              </a:ext>
            </a:extLst>
          </p:cNvPr>
          <p:cNvGrpSpPr/>
          <p:nvPr/>
        </p:nvGrpSpPr>
        <p:grpSpPr>
          <a:xfrm>
            <a:off x="6980124" y="3084061"/>
            <a:ext cx="2258193" cy="261610"/>
            <a:chOff x="9738317" y="3111159"/>
            <a:chExt cx="2258193" cy="261610"/>
          </a:xfrm>
        </p:grpSpPr>
        <p:cxnSp>
          <p:nvCxnSpPr>
            <p:cNvPr id="16" name="Straight Arrow Connector 15">
              <a:extLst>
                <a:ext uri="{FF2B5EF4-FFF2-40B4-BE49-F238E27FC236}">
                  <a16:creationId xmlns:a16="http://schemas.microsoft.com/office/drawing/2014/main" id="{60EA516E-479C-A31A-8322-56FD3624768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30734C3C-AFF1-3C8E-BE8C-19356D449E6E}"/>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30%</a:t>
              </a: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Northeast</a:t>
              </a:r>
            </a:p>
          </p:txBody>
        </p:sp>
      </p:grpSp>
    </p:spTree>
    <p:extLst>
      <p:ext uri="{BB962C8B-B14F-4D97-AF65-F5344CB8AC3E}">
        <p14:creationId xmlns:p14="http://schemas.microsoft.com/office/powerpoint/2010/main" val="65792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dirty="0">
                <a:latin typeface="+mn-lt"/>
              </a:rPr>
              <a:t>Key Takeaways </a:t>
            </a:r>
            <a:endParaRPr lang="en-US" b="1" dirty="0">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nvGraphicFramePr>
        <p:xfrm>
          <a:off x="756104" y="1447800"/>
          <a:ext cx="10291314" cy="4145280"/>
        </p:xfrm>
        <a:graphic>
          <a:graphicData uri="http://schemas.openxmlformats.org/drawingml/2006/table">
            <a:tbl>
              <a:tblPr firstRow="1" bandRow="1">
                <a:tableStyleId>{5940675A-B579-460E-94D1-54222C63F5DA}</a:tableStyleId>
              </a:tblPr>
              <a:tblGrid>
                <a:gridCol w="523855">
                  <a:extLst>
                    <a:ext uri="{9D8B030D-6E8A-4147-A177-3AD203B41FA5}">
                      <a16:colId xmlns:a16="http://schemas.microsoft.com/office/drawing/2014/main" val="20000"/>
                    </a:ext>
                  </a:extLst>
                </a:gridCol>
                <a:gridCol w="9767459">
                  <a:extLst>
                    <a:ext uri="{9D8B030D-6E8A-4147-A177-3AD203B41FA5}">
                      <a16:colId xmlns:a16="http://schemas.microsoft.com/office/drawing/2014/main" val="20001"/>
                    </a:ext>
                  </a:extLst>
                </a:gridCol>
              </a:tblGrid>
              <a:tr h="668778">
                <a:tc>
                  <a:txBody>
                    <a:bodyPr/>
                    <a:lstStyle/>
                    <a:p>
                      <a:pPr marL="571500" indent="-571500" algn="r" rtl="0" eaLnBrk="1" latinLnBrk="0" hangingPunct="1">
                        <a:buClr>
                          <a:schemeClr val="accent1"/>
                        </a:buClr>
                        <a:buFont typeface="Arial"/>
                        <a:buChar char="•"/>
                      </a:pPr>
                      <a:r>
                        <a:rPr lang="en-US" sz="4400" b="0"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OOH Influences Young Shoppers Of Key Spring Holidays/Events:</a:t>
                      </a:r>
                      <a:r>
                        <a:rPr lang="en-US" sz="1400" b="0" i="0" kern="1200" dirty="0">
                          <a:solidFill>
                            <a:schemeClr val="tx1"/>
                          </a:solidFill>
                          <a:latin typeface="+mn-lt"/>
                          <a:ea typeface="+mn-ea"/>
                          <a:cs typeface="+mn-cs"/>
                        </a:rPr>
                        <a:t> Young Americans (Gen Z, Millennials) are significantly more likely to have their gift purchases for all springtime occasions tested influenced by OOH ads.</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668778">
                <a:tc>
                  <a:txBody>
                    <a:bodyPr/>
                    <a:lstStyle/>
                    <a:p>
                      <a:pPr marL="571500" indent="-571500" algn="r" rtl="0" eaLnBrk="1" latinLnBrk="0" hangingPunct="1">
                        <a:buClr>
                          <a:schemeClr val="accent1"/>
                        </a:buClr>
                        <a:buFont typeface="Arial" panose="020B0604020202020204" pitchFamily="34" charset="0"/>
                        <a:buChar char="•"/>
                      </a:pPr>
                      <a:r>
                        <a:rPr lang="en-US" sz="4400" b="0" kern="1200" dirty="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noProof="0" dirty="0">
                          <a:solidFill>
                            <a:schemeClr val="tx1"/>
                          </a:solidFill>
                          <a:latin typeface="+mn-lt"/>
                          <a:ea typeface="+mn-ea"/>
                          <a:cs typeface="+mn-cs"/>
                        </a:rPr>
                        <a:t>Key Spring Holiday/Event Shoppers Aren’t Tied To A Schedule: </a:t>
                      </a:r>
                      <a:r>
                        <a:rPr lang="en-US" sz="1400" b="0" i="0" kern="1200" noProof="0" dirty="0">
                          <a:solidFill>
                            <a:schemeClr val="tx1"/>
                          </a:solidFill>
                          <a:latin typeface="+mn-lt"/>
                          <a:ea typeface="+mn-ea"/>
                          <a:cs typeface="+mn-cs"/>
                        </a:rPr>
                        <a:t>Nearly half (47%) of springtime shoppers say they are not tied to a specific timeline for shopping for holiday/event gifts (25% a little each month, 23% no specific month planned) with Boomers (57%) and women (54%) among the most likely to say this. Among the months, May generates the highest intended spend at 20%.</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62520"/>
                  </a:ext>
                </a:extLst>
              </a:tr>
              <a:tr h="668778">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Summer Vacation Travel Up, But Slightly Shortened From 2022: </a:t>
                      </a:r>
                      <a:r>
                        <a:rPr kumimoji="0" lang="en-US" sz="1400" b="0" i="0" u="none" strike="noStrike" kern="1200" cap="none" spc="0" normalizeH="0" baseline="0" noProof="0" dirty="0">
                          <a:ln>
                            <a:noFill/>
                          </a:ln>
                          <a:solidFill>
                            <a:srgbClr val="000000"/>
                          </a:solidFill>
                          <a:effectLst/>
                          <a:uLnTx/>
                          <a:uFillTx/>
                          <a:latin typeface="+mn-lt"/>
                          <a:ea typeface="+mn-ea"/>
                          <a:cs typeface="+mn-cs"/>
                        </a:rPr>
                        <a:t>Almost 90 percent of consumers plan to travel (89</a:t>
                      </a:r>
                      <a:r>
                        <a:rPr kumimoji="0" lang="en-US" sz="1400" b="0" i="0" u="none" strike="noStrike" kern="1200" cap="none" spc="0" normalizeH="0" baseline="0" noProof="0">
                          <a:ln>
                            <a:noFill/>
                          </a:ln>
                          <a:solidFill>
                            <a:srgbClr val="000000"/>
                          </a:solidFill>
                          <a:effectLst/>
                          <a:uLnTx/>
                          <a:uFillTx/>
                          <a:latin typeface="+mn-lt"/>
                          <a:ea typeface="+mn-ea"/>
                          <a:cs typeface="+mn-cs"/>
                        </a:rPr>
                        <a:t>%), up </a:t>
                      </a:r>
                      <a:r>
                        <a:rPr kumimoji="0" lang="en-US" sz="1400" b="0" i="0" u="none" strike="noStrike" kern="1200" cap="none" spc="0" normalizeH="0" baseline="0" noProof="0" dirty="0">
                          <a:ln>
                            <a:noFill/>
                          </a:ln>
                          <a:solidFill>
                            <a:srgbClr val="000000"/>
                          </a:solidFill>
                          <a:effectLst/>
                          <a:uLnTx/>
                          <a:uFillTx/>
                          <a:latin typeface="+mn-lt"/>
                          <a:ea typeface="+mn-ea"/>
                          <a:cs typeface="+mn-cs"/>
                        </a:rPr>
                        <a:t>from 85 percent last year. 6 in 10 (59%) of summer vacationers plan on taking less than two weeks off, while 4 in 10 (41%) plan on taking two weeks or more, which is down slightly from summer 2022 vacationers (48%).</a:t>
                      </a:r>
                      <a:endParaRPr kumimoji="0" lang="en-US" sz="2400" b="1" i="0" u="none" strike="noStrike" kern="1200" cap="none" spc="0" normalizeH="0" baseline="0" noProof="0" dirty="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127740"/>
                  </a:ext>
                </a:extLst>
              </a:tr>
              <a:tr h="668778">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But Some Are Looking For Longer R&amp;R: </a:t>
                      </a:r>
                      <a:r>
                        <a:rPr kumimoji="0" lang="en-US" sz="1400" b="0" i="0" u="none" strike="noStrike" kern="1200" cap="none" spc="0" normalizeH="0" baseline="0" noProof="0" dirty="0">
                          <a:ln>
                            <a:noFill/>
                          </a:ln>
                          <a:solidFill>
                            <a:srgbClr val="000000"/>
                          </a:solidFill>
                          <a:effectLst/>
                          <a:uLnTx/>
                          <a:uFillTx/>
                          <a:latin typeface="+mn-lt"/>
                          <a:ea typeface="+mn-ea"/>
                          <a:cs typeface="+mn-cs"/>
                        </a:rPr>
                        <a:t>The cohorts most likely to take 2+ weeks for vacation are men (44%), Gen </a:t>
                      </a:r>
                      <a:r>
                        <a:rPr kumimoji="0" lang="en-US" sz="1400" b="0" i="0" u="none" strike="noStrike" kern="1200" cap="none" spc="0" normalizeH="0" baseline="0" noProof="0" dirty="0" err="1">
                          <a:ln>
                            <a:noFill/>
                          </a:ln>
                          <a:solidFill>
                            <a:srgbClr val="000000"/>
                          </a:solidFill>
                          <a:effectLst/>
                          <a:uLnTx/>
                          <a:uFillTx/>
                          <a:latin typeface="+mn-lt"/>
                          <a:ea typeface="+mn-ea"/>
                          <a:cs typeface="+mn-cs"/>
                        </a:rPr>
                        <a:t>Zers</a:t>
                      </a:r>
                      <a:r>
                        <a:rPr kumimoji="0" lang="en-US" sz="1400" b="0" i="0" u="none" strike="noStrike" kern="1200" cap="none" spc="0" normalizeH="0" baseline="0" noProof="0" dirty="0">
                          <a:ln>
                            <a:noFill/>
                          </a:ln>
                          <a:solidFill>
                            <a:srgbClr val="000000"/>
                          </a:solidFill>
                          <a:effectLst/>
                          <a:uLnTx/>
                          <a:uFillTx/>
                          <a:latin typeface="+mn-lt"/>
                          <a:ea typeface="+mn-ea"/>
                          <a:cs typeface="+mn-cs"/>
                        </a:rPr>
                        <a:t> (49%), Urban 1M+ (45%) and Gen Xers (43%).</a:t>
                      </a:r>
                      <a:endParaRPr kumimoji="0" lang="en-US" sz="2400" b="1" i="0" u="none" strike="noStrike" kern="1200" cap="none" spc="0" normalizeH="0" baseline="0" noProof="0" dirty="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658045"/>
                  </a:ext>
                </a:extLst>
              </a:tr>
              <a:tr h="668778">
                <a:tc>
                  <a:txBody>
                    <a:bodyPr/>
                    <a:lstStyle/>
                    <a:p>
                      <a:pPr marL="571500" indent="-571500" algn="r" rtl="0" eaLnBrk="1" latinLnBrk="0" hangingPunct="1">
                        <a:buClr>
                          <a:schemeClr val="accent1"/>
                        </a:buClr>
                        <a:buFont typeface="Arial" panose="020B0604020202020204" pitchFamily="34" charset="0"/>
                        <a:buChar char="•"/>
                      </a:pPr>
                      <a:r>
                        <a:rPr lang="en-US" sz="4400" b="1"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Summer Travelers Keep It Personal: </a:t>
                      </a:r>
                      <a:r>
                        <a:rPr lang="en-US" sz="1400" b="0" i="0" kern="1200" dirty="0">
                          <a:solidFill>
                            <a:schemeClr val="tx1"/>
                          </a:solidFill>
                          <a:latin typeface="+mn-lt"/>
                          <a:ea typeface="+mn-ea"/>
                          <a:cs typeface="+mn-cs"/>
                        </a:rPr>
                        <a:t>Personal vehicles (75%) remain the most common mode of transportation planned among summer travelers, with planes (59%) in second followed by trains (15%), buses (10%), and subway/light rails (9%).</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985634"/>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rPr>
              <a:t>OAAA Q1 2023 - CONSUMER TRENDS FOR OOH</a:t>
            </a:r>
          </a:p>
        </p:txBody>
      </p:sp>
    </p:spTree>
    <p:extLst>
      <p:ext uri="{BB962C8B-B14F-4D97-AF65-F5344CB8AC3E}">
        <p14:creationId xmlns:p14="http://schemas.microsoft.com/office/powerpoint/2010/main" val="4139947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697499" y="1571331"/>
            <a:ext cx="88171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Do you recall recently seeing out-of-home advertisements for luxury designer apparel and accessories?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About Half Recently Recall OOH Ads For Luxury Apparel</a:t>
            </a:r>
            <a:br>
              <a:rPr lang="en-US" b="1" dirty="0">
                <a:latin typeface="+mj-lt"/>
              </a:rPr>
            </a:br>
            <a:r>
              <a:rPr lang="en-US" sz="1800" b="1" dirty="0">
                <a:latin typeface="+mj-lt"/>
              </a:rPr>
              <a:t>With Higher Recall For Younger And Urban 1M+ Americans</a:t>
            </a:r>
            <a:endParaRPr lang="en-US" b="1" dirty="0">
              <a:latin typeface="+mj-lt"/>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32506"/>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GENERAL PUBLIC 18-64 (n=1005)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Q7. Do you recall recently seeing out-of-home advertisements for luxury designer apparel and accessories (e.g., Chanel, Gucci, Hermes, Tiffany, etc.)?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By out-of-home, we mean ad messages on or in billboards, buses, bus stops, subways, airports, outdoor video screens, posters, cinemas, stadiums, and other ad signage. </a:t>
            </a:r>
          </a:p>
        </p:txBody>
      </p:sp>
      <p:graphicFrame>
        <p:nvGraphicFramePr>
          <p:cNvPr id="8" name="Chart 7">
            <a:extLst>
              <a:ext uri="{FF2B5EF4-FFF2-40B4-BE49-F238E27FC236}">
                <a16:creationId xmlns:a16="http://schemas.microsoft.com/office/drawing/2014/main" id="{398C1868-6305-DE47-B10C-8CFE63CE5BB9}"/>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8D13D9-F9D2-DD4D-9496-E7D5C328CF1F}"/>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3AF3244-7061-A641-8A6A-8C419AD7AD24}"/>
              </a:ext>
            </a:extLst>
          </p:cNvPr>
          <p:cNvSpPr txBox="1"/>
          <p:nvPr/>
        </p:nvSpPr>
        <p:spPr>
          <a:xfrm>
            <a:off x="8187957" y="2176517"/>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itchFamily="2" charset="0"/>
                <a:ea typeface="Calibri" panose="020F0502020204030204" pitchFamily="34" charset="0"/>
                <a:cs typeface="+mn-cs"/>
              </a:rPr>
              <a:t>% Yes</a:t>
            </a:r>
          </a:p>
        </p:txBody>
      </p:sp>
      <p:sp>
        <p:nvSpPr>
          <p:cNvPr id="5" name="Right Brace 4">
            <a:extLst>
              <a:ext uri="{FF2B5EF4-FFF2-40B4-BE49-F238E27FC236}">
                <a16:creationId xmlns:a16="http://schemas.microsoft.com/office/drawing/2014/main" id="{6C468D45-6693-B307-64E2-4599B173EC31}"/>
              </a:ext>
            </a:extLst>
          </p:cNvPr>
          <p:cNvSpPr/>
          <p:nvPr/>
        </p:nvSpPr>
        <p:spPr>
          <a:xfrm>
            <a:off x="5307949" y="3017787"/>
            <a:ext cx="798136" cy="2076438"/>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FF92704-B228-ACF4-F0D9-2BA9EC554163}"/>
              </a:ext>
            </a:extLst>
          </p:cNvPr>
          <p:cNvSpPr txBox="1"/>
          <p:nvPr/>
        </p:nvSpPr>
        <p:spPr>
          <a:xfrm>
            <a:off x="6106085" y="3917506"/>
            <a:ext cx="103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F9C"/>
                </a:solidFill>
                <a:effectLst/>
                <a:uLnTx/>
                <a:uFillTx/>
                <a:latin typeface="Helvetica" pitchFamily="2" charset="0"/>
                <a:ea typeface="+mn-ea"/>
                <a:cs typeface="+mn-cs"/>
              </a:rPr>
              <a:t>47%</a:t>
            </a: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 Yes</a:t>
            </a:r>
          </a:p>
        </p:txBody>
      </p:sp>
      <p:sp>
        <p:nvSpPr>
          <p:cNvPr id="2" name="TextBox 1">
            <a:extLst>
              <a:ext uri="{FF2B5EF4-FFF2-40B4-BE49-F238E27FC236}">
                <a16:creationId xmlns:a16="http://schemas.microsoft.com/office/drawing/2014/main" id="{7E5FDBBE-2627-4484-7CE3-FC40C95BAF5F}"/>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spTree>
    <p:extLst>
      <p:ext uri="{BB962C8B-B14F-4D97-AF65-F5344CB8AC3E}">
        <p14:creationId xmlns:p14="http://schemas.microsoft.com/office/powerpoint/2010/main" val="2417384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01338" y="1276156"/>
            <a:ext cx="77735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Have you taken any of the following actions after recently seeing those out-of-home advertisements for luxury designer apparel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who have engaged with OOH luxury apparel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2411210" cy="361169"/>
          </a:xfrm>
        </p:spPr>
        <p:txBody>
          <a:bodyPr lIns="91440" tIns="45720" rIns="91440" bIns="45720" anchor="t"/>
          <a:lstStyle/>
          <a:p>
            <a:r>
              <a:rPr lang="en-US" b="1" dirty="0">
                <a:latin typeface="+mj-lt"/>
                <a:cs typeface="Arial"/>
              </a:rPr>
              <a:t>Engagement Is High: Nearly 9 In 10 Acted After Seeing Luxury Apparel OOH Ads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ENGAGED WITH LUXURY BRAND ADS (n=</a:t>
            </a:r>
            <a:r>
              <a:rPr lang="en-US" sz="800" u="sng" dirty="0">
                <a:solidFill>
                  <a:srgbClr val="939598"/>
                </a:solidFill>
                <a:latin typeface="Arial" panose="020B0604020202020204"/>
                <a:cs typeface="Arial" panose="020B0604020202020204" pitchFamily="34" charset="0"/>
              </a:rPr>
              <a:t>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Q9: Have you taken any of the following actions after recently seeing those out-of-home advertisements for luxury designer apparel and</a:t>
            </a:r>
          </a:p>
        </p:txBody>
      </p:sp>
      <p:graphicFrame>
        <p:nvGraphicFramePr>
          <p:cNvPr id="8" name="Chart 7">
            <a:extLst>
              <a:ext uri="{FF2B5EF4-FFF2-40B4-BE49-F238E27FC236}">
                <a16:creationId xmlns:a16="http://schemas.microsoft.com/office/drawing/2014/main" id="{24CD2945-1266-234C-886A-CF9CB1D64C96}"/>
              </a:ext>
            </a:extLst>
          </p:cNvPr>
          <p:cNvGraphicFramePr/>
          <p:nvPr/>
        </p:nvGraphicFramePr>
        <p:xfrm>
          <a:off x="1119911" y="2049058"/>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1F9242D4-04F9-F8DB-7AC2-648634AF92B0}"/>
              </a:ext>
            </a:extLst>
          </p:cNvPr>
          <p:cNvGrpSpPr/>
          <p:nvPr/>
        </p:nvGrpSpPr>
        <p:grpSpPr>
          <a:xfrm>
            <a:off x="7670149" y="3298195"/>
            <a:ext cx="2258193" cy="261610"/>
            <a:chOff x="9738317" y="3111159"/>
            <a:chExt cx="2258193" cy="261610"/>
          </a:xfrm>
        </p:grpSpPr>
        <p:cxnSp>
          <p:nvCxnSpPr>
            <p:cNvPr id="20" name="Straight Arrow Connector 19">
              <a:extLst>
                <a:ext uri="{FF2B5EF4-FFF2-40B4-BE49-F238E27FC236}">
                  <a16:creationId xmlns:a16="http://schemas.microsoft.com/office/drawing/2014/main" id="{BFB44D00-4370-4D42-1A34-D45EC9C4DE1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25F1CF5-3A47-06A8-F633-3D95718A6291}"/>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8769"/>
                  </a:solidFill>
                  <a:effectLst/>
                  <a:uLnTx/>
                  <a:uFillTx/>
                  <a:latin typeface="Arial" panose="020B0604020202020204"/>
                  <a:ea typeface="+mn-ea"/>
                  <a:cs typeface="+mn-cs"/>
                </a:rPr>
                <a:t>38%</a:t>
              </a:r>
              <a:r>
                <a:rPr kumimoji="0" lang="en-US" sz="1100" b="1" i="0" u="none" strike="noStrike" kern="1200" cap="none" spc="0" normalizeH="0" baseline="0" noProof="0" dirty="0">
                  <a:ln>
                    <a:noFill/>
                  </a:ln>
                  <a:solidFill>
                    <a:srgbClr val="019EDB"/>
                  </a:solidFill>
                  <a:effectLst/>
                  <a:uLnTx/>
                  <a:uFillTx/>
                  <a:latin typeface="Arial" panose="020B0604020202020204"/>
                  <a:ea typeface="+mn-ea"/>
                  <a:cs typeface="+mn-cs"/>
                </a:rPr>
                <a:t> </a:t>
              </a:r>
              <a:r>
                <a:rPr lang="en-US" sz="1100" b="1" dirty="0">
                  <a:solidFill>
                    <a:srgbClr val="000000"/>
                  </a:solidFill>
                  <a:latin typeface="Arial" panose="020B0604020202020204"/>
                </a:rPr>
                <a:t>Millennials</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4" name="Group 3">
            <a:extLst>
              <a:ext uri="{FF2B5EF4-FFF2-40B4-BE49-F238E27FC236}">
                <a16:creationId xmlns:a16="http://schemas.microsoft.com/office/drawing/2014/main" id="{E77568A6-E619-2E13-E9F5-727494CA9672}"/>
              </a:ext>
            </a:extLst>
          </p:cNvPr>
          <p:cNvGrpSpPr/>
          <p:nvPr/>
        </p:nvGrpSpPr>
        <p:grpSpPr>
          <a:xfrm>
            <a:off x="9942992" y="2094993"/>
            <a:ext cx="2258193" cy="261610"/>
            <a:chOff x="9738317" y="3111159"/>
            <a:chExt cx="2258193" cy="261610"/>
          </a:xfrm>
        </p:grpSpPr>
        <p:cxnSp>
          <p:nvCxnSpPr>
            <p:cNvPr id="5" name="Straight Arrow Connector 4">
              <a:extLst>
                <a:ext uri="{FF2B5EF4-FFF2-40B4-BE49-F238E27FC236}">
                  <a16:creationId xmlns:a16="http://schemas.microsoft.com/office/drawing/2014/main" id="{46173BA9-4818-D331-CC05-F7212F55419C}"/>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51CC56E-5E2B-2EDD-C0B7-E53D0ECB4687}"/>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rPr>
                <a:t>91% </a:t>
              </a:r>
              <a:r>
                <a:rPr lang="en-US" sz="1100" b="1" dirty="0">
                  <a:solidFill>
                    <a:srgbClr val="000000"/>
                  </a:solidFill>
                  <a:latin typeface="Arial" panose="020B0604020202020204"/>
                </a:rPr>
                <a:t>Millennials</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6067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0606C51-593F-964B-9ADD-675CC26E95BA}"/>
              </a:ext>
            </a:extLst>
          </p:cNvPr>
          <p:cNvGraphicFramePr/>
          <p:nvPr/>
        </p:nvGraphicFramePr>
        <p:xfrm>
          <a:off x="-1104716" y="2238571"/>
          <a:ext cx="12411209" cy="401528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8884EBB-86D8-4156-8466-C54B61AA83DF}"/>
              </a:ext>
            </a:extLst>
          </p:cNvPr>
          <p:cNvSpPr txBox="1"/>
          <p:nvPr/>
        </p:nvSpPr>
        <p:spPr>
          <a:xfrm>
            <a:off x="2518955" y="1523470"/>
            <a:ext cx="71540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type of out-of-home advertising messages for luxury designer apparel and accessories are most likely to interest you? Please select up to three. </a:t>
            </a:r>
          </a:p>
          <a:p>
            <a:pPr algn="ctr">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interested in OOH </a:t>
            </a:r>
            <a:r>
              <a:rPr lang="en-US" sz="1200" b="1" i="1" dirty="0">
                <a:solidFill>
                  <a:srgbClr val="000000"/>
                </a:solidFill>
                <a:latin typeface="Arial" panose="020B0604020202020204"/>
              </a:rPr>
              <a:t>luxury apparel </a:t>
            </a: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Price/Cost Saving And Product Quality Messages Are Of Most Interest For OOH Luxury Apparel Ads</a:t>
            </a:r>
          </a:p>
        </p:txBody>
      </p:sp>
      <p:sp>
        <p:nvSpPr>
          <p:cNvPr id="3" name="TextBox 2">
            <a:extLst>
              <a:ext uri="{FF2B5EF4-FFF2-40B4-BE49-F238E27FC236}">
                <a16:creationId xmlns:a16="http://schemas.microsoft.com/office/drawing/2014/main" id="{36FA5827-5C6D-3D40-90A9-181A3C2DD9A5}"/>
              </a:ext>
            </a:extLst>
          </p:cNvPr>
          <p:cNvSpPr txBox="1"/>
          <p:nvPr/>
        </p:nvSpPr>
        <p:spPr>
          <a:xfrm>
            <a:off x="908720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F05EB951-9AE7-843B-9F1D-262B5A0E6800}"/>
              </a:ext>
            </a:extLst>
          </p:cNvPr>
          <p:cNvGrpSpPr/>
          <p:nvPr/>
        </p:nvGrpSpPr>
        <p:grpSpPr>
          <a:xfrm>
            <a:off x="10105697" y="2198792"/>
            <a:ext cx="2078921" cy="430887"/>
            <a:chOff x="9789745" y="3026520"/>
            <a:chExt cx="2078921" cy="430887"/>
          </a:xfrm>
        </p:grpSpPr>
        <p:cxnSp>
          <p:nvCxnSpPr>
            <p:cNvPr id="35" name="Straight Arrow Connector 34">
              <a:extLst>
                <a:ext uri="{FF2B5EF4-FFF2-40B4-BE49-F238E27FC236}">
                  <a16:creationId xmlns:a16="http://schemas.microsoft.com/office/drawing/2014/main" id="{DD965BBE-8C96-98FB-8F45-5AA2AE25079B}"/>
                </a:ext>
              </a:extLst>
            </p:cNvPr>
            <p:cNvCxnSpPr/>
            <p:nvPr/>
          </p:nvCxnSpPr>
          <p:spPr>
            <a:xfrm>
              <a:off x="9789745" y="3241964"/>
              <a:ext cx="31074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9B34C2C-100F-3DE8-E31E-3EF5658D328C}"/>
                </a:ext>
              </a:extLst>
            </p:cNvPr>
            <p:cNvSpPr txBox="1"/>
            <p:nvPr/>
          </p:nvSpPr>
          <p:spPr>
            <a:xfrm>
              <a:off x="10095095" y="3026520"/>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4">
                      <a:lumMod val="50000"/>
                    </a:schemeClr>
                  </a:solidFill>
                  <a:latin typeface="Arial" panose="020B0604020202020204"/>
                </a:rPr>
                <a:t>8</a:t>
              </a: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6% </a:t>
              </a:r>
              <a:r>
                <a:rPr kumimoji="0" lang="en-US" sz="1100" b="1" i="0" u="none" strike="noStrike" kern="1200" cap="none" spc="0" normalizeH="0" baseline="0" noProof="0" dirty="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84%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grpSp>
      <p:sp>
        <p:nvSpPr>
          <p:cNvPr id="11" name="TextBox 10">
            <a:extLst>
              <a:ext uri="{FF2B5EF4-FFF2-40B4-BE49-F238E27FC236}">
                <a16:creationId xmlns:a16="http://schemas.microsoft.com/office/drawing/2014/main" id="{7AFE20C7-93E7-D359-1CC5-AB044DA6AACC}"/>
              </a:ext>
            </a:extLst>
          </p:cNvPr>
          <p:cNvSpPr txBox="1"/>
          <p:nvPr/>
        </p:nvSpPr>
        <p:spPr>
          <a:xfrm>
            <a:off x="177447" y="6253859"/>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INTERESTED IN LUXURY APPAREL ADS (n=764)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Q8. Which type of out-of-home advertising messages for luxury designer apparel and accessories are most likely to interest you? Please select up to three. </a:t>
            </a:r>
          </a:p>
        </p:txBody>
      </p:sp>
      <p:grpSp>
        <p:nvGrpSpPr>
          <p:cNvPr id="4" name="Group 3">
            <a:extLst>
              <a:ext uri="{FF2B5EF4-FFF2-40B4-BE49-F238E27FC236}">
                <a16:creationId xmlns:a16="http://schemas.microsoft.com/office/drawing/2014/main" id="{AB43EC64-90B2-EC91-3D79-BC2E7A4A446B}"/>
              </a:ext>
            </a:extLst>
          </p:cNvPr>
          <p:cNvGrpSpPr/>
          <p:nvPr/>
        </p:nvGrpSpPr>
        <p:grpSpPr>
          <a:xfrm>
            <a:off x="8358266" y="2674539"/>
            <a:ext cx="2258193" cy="261610"/>
            <a:chOff x="11806485" y="2924123"/>
            <a:chExt cx="2258193" cy="261610"/>
          </a:xfrm>
        </p:grpSpPr>
        <p:cxnSp>
          <p:nvCxnSpPr>
            <p:cNvPr id="5" name="Straight Arrow Connector 4">
              <a:extLst>
                <a:ext uri="{FF2B5EF4-FFF2-40B4-BE49-F238E27FC236}">
                  <a16:creationId xmlns:a16="http://schemas.microsoft.com/office/drawing/2014/main" id="{00EC9C23-6CB1-FEA4-8453-DAA240A3C036}"/>
                </a:ext>
              </a:extLst>
            </p:cNvPr>
            <p:cNvCxnSpPr/>
            <p:nvPr/>
          </p:nvCxnSpPr>
          <p:spPr>
            <a:xfrm>
              <a:off x="11806485" y="3054928"/>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20">
              <a:extLst>
                <a:ext uri="{FF2B5EF4-FFF2-40B4-BE49-F238E27FC236}">
                  <a16:creationId xmlns:a16="http://schemas.microsoft.com/office/drawing/2014/main" id="{B4B23D0F-D421-9C54-2CC4-95C5DBFE7449}"/>
                </a:ext>
              </a:extLst>
            </p:cNvPr>
            <p:cNvSpPr txBox="1"/>
            <p:nvPr/>
          </p:nvSpPr>
          <p:spPr>
            <a:xfrm>
              <a:off x="12291107" y="2924123"/>
              <a:ext cx="1773571"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50% </a:t>
              </a:r>
              <a:r>
                <a:rPr lang="en-US" sz="1100" b="1" dirty="0">
                  <a:solidFill>
                    <a:srgbClr val="000000"/>
                  </a:solidFill>
                  <a:latin typeface="Arial" panose="020B0604020202020204"/>
                </a:rPr>
                <a:t>Gen X</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7" name="Group 6">
            <a:extLst>
              <a:ext uri="{FF2B5EF4-FFF2-40B4-BE49-F238E27FC236}">
                <a16:creationId xmlns:a16="http://schemas.microsoft.com/office/drawing/2014/main" id="{ACE1FB8D-DA08-715F-00C4-BD3F69C11AC9}"/>
              </a:ext>
            </a:extLst>
          </p:cNvPr>
          <p:cNvGrpSpPr/>
          <p:nvPr/>
        </p:nvGrpSpPr>
        <p:grpSpPr>
          <a:xfrm>
            <a:off x="8358266" y="3097570"/>
            <a:ext cx="2258193" cy="261610"/>
            <a:chOff x="11806485" y="2924123"/>
            <a:chExt cx="2258193" cy="261610"/>
          </a:xfrm>
        </p:grpSpPr>
        <p:cxnSp>
          <p:nvCxnSpPr>
            <p:cNvPr id="9" name="Straight Arrow Connector 8">
              <a:extLst>
                <a:ext uri="{FF2B5EF4-FFF2-40B4-BE49-F238E27FC236}">
                  <a16:creationId xmlns:a16="http://schemas.microsoft.com/office/drawing/2014/main" id="{1421B2A0-9A46-E7C2-15E8-17E5DFF4706D}"/>
                </a:ext>
              </a:extLst>
            </p:cNvPr>
            <p:cNvCxnSpPr/>
            <p:nvPr/>
          </p:nvCxnSpPr>
          <p:spPr>
            <a:xfrm>
              <a:off x="11806485" y="3054928"/>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20">
              <a:extLst>
                <a:ext uri="{FF2B5EF4-FFF2-40B4-BE49-F238E27FC236}">
                  <a16:creationId xmlns:a16="http://schemas.microsoft.com/office/drawing/2014/main" id="{E1B9259A-35AC-E0E0-0996-6AC404BF1EA5}"/>
                </a:ext>
              </a:extLst>
            </p:cNvPr>
            <p:cNvSpPr txBox="1"/>
            <p:nvPr/>
          </p:nvSpPr>
          <p:spPr>
            <a:xfrm>
              <a:off x="12291107" y="2924123"/>
              <a:ext cx="1773571"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52% </a:t>
              </a:r>
              <a:r>
                <a:rPr kumimoji="0" lang="en-US" b="1" i="0" u="none" strike="noStrike" kern="1200" cap="none" spc="0" normalizeH="0" baseline="0" noProof="0" dirty="0">
                  <a:ln>
                    <a:noFill/>
                  </a:ln>
                  <a:solidFill>
                    <a:srgbClr val="000000"/>
                  </a:solidFill>
                  <a:effectLst/>
                  <a:uLnTx/>
                  <a:uFillTx/>
                  <a:latin typeface="Arial" panose="020B0604020202020204"/>
                  <a:ea typeface="+mn-ea"/>
                  <a:cs typeface="+mn-cs"/>
                </a:rPr>
                <a:t>Urban 1M+</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3" name="Group 12">
            <a:extLst>
              <a:ext uri="{FF2B5EF4-FFF2-40B4-BE49-F238E27FC236}">
                <a16:creationId xmlns:a16="http://schemas.microsoft.com/office/drawing/2014/main" id="{5D9E5C59-695B-4A1E-1AC0-63294470B138}"/>
              </a:ext>
            </a:extLst>
          </p:cNvPr>
          <p:cNvGrpSpPr/>
          <p:nvPr/>
        </p:nvGrpSpPr>
        <p:grpSpPr>
          <a:xfrm>
            <a:off x="6955066" y="5123730"/>
            <a:ext cx="2258193" cy="261610"/>
            <a:chOff x="11806485" y="2924123"/>
            <a:chExt cx="2258193" cy="261610"/>
          </a:xfrm>
        </p:grpSpPr>
        <p:cxnSp>
          <p:nvCxnSpPr>
            <p:cNvPr id="14" name="Straight Arrow Connector 13">
              <a:extLst>
                <a:ext uri="{FF2B5EF4-FFF2-40B4-BE49-F238E27FC236}">
                  <a16:creationId xmlns:a16="http://schemas.microsoft.com/office/drawing/2014/main" id="{72F0D90C-C90F-7D40-813C-A5D234A2CCE6}"/>
                </a:ext>
              </a:extLst>
            </p:cNvPr>
            <p:cNvCxnSpPr/>
            <p:nvPr/>
          </p:nvCxnSpPr>
          <p:spPr>
            <a:xfrm>
              <a:off x="11806485" y="3054928"/>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20">
              <a:extLst>
                <a:ext uri="{FF2B5EF4-FFF2-40B4-BE49-F238E27FC236}">
                  <a16:creationId xmlns:a16="http://schemas.microsoft.com/office/drawing/2014/main" id="{D7CBF240-6229-1420-95DD-10B29484012A}"/>
                </a:ext>
              </a:extLst>
            </p:cNvPr>
            <p:cNvSpPr txBox="1"/>
            <p:nvPr/>
          </p:nvSpPr>
          <p:spPr>
            <a:xfrm>
              <a:off x="12291107" y="2924123"/>
              <a:ext cx="1773571"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4"/>
                  </a:solidFill>
                  <a:latin typeface="Arial" panose="020B0604020202020204"/>
                </a:rPr>
                <a:t>23</a:t>
              </a: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 </a:t>
              </a:r>
              <a:r>
                <a:rPr lang="en-US" sz="1100" b="1" dirty="0">
                  <a:solidFill>
                    <a:srgbClr val="000000"/>
                  </a:solidFill>
                  <a:latin typeface="Arial" panose="020B0604020202020204"/>
                </a:rPr>
                <a:t>Millennials</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422104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687414" y="1355821"/>
            <a:ext cx="881717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Do you recall recently seeing out-of-home advertisements for alcoholic beverages?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latin typeface="Arial" panose="020B0604020202020204"/>
              </a:rPr>
              <a:t>Among 21+</a:t>
            </a:r>
            <a:endPar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7" y="556874"/>
            <a:ext cx="12411210" cy="361169"/>
          </a:xfrm>
        </p:spPr>
        <p:txBody>
          <a:bodyPr/>
          <a:lstStyle/>
          <a:p>
            <a:r>
              <a:rPr lang="en-US" b="1" dirty="0">
                <a:latin typeface="+mj-lt"/>
              </a:rPr>
              <a:t>Two Thirds Of Those 21+ Recently Recall Seeing OOH Alcoholic Beverage Ads</a:t>
            </a:r>
            <a:br>
              <a:rPr lang="en-US" b="1" dirty="0">
                <a:latin typeface="+mj-lt"/>
              </a:rPr>
            </a:br>
            <a:r>
              <a:rPr lang="en-US" sz="1800" b="1" dirty="0">
                <a:latin typeface="+mj-lt"/>
              </a:rPr>
              <a:t>Especially Men, Gen Z, And Urban 1M+</a:t>
            </a:r>
            <a:endParaRPr lang="en-US" b="1" dirty="0">
              <a:latin typeface="+mj-lt"/>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32506"/>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AGE 21+ (n=962)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Q10. Do you recall recently seeing out-of-home advertisements for alcoholic beverages (e.g., beer, wine, liquor, etc.)?</a:t>
            </a:r>
          </a:p>
        </p:txBody>
      </p:sp>
      <p:graphicFrame>
        <p:nvGraphicFramePr>
          <p:cNvPr id="8" name="Chart 7">
            <a:extLst>
              <a:ext uri="{FF2B5EF4-FFF2-40B4-BE49-F238E27FC236}">
                <a16:creationId xmlns:a16="http://schemas.microsoft.com/office/drawing/2014/main" id="{398C1868-6305-DE47-B10C-8CFE63CE5BB9}"/>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48D13D9-F9D2-DD4D-9496-E7D5C328CF1F}"/>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B3AF3244-7061-A641-8A6A-8C419AD7AD24}"/>
              </a:ext>
            </a:extLst>
          </p:cNvPr>
          <p:cNvSpPr txBox="1"/>
          <p:nvPr/>
        </p:nvSpPr>
        <p:spPr>
          <a:xfrm>
            <a:off x="8187957" y="2176517"/>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itchFamily="2" charset="0"/>
                <a:ea typeface="Calibri" panose="020F0502020204030204" pitchFamily="34" charset="0"/>
                <a:cs typeface="+mn-cs"/>
              </a:rPr>
              <a:t>% Yes</a:t>
            </a:r>
          </a:p>
        </p:txBody>
      </p:sp>
      <p:sp>
        <p:nvSpPr>
          <p:cNvPr id="5" name="Right Brace 4">
            <a:extLst>
              <a:ext uri="{FF2B5EF4-FFF2-40B4-BE49-F238E27FC236}">
                <a16:creationId xmlns:a16="http://schemas.microsoft.com/office/drawing/2014/main" id="{6C468D45-6693-B307-64E2-4599B173EC31}"/>
              </a:ext>
            </a:extLst>
          </p:cNvPr>
          <p:cNvSpPr/>
          <p:nvPr/>
        </p:nvSpPr>
        <p:spPr>
          <a:xfrm>
            <a:off x="5307949" y="3017787"/>
            <a:ext cx="798136" cy="2076438"/>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FF92704-B228-ACF4-F0D9-2BA9EC554163}"/>
              </a:ext>
            </a:extLst>
          </p:cNvPr>
          <p:cNvSpPr txBox="1"/>
          <p:nvPr/>
        </p:nvSpPr>
        <p:spPr>
          <a:xfrm>
            <a:off x="6106085" y="3917506"/>
            <a:ext cx="103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CF9C"/>
                </a:solidFill>
                <a:effectLst/>
                <a:uLnTx/>
                <a:uFillTx/>
                <a:latin typeface="Helvetica" pitchFamily="2" charset="0"/>
                <a:ea typeface="+mn-ea"/>
                <a:cs typeface="+mn-cs"/>
              </a:rPr>
              <a:t>64%</a:t>
            </a:r>
            <a:r>
              <a:rPr kumimoji="0" lang="en-US" sz="1400" b="1" i="0" u="none" strike="noStrike" kern="1200" cap="none" spc="0" normalizeH="0" baseline="0" noProof="0" dirty="0">
                <a:ln>
                  <a:noFill/>
                </a:ln>
                <a:solidFill>
                  <a:srgbClr val="000000"/>
                </a:solidFill>
                <a:effectLst/>
                <a:uLnTx/>
                <a:uFillTx/>
                <a:latin typeface="Helvetica" pitchFamily="2" charset="0"/>
                <a:ea typeface="+mn-ea"/>
                <a:cs typeface="+mn-cs"/>
              </a:rPr>
              <a:t> Yes</a:t>
            </a:r>
          </a:p>
        </p:txBody>
      </p:sp>
      <p:sp>
        <p:nvSpPr>
          <p:cNvPr id="2" name="TextBox 1">
            <a:extLst>
              <a:ext uri="{FF2B5EF4-FFF2-40B4-BE49-F238E27FC236}">
                <a16:creationId xmlns:a16="http://schemas.microsoft.com/office/drawing/2014/main" id="{86A12080-39E6-D4F1-F006-1506951C86FB}"/>
              </a:ext>
            </a:extLst>
          </p:cNvPr>
          <p:cNvSpPr txBox="1"/>
          <p:nvPr/>
        </p:nvSpPr>
        <p:spPr>
          <a:xfrm>
            <a:off x="10646317" y="6594171"/>
            <a:ext cx="1972638" cy="215444"/>
          </a:xfrm>
          <a:prstGeom prst="rect">
            <a:avLst/>
          </a:prstGeom>
          <a:noFill/>
        </p:spPr>
        <p:txBody>
          <a:bodyPr wrap="square" rtlCol="0">
            <a:spAutoFit/>
          </a:bodyPr>
          <a:lstStyle/>
          <a:p>
            <a:r>
              <a:rPr lang="en-US" sz="800" i="1" dirty="0"/>
              <a:t>*Small base size (n &lt;100)</a:t>
            </a:r>
          </a:p>
        </p:txBody>
      </p:sp>
    </p:spTree>
    <p:extLst>
      <p:ext uri="{BB962C8B-B14F-4D97-AF65-F5344CB8AC3E}">
        <p14:creationId xmlns:p14="http://schemas.microsoft.com/office/powerpoint/2010/main" val="711468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696927" y="1296103"/>
            <a:ext cx="71530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Have you taken any of the following actions after recently seeing those out-of-home advertisements for alcoholic beverages?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21+ who have engaged with OOH alcoholic beverage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2411210" cy="361169"/>
          </a:xfrm>
        </p:spPr>
        <p:txBody>
          <a:bodyPr/>
          <a:lstStyle/>
          <a:p>
            <a:r>
              <a:rPr lang="en-US" b="1" dirty="0">
                <a:latin typeface="+mj-lt"/>
              </a:rPr>
              <a:t>Seeing OOH Alcohol Ads Drives Consumers To Make Purchases At Retail Stores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21+ ENGAGED WITH ALCOHOLIC BEVERAGE ADS (n=480)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Q12: Have you taken any of the following actions after recently seeing those out-of-home advertisements for alcoholic beverages?</a:t>
            </a:r>
          </a:p>
        </p:txBody>
      </p:sp>
      <p:graphicFrame>
        <p:nvGraphicFramePr>
          <p:cNvPr id="8" name="Chart 7">
            <a:extLst>
              <a:ext uri="{FF2B5EF4-FFF2-40B4-BE49-F238E27FC236}">
                <a16:creationId xmlns:a16="http://schemas.microsoft.com/office/drawing/2014/main" id="{24CD2945-1266-234C-886A-CF9CB1D64C96}"/>
              </a:ext>
            </a:extLst>
          </p:cNvPr>
          <p:cNvGraphicFramePr/>
          <p:nvPr/>
        </p:nvGraphicFramePr>
        <p:xfrm>
          <a:off x="1043496" y="2112355"/>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1F9242D4-04F9-F8DB-7AC2-648634AF92B0}"/>
              </a:ext>
            </a:extLst>
          </p:cNvPr>
          <p:cNvGrpSpPr/>
          <p:nvPr/>
        </p:nvGrpSpPr>
        <p:grpSpPr>
          <a:xfrm>
            <a:off x="9491241" y="2065857"/>
            <a:ext cx="2187172" cy="430887"/>
            <a:chOff x="9738317" y="3026520"/>
            <a:chExt cx="2187172" cy="430887"/>
          </a:xfrm>
        </p:grpSpPr>
        <p:cxnSp>
          <p:nvCxnSpPr>
            <p:cNvPr id="20" name="Straight Arrow Connector 19">
              <a:extLst>
                <a:ext uri="{FF2B5EF4-FFF2-40B4-BE49-F238E27FC236}">
                  <a16:creationId xmlns:a16="http://schemas.microsoft.com/office/drawing/2014/main" id="{BFB44D00-4370-4D42-1A34-D45EC9C4DE1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25F1CF5-3A47-06A8-F633-3D95718A6291}"/>
                </a:ext>
              </a:extLst>
            </p:cNvPr>
            <p:cNvSpPr txBox="1"/>
            <p:nvPr/>
          </p:nvSpPr>
          <p:spPr>
            <a:xfrm>
              <a:off x="10151918" y="3026520"/>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rPr>
                <a:t>87% </a:t>
              </a:r>
              <a:r>
                <a:rPr lang="en-US" sz="1100" b="1" dirty="0">
                  <a:solidFill>
                    <a:srgbClr val="000000"/>
                  </a:solidFill>
                  <a:latin typeface="Arial" panose="020B0604020202020204"/>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lumMod val="50000"/>
                    </a:schemeClr>
                  </a:solidFill>
                  <a:effectLst/>
                  <a:uLnTx/>
                  <a:uFillTx/>
                  <a:latin typeface="Arial" panose="020B0604020202020204"/>
                  <a:ea typeface="+mn-ea"/>
                  <a:cs typeface="+mn-cs"/>
                </a:rPr>
                <a:t>83%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Millennials</a:t>
              </a:r>
            </a:p>
          </p:txBody>
        </p:sp>
      </p:grpSp>
      <p:grpSp>
        <p:nvGrpSpPr>
          <p:cNvPr id="4" name="Group 3">
            <a:extLst>
              <a:ext uri="{FF2B5EF4-FFF2-40B4-BE49-F238E27FC236}">
                <a16:creationId xmlns:a16="http://schemas.microsoft.com/office/drawing/2014/main" id="{E810C0DD-BA37-099C-BA1F-27CE1E207CA2}"/>
              </a:ext>
            </a:extLst>
          </p:cNvPr>
          <p:cNvGrpSpPr/>
          <p:nvPr/>
        </p:nvGrpSpPr>
        <p:grpSpPr>
          <a:xfrm>
            <a:off x="6857911" y="5321725"/>
            <a:ext cx="2187172" cy="261610"/>
            <a:chOff x="9738317" y="3111159"/>
            <a:chExt cx="2187172" cy="261610"/>
          </a:xfrm>
        </p:grpSpPr>
        <p:cxnSp>
          <p:nvCxnSpPr>
            <p:cNvPr id="5" name="Straight Arrow Connector 4">
              <a:extLst>
                <a:ext uri="{FF2B5EF4-FFF2-40B4-BE49-F238E27FC236}">
                  <a16:creationId xmlns:a16="http://schemas.microsoft.com/office/drawing/2014/main" id="{19F5677A-BA6E-8B18-7630-97C424D3F37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74C71B2-AB3C-2A52-9FB0-04A125B7A030}"/>
                </a:ext>
              </a:extLst>
            </p:cNvPr>
            <p:cNvSpPr txBox="1"/>
            <p:nvPr/>
          </p:nvSpPr>
          <p:spPr>
            <a:xfrm>
              <a:off x="10151918"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17%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Millennials</a:t>
              </a:r>
            </a:p>
          </p:txBody>
        </p:sp>
      </p:grpSp>
      <p:grpSp>
        <p:nvGrpSpPr>
          <p:cNvPr id="9" name="Group 8">
            <a:extLst>
              <a:ext uri="{FF2B5EF4-FFF2-40B4-BE49-F238E27FC236}">
                <a16:creationId xmlns:a16="http://schemas.microsoft.com/office/drawing/2014/main" id="{26699A38-D44F-EF00-70BC-30CF33817F3E}"/>
              </a:ext>
            </a:extLst>
          </p:cNvPr>
          <p:cNvGrpSpPr/>
          <p:nvPr/>
        </p:nvGrpSpPr>
        <p:grpSpPr>
          <a:xfrm>
            <a:off x="7271512" y="4141716"/>
            <a:ext cx="2187172" cy="261610"/>
            <a:chOff x="9738317" y="3111159"/>
            <a:chExt cx="2187172" cy="261610"/>
          </a:xfrm>
        </p:grpSpPr>
        <p:cxnSp>
          <p:nvCxnSpPr>
            <p:cNvPr id="10" name="Straight Arrow Connector 9">
              <a:extLst>
                <a:ext uri="{FF2B5EF4-FFF2-40B4-BE49-F238E27FC236}">
                  <a16:creationId xmlns:a16="http://schemas.microsoft.com/office/drawing/2014/main" id="{A3FFF677-DDBD-1452-527F-39A2BC077790}"/>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E69C3E4-7324-A46F-CF5B-564E6E027879}"/>
                </a:ext>
              </a:extLst>
            </p:cNvPr>
            <p:cNvSpPr txBox="1"/>
            <p:nvPr/>
          </p:nvSpPr>
          <p:spPr>
            <a:xfrm>
              <a:off x="10151918"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30%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Millennials</a:t>
              </a:r>
            </a:p>
          </p:txBody>
        </p:sp>
      </p:grpSp>
      <p:grpSp>
        <p:nvGrpSpPr>
          <p:cNvPr id="12" name="Group 11">
            <a:extLst>
              <a:ext uri="{FF2B5EF4-FFF2-40B4-BE49-F238E27FC236}">
                <a16:creationId xmlns:a16="http://schemas.microsoft.com/office/drawing/2014/main" id="{779F1814-CEA7-2773-0868-79B7F962B6E4}"/>
              </a:ext>
            </a:extLst>
          </p:cNvPr>
          <p:cNvGrpSpPr/>
          <p:nvPr/>
        </p:nvGrpSpPr>
        <p:grpSpPr>
          <a:xfrm>
            <a:off x="7035555" y="4929311"/>
            <a:ext cx="2187172" cy="261610"/>
            <a:chOff x="9738317" y="3111159"/>
            <a:chExt cx="2187172" cy="261610"/>
          </a:xfrm>
        </p:grpSpPr>
        <p:cxnSp>
          <p:nvCxnSpPr>
            <p:cNvPr id="13" name="Straight Arrow Connector 12">
              <a:extLst>
                <a:ext uri="{FF2B5EF4-FFF2-40B4-BE49-F238E27FC236}">
                  <a16:creationId xmlns:a16="http://schemas.microsoft.com/office/drawing/2014/main" id="{07B403EA-F2C4-BC9D-AF86-3C4A5EEBC44E}"/>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25991F9-E281-E9DB-8A88-78A01F6A483A}"/>
                </a:ext>
              </a:extLst>
            </p:cNvPr>
            <p:cNvSpPr txBox="1"/>
            <p:nvPr/>
          </p:nvSpPr>
          <p:spPr>
            <a:xfrm>
              <a:off x="10151918"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20%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Urban 1M+</a:t>
              </a:r>
            </a:p>
          </p:txBody>
        </p:sp>
      </p:grpSp>
    </p:spTree>
    <p:extLst>
      <p:ext uri="{BB962C8B-B14F-4D97-AF65-F5344CB8AC3E}">
        <p14:creationId xmlns:p14="http://schemas.microsoft.com/office/powerpoint/2010/main" val="2314505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1359589" y="1452781"/>
            <a:ext cx="947282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Where are you most likely to purchase alcoholic beverages? Please select up to three.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latin typeface="Arial" panose="020B0604020202020204"/>
              </a:rPr>
              <a:t>Among those 21+ who buys alcohol</a:t>
            </a:r>
            <a:endPar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2411210" cy="361169"/>
          </a:xfrm>
        </p:spPr>
        <p:txBody>
          <a:bodyPr/>
          <a:lstStyle/>
          <a:p>
            <a:r>
              <a:rPr lang="en-US" b="1" dirty="0">
                <a:latin typeface="+mj-lt"/>
              </a:rPr>
              <a:t>More Than Half Of Americans 21+ Are Most Likely To Purchase Alcohol At Local Liquor Stores, Followed By Grocery Stores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21+ WHO BUY ALCOHOLIC BEVERAGES (n=838)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Q13: Where are you most likely to purchase  alcoholic beverages (e.g., beer, wine, liquor, etc.)? Please select up to three.</a:t>
            </a:r>
          </a:p>
        </p:txBody>
      </p:sp>
      <p:graphicFrame>
        <p:nvGraphicFramePr>
          <p:cNvPr id="8" name="Chart 7">
            <a:extLst>
              <a:ext uri="{FF2B5EF4-FFF2-40B4-BE49-F238E27FC236}">
                <a16:creationId xmlns:a16="http://schemas.microsoft.com/office/drawing/2014/main" id="{24CD2945-1266-234C-886A-CF9CB1D64C96}"/>
              </a:ext>
            </a:extLst>
          </p:cNvPr>
          <p:cNvGraphicFramePr/>
          <p:nvPr/>
        </p:nvGraphicFramePr>
        <p:xfrm>
          <a:off x="827811" y="2023658"/>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1F9242D4-04F9-F8DB-7AC2-648634AF92B0}"/>
              </a:ext>
            </a:extLst>
          </p:cNvPr>
          <p:cNvGrpSpPr/>
          <p:nvPr/>
        </p:nvGrpSpPr>
        <p:grpSpPr>
          <a:xfrm>
            <a:off x="7417779" y="3124238"/>
            <a:ext cx="2258193" cy="261610"/>
            <a:chOff x="9738317" y="3111159"/>
            <a:chExt cx="2258193" cy="261610"/>
          </a:xfrm>
        </p:grpSpPr>
        <p:cxnSp>
          <p:nvCxnSpPr>
            <p:cNvPr id="20" name="Straight Arrow Connector 19">
              <a:extLst>
                <a:ext uri="{FF2B5EF4-FFF2-40B4-BE49-F238E27FC236}">
                  <a16:creationId xmlns:a16="http://schemas.microsoft.com/office/drawing/2014/main" id="{BFB44D00-4370-4D42-1A34-D45EC9C4DE1D}"/>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25F1CF5-3A47-06A8-F633-3D95718A6291}"/>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solidFill>
                  <a:effectLst/>
                  <a:uLnTx/>
                  <a:uFillTx/>
                  <a:latin typeface="Arial" panose="020B0604020202020204"/>
                  <a:ea typeface="+mn-ea"/>
                  <a:cs typeface="+mn-cs"/>
                </a:rPr>
                <a:t>39%</a:t>
              </a: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Women</a:t>
              </a:r>
            </a:p>
          </p:txBody>
        </p:sp>
      </p:grpSp>
      <p:grpSp>
        <p:nvGrpSpPr>
          <p:cNvPr id="2" name="Group 1">
            <a:extLst>
              <a:ext uri="{FF2B5EF4-FFF2-40B4-BE49-F238E27FC236}">
                <a16:creationId xmlns:a16="http://schemas.microsoft.com/office/drawing/2014/main" id="{CD4D3790-1E5F-EF3B-02E2-CF0E303865BF}"/>
              </a:ext>
            </a:extLst>
          </p:cNvPr>
          <p:cNvGrpSpPr/>
          <p:nvPr/>
        </p:nvGrpSpPr>
        <p:grpSpPr>
          <a:xfrm>
            <a:off x="7091714" y="4078181"/>
            <a:ext cx="2258193" cy="261610"/>
            <a:chOff x="9738317" y="3111159"/>
            <a:chExt cx="2258193" cy="261610"/>
          </a:xfrm>
        </p:grpSpPr>
        <p:cxnSp>
          <p:nvCxnSpPr>
            <p:cNvPr id="4" name="Straight Arrow Connector 3">
              <a:extLst>
                <a:ext uri="{FF2B5EF4-FFF2-40B4-BE49-F238E27FC236}">
                  <a16:creationId xmlns:a16="http://schemas.microsoft.com/office/drawing/2014/main" id="{8FA1C2DA-9F70-9815-9026-7C8C09542C38}"/>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A377B88-0E4A-37E3-42B0-F24B05CACF1D}"/>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solidFill>
                  <a:effectLst/>
                  <a:uLnTx/>
                  <a:uFillTx/>
                  <a:latin typeface="Arial" panose="020B0604020202020204"/>
                  <a:ea typeface="+mn-ea"/>
                  <a:cs typeface="+mn-cs"/>
                </a:rPr>
                <a:t>34%</a:t>
              </a: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grpSp>
      <p:grpSp>
        <p:nvGrpSpPr>
          <p:cNvPr id="6" name="Group 5">
            <a:extLst>
              <a:ext uri="{FF2B5EF4-FFF2-40B4-BE49-F238E27FC236}">
                <a16:creationId xmlns:a16="http://schemas.microsoft.com/office/drawing/2014/main" id="{C3D8CECB-B6B0-9EB9-B6C8-B1451F348139}"/>
              </a:ext>
            </a:extLst>
          </p:cNvPr>
          <p:cNvGrpSpPr/>
          <p:nvPr/>
        </p:nvGrpSpPr>
        <p:grpSpPr>
          <a:xfrm>
            <a:off x="6541720" y="5090512"/>
            <a:ext cx="2258193" cy="261610"/>
            <a:chOff x="9738317" y="3111159"/>
            <a:chExt cx="2258193" cy="261610"/>
          </a:xfrm>
        </p:grpSpPr>
        <p:cxnSp>
          <p:nvCxnSpPr>
            <p:cNvPr id="9" name="Straight Arrow Connector 8">
              <a:extLst>
                <a:ext uri="{FF2B5EF4-FFF2-40B4-BE49-F238E27FC236}">
                  <a16:creationId xmlns:a16="http://schemas.microsoft.com/office/drawing/2014/main" id="{33F80E57-57D0-B7FE-BB57-8477B5EF64AB}"/>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C8D1E2C-8450-ABBE-91AC-A2FF72C86DCD}"/>
                </a:ext>
              </a:extLst>
            </p:cNvPr>
            <p:cNvSpPr txBox="1"/>
            <p:nvPr/>
          </p:nvSpPr>
          <p:spPr>
            <a:xfrm>
              <a:off x="10222939"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1"/>
                  </a:solidFill>
                  <a:effectLst/>
                  <a:uLnTx/>
                  <a:uFillTx/>
                  <a:latin typeface="Arial" panose="020B0604020202020204"/>
                  <a:ea typeface="+mn-ea"/>
                  <a:cs typeface="+mn-cs"/>
                </a:rPr>
                <a:t>15%</a:t>
              </a:r>
              <a:r>
                <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rPr>
                <a:t>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p:txBody>
        </p:sp>
      </p:grpSp>
    </p:spTree>
    <p:extLst>
      <p:ext uri="{BB962C8B-B14F-4D97-AF65-F5344CB8AC3E}">
        <p14:creationId xmlns:p14="http://schemas.microsoft.com/office/powerpoint/2010/main" val="274858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0606C51-593F-964B-9ADD-675CC26E95BA}"/>
              </a:ext>
            </a:extLst>
          </p:cNvPr>
          <p:cNvGraphicFramePr/>
          <p:nvPr/>
        </p:nvGraphicFramePr>
        <p:xfrm>
          <a:off x="-946698" y="2042220"/>
          <a:ext cx="12411209" cy="401528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8884EBB-86D8-4156-8466-C54B61AA83DF}"/>
              </a:ext>
            </a:extLst>
          </p:cNvPr>
          <p:cNvSpPr txBox="1"/>
          <p:nvPr/>
        </p:nvSpPr>
        <p:spPr>
          <a:xfrm>
            <a:off x="2518955" y="1139991"/>
            <a:ext cx="71540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Which type of out-of-home advertising messages for alcoholic beverages are most likely to interest you? Please select up to three. </a:t>
            </a:r>
          </a:p>
          <a:p>
            <a:pPr algn="ctr">
              <a:defRPr/>
            </a:pPr>
            <a:r>
              <a:rPr kumimoji="0" lang="en-US" sz="1200" b="1" i="1" u="none" strike="noStrike" kern="1200" cap="none" spc="0" normalizeH="0" baseline="0" noProof="0" dirty="0">
                <a:ln>
                  <a:noFill/>
                </a:ln>
                <a:solidFill>
                  <a:srgbClr val="000000"/>
                </a:solidFill>
                <a:effectLst/>
                <a:uLnTx/>
                <a:uFillTx/>
                <a:latin typeface="Arial" panose="020B0604020202020204"/>
                <a:ea typeface="+mn-ea"/>
                <a:cs typeface="+mn-cs"/>
              </a:rPr>
              <a:t>Among those 21+ interested in OOH alcoholic beverage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Q1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94891" y="518161"/>
            <a:ext cx="12493767" cy="361169"/>
          </a:xfrm>
        </p:spPr>
        <p:txBody>
          <a:bodyPr/>
          <a:lstStyle/>
          <a:p>
            <a:r>
              <a:rPr lang="en-US" b="1" dirty="0">
                <a:latin typeface="+mj-lt"/>
              </a:rPr>
              <a:t>OOH Alcohol Ads With New Product, Pricing Messaging Generate Highest Interest</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F05EB951-9AE7-843B-9F1D-262B5A0E6800}"/>
              </a:ext>
            </a:extLst>
          </p:cNvPr>
          <p:cNvGrpSpPr/>
          <p:nvPr/>
        </p:nvGrpSpPr>
        <p:grpSpPr>
          <a:xfrm>
            <a:off x="10367313" y="2006125"/>
            <a:ext cx="2258193" cy="430887"/>
            <a:chOff x="9738317" y="3111159"/>
            <a:chExt cx="2258193" cy="430887"/>
          </a:xfrm>
        </p:grpSpPr>
        <p:cxnSp>
          <p:nvCxnSpPr>
            <p:cNvPr id="35" name="Straight Arrow Connector 34">
              <a:extLst>
                <a:ext uri="{FF2B5EF4-FFF2-40B4-BE49-F238E27FC236}">
                  <a16:creationId xmlns:a16="http://schemas.microsoft.com/office/drawing/2014/main" id="{DD965BBE-8C96-98FB-8F45-5AA2AE25079B}"/>
                </a:ext>
              </a:extLst>
            </p:cNvPr>
            <p:cNvCxnSpPr/>
            <p:nvPr/>
          </p:nvCxnSpPr>
          <p:spPr>
            <a:xfrm>
              <a:off x="9738317" y="3241964"/>
              <a:ext cx="41360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9B34C2C-100F-3DE8-E31E-3EF5658D328C}"/>
                </a:ext>
              </a:extLst>
            </p:cNvPr>
            <p:cNvSpPr txBox="1"/>
            <p:nvPr/>
          </p:nvSpPr>
          <p:spPr>
            <a:xfrm>
              <a:off x="10222939" y="3111159"/>
              <a:ext cx="1773571" cy="430887"/>
            </a:xfrm>
            <a:prstGeom prst="rect">
              <a:avLst/>
            </a:prstGeom>
            <a:noFill/>
          </p:spPr>
          <p:txBody>
            <a:bodyPr wrap="square" rtlCol="0">
              <a:spAutoFit/>
            </a:bodyPr>
            <a:lstStyle/>
            <a:p>
              <a:pPr>
                <a:defRPr/>
              </a:pPr>
              <a:r>
                <a:rPr lang="en-US" sz="1100" b="1" dirty="0">
                  <a:solidFill>
                    <a:schemeClr val="accent4">
                      <a:lumMod val="50000"/>
                    </a:schemeClr>
                  </a:solidFill>
                  <a:latin typeface="Arial" panose="020B0604020202020204"/>
                </a:rPr>
                <a:t>88% </a:t>
              </a:r>
              <a:r>
                <a:rPr lang="en-US" sz="1100" b="1" dirty="0">
                  <a:solidFill>
                    <a:srgbClr val="000000"/>
                  </a:solidFill>
                  <a:latin typeface="Arial" panose="020B0604020202020204"/>
                </a:rPr>
                <a:t>Gen Z</a:t>
              </a:r>
              <a:endParaRPr kumimoji="0" lang="en-US" sz="1100" b="1" i="0" u="none" strike="noStrike" kern="1200" cap="none" spc="0" normalizeH="0" baseline="0" noProof="0" dirty="0">
                <a:ln>
                  <a:noFill/>
                </a:ln>
                <a:solidFill>
                  <a:srgbClr val="019EDB"/>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4">
                      <a:lumMod val="50000"/>
                    </a:schemeClr>
                  </a:solidFill>
                  <a:effectLst/>
                  <a:uLnTx/>
                  <a:uFillTx/>
                  <a:latin typeface="Arial" panose="020B0604020202020204"/>
                  <a:ea typeface="+mn-ea"/>
                  <a:cs typeface="+mn-cs"/>
                </a:rPr>
                <a:t>87%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Millennial</a:t>
              </a:r>
            </a:p>
          </p:txBody>
        </p:sp>
      </p:grpSp>
      <p:sp>
        <p:nvSpPr>
          <p:cNvPr id="11" name="TextBox 10">
            <a:extLst>
              <a:ext uri="{FF2B5EF4-FFF2-40B4-BE49-F238E27FC236}">
                <a16:creationId xmlns:a16="http://schemas.microsoft.com/office/drawing/2014/main" id="{7AFE20C7-93E7-D359-1CC5-AB044DA6AACC}"/>
              </a:ext>
            </a:extLst>
          </p:cNvPr>
          <p:cNvSpPr txBox="1"/>
          <p:nvPr/>
        </p:nvSpPr>
        <p:spPr>
          <a:xfrm>
            <a:off x="177447" y="6253859"/>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Arial" panose="020B0604020202020204" pitchFamily="34" charset="0"/>
              </a:rPr>
              <a:t>BASE: 21+ INTERESTED IN ALCOHOLIC BEVERAGE ADS (n=767)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Q11: Which type of out-of-home advertising messages for alcoholic beverages are most likely to interest you?</a:t>
            </a:r>
          </a:p>
        </p:txBody>
      </p:sp>
    </p:spTree>
    <p:extLst>
      <p:ext uri="{BB962C8B-B14F-4D97-AF65-F5344CB8AC3E}">
        <p14:creationId xmlns:p14="http://schemas.microsoft.com/office/powerpoint/2010/main" val="416439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351C8-8FFB-4DEB-9A08-F6C661002929}"/>
              </a:ext>
            </a:extLst>
          </p:cNvPr>
          <p:cNvPicPr>
            <a:picLocks noChangeAspect="1"/>
          </p:cNvPicPr>
          <p:nvPr/>
        </p:nvPicPr>
        <p:blipFill>
          <a:blip r:embed="rId2"/>
          <a:stretch>
            <a:fillRect/>
          </a:stretch>
        </p:blipFill>
        <p:spPr>
          <a:xfrm>
            <a:off x="7919049" y="4965545"/>
            <a:ext cx="3504644" cy="1129755"/>
          </a:xfrm>
          <a:prstGeom prst="rect">
            <a:avLst/>
          </a:prstGeom>
        </p:spPr>
      </p:pic>
      <p:sp>
        <p:nvSpPr>
          <p:cNvPr id="4" name="TextBox 3">
            <a:extLst>
              <a:ext uri="{FF2B5EF4-FFF2-40B4-BE49-F238E27FC236}">
                <a16:creationId xmlns:a16="http://schemas.microsoft.com/office/drawing/2014/main" id="{D01CD8AE-FD1B-4C50-B675-289402BBC1E8}"/>
              </a:ext>
            </a:extLst>
          </p:cNvPr>
          <p:cNvSpPr txBox="1"/>
          <p:nvPr/>
        </p:nvSpPr>
        <p:spPr>
          <a:xfrm>
            <a:off x="5362113" y="6310744"/>
            <a:ext cx="6576132" cy="430887"/>
          </a:xfrm>
          <a:prstGeom prst="rect">
            <a:avLst/>
          </a:prstGeom>
          <a:noFill/>
        </p:spPr>
        <p:txBody>
          <a:bodyPr wrap="square">
            <a:spAutoFit/>
          </a:bodyPr>
          <a:lstStyle/>
          <a:p>
            <a:pPr algn="r"/>
            <a:r>
              <a:rPr lang="en-US" sz="1100"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“OOH Consumer Insights and Intent Q1 2023” was sponsored by The Foundation for Outdoor Advertising Research and Education (FOARE), a 501 (c) (3) not for profit, charitable organization. </a:t>
            </a:r>
            <a:endParaRPr lang="en-US" sz="11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57576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dirty="0">
                <a:latin typeface="+mn-lt"/>
              </a:rPr>
              <a:t>Key Takeaways </a:t>
            </a:r>
            <a:endParaRPr lang="en-US" b="1" dirty="0">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nvGraphicFramePr>
        <p:xfrm>
          <a:off x="756104" y="1447800"/>
          <a:ext cx="10291314" cy="4145280"/>
        </p:xfrm>
        <a:graphic>
          <a:graphicData uri="http://schemas.openxmlformats.org/drawingml/2006/table">
            <a:tbl>
              <a:tblPr firstRow="1" bandRow="1">
                <a:tableStyleId>{5940675A-B579-460E-94D1-54222C63F5DA}</a:tableStyleId>
              </a:tblPr>
              <a:tblGrid>
                <a:gridCol w="523855">
                  <a:extLst>
                    <a:ext uri="{9D8B030D-6E8A-4147-A177-3AD203B41FA5}">
                      <a16:colId xmlns:a16="http://schemas.microsoft.com/office/drawing/2014/main" val="20000"/>
                    </a:ext>
                  </a:extLst>
                </a:gridCol>
                <a:gridCol w="9767459">
                  <a:extLst>
                    <a:ext uri="{9D8B030D-6E8A-4147-A177-3AD203B41FA5}">
                      <a16:colId xmlns:a16="http://schemas.microsoft.com/office/drawing/2014/main" val="20001"/>
                    </a:ext>
                  </a:extLst>
                </a:gridCol>
              </a:tblGrid>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But Some Are Spreading Their Wings: </a:t>
                      </a:r>
                      <a:r>
                        <a:rPr lang="en-US" sz="1400" b="0" i="0" kern="1200" dirty="0">
                          <a:solidFill>
                            <a:schemeClr val="tx1"/>
                          </a:solidFill>
                          <a:latin typeface="+mn-lt"/>
                          <a:ea typeface="+mn-ea"/>
                          <a:cs typeface="+mn-cs"/>
                        </a:rPr>
                        <a:t>Personal vehicle use (75%) is projected to be down from pandemic highs of the past two summers (79% in 2022; 82% in 2021), as airplane travel intent continues to tick upwards (59% vs. 46% vs. 38%), fueled by the fact that (64%) of Americans say they have felt the impact of inflation at the gas pumps.</a:t>
                      </a:r>
                      <a:endParaRPr lang="en-US" sz="1400" b="0" dirty="0"/>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Spend On Summer Travel Stays About The Same: </a:t>
                      </a:r>
                      <a:r>
                        <a:rPr lang="en-US" sz="1400" b="0" i="0" kern="1200" dirty="0">
                          <a:solidFill>
                            <a:schemeClr val="tx1"/>
                          </a:solidFill>
                          <a:latin typeface="+mn-lt"/>
                          <a:ea typeface="+mn-ea"/>
                          <a:cs typeface="+mn-cs"/>
                        </a:rPr>
                        <a:t>While most (56%) of summer travelers say they plan to spend about the same amount on this year’s vacation compared to last, a third (32%) say they will spend more, with (78%) of increased spenders planning to spend up to 50% more.</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6252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Alcoholic Beverage Ads Are Catching Americans’ Attention: </a:t>
                      </a:r>
                      <a:r>
                        <a:rPr lang="en-US" sz="1400" b="0" i="0" kern="1200" dirty="0">
                          <a:solidFill>
                            <a:schemeClr val="tx1"/>
                          </a:solidFill>
                          <a:latin typeface="+mn-lt"/>
                          <a:ea typeface="+mn-ea"/>
                          <a:cs typeface="+mn-cs"/>
                        </a:rPr>
                        <a:t>OOH ads for alcoholic beverages have the highest recall among the product categories tested: alcoholic beverages (64%, Americans ages 21+), TV/video streaming (59%), pharmaceutical products (54%), and luxury apparel brands (47%). </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127740"/>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dirty="0"/>
                        <a:t>OOH Engages Across Product Categories: </a:t>
                      </a:r>
                      <a:r>
                        <a:rPr lang="en-US" sz="1400" b="0" dirty="0"/>
                        <a:t>Engagement after seeing an ad for pharmaceutical, luxury apparel,  or TV/video streaming is most likely to be a variation of online interaction (e.g., visit the company site, search for the brand/product online) while engagement for alcoholic beverages is most likely to lead to purchasing a product at a retail store.</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658045"/>
                  </a:ext>
                </a:extLst>
              </a:tr>
              <a:tr h="668778">
                <a:tc>
                  <a:txBody>
                    <a:bodyPr/>
                    <a:lstStyle/>
                    <a:p>
                      <a:pPr marL="571500" indent="-571500" algn="r" defTabSz="457200" rtl="0" eaLnBrk="1" latinLnBrk="0" hangingPunct="1">
                        <a:buClr>
                          <a:schemeClr val="accent1"/>
                        </a:buClr>
                        <a:buFont typeface="Arial" panose="020B0604020202020204" pitchFamily="34" charset="0"/>
                        <a:buChar char="•"/>
                      </a:pPr>
                      <a:r>
                        <a:rPr lang="en-US" sz="4400" b="1"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latin typeface="+mn-lt"/>
                          <a:ea typeface="+mn-ea"/>
                          <a:cs typeface="+mn-cs"/>
                        </a:rPr>
                        <a:t>Interest Is High For OOH Messaging Across Categories: </a:t>
                      </a:r>
                      <a:r>
                        <a:rPr lang="en-US" sz="1400" b="0" i="0" kern="1200" dirty="0">
                          <a:solidFill>
                            <a:schemeClr val="tx1"/>
                          </a:solidFill>
                          <a:latin typeface="+mn-lt"/>
                          <a:ea typeface="+mn-ea"/>
                          <a:cs typeface="+mn-cs"/>
                        </a:rPr>
                        <a:t>Interest in OOH advertising messages overall is highest for the TV/video streaming product category</a:t>
                      </a:r>
                      <a:r>
                        <a:rPr lang="en-US" sz="1400" b="1" i="0" kern="1200" dirty="0">
                          <a:solidFill>
                            <a:schemeClr val="tx1"/>
                          </a:solidFill>
                          <a:latin typeface="+mn-lt"/>
                          <a:ea typeface="+mn-ea"/>
                          <a:cs typeface="+mn-cs"/>
                        </a:rPr>
                        <a:t> </a:t>
                      </a:r>
                      <a:r>
                        <a:rPr lang="en-US" sz="1400" b="0" i="0" kern="1200" dirty="0">
                          <a:solidFill>
                            <a:schemeClr val="tx1"/>
                          </a:solidFill>
                          <a:latin typeface="+mn-lt"/>
                          <a:ea typeface="+mn-ea"/>
                          <a:cs typeface="+mn-cs"/>
                        </a:rPr>
                        <a:t>(86%), followed by alcoholic beverages (80%), pharmaceutical products (79%), and  luxury apparel brands (77%).</a:t>
                      </a: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985634"/>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rPr>
              <a:t>OAAA Q1 2023 - CONSUMER TRENDS FOR OOH</a:t>
            </a:r>
          </a:p>
        </p:txBody>
      </p:sp>
    </p:spTree>
    <p:extLst>
      <p:ext uri="{BB962C8B-B14F-4D97-AF65-F5344CB8AC3E}">
        <p14:creationId xmlns:p14="http://schemas.microsoft.com/office/powerpoint/2010/main" val="85998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800" dirty="0">
                <a:latin typeface="Helvetica" pitchFamily="2" charset="0"/>
              </a:rPr>
              <a:t>America Today:</a:t>
            </a:r>
            <a:br>
              <a:rPr lang="en-US" sz="4800" dirty="0">
                <a:latin typeface="Helvetica" pitchFamily="2" charset="0"/>
              </a:rPr>
            </a:br>
            <a:r>
              <a:rPr lang="en-US" sz="4400" dirty="0">
                <a:latin typeface="Helvetica" pitchFamily="2" charset="0"/>
              </a:rPr>
              <a:t>Resilient And Focused Consumerism</a:t>
            </a:r>
          </a:p>
        </p:txBody>
      </p:sp>
    </p:spTree>
    <p:extLst>
      <p:ext uri="{BB962C8B-B14F-4D97-AF65-F5344CB8AC3E}">
        <p14:creationId xmlns:p14="http://schemas.microsoft.com/office/powerpoint/2010/main" val="129665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a:latin typeface="+mj-lt"/>
              </a:rPr>
              <a:t>Americans Living In A Time Of Stacked Crises</a:t>
            </a:r>
            <a:endParaRPr lang="en-US" sz="1800" b="1">
              <a:latin typeface="+mj-lt"/>
            </a:endParaRPr>
          </a:p>
        </p:txBody>
      </p:sp>
      <p:sp>
        <p:nvSpPr>
          <p:cNvPr id="6" name="TextBox 5">
            <a:extLst>
              <a:ext uri="{FF2B5EF4-FFF2-40B4-BE49-F238E27FC236}">
                <a16:creationId xmlns:a16="http://schemas.microsoft.com/office/drawing/2014/main" id="{8897A98E-1AFE-DF90-0A7D-EC243584E507}"/>
              </a:ext>
            </a:extLst>
          </p:cNvPr>
          <p:cNvSpPr txBox="1"/>
          <p:nvPr/>
        </p:nvSpPr>
        <p:spPr>
          <a:xfrm>
            <a:off x="177445" y="6451119"/>
            <a:ext cx="925026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The Harris Poll (April 2020 to March 2023)</a:t>
            </a:r>
            <a:endParaRPr kumimoji="0" lang="en-US" sz="800" b="0" i="0" u="none" strike="noStrike" kern="1200" cap="none" spc="0" normalizeH="0" baseline="0" noProof="0">
              <a:ln>
                <a:noFill/>
              </a:ln>
              <a:solidFill>
                <a:srgbClr val="939598"/>
              </a:solidFill>
              <a:effectLst/>
              <a:uLnTx/>
              <a:uFillTx/>
              <a:latin typeface="Arial" panose="020B0604020202020204" pitchFamily="34" charset="0"/>
              <a:ea typeface="Times New Roman" panose="02020603050405020304" pitchFamily="18" charset="0"/>
              <a:cs typeface="+mn-cs"/>
            </a:endParaRPr>
          </a:p>
        </p:txBody>
      </p:sp>
      <p:sp>
        <p:nvSpPr>
          <p:cNvPr id="4" name="Text Placeholder 2">
            <a:extLst>
              <a:ext uri="{FF2B5EF4-FFF2-40B4-BE49-F238E27FC236}">
                <a16:creationId xmlns:a16="http://schemas.microsoft.com/office/drawing/2014/main" id="{F8AC2897-09DB-42DC-05F1-BA9113FAC41C}"/>
              </a:ext>
            </a:extLst>
          </p:cNvPr>
          <p:cNvSpPr txBox="1">
            <a:spLocks/>
          </p:cNvSpPr>
          <p:nvPr/>
        </p:nvSpPr>
        <p:spPr>
          <a:xfrm>
            <a:off x="177447" y="265587"/>
            <a:ext cx="6096000" cy="252573"/>
          </a:xfrm>
          <a:prstGeom prst="rect">
            <a:avLst/>
          </a:prstGeom>
        </p:spPr>
        <p:txBody>
          <a:bodyPr/>
          <a:lstStyle>
            <a:lvl1pPr marL="0" indent="0" algn="l" defTabSz="457200" rtl="0" eaLnBrk="1" latinLnBrk="0" hangingPunct="1">
              <a:spcBef>
                <a:spcPct val="20000"/>
              </a:spcBef>
              <a:buFont typeface="Arial"/>
              <a:buNone/>
              <a:defRPr sz="800" b="0" i="0" kern="1200">
                <a:solidFill>
                  <a:schemeClr val="accent1"/>
                </a:solidFill>
                <a:latin typeface="Helvetica Light" panose="020B0403020202020204" pitchFamily="34" charset="0"/>
                <a:ea typeface="+mn-ea"/>
                <a:cs typeface="+mn-cs"/>
              </a:defRPr>
            </a:lvl1pPr>
            <a:lvl2pPr marL="742950" indent="-285750" algn="l" defTabSz="457200" rtl="0" eaLnBrk="1" latinLnBrk="0" hangingPunct="1">
              <a:spcBef>
                <a:spcPct val="20000"/>
              </a:spcBef>
              <a:buFont typeface="Arial"/>
              <a:buChar char="–"/>
              <a:defRPr sz="800" b="1"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800" b="1" kern="1200" cap="none" spc="0">
                <a:ln>
                  <a:noFill/>
                </a:ln>
                <a:solidFill>
                  <a:schemeClr val="accent1"/>
                </a:solidFill>
                <a:effectLst/>
                <a:latin typeface="+mn-lt"/>
                <a:ea typeface="+mn-ea"/>
                <a:cs typeface="+mn-cs"/>
              </a:defRPr>
            </a:lvl3pPr>
            <a:lvl4pPr marL="16002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800" b="1"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67" b="1" dirty="0">
                <a:solidFill>
                  <a:schemeClr val="accent2"/>
                </a:solidFill>
                <a:latin typeface="Helvetica Light" panose="020B0403020202020204"/>
                <a:cs typeface="Helvetica" panose="020B0604020202020204" pitchFamily="34" charset="0"/>
              </a:rPr>
              <a:t>OAAA Q1 CONSUMER TRENDS FOR OOH</a:t>
            </a:r>
          </a:p>
        </p:txBody>
      </p:sp>
      <p:graphicFrame>
        <p:nvGraphicFramePr>
          <p:cNvPr id="8" name="Chart 7">
            <a:extLst>
              <a:ext uri="{FF2B5EF4-FFF2-40B4-BE49-F238E27FC236}">
                <a16:creationId xmlns:a16="http://schemas.microsoft.com/office/drawing/2014/main" id="{3522FA2D-4217-CF7C-BD15-D1405A15A569}"/>
              </a:ext>
            </a:extLst>
          </p:cNvPr>
          <p:cNvGraphicFramePr/>
          <p:nvPr/>
        </p:nvGraphicFramePr>
        <p:xfrm>
          <a:off x="876300" y="972733"/>
          <a:ext cx="1113825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7AEB181-04B0-1D9F-4BF0-CDE5A9E77D18}"/>
              </a:ext>
            </a:extLst>
          </p:cNvPr>
          <p:cNvSpPr txBox="1"/>
          <p:nvPr/>
        </p:nvSpPr>
        <p:spPr>
          <a:xfrm>
            <a:off x="4245210" y="2857812"/>
            <a:ext cx="12861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pitchFamily="34" charset="0"/>
                <a:ea typeface="+mn-ea"/>
                <a:cs typeface="Arial" panose="020B0604020202020204" pitchFamily="34" charset="0"/>
              </a:rPr>
              <a:t>New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pitchFamily="34" charset="0"/>
                <a:ea typeface="+mn-ea"/>
                <a:cs typeface="Arial" panose="020B0604020202020204" pitchFamily="34" charset="0"/>
              </a:rPr>
              <a:t>variant</a:t>
            </a:r>
          </a:p>
        </p:txBody>
      </p:sp>
      <p:sp>
        <p:nvSpPr>
          <p:cNvPr id="10" name="TextBox 9">
            <a:extLst>
              <a:ext uri="{FF2B5EF4-FFF2-40B4-BE49-F238E27FC236}">
                <a16:creationId xmlns:a16="http://schemas.microsoft.com/office/drawing/2014/main" id="{8C6D383D-091F-5B63-9779-7B83D5B743D7}"/>
              </a:ext>
            </a:extLst>
          </p:cNvPr>
          <p:cNvSpPr txBox="1"/>
          <p:nvPr/>
        </p:nvSpPr>
        <p:spPr>
          <a:xfrm>
            <a:off x="-298990" y="2923493"/>
            <a:ext cx="163110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latin typeface="Arial" panose="020B0604020202020204" pitchFamily="34" charset="0"/>
                <a:ea typeface="+mn-ea"/>
                <a:cs typeface="Arial" panose="020B0604020202020204" pitchFamily="34" charset="0"/>
              </a:rPr>
              <a:t>Returning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latin typeface="Arial" panose="020B0604020202020204" pitchFamily="34" charset="0"/>
                <a:ea typeface="+mn-ea"/>
                <a:cs typeface="Arial" panose="020B0604020202020204" pitchFamily="34" charset="0"/>
              </a:rPr>
              <a:t>to public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latin typeface="Arial" panose="020B0604020202020204" pitchFamily="34" charset="0"/>
                <a:ea typeface="+mn-ea"/>
                <a:cs typeface="Arial" panose="020B0604020202020204" pitchFamily="34" charset="0"/>
              </a:rPr>
              <a:t>activity </a:t>
            </a:r>
          </a:p>
        </p:txBody>
      </p:sp>
      <p:sp>
        <p:nvSpPr>
          <p:cNvPr id="11" name="TextBox 10">
            <a:extLst>
              <a:ext uri="{FF2B5EF4-FFF2-40B4-BE49-F238E27FC236}">
                <a16:creationId xmlns:a16="http://schemas.microsoft.com/office/drawing/2014/main" id="{9899704B-CD35-38C3-644F-32E5B4B3D31F}"/>
              </a:ext>
            </a:extLst>
          </p:cNvPr>
          <p:cNvSpPr txBox="1"/>
          <p:nvPr/>
        </p:nvSpPr>
        <p:spPr>
          <a:xfrm>
            <a:off x="-166942" y="2510055"/>
            <a:ext cx="13876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pitchFamily="34" charset="0"/>
                <a:ea typeface="+mn-ea"/>
                <a:cs typeface="Arial" panose="020B0604020202020204" pitchFamily="34" charset="0"/>
              </a:rPr>
              <a:t>Healthcare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pitchFamily="34" charset="0"/>
                <a:ea typeface="+mn-ea"/>
                <a:cs typeface="Arial" panose="020B0604020202020204" pitchFamily="34" charset="0"/>
              </a:rPr>
              <a:t>shortage</a:t>
            </a:r>
          </a:p>
        </p:txBody>
      </p:sp>
      <p:sp>
        <p:nvSpPr>
          <p:cNvPr id="12" name="TextBox 11">
            <a:extLst>
              <a:ext uri="{FF2B5EF4-FFF2-40B4-BE49-F238E27FC236}">
                <a16:creationId xmlns:a16="http://schemas.microsoft.com/office/drawing/2014/main" id="{D9EE4478-BFBB-71BC-81B9-A6A729B35632}"/>
              </a:ext>
            </a:extLst>
          </p:cNvPr>
          <p:cNvSpPr txBox="1"/>
          <p:nvPr/>
        </p:nvSpPr>
        <p:spPr>
          <a:xfrm>
            <a:off x="-106481" y="4326408"/>
            <a:ext cx="12860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Arial" panose="020B0604020202020204" pitchFamily="34" charset="0"/>
                <a:ea typeface="+mn-ea"/>
                <a:cs typeface="Arial" panose="020B0604020202020204" pitchFamily="34" charset="0"/>
              </a:rPr>
              <a:t>Dying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Arial" panose="020B0604020202020204" pitchFamily="34" charset="0"/>
                <a:ea typeface="+mn-ea"/>
                <a:cs typeface="Arial" panose="020B0604020202020204" pitchFamily="34" charset="0"/>
              </a:rPr>
              <a:t>COVID</a:t>
            </a:r>
          </a:p>
        </p:txBody>
      </p:sp>
      <p:sp>
        <p:nvSpPr>
          <p:cNvPr id="13" name="TextBox 12">
            <a:extLst>
              <a:ext uri="{FF2B5EF4-FFF2-40B4-BE49-F238E27FC236}">
                <a16:creationId xmlns:a16="http://schemas.microsoft.com/office/drawing/2014/main" id="{B68DBDC1-49BE-E2CA-628F-55FBF57DA10A}"/>
              </a:ext>
            </a:extLst>
          </p:cNvPr>
          <p:cNvSpPr txBox="1"/>
          <p:nvPr/>
        </p:nvSpPr>
        <p:spPr>
          <a:xfrm>
            <a:off x="-298990" y="4117475"/>
            <a:ext cx="1671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0CC38"/>
                </a:solidFill>
                <a:effectLst/>
                <a:uLnTx/>
                <a:uFillTx/>
                <a:latin typeface="Arial" panose="020B0604020202020204" pitchFamily="34" charset="0"/>
                <a:ea typeface="+mn-ea"/>
                <a:cs typeface="Arial" panose="020B0604020202020204" pitchFamily="34" charset="0"/>
              </a:rPr>
              <a:t>Losing job</a:t>
            </a:r>
          </a:p>
        </p:txBody>
      </p:sp>
      <p:sp>
        <p:nvSpPr>
          <p:cNvPr id="14" name="Rectangle 13">
            <a:extLst>
              <a:ext uri="{FF2B5EF4-FFF2-40B4-BE49-F238E27FC236}">
                <a16:creationId xmlns:a16="http://schemas.microsoft.com/office/drawing/2014/main" id="{01EA1F21-B2A9-28F8-E858-AB113CBF7C2E}"/>
              </a:ext>
            </a:extLst>
          </p:cNvPr>
          <p:cNvSpPr/>
          <p:nvPr/>
        </p:nvSpPr>
        <p:spPr>
          <a:xfrm>
            <a:off x="6036298" y="1890636"/>
            <a:ext cx="155343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1034"/>
                </a:solidFill>
                <a:effectLst/>
                <a:uLnTx/>
                <a:uFillTx/>
                <a:latin typeface="Arial" panose="020B0604020202020204" pitchFamily="34" charset="0"/>
                <a:ea typeface="+mn-ea"/>
                <a:cs typeface="Arial" panose="020B0604020202020204" pitchFamily="34" charset="0"/>
              </a:rPr>
              <a:t>Economy, inflation</a:t>
            </a:r>
          </a:p>
        </p:txBody>
      </p:sp>
      <p:sp>
        <p:nvSpPr>
          <p:cNvPr id="15" name="Rectangle 14">
            <a:extLst>
              <a:ext uri="{FF2B5EF4-FFF2-40B4-BE49-F238E27FC236}">
                <a16:creationId xmlns:a16="http://schemas.microsoft.com/office/drawing/2014/main" id="{1DFE0218-1001-B077-1859-C706C39774A2}"/>
              </a:ext>
            </a:extLst>
          </p:cNvPr>
          <p:cNvSpPr/>
          <p:nvPr/>
        </p:nvSpPr>
        <p:spPr>
          <a:xfrm>
            <a:off x="6184724" y="2047029"/>
            <a:ext cx="13075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lumMod val="50000"/>
                  </a:srgbClr>
                </a:solidFill>
                <a:effectLst/>
                <a:uLnTx/>
                <a:uFillTx/>
                <a:latin typeface="Arial" panose="020B0604020202020204" pitchFamily="34" charset="0"/>
                <a:ea typeface="+mn-ea"/>
                <a:cs typeface="Arial" panose="020B0604020202020204" pitchFamily="34" charset="0"/>
              </a:rPr>
              <a:t>War on Ukraine</a:t>
            </a:r>
          </a:p>
        </p:txBody>
      </p:sp>
      <p:sp>
        <p:nvSpPr>
          <p:cNvPr id="16" name="Rectangle 15">
            <a:extLst>
              <a:ext uri="{FF2B5EF4-FFF2-40B4-BE49-F238E27FC236}">
                <a16:creationId xmlns:a16="http://schemas.microsoft.com/office/drawing/2014/main" id="{3A22A75D-B6E0-4535-4DE7-2316977FB662}"/>
              </a:ext>
            </a:extLst>
          </p:cNvPr>
          <p:cNvSpPr/>
          <p:nvPr/>
        </p:nvSpPr>
        <p:spPr>
          <a:xfrm>
            <a:off x="6298921" y="2203422"/>
            <a:ext cx="107914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lumMod val="50000"/>
                  </a:srgbClr>
                </a:solidFill>
                <a:effectLst/>
                <a:uLnTx/>
                <a:uFillTx/>
                <a:latin typeface="Arial" panose="020B0604020202020204" pitchFamily="34" charset="0"/>
                <a:ea typeface="+mn-ea"/>
                <a:cs typeface="Arial" panose="020B0604020202020204" pitchFamily="34" charset="0"/>
              </a:rPr>
              <a:t>Crime Rates</a:t>
            </a:r>
          </a:p>
        </p:txBody>
      </p:sp>
      <p:sp>
        <p:nvSpPr>
          <p:cNvPr id="18" name="Rectangle 17">
            <a:extLst>
              <a:ext uri="{FF2B5EF4-FFF2-40B4-BE49-F238E27FC236}">
                <a16:creationId xmlns:a16="http://schemas.microsoft.com/office/drawing/2014/main" id="{58886A2D-59AA-F3C6-4718-CF2C3194B98B}"/>
              </a:ext>
            </a:extLst>
          </p:cNvPr>
          <p:cNvSpPr/>
          <p:nvPr/>
        </p:nvSpPr>
        <p:spPr>
          <a:xfrm>
            <a:off x="6036298" y="2480421"/>
            <a:ext cx="181599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3DECE">
                    <a:lumMod val="50000"/>
                  </a:srgbClr>
                </a:solidFill>
                <a:effectLst/>
                <a:uLnTx/>
                <a:uFillTx/>
                <a:latin typeface="Arial" panose="020B0604020202020204" pitchFamily="34" charset="0"/>
                <a:ea typeface="+mn-ea"/>
                <a:cs typeface="Arial" panose="020B0604020202020204" pitchFamily="34" charset="0"/>
              </a:rPr>
              <a:t>Political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3DECE">
                    <a:lumMod val="50000"/>
                  </a:srgbClr>
                </a:solidFill>
                <a:effectLst/>
                <a:uLnTx/>
                <a:uFillTx/>
                <a:latin typeface="Arial" panose="020B0604020202020204" pitchFamily="34" charset="0"/>
                <a:ea typeface="+mn-ea"/>
                <a:cs typeface="Arial" panose="020B0604020202020204" pitchFamily="34" charset="0"/>
              </a:rPr>
              <a:t>Divisiveness</a:t>
            </a:r>
          </a:p>
        </p:txBody>
      </p:sp>
      <p:cxnSp>
        <p:nvCxnSpPr>
          <p:cNvPr id="19" name="Straight Connector 18">
            <a:extLst>
              <a:ext uri="{FF2B5EF4-FFF2-40B4-BE49-F238E27FC236}">
                <a16:creationId xmlns:a16="http://schemas.microsoft.com/office/drawing/2014/main" id="{72912689-E47D-4B83-70E0-E2612743B6AF}"/>
              </a:ext>
            </a:extLst>
          </p:cNvPr>
          <p:cNvCxnSpPr>
            <a:cxnSpLocks/>
          </p:cNvCxnSpPr>
          <p:nvPr/>
        </p:nvCxnSpPr>
        <p:spPr>
          <a:xfrm>
            <a:off x="6160289" y="2747692"/>
            <a:ext cx="0" cy="3087915"/>
          </a:xfrm>
          <a:prstGeom prst="line">
            <a:avLst/>
          </a:prstGeom>
          <a:ln w="19050">
            <a:solidFill>
              <a:schemeClr val="tx2">
                <a:alpha val="90667"/>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BC01DC59-1FC3-A85F-1266-F069A4062689}"/>
              </a:ext>
            </a:extLst>
          </p:cNvPr>
          <p:cNvSpPr txBox="1"/>
          <p:nvPr/>
        </p:nvSpPr>
        <p:spPr>
          <a:xfrm>
            <a:off x="6298921" y="5386130"/>
            <a:ext cx="1243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Delta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outbreak</a:t>
            </a:r>
          </a:p>
        </p:txBody>
      </p:sp>
      <p:sp>
        <p:nvSpPr>
          <p:cNvPr id="24" name="Rectangle 23">
            <a:extLst>
              <a:ext uri="{FF2B5EF4-FFF2-40B4-BE49-F238E27FC236}">
                <a16:creationId xmlns:a16="http://schemas.microsoft.com/office/drawing/2014/main" id="{FA425E30-8FD9-71D7-F616-CB08BEE17B89}"/>
              </a:ext>
            </a:extLst>
          </p:cNvPr>
          <p:cNvSpPr/>
          <p:nvPr/>
        </p:nvSpPr>
        <p:spPr>
          <a:xfrm>
            <a:off x="1865243" y="1175904"/>
            <a:ext cx="8461514"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Concerns of Americans Trended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April 2020 to March 2023</a:t>
            </a:r>
          </a:p>
        </p:txBody>
      </p:sp>
    </p:spTree>
    <p:extLst>
      <p:ext uri="{BB962C8B-B14F-4D97-AF65-F5344CB8AC3E}">
        <p14:creationId xmlns:p14="http://schemas.microsoft.com/office/powerpoint/2010/main" val="394570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solidFill>
                  <a:schemeClr val="accent2"/>
                </a:solidFill>
                <a:latin typeface="Helvetica Light" panose="020B0403020202020204"/>
                <a:cs typeface="Helvetica" panose="020B0604020202020204" pitchFamily="34" charset="0"/>
              </a:rPr>
              <a:t>OAAA Q1 CONSUMER TRENDS FOR OOH</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dirty="0">
                <a:latin typeface="+mj-lt"/>
                <a:cs typeface="Arial"/>
              </a:rPr>
              <a:t>Americans Continue Feeling Effect Of Inflation in Their Daily Lives</a:t>
            </a:r>
            <a:endParaRPr lang="en-US" sz="18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927781" y="1221913"/>
            <a:ext cx="83364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In what part of your daily life do you feel most affected by inflation? Please select all that apply.</a:t>
            </a: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49312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5" name="Chart 4">
            <a:extLst>
              <a:ext uri="{FF2B5EF4-FFF2-40B4-BE49-F238E27FC236}">
                <a16:creationId xmlns:a16="http://schemas.microsoft.com/office/drawing/2014/main" id="{34016216-3347-5C6F-6816-D36AF99F9A45}"/>
              </a:ext>
            </a:extLst>
          </p:cNvPr>
          <p:cNvGraphicFramePr/>
          <p:nvPr/>
        </p:nvGraphicFramePr>
        <p:xfrm>
          <a:off x="1145311" y="1529690"/>
          <a:ext cx="11046689" cy="494842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760DE60-7297-F807-5708-0D6FCD97A021}"/>
              </a:ext>
            </a:extLst>
          </p:cNvPr>
          <p:cNvSpPr txBox="1"/>
          <p:nvPr/>
        </p:nvSpPr>
        <p:spPr>
          <a:xfrm>
            <a:off x="184769" y="1689643"/>
            <a:ext cx="12295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Helvetica" pitchFamily="2" charset="0"/>
                <a:ea typeface="+mn-ea"/>
                <a:cs typeface="+mn-cs"/>
              </a:rPr>
              <a:t>Gas</a:t>
            </a:r>
            <a:endParaRPr kumimoji="0" lang="en-US" sz="1000" b="1" i="0" u="none" strike="noStrike" kern="1200" cap="none" spc="0" normalizeH="0" baseline="0" noProof="0">
              <a:ln>
                <a:noFill/>
              </a:ln>
              <a:solidFill>
                <a:srgbClr val="00CF9C"/>
              </a:solidFill>
              <a:effectLst/>
              <a:uLnTx/>
              <a:uFillTx/>
              <a:latin typeface="Helvetica" pitchFamily="2" charset="0"/>
              <a:ea typeface="+mn-ea"/>
              <a:cs typeface="+mn-cs"/>
            </a:endParaRPr>
          </a:p>
        </p:txBody>
      </p:sp>
      <p:sp>
        <p:nvSpPr>
          <p:cNvPr id="16" name="TextBox 15">
            <a:extLst>
              <a:ext uri="{FF2B5EF4-FFF2-40B4-BE49-F238E27FC236}">
                <a16:creationId xmlns:a16="http://schemas.microsoft.com/office/drawing/2014/main" id="{10028DCE-ED26-DC89-598C-D8FE39538314}"/>
              </a:ext>
            </a:extLst>
          </p:cNvPr>
          <p:cNvSpPr txBox="1"/>
          <p:nvPr/>
        </p:nvSpPr>
        <p:spPr>
          <a:xfrm>
            <a:off x="162991" y="1899406"/>
            <a:ext cx="12295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Helvetica" pitchFamily="2" charset="0"/>
                <a:ea typeface="+mn-ea"/>
                <a:cs typeface="+mn-cs"/>
              </a:rPr>
              <a:t>Groceries</a:t>
            </a:r>
            <a:endParaRPr kumimoji="0" lang="en-US" sz="1000" b="1" i="0" u="none" strike="noStrike" kern="1200" cap="none" spc="0" normalizeH="0" baseline="0" noProof="0">
              <a:ln>
                <a:noFill/>
              </a:ln>
              <a:solidFill>
                <a:srgbClr val="FF8769"/>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CD14C792-FF0A-BDB5-DE5E-7101EFB6672D}"/>
              </a:ext>
            </a:extLst>
          </p:cNvPr>
          <p:cNvSpPr txBox="1"/>
          <p:nvPr/>
        </p:nvSpPr>
        <p:spPr>
          <a:xfrm>
            <a:off x="184769" y="3882039"/>
            <a:ext cx="10806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3DECE">
                    <a:lumMod val="75000"/>
                  </a:srgbClr>
                </a:solidFill>
                <a:effectLst/>
                <a:uLnTx/>
                <a:uFillTx/>
                <a:latin typeface="Helvetica" pitchFamily="2" charset="0"/>
                <a:ea typeface="+mn-ea"/>
                <a:cs typeface="+mn-cs"/>
              </a:rPr>
              <a:t>Eating out</a:t>
            </a:r>
            <a:endParaRPr kumimoji="0" lang="en-US" sz="1000" b="1" i="0" u="none" strike="noStrike" kern="1200" cap="none" spc="0" normalizeH="0" baseline="0" noProof="0">
              <a:ln>
                <a:noFill/>
              </a:ln>
              <a:solidFill>
                <a:srgbClr val="E3DECE">
                  <a:lumMod val="75000"/>
                </a:srgbClr>
              </a:solidFill>
              <a:effectLst/>
              <a:uLnTx/>
              <a:uFillTx/>
              <a:latin typeface="Helvetica" pitchFamily="2" charset="0"/>
              <a:ea typeface="+mn-ea"/>
              <a:cs typeface="+mn-cs"/>
            </a:endParaRPr>
          </a:p>
        </p:txBody>
      </p:sp>
      <p:sp>
        <p:nvSpPr>
          <p:cNvPr id="22" name="TextBox 19">
            <a:extLst>
              <a:ext uri="{FF2B5EF4-FFF2-40B4-BE49-F238E27FC236}">
                <a16:creationId xmlns:a16="http://schemas.microsoft.com/office/drawing/2014/main" id="{110476EE-94BF-B1EF-E13E-9BAF52C7D572}"/>
              </a:ext>
            </a:extLst>
          </p:cNvPr>
          <p:cNvSpPr txBox="1"/>
          <p:nvPr/>
        </p:nvSpPr>
        <p:spPr>
          <a:xfrm>
            <a:off x="170218" y="5393519"/>
            <a:ext cx="12295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latin typeface="Helvetica" pitchFamily="2" charset="0"/>
                <a:ea typeface="+mn-ea"/>
                <a:cs typeface="+mn-cs"/>
              </a:rPr>
              <a:t>Alcohol</a:t>
            </a:r>
            <a:endParaRPr kumimoji="0" lang="en-US" sz="1000" b="1" i="0" u="none" strike="noStrike" kern="1200" cap="none" spc="0" normalizeH="0" baseline="0" noProof="0">
              <a:ln>
                <a:noFill/>
              </a:ln>
              <a:solidFill>
                <a:srgbClr val="939598"/>
              </a:solidFill>
              <a:effectLst/>
              <a:uLnTx/>
              <a:uFillTx/>
              <a:latin typeface="Helvetica" pitchFamily="2" charset="0"/>
              <a:ea typeface="+mn-ea"/>
              <a:cs typeface="+mn-cs"/>
            </a:endParaRPr>
          </a:p>
        </p:txBody>
      </p:sp>
      <p:sp>
        <p:nvSpPr>
          <p:cNvPr id="23" name="TextBox 19">
            <a:extLst>
              <a:ext uri="{FF2B5EF4-FFF2-40B4-BE49-F238E27FC236}">
                <a16:creationId xmlns:a16="http://schemas.microsoft.com/office/drawing/2014/main" id="{4EF04928-62E1-7022-0B30-4CA65C83D13F}"/>
              </a:ext>
            </a:extLst>
          </p:cNvPr>
          <p:cNvSpPr txBox="1"/>
          <p:nvPr/>
        </p:nvSpPr>
        <p:spPr>
          <a:xfrm>
            <a:off x="170218" y="5524965"/>
            <a:ext cx="12295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lumMod val="60000"/>
                    <a:lumOff val="40000"/>
                  </a:srgbClr>
                </a:solidFill>
                <a:effectLst/>
                <a:uLnTx/>
                <a:uFillTx/>
                <a:latin typeface="Helvetica" pitchFamily="2" charset="0"/>
                <a:ea typeface="+mn-ea"/>
                <a:cs typeface="+mn-cs"/>
              </a:rPr>
              <a:t>Hotels</a:t>
            </a:r>
            <a:endParaRPr kumimoji="0" lang="en-US" sz="1000" b="1" i="0" u="none" strike="noStrike" kern="1200" cap="none" spc="0" normalizeH="0" baseline="0" noProof="0">
              <a:ln>
                <a:noFill/>
              </a:ln>
              <a:solidFill>
                <a:srgbClr val="00CF9C">
                  <a:lumMod val="60000"/>
                  <a:lumOff val="40000"/>
                </a:srgbClr>
              </a:solidFill>
              <a:effectLst/>
              <a:uLnTx/>
              <a:uFillTx/>
              <a:latin typeface="Helvetica" pitchFamily="2" charset="0"/>
              <a:ea typeface="+mn-ea"/>
              <a:cs typeface="+mn-cs"/>
            </a:endParaRPr>
          </a:p>
        </p:txBody>
      </p:sp>
      <p:sp>
        <p:nvSpPr>
          <p:cNvPr id="24" name="TextBox 19">
            <a:extLst>
              <a:ext uri="{FF2B5EF4-FFF2-40B4-BE49-F238E27FC236}">
                <a16:creationId xmlns:a16="http://schemas.microsoft.com/office/drawing/2014/main" id="{DFE47076-40C0-A5BC-78AA-D96C59E545A9}"/>
              </a:ext>
            </a:extLst>
          </p:cNvPr>
          <p:cNvSpPr txBox="1"/>
          <p:nvPr/>
        </p:nvSpPr>
        <p:spPr>
          <a:xfrm>
            <a:off x="177445" y="5136143"/>
            <a:ext cx="12295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1034">
                    <a:lumMod val="60000"/>
                    <a:lumOff val="40000"/>
                  </a:srgbClr>
                </a:solidFill>
                <a:effectLst/>
                <a:uLnTx/>
                <a:uFillTx/>
                <a:latin typeface="Helvetica" pitchFamily="2" charset="0"/>
                <a:ea typeface="+mn-ea"/>
                <a:cs typeface="+mn-cs"/>
              </a:rPr>
              <a:t>Insurance</a:t>
            </a:r>
            <a:endParaRPr kumimoji="0" lang="en-US" sz="1000" b="1" i="0" u="none" strike="noStrike" kern="1200" cap="none" spc="0" normalizeH="0" baseline="0" noProof="0">
              <a:ln>
                <a:noFill/>
              </a:ln>
              <a:solidFill>
                <a:srgbClr val="A31034">
                  <a:lumMod val="60000"/>
                  <a:lumOff val="40000"/>
                </a:srgbClr>
              </a:solidFill>
              <a:effectLst/>
              <a:uLnTx/>
              <a:uFillTx/>
              <a:latin typeface="Helvetica" pitchFamily="2" charset="0"/>
              <a:ea typeface="+mn-ea"/>
              <a:cs typeface="+mn-cs"/>
            </a:endParaRPr>
          </a:p>
        </p:txBody>
      </p:sp>
      <p:sp>
        <p:nvSpPr>
          <p:cNvPr id="25" name="TextBox 19">
            <a:extLst>
              <a:ext uri="{FF2B5EF4-FFF2-40B4-BE49-F238E27FC236}">
                <a16:creationId xmlns:a16="http://schemas.microsoft.com/office/drawing/2014/main" id="{85FBAA57-6537-A609-3E9C-8AAF82C4FDA1}"/>
              </a:ext>
            </a:extLst>
          </p:cNvPr>
          <p:cNvSpPr txBox="1"/>
          <p:nvPr/>
        </p:nvSpPr>
        <p:spPr>
          <a:xfrm>
            <a:off x="170218" y="5264934"/>
            <a:ext cx="12295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CC99FF"/>
                </a:solidFill>
                <a:effectLst/>
                <a:uLnTx/>
                <a:uFillTx/>
                <a:latin typeface="Helvetica" pitchFamily="2" charset="0"/>
                <a:ea typeface="+mn-ea"/>
                <a:cs typeface="+mn-cs"/>
              </a:rPr>
              <a:t>Flights</a:t>
            </a:r>
            <a:endParaRPr kumimoji="0" lang="en-US" sz="1000" b="1" i="0" u="none" strike="noStrike" kern="1200" cap="none" spc="0" normalizeH="0" baseline="0" noProof="0">
              <a:ln>
                <a:noFill/>
              </a:ln>
              <a:solidFill>
                <a:srgbClr val="CC99FF"/>
              </a:solidFill>
              <a:effectLst/>
              <a:uLnTx/>
              <a:uFillTx/>
              <a:latin typeface="Helvetica" pitchFamily="2" charset="0"/>
              <a:ea typeface="+mn-ea"/>
              <a:cs typeface="+mn-cs"/>
            </a:endParaRPr>
          </a:p>
        </p:txBody>
      </p:sp>
      <p:sp>
        <p:nvSpPr>
          <p:cNvPr id="27" name="TextBox 19">
            <a:extLst>
              <a:ext uri="{FF2B5EF4-FFF2-40B4-BE49-F238E27FC236}">
                <a16:creationId xmlns:a16="http://schemas.microsoft.com/office/drawing/2014/main" id="{A3160834-2148-96ED-8B24-35B55DB4CBC9}"/>
              </a:ext>
            </a:extLst>
          </p:cNvPr>
          <p:cNvSpPr txBox="1"/>
          <p:nvPr/>
        </p:nvSpPr>
        <p:spPr>
          <a:xfrm>
            <a:off x="170218" y="4870472"/>
            <a:ext cx="12295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lumMod val="60000"/>
                    <a:lumOff val="40000"/>
                  </a:srgbClr>
                </a:solidFill>
                <a:effectLst/>
                <a:uLnTx/>
                <a:uFillTx/>
                <a:latin typeface="Helvetica" pitchFamily="2" charset="0"/>
                <a:ea typeface="+mn-ea"/>
                <a:cs typeface="+mn-cs"/>
              </a:rPr>
              <a:t>Healthcare</a:t>
            </a:r>
            <a:endParaRPr kumimoji="0" lang="en-US" sz="1000" b="1" i="0" u="none" strike="noStrike" kern="1200" cap="none" spc="0" normalizeH="0" baseline="0" noProof="0">
              <a:ln>
                <a:noFill/>
              </a:ln>
              <a:solidFill>
                <a:srgbClr val="FF8769">
                  <a:lumMod val="60000"/>
                  <a:lumOff val="40000"/>
                </a:srgbClr>
              </a:solidFill>
              <a:effectLst/>
              <a:uLnTx/>
              <a:uFillTx/>
              <a:latin typeface="Helvetica" pitchFamily="2" charset="0"/>
              <a:ea typeface="+mn-ea"/>
              <a:cs typeface="+mn-cs"/>
            </a:endParaRPr>
          </a:p>
        </p:txBody>
      </p:sp>
      <p:sp>
        <p:nvSpPr>
          <p:cNvPr id="28" name="TextBox 19">
            <a:extLst>
              <a:ext uri="{FF2B5EF4-FFF2-40B4-BE49-F238E27FC236}">
                <a16:creationId xmlns:a16="http://schemas.microsoft.com/office/drawing/2014/main" id="{4E07202F-9FF1-346A-C6E9-60418CF0A47A}"/>
              </a:ext>
            </a:extLst>
          </p:cNvPr>
          <p:cNvSpPr txBox="1"/>
          <p:nvPr/>
        </p:nvSpPr>
        <p:spPr>
          <a:xfrm>
            <a:off x="170218" y="4596172"/>
            <a:ext cx="12295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1034"/>
                </a:solidFill>
                <a:effectLst/>
                <a:uLnTx/>
                <a:uFillTx/>
                <a:latin typeface="Helvetica" pitchFamily="2" charset="0"/>
                <a:ea typeface="+mn-ea"/>
                <a:cs typeface="+mn-cs"/>
              </a:rPr>
              <a:t>Automotive</a:t>
            </a:r>
            <a:endParaRPr kumimoji="0" lang="en-US" sz="1000" b="1" i="0" u="none" strike="noStrike" kern="1200" cap="none" spc="0" normalizeH="0" baseline="0" noProof="0">
              <a:ln>
                <a:noFill/>
              </a:ln>
              <a:solidFill>
                <a:srgbClr val="A31034"/>
              </a:solidFill>
              <a:effectLst/>
              <a:uLnTx/>
              <a:uFillTx/>
              <a:latin typeface="Helvetica" pitchFamily="2" charset="0"/>
              <a:ea typeface="+mn-ea"/>
              <a:cs typeface="+mn-cs"/>
            </a:endParaRPr>
          </a:p>
        </p:txBody>
      </p:sp>
      <p:sp>
        <p:nvSpPr>
          <p:cNvPr id="29" name="TextBox 19">
            <a:extLst>
              <a:ext uri="{FF2B5EF4-FFF2-40B4-BE49-F238E27FC236}">
                <a16:creationId xmlns:a16="http://schemas.microsoft.com/office/drawing/2014/main" id="{F39A8D1E-591D-74C8-C470-9C63BF3E6111}"/>
              </a:ext>
            </a:extLst>
          </p:cNvPr>
          <p:cNvSpPr txBox="1"/>
          <p:nvPr/>
        </p:nvSpPr>
        <p:spPr>
          <a:xfrm>
            <a:off x="170218" y="4734672"/>
            <a:ext cx="122954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lumMod val="50000"/>
                  </a:srgbClr>
                </a:solidFill>
                <a:effectLst/>
                <a:uLnTx/>
                <a:uFillTx/>
                <a:latin typeface="Helvetica" pitchFamily="2" charset="0"/>
                <a:ea typeface="+mn-ea"/>
                <a:cs typeface="+mn-cs"/>
              </a:rPr>
              <a:t>Rent</a:t>
            </a:r>
            <a:endParaRPr kumimoji="0" lang="en-US" sz="1000" b="1" i="0" u="none" strike="noStrike" kern="1200" cap="none" spc="0" normalizeH="0" baseline="0" noProof="0">
              <a:ln>
                <a:noFill/>
              </a:ln>
              <a:solidFill>
                <a:srgbClr val="00CF9C">
                  <a:lumMod val="50000"/>
                </a:srgbClr>
              </a:solidFill>
              <a:effectLst/>
              <a:uLnTx/>
              <a:uFillTx/>
              <a:latin typeface="Helvetica" pitchFamily="2" charset="0"/>
              <a:ea typeface="+mn-ea"/>
              <a:cs typeface="+mn-cs"/>
            </a:endParaRPr>
          </a:p>
        </p:txBody>
      </p:sp>
      <p:sp>
        <p:nvSpPr>
          <p:cNvPr id="30" name="TextBox 19">
            <a:extLst>
              <a:ext uri="{FF2B5EF4-FFF2-40B4-BE49-F238E27FC236}">
                <a16:creationId xmlns:a16="http://schemas.microsoft.com/office/drawing/2014/main" id="{922AA5BF-B495-7489-6E95-32C964422670}"/>
              </a:ext>
            </a:extLst>
          </p:cNvPr>
          <p:cNvSpPr txBox="1"/>
          <p:nvPr/>
        </p:nvSpPr>
        <p:spPr>
          <a:xfrm>
            <a:off x="170218" y="5001963"/>
            <a:ext cx="122231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lumMod val="60000"/>
                    <a:lumOff val="40000"/>
                  </a:srgbClr>
                </a:solidFill>
                <a:effectLst/>
                <a:uLnTx/>
                <a:uFillTx/>
                <a:latin typeface="Helvetica" pitchFamily="2" charset="0"/>
                <a:ea typeface="+mn-ea"/>
                <a:cs typeface="+mn-cs"/>
              </a:rPr>
              <a:t>Online orders</a:t>
            </a:r>
            <a:endParaRPr kumimoji="0" lang="en-US" sz="1000" b="1" i="0" u="none" strike="noStrike" kern="1200" cap="none" spc="0" normalizeH="0" baseline="0" noProof="0">
              <a:ln>
                <a:noFill/>
              </a:ln>
              <a:solidFill>
                <a:srgbClr val="019EDB">
                  <a:lumMod val="60000"/>
                  <a:lumOff val="40000"/>
                </a:srgbClr>
              </a:solidFill>
              <a:effectLst/>
              <a:uLnTx/>
              <a:uFillTx/>
              <a:latin typeface="Helvetica" pitchFamily="2" charset="0"/>
              <a:ea typeface="+mn-ea"/>
              <a:cs typeface="+mn-cs"/>
            </a:endParaRPr>
          </a:p>
        </p:txBody>
      </p:sp>
      <p:sp>
        <p:nvSpPr>
          <p:cNvPr id="31" name="TextBox 30">
            <a:extLst>
              <a:ext uri="{FF2B5EF4-FFF2-40B4-BE49-F238E27FC236}">
                <a16:creationId xmlns:a16="http://schemas.microsoft.com/office/drawing/2014/main" id="{CD6C6EBC-1374-90CC-0282-B1ECFC7B5C3E}"/>
              </a:ext>
            </a:extLst>
          </p:cNvPr>
          <p:cNvSpPr txBox="1"/>
          <p:nvPr/>
        </p:nvSpPr>
        <p:spPr>
          <a:xfrm>
            <a:off x="170218" y="4454736"/>
            <a:ext cx="12295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0CC38"/>
                </a:solidFill>
                <a:effectLst/>
                <a:uLnTx/>
                <a:uFillTx/>
                <a:latin typeface="Helvetica" pitchFamily="2" charset="0"/>
                <a:ea typeface="+mn-ea"/>
                <a:cs typeface="+mn-cs"/>
              </a:rPr>
              <a:t>Clothing</a:t>
            </a:r>
            <a:endParaRPr kumimoji="0" lang="en-US" sz="1000" b="1" i="0" u="none" strike="noStrike" kern="1200" cap="none" spc="0" normalizeH="0" baseline="0" noProof="0">
              <a:ln>
                <a:noFill/>
              </a:ln>
              <a:solidFill>
                <a:srgbClr val="E0CC38"/>
              </a:solidFill>
              <a:effectLst/>
              <a:uLnTx/>
              <a:uFillTx/>
              <a:latin typeface="Helvetica" pitchFamily="2" charset="0"/>
              <a:ea typeface="+mn-ea"/>
              <a:cs typeface="+mn-cs"/>
            </a:endParaRPr>
          </a:p>
        </p:txBody>
      </p:sp>
      <p:sp>
        <p:nvSpPr>
          <p:cNvPr id="32" name="TextBox 31">
            <a:extLst>
              <a:ext uri="{FF2B5EF4-FFF2-40B4-BE49-F238E27FC236}">
                <a16:creationId xmlns:a16="http://schemas.microsoft.com/office/drawing/2014/main" id="{5CB97F1F-3545-444B-13DF-BDAC66BF39D4}"/>
              </a:ext>
            </a:extLst>
          </p:cNvPr>
          <p:cNvSpPr txBox="1"/>
          <p:nvPr/>
        </p:nvSpPr>
        <p:spPr>
          <a:xfrm>
            <a:off x="184769" y="4029497"/>
            <a:ext cx="10806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Helvetica" pitchFamily="2" charset="0"/>
                <a:ea typeface="+mn-ea"/>
                <a:cs typeface="+mn-cs"/>
              </a:rPr>
              <a:t>Utilities</a:t>
            </a:r>
            <a:endParaRPr kumimoji="0" lang="en-US" sz="1000" b="1" i="0" u="none" strike="noStrike" kern="1200" cap="none" spc="0" normalizeH="0" baseline="0" noProof="0">
              <a:ln>
                <a:noFill/>
              </a:ln>
              <a:solidFill>
                <a:srgbClr val="019EDB"/>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0FEF224F-2110-E268-E0B1-4E3BFD2C4122}"/>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W161 (n=2073)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pitchFamily="34" charset="0"/>
                <a:ea typeface="Times New Roman" panose="02020603050405020304" pitchFamily="18" charset="0"/>
                <a:cs typeface="+mn-cs"/>
              </a:rPr>
              <a:t>BIN4. In what part of your daily life do you feel most affected by inflation? Please select all that apply.</a:t>
            </a:r>
            <a:endParaRPr kumimoji="0" lang="en-US" sz="1050" b="0" i="0" u="none" strike="noStrike" kern="1200" cap="none" spc="0" normalizeH="0" baseline="0" noProof="0" dirty="0">
              <a:ln>
                <a:noFill/>
              </a:ln>
              <a:solidFill>
                <a:srgbClr val="939598"/>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49038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04BEC48-C8E0-42A1-AA4B-4EB56DC5465C}"/>
              </a:ext>
            </a:extLst>
          </p:cNvPr>
          <p:cNvSpPr>
            <a:spLocks noGrp="1"/>
          </p:cNvSpPr>
          <p:nvPr>
            <p:ph type="body" sz="quarter" idx="11"/>
          </p:nvPr>
        </p:nvSpPr>
        <p:spPr/>
        <p:txBody>
          <a:bodyPr/>
          <a:lstStyle/>
          <a:p>
            <a:r>
              <a:rPr lang="en-US" dirty="0">
                <a:solidFill>
                  <a:schemeClr val="accent2"/>
                </a:solidFill>
                <a:latin typeface="Helvetica Light" panose="020B0403020202020204"/>
                <a:cs typeface="Helvetica" panose="020B0604020202020204" pitchFamily="34" charset="0"/>
              </a:rPr>
              <a:t>OAAA Q1 CONSUMER TRENDS FOR OOH</a:t>
            </a:r>
          </a:p>
          <a:p>
            <a:endParaRPr lang="en-US" dirty="0"/>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dirty="0">
                <a:latin typeface="+mj-lt"/>
              </a:rPr>
              <a:t>Seven in Ten Still Say Inflation Is Negatively Impacting Budgets</a:t>
            </a:r>
            <a:endParaRPr lang="en-US" sz="1800" b="1" dirty="0">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927781" y="1332314"/>
            <a:ext cx="83364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much do you agree or disagree that rising inflation is negatively impacting your ability to afford your monthly budget?</a:t>
            </a: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35E53F08-02FD-0B48-A1D0-B2B04978A35E}"/>
              </a:ext>
            </a:extLst>
          </p:cNvPr>
          <p:cNvGraphicFramePr/>
          <p:nvPr/>
        </p:nvGraphicFramePr>
        <p:xfrm>
          <a:off x="265473" y="2237673"/>
          <a:ext cx="4957520" cy="36852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A32062E-8D1F-3B45-BDC2-88C2E6BFC4BD}"/>
              </a:ext>
            </a:extLst>
          </p:cNvPr>
          <p:cNvSpPr txBox="1"/>
          <p:nvPr/>
        </p:nvSpPr>
        <p:spPr>
          <a:xfrm>
            <a:off x="4091767" y="2280220"/>
            <a:ext cx="164547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8769"/>
                </a:solidFill>
                <a:effectLst/>
                <a:uLnTx/>
                <a:uFillTx/>
                <a:latin typeface="Helvetica" panose="020B0604020202020204" pitchFamily="34" charset="0"/>
                <a:ea typeface="+mn-ea"/>
                <a:cs typeface="Helvetica" panose="020B0604020202020204" pitchFamily="34" charset="0"/>
              </a:rPr>
              <a:t>70%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anose="020B0604020202020204" pitchFamily="34" charset="0"/>
                <a:ea typeface="+mn-ea"/>
                <a:cs typeface="Helvetica" panose="020B0604020202020204" pitchFamily="34" charset="0"/>
              </a:rPr>
              <a:t>Agree</a:t>
            </a:r>
          </a:p>
        </p:txBody>
      </p:sp>
      <p:sp>
        <p:nvSpPr>
          <p:cNvPr id="9" name="TextBox 8">
            <a:extLst>
              <a:ext uri="{FF2B5EF4-FFF2-40B4-BE49-F238E27FC236}">
                <a16:creationId xmlns:a16="http://schemas.microsoft.com/office/drawing/2014/main" id="{408130AB-78C8-FF41-89C0-2C86B192528F}"/>
              </a:ext>
            </a:extLst>
          </p:cNvPr>
          <p:cNvSpPr txBox="1"/>
          <p:nvPr/>
        </p:nvSpPr>
        <p:spPr>
          <a:xfrm>
            <a:off x="4091767" y="4828687"/>
            <a:ext cx="199382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3DECE">
                    <a:lumMod val="75000"/>
                  </a:srgbClr>
                </a:solidFill>
                <a:effectLst/>
                <a:uLnTx/>
                <a:uFillTx/>
                <a:latin typeface="Helvetica" panose="020B0604020202020204" pitchFamily="34" charset="0"/>
                <a:ea typeface="+mn-ea"/>
                <a:cs typeface="Helvetica" panose="020B0604020202020204" pitchFamily="34" charset="0"/>
              </a:rPr>
              <a:t>30%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anose="020B0604020202020204" pitchFamily="34" charset="0"/>
                <a:ea typeface="+mn-ea"/>
                <a:cs typeface="Helvetica" panose="020B0604020202020204" pitchFamily="34" charset="0"/>
              </a:rPr>
              <a:t>Disagree</a:t>
            </a:r>
          </a:p>
        </p:txBody>
      </p:sp>
      <p:sp>
        <p:nvSpPr>
          <p:cNvPr id="10" name="TextBox 9">
            <a:extLst>
              <a:ext uri="{FF2B5EF4-FFF2-40B4-BE49-F238E27FC236}">
                <a16:creationId xmlns:a16="http://schemas.microsoft.com/office/drawing/2014/main" id="{516A0586-18B5-CF40-BA19-4A6E0A01E6A4}"/>
              </a:ext>
            </a:extLst>
          </p:cNvPr>
          <p:cNvSpPr txBox="1"/>
          <p:nvPr/>
        </p:nvSpPr>
        <p:spPr>
          <a:xfrm>
            <a:off x="7684816" y="2136555"/>
            <a:ext cx="2929269"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Helvetica" pitchFamily="2" charset="0"/>
                <a:ea typeface="+mn-ea"/>
                <a:cs typeface="+mn-cs"/>
              </a:rPr>
              <a:t>% Agree</a:t>
            </a:r>
          </a:p>
        </p:txBody>
      </p:sp>
      <p:graphicFrame>
        <p:nvGraphicFramePr>
          <p:cNvPr id="11" name="Chart 10">
            <a:extLst>
              <a:ext uri="{FF2B5EF4-FFF2-40B4-BE49-F238E27FC236}">
                <a16:creationId xmlns:a16="http://schemas.microsoft.com/office/drawing/2014/main" id="{E628727B-7C67-B74B-9284-D62BF689223D}"/>
              </a:ext>
            </a:extLst>
          </p:cNvPr>
          <p:cNvGraphicFramePr/>
          <p:nvPr/>
        </p:nvGraphicFramePr>
        <p:xfrm>
          <a:off x="6085588" y="2459455"/>
          <a:ext cx="5610154" cy="339602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FEF224F-2110-E268-E0B1-4E3BFD2C4122}"/>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COVID19 Tracker Wave 161 (03/24-03/26/23)</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GENERAL PUBLIC W161 (n=2073)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TND04. How much do you agree or disagree that rising inflation is negatively impacting your ability to afford your monthly budget?</a:t>
            </a:r>
          </a:p>
        </p:txBody>
      </p:sp>
      <p:sp>
        <p:nvSpPr>
          <p:cNvPr id="3" name="TextBox 2">
            <a:extLst>
              <a:ext uri="{FF2B5EF4-FFF2-40B4-BE49-F238E27FC236}">
                <a16:creationId xmlns:a16="http://schemas.microsoft.com/office/drawing/2014/main" id="{BE518D2F-7C1E-575C-356E-D2DCE37D65E4}"/>
              </a:ext>
            </a:extLst>
          </p:cNvPr>
          <p:cNvSpPr txBox="1"/>
          <p:nvPr/>
        </p:nvSpPr>
        <p:spPr>
          <a:xfrm>
            <a:off x="4096546" y="2845248"/>
            <a:ext cx="20576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F8769"/>
                </a:solidFill>
                <a:latin typeface="Helvetica" pitchFamily="2" charset="0"/>
              </a:rPr>
              <a:t>-1%-pt</a:t>
            </a:r>
            <a:r>
              <a:rPr kumimoji="0" lang="en-US" sz="1200" b="1" i="0" u="none" strike="noStrike" kern="1200" cap="none" spc="0" normalizeH="0" baseline="0" noProof="0">
                <a:ln>
                  <a:noFill/>
                </a:ln>
                <a:solidFill>
                  <a:srgbClr val="FF8769"/>
                </a:solidFill>
                <a:effectLst/>
                <a:uLnTx/>
                <a:uFillTx/>
                <a:latin typeface="Helvetica" pitchFamily="2" charset="0"/>
                <a:ea typeface="+mn-ea"/>
                <a:cs typeface="+mn-cs"/>
              </a:rPr>
              <a:t> vs. Jan. 2022</a:t>
            </a:r>
          </a:p>
        </p:txBody>
      </p:sp>
      <p:sp>
        <p:nvSpPr>
          <p:cNvPr id="4" name="TextBox 3">
            <a:extLst>
              <a:ext uri="{FF2B5EF4-FFF2-40B4-BE49-F238E27FC236}">
                <a16:creationId xmlns:a16="http://schemas.microsoft.com/office/drawing/2014/main" id="{0A105A82-EC9A-EBAE-A327-9A09DCA08369}"/>
              </a:ext>
            </a:extLst>
          </p:cNvPr>
          <p:cNvSpPr txBox="1"/>
          <p:nvPr/>
        </p:nvSpPr>
        <p:spPr>
          <a:xfrm>
            <a:off x="4099900" y="5393831"/>
            <a:ext cx="20576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3DECE">
                    <a:lumMod val="75000"/>
                  </a:srgbClr>
                </a:solidFill>
                <a:effectLst/>
                <a:uLnTx/>
                <a:uFillTx/>
                <a:latin typeface="Helvetica" pitchFamily="2" charset="0"/>
                <a:ea typeface="+mn-ea"/>
                <a:cs typeface="+mn-cs"/>
              </a:rPr>
              <a:t>+1%-pt vs. Jan 2022</a:t>
            </a:r>
          </a:p>
        </p:txBody>
      </p:sp>
    </p:spTree>
    <p:extLst>
      <p:ext uri="{BB962C8B-B14F-4D97-AF65-F5344CB8AC3E}">
        <p14:creationId xmlns:p14="http://schemas.microsoft.com/office/powerpoint/2010/main" val="2155064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4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7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9b85ed-18c3-4aa1-9352-a89c372114b7" xsi:nil="true"/>
    <lcf76f155ced4ddcb4097134ff3c332f xmlns="08496985-b4e7-44f6-a0fb-cf9483876b39">
      <Terms xmlns="http://schemas.microsoft.com/office/infopath/2007/PartnerControls"/>
    </lcf76f155ced4ddcb4097134ff3c332f>
    <SharedWithUsers xmlns="e29b85ed-18c3-4aa1-9352-a89c372114b7">
      <UserInfo>
        <DisplayName>Tawny Saez</DisplayName>
        <AccountId>23</AccountId>
        <AccountType/>
      </UserInfo>
      <UserInfo>
        <DisplayName>Andrew Higham</DisplayName>
        <AccountId>46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D0B955D17822488E3D6493B9383791" ma:contentTypeVersion="16" ma:contentTypeDescription="Create a new document." ma:contentTypeScope="" ma:versionID="2a4bef5a47a0ec5067cf92c3b2bd2652">
  <xsd:schema xmlns:xsd="http://www.w3.org/2001/XMLSchema" xmlns:xs="http://www.w3.org/2001/XMLSchema" xmlns:p="http://schemas.microsoft.com/office/2006/metadata/properties" xmlns:ns2="08496985-b4e7-44f6-a0fb-cf9483876b39" xmlns:ns3="e29b85ed-18c3-4aa1-9352-a89c372114b7" targetNamespace="http://schemas.microsoft.com/office/2006/metadata/properties" ma:root="true" ma:fieldsID="15ff1a198686ba1378f8650914e3fc0c" ns2:_="" ns3:_="">
    <xsd:import namespace="08496985-b4e7-44f6-a0fb-cf9483876b39"/>
    <xsd:import namespace="e29b85ed-18c3-4aa1-9352-a89c37211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96985-b4e7-44f6-a0fb-cf9483876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965c139-1191-4e94-91d1-d1b6c7293a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9b85ed-18c3-4aa1-9352-a89c37211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577695-007a-488e-ae47-e5fcc9bb8086}" ma:internalName="TaxCatchAll" ma:showField="CatchAllData" ma:web="e29b85ed-18c3-4aa1-9352-a89c372114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BA1AC-D44D-469D-AC28-93DA62E33DE4}">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http://purl.org/dc/dcmitype/"/>
    <ds:schemaRef ds:uri="4b7fcce6-adec-4176-a1c7-a7f2785dab0c"/>
    <ds:schemaRef ds:uri="http://schemas.microsoft.com/office/infopath/2007/PartnerControls"/>
    <ds:schemaRef ds:uri="7760a175-183b-40cf-83b8-7cc1d62253e9"/>
    <ds:schemaRef ds:uri="http://purl.org/dc/terms/"/>
    <ds:schemaRef ds:uri="e29b85ed-18c3-4aa1-9352-a89c372114b7"/>
    <ds:schemaRef ds:uri="08496985-b4e7-44f6-a0fb-cf9483876b39"/>
  </ds:schemaRefs>
</ds:datastoreItem>
</file>

<file path=customXml/itemProps2.xml><?xml version="1.0" encoding="utf-8"?>
<ds:datastoreItem xmlns:ds="http://schemas.openxmlformats.org/officeDocument/2006/customXml" ds:itemID="{8935DEC8-598B-44E0-B52B-F483362B0337}">
  <ds:schemaRefs>
    <ds:schemaRef ds:uri="http://schemas.microsoft.com/sharepoint/v3/contenttype/forms"/>
  </ds:schemaRefs>
</ds:datastoreItem>
</file>

<file path=customXml/itemProps3.xml><?xml version="1.0" encoding="utf-8"?>
<ds:datastoreItem xmlns:ds="http://schemas.openxmlformats.org/officeDocument/2006/customXml" ds:itemID="{B1A5320F-634B-484F-845F-77A10DBFDF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96985-b4e7-44f6-a0fb-cf9483876b39"/>
    <ds:schemaRef ds:uri="e29b85ed-18c3-4aa1-9352-a89c37211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26466</TotalTime>
  <Words>5728</Words>
  <Application>Microsoft Office PowerPoint</Application>
  <PresentationFormat>Widescreen</PresentationFormat>
  <Paragraphs>633</Paragraphs>
  <Slides>47</Slides>
  <Notes>39</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47</vt:i4>
      </vt:variant>
    </vt:vector>
  </HeadingPairs>
  <TitlesOfParts>
    <vt:vector size="65" baseType="lpstr">
      <vt:lpstr>Arial</vt:lpstr>
      <vt:lpstr>Calibri</vt:lpstr>
      <vt:lpstr>Franklin Gothic Book</vt:lpstr>
      <vt:lpstr>Helvetica</vt:lpstr>
      <vt:lpstr>Helvetica Light</vt:lpstr>
      <vt:lpstr>Times New Roman</vt:lpstr>
      <vt:lpstr>1_Full Page Header</vt:lpstr>
      <vt:lpstr>21_Full Page Header</vt:lpstr>
      <vt:lpstr>11_Full Page Header</vt:lpstr>
      <vt:lpstr>13_Full Page Header</vt:lpstr>
      <vt:lpstr>15_Full Page Header</vt:lpstr>
      <vt:lpstr>22_Full Page Header</vt:lpstr>
      <vt:lpstr>24_Full Page Header</vt:lpstr>
      <vt:lpstr>26_Full Page Header</vt:lpstr>
      <vt:lpstr>27_Full Page Header</vt:lpstr>
      <vt:lpstr>2_Full Page Header</vt:lpstr>
      <vt:lpstr>6_Full Page Header</vt:lpstr>
      <vt:lpstr>think-cell Slide</vt:lpstr>
      <vt:lpstr>OOH Consumer Insights &amp; Intent Q1 2023  Summer Vacation, Spring Holiday/Events Retail &amp; Travel, Key Product Categories  </vt:lpstr>
      <vt:lpstr>Table of Contents &amp; Methodology</vt:lpstr>
      <vt:lpstr>Key Takeaways</vt:lpstr>
      <vt:lpstr>Key Takeaways </vt:lpstr>
      <vt:lpstr>Key Takeaways </vt:lpstr>
      <vt:lpstr>America Today: Resilient And Focused Consumerism</vt:lpstr>
      <vt:lpstr>Americans Living In A Time Of Stacked Crises</vt:lpstr>
      <vt:lpstr>Americans Continue Feeling Effect Of Inflation in Their Daily Lives</vt:lpstr>
      <vt:lpstr>Seven in Ten Still Say Inflation Is Negatively Impacting Budgets</vt:lpstr>
      <vt:lpstr>And They Are Split If Inflation Will Taper In 2023</vt:lpstr>
      <vt:lpstr>And So Many Americans Cut Back on Savings Or Seeking New Income</vt:lpstr>
      <vt:lpstr>Millennials Are Responding To Economic Uncertainty They’re Adjusting Financial Plans, Picking Extra Up Hours, &amp; Dipping Into Savings</vt:lpstr>
      <vt:lpstr>And Americans Worry Over Job Security, Retirement, &amp; Broader Economy</vt:lpstr>
      <vt:lpstr>PowerPoint Presentation</vt:lpstr>
      <vt:lpstr>PowerPoint Presentation</vt:lpstr>
      <vt:lpstr>PowerPoint Presentation</vt:lpstr>
      <vt:lpstr>Springtime Shopping</vt:lpstr>
      <vt:lpstr>Nearly Half Of Key Spring Holiday/Event Shoppers Are Not Tied To A Specific Timeline For Purchasing Gifts</vt:lpstr>
      <vt:lpstr>Shoppers Plan To Spend The Same or More On Springtime Gifts This Year</vt:lpstr>
      <vt:lpstr>Younger Shoppers Are Significantly More Likely To Have Their Gift Purchases For All Springtime Occasions Influenced By OOH Ads</vt:lpstr>
      <vt:lpstr>Summer Travel Plans</vt:lpstr>
      <vt:lpstr>A Third Plan On Spending More On This Years’ Summer Vacation Vs. 2022</vt:lpstr>
      <vt:lpstr>Among Vacation Planners, Four in Ten Intend On Taking Two Weeks Or More</vt:lpstr>
      <vt:lpstr>And a Majority Of Summer Travelers Plan To Travel Up To 500 Miles But Four in Ten and Older, Suburban, Midwest Are More Likely To Travel 500+ Miles</vt:lpstr>
      <vt:lpstr>And Longer Trips Away From Home Favors Airplane Travel</vt:lpstr>
      <vt:lpstr>Hotels Continue To Be The Accommodation Of Choice Among Travelers</vt:lpstr>
      <vt:lpstr>Beaches/Lakes Are Top Destinations For Summer Travelers Especially Millennials And Americans In The Northeast</vt:lpstr>
      <vt:lpstr>OOH Relevance: Key Categories  Pharmaceuticals Video Streaming Luxury Brands Alcohol</vt:lpstr>
      <vt:lpstr>Majority Of Consumers Are Interested In OOH Ads for Pharma Products</vt:lpstr>
      <vt:lpstr>TV/Video Streaming Ads Are Top Of Mind And Of Interest To Consumers</vt:lpstr>
      <vt:lpstr>While Recall Is Lower For Luxury Apparel, Engagement and Interest Are High</vt:lpstr>
      <vt:lpstr>Ads For Alcoholic Beverages Are Eye-Catching And Driving Purchases</vt:lpstr>
      <vt:lpstr>Appendix  Key Product Categories: Pharmaceuticals Video Streaming Luxury Brands Alcohol</vt:lpstr>
      <vt:lpstr>More Than Half Of Americans Recall Seeing OOH Ads For Pharma Recently</vt:lpstr>
      <vt:lpstr>Top Engagement For Pharma OOH Ads Is Visiting The Product Website </vt:lpstr>
      <vt:lpstr>OOH Ads About Product Benefits Are Of Most Interest</vt:lpstr>
      <vt:lpstr>6 In 10 Recall Seeing OOH TV/Video Streaming Service Ads Recently Including 8 In 10 Gen Zers</vt:lpstr>
      <vt:lpstr>Most OOH Ad Viewers Engaged By Searching For The Video Streaming Service</vt:lpstr>
      <vt:lpstr>OOH Ads About New Programming Messages Are Of Most Interest For Video Streaming </vt:lpstr>
      <vt:lpstr>About Half Recently Recall OOH Ads For Luxury Apparel With Higher Recall For Younger And Urban 1M+ Americans</vt:lpstr>
      <vt:lpstr>Engagement Is High: Nearly 9 In 10 Acted After Seeing Luxury Apparel OOH Ads</vt:lpstr>
      <vt:lpstr>Price/Cost Saving And Product Quality Messages Are Of Most Interest For OOH Luxury Apparel Ads</vt:lpstr>
      <vt:lpstr>Two Thirds Of Those 21+ Recently Recall Seeing OOH Alcoholic Beverage Ads Especially Men, Gen Z, And Urban 1M+</vt:lpstr>
      <vt:lpstr>Seeing OOH Alcohol Ads Drives Consumers To Make Purchases At Retail Stores</vt:lpstr>
      <vt:lpstr>More Than Half Of Americans 21+ Are Most Likely To Purchase Alcohol At Local Liquor Stores, Followed By Grocery Stores</vt:lpstr>
      <vt:lpstr>OOH Alcohol Ads With New Product, Pricing Messaging Generate Highest Interest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2020 RQ® Study</dc:title>
  <dc:creator>Andrew Higham</dc:creator>
  <cp:lastModifiedBy>Steve Nicklin</cp:lastModifiedBy>
  <cp:revision>52</cp:revision>
  <cp:lastPrinted>2023-03-07T18:09:22Z</cp:lastPrinted>
  <dcterms:created xsi:type="dcterms:W3CDTF">2020-03-05T16:59:16Z</dcterms:created>
  <dcterms:modified xsi:type="dcterms:W3CDTF">2023-04-05T19:17:22Z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0x0101004BD0B955D17822488E3D6493B9383791</vt:lpwstr>
  </property>
  <property fmtid="{D5CDD505-2E9C-101B-9397-08002B2CF9AE}" pid="3" name="xd_ProgID">
    <vt:lpwstr/>
  </property>
  <property fmtid="{D5CDD505-2E9C-101B-9397-08002B2CF9AE}" pid="4" name="MediaServiceImageTags">
    <vt:lpwstr/>
  </property>
  <property fmtid="{D5CDD505-2E9C-101B-9397-08002B2CF9AE}" pid="5" name="Hyperlink">
    <vt:lpwstr>,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Image">
    <vt:lpwstr>,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23;#Tawny Saez;#46;#Andrew Higham</vt:lpwstr>
  </property>
</Properties>
</file>