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0.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 id="2147483899" r:id="rId5"/>
  </p:sldMasterIdLst>
  <p:notesMasterIdLst>
    <p:notesMasterId r:id="rId53"/>
  </p:notesMasterIdLst>
  <p:handoutMasterIdLst>
    <p:handoutMasterId r:id="rId54"/>
  </p:handoutMasterIdLst>
  <p:sldIdLst>
    <p:sldId id="11234" r:id="rId6"/>
    <p:sldId id="262" r:id="rId7"/>
    <p:sldId id="11307" r:id="rId8"/>
    <p:sldId id="11430" r:id="rId9"/>
    <p:sldId id="268" r:id="rId10"/>
    <p:sldId id="286" r:id="rId11"/>
    <p:sldId id="11433" r:id="rId12"/>
    <p:sldId id="11421" r:id="rId13"/>
    <p:sldId id="11414" r:id="rId14"/>
    <p:sldId id="11415" r:id="rId15"/>
    <p:sldId id="11416" r:id="rId16"/>
    <p:sldId id="11413" r:id="rId17"/>
    <p:sldId id="11422" r:id="rId18"/>
    <p:sldId id="11417" r:id="rId19"/>
    <p:sldId id="11418" r:id="rId20"/>
    <p:sldId id="11419" r:id="rId21"/>
    <p:sldId id="11420" r:id="rId22"/>
    <p:sldId id="11425" r:id="rId23"/>
    <p:sldId id="11436" r:id="rId24"/>
    <p:sldId id="11434" r:id="rId25"/>
    <p:sldId id="11350" r:id="rId26"/>
    <p:sldId id="273" r:id="rId27"/>
    <p:sldId id="11351" r:id="rId28"/>
    <p:sldId id="274" r:id="rId29"/>
    <p:sldId id="275" r:id="rId30"/>
    <p:sldId id="278" r:id="rId31"/>
    <p:sldId id="280" r:id="rId32"/>
    <p:sldId id="281" r:id="rId33"/>
    <p:sldId id="283" r:id="rId34"/>
    <p:sldId id="11435" r:id="rId35"/>
    <p:sldId id="11432" r:id="rId36"/>
    <p:sldId id="270" r:id="rId37"/>
    <p:sldId id="11431" r:id="rId38"/>
    <p:sldId id="11322" r:id="rId39"/>
    <p:sldId id="11395" r:id="rId40"/>
    <p:sldId id="11324" r:id="rId41"/>
    <p:sldId id="11325" r:id="rId42"/>
    <p:sldId id="11319" r:id="rId43"/>
    <p:sldId id="11404" r:id="rId44"/>
    <p:sldId id="11326" r:id="rId45"/>
    <p:sldId id="11438" r:id="rId46"/>
    <p:sldId id="284" r:id="rId47"/>
    <p:sldId id="288" r:id="rId48"/>
    <p:sldId id="290" r:id="rId49"/>
    <p:sldId id="10978" r:id="rId50"/>
    <p:sldId id="11312" r:id="rId51"/>
    <p:sldId id="292"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576" userDrawn="1">
          <p15:clr>
            <a:srgbClr val="A4A3A4"/>
          </p15:clr>
        </p15:guide>
        <p15:guide id="3" pos="4944" userDrawn="1">
          <p15:clr>
            <a:srgbClr val="A4A3A4"/>
          </p15:clr>
        </p15:guide>
        <p15:guide id="4" pos="1224" userDrawn="1">
          <p15:clr>
            <a:srgbClr val="A4A3A4"/>
          </p15:clr>
        </p15:guide>
        <p15:guide id="5" pos="3144" userDrawn="1">
          <p15:clr>
            <a:srgbClr val="A4A3A4"/>
          </p15:clr>
        </p15:guide>
        <p15:guide id="6" pos="4536" userDrawn="1">
          <p15:clr>
            <a:srgbClr val="A4A3A4"/>
          </p15:clr>
        </p15:guide>
        <p15:guide id="7" pos="6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756C57-AD9B-3423-906E-2212A9BB8850}" name="Diletta Mittone" initials="DM" userId="S::dmittone@morningconsult.com::93b38a6e-4e94-47a9-b92d-094eeab04324" providerId="AD"/>
  <p188:author id="{346BCBAE-67D0-86C0-BF11-2A3E9E4FB391}" name="Erin Murphy" initials="EM" userId="S::emurphy@morningconsult.com::e5ac0377-eaf7-49f8-b05f-4e78393e90dd" providerId="AD"/>
  <p188:author id="{6C5C4CB7-72D5-A87F-4931-C655CFF9101B}" name="Ben  Teich" initials="BT" userId="S::bteich@morningconsult.com::9d494ba6-1998-4511-ba71-cdcd24c90b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CA"/>
    <a:srgbClr val="8069FF"/>
    <a:srgbClr val="00B589"/>
    <a:srgbClr val="FFFFFF"/>
    <a:srgbClr val="4657CE"/>
    <a:srgbClr val="D600AB"/>
    <a:srgbClr val="757575"/>
    <a:srgbClr val="179A94"/>
    <a:srgbClr val="797979"/>
    <a:srgbClr val="831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1DA8D3-1BF2-4F7C-A2C9-9E2533AA49BD}" v="2" dt="2023-03-14T20:10:32.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3741" autoAdjust="0"/>
  </p:normalViewPr>
  <p:slideViewPr>
    <p:cSldViewPr snapToGrid="0" snapToObjects="1">
      <p:cViewPr varScale="1">
        <p:scale>
          <a:sx n="104" d="100"/>
          <a:sy n="104" d="100"/>
        </p:scale>
        <p:origin x="228" y="96"/>
      </p:cViewPr>
      <p:guideLst>
        <p:guide orient="horz" pos="312"/>
        <p:guide pos="576"/>
        <p:guide pos="4944"/>
        <p:guide pos="1224"/>
        <p:guide pos="3144"/>
        <p:guide pos="4536"/>
        <p:guide pos="6192"/>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Nicklin" userId="4d267a5b-9ae4-459a-bbb3-586e46512d6c" providerId="ADAL" clId="{361DA8D3-1BF2-4F7C-A2C9-9E2533AA49BD}"/>
    <pc:docChg chg="undo custSel delSld modSld sldOrd">
      <pc:chgData name="Steve Nicklin" userId="4d267a5b-9ae4-459a-bbb3-586e46512d6c" providerId="ADAL" clId="{361DA8D3-1BF2-4F7C-A2C9-9E2533AA49BD}" dt="2023-03-14T20:21:21.285" v="133" actId="47"/>
      <pc:docMkLst>
        <pc:docMk/>
      </pc:docMkLst>
      <pc:sldChg chg="del">
        <pc:chgData name="Steve Nicklin" userId="4d267a5b-9ae4-459a-bbb3-586e46512d6c" providerId="ADAL" clId="{361DA8D3-1BF2-4F7C-A2C9-9E2533AA49BD}" dt="2023-03-14T20:08:35.168" v="129" actId="47"/>
        <pc:sldMkLst>
          <pc:docMk/>
          <pc:sldMk cId="4121912372" sldId="11313"/>
        </pc:sldMkLst>
      </pc:sldChg>
      <pc:sldChg chg="modSp mod">
        <pc:chgData name="Steve Nicklin" userId="4d267a5b-9ae4-459a-bbb3-586e46512d6c" providerId="ADAL" clId="{361DA8D3-1BF2-4F7C-A2C9-9E2533AA49BD}" dt="2023-03-13T19:21:33.316" v="128" actId="20577"/>
        <pc:sldMkLst>
          <pc:docMk/>
          <pc:sldMk cId="2402179827" sldId="11324"/>
        </pc:sldMkLst>
        <pc:graphicFrameChg chg="mod modGraphic">
          <ac:chgData name="Steve Nicklin" userId="4d267a5b-9ae4-459a-bbb3-586e46512d6c" providerId="ADAL" clId="{361DA8D3-1BF2-4F7C-A2C9-9E2533AA49BD}" dt="2023-03-13T19:21:33.316" v="128" actId="20577"/>
          <ac:graphicFrameMkLst>
            <pc:docMk/>
            <pc:sldMk cId="2402179827" sldId="11324"/>
            <ac:graphicFrameMk id="8" creationId="{94399B0F-3D70-E3D2-DBD5-54220B9ACDAC}"/>
          </ac:graphicFrameMkLst>
        </pc:graphicFrameChg>
      </pc:sldChg>
      <pc:sldChg chg="modSp mod">
        <pc:chgData name="Steve Nicklin" userId="4d267a5b-9ae4-459a-bbb3-586e46512d6c" providerId="ADAL" clId="{361DA8D3-1BF2-4F7C-A2C9-9E2533AA49BD}" dt="2023-03-13T19:19:14.950" v="70" actId="20577"/>
        <pc:sldMkLst>
          <pc:docMk/>
          <pc:sldMk cId="2839092224" sldId="11325"/>
        </pc:sldMkLst>
        <pc:graphicFrameChg chg="modGraphic">
          <ac:chgData name="Steve Nicklin" userId="4d267a5b-9ae4-459a-bbb3-586e46512d6c" providerId="ADAL" clId="{361DA8D3-1BF2-4F7C-A2C9-9E2533AA49BD}" dt="2023-03-13T19:19:14.950" v="70" actId="20577"/>
          <ac:graphicFrameMkLst>
            <pc:docMk/>
            <pc:sldMk cId="2839092224" sldId="11325"/>
            <ac:graphicFrameMk id="7" creationId="{142B17DB-B7DB-D836-8848-A0794BDBA80B}"/>
          </ac:graphicFrameMkLst>
        </pc:graphicFrameChg>
      </pc:sldChg>
      <pc:sldChg chg="del">
        <pc:chgData name="Steve Nicklin" userId="4d267a5b-9ae4-459a-bbb3-586e46512d6c" providerId="ADAL" clId="{361DA8D3-1BF2-4F7C-A2C9-9E2533AA49BD}" dt="2023-03-14T20:08:35.168" v="129" actId="47"/>
        <pc:sldMkLst>
          <pc:docMk/>
          <pc:sldMk cId="3633634517" sldId="11426"/>
        </pc:sldMkLst>
      </pc:sldChg>
      <pc:sldChg chg="del">
        <pc:chgData name="Steve Nicklin" userId="4d267a5b-9ae4-459a-bbb3-586e46512d6c" providerId="ADAL" clId="{361DA8D3-1BF2-4F7C-A2C9-9E2533AA49BD}" dt="2023-03-14T20:10:00.385" v="132" actId="2696"/>
        <pc:sldMkLst>
          <pc:docMk/>
          <pc:sldMk cId="2523500019" sldId="11437"/>
        </pc:sldMkLst>
      </pc:sldChg>
      <pc:sldChg chg="del">
        <pc:chgData name="Steve Nicklin" userId="4d267a5b-9ae4-459a-bbb3-586e46512d6c" providerId="ADAL" clId="{361DA8D3-1BF2-4F7C-A2C9-9E2533AA49BD}" dt="2023-03-14T20:21:21.285" v="133" actId="47"/>
        <pc:sldMkLst>
          <pc:docMk/>
          <pc:sldMk cId="3480436984" sldId="11437"/>
        </pc:sldMkLst>
      </pc:sldChg>
      <pc:sldChg chg="del ord">
        <pc:chgData name="Steve Nicklin" userId="4d267a5b-9ae4-459a-bbb3-586e46512d6c" providerId="ADAL" clId="{361DA8D3-1BF2-4F7C-A2C9-9E2533AA49BD}" dt="2023-03-14T20:10:00.385" v="132" actId="2696"/>
        <pc:sldMkLst>
          <pc:docMk/>
          <pc:sldMk cId="4105673749" sldId="1143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Any OOH Advertisement</c:v>
                </c:pt>
              </c:strCache>
            </c:strRef>
          </c:cat>
          <c:val>
            <c:numRef>
              <c:f>Sheet1!$B$2</c:f>
              <c:numCache>
                <c:formatCode>0%</c:formatCode>
                <c:ptCount val="1"/>
                <c:pt idx="0">
                  <c:v>0.22</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Any OOH Advertisement</c:v>
                </c:pt>
              </c:strCache>
            </c:strRef>
          </c:cat>
          <c:val>
            <c:numRef>
              <c:f>Sheet1!$C$2</c:f>
              <c:numCache>
                <c:formatCode>0%</c:formatCode>
                <c:ptCount val="1"/>
                <c:pt idx="0">
                  <c:v>0.78</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Street Furniture</c:v>
                </c:pt>
              </c:strCache>
            </c:strRef>
          </c:cat>
          <c:val>
            <c:numRef>
              <c:f>Sheet1!$B$2</c:f>
              <c:numCache>
                <c:formatCode>0%</c:formatCode>
                <c:ptCount val="1"/>
                <c:pt idx="0">
                  <c:v>0.38</c:v>
                </c:pt>
              </c:numCache>
            </c:numRef>
          </c:val>
          <c:extLst>
            <c:ext xmlns:c16="http://schemas.microsoft.com/office/drawing/2014/chart" uri="{C3380CC4-5D6E-409C-BE32-E72D297353CC}">
              <c16:uniqueId val="{00000000-EF07-483B-8670-F398F5FDD54A}"/>
            </c:ext>
          </c:extLst>
        </c:ser>
        <c:ser>
          <c:idx val="1"/>
          <c:order val="1"/>
          <c:tx>
            <c:strRef>
              <c:f>Sheet1!$C$1</c:f>
              <c:strCache>
                <c:ptCount val="1"/>
                <c:pt idx="0">
                  <c:v>Yes</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Street Furniture</c:v>
                </c:pt>
              </c:strCache>
            </c:strRef>
          </c:cat>
          <c:val>
            <c:numRef>
              <c:f>Sheet1!$C$2</c:f>
              <c:numCache>
                <c:formatCode>0%</c:formatCode>
                <c:ptCount val="1"/>
                <c:pt idx="0">
                  <c:v>0.62</c:v>
                </c:pt>
              </c:numCache>
            </c:numRef>
          </c:val>
          <c:extLst>
            <c:ext xmlns:c16="http://schemas.microsoft.com/office/drawing/2014/chart" uri="{C3380CC4-5D6E-409C-BE32-E72D297353CC}">
              <c16:uniqueId val="{00000001-EF07-483B-8670-F398F5FDD54A}"/>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Any OOH Advertisement</c:v>
                </c:pt>
              </c:strCache>
            </c:strRef>
          </c:cat>
          <c:val>
            <c:numRef>
              <c:f>Sheet1!$B$2</c:f>
              <c:numCache>
                <c:formatCode>0%</c:formatCode>
                <c:ptCount val="1"/>
                <c:pt idx="0">
                  <c:v>0.15</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Any OOH Advertisement</c:v>
                </c:pt>
              </c:strCache>
            </c:strRef>
          </c:cat>
          <c:val>
            <c:numRef>
              <c:f>Sheet1!$C$2</c:f>
              <c:numCache>
                <c:formatCode>0%</c:formatCode>
                <c:ptCount val="1"/>
                <c:pt idx="0">
                  <c:v>0.85</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Billboards</c:v>
                </c:pt>
              </c:strCache>
            </c:strRef>
          </c:cat>
          <c:val>
            <c:numRef>
              <c:f>Sheet1!$B$2</c:f>
              <c:numCache>
                <c:formatCode>0%</c:formatCode>
                <c:ptCount val="1"/>
                <c:pt idx="0">
                  <c:v>0.21</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Billboards</c:v>
                </c:pt>
              </c:strCache>
            </c:strRef>
          </c:cat>
          <c:val>
            <c:numRef>
              <c:f>Sheet1!$C$2</c:f>
              <c:numCache>
                <c:formatCode>0%</c:formatCode>
                <c:ptCount val="1"/>
                <c:pt idx="0">
                  <c:v>0.79</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Place-Based</c:v>
                </c:pt>
              </c:strCache>
            </c:strRef>
          </c:cat>
          <c:val>
            <c:numRef>
              <c:f>Sheet1!$B$2</c:f>
              <c:numCache>
                <c:formatCode>0%</c:formatCode>
                <c:ptCount val="1"/>
                <c:pt idx="0">
                  <c:v>0.21</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Place-Based</c:v>
                </c:pt>
              </c:strCache>
            </c:strRef>
          </c:cat>
          <c:val>
            <c:numRef>
              <c:f>Sheet1!$C$2</c:f>
              <c:numCache>
                <c:formatCode>0%</c:formatCode>
                <c:ptCount val="1"/>
                <c:pt idx="0">
                  <c:v>0.79</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Transit</c:v>
                </c:pt>
              </c:strCache>
            </c:strRef>
          </c:cat>
          <c:val>
            <c:numRef>
              <c:f>Sheet1!$B$2</c:f>
              <c:numCache>
                <c:formatCode>0%</c:formatCode>
                <c:ptCount val="1"/>
                <c:pt idx="0">
                  <c:v>0.23</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Transit</c:v>
                </c:pt>
              </c:strCache>
            </c:strRef>
          </c:cat>
          <c:val>
            <c:numRef>
              <c:f>Sheet1!$C$2</c:f>
              <c:numCache>
                <c:formatCode>0%</c:formatCode>
                <c:ptCount val="1"/>
                <c:pt idx="0">
                  <c:v>0.77</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Street Furniture</c:v>
                </c:pt>
              </c:strCache>
            </c:strRef>
          </c:cat>
          <c:val>
            <c:numRef>
              <c:f>Sheet1!$B$2</c:f>
              <c:numCache>
                <c:formatCode>0%</c:formatCode>
                <c:ptCount val="1"/>
                <c:pt idx="0">
                  <c:v>0.36</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Street Furniture</c:v>
                </c:pt>
              </c:strCache>
            </c:strRef>
          </c:cat>
          <c:val>
            <c:numRef>
              <c:f>Sheet1!$C$2</c:f>
              <c:numCache>
                <c:formatCode>0%</c:formatCode>
                <c:ptCount val="1"/>
                <c:pt idx="0">
                  <c:v>0.64</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01018184135313"/>
          <c:y val="0.10478185917096373"/>
          <c:w val="0.63643187403330759"/>
          <c:h val="0.86644860581021044"/>
        </c:manualLayout>
      </c:layout>
      <c:barChart>
        <c:barDir val="bar"/>
        <c:grouping val="percentStacked"/>
        <c:varyColors val="0"/>
        <c:ser>
          <c:idx val="0"/>
          <c:order val="0"/>
          <c:tx>
            <c:strRef>
              <c:f>Sheet1!$B$1</c:f>
              <c:strCache>
                <c:ptCount val="1"/>
                <c:pt idx="0">
                  <c:v>Very favorable</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OOH Advertisements</c:v>
                </c:pt>
                <c:pt idx="1">
                  <c:v>Magazines or newspapers</c:v>
                </c:pt>
                <c:pt idx="2">
                  <c:v>Television</c:v>
                </c:pt>
                <c:pt idx="3">
                  <c:v>Social media</c:v>
                </c:pt>
                <c:pt idx="4">
                  <c:v>Online media, websites, and search engines</c:v>
                </c:pt>
                <c:pt idx="5">
                  <c:v>Radio, podcasts, and audio streaming</c:v>
                </c:pt>
              </c:strCache>
            </c:strRef>
          </c:cat>
          <c:val>
            <c:numRef>
              <c:f>Sheet1!$B$2:$B$7</c:f>
              <c:numCache>
                <c:formatCode>0%</c:formatCode>
                <c:ptCount val="6"/>
                <c:pt idx="0">
                  <c:v>0.13</c:v>
                </c:pt>
                <c:pt idx="1">
                  <c:v>0.18</c:v>
                </c:pt>
                <c:pt idx="2">
                  <c:v>0.21</c:v>
                </c:pt>
                <c:pt idx="3">
                  <c:v>0.19</c:v>
                </c:pt>
                <c:pt idx="4">
                  <c:v>0.15</c:v>
                </c:pt>
                <c:pt idx="5">
                  <c:v>0.15</c:v>
                </c:pt>
              </c:numCache>
            </c:numRef>
          </c:val>
          <c:extLst>
            <c:ext xmlns:c16="http://schemas.microsoft.com/office/drawing/2014/chart" uri="{C3380CC4-5D6E-409C-BE32-E72D297353CC}">
              <c16:uniqueId val="{00000000-7F8E-40A3-8A84-D41EE56A3AEE}"/>
            </c:ext>
          </c:extLst>
        </c:ser>
        <c:ser>
          <c:idx val="1"/>
          <c:order val="1"/>
          <c:tx>
            <c:strRef>
              <c:f>Sheet1!$C$1</c:f>
              <c:strCache>
                <c:ptCount val="1"/>
                <c:pt idx="0">
                  <c:v>Somewhat favorable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OOH Advertisements</c:v>
                </c:pt>
                <c:pt idx="1">
                  <c:v>Magazines or newspapers</c:v>
                </c:pt>
                <c:pt idx="2">
                  <c:v>Television</c:v>
                </c:pt>
                <c:pt idx="3">
                  <c:v>Social media</c:v>
                </c:pt>
                <c:pt idx="4">
                  <c:v>Online media, websites, and search engines</c:v>
                </c:pt>
                <c:pt idx="5">
                  <c:v>Radio, podcasts, and audio streaming</c:v>
                </c:pt>
              </c:strCache>
            </c:strRef>
          </c:cat>
          <c:val>
            <c:numRef>
              <c:f>Sheet1!$C$2:$C$7</c:f>
              <c:numCache>
                <c:formatCode>0%</c:formatCode>
                <c:ptCount val="6"/>
                <c:pt idx="0">
                  <c:v>0.37</c:v>
                </c:pt>
                <c:pt idx="1">
                  <c:v>0.42</c:v>
                </c:pt>
                <c:pt idx="2">
                  <c:v>0.38</c:v>
                </c:pt>
                <c:pt idx="3">
                  <c:v>0.36</c:v>
                </c:pt>
                <c:pt idx="4">
                  <c:v>0.39</c:v>
                </c:pt>
                <c:pt idx="5">
                  <c:v>0.39</c:v>
                </c:pt>
              </c:numCache>
            </c:numRef>
          </c:val>
          <c:extLst>
            <c:ext xmlns:c16="http://schemas.microsoft.com/office/drawing/2014/chart" uri="{C3380CC4-5D6E-409C-BE32-E72D297353CC}">
              <c16:uniqueId val="{00000001-7F8E-40A3-8A84-D41EE56A3AEE}"/>
            </c:ext>
          </c:extLst>
        </c:ser>
        <c:ser>
          <c:idx val="2"/>
          <c:order val="2"/>
          <c:tx>
            <c:strRef>
              <c:f>Sheet1!$D$1</c:f>
              <c:strCache>
                <c:ptCount val="1"/>
                <c:pt idx="0">
                  <c:v>Don't know/No opinion</c:v>
                </c:pt>
              </c:strCache>
            </c:strRef>
          </c:tx>
          <c:spPr>
            <a:solidFill>
              <a:srgbClr val="CACACA"/>
            </a:solidFill>
            <a:ln>
              <a:solidFill>
                <a:srgbClr val="CACACA"/>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OOH Advertisements</c:v>
                </c:pt>
                <c:pt idx="1">
                  <c:v>Magazines or newspapers</c:v>
                </c:pt>
                <c:pt idx="2">
                  <c:v>Television</c:v>
                </c:pt>
                <c:pt idx="3">
                  <c:v>Social media</c:v>
                </c:pt>
                <c:pt idx="4">
                  <c:v>Online media, websites, and search engines</c:v>
                </c:pt>
                <c:pt idx="5">
                  <c:v>Radio, podcasts, and audio streaming</c:v>
                </c:pt>
              </c:strCache>
            </c:strRef>
          </c:cat>
          <c:val>
            <c:numRef>
              <c:f>Sheet1!$D$2:$D$7</c:f>
              <c:numCache>
                <c:formatCode>0%</c:formatCode>
                <c:ptCount val="6"/>
                <c:pt idx="0">
                  <c:v>0.31</c:v>
                </c:pt>
                <c:pt idx="1">
                  <c:v>0.22</c:v>
                </c:pt>
                <c:pt idx="2">
                  <c:v>0.15</c:v>
                </c:pt>
                <c:pt idx="3">
                  <c:v>0.17</c:v>
                </c:pt>
                <c:pt idx="4">
                  <c:v>0.19</c:v>
                </c:pt>
                <c:pt idx="5">
                  <c:v>0.22</c:v>
                </c:pt>
              </c:numCache>
            </c:numRef>
          </c:val>
          <c:extLst>
            <c:ext xmlns:c16="http://schemas.microsoft.com/office/drawing/2014/chart" uri="{C3380CC4-5D6E-409C-BE32-E72D297353CC}">
              <c16:uniqueId val="{00000002-7F8E-40A3-8A84-D41EE56A3AEE}"/>
            </c:ext>
          </c:extLst>
        </c:ser>
        <c:ser>
          <c:idx val="3"/>
          <c:order val="3"/>
          <c:tx>
            <c:strRef>
              <c:f>Sheet1!$E$1</c:f>
              <c:strCache>
                <c:ptCount val="1"/>
                <c:pt idx="0">
                  <c:v>Somewhat unfavorable</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OOH Advertisements</c:v>
                </c:pt>
                <c:pt idx="1">
                  <c:v>Magazines or newspapers</c:v>
                </c:pt>
                <c:pt idx="2">
                  <c:v>Television</c:v>
                </c:pt>
                <c:pt idx="3">
                  <c:v>Social media</c:v>
                </c:pt>
                <c:pt idx="4">
                  <c:v>Online media, websites, and search engines</c:v>
                </c:pt>
                <c:pt idx="5">
                  <c:v>Radio, podcasts, and audio streaming</c:v>
                </c:pt>
              </c:strCache>
            </c:strRef>
          </c:cat>
          <c:val>
            <c:numRef>
              <c:f>Sheet1!$E$2:$E$7</c:f>
              <c:numCache>
                <c:formatCode>0%</c:formatCode>
                <c:ptCount val="6"/>
                <c:pt idx="0">
                  <c:v>0.12</c:v>
                </c:pt>
                <c:pt idx="1">
                  <c:v>0.11</c:v>
                </c:pt>
                <c:pt idx="2">
                  <c:v>0.17</c:v>
                </c:pt>
                <c:pt idx="3">
                  <c:v>0.19</c:v>
                </c:pt>
                <c:pt idx="4">
                  <c:v>0.17</c:v>
                </c:pt>
                <c:pt idx="5">
                  <c:v>0.15</c:v>
                </c:pt>
              </c:numCache>
            </c:numRef>
          </c:val>
          <c:extLst>
            <c:ext xmlns:c16="http://schemas.microsoft.com/office/drawing/2014/chart" uri="{C3380CC4-5D6E-409C-BE32-E72D297353CC}">
              <c16:uniqueId val="{00000003-7F8E-40A3-8A84-D41EE56A3AEE}"/>
            </c:ext>
          </c:extLst>
        </c:ser>
        <c:ser>
          <c:idx val="4"/>
          <c:order val="4"/>
          <c:tx>
            <c:strRef>
              <c:f>Sheet1!$F$1</c:f>
              <c:strCache>
                <c:ptCount val="1"/>
                <c:pt idx="0">
                  <c:v>Very unfavorable</c:v>
                </c:pt>
              </c:strCache>
            </c:strRef>
          </c:tx>
          <c:spPr>
            <a:solidFill>
              <a:schemeClr val="accent6">
                <a:lumMod val="50000"/>
              </a:schemeClr>
            </a:solidFill>
            <a:ln>
              <a:solidFill>
                <a:schemeClr val="accent6">
                  <a:lumMod val="50000"/>
                </a:schemeClr>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OOH Advertisements</c:v>
                </c:pt>
                <c:pt idx="1">
                  <c:v>Magazines or newspapers</c:v>
                </c:pt>
                <c:pt idx="2">
                  <c:v>Television</c:v>
                </c:pt>
                <c:pt idx="3">
                  <c:v>Social media</c:v>
                </c:pt>
                <c:pt idx="4">
                  <c:v>Online media, websites, and search engines</c:v>
                </c:pt>
                <c:pt idx="5">
                  <c:v>Radio, podcasts, and audio streaming</c:v>
                </c:pt>
              </c:strCache>
            </c:strRef>
          </c:cat>
          <c:val>
            <c:numRef>
              <c:f>Sheet1!$F$2:$F$7</c:f>
              <c:numCache>
                <c:formatCode>0%</c:formatCode>
                <c:ptCount val="6"/>
                <c:pt idx="0">
                  <c:v>7.0000000000000007E-2</c:v>
                </c:pt>
                <c:pt idx="1">
                  <c:v>7.0000000000000007E-2</c:v>
                </c:pt>
                <c:pt idx="2">
                  <c:v>0.09</c:v>
                </c:pt>
                <c:pt idx="3">
                  <c:v>0.09</c:v>
                </c:pt>
                <c:pt idx="4">
                  <c:v>0.1</c:v>
                </c:pt>
                <c:pt idx="5">
                  <c:v>0.09</c:v>
                </c:pt>
              </c:numCache>
            </c:numRef>
          </c:val>
          <c:extLst>
            <c:ext xmlns:c16="http://schemas.microsoft.com/office/drawing/2014/chart" uri="{C3380CC4-5D6E-409C-BE32-E72D297353CC}">
              <c16:uniqueId val="{00000004-7F8E-40A3-8A84-D41EE56A3AEE}"/>
            </c:ext>
          </c:extLst>
        </c:ser>
        <c:dLbls>
          <c:dLblPos val="ctr"/>
          <c:showLegendKey val="0"/>
          <c:showVal val="1"/>
          <c:showCatName val="0"/>
          <c:showSerName val="0"/>
          <c:showPercent val="0"/>
          <c:showBubbleSize val="0"/>
        </c:dLbls>
        <c:gapWidth val="15"/>
        <c:overlap val="100"/>
        <c:axId val="652270896"/>
        <c:axId val="652273536"/>
      </c:barChart>
      <c:catAx>
        <c:axId val="6522708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9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t"/>
        <c:numFmt formatCode="0%" sourceLinked="1"/>
        <c:majorTickMark val="none"/>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01018184135313"/>
          <c:y val="0.10478185917096373"/>
          <c:w val="0.63643187403330759"/>
          <c:h val="0.86644860581021044"/>
        </c:manualLayout>
      </c:layout>
      <c:barChart>
        <c:barDir val="bar"/>
        <c:grouping val="percentStacked"/>
        <c:varyColors val="0"/>
        <c:ser>
          <c:idx val="0"/>
          <c:order val="0"/>
          <c:tx>
            <c:strRef>
              <c:f>Sheet1!$B$1</c:f>
              <c:strCache>
                <c:ptCount val="1"/>
                <c:pt idx="0">
                  <c:v>Very favorable</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Billboards</c:v>
                </c:pt>
                <c:pt idx="1">
                  <c:v>Magazines or newspapers</c:v>
                </c:pt>
                <c:pt idx="2">
                  <c:v>Television</c:v>
                </c:pt>
                <c:pt idx="3">
                  <c:v>Social media</c:v>
                </c:pt>
                <c:pt idx="4">
                  <c:v>Online media, websites, and search engines</c:v>
                </c:pt>
                <c:pt idx="5">
                  <c:v>Radio, podcasts, and audio streaming</c:v>
                </c:pt>
              </c:strCache>
            </c:strRef>
          </c:cat>
          <c:val>
            <c:numRef>
              <c:f>Sheet1!$B$2:$B$7</c:f>
              <c:numCache>
                <c:formatCode>0%</c:formatCode>
                <c:ptCount val="6"/>
                <c:pt idx="0">
                  <c:v>0.18</c:v>
                </c:pt>
                <c:pt idx="1">
                  <c:v>0.18</c:v>
                </c:pt>
                <c:pt idx="2">
                  <c:v>0.21</c:v>
                </c:pt>
                <c:pt idx="3">
                  <c:v>0.19</c:v>
                </c:pt>
                <c:pt idx="4">
                  <c:v>0.15</c:v>
                </c:pt>
                <c:pt idx="5">
                  <c:v>0.15</c:v>
                </c:pt>
              </c:numCache>
            </c:numRef>
          </c:val>
          <c:extLst>
            <c:ext xmlns:c16="http://schemas.microsoft.com/office/drawing/2014/chart" uri="{C3380CC4-5D6E-409C-BE32-E72D297353CC}">
              <c16:uniqueId val="{00000000-7F8E-40A3-8A84-D41EE56A3AEE}"/>
            </c:ext>
          </c:extLst>
        </c:ser>
        <c:ser>
          <c:idx val="1"/>
          <c:order val="1"/>
          <c:tx>
            <c:strRef>
              <c:f>Sheet1!$C$1</c:f>
              <c:strCache>
                <c:ptCount val="1"/>
                <c:pt idx="0">
                  <c:v>Somewhat favorable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Billboards</c:v>
                </c:pt>
                <c:pt idx="1">
                  <c:v>Magazines or newspapers</c:v>
                </c:pt>
                <c:pt idx="2">
                  <c:v>Television</c:v>
                </c:pt>
                <c:pt idx="3">
                  <c:v>Social media</c:v>
                </c:pt>
                <c:pt idx="4">
                  <c:v>Online media, websites, and search engines</c:v>
                </c:pt>
                <c:pt idx="5">
                  <c:v>Radio, podcasts, and audio streaming</c:v>
                </c:pt>
              </c:strCache>
            </c:strRef>
          </c:cat>
          <c:val>
            <c:numRef>
              <c:f>Sheet1!$C$2:$C$7</c:f>
              <c:numCache>
                <c:formatCode>0%</c:formatCode>
                <c:ptCount val="6"/>
                <c:pt idx="0">
                  <c:v>0.43</c:v>
                </c:pt>
                <c:pt idx="1">
                  <c:v>0.42</c:v>
                </c:pt>
                <c:pt idx="2">
                  <c:v>0.38</c:v>
                </c:pt>
                <c:pt idx="3">
                  <c:v>0.36</c:v>
                </c:pt>
                <c:pt idx="4">
                  <c:v>0.39</c:v>
                </c:pt>
                <c:pt idx="5">
                  <c:v>0.39</c:v>
                </c:pt>
              </c:numCache>
            </c:numRef>
          </c:val>
          <c:extLst>
            <c:ext xmlns:c16="http://schemas.microsoft.com/office/drawing/2014/chart" uri="{C3380CC4-5D6E-409C-BE32-E72D297353CC}">
              <c16:uniqueId val="{00000001-7F8E-40A3-8A84-D41EE56A3AEE}"/>
            </c:ext>
          </c:extLst>
        </c:ser>
        <c:ser>
          <c:idx val="2"/>
          <c:order val="2"/>
          <c:tx>
            <c:strRef>
              <c:f>Sheet1!$D$1</c:f>
              <c:strCache>
                <c:ptCount val="1"/>
                <c:pt idx="0">
                  <c:v>Don't know/No opinion</c:v>
                </c:pt>
              </c:strCache>
            </c:strRef>
          </c:tx>
          <c:spPr>
            <a:solidFill>
              <a:srgbClr val="CACACA"/>
            </a:solidFill>
            <a:ln>
              <a:solidFill>
                <a:srgbClr val="CACACA"/>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Billboards</c:v>
                </c:pt>
                <c:pt idx="1">
                  <c:v>Magazines or newspapers</c:v>
                </c:pt>
                <c:pt idx="2">
                  <c:v>Television</c:v>
                </c:pt>
                <c:pt idx="3">
                  <c:v>Social media</c:v>
                </c:pt>
                <c:pt idx="4">
                  <c:v>Online media, websites, and search engines</c:v>
                </c:pt>
                <c:pt idx="5">
                  <c:v>Radio, podcasts, and audio streaming</c:v>
                </c:pt>
              </c:strCache>
            </c:strRef>
          </c:cat>
          <c:val>
            <c:numRef>
              <c:f>Sheet1!$D$2:$D$7</c:f>
              <c:numCache>
                <c:formatCode>0%</c:formatCode>
                <c:ptCount val="6"/>
                <c:pt idx="0">
                  <c:v>0.21</c:v>
                </c:pt>
                <c:pt idx="1">
                  <c:v>0.22</c:v>
                </c:pt>
                <c:pt idx="2">
                  <c:v>0.15</c:v>
                </c:pt>
                <c:pt idx="3">
                  <c:v>0.17</c:v>
                </c:pt>
                <c:pt idx="4">
                  <c:v>0.19</c:v>
                </c:pt>
                <c:pt idx="5">
                  <c:v>0.22</c:v>
                </c:pt>
              </c:numCache>
            </c:numRef>
          </c:val>
          <c:extLst>
            <c:ext xmlns:c16="http://schemas.microsoft.com/office/drawing/2014/chart" uri="{C3380CC4-5D6E-409C-BE32-E72D297353CC}">
              <c16:uniqueId val="{00000002-7F8E-40A3-8A84-D41EE56A3AEE}"/>
            </c:ext>
          </c:extLst>
        </c:ser>
        <c:ser>
          <c:idx val="3"/>
          <c:order val="3"/>
          <c:tx>
            <c:strRef>
              <c:f>Sheet1!$E$1</c:f>
              <c:strCache>
                <c:ptCount val="1"/>
                <c:pt idx="0">
                  <c:v>Somewhat unfavorable</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Billboards</c:v>
                </c:pt>
                <c:pt idx="1">
                  <c:v>Magazines or newspapers</c:v>
                </c:pt>
                <c:pt idx="2">
                  <c:v>Television</c:v>
                </c:pt>
                <c:pt idx="3">
                  <c:v>Social media</c:v>
                </c:pt>
                <c:pt idx="4">
                  <c:v>Online media, websites, and search engines</c:v>
                </c:pt>
                <c:pt idx="5">
                  <c:v>Radio, podcasts, and audio streaming</c:v>
                </c:pt>
              </c:strCache>
            </c:strRef>
          </c:cat>
          <c:val>
            <c:numRef>
              <c:f>Sheet1!$E$2:$E$7</c:f>
              <c:numCache>
                <c:formatCode>0%</c:formatCode>
                <c:ptCount val="6"/>
                <c:pt idx="0">
                  <c:v>0.1</c:v>
                </c:pt>
                <c:pt idx="1">
                  <c:v>0.11</c:v>
                </c:pt>
                <c:pt idx="2">
                  <c:v>0.17</c:v>
                </c:pt>
                <c:pt idx="3">
                  <c:v>0.19</c:v>
                </c:pt>
                <c:pt idx="4">
                  <c:v>0.17</c:v>
                </c:pt>
                <c:pt idx="5">
                  <c:v>0.15</c:v>
                </c:pt>
              </c:numCache>
            </c:numRef>
          </c:val>
          <c:extLst>
            <c:ext xmlns:c16="http://schemas.microsoft.com/office/drawing/2014/chart" uri="{C3380CC4-5D6E-409C-BE32-E72D297353CC}">
              <c16:uniqueId val="{00000003-7F8E-40A3-8A84-D41EE56A3AEE}"/>
            </c:ext>
          </c:extLst>
        </c:ser>
        <c:ser>
          <c:idx val="4"/>
          <c:order val="4"/>
          <c:tx>
            <c:strRef>
              <c:f>Sheet1!$F$1</c:f>
              <c:strCache>
                <c:ptCount val="1"/>
                <c:pt idx="0">
                  <c:v>Very unfavorable</c:v>
                </c:pt>
              </c:strCache>
            </c:strRef>
          </c:tx>
          <c:spPr>
            <a:solidFill>
              <a:schemeClr val="accent6">
                <a:lumMod val="50000"/>
              </a:schemeClr>
            </a:solidFill>
            <a:ln>
              <a:solidFill>
                <a:schemeClr val="accent6">
                  <a:lumMod val="50000"/>
                </a:schemeClr>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Billboards</c:v>
                </c:pt>
                <c:pt idx="1">
                  <c:v>Magazines or newspapers</c:v>
                </c:pt>
                <c:pt idx="2">
                  <c:v>Television</c:v>
                </c:pt>
                <c:pt idx="3">
                  <c:v>Social media</c:v>
                </c:pt>
                <c:pt idx="4">
                  <c:v>Online media, websites, and search engines</c:v>
                </c:pt>
                <c:pt idx="5">
                  <c:v>Radio, podcasts, and audio streaming</c:v>
                </c:pt>
              </c:strCache>
            </c:strRef>
          </c:cat>
          <c:val>
            <c:numRef>
              <c:f>Sheet1!$F$2:$F$7</c:f>
              <c:numCache>
                <c:formatCode>0%</c:formatCode>
                <c:ptCount val="6"/>
                <c:pt idx="0">
                  <c:v>7.0000000000000007E-2</c:v>
                </c:pt>
                <c:pt idx="1">
                  <c:v>7.0000000000000007E-2</c:v>
                </c:pt>
                <c:pt idx="2">
                  <c:v>0.09</c:v>
                </c:pt>
                <c:pt idx="3">
                  <c:v>0.09</c:v>
                </c:pt>
                <c:pt idx="4">
                  <c:v>0.1</c:v>
                </c:pt>
                <c:pt idx="5">
                  <c:v>0.09</c:v>
                </c:pt>
              </c:numCache>
            </c:numRef>
          </c:val>
          <c:extLst>
            <c:ext xmlns:c16="http://schemas.microsoft.com/office/drawing/2014/chart" uri="{C3380CC4-5D6E-409C-BE32-E72D297353CC}">
              <c16:uniqueId val="{00000004-7F8E-40A3-8A84-D41EE56A3AEE}"/>
            </c:ext>
          </c:extLst>
        </c:ser>
        <c:dLbls>
          <c:dLblPos val="ctr"/>
          <c:showLegendKey val="0"/>
          <c:showVal val="1"/>
          <c:showCatName val="0"/>
          <c:showSerName val="0"/>
          <c:showPercent val="0"/>
          <c:showBubbleSize val="0"/>
        </c:dLbls>
        <c:gapWidth val="15"/>
        <c:overlap val="100"/>
        <c:axId val="652270896"/>
        <c:axId val="652273536"/>
      </c:barChart>
      <c:catAx>
        <c:axId val="6522708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9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t"/>
        <c:numFmt formatCode="0%" sourceLinked="1"/>
        <c:majorTickMark val="none"/>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40565271715425"/>
          <c:y val="0.10478185917096373"/>
          <c:w val="0.68233964707422223"/>
          <c:h val="0.86644860581021044"/>
        </c:manualLayout>
      </c:layout>
      <c:barChart>
        <c:barDir val="bar"/>
        <c:grouping val="percentStacked"/>
        <c:varyColors val="0"/>
        <c:ser>
          <c:idx val="0"/>
          <c:order val="0"/>
          <c:tx>
            <c:strRef>
              <c:f>Sheet1!$B$1</c:f>
              <c:strCache>
                <c:ptCount val="1"/>
                <c:pt idx="0">
                  <c:v>In the past 7 days</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Sheet1!$A$2:$A$20</c:f>
              <c:strCache>
                <c:ptCount val="19"/>
                <c:pt idx="0">
                  <c:v>Billboard</c:v>
                </c:pt>
                <c:pt idx="1">
                  <c:v>Printed signs in places of business</c:v>
                </c:pt>
                <c:pt idx="2">
                  <c:v>Video screens at places of business</c:v>
                </c:pt>
                <c:pt idx="3">
                  <c:v>Digital billboard or digital poster</c:v>
                </c:pt>
                <c:pt idx="4">
                  <c:v>Wrapped vehicles or other signs on vehicles</c:v>
                </c:pt>
                <c:pt idx="5">
                  <c:v>Poster – smaller printed signs that appear on city streets.</c:v>
                </c:pt>
                <c:pt idx="6">
                  <c:v>Side of a public bus</c:v>
                </c:pt>
                <c:pt idx="7">
                  <c:v>Any street-level print advertising</c:v>
                </c:pt>
                <c:pt idx="8">
                  <c:v>Any street-level digital advertising</c:v>
                </c:pt>
                <c:pt idx="9">
                  <c:v>Shopping mall</c:v>
                </c:pt>
                <c:pt idx="10">
                  <c:v>Mobile billboards</c:v>
                </c:pt>
                <c:pt idx="11">
                  <c:v>Printed ads in bus shelters</c:v>
                </c:pt>
                <c:pt idx="12">
                  <c:v>Movie theater</c:v>
                </c:pt>
                <c:pt idx="13">
                  <c:v>Printed ads in commuter rail or subway car, platform, or station</c:v>
                </c:pt>
                <c:pt idx="14">
                  <c:v>Ride-share vehicle (exterior or interior)</c:v>
                </c:pt>
                <c:pt idx="15">
                  <c:v>Digital ads in bus shelters</c:v>
                </c:pt>
                <c:pt idx="16">
                  <c:v>Taxicab (exterior or interior)</c:v>
                </c:pt>
                <c:pt idx="17">
                  <c:v>Digital ads in commuter rail or subway car, platform, or station</c:v>
                </c:pt>
                <c:pt idx="18">
                  <c:v>Airport</c:v>
                </c:pt>
              </c:strCache>
            </c:strRef>
          </c:cat>
          <c:val>
            <c:numRef>
              <c:f>Sheet1!$B$2:$B$20</c:f>
              <c:numCache>
                <c:formatCode>0%</c:formatCode>
                <c:ptCount val="19"/>
                <c:pt idx="0">
                  <c:v>0.48</c:v>
                </c:pt>
                <c:pt idx="1">
                  <c:v>0.44</c:v>
                </c:pt>
                <c:pt idx="2">
                  <c:v>0.34</c:v>
                </c:pt>
                <c:pt idx="3">
                  <c:v>0.32</c:v>
                </c:pt>
                <c:pt idx="4">
                  <c:v>0.3</c:v>
                </c:pt>
                <c:pt idx="5">
                  <c:v>0.28999999999999998</c:v>
                </c:pt>
                <c:pt idx="6">
                  <c:v>0.31</c:v>
                </c:pt>
                <c:pt idx="7">
                  <c:v>0.26</c:v>
                </c:pt>
                <c:pt idx="8">
                  <c:v>0.25</c:v>
                </c:pt>
                <c:pt idx="9">
                  <c:v>0.19</c:v>
                </c:pt>
                <c:pt idx="10">
                  <c:v>0.22</c:v>
                </c:pt>
                <c:pt idx="11">
                  <c:v>0.17</c:v>
                </c:pt>
                <c:pt idx="12">
                  <c:v>0.12</c:v>
                </c:pt>
                <c:pt idx="13">
                  <c:v>0.14000000000000001</c:v>
                </c:pt>
                <c:pt idx="14">
                  <c:v>0.14000000000000001</c:v>
                </c:pt>
                <c:pt idx="15">
                  <c:v>0.13</c:v>
                </c:pt>
                <c:pt idx="16">
                  <c:v>0.12</c:v>
                </c:pt>
                <c:pt idx="17">
                  <c:v>0.11</c:v>
                </c:pt>
                <c:pt idx="18">
                  <c:v>7.0000000000000007E-2</c:v>
                </c:pt>
              </c:numCache>
            </c:numRef>
          </c:val>
          <c:extLst>
            <c:ext xmlns:c16="http://schemas.microsoft.com/office/drawing/2014/chart" uri="{C3380CC4-5D6E-409C-BE32-E72D297353CC}">
              <c16:uniqueId val="{00000000-991C-4F91-848B-2177F1BF61A4}"/>
            </c:ext>
          </c:extLst>
        </c:ser>
        <c:ser>
          <c:idx val="1"/>
          <c:order val="1"/>
          <c:tx>
            <c:strRef>
              <c:f>Sheet1!$C$1</c:f>
              <c:strCache>
                <c:ptCount val="1"/>
                <c:pt idx="0">
                  <c:v>In the past 8 - 30 days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Sheet1!$A$2:$A$20</c:f>
              <c:strCache>
                <c:ptCount val="19"/>
                <c:pt idx="0">
                  <c:v>Billboard</c:v>
                </c:pt>
                <c:pt idx="1">
                  <c:v>Printed signs in places of business</c:v>
                </c:pt>
                <c:pt idx="2">
                  <c:v>Video screens at places of business</c:v>
                </c:pt>
                <c:pt idx="3">
                  <c:v>Digital billboard or digital poster</c:v>
                </c:pt>
                <c:pt idx="4">
                  <c:v>Wrapped vehicles or other signs on vehicles</c:v>
                </c:pt>
                <c:pt idx="5">
                  <c:v>Poster – smaller printed signs that appear on city streets.</c:v>
                </c:pt>
                <c:pt idx="6">
                  <c:v>Side of a public bus</c:v>
                </c:pt>
                <c:pt idx="7">
                  <c:v>Any street-level print advertising</c:v>
                </c:pt>
                <c:pt idx="8">
                  <c:v>Any street-level digital advertising</c:v>
                </c:pt>
                <c:pt idx="9">
                  <c:v>Shopping mall</c:v>
                </c:pt>
                <c:pt idx="10">
                  <c:v>Mobile billboards</c:v>
                </c:pt>
                <c:pt idx="11">
                  <c:v>Printed ads in bus shelters</c:v>
                </c:pt>
                <c:pt idx="12">
                  <c:v>Movie theater</c:v>
                </c:pt>
                <c:pt idx="13">
                  <c:v>Printed ads in commuter rail or subway car, platform, or station</c:v>
                </c:pt>
                <c:pt idx="14">
                  <c:v>Ride-share vehicle (exterior or interior)</c:v>
                </c:pt>
                <c:pt idx="15">
                  <c:v>Digital ads in bus shelters</c:v>
                </c:pt>
                <c:pt idx="16">
                  <c:v>Taxicab (exterior or interior)</c:v>
                </c:pt>
                <c:pt idx="17">
                  <c:v>Digital ads in commuter rail or subway car, platform, or station</c:v>
                </c:pt>
                <c:pt idx="18">
                  <c:v>Airport</c:v>
                </c:pt>
              </c:strCache>
            </c:strRef>
          </c:cat>
          <c:val>
            <c:numRef>
              <c:f>Sheet1!$C$2:$C$20</c:f>
              <c:numCache>
                <c:formatCode>0%</c:formatCode>
                <c:ptCount val="19"/>
                <c:pt idx="0">
                  <c:v>0.21</c:v>
                </c:pt>
                <c:pt idx="1">
                  <c:v>0.19</c:v>
                </c:pt>
                <c:pt idx="2">
                  <c:v>0.2</c:v>
                </c:pt>
                <c:pt idx="3">
                  <c:v>0.18</c:v>
                </c:pt>
                <c:pt idx="4">
                  <c:v>0.19</c:v>
                </c:pt>
                <c:pt idx="5">
                  <c:v>0.2</c:v>
                </c:pt>
                <c:pt idx="6">
                  <c:v>0.16</c:v>
                </c:pt>
                <c:pt idx="7">
                  <c:v>0.21</c:v>
                </c:pt>
                <c:pt idx="8">
                  <c:v>0.16</c:v>
                </c:pt>
                <c:pt idx="9">
                  <c:v>0.21</c:v>
                </c:pt>
                <c:pt idx="10">
                  <c:v>0.14000000000000001</c:v>
                </c:pt>
                <c:pt idx="11">
                  <c:v>0.13</c:v>
                </c:pt>
                <c:pt idx="12">
                  <c:v>0.16</c:v>
                </c:pt>
                <c:pt idx="13">
                  <c:v>0.1</c:v>
                </c:pt>
                <c:pt idx="14">
                  <c:v>0.08</c:v>
                </c:pt>
                <c:pt idx="15">
                  <c:v>0.09</c:v>
                </c:pt>
                <c:pt idx="16">
                  <c:v>0.09</c:v>
                </c:pt>
                <c:pt idx="17">
                  <c:v>0.08</c:v>
                </c:pt>
                <c:pt idx="18">
                  <c:v>0.09</c:v>
                </c:pt>
              </c:numCache>
            </c:numRef>
          </c:val>
          <c:extLst>
            <c:ext xmlns:c16="http://schemas.microsoft.com/office/drawing/2014/chart" uri="{C3380CC4-5D6E-409C-BE32-E72D297353CC}">
              <c16:uniqueId val="{00000001-991C-4F91-848B-2177F1BF61A4}"/>
            </c:ext>
          </c:extLst>
        </c:ser>
        <c:ser>
          <c:idx val="2"/>
          <c:order val="2"/>
          <c:tx>
            <c:strRef>
              <c:f>Sheet1!$D$1</c:f>
              <c:strCache>
                <c:ptCount val="1"/>
                <c:pt idx="0">
                  <c:v>More than 30 days ago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Sheet1!$A$2:$A$20</c:f>
              <c:strCache>
                <c:ptCount val="19"/>
                <c:pt idx="0">
                  <c:v>Billboard</c:v>
                </c:pt>
                <c:pt idx="1">
                  <c:v>Printed signs in places of business</c:v>
                </c:pt>
                <c:pt idx="2">
                  <c:v>Video screens at places of business</c:v>
                </c:pt>
                <c:pt idx="3">
                  <c:v>Digital billboard or digital poster</c:v>
                </c:pt>
                <c:pt idx="4">
                  <c:v>Wrapped vehicles or other signs on vehicles</c:v>
                </c:pt>
                <c:pt idx="5">
                  <c:v>Poster – smaller printed signs that appear on city streets.</c:v>
                </c:pt>
                <c:pt idx="6">
                  <c:v>Side of a public bus</c:v>
                </c:pt>
                <c:pt idx="7">
                  <c:v>Any street-level print advertising</c:v>
                </c:pt>
                <c:pt idx="8">
                  <c:v>Any street-level digital advertising</c:v>
                </c:pt>
                <c:pt idx="9">
                  <c:v>Shopping mall</c:v>
                </c:pt>
                <c:pt idx="10">
                  <c:v>Mobile billboards</c:v>
                </c:pt>
                <c:pt idx="11">
                  <c:v>Printed ads in bus shelters</c:v>
                </c:pt>
                <c:pt idx="12">
                  <c:v>Movie theater</c:v>
                </c:pt>
                <c:pt idx="13">
                  <c:v>Printed ads in commuter rail or subway car, platform, or station</c:v>
                </c:pt>
                <c:pt idx="14">
                  <c:v>Ride-share vehicle (exterior or interior)</c:v>
                </c:pt>
                <c:pt idx="15">
                  <c:v>Digital ads in bus shelters</c:v>
                </c:pt>
                <c:pt idx="16">
                  <c:v>Taxicab (exterior or interior)</c:v>
                </c:pt>
                <c:pt idx="17">
                  <c:v>Digital ads in commuter rail or subway car, platform, or station</c:v>
                </c:pt>
                <c:pt idx="18">
                  <c:v>Airport</c:v>
                </c:pt>
              </c:strCache>
            </c:strRef>
          </c:cat>
          <c:val>
            <c:numRef>
              <c:f>Sheet1!$D$2:$D$20</c:f>
              <c:numCache>
                <c:formatCode>0%</c:formatCode>
                <c:ptCount val="19"/>
                <c:pt idx="0">
                  <c:v>0.12</c:v>
                </c:pt>
                <c:pt idx="1">
                  <c:v>0.14000000000000001</c:v>
                </c:pt>
                <c:pt idx="2">
                  <c:v>0.17</c:v>
                </c:pt>
                <c:pt idx="3">
                  <c:v>0.2</c:v>
                </c:pt>
                <c:pt idx="4">
                  <c:v>0.2</c:v>
                </c:pt>
                <c:pt idx="5">
                  <c:v>0.2</c:v>
                </c:pt>
                <c:pt idx="6">
                  <c:v>0.21</c:v>
                </c:pt>
                <c:pt idx="7">
                  <c:v>0.18</c:v>
                </c:pt>
                <c:pt idx="8">
                  <c:v>0.2</c:v>
                </c:pt>
                <c:pt idx="9">
                  <c:v>0.34</c:v>
                </c:pt>
                <c:pt idx="10">
                  <c:v>0.21</c:v>
                </c:pt>
                <c:pt idx="11">
                  <c:v>0.22</c:v>
                </c:pt>
                <c:pt idx="12">
                  <c:v>0.4</c:v>
                </c:pt>
                <c:pt idx="13">
                  <c:v>0.24</c:v>
                </c:pt>
                <c:pt idx="14">
                  <c:v>0.19</c:v>
                </c:pt>
                <c:pt idx="15">
                  <c:v>0.2</c:v>
                </c:pt>
                <c:pt idx="16">
                  <c:v>0.24</c:v>
                </c:pt>
                <c:pt idx="17">
                  <c:v>0.26</c:v>
                </c:pt>
                <c:pt idx="18">
                  <c:v>0.41</c:v>
                </c:pt>
              </c:numCache>
            </c:numRef>
          </c:val>
          <c:extLst>
            <c:ext xmlns:c16="http://schemas.microsoft.com/office/drawing/2014/chart" uri="{C3380CC4-5D6E-409C-BE32-E72D297353CC}">
              <c16:uniqueId val="{00000002-991C-4F91-848B-2177F1BF61A4}"/>
            </c:ext>
          </c:extLst>
        </c:ser>
        <c:ser>
          <c:idx val="3"/>
          <c:order val="3"/>
          <c:tx>
            <c:strRef>
              <c:f>Sheet1!$E$1</c:f>
              <c:strCache>
                <c:ptCount val="1"/>
                <c:pt idx="0">
                  <c:v>Never</c:v>
                </c:pt>
              </c:strCache>
            </c:strRef>
          </c:tx>
          <c:spPr>
            <a:solidFill>
              <a:schemeClr val="accent6">
                <a:lumMod val="50000"/>
              </a:schemeClr>
            </a:solidFill>
            <a:ln>
              <a:solidFill>
                <a:schemeClr val="accent6">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Sheet1!$A$2:$A$20</c:f>
              <c:strCache>
                <c:ptCount val="19"/>
                <c:pt idx="0">
                  <c:v>Billboard</c:v>
                </c:pt>
                <c:pt idx="1">
                  <c:v>Printed signs in places of business</c:v>
                </c:pt>
                <c:pt idx="2">
                  <c:v>Video screens at places of business</c:v>
                </c:pt>
                <c:pt idx="3">
                  <c:v>Digital billboard or digital poster</c:v>
                </c:pt>
                <c:pt idx="4">
                  <c:v>Wrapped vehicles or other signs on vehicles</c:v>
                </c:pt>
                <c:pt idx="5">
                  <c:v>Poster – smaller printed signs that appear on city streets.</c:v>
                </c:pt>
                <c:pt idx="6">
                  <c:v>Side of a public bus</c:v>
                </c:pt>
                <c:pt idx="7">
                  <c:v>Any street-level print advertising</c:v>
                </c:pt>
                <c:pt idx="8">
                  <c:v>Any street-level digital advertising</c:v>
                </c:pt>
                <c:pt idx="9">
                  <c:v>Shopping mall</c:v>
                </c:pt>
                <c:pt idx="10">
                  <c:v>Mobile billboards</c:v>
                </c:pt>
                <c:pt idx="11">
                  <c:v>Printed ads in bus shelters</c:v>
                </c:pt>
                <c:pt idx="12">
                  <c:v>Movie theater</c:v>
                </c:pt>
                <c:pt idx="13">
                  <c:v>Printed ads in commuter rail or subway car, platform, or station</c:v>
                </c:pt>
                <c:pt idx="14">
                  <c:v>Ride-share vehicle (exterior or interior)</c:v>
                </c:pt>
                <c:pt idx="15">
                  <c:v>Digital ads in bus shelters</c:v>
                </c:pt>
                <c:pt idx="16">
                  <c:v>Taxicab (exterior or interior)</c:v>
                </c:pt>
                <c:pt idx="17">
                  <c:v>Digital ads in commuter rail or subway car, platform, or station</c:v>
                </c:pt>
                <c:pt idx="18">
                  <c:v>Airport</c:v>
                </c:pt>
              </c:strCache>
            </c:strRef>
          </c:cat>
          <c:val>
            <c:numRef>
              <c:f>Sheet1!$E$2:$E$20</c:f>
              <c:numCache>
                <c:formatCode>0%</c:formatCode>
                <c:ptCount val="19"/>
                <c:pt idx="0">
                  <c:v>0.08</c:v>
                </c:pt>
                <c:pt idx="1">
                  <c:v>0.1</c:v>
                </c:pt>
                <c:pt idx="2">
                  <c:v>0.14000000000000001</c:v>
                </c:pt>
                <c:pt idx="3">
                  <c:v>0.15</c:v>
                </c:pt>
                <c:pt idx="4">
                  <c:v>0.18</c:v>
                </c:pt>
                <c:pt idx="5">
                  <c:v>0.16</c:v>
                </c:pt>
                <c:pt idx="6">
                  <c:v>0.18</c:v>
                </c:pt>
                <c:pt idx="7">
                  <c:v>0.16</c:v>
                </c:pt>
                <c:pt idx="8">
                  <c:v>0.19</c:v>
                </c:pt>
                <c:pt idx="9">
                  <c:v>0.14000000000000001</c:v>
                </c:pt>
                <c:pt idx="10">
                  <c:v>0.22</c:v>
                </c:pt>
                <c:pt idx="11">
                  <c:v>0.3</c:v>
                </c:pt>
                <c:pt idx="12">
                  <c:v>0.17</c:v>
                </c:pt>
                <c:pt idx="13">
                  <c:v>0.33</c:v>
                </c:pt>
                <c:pt idx="14">
                  <c:v>0.39</c:v>
                </c:pt>
                <c:pt idx="15">
                  <c:v>0.39</c:v>
                </c:pt>
                <c:pt idx="16">
                  <c:v>0.35</c:v>
                </c:pt>
                <c:pt idx="17">
                  <c:v>0.35</c:v>
                </c:pt>
                <c:pt idx="18">
                  <c:v>0.24</c:v>
                </c:pt>
              </c:numCache>
            </c:numRef>
          </c:val>
          <c:extLst>
            <c:ext xmlns:c16="http://schemas.microsoft.com/office/drawing/2014/chart" uri="{C3380CC4-5D6E-409C-BE32-E72D297353CC}">
              <c16:uniqueId val="{00000003-991C-4F91-848B-2177F1BF61A4}"/>
            </c:ext>
          </c:extLst>
        </c:ser>
        <c:ser>
          <c:idx val="4"/>
          <c:order val="4"/>
          <c:tx>
            <c:strRef>
              <c:f>Sheet1!$F$1</c:f>
              <c:strCache>
                <c:ptCount val="1"/>
                <c:pt idx="0">
                  <c:v>Not sure</c:v>
                </c:pt>
              </c:strCache>
            </c:strRef>
          </c:tx>
          <c:spPr>
            <a:solidFill>
              <a:srgbClr val="CACACA"/>
            </a:solidFill>
            <a:ln>
              <a:solidFill>
                <a:srgbClr val="CACACA"/>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Sheet1!$A$2:$A$20</c:f>
              <c:strCache>
                <c:ptCount val="19"/>
                <c:pt idx="0">
                  <c:v>Billboard</c:v>
                </c:pt>
                <c:pt idx="1">
                  <c:v>Printed signs in places of business</c:v>
                </c:pt>
                <c:pt idx="2">
                  <c:v>Video screens at places of business</c:v>
                </c:pt>
                <c:pt idx="3">
                  <c:v>Digital billboard or digital poster</c:v>
                </c:pt>
                <c:pt idx="4">
                  <c:v>Wrapped vehicles or other signs on vehicles</c:v>
                </c:pt>
                <c:pt idx="5">
                  <c:v>Poster – smaller printed signs that appear on city streets.</c:v>
                </c:pt>
                <c:pt idx="6">
                  <c:v>Side of a public bus</c:v>
                </c:pt>
                <c:pt idx="7">
                  <c:v>Any street-level print advertising</c:v>
                </c:pt>
                <c:pt idx="8">
                  <c:v>Any street-level digital advertising</c:v>
                </c:pt>
                <c:pt idx="9">
                  <c:v>Shopping mall</c:v>
                </c:pt>
                <c:pt idx="10">
                  <c:v>Mobile billboards</c:v>
                </c:pt>
                <c:pt idx="11">
                  <c:v>Printed ads in bus shelters</c:v>
                </c:pt>
                <c:pt idx="12">
                  <c:v>Movie theater</c:v>
                </c:pt>
                <c:pt idx="13">
                  <c:v>Printed ads in commuter rail or subway car, platform, or station</c:v>
                </c:pt>
                <c:pt idx="14">
                  <c:v>Ride-share vehicle (exterior or interior)</c:v>
                </c:pt>
                <c:pt idx="15">
                  <c:v>Digital ads in bus shelters</c:v>
                </c:pt>
                <c:pt idx="16">
                  <c:v>Taxicab (exterior or interior)</c:v>
                </c:pt>
                <c:pt idx="17">
                  <c:v>Digital ads in commuter rail or subway car, platform, or station</c:v>
                </c:pt>
                <c:pt idx="18">
                  <c:v>Airport</c:v>
                </c:pt>
              </c:strCache>
            </c:strRef>
          </c:cat>
          <c:val>
            <c:numRef>
              <c:f>Sheet1!$F$2:$F$20</c:f>
              <c:numCache>
                <c:formatCode>0%</c:formatCode>
                <c:ptCount val="19"/>
                <c:pt idx="0">
                  <c:v>0.1</c:v>
                </c:pt>
                <c:pt idx="1">
                  <c:v>0.12</c:v>
                </c:pt>
                <c:pt idx="2">
                  <c:v>0.15</c:v>
                </c:pt>
                <c:pt idx="3">
                  <c:v>0.15</c:v>
                </c:pt>
                <c:pt idx="4">
                  <c:v>0.13</c:v>
                </c:pt>
                <c:pt idx="5">
                  <c:v>0.15</c:v>
                </c:pt>
                <c:pt idx="6">
                  <c:v>0.13</c:v>
                </c:pt>
                <c:pt idx="7">
                  <c:v>0.18</c:v>
                </c:pt>
                <c:pt idx="8">
                  <c:v>0.2</c:v>
                </c:pt>
                <c:pt idx="9">
                  <c:v>0.13</c:v>
                </c:pt>
                <c:pt idx="10">
                  <c:v>0.22</c:v>
                </c:pt>
                <c:pt idx="11">
                  <c:v>0.18</c:v>
                </c:pt>
                <c:pt idx="12">
                  <c:v>0.16</c:v>
                </c:pt>
                <c:pt idx="13">
                  <c:v>0.19</c:v>
                </c:pt>
                <c:pt idx="14">
                  <c:v>0.2</c:v>
                </c:pt>
                <c:pt idx="15">
                  <c:v>0.19</c:v>
                </c:pt>
                <c:pt idx="16">
                  <c:v>0.2</c:v>
                </c:pt>
                <c:pt idx="17">
                  <c:v>0.2</c:v>
                </c:pt>
                <c:pt idx="18">
                  <c:v>0.18</c:v>
                </c:pt>
              </c:numCache>
            </c:numRef>
          </c:val>
          <c:extLst>
            <c:ext xmlns:c16="http://schemas.microsoft.com/office/drawing/2014/chart" uri="{C3380CC4-5D6E-409C-BE32-E72D297353CC}">
              <c16:uniqueId val="{00000004-991C-4F91-848B-2177F1BF61A4}"/>
            </c:ext>
          </c:extLst>
        </c:ser>
        <c:dLbls>
          <c:dLblPos val="ctr"/>
          <c:showLegendKey val="0"/>
          <c:showVal val="1"/>
          <c:showCatName val="0"/>
          <c:showSerName val="0"/>
          <c:showPercent val="0"/>
          <c:showBubbleSize val="0"/>
        </c:dLbls>
        <c:gapWidth val="15"/>
        <c:overlap val="100"/>
        <c:axId val="652270896"/>
        <c:axId val="652273536"/>
      </c:barChart>
      <c:catAx>
        <c:axId val="6522708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9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t"/>
        <c:numFmt formatCode="0%" sourceLinked="1"/>
        <c:majorTickMark val="none"/>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Any OOH Advertisement</c:v>
                </c:pt>
              </c:strCache>
            </c:strRef>
          </c:cat>
          <c:val>
            <c:numRef>
              <c:f>Sheet1!$B$2</c:f>
              <c:numCache>
                <c:formatCode>0%</c:formatCode>
                <c:ptCount val="1"/>
                <c:pt idx="0">
                  <c:v>0.12</c:v>
                </c:pt>
              </c:numCache>
            </c:numRef>
          </c:val>
          <c:extLst>
            <c:ext xmlns:c16="http://schemas.microsoft.com/office/drawing/2014/chart" uri="{C3380CC4-5D6E-409C-BE32-E72D297353CC}">
              <c16:uniqueId val="{00000000-EF07-483B-8670-F398F5FDD54A}"/>
            </c:ext>
          </c:extLst>
        </c:ser>
        <c:ser>
          <c:idx val="1"/>
          <c:order val="1"/>
          <c:tx>
            <c:strRef>
              <c:f>Sheet1!$C$1</c:f>
              <c:strCache>
                <c:ptCount val="1"/>
                <c:pt idx="0">
                  <c:v>Yes</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Any OOH Advertisement</c:v>
                </c:pt>
              </c:strCache>
            </c:strRef>
          </c:cat>
          <c:val>
            <c:numRef>
              <c:f>Sheet1!$C$2</c:f>
              <c:numCache>
                <c:formatCode>0%</c:formatCode>
                <c:ptCount val="1"/>
                <c:pt idx="0">
                  <c:v>0.88</c:v>
                </c:pt>
              </c:numCache>
            </c:numRef>
          </c:val>
          <c:extLst>
            <c:ext xmlns:c16="http://schemas.microsoft.com/office/drawing/2014/chart" uri="{C3380CC4-5D6E-409C-BE32-E72D297353CC}">
              <c16:uniqueId val="{00000001-EF07-483B-8670-F398F5FDD54A}"/>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51600935045224"/>
          <c:y val="0.10478185917096373"/>
          <c:w val="0.81422936790803102"/>
          <c:h val="0.86644860581021044"/>
        </c:manualLayout>
      </c:layout>
      <c:barChart>
        <c:barDir val="bar"/>
        <c:grouping val="percentStacked"/>
        <c:varyColors val="0"/>
        <c:ser>
          <c:idx val="0"/>
          <c:order val="0"/>
          <c:tx>
            <c:strRef>
              <c:f>Sheet1!$B$1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Any OOH Advertisement</c:v>
                </c:pt>
                <c:pt idx="1">
                  <c:v>Billboards</c:v>
                </c:pt>
                <c:pt idx="2">
                  <c:v>Place-Based</c:v>
                </c:pt>
                <c:pt idx="3">
                  <c:v>Transit</c:v>
                </c:pt>
                <c:pt idx="4">
                  <c:v>Street Furniture</c:v>
                </c:pt>
              </c:strCache>
            </c:strRef>
          </c:cat>
          <c:val>
            <c:numRef>
              <c:f>Sheet1!$B$2:$B$6</c:f>
              <c:numCache>
                <c:formatCode>0%</c:formatCode>
                <c:ptCount val="5"/>
                <c:pt idx="0">
                  <c:v>0.78</c:v>
                </c:pt>
                <c:pt idx="1">
                  <c:v>0.6</c:v>
                </c:pt>
                <c:pt idx="2">
                  <c:v>0.59</c:v>
                </c:pt>
                <c:pt idx="3">
                  <c:v>0.56999999999999995</c:v>
                </c:pt>
                <c:pt idx="4">
                  <c:v>0.42</c:v>
                </c:pt>
              </c:numCache>
            </c:numRef>
          </c:val>
          <c:extLst>
            <c:ext xmlns:c16="http://schemas.microsoft.com/office/drawing/2014/chart" uri="{C3380CC4-5D6E-409C-BE32-E72D297353CC}">
              <c16:uniqueId val="{00000000-87FE-4C28-9C7E-6AD02E9F5746}"/>
            </c:ext>
          </c:extLst>
        </c:ser>
        <c:ser>
          <c:idx val="1"/>
          <c:order val="1"/>
          <c:tx>
            <c:strRef>
              <c:f>Sheet1!$C$1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Any OOH Advertisement</c:v>
                </c:pt>
                <c:pt idx="1">
                  <c:v>Billboards</c:v>
                </c:pt>
                <c:pt idx="2">
                  <c:v>Place-Based</c:v>
                </c:pt>
                <c:pt idx="3">
                  <c:v>Transit</c:v>
                </c:pt>
                <c:pt idx="4">
                  <c:v>Street Furniture</c:v>
                </c:pt>
              </c:strCache>
            </c:strRef>
          </c:cat>
          <c:val>
            <c:numRef>
              <c:f>Sheet1!$C$2:$C$6</c:f>
              <c:numCache>
                <c:formatCode>0%</c:formatCode>
                <c:ptCount val="5"/>
                <c:pt idx="0">
                  <c:v>0.22</c:v>
                </c:pt>
                <c:pt idx="1">
                  <c:v>0.4</c:v>
                </c:pt>
                <c:pt idx="2">
                  <c:v>0.41</c:v>
                </c:pt>
                <c:pt idx="3">
                  <c:v>0.43</c:v>
                </c:pt>
                <c:pt idx="4">
                  <c:v>0.57999999999999996</c:v>
                </c:pt>
              </c:numCache>
            </c:numRef>
          </c:val>
          <c:extLst>
            <c:ext xmlns:c16="http://schemas.microsoft.com/office/drawing/2014/chart" uri="{C3380CC4-5D6E-409C-BE32-E72D297353CC}">
              <c16:uniqueId val="{00000001-87FE-4C28-9C7E-6AD02E9F5746}"/>
            </c:ext>
          </c:extLst>
        </c:ser>
        <c:dLbls>
          <c:dLblPos val="ctr"/>
          <c:showLegendKey val="0"/>
          <c:showVal val="1"/>
          <c:showCatName val="0"/>
          <c:showSerName val="0"/>
          <c:showPercent val="0"/>
          <c:showBubbleSize val="0"/>
        </c:dLbls>
        <c:gapWidth val="15"/>
        <c:overlap val="100"/>
        <c:axId val="652270896"/>
        <c:axId val="652273536"/>
      </c:barChart>
      <c:catAx>
        <c:axId val="6522708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2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t"/>
        <c:numFmt formatCode="0%" sourceLinked="1"/>
        <c:majorTickMark val="none"/>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51600935045224"/>
          <c:y val="0.10478185917096373"/>
          <c:w val="0.81422936790803102"/>
          <c:h val="0.86644860581021044"/>
        </c:manualLayout>
      </c:layout>
      <c:barChart>
        <c:barDir val="bar"/>
        <c:grouping val="percentStacked"/>
        <c:varyColors val="0"/>
        <c:ser>
          <c:idx val="0"/>
          <c:order val="0"/>
          <c:tx>
            <c:strRef>
              <c:f>Sheet1!$B$1</c:f>
              <c:strCache>
                <c:ptCount val="1"/>
                <c:pt idx="0">
                  <c:v>Yes</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Any OOH Advertisement</c:v>
                </c:pt>
                <c:pt idx="1">
                  <c:v>Billboards</c:v>
                </c:pt>
                <c:pt idx="2">
                  <c:v>Place-Based</c:v>
                </c:pt>
                <c:pt idx="3">
                  <c:v>Transit</c:v>
                </c:pt>
                <c:pt idx="4">
                  <c:v>Street Furniture</c:v>
                </c:pt>
              </c:strCache>
            </c:strRef>
          </c:cat>
          <c:val>
            <c:numRef>
              <c:f>Sheet1!$B$2:$B$6</c:f>
              <c:numCache>
                <c:formatCode>0%</c:formatCode>
                <c:ptCount val="5"/>
                <c:pt idx="0">
                  <c:v>0.88364134154688567</c:v>
                </c:pt>
                <c:pt idx="1">
                  <c:v>0.78644763860369615</c:v>
                </c:pt>
                <c:pt idx="2">
                  <c:v>0.79055441478439425</c:v>
                </c:pt>
                <c:pt idx="3">
                  <c:v>0.74674880219028061</c:v>
                </c:pt>
                <c:pt idx="4">
                  <c:v>0.62422997946611913</c:v>
                </c:pt>
              </c:numCache>
            </c:numRef>
          </c:val>
          <c:extLst>
            <c:ext xmlns:c16="http://schemas.microsoft.com/office/drawing/2014/chart" uri="{C3380CC4-5D6E-409C-BE32-E72D297353CC}">
              <c16:uniqueId val="{00000000-D628-4B1A-A5EE-161968A89A57}"/>
            </c:ext>
          </c:extLst>
        </c:ser>
        <c:ser>
          <c:idx val="1"/>
          <c:order val="1"/>
          <c:tx>
            <c:strRef>
              <c:f>Sheet1!$C$1</c:f>
              <c:strCache>
                <c:ptCount val="1"/>
                <c:pt idx="0">
                  <c:v>No</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Any OOH Advertisement</c:v>
                </c:pt>
                <c:pt idx="1">
                  <c:v>Billboards</c:v>
                </c:pt>
                <c:pt idx="2">
                  <c:v>Place-Based</c:v>
                </c:pt>
                <c:pt idx="3">
                  <c:v>Transit</c:v>
                </c:pt>
                <c:pt idx="4">
                  <c:v>Street Furniture</c:v>
                </c:pt>
              </c:strCache>
            </c:strRef>
          </c:cat>
          <c:val>
            <c:numRef>
              <c:f>Sheet1!$C$2:$C$6</c:f>
              <c:numCache>
                <c:formatCode>0%</c:formatCode>
                <c:ptCount val="5"/>
                <c:pt idx="0">
                  <c:v>0.11635865845311433</c:v>
                </c:pt>
                <c:pt idx="1">
                  <c:v>0.21355236139630385</c:v>
                </c:pt>
                <c:pt idx="2">
                  <c:v>0.20944558521560575</c:v>
                </c:pt>
                <c:pt idx="3">
                  <c:v>0.25325119780971939</c:v>
                </c:pt>
                <c:pt idx="4">
                  <c:v>0.37577002053388087</c:v>
                </c:pt>
              </c:numCache>
            </c:numRef>
          </c:val>
          <c:extLst>
            <c:ext xmlns:c16="http://schemas.microsoft.com/office/drawing/2014/chart" uri="{C3380CC4-5D6E-409C-BE32-E72D297353CC}">
              <c16:uniqueId val="{00000001-D628-4B1A-A5EE-161968A89A57}"/>
            </c:ext>
          </c:extLst>
        </c:ser>
        <c:dLbls>
          <c:dLblPos val="ctr"/>
          <c:showLegendKey val="0"/>
          <c:showVal val="1"/>
          <c:showCatName val="0"/>
          <c:showSerName val="0"/>
          <c:showPercent val="0"/>
          <c:showBubbleSize val="0"/>
        </c:dLbls>
        <c:gapWidth val="15"/>
        <c:overlap val="100"/>
        <c:axId val="652270896"/>
        <c:axId val="652273536"/>
      </c:barChart>
      <c:catAx>
        <c:axId val="6522708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2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t"/>
        <c:numFmt formatCode="0%" sourceLinked="1"/>
        <c:majorTickMark val="none"/>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2009095661293"/>
          <c:y val="0.10478185917096373"/>
          <c:w val="0.808544467692354"/>
          <c:h val="0.86644860581021044"/>
        </c:manualLayout>
      </c:layout>
      <c:barChart>
        <c:barDir val="bar"/>
        <c:grouping val="percentStacked"/>
        <c:varyColors val="0"/>
        <c:ser>
          <c:idx val="0"/>
          <c:order val="0"/>
          <c:tx>
            <c:strRef>
              <c:f>Sheet1!$B$1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Any OOH Advertisement</c:v>
                </c:pt>
                <c:pt idx="1">
                  <c:v>Place-Based</c:v>
                </c:pt>
                <c:pt idx="2">
                  <c:v>Billboards</c:v>
                </c:pt>
                <c:pt idx="3">
                  <c:v>Transit</c:v>
                </c:pt>
                <c:pt idx="4">
                  <c:v>Street Furniture</c:v>
                </c:pt>
              </c:strCache>
            </c:strRef>
          </c:cat>
          <c:val>
            <c:numRef>
              <c:f>Sheet1!$B$2:$B$6</c:f>
              <c:numCache>
                <c:formatCode>0%</c:formatCode>
                <c:ptCount val="5"/>
                <c:pt idx="0">
                  <c:v>0.85</c:v>
                </c:pt>
                <c:pt idx="1">
                  <c:v>0.79</c:v>
                </c:pt>
                <c:pt idx="2">
                  <c:v>0.79</c:v>
                </c:pt>
                <c:pt idx="3">
                  <c:v>0.77</c:v>
                </c:pt>
                <c:pt idx="4">
                  <c:v>0.64</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Any OOH Advertisement</c:v>
                </c:pt>
                <c:pt idx="1">
                  <c:v>Place-Based</c:v>
                </c:pt>
                <c:pt idx="2">
                  <c:v>Billboards</c:v>
                </c:pt>
                <c:pt idx="3">
                  <c:v>Transit</c:v>
                </c:pt>
                <c:pt idx="4">
                  <c:v>Street Furniture</c:v>
                </c:pt>
              </c:strCache>
            </c:strRef>
          </c:cat>
          <c:val>
            <c:numRef>
              <c:f>Sheet1!$C$2:$C$6</c:f>
              <c:numCache>
                <c:formatCode>0%</c:formatCode>
                <c:ptCount val="5"/>
                <c:pt idx="0">
                  <c:v>0.15</c:v>
                </c:pt>
                <c:pt idx="1">
                  <c:v>0.21</c:v>
                </c:pt>
                <c:pt idx="2">
                  <c:v>0.21</c:v>
                </c:pt>
                <c:pt idx="3">
                  <c:v>0.23</c:v>
                </c:pt>
                <c:pt idx="4">
                  <c:v>0.36</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overlap val="100"/>
        <c:axId val="652270896"/>
        <c:axId val="652273536"/>
      </c:barChart>
      <c:catAx>
        <c:axId val="6522708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2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t"/>
        <c:numFmt formatCode="0%" sourceLinked="1"/>
        <c:majorTickMark val="none"/>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01018184135313"/>
          <c:y val="0.10478185917096373"/>
          <c:w val="0.63643187403330759"/>
          <c:h val="0.86644860581021044"/>
        </c:manualLayout>
      </c:layout>
      <c:barChart>
        <c:barDir val="bar"/>
        <c:grouping val="percentStacked"/>
        <c:varyColors val="0"/>
        <c:ser>
          <c:idx val="0"/>
          <c:order val="0"/>
          <c:tx>
            <c:strRef>
              <c:f>Sheet1!$B$1</c:f>
              <c:strCache>
                <c:ptCount val="1"/>
                <c:pt idx="0">
                  <c:v>Very favorable</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Billboards</c:v>
                </c:pt>
                <c:pt idx="1">
                  <c:v>Magazines or newspapers</c:v>
                </c:pt>
                <c:pt idx="2">
                  <c:v>Television</c:v>
                </c:pt>
                <c:pt idx="3">
                  <c:v>Signs in businesses</c:v>
                </c:pt>
                <c:pt idx="4">
                  <c:v>Movie theaters</c:v>
                </c:pt>
                <c:pt idx="5">
                  <c:v>Shopping Malls</c:v>
                </c:pt>
                <c:pt idx="6">
                  <c:v>Arenas and stadiums</c:v>
                </c:pt>
                <c:pt idx="7">
                  <c:v>Social media</c:v>
                </c:pt>
                <c:pt idx="8">
                  <c:v>Online media, websites, and search engines</c:v>
                </c:pt>
                <c:pt idx="9">
                  <c:v>Radio, podcasts, and audio streaming</c:v>
                </c:pt>
                <c:pt idx="10">
                  <c:v>Mobile billboards</c:v>
                </c:pt>
                <c:pt idx="11">
                  <c:v>Street level sidewalk kiosks or displays</c:v>
                </c:pt>
                <c:pt idx="12">
                  <c:v>On or in buses</c:v>
                </c:pt>
                <c:pt idx="13">
                  <c:v>Wrapped vehicles or other signs on vehicles</c:v>
                </c:pt>
                <c:pt idx="14">
                  <c:v>Airports</c:v>
                </c:pt>
                <c:pt idx="15">
                  <c:v>Bus shelters or benches</c:v>
                </c:pt>
                <c:pt idx="16">
                  <c:v>Subway or public transit station posters</c:v>
                </c:pt>
                <c:pt idx="17">
                  <c:v>Taxi or ride-share vehicles (exterior or interior)</c:v>
                </c:pt>
              </c:strCache>
            </c:strRef>
          </c:cat>
          <c:val>
            <c:numRef>
              <c:f>Sheet1!$B$2:$B$19</c:f>
              <c:numCache>
                <c:formatCode>0%</c:formatCode>
                <c:ptCount val="18"/>
                <c:pt idx="0">
                  <c:v>0.18</c:v>
                </c:pt>
                <c:pt idx="1">
                  <c:v>0.18</c:v>
                </c:pt>
                <c:pt idx="2">
                  <c:v>0.21</c:v>
                </c:pt>
                <c:pt idx="3">
                  <c:v>0.14000000000000001</c:v>
                </c:pt>
                <c:pt idx="4">
                  <c:v>0.17</c:v>
                </c:pt>
                <c:pt idx="5">
                  <c:v>0.19</c:v>
                </c:pt>
                <c:pt idx="6">
                  <c:v>0.16</c:v>
                </c:pt>
                <c:pt idx="7">
                  <c:v>0.19</c:v>
                </c:pt>
                <c:pt idx="8">
                  <c:v>0.15</c:v>
                </c:pt>
                <c:pt idx="9">
                  <c:v>0.15</c:v>
                </c:pt>
                <c:pt idx="10">
                  <c:v>0.13</c:v>
                </c:pt>
                <c:pt idx="11">
                  <c:v>0.11</c:v>
                </c:pt>
                <c:pt idx="12">
                  <c:v>0.11</c:v>
                </c:pt>
                <c:pt idx="13">
                  <c:v>0.1</c:v>
                </c:pt>
                <c:pt idx="14">
                  <c:v>0.11</c:v>
                </c:pt>
                <c:pt idx="15">
                  <c:v>0.1</c:v>
                </c:pt>
                <c:pt idx="16">
                  <c:v>0.12</c:v>
                </c:pt>
                <c:pt idx="17">
                  <c:v>7.0000000000000007E-2</c:v>
                </c:pt>
              </c:numCache>
            </c:numRef>
          </c:val>
          <c:extLst>
            <c:ext xmlns:c16="http://schemas.microsoft.com/office/drawing/2014/chart" uri="{C3380CC4-5D6E-409C-BE32-E72D297353CC}">
              <c16:uniqueId val="{00000000-7F8E-40A3-8A84-D41EE56A3AEE}"/>
            </c:ext>
          </c:extLst>
        </c:ser>
        <c:ser>
          <c:idx val="1"/>
          <c:order val="1"/>
          <c:tx>
            <c:strRef>
              <c:f>Sheet1!$C$1</c:f>
              <c:strCache>
                <c:ptCount val="1"/>
                <c:pt idx="0">
                  <c:v>Somewhat favorable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Billboards</c:v>
                </c:pt>
                <c:pt idx="1">
                  <c:v>Magazines or newspapers</c:v>
                </c:pt>
                <c:pt idx="2">
                  <c:v>Television</c:v>
                </c:pt>
                <c:pt idx="3">
                  <c:v>Signs in businesses</c:v>
                </c:pt>
                <c:pt idx="4">
                  <c:v>Movie theaters</c:v>
                </c:pt>
                <c:pt idx="5">
                  <c:v>Shopping Malls</c:v>
                </c:pt>
                <c:pt idx="6">
                  <c:v>Arenas and stadiums</c:v>
                </c:pt>
                <c:pt idx="7">
                  <c:v>Social media</c:v>
                </c:pt>
                <c:pt idx="8">
                  <c:v>Online media, websites, and search engines</c:v>
                </c:pt>
                <c:pt idx="9">
                  <c:v>Radio, podcasts, and audio streaming</c:v>
                </c:pt>
                <c:pt idx="10">
                  <c:v>Mobile billboards</c:v>
                </c:pt>
                <c:pt idx="11">
                  <c:v>Street level sidewalk kiosks or displays</c:v>
                </c:pt>
                <c:pt idx="12">
                  <c:v>On or in buses</c:v>
                </c:pt>
                <c:pt idx="13">
                  <c:v>Wrapped vehicles or other signs on vehicles</c:v>
                </c:pt>
                <c:pt idx="14">
                  <c:v>Airports</c:v>
                </c:pt>
                <c:pt idx="15">
                  <c:v>Bus shelters or benches</c:v>
                </c:pt>
                <c:pt idx="16">
                  <c:v>Subway or public transit station posters</c:v>
                </c:pt>
                <c:pt idx="17">
                  <c:v>Taxi or ride-share vehicles (exterior or interior)</c:v>
                </c:pt>
              </c:strCache>
            </c:strRef>
          </c:cat>
          <c:val>
            <c:numRef>
              <c:f>Sheet1!$C$2:$C$19</c:f>
              <c:numCache>
                <c:formatCode>0%</c:formatCode>
                <c:ptCount val="18"/>
                <c:pt idx="0">
                  <c:v>0.43</c:v>
                </c:pt>
                <c:pt idx="1">
                  <c:v>0.42</c:v>
                </c:pt>
                <c:pt idx="2">
                  <c:v>0.38</c:v>
                </c:pt>
                <c:pt idx="3">
                  <c:v>0.44</c:v>
                </c:pt>
                <c:pt idx="4">
                  <c:v>0.4</c:v>
                </c:pt>
                <c:pt idx="5">
                  <c:v>0.38</c:v>
                </c:pt>
                <c:pt idx="6">
                  <c:v>0.41</c:v>
                </c:pt>
                <c:pt idx="7">
                  <c:v>0.36</c:v>
                </c:pt>
                <c:pt idx="8">
                  <c:v>0.39</c:v>
                </c:pt>
                <c:pt idx="9">
                  <c:v>0.39</c:v>
                </c:pt>
                <c:pt idx="10">
                  <c:v>0.38</c:v>
                </c:pt>
                <c:pt idx="11">
                  <c:v>0.39</c:v>
                </c:pt>
                <c:pt idx="12">
                  <c:v>0.37</c:v>
                </c:pt>
                <c:pt idx="13">
                  <c:v>0.37</c:v>
                </c:pt>
                <c:pt idx="14">
                  <c:v>0.34</c:v>
                </c:pt>
                <c:pt idx="15">
                  <c:v>0.31</c:v>
                </c:pt>
                <c:pt idx="16">
                  <c:v>0.28999999999999998</c:v>
                </c:pt>
                <c:pt idx="17">
                  <c:v>0.28999999999999998</c:v>
                </c:pt>
              </c:numCache>
            </c:numRef>
          </c:val>
          <c:extLst>
            <c:ext xmlns:c16="http://schemas.microsoft.com/office/drawing/2014/chart" uri="{C3380CC4-5D6E-409C-BE32-E72D297353CC}">
              <c16:uniqueId val="{00000001-7F8E-40A3-8A84-D41EE56A3AEE}"/>
            </c:ext>
          </c:extLst>
        </c:ser>
        <c:ser>
          <c:idx val="2"/>
          <c:order val="2"/>
          <c:tx>
            <c:strRef>
              <c:f>Sheet1!$D$1</c:f>
              <c:strCache>
                <c:ptCount val="1"/>
                <c:pt idx="0">
                  <c:v>Don't know/No opinion</c:v>
                </c:pt>
              </c:strCache>
            </c:strRef>
          </c:tx>
          <c:spPr>
            <a:solidFill>
              <a:srgbClr val="CACACA"/>
            </a:solidFill>
            <a:ln>
              <a:solidFill>
                <a:srgbClr val="CACACA"/>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Billboards</c:v>
                </c:pt>
                <c:pt idx="1">
                  <c:v>Magazines or newspapers</c:v>
                </c:pt>
                <c:pt idx="2">
                  <c:v>Television</c:v>
                </c:pt>
                <c:pt idx="3">
                  <c:v>Signs in businesses</c:v>
                </c:pt>
                <c:pt idx="4">
                  <c:v>Movie theaters</c:v>
                </c:pt>
                <c:pt idx="5">
                  <c:v>Shopping Malls</c:v>
                </c:pt>
                <c:pt idx="6">
                  <c:v>Arenas and stadiums</c:v>
                </c:pt>
                <c:pt idx="7">
                  <c:v>Social media</c:v>
                </c:pt>
                <c:pt idx="8">
                  <c:v>Online media, websites, and search engines</c:v>
                </c:pt>
                <c:pt idx="9">
                  <c:v>Radio, podcasts, and audio streaming</c:v>
                </c:pt>
                <c:pt idx="10">
                  <c:v>Mobile billboards</c:v>
                </c:pt>
                <c:pt idx="11">
                  <c:v>Street level sidewalk kiosks or displays</c:v>
                </c:pt>
                <c:pt idx="12">
                  <c:v>On or in buses</c:v>
                </c:pt>
                <c:pt idx="13">
                  <c:v>Wrapped vehicles or other signs on vehicles</c:v>
                </c:pt>
                <c:pt idx="14">
                  <c:v>Airports</c:v>
                </c:pt>
                <c:pt idx="15">
                  <c:v>Bus shelters or benches</c:v>
                </c:pt>
                <c:pt idx="16">
                  <c:v>Subway or public transit station posters</c:v>
                </c:pt>
                <c:pt idx="17">
                  <c:v>Taxi or ride-share vehicles (exterior or interior)</c:v>
                </c:pt>
              </c:strCache>
            </c:strRef>
          </c:cat>
          <c:val>
            <c:numRef>
              <c:f>Sheet1!$D$2:$D$19</c:f>
              <c:numCache>
                <c:formatCode>0%</c:formatCode>
                <c:ptCount val="18"/>
                <c:pt idx="0">
                  <c:v>0.21</c:v>
                </c:pt>
                <c:pt idx="1">
                  <c:v>0.22</c:v>
                </c:pt>
                <c:pt idx="2">
                  <c:v>0.15</c:v>
                </c:pt>
                <c:pt idx="3">
                  <c:v>0.23</c:v>
                </c:pt>
                <c:pt idx="4">
                  <c:v>0.26</c:v>
                </c:pt>
                <c:pt idx="5">
                  <c:v>0.26</c:v>
                </c:pt>
                <c:pt idx="6">
                  <c:v>0.27</c:v>
                </c:pt>
                <c:pt idx="7">
                  <c:v>0.17</c:v>
                </c:pt>
                <c:pt idx="8">
                  <c:v>0.19</c:v>
                </c:pt>
                <c:pt idx="9">
                  <c:v>0.22</c:v>
                </c:pt>
                <c:pt idx="10">
                  <c:v>0.31</c:v>
                </c:pt>
                <c:pt idx="11">
                  <c:v>0.31</c:v>
                </c:pt>
                <c:pt idx="12">
                  <c:v>0.33</c:v>
                </c:pt>
                <c:pt idx="13">
                  <c:v>0.3</c:v>
                </c:pt>
                <c:pt idx="14">
                  <c:v>0.37</c:v>
                </c:pt>
                <c:pt idx="15">
                  <c:v>0.37</c:v>
                </c:pt>
                <c:pt idx="16">
                  <c:v>0.39</c:v>
                </c:pt>
                <c:pt idx="17">
                  <c:v>0.41</c:v>
                </c:pt>
              </c:numCache>
            </c:numRef>
          </c:val>
          <c:extLst>
            <c:ext xmlns:c16="http://schemas.microsoft.com/office/drawing/2014/chart" uri="{C3380CC4-5D6E-409C-BE32-E72D297353CC}">
              <c16:uniqueId val="{00000002-7F8E-40A3-8A84-D41EE56A3AEE}"/>
            </c:ext>
          </c:extLst>
        </c:ser>
        <c:ser>
          <c:idx val="3"/>
          <c:order val="3"/>
          <c:tx>
            <c:strRef>
              <c:f>Sheet1!$E$1</c:f>
              <c:strCache>
                <c:ptCount val="1"/>
                <c:pt idx="0">
                  <c:v>Somewhat unfavorable</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Billboards</c:v>
                </c:pt>
                <c:pt idx="1">
                  <c:v>Magazines or newspapers</c:v>
                </c:pt>
                <c:pt idx="2">
                  <c:v>Television</c:v>
                </c:pt>
                <c:pt idx="3">
                  <c:v>Signs in businesses</c:v>
                </c:pt>
                <c:pt idx="4">
                  <c:v>Movie theaters</c:v>
                </c:pt>
                <c:pt idx="5">
                  <c:v>Shopping Malls</c:v>
                </c:pt>
                <c:pt idx="6">
                  <c:v>Arenas and stadiums</c:v>
                </c:pt>
                <c:pt idx="7">
                  <c:v>Social media</c:v>
                </c:pt>
                <c:pt idx="8">
                  <c:v>Online media, websites, and search engines</c:v>
                </c:pt>
                <c:pt idx="9">
                  <c:v>Radio, podcasts, and audio streaming</c:v>
                </c:pt>
                <c:pt idx="10">
                  <c:v>Mobile billboards</c:v>
                </c:pt>
                <c:pt idx="11">
                  <c:v>Street level sidewalk kiosks or displays</c:v>
                </c:pt>
                <c:pt idx="12">
                  <c:v>On or in buses</c:v>
                </c:pt>
                <c:pt idx="13">
                  <c:v>Wrapped vehicles or other signs on vehicles</c:v>
                </c:pt>
                <c:pt idx="14">
                  <c:v>Airports</c:v>
                </c:pt>
                <c:pt idx="15">
                  <c:v>Bus shelters or benches</c:v>
                </c:pt>
                <c:pt idx="16">
                  <c:v>Subway or public transit station posters</c:v>
                </c:pt>
                <c:pt idx="17">
                  <c:v>Taxi or ride-share vehicles (exterior or interior)</c:v>
                </c:pt>
              </c:strCache>
            </c:strRef>
          </c:cat>
          <c:val>
            <c:numRef>
              <c:f>Sheet1!$E$2:$E$19</c:f>
              <c:numCache>
                <c:formatCode>0%</c:formatCode>
                <c:ptCount val="18"/>
                <c:pt idx="0">
                  <c:v>0.1</c:v>
                </c:pt>
                <c:pt idx="1">
                  <c:v>0.11</c:v>
                </c:pt>
                <c:pt idx="2">
                  <c:v>0.17</c:v>
                </c:pt>
                <c:pt idx="3">
                  <c:v>0.13</c:v>
                </c:pt>
                <c:pt idx="4">
                  <c:v>0.11</c:v>
                </c:pt>
                <c:pt idx="5">
                  <c:v>0.11</c:v>
                </c:pt>
                <c:pt idx="6">
                  <c:v>0.1</c:v>
                </c:pt>
                <c:pt idx="7">
                  <c:v>0.19</c:v>
                </c:pt>
                <c:pt idx="8">
                  <c:v>0.17</c:v>
                </c:pt>
                <c:pt idx="9">
                  <c:v>0.15</c:v>
                </c:pt>
                <c:pt idx="10">
                  <c:v>0.12</c:v>
                </c:pt>
                <c:pt idx="11">
                  <c:v>0.12</c:v>
                </c:pt>
                <c:pt idx="12">
                  <c:v>0.12</c:v>
                </c:pt>
                <c:pt idx="13">
                  <c:v>0.15</c:v>
                </c:pt>
                <c:pt idx="14">
                  <c:v>0.11</c:v>
                </c:pt>
                <c:pt idx="15">
                  <c:v>0.14000000000000001</c:v>
                </c:pt>
                <c:pt idx="16">
                  <c:v>0.13</c:v>
                </c:pt>
                <c:pt idx="17">
                  <c:v>0.16</c:v>
                </c:pt>
              </c:numCache>
            </c:numRef>
          </c:val>
          <c:extLst>
            <c:ext xmlns:c16="http://schemas.microsoft.com/office/drawing/2014/chart" uri="{C3380CC4-5D6E-409C-BE32-E72D297353CC}">
              <c16:uniqueId val="{00000003-7F8E-40A3-8A84-D41EE56A3AEE}"/>
            </c:ext>
          </c:extLst>
        </c:ser>
        <c:ser>
          <c:idx val="4"/>
          <c:order val="4"/>
          <c:tx>
            <c:strRef>
              <c:f>Sheet1!$F$1</c:f>
              <c:strCache>
                <c:ptCount val="1"/>
                <c:pt idx="0">
                  <c:v>Very unfavorable</c:v>
                </c:pt>
              </c:strCache>
            </c:strRef>
          </c:tx>
          <c:spPr>
            <a:solidFill>
              <a:schemeClr val="accent6">
                <a:lumMod val="50000"/>
              </a:schemeClr>
            </a:solidFill>
            <a:ln>
              <a:solidFill>
                <a:schemeClr val="accent6">
                  <a:lumMod val="50000"/>
                </a:schemeClr>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Billboards</c:v>
                </c:pt>
                <c:pt idx="1">
                  <c:v>Magazines or newspapers</c:v>
                </c:pt>
                <c:pt idx="2">
                  <c:v>Television</c:v>
                </c:pt>
                <c:pt idx="3">
                  <c:v>Signs in businesses</c:v>
                </c:pt>
                <c:pt idx="4">
                  <c:v>Movie theaters</c:v>
                </c:pt>
                <c:pt idx="5">
                  <c:v>Shopping Malls</c:v>
                </c:pt>
                <c:pt idx="6">
                  <c:v>Arenas and stadiums</c:v>
                </c:pt>
                <c:pt idx="7">
                  <c:v>Social media</c:v>
                </c:pt>
                <c:pt idx="8">
                  <c:v>Online media, websites, and search engines</c:v>
                </c:pt>
                <c:pt idx="9">
                  <c:v>Radio, podcasts, and audio streaming</c:v>
                </c:pt>
                <c:pt idx="10">
                  <c:v>Mobile billboards</c:v>
                </c:pt>
                <c:pt idx="11">
                  <c:v>Street level sidewalk kiosks or displays</c:v>
                </c:pt>
                <c:pt idx="12">
                  <c:v>On or in buses</c:v>
                </c:pt>
                <c:pt idx="13">
                  <c:v>Wrapped vehicles or other signs on vehicles</c:v>
                </c:pt>
                <c:pt idx="14">
                  <c:v>Airports</c:v>
                </c:pt>
                <c:pt idx="15">
                  <c:v>Bus shelters or benches</c:v>
                </c:pt>
                <c:pt idx="16">
                  <c:v>Subway or public transit station posters</c:v>
                </c:pt>
                <c:pt idx="17">
                  <c:v>Taxi or ride-share vehicles (exterior or interior)</c:v>
                </c:pt>
              </c:strCache>
            </c:strRef>
          </c:cat>
          <c:val>
            <c:numRef>
              <c:f>Sheet1!$F$2:$F$19</c:f>
              <c:numCache>
                <c:formatCode>0%</c:formatCode>
                <c:ptCount val="18"/>
                <c:pt idx="0">
                  <c:v>7.0000000000000007E-2</c:v>
                </c:pt>
                <c:pt idx="1">
                  <c:v>7.0000000000000007E-2</c:v>
                </c:pt>
                <c:pt idx="2">
                  <c:v>0.09</c:v>
                </c:pt>
                <c:pt idx="3">
                  <c:v>0.05</c:v>
                </c:pt>
                <c:pt idx="4">
                  <c:v>0.06</c:v>
                </c:pt>
                <c:pt idx="5">
                  <c:v>0.06</c:v>
                </c:pt>
                <c:pt idx="6">
                  <c:v>0.06</c:v>
                </c:pt>
                <c:pt idx="7">
                  <c:v>0.09</c:v>
                </c:pt>
                <c:pt idx="8">
                  <c:v>0.1</c:v>
                </c:pt>
                <c:pt idx="9">
                  <c:v>0.09</c:v>
                </c:pt>
                <c:pt idx="10">
                  <c:v>7.0000000000000007E-2</c:v>
                </c:pt>
                <c:pt idx="11">
                  <c:v>7.0000000000000007E-2</c:v>
                </c:pt>
                <c:pt idx="12">
                  <c:v>7.0000000000000007E-2</c:v>
                </c:pt>
                <c:pt idx="13">
                  <c:v>7.0000000000000007E-2</c:v>
                </c:pt>
                <c:pt idx="14">
                  <c:v>7.0000000000000007E-2</c:v>
                </c:pt>
                <c:pt idx="15">
                  <c:v>0.08</c:v>
                </c:pt>
                <c:pt idx="16">
                  <c:v>7.0000000000000007E-2</c:v>
                </c:pt>
                <c:pt idx="17">
                  <c:v>7.0000000000000007E-2</c:v>
                </c:pt>
              </c:numCache>
            </c:numRef>
          </c:val>
          <c:extLst>
            <c:ext xmlns:c16="http://schemas.microsoft.com/office/drawing/2014/chart" uri="{C3380CC4-5D6E-409C-BE32-E72D297353CC}">
              <c16:uniqueId val="{00000004-7F8E-40A3-8A84-D41EE56A3AEE}"/>
            </c:ext>
          </c:extLst>
        </c:ser>
        <c:dLbls>
          <c:dLblPos val="ctr"/>
          <c:showLegendKey val="0"/>
          <c:showVal val="1"/>
          <c:showCatName val="0"/>
          <c:showSerName val="0"/>
          <c:showPercent val="0"/>
          <c:showBubbleSize val="0"/>
        </c:dLbls>
        <c:gapWidth val="15"/>
        <c:overlap val="100"/>
        <c:axId val="652270896"/>
        <c:axId val="652273536"/>
      </c:barChart>
      <c:catAx>
        <c:axId val="652270896"/>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9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scaling>
        <c:delete val="1"/>
        <c:axPos val="t"/>
        <c:numFmt formatCode="0%" sourceLinked="1"/>
        <c:majorTickMark val="none"/>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99263469351357E-2"/>
          <c:y val="0.23204738882737502"/>
          <c:w val="0.92140147306129727"/>
          <c:h val="0.49284033312503872"/>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0-BB6D-42FB-B3B2-CCA3C46B7D44}"/>
            </c:ext>
          </c:extLst>
        </c:ser>
        <c:dLbls>
          <c:dLblPos val="outEnd"/>
          <c:showLegendKey val="0"/>
          <c:showVal val="1"/>
          <c:showCatName val="0"/>
          <c:showSerName val="0"/>
          <c:showPercent val="0"/>
          <c:showBubbleSize val="0"/>
        </c:dLbls>
        <c:gapWidth val="219"/>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scaling>
        <c:delete val="1"/>
        <c:axPos val="l"/>
        <c:numFmt formatCode="0%" sourceLinked="1"/>
        <c:majorTickMark val="none"/>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18-34</c:v>
                </c:pt>
                <c:pt idx="1">
                  <c:v>35-44</c:v>
                </c:pt>
                <c:pt idx="2">
                  <c:v>45-64</c:v>
                </c:pt>
              </c:strCache>
            </c:strRef>
          </c:cat>
          <c:val>
            <c:numRef>
              <c:f>Sheet1!$B$2:$B$4</c:f>
              <c:numCache>
                <c:formatCode>0%</c:formatCode>
                <c:ptCount val="3"/>
                <c:pt idx="0">
                  <c:v>0.37</c:v>
                </c:pt>
                <c:pt idx="1">
                  <c:v>0.21</c:v>
                </c:pt>
                <c:pt idx="2">
                  <c:v>0.42</c:v>
                </c:pt>
              </c:numCache>
            </c:numRef>
          </c:val>
          <c:extLst>
            <c:ext xmlns:c16="http://schemas.microsoft.com/office/drawing/2014/chart" uri="{C3380CC4-5D6E-409C-BE32-E72D297353CC}">
              <c16:uniqueId val="{00000000-C0CB-4B4B-A41C-46DF3044C1A2}"/>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scaling>
        <c:delete val="1"/>
        <c:axPos val="l"/>
        <c:numFmt formatCode="0%" sourceLinked="1"/>
        <c:majorTickMark val="none"/>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Hispanic</c:v>
                </c:pt>
                <c:pt idx="2">
                  <c:v>Black</c:v>
                </c:pt>
                <c:pt idx="3">
                  <c:v>Asian</c:v>
                </c:pt>
              </c:strCache>
            </c:strRef>
          </c:cat>
          <c:val>
            <c:numRef>
              <c:f>Sheet1!$B$2:$B$5</c:f>
              <c:numCache>
                <c:formatCode>0%</c:formatCode>
                <c:ptCount val="4"/>
                <c:pt idx="0">
                  <c:v>0.76</c:v>
                </c:pt>
                <c:pt idx="1">
                  <c:v>0.19</c:v>
                </c:pt>
                <c:pt idx="2">
                  <c:v>0.14000000000000001</c:v>
                </c:pt>
                <c:pt idx="3">
                  <c:v>7.0000000000000007E-2</c:v>
                </c:pt>
              </c:numCache>
            </c:numRef>
          </c:val>
          <c:extLst>
            <c:ext xmlns:c16="http://schemas.microsoft.com/office/drawing/2014/chart" uri="{C3380CC4-5D6E-409C-BE32-E72D297353CC}">
              <c16:uniqueId val="{00000000-85E7-42FA-A093-3FF3E7F4AAAC}"/>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scaling>
        <c:delete val="1"/>
        <c:axPos val="l"/>
        <c:numFmt formatCode="0%" sourceLinked="1"/>
        <c:majorTickMark val="none"/>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Under 50k</c:v>
                </c:pt>
                <c:pt idx="1">
                  <c:v>50k-100k</c:v>
                </c:pt>
                <c:pt idx="2">
                  <c:v>100k+</c:v>
                </c:pt>
              </c:strCache>
            </c:strRef>
          </c:cat>
          <c:val>
            <c:numRef>
              <c:f>Sheet1!$B$2:$B$4</c:f>
              <c:numCache>
                <c:formatCode>0%</c:formatCode>
                <c:ptCount val="3"/>
                <c:pt idx="0">
                  <c:v>0.52</c:v>
                </c:pt>
                <c:pt idx="1">
                  <c:v>0.32</c:v>
                </c:pt>
                <c:pt idx="2">
                  <c:v>0.15</c:v>
                </c:pt>
              </c:numCache>
            </c:numRef>
          </c:val>
          <c:extLst>
            <c:ext xmlns:c16="http://schemas.microsoft.com/office/drawing/2014/chart" uri="{C3380CC4-5D6E-409C-BE32-E72D297353CC}">
              <c16:uniqueId val="{00000000-1A9E-413B-A9AB-0183229FD6C8}"/>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scaling>
        <c:delete val="1"/>
        <c:axPos val="l"/>
        <c:numFmt formatCode="0%" sourceLinked="1"/>
        <c:majorTickMark val="none"/>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Northeast</c:v>
                </c:pt>
                <c:pt idx="1">
                  <c:v>Midwest</c:v>
                </c:pt>
                <c:pt idx="2">
                  <c:v>South</c:v>
                </c:pt>
                <c:pt idx="3">
                  <c:v>West</c:v>
                </c:pt>
              </c:strCache>
            </c:strRef>
          </c:cat>
          <c:val>
            <c:numRef>
              <c:f>Sheet1!$B$2:$B$5</c:f>
              <c:numCache>
                <c:formatCode>0%</c:formatCode>
                <c:ptCount val="4"/>
                <c:pt idx="0">
                  <c:v>0.17</c:v>
                </c:pt>
                <c:pt idx="1">
                  <c:v>0.21</c:v>
                </c:pt>
                <c:pt idx="2">
                  <c:v>0.38</c:v>
                </c:pt>
                <c:pt idx="3">
                  <c:v>0.24</c:v>
                </c:pt>
              </c:numCache>
            </c:numRef>
          </c:val>
          <c:extLst>
            <c:ext xmlns:c16="http://schemas.microsoft.com/office/drawing/2014/chart" uri="{C3380CC4-5D6E-409C-BE32-E72D297353CC}">
              <c16:uniqueId val="{00000000-6BDF-48AF-BC98-D7A055659905}"/>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scaling>
        <c:delete val="1"/>
        <c:axPos val="l"/>
        <c:numFmt formatCode="0%" sourceLinked="1"/>
        <c:majorTickMark val="none"/>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Urban</c:v>
                </c:pt>
                <c:pt idx="1">
                  <c:v>Suburban</c:v>
                </c:pt>
                <c:pt idx="2">
                  <c:v>Rural</c:v>
                </c:pt>
              </c:strCache>
            </c:strRef>
          </c:cat>
          <c:val>
            <c:numRef>
              <c:f>Sheet1!$B$2:$B$4</c:f>
              <c:numCache>
                <c:formatCode>0%</c:formatCode>
                <c:ptCount val="3"/>
                <c:pt idx="0">
                  <c:v>0.28000000000000003</c:v>
                </c:pt>
                <c:pt idx="1">
                  <c:v>0.45</c:v>
                </c:pt>
                <c:pt idx="2">
                  <c:v>0.27</c:v>
                </c:pt>
              </c:numCache>
            </c:numRef>
          </c:val>
          <c:extLst>
            <c:ext xmlns:c16="http://schemas.microsoft.com/office/drawing/2014/chart" uri="{C3380CC4-5D6E-409C-BE32-E72D297353CC}">
              <c16:uniqueId val="{00000000-1BB9-4FB6-B574-D76A55D1EC3D}"/>
            </c:ext>
          </c:extLst>
        </c:ser>
        <c:dLbls>
          <c:dLblPos val="outEnd"/>
          <c:showLegendKey val="0"/>
          <c:showVal val="1"/>
          <c:showCatName val="0"/>
          <c:showSerName val="0"/>
          <c:showPercent val="0"/>
          <c:showBubbleSize val="0"/>
        </c:dLbls>
        <c:gapWidth val="118"/>
        <c:overlap val="-27"/>
        <c:axId val="1987623728"/>
        <c:axId val="2003918688"/>
      </c:barChart>
      <c:catAx>
        <c:axId val="19876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03918688"/>
        <c:crosses val="autoZero"/>
        <c:auto val="1"/>
        <c:lblAlgn val="ctr"/>
        <c:lblOffset val="100"/>
        <c:noMultiLvlLbl val="0"/>
      </c:catAx>
      <c:valAx>
        <c:axId val="2003918688"/>
        <c:scaling>
          <c:orientation val="minMax"/>
        </c:scaling>
        <c:delete val="1"/>
        <c:axPos val="l"/>
        <c:numFmt formatCode="0%" sourceLinked="1"/>
        <c:majorTickMark val="none"/>
        <c:minorTickMark val="none"/>
        <c:tickLblPos val="nextTo"/>
        <c:crossAx val="19876237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Billboards</c:v>
                </c:pt>
              </c:strCache>
            </c:strRef>
          </c:cat>
          <c:val>
            <c:numRef>
              <c:f>Sheet1!$B$2</c:f>
              <c:numCache>
                <c:formatCode>0%</c:formatCode>
                <c:ptCount val="1"/>
                <c:pt idx="0">
                  <c:v>0.4</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Billboards</c:v>
                </c:pt>
              </c:strCache>
            </c:strRef>
          </c:cat>
          <c:val>
            <c:numRef>
              <c:f>Sheet1!$C$2</c:f>
              <c:numCache>
                <c:formatCode>0%</c:formatCode>
                <c:ptCount val="1"/>
                <c:pt idx="0">
                  <c:v>0.6</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Billboards</c:v>
                </c:pt>
              </c:strCache>
            </c:strRef>
          </c:cat>
          <c:val>
            <c:numRef>
              <c:f>Sheet1!$B$2</c:f>
              <c:numCache>
                <c:formatCode>0%</c:formatCode>
                <c:ptCount val="1"/>
                <c:pt idx="0">
                  <c:v>0.21</c:v>
                </c:pt>
              </c:numCache>
            </c:numRef>
          </c:val>
          <c:extLst>
            <c:ext xmlns:c16="http://schemas.microsoft.com/office/drawing/2014/chart" uri="{C3380CC4-5D6E-409C-BE32-E72D297353CC}">
              <c16:uniqueId val="{00000000-EF07-483B-8670-F398F5FDD54A}"/>
            </c:ext>
          </c:extLst>
        </c:ser>
        <c:ser>
          <c:idx val="1"/>
          <c:order val="1"/>
          <c:tx>
            <c:strRef>
              <c:f>Sheet1!$C$1</c:f>
              <c:strCache>
                <c:ptCount val="1"/>
                <c:pt idx="0">
                  <c:v>Yes</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Billboards</c:v>
                </c:pt>
              </c:strCache>
            </c:strRef>
          </c:cat>
          <c:val>
            <c:numRef>
              <c:f>Sheet1!$C$2</c:f>
              <c:numCache>
                <c:formatCode>0%</c:formatCode>
                <c:ptCount val="1"/>
                <c:pt idx="0">
                  <c:v>0.79</c:v>
                </c:pt>
              </c:numCache>
            </c:numRef>
          </c:val>
          <c:extLst>
            <c:ext xmlns:c16="http://schemas.microsoft.com/office/drawing/2014/chart" uri="{C3380CC4-5D6E-409C-BE32-E72D297353CC}">
              <c16:uniqueId val="{00000001-EF07-483B-8670-F398F5FDD54A}"/>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Place-Based</c:v>
                </c:pt>
              </c:strCache>
            </c:strRef>
          </c:cat>
          <c:val>
            <c:numRef>
              <c:f>Sheet1!$B$2</c:f>
              <c:numCache>
                <c:formatCode>0%</c:formatCode>
                <c:ptCount val="1"/>
                <c:pt idx="0">
                  <c:v>0.41</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Place-Based</c:v>
                </c:pt>
              </c:strCache>
            </c:strRef>
          </c:cat>
          <c:val>
            <c:numRef>
              <c:f>Sheet1!$C$2</c:f>
              <c:numCache>
                <c:formatCode>0%</c:formatCode>
                <c:ptCount val="1"/>
                <c:pt idx="0">
                  <c:v>0.59</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Place-Based</c:v>
                </c:pt>
              </c:strCache>
            </c:strRef>
          </c:cat>
          <c:val>
            <c:numRef>
              <c:f>Sheet1!$B$2</c:f>
              <c:numCache>
                <c:formatCode>0%</c:formatCode>
                <c:ptCount val="1"/>
                <c:pt idx="0">
                  <c:v>0.21</c:v>
                </c:pt>
              </c:numCache>
            </c:numRef>
          </c:val>
          <c:extLst>
            <c:ext xmlns:c16="http://schemas.microsoft.com/office/drawing/2014/chart" uri="{C3380CC4-5D6E-409C-BE32-E72D297353CC}">
              <c16:uniqueId val="{00000000-EF07-483B-8670-F398F5FDD54A}"/>
            </c:ext>
          </c:extLst>
        </c:ser>
        <c:ser>
          <c:idx val="1"/>
          <c:order val="1"/>
          <c:tx>
            <c:strRef>
              <c:f>Sheet1!$C$1</c:f>
              <c:strCache>
                <c:ptCount val="1"/>
                <c:pt idx="0">
                  <c:v>Yes</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Place-Based</c:v>
                </c:pt>
              </c:strCache>
            </c:strRef>
          </c:cat>
          <c:val>
            <c:numRef>
              <c:f>Sheet1!$C$2</c:f>
              <c:numCache>
                <c:formatCode>0%</c:formatCode>
                <c:ptCount val="1"/>
                <c:pt idx="0">
                  <c:v>0.79</c:v>
                </c:pt>
              </c:numCache>
            </c:numRef>
          </c:val>
          <c:extLst>
            <c:ext xmlns:c16="http://schemas.microsoft.com/office/drawing/2014/chart" uri="{C3380CC4-5D6E-409C-BE32-E72D297353CC}">
              <c16:uniqueId val="{00000001-EF07-483B-8670-F398F5FDD54A}"/>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Transit</c:v>
                </c:pt>
              </c:strCache>
            </c:strRef>
          </c:cat>
          <c:val>
            <c:numRef>
              <c:f>Sheet1!$B$2</c:f>
              <c:numCache>
                <c:formatCode>0%</c:formatCode>
                <c:ptCount val="1"/>
                <c:pt idx="0">
                  <c:v>0.43</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Transit</c:v>
                </c:pt>
              </c:strCache>
            </c:strRef>
          </c:cat>
          <c:val>
            <c:numRef>
              <c:f>Sheet1!$C$2</c:f>
              <c:numCache>
                <c:formatCode>0%</c:formatCode>
                <c:ptCount val="1"/>
                <c:pt idx="0">
                  <c:v>0.56999999999999995</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Transit</c:v>
                </c:pt>
              </c:strCache>
            </c:strRef>
          </c:cat>
          <c:val>
            <c:numRef>
              <c:f>Sheet1!$B$2</c:f>
              <c:numCache>
                <c:formatCode>0%</c:formatCode>
                <c:ptCount val="1"/>
                <c:pt idx="0">
                  <c:v>0.25</c:v>
                </c:pt>
              </c:numCache>
            </c:numRef>
          </c:val>
          <c:extLst>
            <c:ext xmlns:c16="http://schemas.microsoft.com/office/drawing/2014/chart" uri="{C3380CC4-5D6E-409C-BE32-E72D297353CC}">
              <c16:uniqueId val="{00000000-EF07-483B-8670-F398F5FDD54A}"/>
            </c:ext>
          </c:extLst>
        </c:ser>
        <c:ser>
          <c:idx val="1"/>
          <c:order val="1"/>
          <c:tx>
            <c:strRef>
              <c:f>Sheet1!$C$1</c:f>
              <c:strCache>
                <c:ptCount val="1"/>
                <c:pt idx="0">
                  <c:v>Yes</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Transit</c:v>
                </c:pt>
              </c:strCache>
            </c:strRef>
          </c:cat>
          <c:val>
            <c:numRef>
              <c:f>Sheet1!$C$2</c:f>
              <c:numCache>
                <c:formatCode>0%</c:formatCode>
                <c:ptCount val="1"/>
                <c:pt idx="0">
                  <c:v>0.75</c:v>
                </c:pt>
              </c:numCache>
            </c:numRef>
          </c:val>
          <c:extLst>
            <c:ext xmlns:c16="http://schemas.microsoft.com/office/drawing/2014/chart" uri="{C3380CC4-5D6E-409C-BE32-E72D297353CC}">
              <c16:uniqueId val="{00000001-EF07-483B-8670-F398F5FDD54A}"/>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49373195014632E-3"/>
          <c:y val="5.7352606202395982E-2"/>
          <c:w val="0.99679498279977008"/>
          <c:h val="0.87159538671835579"/>
        </c:manualLayout>
      </c:layout>
      <c:barChart>
        <c:barDir val="col"/>
        <c:grouping val="clustered"/>
        <c:varyColors val="0"/>
        <c:ser>
          <c:idx val="0"/>
          <c:order val="0"/>
          <c:tx>
            <c:strRef>
              <c:f>Sheet1!$B$1</c:f>
              <c:strCache>
                <c:ptCount val="1"/>
                <c:pt idx="0">
                  <c:v>No</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Street Furniture</c:v>
                </c:pt>
              </c:strCache>
            </c:strRef>
          </c:cat>
          <c:val>
            <c:numRef>
              <c:f>Sheet1!$B$2</c:f>
              <c:numCache>
                <c:formatCode>0%</c:formatCode>
                <c:ptCount val="1"/>
                <c:pt idx="0">
                  <c:v>0.57999999999999996</c:v>
                </c:pt>
              </c:numCache>
            </c:numRef>
          </c:val>
          <c:extLst>
            <c:ext xmlns:c16="http://schemas.microsoft.com/office/drawing/2014/chart" uri="{C3380CC4-5D6E-409C-BE32-E72D297353CC}">
              <c16:uniqueId val="{00000000-1CFD-4AE2-B290-406440666FE7}"/>
            </c:ext>
          </c:extLst>
        </c:ser>
        <c:ser>
          <c:idx val="1"/>
          <c:order val="1"/>
          <c:tx>
            <c:strRef>
              <c:f>Sheet1!$C$1</c:f>
              <c:strCache>
                <c:ptCount val="1"/>
                <c:pt idx="0">
                  <c:v>Yes</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Street Furniture</c:v>
                </c:pt>
              </c:strCache>
            </c:strRef>
          </c:cat>
          <c:val>
            <c:numRef>
              <c:f>Sheet1!$C$2</c:f>
              <c:numCache>
                <c:formatCode>0%</c:formatCode>
                <c:ptCount val="1"/>
                <c:pt idx="0">
                  <c:v>0.42</c:v>
                </c:pt>
              </c:numCache>
            </c:numRef>
          </c:val>
          <c:extLst>
            <c:ext xmlns:c16="http://schemas.microsoft.com/office/drawing/2014/chart" uri="{C3380CC4-5D6E-409C-BE32-E72D297353CC}">
              <c16:uniqueId val="{00000001-1CFD-4AE2-B290-406440666FE7}"/>
            </c:ext>
          </c:extLst>
        </c:ser>
        <c:dLbls>
          <c:dLblPos val="ctr"/>
          <c:showLegendKey val="0"/>
          <c:showVal val="1"/>
          <c:showCatName val="0"/>
          <c:showSerName val="0"/>
          <c:showPercent val="0"/>
          <c:showBubbleSize val="0"/>
        </c:dLbls>
        <c:gapWidth val="15"/>
        <c:axId val="652270896"/>
        <c:axId val="652273536"/>
      </c:barChart>
      <c:catAx>
        <c:axId val="652270896"/>
        <c:scaling>
          <c:orientation val="maxMin"/>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cap="none" spc="0" normalizeH="0" baseline="0">
                <a:solidFill>
                  <a:schemeClr val="tx1"/>
                </a:solidFill>
                <a:latin typeface="+mn-lt"/>
                <a:ea typeface="+mn-ea"/>
                <a:cs typeface="+mn-cs"/>
              </a:defRPr>
            </a:pPr>
            <a:endParaRPr lang="en-US"/>
          </a:p>
        </c:txPr>
        <c:crossAx val="652273536"/>
        <c:crosses val="autoZero"/>
        <c:auto val="1"/>
        <c:lblAlgn val="ctr"/>
        <c:lblOffset val="25"/>
        <c:noMultiLvlLbl val="0"/>
      </c:catAx>
      <c:valAx>
        <c:axId val="652273536"/>
        <c:scaling>
          <c:orientation val="minMax"/>
          <c:max val="1"/>
        </c:scaling>
        <c:delete val="1"/>
        <c:axPos val="r"/>
        <c:numFmt formatCode="0%" sourceLinked="1"/>
        <c:majorTickMark val="out"/>
        <c:minorTickMark val="none"/>
        <c:tickLblPos val="nextTo"/>
        <c:crossAx val="652270896"/>
        <c:crosses val="autoZero"/>
        <c:crossBetween val="between"/>
      </c:valAx>
      <c:spPr>
        <a:noFill/>
        <a:ln w="25400">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208FC5-EC1E-2D46-8726-56F392329F3C}"/>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54CEC6E-5E60-E44C-BF19-8CEEB561DC82}" type="datetimeFigureOut">
              <a:rPr lang="en-US" smtClean="0">
                <a:latin typeface="Arial" panose="020B0604020202020204" pitchFamily="34" charset="0"/>
              </a:rPr>
              <a:t>3/14/2023</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FCEE7C20-8939-D74A-8F3F-0BE9D1404E2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BA890C9D-86F7-C44E-B63C-1A24B2AC500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E85DB73-7DEA-944A-B927-C11335879493}"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801453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panose="020B0604020202020204" pitchFamily="34" charset="0"/>
              </a:defRPr>
            </a:lvl1pPr>
          </a:lstStyle>
          <a:p>
            <a:fld id="{DE02C328-E6D3-994D-AFE3-5CA2FFEAA7CE}" type="datetimeFigureOut">
              <a:rPr lang="en-US" smtClean="0"/>
              <a:pPr/>
              <a:t>3/14/2023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78AB6C6C-32B3-554B-9FCA-3E20685A391A}" type="slidenum">
              <a:rPr lang="en-US" smtClean="0"/>
              <a:pPr/>
              <a:t>‹#›</a:t>
            </a:fld>
            <a:endParaRPr lang="en-US" dirty="0"/>
          </a:p>
        </p:txBody>
      </p:sp>
    </p:spTree>
    <p:extLst>
      <p:ext uri="{BB962C8B-B14F-4D97-AF65-F5344CB8AC3E}">
        <p14:creationId xmlns:p14="http://schemas.microsoft.com/office/powerpoint/2010/main" val="12786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78AB6C6C-32B3-554B-9FCA-3E20685A391A}" type="slidenum">
              <a:rPr lang="en-US">
                <a:solidFill>
                  <a:prstClr val="black"/>
                </a:solidFill>
              </a:rPr>
              <a:pPr defTabSz="931774">
                <a:defRPr/>
              </a:pPr>
              <a:t>1</a:t>
            </a:fld>
            <a:endParaRPr lang="en-US" dirty="0">
              <a:solidFill>
                <a:prstClr val="black"/>
              </a:solidFill>
            </a:endParaRPr>
          </a:p>
        </p:txBody>
      </p:sp>
    </p:spTree>
    <p:extLst>
      <p:ext uri="{BB962C8B-B14F-4D97-AF65-F5344CB8AC3E}">
        <p14:creationId xmlns:p14="http://schemas.microsoft.com/office/powerpoint/2010/main" val="1666316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34</a:t>
            </a:fld>
            <a:endParaRPr lang="en-US" dirty="0"/>
          </a:p>
        </p:txBody>
      </p:sp>
    </p:spTree>
    <p:extLst>
      <p:ext uri="{BB962C8B-B14F-4D97-AF65-F5344CB8AC3E}">
        <p14:creationId xmlns:p14="http://schemas.microsoft.com/office/powerpoint/2010/main" val="53676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36</a:t>
            </a:fld>
            <a:endParaRPr lang="en-US" dirty="0"/>
          </a:p>
        </p:txBody>
      </p:sp>
    </p:spTree>
    <p:extLst>
      <p:ext uri="{BB962C8B-B14F-4D97-AF65-F5344CB8AC3E}">
        <p14:creationId xmlns:p14="http://schemas.microsoft.com/office/powerpoint/2010/main" val="107869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37</a:t>
            </a:fld>
            <a:endParaRPr lang="en-US" dirty="0"/>
          </a:p>
        </p:txBody>
      </p:sp>
    </p:spTree>
    <p:extLst>
      <p:ext uri="{BB962C8B-B14F-4D97-AF65-F5344CB8AC3E}">
        <p14:creationId xmlns:p14="http://schemas.microsoft.com/office/powerpoint/2010/main" val="4135486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B6C6C-32B3-554B-9FCA-3E20685A391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733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B6C6C-32B3-554B-9FCA-3E20685A391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986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B6C6C-32B3-554B-9FCA-3E20685A391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998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B6C6C-32B3-554B-9FCA-3E20685A391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1816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45</a:t>
            </a:fld>
            <a:endParaRPr lang="en-US" dirty="0"/>
          </a:p>
        </p:txBody>
      </p:sp>
    </p:spTree>
    <p:extLst>
      <p:ext uri="{BB962C8B-B14F-4D97-AF65-F5344CB8AC3E}">
        <p14:creationId xmlns:p14="http://schemas.microsoft.com/office/powerpoint/2010/main" val="347801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46</a:t>
            </a:fld>
            <a:endParaRPr lang="en-US" dirty="0"/>
          </a:p>
        </p:txBody>
      </p:sp>
    </p:spTree>
    <p:extLst>
      <p:ext uri="{BB962C8B-B14F-4D97-AF65-F5344CB8AC3E}">
        <p14:creationId xmlns:p14="http://schemas.microsoft.com/office/powerpoint/2010/main" val="177312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6</a:t>
            </a:fld>
            <a:endParaRPr lang="en-US" dirty="0"/>
          </a:p>
        </p:txBody>
      </p:sp>
    </p:spTree>
    <p:extLst>
      <p:ext uri="{BB962C8B-B14F-4D97-AF65-F5344CB8AC3E}">
        <p14:creationId xmlns:p14="http://schemas.microsoft.com/office/powerpoint/2010/main" val="3916869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18</a:t>
            </a:fld>
            <a:endParaRPr lang="en-US" dirty="0"/>
          </a:p>
        </p:txBody>
      </p:sp>
    </p:spTree>
    <p:extLst>
      <p:ext uri="{BB962C8B-B14F-4D97-AF65-F5344CB8AC3E}">
        <p14:creationId xmlns:p14="http://schemas.microsoft.com/office/powerpoint/2010/main" val="118433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B6C6C-32B3-554B-9FCA-3E20685A391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25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24</a:t>
            </a:fld>
            <a:endParaRPr lang="en-US" dirty="0"/>
          </a:p>
        </p:txBody>
      </p:sp>
    </p:spTree>
    <p:extLst>
      <p:ext uri="{BB962C8B-B14F-4D97-AF65-F5344CB8AC3E}">
        <p14:creationId xmlns:p14="http://schemas.microsoft.com/office/powerpoint/2010/main" val="3057741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26</a:t>
            </a:fld>
            <a:endParaRPr lang="en-US" dirty="0"/>
          </a:p>
        </p:txBody>
      </p:sp>
    </p:spTree>
    <p:extLst>
      <p:ext uri="{BB962C8B-B14F-4D97-AF65-F5344CB8AC3E}">
        <p14:creationId xmlns:p14="http://schemas.microsoft.com/office/powerpoint/2010/main" val="252507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27</a:t>
            </a:fld>
            <a:endParaRPr lang="en-US" dirty="0"/>
          </a:p>
        </p:txBody>
      </p:sp>
    </p:spTree>
    <p:extLst>
      <p:ext uri="{BB962C8B-B14F-4D97-AF65-F5344CB8AC3E}">
        <p14:creationId xmlns:p14="http://schemas.microsoft.com/office/powerpoint/2010/main" val="326664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28</a:t>
            </a:fld>
            <a:endParaRPr lang="en-US" dirty="0"/>
          </a:p>
        </p:txBody>
      </p:sp>
    </p:spTree>
    <p:extLst>
      <p:ext uri="{BB962C8B-B14F-4D97-AF65-F5344CB8AC3E}">
        <p14:creationId xmlns:p14="http://schemas.microsoft.com/office/powerpoint/2010/main" val="152397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B6C6C-32B3-554B-9FCA-3E20685A391A}" type="slidenum">
              <a:rPr lang="en-US" smtClean="0"/>
              <a:pPr/>
              <a:t>29</a:t>
            </a:fld>
            <a:endParaRPr lang="en-US" dirty="0"/>
          </a:p>
        </p:txBody>
      </p:sp>
    </p:spTree>
    <p:extLst>
      <p:ext uri="{BB962C8B-B14F-4D97-AF65-F5344CB8AC3E}">
        <p14:creationId xmlns:p14="http://schemas.microsoft.com/office/powerpoint/2010/main" val="191785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_graph_sl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4E69C5-3C6A-CF40-87FB-10C44B29EC1E}"/>
              </a:ext>
            </a:extLst>
          </p:cNvPr>
          <p:cNvCxnSpPr>
            <a:cxnSpLocks/>
          </p:cNvCxnSpPr>
          <p:nvPr userDrawn="1"/>
        </p:nvCxnSpPr>
        <p:spPr>
          <a:xfrm>
            <a:off x="509666" y="743574"/>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71C0419A-9C08-4045-BB3A-132387F6BC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9214" y="513472"/>
            <a:ext cx="2103120" cy="162867"/>
          </a:xfrm>
          <a:prstGeom prst="rect">
            <a:avLst/>
          </a:prstGeom>
        </p:spPr>
      </p:pic>
      <p:sp>
        <p:nvSpPr>
          <p:cNvPr id="10" name="main_title">
            <a:extLst>
              <a:ext uri="{FF2B5EF4-FFF2-40B4-BE49-F238E27FC236}">
                <a16:creationId xmlns:a16="http://schemas.microsoft.com/office/drawing/2014/main" id="{0DED358F-1AA2-4146-B160-854ECA03CB13}"/>
              </a:ext>
            </a:extLst>
          </p:cNvPr>
          <p:cNvSpPr>
            <a:spLocks noGrp="1"/>
          </p:cNvSpPr>
          <p:nvPr>
            <p:ph type="title" hasCustomPrompt="1"/>
          </p:nvPr>
        </p:nvSpPr>
        <p:spPr>
          <a:xfrm>
            <a:off x="1066800" y="1034388"/>
            <a:ext cx="10594246" cy="225700"/>
          </a:xfrm>
        </p:spPr>
        <p:txBody>
          <a:bodyPr anchor="t">
            <a:noAutofit/>
          </a:bodyPr>
          <a:lstStyle>
            <a:lvl1pPr>
              <a:defRPr sz="2200" b="0" i="0" spc="0" baseline="0">
                <a:latin typeface="Georgia" panose="02040502050405020303" pitchFamily="18" charset="0"/>
              </a:defRPr>
            </a:lvl1pPr>
          </a:lstStyle>
          <a:p>
            <a:r>
              <a:rPr lang="en-US" dirty="0"/>
              <a:t>Key Takeaway Headline goes here.</a:t>
            </a:r>
          </a:p>
        </p:txBody>
      </p:sp>
      <p:sp>
        <p:nvSpPr>
          <p:cNvPr id="9" name="black_box_title">
            <a:extLst>
              <a:ext uri="{FF2B5EF4-FFF2-40B4-BE49-F238E27FC236}">
                <a16:creationId xmlns:a16="http://schemas.microsoft.com/office/drawing/2014/main" id="{89694222-3C43-7743-A787-ADBC80D54396}"/>
              </a:ext>
            </a:extLst>
          </p:cNvPr>
          <p:cNvSpPr>
            <a:spLocks noGrp="1"/>
          </p:cNvSpPr>
          <p:nvPr>
            <p:ph type="body" sz="quarter" idx="13" hasCustomPrompt="1"/>
          </p:nvPr>
        </p:nvSpPr>
        <p:spPr>
          <a:xfrm>
            <a:off x="1073744" y="672572"/>
            <a:ext cx="6858000" cy="176493"/>
          </a:xfrm>
        </p:spPr>
        <p:txBody>
          <a:bodyPr lIns="0" tIns="0" rIns="0" bIns="0" anchor="ctr">
            <a:noAutofit/>
          </a:bodyPr>
          <a:lstStyle>
            <a:lvl1pPr algn="l">
              <a:defRPr sz="1050" b="1" i="0" cap="all" spc="150" baseline="0">
                <a:solidFill>
                  <a:schemeClr val="tx1"/>
                </a:solidFill>
                <a:latin typeface="Arial" panose="020B0604020202020204" pitchFamily="34" charset="0"/>
              </a:defRPr>
            </a:lvl1pPr>
          </a:lstStyle>
          <a:p>
            <a:pPr lvl="0"/>
            <a:r>
              <a:rPr lang="en-US" cap="all" spc="250" baseline="0" dirty="0"/>
              <a:t>Section title</a:t>
            </a:r>
            <a:endParaRPr lang="en-US" dirty="0"/>
          </a:p>
        </p:txBody>
      </p:sp>
      <p:sp>
        <p:nvSpPr>
          <p:cNvPr id="14" name="sub_title">
            <a:extLst>
              <a:ext uri="{FF2B5EF4-FFF2-40B4-BE49-F238E27FC236}">
                <a16:creationId xmlns:a16="http://schemas.microsoft.com/office/drawing/2014/main" id="{EC2B3C15-1D07-5047-AE5D-A1D988B69F94}"/>
              </a:ext>
            </a:extLst>
          </p:cNvPr>
          <p:cNvSpPr>
            <a:spLocks noGrp="1"/>
          </p:cNvSpPr>
          <p:nvPr>
            <p:ph type="body" sz="quarter" idx="11" hasCustomPrompt="1"/>
          </p:nvPr>
        </p:nvSpPr>
        <p:spPr>
          <a:xfrm>
            <a:off x="1055648" y="1417037"/>
            <a:ext cx="10594246" cy="500305"/>
          </a:xfrm>
        </p:spPr>
        <p:txBody>
          <a:bodyPr>
            <a:noAutofit/>
          </a:bodyPr>
          <a:lstStyle>
            <a:lvl1pPr>
              <a:lnSpc>
                <a:spcPct val="120000"/>
              </a:lnSpc>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Question text goes here if it isn’t already listed above</a:t>
            </a:r>
          </a:p>
        </p:txBody>
      </p:sp>
      <p:sp>
        <p:nvSpPr>
          <p:cNvPr id="13" name="Rectangle 12">
            <a:extLst>
              <a:ext uri="{FF2B5EF4-FFF2-40B4-BE49-F238E27FC236}">
                <a16:creationId xmlns:a16="http://schemas.microsoft.com/office/drawing/2014/main" id="{78EB160B-1859-7F44-B422-6202B941B72C}"/>
              </a:ext>
            </a:extLst>
          </p:cNvPr>
          <p:cNvSpPr>
            <a:spLocks noChangeAspect="1"/>
          </p:cNvSpPr>
          <p:nvPr userDrawn="1"/>
        </p:nvSpPr>
        <p:spPr>
          <a:xfrm>
            <a:off x="11655332" y="6319905"/>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Slide Number Placeholder 5">
            <a:extLst>
              <a:ext uri="{FF2B5EF4-FFF2-40B4-BE49-F238E27FC236}">
                <a16:creationId xmlns:a16="http://schemas.microsoft.com/office/drawing/2014/main" id="{1452C0BA-AD97-7E46-8A23-A99397157CD3}"/>
              </a:ext>
            </a:extLst>
          </p:cNvPr>
          <p:cNvSpPr txBox="1"/>
          <p:nvPr userDrawn="1"/>
        </p:nvSpPr>
        <p:spPr>
          <a:xfrm>
            <a:off x="11751200" y="644811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dirty="0">
              <a:solidFill>
                <a:schemeClr val="tx1">
                  <a:lumMod val="75000"/>
                  <a:lumOff val="25000"/>
                </a:schemeClr>
              </a:solidFill>
              <a:latin typeface="Arial" panose="020B0604020202020204" pitchFamily="34" charset="0"/>
            </a:endParaRPr>
          </a:p>
        </p:txBody>
      </p:sp>
      <p:sp>
        <p:nvSpPr>
          <p:cNvPr id="4" name="qnum">
            <a:extLst>
              <a:ext uri="{FF2B5EF4-FFF2-40B4-BE49-F238E27FC236}">
                <a16:creationId xmlns:a16="http://schemas.microsoft.com/office/drawing/2014/main" id="{1D606C4A-A23B-4BFA-9B0F-5E20713BFDE8}"/>
              </a:ext>
            </a:extLst>
          </p:cNvPr>
          <p:cNvSpPr>
            <a:spLocks noGrp="1"/>
          </p:cNvSpPr>
          <p:nvPr>
            <p:ph type="body" sz="quarter" idx="14" hasCustomPrompt="1"/>
          </p:nvPr>
        </p:nvSpPr>
        <p:spPr>
          <a:xfrm>
            <a:off x="-1859501" y="-875507"/>
            <a:ext cx="1673225" cy="728663"/>
          </a:xfrm>
        </p:spPr>
        <p:txBody>
          <a:bodyPr/>
          <a:lstStyle>
            <a:lvl1pPr>
              <a:defRPr/>
            </a:lvl1pPr>
          </a:lstStyle>
          <a:p>
            <a:pPr lvl="0"/>
            <a:r>
              <a:rPr lang="en-US" dirty="0" err="1"/>
              <a:t>qnum</a:t>
            </a:r>
            <a:endParaRPr lang="en-US" dirty="0"/>
          </a:p>
        </p:txBody>
      </p:sp>
      <p:sp>
        <p:nvSpPr>
          <p:cNvPr id="8" name="presentation_title">
            <a:extLst>
              <a:ext uri="{FF2B5EF4-FFF2-40B4-BE49-F238E27FC236}">
                <a16:creationId xmlns:a16="http://schemas.microsoft.com/office/drawing/2014/main" id="{77E53130-02B4-417E-A8D4-027551A7A56E}"/>
              </a:ext>
            </a:extLst>
          </p:cNvPr>
          <p:cNvSpPr>
            <a:spLocks noGrp="1"/>
          </p:cNvSpPr>
          <p:nvPr>
            <p:ph type="body" sz="quarter" idx="15" hasCustomPrompt="1"/>
          </p:nvPr>
        </p:nvSpPr>
        <p:spPr>
          <a:xfrm>
            <a:off x="-1022350" y="-1549400"/>
            <a:ext cx="1862138" cy="495300"/>
          </a:xfrm>
        </p:spPr>
        <p:txBody>
          <a:bodyPr/>
          <a:lstStyle>
            <a:lvl1pPr>
              <a:defRPr/>
            </a:lvl1pPr>
          </a:lstStyle>
          <a:p>
            <a:pPr lvl="0"/>
            <a:r>
              <a:rPr lang="en-US" dirty="0" err="1"/>
              <a:t>Slide_name</a:t>
            </a:r>
            <a:endParaRPr lang="en-US" dirty="0"/>
          </a:p>
        </p:txBody>
      </p:sp>
    </p:spTree>
    <p:extLst>
      <p:ext uri="{BB962C8B-B14F-4D97-AF65-F5344CB8AC3E}">
        <p14:creationId xmlns:p14="http://schemas.microsoft.com/office/powerpoint/2010/main" val="2375545371"/>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672" userDrawn="1">
          <p15:clr>
            <a:srgbClr val="FBAE40"/>
          </p15:clr>
        </p15:guide>
        <p15:guide id="3" pos="734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bout">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D47BB-A096-0743-9CCF-8A9EC66D457C}"/>
              </a:ext>
            </a:extLst>
          </p:cNvPr>
          <p:cNvSpPr>
            <a:spLocks noGrp="1"/>
          </p:cNvSpPr>
          <p:nvPr>
            <p:ph type="body" sz="quarter" idx="10"/>
          </p:nvPr>
        </p:nvSpPr>
        <p:spPr>
          <a:xfrm>
            <a:off x="5181600" y="2077155"/>
            <a:ext cx="5915025" cy="3521957"/>
          </a:xfrm>
        </p:spPr>
        <p:txBody>
          <a:bodyPr>
            <a:normAutofit/>
          </a:bodyPr>
          <a:lstStyle>
            <a:lvl1pPr>
              <a:defRPr sz="2400" b="0" i="0"/>
            </a:lvl1pPr>
          </a:lstStyle>
          <a:p>
            <a:pPr lvl="0"/>
            <a:r>
              <a:rPr lang="en-US" dirty="0"/>
              <a:t>Click to edit Master text styles</a:t>
            </a:r>
          </a:p>
        </p:txBody>
      </p:sp>
      <p:sp>
        <p:nvSpPr>
          <p:cNvPr id="5" name="Text Placeholder 16">
            <a:extLst>
              <a:ext uri="{FF2B5EF4-FFF2-40B4-BE49-F238E27FC236}">
                <a16:creationId xmlns:a16="http://schemas.microsoft.com/office/drawing/2014/main" id="{088E3832-840E-8541-88AF-890EA12FEA05}"/>
              </a:ext>
            </a:extLst>
          </p:cNvPr>
          <p:cNvSpPr>
            <a:spLocks noGrp="1"/>
          </p:cNvSpPr>
          <p:nvPr>
            <p:ph type="body" sz="quarter" idx="13" hasCustomPrompt="1"/>
          </p:nvPr>
        </p:nvSpPr>
        <p:spPr>
          <a:xfrm>
            <a:off x="5181600" y="1620838"/>
            <a:ext cx="5915025" cy="241829"/>
          </a:xfrm>
        </p:spPr>
        <p:txBody>
          <a:bodyPr lIns="0" tIns="0" rIns="0" bIns="0" anchor="ctr">
            <a:noAutofit/>
          </a:bodyPr>
          <a:lstStyle>
            <a:lvl1pPr algn="l">
              <a:defRPr sz="1400" b="1" i="0" cap="all" spc="150" baseline="0">
                <a:solidFill>
                  <a:schemeClr val="bg1"/>
                </a:solidFill>
                <a:latin typeface="Arial" panose="020B0604020202020204" pitchFamily="34" charset="0"/>
              </a:defRPr>
            </a:lvl1pPr>
          </a:lstStyle>
          <a:p>
            <a:pPr lvl="0"/>
            <a:r>
              <a:rPr lang="en-US" cap="all" spc="250" baseline="0" dirty="0"/>
              <a:t>Introduction</a:t>
            </a:r>
            <a:endParaRPr lang="en-US" dirty="0"/>
          </a:p>
        </p:txBody>
      </p:sp>
      <p:sp>
        <p:nvSpPr>
          <p:cNvPr id="6" name="Rectangle 5">
            <a:extLst>
              <a:ext uri="{FF2B5EF4-FFF2-40B4-BE49-F238E27FC236}">
                <a16:creationId xmlns:a16="http://schemas.microsoft.com/office/drawing/2014/main" id="{46D3ADC0-624F-1D40-9B63-5D9D6F2FC92D}"/>
              </a:ext>
            </a:extLst>
          </p:cNvPr>
          <p:cNvSpPr>
            <a:spLocks noChangeAspect="1"/>
          </p:cNvSpPr>
          <p:nvPr userDrawn="1"/>
        </p:nvSpPr>
        <p:spPr>
          <a:xfrm>
            <a:off x="11655332" y="631104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TextBox 6">
            <a:extLst>
              <a:ext uri="{FF2B5EF4-FFF2-40B4-BE49-F238E27FC236}">
                <a16:creationId xmlns:a16="http://schemas.microsoft.com/office/drawing/2014/main" id="{E16604C1-49D3-5F40-A392-E212F178E21E}"/>
              </a:ext>
            </a:extLst>
          </p:cNvPr>
          <p:cNvSpPr txBox="1"/>
          <p:nvPr userDrawn="1"/>
        </p:nvSpPr>
        <p:spPr>
          <a:xfrm>
            <a:off x="11751200" y="6439254"/>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dirty="0">
              <a:solidFill>
                <a:schemeClr val="tx1">
                  <a:lumMod val="75000"/>
                  <a:lumOff val="25000"/>
                </a:schemeClr>
              </a:solidFill>
              <a:latin typeface="Arial" panose="020B0604020202020204" pitchFamily="34" charset="0"/>
            </a:endParaRPr>
          </a:p>
        </p:txBody>
      </p:sp>
      <p:pic>
        <p:nvPicPr>
          <p:cNvPr id="8" name="Graphic 7">
            <a:extLst>
              <a:ext uri="{FF2B5EF4-FFF2-40B4-BE49-F238E27FC236}">
                <a16:creationId xmlns:a16="http://schemas.microsoft.com/office/drawing/2014/main" id="{18A11F90-25E7-D640-BB77-9AB0A5398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0590" y="3130685"/>
            <a:ext cx="596629" cy="596629"/>
          </a:xfrm>
          <a:prstGeom prst="rect">
            <a:avLst/>
          </a:prstGeom>
        </p:spPr>
      </p:pic>
      <p:cxnSp>
        <p:nvCxnSpPr>
          <p:cNvPr id="9" name="Straight Connector 8">
            <a:extLst>
              <a:ext uri="{FF2B5EF4-FFF2-40B4-BE49-F238E27FC236}">
                <a16:creationId xmlns:a16="http://schemas.microsoft.com/office/drawing/2014/main" id="{6EEEEB9F-F0EF-954F-A9EC-9A63197B5147}"/>
              </a:ext>
            </a:extLst>
          </p:cNvPr>
          <p:cNvCxnSpPr>
            <a:cxnSpLocks/>
          </p:cNvCxnSpPr>
          <p:nvPr userDrawn="1"/>
        </p:nvCxnSpPr>
        <p:spPr>
          <a:xfrm>
            <a:off x="4190036" y="998317"/>
            <a:ext cx="0" cy="4861366"/>
          </a:xfrm>
          <a:prstGeom prst="line">
            <a:avLst/>
          </a:prstGeom>
          <a:ln>
            <a:solidFill>
              <a:srgbClr val="179A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181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43D40F9E-7024-7A43-B0D5-EBFD23CD5CD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DB4A7B5-9BF2-C248-978B-82377E351B0D}"/>
              </a:ext>
            </a:extLst>
          </p:cNvPr>
          <p:cNvPicPr>
            <a:picLocks noChangeAspect="1"/>
          </p:cNvPicPr>
          <p:nvPr userDrawn="1"/>
        </p:nvPicPr>
        <p:blipFill>
          <a:blip r:embed="rId3"/>
          <a:stretch>
            <a:fillRect/>
          </a:stretch>
        </p:blipFill>
        <p:spPr>
          <a:xfrm>
            <a:off x="3824521" y="3245908"/>
            <a:ext cx="4542958" cy="366183"/>
          </a:xfrm>
          <a:prstGeom prst="rect">
            <a:avLst/>
          </a:prstGeom>
        </p:spPr>
      </p:pic>
    </p:spTree>
    <p:extLst>
      <p:ext uri="{BB962C8B-B14F-4D97-AF65-F5344CB8AC3E}">
        <p14:creationId xmlns:p14="http://schemas.microsoft.com/office/powerpoint/2010/main" val="142840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_points_bas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351AF-79F4-9D49-9FF2-B16552A6B4F9}"/>
              </a:ext>
            </a:extLst>
          </p:cNvPr>
          <p:cNvPicPr>
            <a:picLocks noChangeAspect="1"/>
          </p:cNvPicPr>
          <p:nvPr userDrawn="1"/>
        </p:nvPicPr>
        <p:blipFill>
          <a:blip r:embed="rId2"/>
          <a:stretch>
            <a:fillRect/>
          </a:stretch>
        </p:blipFill>
        <p:spPr>
          <a:xfrm>
            <a:off x="0" y="-100361"/>
            <a:ext cx="12192000" cy="6858000"/>
          </a:xfrm>
          <a:prstGeom prst="rect">
            <a:avLst/>
          </a:prstGeom>
        </p:spPr>
      </p:pic>
      <p:sp>
        <p:nvSpPr>
          <p:cNvPr id="14" name="Rectangle 13">
            <a:extLst>
              <a:ext uri="{FF2B5EF4-FFF2-40B4-BE49-F238E27FC236}">
                <a16:creationId xmlns:a16="http://schemas.microsoft.com/office/drawing/2014/main" id="{99AD732B-DCB7-8D4C-AF9C-4A9317D237BC}"/>
              </a:ext>
            </a:extLst>
          </p:cNvPr>
          <p:cNvSpPr>
            <a:spLocks noChangeAspect="1"/>
          </p:cNvSpPr>
          <p:nvPr userDrawn="1"/>
        </p:nvSpPr>
        <p:spPr>
          <a:xfrm>
            <a:off x="11655332" y="6319333"/>
            <a:ext cx="548640" cy="548640"/>
          </a:xfrm>
          <a:prstGeom prst="rect">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TextBox 14">
            <a:extLst>
              <a:ext uri="{FF2B5EF4-FFF2-40B4-BE49-F238E27FC236}">
                <a16:creationId xmlns:a16="http://schemas.microsoft.com/office/drawing/2014/main" id="{5802E473-F531-994C-82F5-E46424B3B81A}"/>
              </a:ext>
            </a:extLst>
          </p:cNvPr>
          <p:cNvSpPr txBox="1"/>
          <p:nvPr userDrawn="1"/>
        </p:nvSpPr>
        <p:spPr>
          <a:xfrm>
            <a:off x="11751200" y="6424966"/>
            <a:ext cx="340454" cy="326571"/>
          </a:xfrm>
          <a:prstGeom prst="rect">
            <a:avLst/>
          </a:prstGeom>
        </p:spPr>
        <p:txBody>
          <a:bodyPr vert="horz" wrap="square" lIns="0" tIns="0" rIns="0" bIns="0" rtlCol="0" anchor="ctr" anchorCtr="0">
            <a:noAutofit/>
          </a:bodyPr>
          <a:lstStyle/>
          <a:p>
            <a:pPr algn="ctr"/>
            <a:fld id="{2F9F314B-F515-9F4D-BFB2-DB6039F47A03}" type="slidenum">
              <a:rPr lang="en-US" sz="1200" b="0" i="0" spc="0" baseline="0" smtClean="0">
                <a:solidFill>
                  <a:schemeClr val="tx1">
                    <a:lumMod val="75000"/>
                    <a:lumOff val="25000"/>
                  </a:schemeClr>
                </a:solidFill>
                <a:latin typeface="Arial" panose="020B0604020202020204" pitchFamily="34" charset="0"/>
              </a:rPr>
              <a:pPr algn="ctr"/>
              <a:t>‹#›</a:t>
            </a:fld>
            <a:endParaRPr lang="en-US" sz="1200" b="0" i="0" spc="0" baseline="0" dirty="0">
              <a:solidFill>
                <a:schemeClr val="tx1">
                  <a:lumMod val="75000"/>
                  <a:lumOff val="25000"/>
                </a:schemeClr>
              </a:solidFill>
              <a:latin typeface="Arial" panose="020B0604020202020204" pitchFamily="34" charset="0"/>
            </a:endParaRPr>
          </a:p>
        </p:txBody>
      </p:sp>
      <p:sp>
        <p:nvSpPr>
          <p:cNvPr id="9" name="title">
            <a:extLst>
              <a:ext uri="{FF2B5EF4-FFF2-40B4-BE49-F238E27FC236}">
                <a16:creationId xmlns:a16="http://schemas.microsoft.com/office/drawing/2014/main" id="{DA44BEF1-67DB-5247-B6AC-DE96BAF0CDEA}"/>
              </a:ext>
            </a:extLst>
          </p:cNvPr>
          <p:cNvSpPr>
            <a:spLocks noGrp="1"/>
          </p:cNvSpPr>
          <p:nvPr>
            <p:ph type="body" sz="quarter" idx="12" hasCustomPrompt="1"/>
          </p:nvPr>
        </p:nvSpPr>
        <p:spPr>
          <a:xfrm>
            <a:off x="1913261" y="618134"/>
            <a:ext cx="8365479" cy="776715"/>
          </a:xfrm>
        </p:spPr>
        <p:txBody>
          <a:bodyPr anchor="ctr">
            <a:noAutofit/>
          </a:bodyPr>
          <a:lstStyle>
            <a:lvl1pPr algn="ctr">
              <a:defRPr sz="2800" b="0" i="0" cap="all" spc="150" baseline="0">
                <a:solidFill>
                  <a:schemeClr val="tx1"/>
                </a:solidFill>
                <a:latin typeface="Arial" panose="020B0604020202020204" pitchFamily="34" charset="0"/>
              </a:defRPr>
            </a:lvl1pPr>
          </a:lstStyle>
          <a:p>
            <a:pPr lvl="0"/>
            <a:r>
              <a:rPr lang="en-US" dirty="0"/>
              <a:t>Key </a:t>
            </a:r>
            <a:r>
              <a:rPr lang="en-US" dirty="0" err="1"/>
              <a:t>FIndings</a:t>
            </a:r>
            <a:endParaRPr lang="en-US" dirty="0"/>
          </a:p>
        </p:txBody>
      </p:sp>
      <p:cxnSp>
        <p:nvCxnSpPr>
          <p:cNvPr id="10" name="Straight Connector 9">
            <a:extLst>
              <a:ext uri="{FF2B5EF4-FFF2-40B4-BE49-F238E27FC236}">
                <a16:creationId xmlns:a16="http://schemas.microsoft.com/office/drawing/2014/main" id="{C5F4A73F-24B5-9B41-AA39-5E2A63D7330C}"/>
              </a:ext>
            </a:extLst>
          </p:cNvPr>
          <p:cNvCxnSpPr/>
          <p:nvPr userDrawn="1"/>
        </p:nvCxnSpPr>
        <p:spPr>
          <a:xfrm>
            <a:off x="5931108" y="1442818"/>
            <a:ext cx="3297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a:extLst>
              <a:ext uri="{FF2B5EF4-FFF2-40B4-BE49-F238E27FC236}">
                <a16:creationId xmlns:a16="http://schemas.microsoft.com/office/drawing/2014/main" id="{BAB1DE49-723C-4CF2-B310-ACD0C2806DD3}"/>
              </a:ext>
            </a:extLst>
          </p:cNvPr>
          <p:cNvSpPr>
            <a:spLocks noGrp="1"/>
          </p:cNvSpPr>
          <p:nvPr>
            <p:ph type="body" sz="quarter" idx="13" hasCustomPrompt="1"/>
          </p:nvPr>
        </p:nvSpPr>
        <p:spPr>
          <a:xfrm>
            <a:off x="947738" y="1736725"/>
            <a:ext cx="10237787" cy="4352925"/>
          </a:xfrm>
        </p:spPr>
        <p:txBody>
          <a:bodyPr/>
          <a:lstStyle/>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Most adults indicate that they have purchased food at a QSR in the past week or month. When thinking about purchasing fast food, great tasting food and good value for the money are the most important factors.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Though ”Convenience” is most often associated with store location, hours of operation and flexibility of ordering options are also important – particularly among younger adults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Compared to other cities, those in New York indicated that they have a strong preference for ordering fast food through delivery apps. In fact, New Yorkers are willing to pay more for the convenience of fast food delivery and would like to see more online ordering and delivery options.</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Competitor A, B and C have strong favorability, purchasing consideration, and usage, overall. However, those in Louisville have a high affinity for BRAND compared to other cities. An opportunity exists for BRAND to improve usage in its HQ city – something that competitor A has capitalized on.</a:t>
            </a:r>
          </a:p>
          <a:p>
            <a:pPr marL="320040" marR="0" lvl="0" indent="-320040" algn="l" defTabSz="914400" rtl="0" eaLnBrk="1" fontAlgn="auto" latinLnBrk="0" hangingPunct="1">
              <a:lnSpc>
                <a:spcPct val="120000"/>
              </a:lnSpc>
              <a:spcBef>
                <a:spcPts val="0"/>
              </a:spcBef>
              <a:spcAft>
                <a:spcPts val="1800"/>
              </a:spcAft>
              <a:buClr>
                <a:srgbClr val="0DD6CC"/>
              </a:buClr>
              <a:buSzTx/>
              <a:buFont typeface="+mj-lt"/>
              <a:buAutoNum type="arabicPeriod"/>
              <a:tabLst/>
              <a:defRPr/>
            </a:pPr>
            <a:r>
              <a:rPr kumimoji="0" lang="en-US" sz="1400" b="0" i="0" u="none" strike="noStrike" kern="1200" cap="none" spc="0" normalizeH="0" baseline="0" noProof="0" dirty="0">
                <a:ln>
                  <a:noFill/>
                </a:ln>
                <a:solidFill>
                  <a:srgbClr val="2B2B2B"/>
                </a:solidFill>
                <a:effectLst/>
                <a:uLnTx/>
                <a:uFillTx/>
                <a:latin typeface="Arial" panose="020B0604020202020204" pitchFamily="34" charset="0"/>
                <a:ea typeface="+mn-ea"/>
                <a:cs typeface="+mn-cs"/>
              </a:rPr>
              <a:t>Looking across QSR customer perceptions, BRAND holds major competitive strengths in being a good value, and low cost, while also receiving credit for being speedy/convenient. Improving in great tasting food, customer service, meal size, and dining experience could help raise BRAND’s standing in consumer’s minds.</a:t>
            </a:r>
          </a:p>
          <a:p>
            <a:pPr lvl="0"/>
            <a:endParaRPr lang="en-US" dirty="0"/>
          </a:p>
        </p:txBody>
      </p:sp>
    </p:spTree>
    <p:extLst>
      <p:ext uri="{BB962C8B-B14F-4D97-AF65-F5344CB8AC3E}">
        <p14:creationId xmlns:p14="http://schemas.microsoft.com/office/powerpoint/2010/main" val="143790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bg>
      <p:bgPr>
        <a:solidFill>
          <a:schemeClr val="accent1"/>
        </a:solidFill>
        <a:effectLst/>
      </p:bgPr>
    </p:bg>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DB0D0214-5560-ED4C-9652-7FBC146537C3}"/>
              </a:ext>
            </a:extLst>
          </p:cNvPr>
          <p:cNvSpPr/>
          <p:nvPr userDrawn="1"/>
        </p:nvSpPr>
        <p:spPr>
          <a:xfrm flipH="1">
            <a:off x="6053456" y="609459"/>
            <a:ext cx="45719" cy="333375"/>
          </a:xfrm>
          <a:custGeom>
            <a:avLst/>
            <a:gdLst/>
            <a:ahLst/>
            <a:cxnLst/>
            <a:rect l="l" t="t" r="r" b="b"/>
            <a:pathLst>
              <a:path h="457200">
                <a:moveTo>
                  <a:pt x="0" y="457200"/>
                </a:moveTo>
                <a:lnTo>
                  <a:pt x="0" y="0"/>
                </a:lnTo>
              </a:path>
            </a:pathLst>
          </a:custGeom>
          <a:ln w="9525">
            <a:solidFill>
              <a:schemeClr val="bg1"/>
            </a:solidFill>
          </a:ln>
        </p:spPr>
        <p:txBody>
          <a:bodyPr wrap="square" lIns="0" tIns="0" rIns="0" bIns="0" rtlCol="0"/>
          <a:lstStyle/>
          <a:p>
            <a:endParaRPr b="0" i="0" dirty="0">
              <a:latin typeface="Arial" panose="020B0604020202020204" pitchFamily="34" charset="0"/>
            </a:endParaRPr>
          </a:p>
        </p:txBody>
      </p:sp>
      <p:sp>
        <p:nvSpPr>
          <p:cNvPr id="6" name="TextBox 5">
            <a:extLst>
              <a:ext uri="{FF2B5EF4-FFF2-40B4-BE49-F238E27FC236}">
                <a16:creationId xmlns:a16="http://schemas.microsoft.com/office/drawing/2014/main" id="{F54305E3-19D0-0A40-A18D-A9A2309F1083}"/>
              </a:ext>
            </a:extLst>
          </p:cNvPr>
          <p:cNvSpPr txBox="1"/>
          <p:nvPr userDrawn="1"/>
        </p:nvSpPr>
        <p:spPr>
          <a:xfrm>
            <a:off x="12480743" y="897466"/>
            <a:ext cx="1974846" cy="1600438"/>
          </a:xfrm>
          <a:prstGeom prst="rect">
            <a:avLst/>
          </a:prstGeom>
          <a:solidFill>
            <a:schemeClr val="accent3"/>
          </a:solidFill>
        </p:spPr>
        <p:txBody>
          <a:bodyPr vert="horz" wrap="square" lIns="182880" tIns="182880" rIns="182880" bIns="182880" rtlCol="0" anchor="t" anchorCtr="0">
            <a:spAutoFit/>
          </a:bodyPr>
          <a:lstStyle/>
          <a:p>
            <a:pPr algn="l"/>
            <a:r>
              <a:rPr lang="en-US" sz="1600" b="0" i="0" baseline="0" dirty="0">
                <a:solidFill>
                  <a:schemeClr val="tx2"/>
                </a:solidFill>
                <a:latin typeface="Arial" panose="020B0604020202020204" pitchFamily="34" charset="0"/>
              </a:rPr>
              <a:t>Active section text should be changed to dark gray color #2b2b2b</a:t>
            </a:r>
          </a:p>
        </p:txBody>
      </p:sp>
      <p:pic>
        <p:nvPicPr>
          <p:cNvPr id="2" name="Picture 6">
            <a:extLst>
              <a:ext uri="{FF2B5EF4-FFF2-40B4-BE49-F238E27FC236}">
                <a16:creationId xmlns:a16="http://schemas.microsoft.com/office/drawing/2014/main" id="{B8246092-56E4-456D-9B7C-F85FAE37F9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46457" y="5944841"/>
            <a:ext cx="299085" cy="229298"/>
          </a:xfrm>
          <a:prstGeom prst="rect">
            <a:avLst/>
          </a:prstGeom>
        </p:spPr>
      </p:pic>
      <p:sp>
        <p:nvSpPr>
          <p:cNvPr id="29" name="section5">
            <a:extLst>
              <a:ext uri="{FF2B5EF4-FFF2-40B4-BE49-F238E27FC236}">
                <a16:creationId xmlns:a16="http://schemas.microsoft.com/office/drawing/2014/main" id="{C3FF704C-896C-46F3-80A8-448B2C876372}"/>
              </a:ext>
            </a:extLst>
          </p:cNvPr>
          <p:cNvSpPr>
            <a:spLocks noGrp="1"/>
          </p:cNvSpPr>
          <p:nvPr>
            <p:ph type="body" sz="quarter" idx="50" hasCustomPrompt="1"/>
          </p:nvPr>
        </p:nvSpPr>
        <p:spPr>
          <a:xfrm>
            <a:off x="2029313" y="5042455"/>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dirty="0"/>
              <a:t>Active section is gray</a:t>
            </a:r>
          </a:p>
        </p:txBody>
      </p:sp>
      <p:sp>
        <p:nvSpPr>
          <p:cNvPr id="28" name="section4">
            <a:extLst>
              <a:ext uri="{FF2B5EF4-FFF2-40B4-BE49-F238E27FC236}">
                <a16:creationId xmlns:a16="http://schemas.microsoft.com/office/drawing/2014/main" id="{F2E66DCC-CD06-410A-BA5E-5FA7F27FA623}"/>
              </a:ext>
            </a:extLst>
          </p:cNvPr>
          <p:cNvSpPr>
            <a:spLocks noGrp="1"/>
          </p:cNvSpPr>
          <p:nvPr>
            <p:ph type="body" sz="quarter" idx="49" hasCustomPrompt="1"/>
          </p:nvPr>
        </p:nvSpPr>
        <p:spPr>
          <a:xfrm>
            <a:off x="2029313" y="4228314"/>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dirty="0"/>
              <a:t>Active section is gray</a:t>
            </a:r>
          </a:p>
        </p:txBody>
      </p:sp>
      <p:sp>
        <p:nvSpPr>
          <p:cNvPr id="27" name="section3">
            <a:extLst>
              <a:ext uri="{FF2B5EF4-FFF2-40B4-BE49-F238E27FC236}">
                <a16:creationId xmlns:a16="http://schemas.microsoft.com/office/drawing/2014/main" id="{2EE69F24-7070-4AEF-BE76-F1B08B6A1CBF}"/>
              </a:ext>
            </a:extLst>
          </p:cNvPr>
          <p:cNvSpPr>
            <a:spLocks noGrp="1"/>
          </p:cNvSpPr>
          <p:nvPr>
            <p:ph type="body" sz="quarter" idx="48" hasCustomPrompt="1"/>
          </p:nvPr>
        </p:nvSpPr>
        <p:spPr>
          <a:xfrm>
            <a:off x="2029313" y="3414172"/>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dirty="0"/>
              <a:t>Active section is gray</a:t>
            </a:r>
          </a:p>
        </p:txBody>
      </p:sp>
      <p:sp>
        <p:nvSpPr>
          <p:cNvPr id="26" name="section2">
            <a:extLst>
              <a:ext uri="{FF2B5EF4-FFF2-40B4-BE49-F238E27FC236}">
                <a16:creationId xmlns:a16="http://schemas.microsoft.com/office/drawing/2014/main" id="{B67A5F5C-3D2E-41F2-B8EE-92FC8537F652}"/>
              </a:ext>
            </a:extLst>
          </p:cNvPr>
          <p:cNvSpPr>
            <a:spLocks noGrp="1"/>
          </p:cNvSpPr>
          <p:nvPr>
            <p:ph type="body" sz="quarter" idx="47" hasCustomPrompt="1"/>
          </p:nvPr>
        </p:nvSpPr>
        <p:spPr>
          <a:xfrm>
            <a:off x="2029313" y="2600030"/>
            <a:ext cx="8133374" cy="671513"/>
          </a:xfrm>
        </p:spPr>
        <p:txBody>
          <a:bodyPr anchor="ctr">
            <a:noAutofit/>
          </a:bodyPr>
          <a:lstStyle>
            <a:lvl1pPr algn="ctr">
              <a:defRPr sz="2600" cap="all" spc="300" baseline="0">
                <a:solidFill>
                  <a:schemeClr val="tx1"/>
                </a:solidFill>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dirty="0"/>
              <a:t>Active section is gray</a:t>
            </a:r>
          </a:p>
        </p:txBody>
      </p:sp>
      <p:sp>
        <p:nvSpPr>
          <p:cNvPr id="24" name="section1">
            <a:extLst>
              <a:ext uri="{FF2B5EF4-FFF2-40B4-BE49-F238E27FC236}">
                <a16:creationId xmlns:a16="http://schemas.microsoft.com/office/drawing/2014/main" id="{8BA810A6-4607-469C-8DDE-9749A920216F}"/>
              </a:ext>
            </a:extLst>
          </p:cNvPr>
          <p:cNvSpPr>
            <a:spLocks noGrp="1"/>
          </p:cNvSpPr>
          <p:nvPr>
            <p:ph type="body" sz="quarter" idx="46" hasCustomPrompt="1"/>
          </p:nvPr>
        </p:nvSpPr>
        <p:spPr>
          <a:xfrm>
            <a:off x="2029313" y="1785888"/>
            <a:ext cx="8133374" cy="671513"/>
          </a:xfrm>
        </p:spPr>
        <p:txBody>
          <a:bodyPr anchor="ctr">
            <a:noAutofit/>
          </a:bodyPr>
          <a:lstStyle>
            <a:lvl1pPr algn="ctr">
              <a:defRPr sz="2600" cap="all" spc="300" baseline="0">
                <a:latin typeface="Arial" panose="020B0604020202020204" pitchFamily="34" charset="0"/>
                <a:cs typeface="Arial" panose="020B0604020202020204" pitchFamily="34" charset="0"/>
              </a:defRPr>
            </a:lvl1pPr>
            <a:lvl2pPr>
              <a:defRPr sz="2600"/>
            </a:lvl2pPr>
            <a:lvl3pPr>
              <a:defRPr sz="2600"/>
            </a:lvl3pPr>
            <a:lvl4pPr>
              <a:defRPr sz="2600"/>
            </a:lvl4pPr>
            <a:lvl5pPr>
              <a:defRPr sz="2600"/>
            </a:lvl5pPr>
          </a:lstStyle>
          <a:p>
            <a:pPr lvl="0"/>
            <a:r>
              <a:rPr lang="en-US" dirty="0"/>
              <a:t>Active section is gray</a:t>
            </a:r>
          </a:p>
        </p:txBody>
      </p:sp>
      <p:sp>
        <p:nvSpPr>
          <p:cNvPr id="9" name="black_box_title">
            <a:extLst>
              <a:ext uri="{FF2B5EF4-FFF2-40B4-BE49-F238E27FC236}">
                <a16:creationId xmlns:a16="http://schemas.microsoft.com/office/drawing/2014/main" id="{DC33B691-3A17-3147-8B1B-73A335BF93D4}"/>
              </a:ext>
            </a:extLst>
          </p:cNvPr>
          <p:cNvSpPr>
            <a:spLocks noGrp="1"/>
          </p:cNvSpPr>
          <p:nvPr>
            <p:ph type="body" sz="quarter" idx="38" hasCustomPrompt="1"/>
          </p:nvPr>
        </p:nvSpPr>
        <p:spPr>
          <a:xfrm>
            <a:off x="3523029" y="1097114"/>
            <a:ext cx="5145942" cy="176493"/>
          </a:xfrm>
        </p:spPr>
        <p:txBody>
          <a:bodyPr lIns="0" tIns="0" rIns="0" bIns="0" anchor="ctr">
            <a:noAutofit/>
          </a:bodyPr>
          <a:lstStyle>
            <a:lvl1pPr algn="ctr">
              <a:defRPr sz="1050" b="1" i="0" cap="all" spc="150" baseline="0">
                <a:solidFill>
                  <a:schemeClr val="tx2"/>
                </a:solidFill>
                <a:latin typeface="Arial" panose="020B0604020202020204" pitchFamily="34" charset="0"/>
              </a:defRPr>
            </a:lvl1pPr>
          </a:lstStyle>
          <a:p>
            <a:pPr lvl="0"/>
            <a:r>
              <a:rPr lang="en-US" cap="all" spc="250" baseline="0" dirty="0"/>
              <a:t>Optional Subtitle</a:t>
            </a:r>
            <a:endParaRPr lang="en-US" dirty="0"/>
          </a:p>
        </p:txBody>
      </p:sp>
    </p:spTree>
    <p:extLst>
      <p:ext uri="{BB962C8B-B14F-4D97-AF65-F5344CB8AC3E}">
        <p14:creationId xmlns:p14="http://schemas.microsoft.com/office/powerpoint/2010/main" val="20993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34090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437340" y="6356350"/>
            <a:ext cx="916459"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C4E7B79-51EA-B144-B108-8E73F729289A}" type="slidenum">
              <a:rPr lang="en-US" smtClean="0"/>
              <a:pPr/>
              <a:t>‹#›</a:t>
            </a:fld>
            <a:endParaRPr lang="en-US" dirty="0"/>
          </a:p>
        </p:txBody>
      </p:sp>
    </p:spTree>
    <p:extLst>
      <p:ext uri="{BB962C8B-B14F-4D97-AF65-F5344CB8AC3E}">
        <p14:creationId xmlns:p14="http://schemas.microsoft.com/office/powerpoint/2010/main" val="1598732221"/>
      </p:ext>
    </p:extLst>
  </p:cSld>
  <p:clrMap bg1="lt1" tx1="dk1" bg2="lt2" tx2="dk2" accent1="accent1" accent2="accent2" accent3="accent3" accent4="accent4" accent5="accent5" accent6="accent6" hlink="hlink" folHlink="folHlink"/>
  <p:sldLayoutIdLst>
    <p:sldLayoutId id="2147483734" r:id="rId1"/>
    <p:sldLayoutId id="2147483845" r:id="rId2"/>
    <p:sldLayoutId id="2147483732" r:id="rId3"/>
    <p:sldLayoutId id="2147483893" r:id="rId4"/>
    <p:sldLayoutId id="2147483896" r:id="rId5"/>
  </p:sldLayoutIdLst>
  <p:hf hdr="0" ftr="0" dt="0"/>
  <p:txStyles>
    <p:titleStyle>
      <a:lvl1pPr algn="l" defTabSz="914400" rtl="0" eaLnBrk="1" latinLnBrk="0" hangingPunct="1">
        <a:lnSpc>
          <a:spcPct val="90000"/>
        </a:lnSpc>
        <a:spcBef>
          <a:spcPct val="0"/>
        </a:spcBef>
        <a:buNone/>
        <a:defRPr sz="2000" b="0" i="0" kern="1200" spc="10" baseline="0">
          <a:solidFill>
            <a:schemeClr val="tx1"/>
          </a:solidFill>
          <a:latin typeface="Georgia" panose="02040502050405020303" pitchFamily="18" charset="0"/>
          <a:ea typeface="EB Garamond" pitchFamily="2" charset="0"/>
          <a:cs typeface="+mj-cs"/>
        </a:defRPr>
      </a:lvl1pPr>
    </p:titleStyle>
    <p:bodyStyle>
      <a:lvl1pPr marL="0" indent="0" algn="l" defTabSz="914400" rtl="0" eaLnBrk="1" latinLnBrk="0" hangingPunct="1">
        <a:lnSpc>
          <a:spcPct val="90000"/>
        </a:lnSpc>
        <a:spcBef>
          <a:spcPts val="1000"/>
        </a:spcBef>
        <a:buFont typeface="Arial"/>
        <a:buNone/>
        <a:defRPr sz="20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6300" y="533400"/>
            <a:ext cx="10477500" cy="115728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6300" y="1825625"/>
            <a:ext cx="104775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437340" y="6356350"/>
            <a:ext cx="916459"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C4E7B79-51EA-B144-B108-8E73F729289A}" type="slidenum">
              <a:rPr lang="en-US" smtClean="0"/>
              <a:pPr/>
              <a:t>‹#›</a:t>
            </a:fld>
            <a:endParaRPr lang="en-US" dirty="0"/>
          </a:p>
        </p:txBody>
      </p:sp>
    </p:spTree>
    <p:extLst>
      <p:ext uri="{BB962C8B-B14F-4D97-AF65-F5344CB8AC3E}">
        <p14:creationId xmlns:p14="http://schemas.microsoft.com/office/powerpoint/2010/main" val="4250330104"/>
      </p:ext>
    </p:extLst>
  </p:cSld>
  <p:clrMap bg1="lt1" tx1="dk1" bg2="lt2" tx2="dk2" accent1="accent1" accent2="accent2" accent3="accent3" accent4="accent4" accent5="accent5" accent6="accent6" hlink="hlink" folHlink="folHlink"/>
  <p:sldLayoutIdLst>
    <p:sldLayoutId id="2147483904" r:id="rId1"/>
  </p:sldLayoutIdLst>
  <p:hf hdr="0" ftr="0" dt="0"/>
  <p:txStyles>
    <p:titleStyle>
      <a:lvl1pPr algn="l" defTabSz="914400" rtl="0" eaLnBrk="1" latinLnBrk="0" hangingPunct="1">
        <a:lnSpc>
          <a:spcPct val="90000"/>
        </a:lnSpc>
        <a:spcBef>
          <a:spcPct val="0"/>
        </a:spcBef>
        <a:buNone/>
        <a:defRPr sz="2000" b="0" i="0" kern="1200" spc="10" baseline="0">
          <a:solidFill>
            <a:schemeClr val="tx1"/>
          </a:solidFill>
          <a:latin typeface="Georgia" panose="02040502050405020303" pitchFamily="18" charset="0"/>
          <a:ea typeface="EB Garamond" pitchFamily="2" charset="0"/>
          <a:cs typeface="+mj-cs"/>
        </a:defRPr>
      </a:lvl1pPr>
    </p:titleStyle>
    <p:bodyStyle>
      <a:lvl1pPr marL="0" indent="0" algn="l" defTabSz="914400" rtl="0" eaLnBrk="1" latinLnBrk="0" hangingPunct="1">
        <a:lnSpc>
          <a:spcPct val="90000"/>
        </a:lnSpc>
        <a:spcBef>
          <a:spcPts val="1000"/>
        </a:spcBef>
        <a:buFont typeface="Arial"/>
        <a:buNone/>
        <a:defRPr sz="2000" b="0" i="0" kern="1200">
          <a:solidFill>
            <a:schemeClr val="tx1"/>
          </a:solidFill>
          <a:latin typeface="Georgia" panose="02040502050405020303" pitchFamily="18"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3" pos="7344">
          <p15:clr>
            <a:srgbClr val="F26B43"/>
          </p15:clr>
        </p15:guide>
        <p15:guide id="4" orient="horz" pos="336">
          <p15:clr>
            <a:srgbClr val="F26B43"/>
          </p15:clr>
        </p15:guide>
        <p15:guide id="5" pos="336">
          <p15:clr>
            <a:srgbClr val="F26B43"/>
          </p15:clr>
        </p15:guide>
        <p15:guide id="6" pos="3840">
          <p15:clr>
            <a:srgbClr val="F26B43"/>
          </p15:clr>
        </p15:guide>
        <p15:guide id="7" pos="3552">
          <p15:clr>
            <a:srgbClr val="F26B43"/>
          </p15:clr>
        </p15:guide>
        <p15:guide id="9" pos="4128">
          <p15:clr>
            <a:srgbClr val="F26B43"/>
          </p15:clr>
        </p15:guide>
        <p15:guide id="10" pos="7128">
          <p15:clr>
            <a:srgbClr val="F26B43"/>
          </p15:clr>
        </p15:guide>
        <p15:guide id="11" pos="552">
          <p15:clr>
            <a:srgbClr val="F26B43"/>
          </p15:clr>
        </p15:guide>
        <p15:guide id="12" pos="648">
          <p15:clr>
            <a:srgbClr val="F26B43"/>
          </p15:clr>
        </p15:guide>
        <p15:guide id="13" pos="7032">
          <p15:clr>
            <a:srgbClr val="F26B43"/>
          </p15:clr>
        </p15:guide>
        <p15:guide id="14" orient="horz" pos="888">
          <p15:clr>
            <a:srgbClr val="F26B43"/>
          </p15:clr>
        </p15:guide>
        <p15:guide id="15" orient="horz" pos="1104">
          <p15:clr>
            <a:srgbClr val="F26B43"/>
          </p15:clr>
        </p15:guide>
        <p15:guide id="16" orient="horz" pos="1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chart" Target="../charts/chart29.xml"/><Relationship Id="rId3" Type="http://schemas.openxmlformats.org/officeDocument/2006/relationships/chart" Target="../charts/chart24.xml"/><Relationship Id="rId7" Type="http://schemas.openxmlformats.org/officeDocument/2006/relationships/chart" Target="../charts/chart28.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D96DD1-7BA3-DB43-83E1-7A2E83F482CC}"/>
              </a:ext>
            </a:extLst>
          </p:cNvPr>
          <p:cNvPicPr>
            <a:picLocks noChangeAspect="1"/>
          </p:cNvPicPr>
          <p:nvPr/>
        </p:nvPicPr>
        <p:blipFill rotWithShape="1">
          <a:blip r:embed="rId3">
            <a:alphaModFix amt="30000"/>
            <a:extLst>
              <a:ext uri="{BEBA8EAE-BF5A-486C-A8C5-ECC9F3942E4B}">
                <a14:imgProps xmlns:a14="http://schemas.microsoft.com/office/drawing/2010/main">
                  <a14:imgLayer r:embed="rId4">
                    <a14:imgEffect>
                      <a14:saturation sat="10000"/>
                    </a14:imgEffect>
                  </a14:imgLayer>
                </a14:imgProps>
              </a:ext>
            </a:extLst>
          </a:blip>
          <a:srcRect t="134" b="12303"/>
          <a:stretch/>
        </p:blipFill>
        <p:spPr>
          <a:xfrm>
            <a:off x="0" y="0"/>
            <a:ext cx="12192000" cy="6858000"/>
          </a:xfrm>
          <a:prstGeom prst="rect">
            <a:avLst/>
          </a:prstGeom>
          <a:solidFill>
            <a:schemeClr val="bg1">
              <a:lumMod val="50000"/>
            </a:schemeClr>
          </a:solidFill>
        </p:spPr>
      </p:pic>
      <p:pic>
        <p:nvPicPr>
          <p:cNvPr id="7" name="Picture 12">
            <a:extLst>
              <a:ext uri="{FF2B5EF4-FFF2-40B4-BE49-F238E27FC236}">
                <a16:creationId xmlns:a16="http://schemas.microsoft.com/office/drawing/2014/main" id="{9B38E48F-39FB-7445-A69A-47FADA4F9BA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8437" y="635398"/>
            <a:ext cx="2920176" cy="226141"/>
          </a:xfrm>
          <a:prstGeom prst="rect">
            <a:avLst/>
          </a:prstGeom>
        </p:spPr>
      </p:pic>
      <p:sp>
        <p:nvSpPr>
          <p:cNvPr id="10" name="object 8">
            <a:extLst>
              <a:ext uri="{FF2B5EF4-FFF2-40B4-BE49-F238E27FC236}">
                <a16:creationId xmlns:a16="http://schemas.microsoft.com/office/drawing/2014/main" id="{947E304F-AE5C-134C-8C7F-A9973E9086E7}"/>
              </a:ext>
            </a:extLst>
          </p:cNvPr>
          <p:cNvSpPr txBox="1"/>
          <p:nvPr/>
        </p:nvSpPr>
        <p:spPr>
          <a:xfrm>
            <a:off x="8892243" y="6185041"/>
            <a:ext cx="2375933" cy="120546"/>
          </a:xfrm>
          <a:prstGeom prst="rect">
            <a:avLst/>
          </a:prstGeom>
        </p:spPr>
        <p:txBody>
          <a:bodyPr vert="horz" wrap="square" lIns="0" tIns="12700" rIns="0" bIns="0" rtlCol="0">
            <a:spAutoFit/>
          </a:bodyPr>
          <a:lstStyle/>
          <a:p>
            <a:pPr marL="0" marR="0" lvl="0" indent="0" algn="r" defTabSz="914400" rtl="0" eaLnBrk="1" fontAlgn="auto" latinLnBrk="0" hangingPunct="1">
              <a:lnSpc>
                <a:spcPct val="100000"/>
              </a:lnSpc>
              <a:spcBef>
                <a:spcPts val="540"/>
              </a:spcBef>
              <a:spcAft>
                <a:spcPts val="0"/>
              </a:spcAft>
              <a:buClrTx/>
              <a:buSzTx/>
              <a:buFontTx/>
              <a:buNone/>
              <a:tabLst/>
              <a:defRPr/>
            </a:pPr>
            <a:r>
              <a:rPr kumimoji="0" sz="700" b="0" i="0" u="none" strike="noStrike" kern="1200" cap="none" spc="0"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 202</a:t>
            </a:r>
            <a:r>
              <a:rPr lang="en-US" sz="700" dirty="0">
                <a:solidFill>
                  <a:srgbClr val="2B2B2B">
                    <a:lumMod val="25000"/>
                    <a:lumOff val="75000"/>
                  </a:srgbClr>
                </a:solidFill>
                <a:latin typeface="Arial" panose="020B0604020202020204" pitchFamily="34" charset="0"/>
                <a:cs typeface="Arial" panose="020B0604020202020204" pitchFamily="34" charset="0"/>
              </a:rPr>
              <a:t>3</a:t>
            </a:r>
            <a:r>
              <a:rPr kumimoji="0" sz="700" b="0" i="0" u="none" strike="noStrike" kern="1200" cap="none" spc="0"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 Morning Consult, All Rights</a:t>
            </a:r>
            <a:r>
              <a:rPr kumimoji="0" sz="700" b="0" i="0" u="none" strike="noStrike" kern="1200" cap="none" spc="-75"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 </a:t>
            </a:r>
            <a:r>
              <a:rPr kumimoji="0" sz="700" b="0" i="0" u="none" strike="noStrike" kern="1200" cap="none" spc="-5"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rPr>
              <a:t>Reserved.</a:t>
            </a:r>
            <a:endParaRPr kumimoji="0" sz="700" b="0" i="0" u="none" strike="noStrike" kern="1200" cap="none" spc="0" normalizeH="0" baseline="0" noProof="0" dirty="0">
              <a:ln>
                <a:noFill/>
              </a:ln>
              <a:solidFill>
                <a:srgbClr val="2B2B2B">
                  <a:lumMod val="25000"/>
                  <a:lumOff val="75000"/>
                </a:srgbClr>
              </a:solidFill>
              <a:effectLst/>
              <a:uLnTx/>
              <a:uFillTx/>
              <a:latin typeface="Arial" panose="020B0604020202020204" pitchFamily="34" charset="0"/>
              <a:ea typeface="+mn-ea"/>
              <a:cs typeface="Arial" panose="020B0604020202020204" pitchFamily="34" charset="0"/>
            </a:endParaRPr>
          </a:p>
        </p:txBody>
      </p:sp>
      <p:sp>
        <p:nvSpPr>
          <p:cNvPr id="11" name="report_name">
            <a:extLst>
              <a:ext uri="{FF2B5EF4-FFF2-40B4-BE49-F238E27FC236}">
                <a16:creationId xmlns:a16="http://schemas.microsoft.com/office/drawing/2014/main" id="{D19F377E-C3B7-6C71-C56E-D23BEE2B2AD0}"/>
              </a:ext>
            </a:extLst>
          </p:cNvPr>
          <p:cNvSpPr txBox="1">
            <a:spLocks/>
          </p:cNvSpPr>
          <p:nvPr/>
        </p:nvSpPr>
        <p:spPr>
          <a:xfrm>
            <a:off x="6104829" y="3689573"/>
            <a:ext cx="5741731" cy="682055"/>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Font typeface="Arial"/>
              <a:buNone/>
              <a:defRPr sz="1800" b="0" i="0" kern="1200" cap="none" spc="0" baseline="0">
                <a:solidFill>
                  <a:schemeClr val="bg1"/>
                </a:solidFill>
                <a:latin typeface="Georgia" panose="02040502050405020303" pitchFamily="18" charset="0"/>
                <a:ea typeface="EB Garamond" pitchFamily="2" charset="0"/>
                <a:cs typeface="+mn-cs"/>
              </a:defRPr>
            </a:lvl1pPr>
            <a:lvl2pPr marL="457200" indent="0" algn="ctr" defTabSz="914400" rtl="0" eaLnBrk="1" latinLnBrk="0" hangingPunct="1">
              <a:lnSpc>
                <a:spcPct val="110000"/>
              </a:lnSpc>
              <a:spcBef>
                <a:spcPts val="500"/>
              </a:spcBef>
              <a:buFont typeface="Arial"/>
              <a:buNone/>
              <a:tabLst/>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tabLst/>
              <a:defRPr sz="1800" b="0" i="0" kern="1200" spc="0" baseline="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tabLst/>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tabLst/>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kumimoji="0" lang="en-US" sz="1800" b="1" i="0" u="none" strike="noStrike" kern="1200" cap="none" spc="0" normalizeH="0" baseline="0" noProof="0" dirty="0">
              <a:ln>
                <a:noFill/>
              </a:ln>
              <a:effectLst/>
              <a:uLnTx/>
              <a:uFillTx/>
              <a:latin typeface="Georgia" panose="02040502050405020303" pitchFamily="18" charset="0"/>
              <a:ea typeface="EB Garamond" pitchFamily="2" charset="0"/>
              <a:cs typeface="+mn-cs"/>
            </a:endParaRPr>
          </a:p>
        </p:txBody>
      </p:sp>
      <p:sp>
        <p:nvSpPr>
          <p:cNvPr id="12" name="title">
            <a:extLst>
              <a:ext uri="{FF2B5EF4-FFF2-40B4-BE49-F238E27FC236}">
                <a16:creationId xmlns:a16="http://schemas.microsoft.com/office/drawing/2014/main" id="{FAA49E84-D475-7FEF-77F5-930860758EB8}"/>
              </a:ext>
            </a:extLst>
          </p:cNvPr>
          <p:cNvSpPr txBox="1">
            <a:spLocks/>
          </p:cNvSpPr>
          <p:nvPr/>
        </p:nvSpPr>
        <p:spPr>
          <a:xfrm>
            <a:off x="6104829" y="2341379"/>
            <a:ext cx="6229411" cy="145365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 typeface="Arial"/>
              <a:buNone/>
              <a:defRPr sz="4800" b="0" i="0" kern="1200" cap="all" spc="150" baseline="0">
                <a:solidFill>
                  <a:schemeClr val="accent1"/>
                </a:solidFill>
                <a:latin typeface="Arial" panose="020B0604020202020204" pitchFamily="34"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all" spc="150" normalizeH="0" baseline="0" noProof="0" dirty="0">
                <a:ln>
                  <a:noFill/>
                </a:ln>
                <a:solidFill>
                  <a:srgbClr val="0DD6CC"/>
                </a:solidFill>
                <a:effectLst/>
                <a:uLnTx/>
                <a:uFillTx/>
                <a:latin typeface="Arial" panose="020B0604020202020204" pitchFamily="34" charset="0"/>
                <a:ea typeface="EB Garamond" pitchFamily="2" charset="0"/>
                <a:cs typeface="+mn-cs"/>
              </a:rPr>
              <a:t>Out of Home ADVERTISING STUDY</a:t>
            </a:r>
          </a:p>
        </p:txBody>
      </p:sp>
      <p:sp>
        <p:nvSpPr>
          <p:cNvPr id="13" name="date">
            <a:extLst>
              <a:ext uri="{FF2B5EF4-FFF2-40B4-BE49-F238E27FC236}">
                <a16:creationId xmlns:a16="http://schemas.microsoft.com/office/drawing/2014/main" id="{4B2E5E84-D5EA-88D6-1649-1E3ACCD191E5}"/>
              </a:ext>
            </a:extLst>
          </p:cNvPr>
          <p:cNvSpPr txBox="1">
            <a:spLocks/>
          </p:cNvSpPr>
          <p:nvPr/>
        </p:nvSpPr>
        <p:spPr>
          <a:xfrm>
            <a:off x="7096095" y="3995041"/>
            <a:ext cx="2123439" cy="471133"/>
          </a:xfrm>
          <a:prstGeom prst="rect">
            <a:avLst/>
          </a:prstGeom>
          <a:solidFill>
            <a:srgbClr val="000000"/>
          </a:solidFill>
          <a:ln>
            <a:noFill/>
          </a:ln>
        </p:spPr>
        <p:txBody>
          <a:bodyPr vert="horz" lIns="0" tIns="0" rIns="0" bIns="0" rtlCol="0" anchor="ctr">
            <a:noAutofit/>
          </a:bodyPr>
          <a:lstStyle>
            <a:lvl1pPr marL="0" indent="0" algn="ctr" defTabSz="914400" rtl="0" eaLnBrk="1" latinLnBrk="0" hangingPunct="1">
              <a:lnSpc>
                <a:spcPct val="90000"/>
              </a:lnSpc>
              <a:spcBef>
                <a:spcPts val="1000"/>
              </a:spcBef>
              <a:buFont typeface="Arial"/>
              <a:buNone/>
              <a:defRPr sz="1000" b="1" i="0" kern="1200" cap="all" spc="300" baseline="0">
                <a:solidFill>
                  <a:schemeClr val="bg1"/>
                </a:solidFill>
                <a:latin typeface="Arial" panose="020B0604020202020204" pitchFamily="34" charset="0"/>
                <a:ea typeface="EB Garamond" pitchFamily="2" charset="0"/>
                <a:cs typeface="+mn-cs"/>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000" b="1" i="0" u="none" strike="noStrike" kern="1200" cap="all" spc="300" normalizeH="0" baseline="0" noProof="0">
                <a:ln>
                  <a:noFill/>
                </a:ln>
                <a:solidFill>
                  <a:srgbClr val="FFFFFF"/>
                </a:solidFill>
                <a:effectLst/>
                <a:uLnTx/>
                <a:uFillTx/>
                <a:latin typeface="Arial" panose="020B0604020202020204" pitchFamily="34" charset="0"/>
                <a:ea typeface="EB Garamond" pitchFamily="2" charset="0"/>
                <a:cs typeface="+mn-cs"/>
              </a:rPr>
              <a:t>March </a:t>
            </a:r>
            <a:r>
              <a:rPr kumimoji="0" lang="en-US" sz="1000" b="1" i="0" u="none" strike="noStrike" kern="1200" cap="all" spc="300" normalizeH="0" baseline="0" noProof="0" dirty="0">
                <a:ln>
                  <a:noFill/>
                </a:ln>
                <a:solidFill>
                  <a:srgbClr val="FFFFFF"/>
                </a:solidFill>
                <a:effectLst/>
                <a:uLnTx/>
                <a:uFillTx/>
                <a:latin typeface="Arial" panose="020B0604020202020204" pitchFamily="34" charset="0"/>
                <a:ea typeface="EB Garamond" pitchFamily="2" charset="0"/>
                <a:cs typeface="+mn-cs"/>
              </a:rPr>
              <a:t>2023</a:t>
            </a:r>
          </a:p>
        </p:txBody>
      </p:sp>
      <p:pic>
        <p:nvPicPr>
          <p:cNvPr id="2" name="Picture 1">
            <a:extLst>
              <a:ext uri="{FF2B5EF4-FFF2-40B4-BE49-F238E27FC236}">
                <a16:creationId xmlns:a16="http://schemas.microsoft.com/office/drawing/2014/main" id="{16DE224B-360D-C690-B0C3-D9579EB82988}"/>
              </a:ext>
            </a:extLst>
          </p:cNvPr>
          <p:cNvPicPr>
            <a:picLocks noChangeAspect="1"/>
          </p:cNvPicPr>
          <p:nvPr/>
        </p:nvPicPr>
        <p:blipFill>
          <a:blip r:embed="rId7"/>
          <a:stretch>
            <a:fillRect/>
          </a:stretch>
        </p:blipFill>
        <p:spPr>
          <a:xfrm>
            <a:off x="1058437" y="1072709"/>
            <a:ext cx="2798338" cy="873125"/>
          </a:xfrm>
          <a:prstGeom prst="rect">
            <a:avLst/>
          </a:prstGeom>
        </p:spPr>
      </p:pic>
    </p:spTree>
    <p:extLst>
      <p:ext uri="{BB962C8B-B14F-4D97-AF65-F5344CB8AC3E}">
        <p14:creationId xmlns:p14="http://schemas.microsoft.com/office/powerpoint/2010/main" val="4110172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1357808250"/>
              </p:ext>
            </p:extLst>
          </p:nvPr>
        </p:nvGraphicFramePr>
        <p:xfrm>
          <a:off x="1002859" y="2310986"/>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11" name="pt87">
            <a:extLst>
              <a:ext uri="{FF2B5EF4-FFF2-40B4-BE49-F238E27FC236}">
                <a16:creationId xmlns:a16="http://schemas.microsoft.com/office/drawing/2014/main" id="{A488B97C-8476-0185-A91B-179C065B80F1}"/>
              </a:ext>
            </a:extLst>
          </p:cNvPr>
          <p:cNvSpPr/>
          <p:nvPr/>
        </p:nvSpPr>
        <p:spPr>
          <a:xfrm>
            <a:off x="1836188"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2" name="pt89">
            <a:extLst>
              <a:ext uri="{FF2B5EF4-FFF2-40B4-BE49-F238E27FC236}">
                <a16:creationId xmlns:a16="http://schemas.microsoft.com/office/drawing/2014/main" id="{8C754AA6-5828-7A97-9E52-7656EDE5C8CD}"/>
              </a:ext>
            </a:extLst>
          </p:cNvPr>
          <p:cNvSpPr/>
          <p:nvPr/>
        </p:nvSpPr>
        <p:spPr>
          <a:xfrm>
            <a:off x="3930353"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13" name="tx90">
            <a:extLst>
              <a:ext uri="{FF2B5EF4-FFF2-40B4-BE49-F238E27FC236}">
                <a16:creationId xmlns:a16="http://schemas.microsoft.com/office/drawing/2014/main" id="{9663BD34-400B-5948-A255-2D12144FC985}"/>
              </a:ext>
            </a:extLst>
          </p:cNvPr>
          <p:cNvSpPr/>
          <p:nvPr/>
        </p:nvSpPr>
        <p:spPr>
          <a:xfrm>
            <a:off x="2500641" y="2152995"/>
            <a:ext cx="275086" cy="92297"/>
          </a:xfrm>
          <a:prstGeom prst="rect">
            <a:avLst/>
          </a:prstGeom>
          <a:noFill/>
        </p:spPr>
        <p:txBody>
          <a:bodyPr wrap="none" lIns="0" tIns="0" rIns="0" bIns="0" anchor="ctr" anchorCtr="1"/>
          <a:lstStyle/>
          <a:p>
            <a:pPr marL="0" marR="0" indent="0">
              <a:lnSpc>
                <a:spcPts val="950"/>
              </a:lnSpc>
              <a:spcBef>
                <a:spcPts val="0"/>
              </a:spcBef>
              <a:spcAft>
                <a:spcPts val="0"/>
              </a:spcAft>
            </a:pPr>
            <a:r>
              <a:rPr lang="en-US" sz="950" dirty="0">
                <a:solidFill>
                  <a:srgbClr val="2B2B2B">
                    <a:alpha val="100000"/>
                  </a:srgbClr>
                </a:solidFill>
                <a:latin typeface="Arial"/>
                <a:cs typeface="Arial"/>
              </a:rPr>
              <a:t>In the past 7 days</a:t>
            </a:r>
            <a:endParaRPr sz="950" dirty="0">
              <a:solidFill>
                <a:srgbClr val="2B2B2B">
                  <a:alpha val="100000"/>
                </a:srgbClr>
              </a:solidFill>
              <a:latin typeface="Arial"/>
              <a:cs typeface="Arial"/>
            </a:endParaRPr>
          </a:p>
        </p:txBody>
      </p:sp>
      <p:sp>
        <p:nvSpPr>
          <p:cNvPr id="14" name="tx91">
            <a:extLst>
              <a:ext uri="{FF2B5EF4-FFF2-40B4-BE49-F238E27FC236}">
                <a16:creationId xmlns:a16="http://schemas.microsoft.com/office/drawing/2014/main" id="{210991B4-85E0-11A9-0295-FA7D57D9DDDD}"/>
              </a:ext>
            </a:extLst>
          </p:cNvPr>
          <p:cNvSpPr/>
          <p:nvPr/>
        </p:nvSpPr>
        <p:spPr>
          <a:xfrm>
            <a:off x="4763585" y="2152995"/>
            <a:ext cx="182880"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a:t>
            </a:r>
            <a:r>
              <a:rPr lang="en-US" sz="950" dirty="0">
                <a:solidFill>
                  <a:srgbClr val="2B2B2B">
                    <a:alpha val="100000"/>
                  </a:srgbClr>
                </a:solidFill>
                <a:latin typeface="Arial"/>
                <a:cs typeface="Arial"/>
              </a:rPr>
              <a:t>t in the past 7 days</a:t>
            </a:r>
            <a:endParaRPr sz="950" dirty="0">
              <a:solidFill>
                <a:srgbClr val="2B2B2B">
                  <a:alpha val="100000"/>
                </a:srgbClr>
              </a:solidFill>
              <a:latin typeface="Arial"/>
              <a:cs typeface="Arial"/>
            </a:endParaRPr>
          </a:p>
        </p:txBody>
      </p:sp>
      <p:sp>
        <p:nvSpPr>
          <p:cNvPr id="15" name="pt87">
            <a:extLst>
              <a:ext uri="{FF2B5EF4-FFF2-40B4-BE49-F238E27FC236}">
                <a16:creationId xmlns:a16="http://schemas.microsoft.com/office/drawing/2014/main" id="{F1BFDE95-04F2-C464-ADA9-96C1867FCCCB}"/>
              </a:ext>
            </a:extLst>
          </p:cNvPr>
          <p:cNvSpPr/>
          <p:nvPr/>
        </p:nvSpPr>
        <p:spPr>
          <a:xfrm>
            <a:off x="7303820" y="2098657"/>
            <a:ext cx="182880" cy="182880"/>
          </a:xfrm>
          <a:prstGeom prst="ellipse">
            <a:avLst/>
          </a:prstGeom>
          <a:solidFill>
            <a:schemeClr val="accent2"/>
          </a:solidFill>
          <a:ln w="9000" cap="rnd">
            <a:solidFill>
              <a:schemeClr val="accent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 name="pt89">
            <a:extLst>
              <a:ext uri="{FF2B5EF4-FFF2-40B4-BE49-F238E27FC236}">
                <a16:creationId xmlns:a16="http://schemas.microsoft.com/office/drawing/2014/main" id="{C02B66F8-6B17-7A72-17B2-6E2ED54DFC91}"/>
              </a:ext>
            </a:extLst>
          </p:cNvPr>
          <p:cNvSpPr/>
          <p:nvPr/>
        </p:nvSpPr>
        <p:spPr>
          <a:xfrm>
            <a:off x="9397985" y="209865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 name="tx90">
            <a:extLst>
              <a:ext uri="{FF2B5EF4-FFF2-40B4-BE49-F238E27FC236}">
                <a16:creationId xmlns:a16="http://schemas.microsoft.com/office/drawing/2014/main" id="{BC018F13-5829-440B-79E9-1ADB164201AA}"/>
              </a:ext>
            </a:extLst>
          </p:cNvPr>
          <p:cNvSpPr/>
          <p:nvPr/>
        </p:nvSpPr>
        <p:spPr>
          <a:xfrm>
            <a:off x="7968273"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8" name="tx91">
            <a:extLst>
              <a:ext uri="{FF2B5EF4-FFF2-40B4-BE49-F238E27FC236}">
                <a16:creationId xmlns:a16="http://schemas.microsoft.com/office/drawing/2014/main" id="{89F5907C-3896-681D-3606-63DF668C9485}"/>
              </a:ext>
            </a:extLst>
          </p:cNvPr>
          <p:cNvSpPr/>
          <p:nvPr/>
        </p:nvSpPr>
        <p:spPr>
          <a:xfrm>
            <a:off x="10231217"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t 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graphicFrame>
        <p:nvGraphicFramePr>
          <p:cNvPr id="4" name="Chart 3">
            <a:extLst>
              <a:ext uri="{FF2B5EF4-FFF2-40B4-BE49-F238E27FC236}">
                <a16:creationId xmlns:a16="http://schemas.microsoft.com/office/drawing/2014/main" id="{61F0E556-E5EC-ABFB-E449-BE979C2F7324}"/>
              </a:ext>
            </a:extLst>
          </p:cNvPr>
          <p:cNvGraphicFramePr/>
          <p:nvPr>
            <p:extLst>
              <p:ext uri="{D42A27DB-BD31-4B8C-83A1-F6EECF244321}">
                <p14:modId xmlns:p14="http://schemas.microsoft.com/office/powerpoint/2010/main" val="2484566015"/>
              </p:ext>
            </p:extLst>
          </p:nvPr>
        </p:nvGraphicFramePr>
        <p:xfrm>
          <a:off x="6376192" y="2310986"/>
          <a:ext cx="5300763" cy="440771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8593F48-9102-91CC-F418-F915DF2362E9}"/>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noticing at least one form of place-based advertisements in the past </a:t>
            </a:r>
            <a:r>
              <a:rPr lang="en-US" sz="800" i="1" dirty="0"/>
              <a:t>7</a:t>
            </a:r>
            <a:r>
              <a:rPr lang="en-US" sz="800" i="1" baseline="0" dirty="0"/>
              <a:t> days and in the past 30 days, see appendix for full sample details.</a:t>
            </a:r>
          </a:p>
        </p:txBody>
      </p:sp>
      <p:sp>
        <p:nvSpPr>
          <p:cNvPr id="10" name="main_title">
            <a:extLst>
              <a:ext uri="{FF2B5EF4-FFF2-40B4-BE49-F238E27FC236}">
                <a16:creationId xmlns:a16="http://schemas.microsoft.com/office/drawing/2014/main" id="{766A0B48-58DE-4F1A-9272-3D629DF0DA47}"/>
              </a:ext>
            </a:extLst>
          </p:cNvPr>
          <p:cNvSpPr>
            <a:spLocks noGrp="1"/>
          </p:cNvSpPr>
          <p:nvPr>
            <p:ph type="title" hasCustomPrompt="1"/>
          </p:nvPr>
        </p:nvSpPr>
        <p:spPr>
          <a:xfrm>
            <a:off x="1075429" y="914132"/>
            <a:ext cx="10594246" cy="225700"/>
          </a:xfrm>
        </p:spPr>
        <p:txBody>
          <a:bodyPr/>
          <a:lstStyle/>
          <a:p>
            <a:r>
              <a:rPr lang="en-US" sz="1800" dirty="0"/>
              <a:t>Four-in-five adults (79%) have noticed at least one form of place-based ads </a:t>
            </a:r>
            <a:r>
              <a:rPr lang="en-US" sz="1800" i="1" dirty="0"/>
              <a:t>in the past 30 days</a:t>
            </a:r>
            <a:r>
              <a:rPr lang="en-US" sz="1800" dirty="0"/>
              <a:t> and three-in-five (59%) have noticed at least one form of place-based ads </a:t>
            </a:r>
            <a:r>
              <a:rPr lang="en-US" sz="1800" i="1" dirty="0"/>
              <a:t>in the past 7 days</a:t>
            </a:r>
            <a:r>
              <a:rPr lang="en-US" sz="1800" dirty="0"/>
              <a:t>. </a:t>
            </a:r>
            <a:endParaRPr sz="1800" dirty="0"/>
          </a:p>
        </p:txBody>
      </p:sp>
      <p:sp>
        <p:nvSpPr>
          <p:cNvPr id="20" name="sub_title">
            <a:extLst>
              <a:ext uri="{FF2B5EF4-FFF2-40B4-BE49-F238E27FC236}">
                <a16:creationId xmlns:a16="http://schemas.microsoft.com/office/drawing/2014/main" id="{FA9FB55A-EB32-8235-A515-336EF7599201}"/>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When was the last time you noticed advertising in each of the following types of out of home formats or environments?</a:t>
            </a:r>
          </a:p>
        </p:txBody>
      </p:sp>
    </p:spTree>
    <p:extLst>
      <p:ext uri="{BB962C8B-B14F-4D97-AF65-F5344CB8AC3E}">
        <p14:creationId xmlns:p14="http://schemas.microsoft.com/office/powerpoint/2010/main" val="437267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1845135811"/>
              </p:ext>
            </p:extLst>
          </p:nvPr>
        </p:nvGraphicFramePr>
        <p:xfrm>
          <a:off x="1002859" y="2310986"/>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11" name="pt87">
            <a:extLst>
              <a:ext uri="{FF2B5EF4-FFF2-40B4-BE49-F238E27FC236}">
                <a16:creationId xmlns:a16="http://schemas.microsoft.com/office/drawing/2014/main" id="{A488B97C-8476-0185-A91B-179C065B80F1}"/>
              </a:ext>
            </a:extLst>
          </p:cNvPr>
          <p:cNvSpPr/>
          <p:nvPr/>
        </p:nvSpPr>
        <p:spPr>
          <a:xfrm>
            <a:off x="1836188"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2" name="pt89">
            <a:extLst>
              <a:ext uri="{FF2B5EF4-FFF2-40B4-BE49-F238E27FC236}">
                <a16:creationId xmlns:a16="http://schemas.microsoft.com/office/drawing/2014/main" id="{8C754AA6-5828-7A97-9E52-7656EDE5C8CD}"/>
              </a:ext>
            </a:extLst>
          </p:cNvPr>
          <p:cNvSpPr/>
          <p:nvPr/>
        </p:nvSpPr>
        <p:spPr>
          <a:xfrm>
            <a:off x="3930353"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13" name="tx90">
            <a:extLst>
              <a:ext uri="{FF2B5EF4-FFF2-40B4-BE49-F238E27FC236}">
                <a16:creationId xmlns:a16="http://schemas.microsoft.com/office/drawing/2014/main" id="{9663BD34-400B-5948-A255-2D12144FC985}"/>
              </a:ext>
            </a:extLst>
          </p:cNvPr>
          <p:cNvSpPr/>
          <p:nvPr/>
        </p:nvSpPr>
        <p:spPr>
          <a:xfrm>
            <a:off x="2500641" y="2152995"/>
            <a:ext cx="275086" cy="92297"/>
          </a:xfrm>
          <a:prstGeom prst="rect">
            <a:avLst/>
          </a:prstGeom>
          <a:noFill/>
        </p:spPr>
        <p:txBody>
          <a:bodyPr wrap="none" lIns="0" tIns="0" rIns="0" bIns="0" anchor="ctr" anchorCtr="1"/>
          <a:lstStyle/>
          <a:p>
            <a:pPr marL="0" marR="0" indent="0">
              <a:lnSpc>
                <a:spcPts val="950"/>
              </a:lnSpc>
              <a:spcBef>
                <a:spcPts val="0"/>
              </a:spcBef>
              <a:spcAft>
                <a:spcPts val="0"/>
              </a:spcAft>
            </a:pPr>
            <a:r>
              <a:rPr lang="en-US" sz="950" dirty="0">
                <a:solidFill>
                  <a:srgbClr val="2B2B2B">
                    <a:alpha val="100000"/>
                  </a:srgbClr>
                </a:solidFill>
                <a:latin typeface="Arial"/>
                <a:cs typeface="Arial"/>
              </a:rPr>
              <a:t>In the past 7 days</a:t>
            </a:r>
            <a:endParaRPr sz="950" dirty="0">
              <a:solidFill>
                <a:srgbClr val="2B2B2B">
                  <a:alpha val="100000"/>
                </a:srgbClr>
              </a:solidFill>
              <a:latin typeface="Arial"/>
              <a:cs typeface="Arial"/>
            </a:endParaRPr>
          </a:p>
        </p:txBody>
      </p:sp>
      <p:sp>
        <p:nvSpPr>
          <p:cNvPr id="14" name="tx91">
            <a:extLst>
              <a:ext uri="{FF2B5EF4-FFF2-40B4-BE49-F238E27FC236}">
                <a16:creationId xmlns:a16="http://schemas.microsoft.com/office/drawing/2014/main" id="{210991B4-85E0-11A9-0295-FA7D57D9DDDD}"/>
              </a:ext>
            </a:extLst>
          </p:cNvPr>
          <p:cNvSpPr/>
          <p:nvPr/>
        </p:nvSpPr>
        <p:spPr>
          <a:xfrm>
            <a:off x="4763585" y="2152995"/>
            <a:ext cx="182880"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a:t>
            </a:r>
            <a:r>
              <a:rPr lang="en-US" sz="950" dirty="0">
                <a:solidFill>
                  <a:srgbClr val="2B2B2B">
                    <a:alpha val="100000"/>
                  </a:srgbClr>
                </a:solidFill>
                <a:latin typeface="Arial"/>
                <a:cs typeface="Arial"/>
              </a:rPr>
              <a:t>t in the past 7 days</a:t>
            </a:r>
            <a:endParaRPr sz="950" dirty="0">
              <a:solidFill>
                <a:srgbClr val="2B2B2B">
                  <a:alpha val="100000"/>
                </a:srgbClr>
              </a:solidFill>
              <a:latin typeface="Arial"/>
              <a:cs typeface="Arial"/>
            </a:endParaRPr>
          </a:p>
        </p:txBody>
      </p:sp>
      <p:sp>
        <p:nvSpPr>
          <p:cNvPr id="15" name="pt87">
            <a:extLst>
              <a:ext uri="{FF2B5EF4-FFF2-40B4-BE49-F238E27FC236}">
                <a16:creationId xmlns:a16="http://schemas.microsoft.com/office/drawing/2014/main" id="{F1BFDE95-04F2-C464-ADA9-96C1867FCCCB}"/>
              </a:ext>
            </a:extLst>
          </p:cNvPr>
          <p:cNvSpPr/>
          <p:nvPr/>
        </p:nvSpPr>
        <p:spPr>
          <a:xfrm>
            <a:off x="7303820" y="2098657"/>
            <a:ext cx="182880" cy="182880"/>
          </a:xfrm>
          <a:prstGeom prst="ellipse">
            <a:avLst/>
          </a:prstGeom>
          <a:solidFill>
            <a:schemeClr val="accent2"/>
          </a:solidFill>
          <a:ln w="9000" cap="rnd">
            <a:solidFill>
              <a:schemeClr val="accent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 name="pt89">
            <a:extLst>
              <a:ext uri="{FF2B5EF4-FFF2-40B4-BE49-F238E27FC236}">
                <a16:creationId xmlns:a16="http://schemas.microsoft.com/office/drawing/2014/main" id="{C02B66F8-6B17-7A72-17B2-6E2ED54DFC91}"/>
              </a:ext>
            </a:extLst>
          </p:cNvPr>
          <p:cNvSpPr/>
          <p:nvPr/>
        </p:nvSpPr>
        <p:spPr>
          <a:xfrm>
            <a:off x="9397985" y="209865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 name="tx90">
            <a:extLst>
              <a:ext uri="{FF2B5EF4-FFF2-40B4-BE49-F238E27FC236}">
                <a16:creationId xmlns:a16="http://schemas.microsoft.com/office/drawing/2014/main" id="{BC018F13-5829-440B-79E9-1ADB164201AA}"/>
              </a:ext>
            </a:extLst>
          </p:cNvPr>
          <p:cNvSpPr/>
          <p:nvPr/>
        </p:nvSpPr>
        <p:spPr>
          <a:xfrm>
            <a:off x="7968273"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8" name="tx91">
            <a:extLst>
              <a:ext uri="{FF2B5EF4-FFF2-40B4-BE49-F238E27FC236}">
                <a16:creationId xmlns:a16="http://schemas.microsoft.com/office/drawing/2014/main" id="{89F5907C-3896-681D-3606-63DF668C9485}"/>
              </a:ext>
            </a:extLst>
          </p:cNvPr>
          <p:cNvSpPr/>
          <p:nvPr/>
        </p:nvSpPr>
        <p:spPr>
          <a:xfrm>
            <a:off x="10231217"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t 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graphicFrame>
        <p:nvGraphicFramePr>
          <p:cNvPr id="4" name="Chart 3">
            <a:extLst>
              <a:ext uri="{FF2B5EF4-FFF2-40B4-BE49-F238E27FC236}">
                <a16:creationId xmlns:a16="http://schemas.microsoft.com/office/drawing/2014/main" id="{61F0E556-E5EC-ABFB-E449-BE979C2F7324}"/>
              </a:ext>
            </a:extLst>
          </p:cNvPr>
          <p:cNvGraphicFramePr/>
          <p:nvPr>
            <p:extLst>
              <p:ext uri="{D42A27DB-BD31-4B8C-83A1-F6EECF244321}">
                <p14:modId xmlns:p14="http://schemas.microsoft.com/office/powerpoint/2010/main" val="4031115066"/>
              </p:ext>
            </p:extLst>
          </p:nvPr>
        </p:nvGraphicFramePr>
        <p:xfrm>
          <a:off x="6376192" y="2310986"/>
          <a:ext cx="5300763" cy="440771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18ADD9D-3B2F-7839-C0DE-ECE0F580D3FF}"/>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noticing at least one form of </a:t>
            </a:r>
            <a:r>
              <a:rPr lang="en-US" sz="800" i="1" dirty="0"/>
              <a:t>transit </a:t>
            </a:r>
            <a:r>
              <a:rPr lang="en-US" sz="800" i="1" baseline="0" dirty="0"/>
              <a:t>advertisements in the past </a:t>
            </a:r>
            <a:r>
              <a:rPr lang="en-US" sz="800" i="1" dirty="0"/>
              <a:t>7</a:t>
            </a:r>
            <a:r>
              <a:rPr lang="en-US" sz="800" i="1" baseline="0" dirty="0"/>
              <a:t> days and in the past 30 days, see appendix for full sample details.</a:t>
            </a:r>
          </a:p>
        </p:txBody>
      </p:sp>
      <p:sp>
        <p:nvSpPr>
          <p:cNvPr id="10" name="main_title">
            <a:extLst>
              <a:ext uri="{FF2B5EF4-FFF2-40B4-BE49-F238E27FC236}">
                <a16:creationId xmlns:a16="http://schemas.microsoft.com/office/drawing/2014/main" id="{D28586DB-DCC1-EF95-20ED-BD71937C2C79}"/>
              </a:ext>
            </a:extLst>
          </p:cNvPr>
          <p:cNvSpPr>
            <a:spLocks noGrp="1"/>
          </p:cNvSpPr>
          <p:nvPr>
            <p:ph type="title" hasCustomPrompt="1"/>
          </p:nvPr>
        </p:nvSpPr>
        <p:spPr>
          <a:xfrm>
            <a:off x="1075429" y="914132"/>
            <a:ext cx="10594246" cy="225700"/>
          </a:xfrm>
        </p:spPr>
        <p:txBody>
          <a:bodyPr/>
          <a:lstStyle/>
          <a:p>
            <a:r>
              <a:rPr lang="en-US" sz="1800" dirty="0"/>
              <a:t>Three-fourths of adults (75%) have noticed at least one form of transit ads </a:t>
            </a:r>
            <a:r>
              <a:rPr lang="en-US" sz="1800" i="1" dirty="0"/>
              <a:t>in the past 30 days</a:t>
            </a:r>
            <a:r>
              <a:rPr lang="en-US" sz="1800" dirty="0"/>
              <a:t> and over half (57%) have noticed at least one form of transit ads </a:t>
            </a:r>
            <a:r>
              <a:rPr lang="en-US" sz="1800" i="1" dirty="0"/>
              <a:t>in the past 7 days</a:t>
            </a:r>
            <a:r>
              <a:rPr lang="en-US" sz="1800" dirty="0"/>
              <a:t>. </a:t>
            </a:r>
            <a:endParaRPr sz="1800" dirty="0"/>
          </a:p>
        </p:txBody>
      </p:sp>
      <p:sp>
        <p:nvSpPr>
          <p:cNvPr id="20" name="sub_title">
            <a:extLst>
              <a:ext uri="{FF2B5EF4-FFF2-40B4-BE49-F238E27FC236}">
                <a16:creationId xmlns:a16="http://schemas.microsoft.com/office/drawing/2014/main" id="{47AECA47-3C04-8E87-9C80-CE72DB0E33E4}"/>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When was the last time you noticed advertising in each of the following types of out of home formats or environments?</a:t>
            </a:r>
          </a:p>
        </p:txBody>
      </p:sp>
    </p:spTree>
    <p:extLst>
      <p:ext uri="{BB962C8B-B14F-4D97-AF65-F5344CB8AC3E}">
        <p14:creationId xmlns:p14="http://schemas.microsoft.com/office/powerpoint/2010/main" val="1351203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3401657709"/>
              </p:ext>
            </p:extLst>
          </p:nvPr>
        </p:nvGraphicFramePr>
        <p:xfrm>
          <a:off x="1002859" y="2310986"/>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11" name="pt87">
            <a:extLst>
              <a:ext uri="{FF2B5EF4-FFF2-40B4-BE49-F238E27FC236}">
                <a16:creationId xmlns:a16="http://schemas.microsoft.com/office/drawing/2014/main" id="{A488B97C-8476-0185-A91B-179C065B80F1}"/>
              </a:ext>
            </a:extLst>
          </p:cNvPr>
          <p:cNvSpPr/>
          <p:nvPr/>
        </p:nvSpPr>
        <p:spPr>
          <a:xfrm>
            <a:off x="1836188"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2" name="pt89">
            <a:extLst>
              <a:ext uri="{FF2B5EF4-FFF2-40B4-BE49-F238E27FC236}">
                <a16:creationId xmlns:a16="http://schemas.microsoft.com/office/drawing/2014/main" id="{8C754AA6-5828-7A97-9E52-7656EDE5C8CD}"/>
              </a:ext>
            </a:extLst>
          </p:cNvPr>
          <p:cNvSpPr/>
          <p:nvPr/>
        </p:nvSpPr>
        <p:spPr>
          <a:xfrm>
            <a:off x="3930353"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13" name="tx90">
            <a:extLst>
              <a:ext uri="{FF2B5EF4-FFF2-40B4-BE49-F238E27FC236}">
                <a16:creationId xmlns:a16="http://schemas.microsoft.com/office/drawing/2014/main" id="{9663BD34-400B-5948-A255-2D12144FC985}"/>
              </a:ext>
            </a:extLst>
          </p:cNvPr>
          <p:cNvSpPr/>
          <p:nvPr/>
        </p:nvSpPr>
        <p:spPr>
          <a:xfrm>
            <a:off x="2500641" y="2152995"/>
            <a:ext cx="275086" cy="92297"/>
          </a:xfrm>
          <a:prstGeom prst="rect">
            <a:avLst/>
          </a:prstGeom>
          <a:noFill/>
        </p:spPr>
        <p:txBody>
          <a:bodyPr wrap="none" lIns="0" tIns="0" rIns="0" bIns="0" anchor="ctr" anchorCtr="1"/>
          <a:lstStyle/>
          <a:p>
            <a:pPr marL="0" marR="0" indent="0">
              <a:lnSpc>
                <a:spcPts val="950"/>
              </a:lnSpc>
              <a:spcBef>
                <a:spcPts val="0"/>
              </a:spcBef>
              <a:spcAft>
                <a:spcPts val="0"/>
              </a:spcAft>
            </a:pPr>
            <a:r>
              <a:rPr lang="en-US" sz="950" dirty="0">
                <a:solidFill>
                  <a:srgbClr val="2B2B2B">
                    <a:alpha val="100000"/>
                  </a:srgbClr>
                </a:solidFill>
                <a:latin typeface="Arial"/>
                <a:cs typeface="Arial"/>
              </a:rPr>
              <a:t>In the past 7 days</a:t>
            </a:r>
            <a:endParaRPr sz="950" dirty="0">
              <a:solidFill>
                <a:srgbClr val="2B2B2B">
                  <a:alpha val="100000"/>
                </a:srgbClr>
              </a:solidFill>
              <a:latin typeface="Arial"/>
              <a:cs typeface="Arial"/>
            </a:endParaRPr>
          </a:p>
        </p:txBody>
      </p:sp>
      <p:sp>
        <p:nvSpPr>
          <p:cNvPr id="14" name="tx91">
            <a:extLst>
              <a:ext uri="{FF2B5EF4-FFF2-40B4-BE49-F238E27FC236}">
                <a16:creationId xmlns:a16="http://schemas.microsoft.com/office/drawing/2014/main" id="{210991B4-85E0-11A9-0295-FA7D57D9DDDD}"/>
              </a:ext>
            </a:extLst>
          </p:cNvPr>
          <p:cNvSpPr/>
          <p:nvPr/>
        </p:nvSpPr>
        <p:spPr>
          <a:xfrm>
            <a:off x="4763585" y="2152995"/>
            <a:ext cx="182880"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a:t>
            </a:r>
            <a:r>
              <a:rPr lang="en-US" sz="950" dirty="0">
                <a:solidFill>
                  <a:srgbClr val="2B2B2B">
                    <a:alpha val="100000"/>
                  </a:srgbClr>
                </a:solidFill>
                <a:latin typeface="Arial"/>
                <a:cs typeface="Arial"/>
              </a:rPr>
              <a:t>t in the past 7 days</a:t>
            </a:r>
            <a:endParaRPr sz="950" dirty="0">
              <a:solidFill>
                <a:srgbClr val="2B2B2B">
                  <a:alpha val="100000"/>
                </a:srgbClr>
              </a:solidFill>
              <a:latin typeface="Arial"/>
              <a:cs typeface="Arial"/>
            </a:endParaRPr>
          </a:p>
        </p:txBody>
      </p:sp>
      <p:sp>
        <p:nvSpPr>
          <p:cNvPr id="15" name="pt87">
            <a:extLst>
              <a:ext uri="{FF2B5EF4-FFF2-40B4-BE49-F238E27FC236}">
                <a16:creationId xmlns:a16="http://schemas.microsoft.com/office/drawing/2014/main" id="{F1BFDE95-04F2-C464-ADA9-96C1867FCCCB}"/>
              </a:ext>
            </a:extLst>
          </p:cNvPr>
          <p:cNvSpPr/>
          <p:nvPr/>
        </p:nvSpPr>
        <p:spPr>
          <a:xfrm>
            <a:off x="7303820" y="2098657"/>
            <a:ext cx="182880" cy="182880"/>
          </a:xfrm>
          <a:prstGeom prst="ellipse">
            <a:avLst/>
          </a:prstGeom>
          <a:solidFill>
            <a:schemeClr val="accent2"/>
          </a:solidFill>
          <a:ln w="9000" cap="rnd">
            <a:solidFill>
              <a:schemeClr val="accent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 name="pt89">
            <a:extLst>
              <a:ext uri="{FF2B5EF4-FFF2-40B4-BE49-F238E27FC236}">
                <a16:creationId xmlns:a16="http://schemas.microsoft.com/office/drawing/2014/main" id="{C02B66F8-6B17-7A72-17B2-6E2ED54DFC91}"/>
              </a:ext>
            </a:extLst>
          </p:cNvPr>
          <p:cNvSpPr/>
          <p:nvPr/>
        </p:nvSpPr>
        <p:spPr>
          <a:xfrm>
            <a:off x="9397985" y="209865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 name="tx90">
            <a:extLst>
              <a:ext uri="{FF2B5EF4-FFF2-40B4-BE49-F238E27FC236}">
                <a16:creationId xmlns:a16="http://schemas.microsoft.com/office/drawing/2014/main" id="{BC018F13-5829-440B-79E9-1ADB164201AA}"/>
              </a:ext>
            </a:extLst>
          </p:cNvPr>
          <p:cNvSpPr/>
          <p:nvPr/>
        </p:nvSpPr>
        <p:spPr>
          <a:xfrm>
            <a:off x="7968273"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8" name="tx91">
            <a:extLst>
              <a:ext uri="{FF2B5EF4-FFF2-40B4-BE49-F238E27FC236}">
                <a16:creationId xmlns:a16="http://schemas.microsoft.com/office/drawing/2014/main" id="{89F5907C-3896-681D-3606-63DF668C9485}"/>
              </a:ext>
            </a:extLst>
          </p:cNvPr>
          <p:cNvSpPr/>
          <p:nvPr/>
        </p:nvSpPr>
        <p:spPr>
          <a:xfrm>
            <a:off x="10231217"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t 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graphicFrame>
        <p:nvGraphicFramePr>
          <p:cNvPr id="4" name="Chart 3">
            <a:extLst>
              <a:ext uri="{FF2B5EF4-FFF2-40B4-BE49-F238E27FC236}">
                <a16:creationId xmlns:a16="http://schemas.microsoft.com/office/drawing/2014/main" id="{61F0E556-E5EC-ABFB-E449-BE979C2F7324}"/>
              </a:ext>
            </a:extLst>
          </p:cNvPr>
          <p:cNvGraphicFramePr/>
          <p:nvPr>
            <p:extLst>
              <p:ext uri="{D42A27DB-BD31-4B8C-83A1-F6EECF244321}">
                <p14:modId xmlns:p14="http://schemas.microsoft.com/office/powerpoint/2010/main" val="3951983247"/>
              </p:ext>
            </p:extLst>
          </p:nvPr>
        </p:nvGraphicFramePr>
        <p:xfrm>
          <a:off x="6376192" y="2310986"/>
          <a:ext cx="5300763" cy="440771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786DA32-4CD3-D302-3F1E-205011898D30}"/>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noticing at least one form of street furniture advertisements in the past </a:t>
            </a:r>
            <a:r>
              <a:rPr lang="en-US" sz="800" i="1" dirty="0"/>
              <a:t>7</a:t>
            </a:r>
            <a:r>
              <a:rPr lang="en-US" sz="800" i="1" baseline="0" dirty="0"/>
              <a:t> days and in the past 30 days, see appendix for full sample details.</a:t>
            </a:r>
          </a:p>
        </p:txBody>
      </p:sp>
      <p:sp>
        <p:nvSpPr>
          <p:cNvPr id="9" name="main_title">
            <a:extLst>
              <a:ext uri="{FF2B5EF4-FFF2-40B4-BE49-F238E27FC236}">
                <a16:creationId xmlns:a16="http://schemas.microsoft.com/office/drawing/2014/main" id="{A07151B5-69BF-6F20-2D30-016803418B11}"/>
              </a:ext>
            </a:extLst>
          </p:cNvPr>
          <p:cNvSpPr>
            <a:spLocks noGrp="1"/>
          </p:cNvSpPr>
          <p:nvPr>
            <p:ph type="title" hasCustomPrompt="1"/>
          </p:nvPr>
        </p:nvSpPr>
        <p:spPr>
          <a:xfrm>
            <a:off x="1075429" y="914132"/>
            <a:ext cx="10594246" cy="225700"/>
          </a:xfrm>
        </p:spPr>
        <p:txBody>
          <a:bodyPr/>
          <a:lstStyle/>
          <a:p>
            <a:r>
              <a:rPr lang="en-US" sz="1800" dirty="0"/>
              <a:t>Three-in-five adults (62%) have noticed at least one form of street furniture ads </a:t>
            </a:r>
            <a:r>
              <a:rPr lang="en-US" sz="1800" i="1" dirty="0"/>
              <a:t>in the past 30 days</a:t>
            </a:r>
            <a:r>
              <a:rPr lang="en-US" sz="1800" dirty="0"/>
              <a:t> and two-in-five (42%) have noticed at least one form of street furniture ads </a:t>
            </a:r>
            <a:r>
              <a:rPr lang="en-US" sz="1800" i="1" dirty="0"/>
              <a:t>in the past 7 days</a:t>
            </a:r>
            <a:r>
              <a:rPr lang="en-US" sz="1800" dirty="0"/>
              <a:t>. </a:t>
            </a:r>
            <a:endParaRPr sz="1800" dirty="0"/>
          </a:p>
        </p:txBody>
      </p:sp>
      <p:sp>
        <p:nvSpPr>
          <p:cNvPr id="19" name="sub_title">
            <a:extLst>
              <a:ext uri="{FF2B5EF4-FFF2-40B4-BE49-F238E27FC236}">
                <a16:creationId xmlns:a16="http://schemas.microsoft.com/office/drawing/2014/main" id="{85779BEB-242C-8DB8-98AD-B809A0B83542}"/>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When was the last time you noticed advertising in each of the following types of out of home formats or environments?</a:t>
            </a:r>
          </a:p>
        </p:txBody>
      </p:sp>
    </p:spTree>
    <p:extLst>
      <p:ext uri="{BB962C8B-B14F-4D97-AF65-F5344CB8AC3E}">
        <p14:creationId xmlns:p14="http://schemas.microsoft.com/office/powerpoint/2010/main" val="4251430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2860506277"/>
              </p:ext>
            </p:extLst>
          </p:nvPr>
        </p:nvGraphicFramePr>
        <p:xfrm>
          <a:off x="3071424" y="2213815"/>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graphicFrame>
        <p:nvGraphicFramePr>
          <p:cNvPr id="4" name="Chart 3">
            <a:extLst>
              <a:ext uri="{FF2B5EF4-FFF2-40B4-BE49-F238E27FC236}">
                <a16:creationId xmlns:a16="http://schemas.microsoft.com/office/drawing/2014/main" id="{61F0E556-E5EC-ABFB-E449-BE979C2F7324}"/>
              </a:ext>
            </a:extLst>
          </p:cNvPr>
          <p:cNvGraphicFramePr/>
          <p:nvPr>
            <p:extLst>
              <p:ext uri="{D42A27DB-BD31-4B8C-83A1-F6EECF244321}">
                <p14:modId xmlns:p14="http://schemas.microsoft.com/office/powerpoint/2010/main" val="4095594663"/>
              </p:ext>
            </p:extLst>
          </p:nvPr>
        </p:nvGraphicFramePr>
        <p:xfrm>
          <a:off x="6376192" y="2310986"/>
          <a:ext cx="5300763" cy="4407716"/>
        </p:xfrm>
        <a:graphic>
          <a:graphicData uri="http://schemas.openxmlformats.org/drawingml/2006/chart">
            <c:chart xmlns:c="http://schemas.openxmlformats.org/drawingml/2006/chart" xmlns:r="http://schemas.openxmlformats.org/officeDocument/2006/relationships" r:id="rId3"/>
          </a:graphicData>
        </a:graphic>
      </p:graphicFrame>
      <p:sp>
        <p:nvSpPr>
          <p:cNvPr id="8" name="tx90">
            <a:extLst>
              <a:ext uri="{FF2B5EF4-FFF2-40B4-BE49-F238E27FC236}">
                <a16:creationId xmlns:a16="http://schemas.microsoft.com/office/drawing/2014/main" id="{7C35D4EB-ABDC-D29D-FC61-04AC5C320FD9}"/>
              </a:ext>
            </a:extLst>
          </p:cNvPr>
          <p:cNvSpPr/>
          <p:nvPr/>
        </p:nvSpPr>
        <p:spPr>
          <a:xfrm>
            <a:off x="816149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9" name="tx91">
            <a:extLst>
              <a:ext uri="{FF2B5EF4-FFF2-40B4-BE49-F238E27FC236}">
                <a16:creationId xmlns:a16="http://schemas.microsoft.com/office/drawing/2014/main" id="{47FB6B4B-5595-2116-0221-4CA7D51B57DE}"/>
              </a:ext>
            </a:extLst>
          </p:cNvPr>
          <p:cNvSpPr/>
          <p:nvPr/>
        </p:nvSpPr>
        <p:spPr>
          <a:xfrm>
            <a:off x="10773362"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0" name="pt87">
            <a:extLst>
              <a:ext uri="{FF2B5EF4-FFF2-40B4-BE49-F238E27FC236}">
                <a16:creationId xmlns:a16="http://schemas.microsoft.com/office/drawing/2014/main" id="{1B679C99-4956-0B68-6B06-9919F48DDA39}"/>
              </a:ext>
            </a:extLst>
          </p:cNvPr>
          <p:cNvSpPr/>
          <p:nvPr/>
        </p:nvSpPr>
        <p:spPr>
          <a:xfrm>
            <a:off x="1772644" y="209865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 name="pt89">
            <a:extLst>
              <a:ext uri="{FF2B5EF4-FFF2-40B4-BE49-F238E27FC236}">
                <a16:creationId xmlns:a16="http://schemas.microsoft.com/office/drawing/2014/main" id="{6555F2A0-9906-5663-8734-D34616AFD762}"/>
              </a:ext>
            </a:extLst>
          </p:cNvPr>
          <p:cNvSpPr/>
          <p:nvPr/>
        </p:nvSpPr>
        <p:spPr>
          <a:xfrm>
            <a:off x="4476586" y="2086714"/>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 name="tx90">
            <a:extLst>
              <a:ext uri="{FF2B5EF4-FFF2-40B4-BE49-F238E27FC236}">
                <a16:creationId xmlns:a16="http://schemas.microsoft.com/office/drawing/2014/main" id="{2684F5E7-812F-13E8-D3DA-F0839F651D74}"/>
              </a:ext>
            </a:extLst>
          </p:cNvPr>
          <p:cNvSpPr/>
          <p:nvPr/>
        </p:nvSpPr>
        <p:spPr>
          <a:xfrm>
            <a:off x="282343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Look all, most, or some of the time</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1" name="tx91">
            <a:extLst>
              <a:ext uri="{FF2B5EF4-FFF2-40B4-BE49-F238E27FC236}">
                <a16:creationId xmlns:a16="http://schemas.microsoft.com/office/drawing/2014/main" id="{EA103340-2876-09B7-E77E-DB694C63899B}"/>
              </a:ext>
            </a:extLst>
          </p:cNvPr>
          <p:cNvSpPr/>
          <p:nvPr/>
        </p:nvSpPr>
        <p:spPr>
          <a:xfrm>
            <a:off x="5223433"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lang="en-US" sz="950" dirty="0">
                <a:solidFill>
                  <a:srgbClr val="2B2B2B">
                    <a:alpha val="100000"/>
                  </a:srgbClr>
                </a:solidFill>
                <a:latin typeface="Arial"/>
                <a:cs typeface="Arial"/>
              </a:rPr>
              <a:t>Rarely or never look </a:t>
            </a:r>
            <a:endPar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3" name="main_title">
            <a:extLst>
              <a:ext uri="{FF2B5EF4-FFF2-40B4-BE49-F238E27FC236}">
                <a16:creationId xmlns:a16="http://schemas.microsoft.com/office/drawing/2014/main" id="{EDB21433-9CCD-AB89-91C7-263ACF8738CC}"/>
              </a:ext>
            </a:extLst>
          </p:cNvPr>
          <p:cNvSpPr>
            <a:spLocks noGrp="1"/>
          </p:cNvSpPr>
          <p:nvPr>
            <p:ph type="title" hasCustomPrompt="1"/>
          </p:nvPr>
        </p:nvSpPr>
        <p:spPr>
          <a:xfrm>
            <a:off x="1075429" y="914132"/>
            <a:ext cx="10594246" cy="225700"/>
          </a:xfrm>
        </p:spPr>
        <p:txBody>
          <a:bodyPr/>
          <a:lstStyle/>
          <a:p>
            <a:r>
              <a:rPr lang="en-US" sz="1800" dirty="0"/>
              <a:t>Eighty-five percent of adults (85%) look at at least one form of any OOH ads </a:t>
            </a:r>
            <a:r>
              <a:rPr lang="en-US" sz="1800" i="1" dirty="0"/>
              <a:t>all the time</a:t>
            </a:r>
            <a:r>
              <a:rPr lang="en-US" sz="1800" dirty="0"/>
              <a:t>,</a:t>
            </a:r>
            <a:r>
              <a:rPr lang="en-US" sz="1800" i="1" dirty="0"/>
              <a:t> most of the time</a:t>
            </a:r>
            <a:r>
              <a:rPr lang="en-US" sz="1800" dirty="0"/>
              <a:t>, or </a:t>
            </a:r>
            <a:r>
              <a:rPr lang="en-US" sz="1800" i="1" dirty="0"/>
              <a:t>some of the time</a:t>
            </a:r>
            <a:r>
              <a:rPr lang="en-US" sz="1800" dirty="0"/>
              <a:t>. </a:t>
            </a:r>
            <a:endParaRPr sz="1800" dirty="0"/>
          </a:p>
        </p:txBody>
      </p:sp>
      <p:sp>
        <p:nvSpPr>
          <p:cNvPr id="14" name="sub_title">
            <a:extLst>
              <a:ext uri="{FF2B5EF4-FFF2-40B4-BE49-F238E27FC236}">
                <a16:creationId xmlns:a16="http://schemas.microsoft.com/office/drawing/2014/main" id="{9E683233-786C-0A29-B685-3DC24AFEC81F}"/>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often, if at all, do you look at advertising messages in each of the following out of home formats or environments?</a:t>
            </a:r>
          </a:p>
        </p:txBody>
      </p:sp>
      <p:sp>
        <p:nvSpPr>
          <p:cNvPr id="15" name="TextBox 14">
            <a:extLst>
              <a:ext uri="{FF2B5EF4-FFF2-40B4-BE49-F238E27FC236}">
                <a16:creationId xmlns:a16="http://schemas.microsoft.com/office/drawing/2014/main" id="{6D239BBD-9CA2-E01E-E5A4-9CD5E6B5E035}"/>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looking at least one form of any OOH advertisements all the time or most of the time as well as looking rarely and never, see appendix for full sample details.</a:t>
            </a:r>
          </a:p>
        </p:txBody>
      </p:sp>
    </p:spTree>
    <p:extLst>
      <p:ext uri="{BB962C8B-B14F-4D97-AF65-F5344CB8AC3E}">
        <p14:creationId xmlns:p14="http://schemas.microsoft.com/office/powerpoint/2010/main" val="3255604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1812732283"/>
              </p:ext>
            </p:extLst>
          </p:nvPr>
        </p:nvGraphicFramePr>
        <p:xfrm>
          <a:off x="3135819" y="2268514"/>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8" name="tx90">
            <a:extLst>
              <a:ext uri="{FF2B5EF4-FFF2-40B4-BE49-F238E27FC236}">
                <a16:creationId xmlns:a16="http://schemas.microsoft.com/office/drawing/2014/main" id="{7C35D4EB-ABDC-D29D-FC61-04AC5C320FD9}"/>
              </a:ext>
            </a:extLst>
          </p:cNvPr>
          <p:cNvSpPr/>
          <p:nvPr/>
        </p:nvSpPr>
        <p:spPr>
          <a:xfrm>
            <a:off x="816149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9" name="tx91">
            <a:extLst>
              <a:ext uri="{FF2B5EF4-FFF2-40B4-BE49-F238E27FC236}">
                <a16:creationId xmlns:a16="http://schemas.microsoft.com/office/drawing/2014/main" id="{47FB6B4B-5595-2116-0221-4CA7D51B57DE}"/>
              </a:ext>
            </a:extLst>
          </p:cNvPr>
          <p:cNvSpPr/>
          <p:nvPr/>
        </p:nvSpPr>
        <p:spPr>
          <a:xfrm>
            <a:off x="10773362"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0" name="pt87">
            <a:extLst>
              <a:ext uri="{FF2B5EF4-FFF2-40B4-BE49-F238E27FC236}">
                <a16:creationId xmlns:a16="http://schemas.microsoft.com/office/drawing/2014/main" id="{1B679C99-4956-0B68-6B06-9919F48DDA39}"/>
              </a:ext>
            </a:extLst>
          </p:cNvPr>
          <p:cNvSpPr/>
          <p:nvPr/>
        </p:nvSpPr>
        <p:spPr>
          <a:xfrm>
            <a:off x="1772644" y="209865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 name="pt89">
            <a:extLst>
              <a:ext uri="{FF2B5EF4-FFF2-40B4-BE49-F238E27FC236}">
                <a16:creationId xmlns:a16="http://schemas.microsoft.com/office/drawing/2014/main" id="{6555F2A0-9906-5663-8734-D34616AFD762}"/>
              </a:ext>
            </a:extLst>
          </p:cNvPr>
          <p:cNvSpPr/>
          <p:nvPr/>
        </p:nvSpPr>
        <p:spPr>
          <a:xfrm>
            <a:off x="4432026" y="2077222"/>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 name="tx90">
            <a:extLst>
              <a:ext uri="{FF2B5EF4-FFF2-40B4-BE49-F238E27FC236}">
                <a16:creationId xmlns:a16="http://schemas.microsoft.com/office/drawing/2014/main" id="{2684F5E7-812F-13E8-D3DA-F0839F651D74}"/>
              </a:ext>
            </a:extLst>
          </p:cNvPr>
          <p:cNvSpPr/>
          <p:nvPr/>
        </p:nvSpPr>
        <p:spPr>
          <a:xfrm>
            <a:off x="282343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Look all, most, or some of the time</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1" name="tx91">
            <a:extLst>
              <a:ext uri="{FF2B5EF4-FFF2-40B4-BE49-F238E27FC236}">
                <a16:creationId xmlns:a16="http://schemas.microsoft.com/office/drawing/2014/main" id="{EA103340-2876-09B7-E77E-DB694C63899B}"/>
              </a:ext>
            </a:extLst>
          </p:cNvPr>
          <p:cNvSpPr/>
          <p:nvPr/>
        </p:nvSpPr>
        <p:spPr>
          <a:xfrm>
            <a:off x="5223433"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lang="en-US" sz="950" dirty="0">
              <a:solidFill>
                <a:srgbClr val="2B2B2B">
                  <a:alpha val="100000"/>
                </a:srgbClr>
              </a:solidFill>
              <a:latin typeface="Arial"/>
              <a:cs typeface="Arial"/>
            </a:endParaRPr>
          </a:p>
          <a:p>
            <a:pPr marL="0" marR="0" lvl="0" indent="0" algn="l" defTabSz="914400" rtl="0" eaLnBrk="1" fontAlgn="auto" latinLnBrk="0" hangingPunct="1">
              <a:lnSpc>
                <a:spcPts val="950"/>
              </a:lnSpc>
              <a:spcBef>
                <a:spcPts val="0"/>
              </a:spcBef>
              <a:spcAft>
                <a:spcPts val="0"/>
              </a:spcAft>
              <a:buClrTx/>
              <a:buSzTx/>
              <a:buFontTx/>
              <a:buNone/>
              <a:tabLst/>
              <a:defRPr/>
            </a:pPr>
            <a:r>
              <a:rPr lang="en-US" sz="950" dirty="0">
                <a:solidFill>
                  <a:srgbClr val="2B2B2B">
                    <a:alpha val="100000"/>
                  </a:srgbClr>
                </a:solidFill>
                <a:latin typeface="Arial"/>
                <a:cs typeface="Arial"/>
              </a:rPr>
              <a:t>Rarely or never look </a:t>
            </a:r>
          </a:p>
          <a:p>
            <a:pPr marL="0" marR="0" lvl="0" indent="0" algn="l" defTabSz="914400" rtl="0" eaLnBrk="1" fontAlgn="auto" latinLnBrk="0" hangingPunct="1">
              <a:lnSpc>
                <a:spcPts val="950"/>
              </a:lnSpc>
              <a:spcBef>
                <a:spcPts val="0"/>
              </a:spcBef>
              <a:spcAft>
                <a:spcPts val="0"/>
              </a:spcAft>
              <a:buClrTx/>
              <a:buSzTx/>
              <a:buFontTx/>
              <a:buNone/>
              <a:tabLst/>
              <a:defRPr/>
            </a:pPr>
            <a:endPar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7" name="main_title">
            <a:extLst>
              <a:ext uri="{FF2B5EF4-FFF2-40B4-BE49-F238E27FC236}">
                <a16:creationId xmlns:a16="http://schemas.microsoft.com/office/drawing/2014/main" id="{7D5A2339-9E8A-5E59-C508-9F9E33338730}"/>
              </a:ext>
            </a:extLst>
          </p:cNvPr>
          <p:cNvSpPr>
            <a:spLocks noGrp="1"/>
          </p:cNvSpPr>
          <p:nvPr>
            <p:ph type="title" hasCustomPrompt="1"/>
          </p:nvPr>
        </p:nvSpPr>
        <p:spPr>
          <a:xfrm>
            <a:off x="1075429" y="914132"/>
            <a:ext cx="10594246" cy="225700"/>
          </a:xfrm>
        </p:spPr>
        <p:txBody>
          <a:bodyPr/>
          <a:lstStyle/>
          <a:p>
            <a:r>
              <a:rPr lang="en-US" sz="1800" dirty="0"/>
              <a:t>Four-in-five adults (79%) look at at least one form of billboard ads </a:t>
            </a:r>
            <a:r>
              <a:rPr lang="en-US" sz="1800" i="1" dirty="0"/>
              <a:t>all the time</a:t>
            </a:r>
            <a:r>
              <a:rPr lang="en-US" sz="1800" dirty="0"/>
              <a:t>,</a:t>
            </a:r>
            <a:r>
              <a:rPr lang="en-US" sz="1800" i="1" dirty="0"/>
              <a:t> most of the time</a:t>
            </a:r>
            <a:r>
              <a:rPr lang="en-US" sz="1800" dirty="0"/>
              <a:t>, or </a:t>
            </a:r>
            <a:r>
              <a:rPr lang="en-US" sz="1800" i="1" dirty="0"/>
              <a:t>some of the time</a:t>
            </a:r>
            <a:r>
              <a:rPr lang="en-US" sz="1800" dirty="0"/>
              <a:t>. </a:t>
            </a:r>
            <a:endParaRPr sz="1800" dirty="0"/>
          </a:p>
        </p:txBody>
      </p:sp>
      <p:sp>
        <p:nvSpPr>
          <p:cNvPr id="28" name="sub_title">
            <a:extLst>
              <a:ext uri="{FF2B5EF4-FFF2-40B4-BE49-F238E27FC236}">
                <a16:creationId xmlns:a16="http://schemas.microsoft.com/office/drawing/2014/main" id="{FCDA7349-17F5-EA26-8212-C7B79639F9B6}"/>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often, if at all, do you look at advertising messages in each of the following out of home formats or environments?</a:t>
            </a:r>
          </a:p>
        </p:txBody>
      </p:sp>
      <p:sp>
        <p:nvSpPr>
          <p:cNvPr id="29" name="TextBox 28">
            <a:extLst>
              <a:ext uri="{FF2B5EF4-FFF2-40B4-BE49-F238E27FC236}">
                <a16:creationId xmlns:a16="http://schemas.microsoft.com/office/drawing/2014/main" id="{6E49F7AB-7152-EA8D-93F6-213195F15298}"/>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looking at least one form of billboard advertisements all the time or most of the time as well as looking rarely and never, see appendix for full sample details.</a:t>
            </a:r>
          </a:p>
        </p:txBody>
      </p:sp>
    </p:spTree>
    <p:extLst>
      <p:ext uri="{BB962C8B-B14F-4D97-AF65-F5344CB8AC3E}">
        <p14:creationId xmlns:p14="http://schemas.microsoft.com/office/powerpoint/2010/main" val="2172410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3054434714"/>
              </p:ext>
            </p:extLst>
          </p:nvPr>
        </p:nvGraphicFramePr>
        <p:xfrm>
          <a:off x="3445618" y="2265344"/>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8" name="tx90">
            <a:extLst>
              <a:ext uri="{FF2B5EF4-FFF2-40B4-BE49-F238E27FC236}">
                <a16:creationId xmlns:a16="http://schemas.microsoft.com/office/drawing/2014/main" id="{DCED015E-289A-9900-03D9-2A9B39514011}"/>
              </a:ext>
            </a:extLst>
          </p:cNvPr>
          <p:cNvSpPr/>
          <p:nvPr/>
        </p:nvSpPr>
        <p:spPr>
          <a:xfrm>
            <a:off x="816149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9" name="tx91">
            <a:extLst>
              <a:ext uri="{FF2B5EF4-FFF2-40B4-BE49-F238E27FC236}">
                <a16:creationId xmlns:a16="http://schemas.microsoft.com/office/drawing/2014/main" id="{F2D9EAF8-0EA0-88D5-BA8A-659E8D2E116B}"/>
              </a:ext>
            </a:extLst>
          </p:cNvPr>
          <p:cNvSpPr/>
          <p:nvPr/>
        </p:nvSpPr>
        <p:spPr>
          <a:xfrm>
            <a:off x="10773362"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0" name="pt87">
            <a:extLst>
              <a:ext uri="{FF2B5EF4-FFF2-40B4-BE49-F238E27FC236}">
                <a16:creationId xmlns:a16="http://schemas.microsoft.com/office/drawing/2014/main" id="{B6449DBC-4683-2061-2D87-F53BB94CA44F}"/>
              </a:ext>
            </a:extLst>
          </p:cNvPr>
          <p:cNvSpPr/>
          <p:nvPr/>
        </p:nvSpPr>
        <p:spPr>
          <a:xfrm>
            <a:off x="1772644" y="209865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 name="pt89">
            <a:extLst>
              <a:ext uri="{FF2B5EF4-FFF2-40B4-BE49-F238E27FC236}">
                <a16:creationId xmlns:a16="http://schemas.microsoft.com/office/drawing/2014/main" id="{9ED81717-A66E-D5C9-0FDF-B847ADFADF53}"/>
              </a:ext>
            </a:extLst>
          </p:cNvPr>
          <p:cNvSpPr/>
          <p:nvPr/>
        </p:nvSpPr>
        <p:spPr>
          <a:xfrm>
            <a:off x="4488221" y="2086250"/>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 name="tx90">
            <a:extLst>
              <a:ext uri="{FF2B5EF4-FFF2-40B4-BE49-F238E27FC236}">
                <a16:creationId xmlns:a16="http://schemas.microsoft.com/office/drawing/2014/main" id="{DFB32B1F-5D63-937C-82CF-27816B875D6C}"/>
              </a:ext>
            </a:extLst>
          </p:cNvPr>
          <p:cNvSpPr/>
          <p:nvPr/>
        </p:nvSpPr>
        <p:spPr>
          <a:xfrm>
            <a:off x="282343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Look all, most, or some of the time</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1" name="tx91">
            <a:extLst>
              <a:ext uri="{FF2B5EF4-FFF2-40B4-BE49-F238E27FC236}">
                <a16:creationId xmlns:a16="http://schemas.microsoft.com/office/drawing/2014/main" id="{88EA09A3-8106-9237-5D79-DF9B43249655}"/>
              </a:ext>
            </a:extLst>
          </p:cNvPr>
          <p:cNvSpPr/>
          <p:nvPr/>
        </p:nvSpPr>
        <p:spPr>
          <a:xfrm>
            <a:off x="5223433"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lang="en-US" sz="950" dirty="0">
                <a:solidFill>
                  <a:srgbClr val="2B2B2B">
                    <a:alpha val="100000"/>
                  </a:srgbClr>
                </a:solidFill>
                <a:latin typeface="Arial"/>
                <a:cs typeface="Arial"/>
              </a:rPr>
              <a:t>Rarely or never look</a:t>
            </a:r>
            <a:endPar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9" name="main_title">
            <a:extLst>
              <a:ext uri="{FF2B5EF4-FFF2-40B4-BE49-F238E27FC236}">
                <a16:creationId xmlns:a16="http://schemas.microsoft.com/office/drawing/2014/main" id="{587BEE73-E57D-0541-D593-47E466BEC059}"/>
              </a:ext>
            </a:extLst>
          </p:cNvPr>
          <p:cNvSpPr>
            <a:spLocks noGrp="1"/>
          </p:cNvSpPr>
          <p:nvPr>
            <p:ph type="title" hasCustomPrompt="1"/>
          </p:nvPr>
        </p:nvSpPr>
        <p:spPr>
          <a:xfrm>
            <a:off x="1075429" y="914132"/>
            <a:ext cx="10594246" cy="225700"/>
          </a:xfrm>
        </p:spPr>
        <p:txBody>
          <a:bodyPr/>
          <a:lstStyle/>
          <a:p>
            <a:r>
              <a:rPr lang="en-US" sz="1800" dirty="0"/>
              <a:t>Four-in-five adults (79%) look at at least one form of place-based ads </a:t>
            </a:r>
            <a:r>
              <a:rPr lang="en-US" sz="1800" i="1" dirty="0"/>
              <a:t>all the time</a:t>
            </a:r>
            <a:r>
              <a:rPr lang="en-US" sz="1800" dirty="0"/>
              <a:t>,</a:t>
            </a:r>
            <a:r>
              <a:rPr lang="en-US" sz="1800" i="1" dirty="0"/>
              <a:t> most of the time</a:t>
            </a:r>
            <a:r>
              <a:rPr lang="en-US" sz="1800" dirty="0"/>
              <a:t>, or </a:t>
            </a:r>
            <a:r>
              <a:rPr lang="en-US" sz="1800" i="1" dirty="0"/>
              <a:t>some of the time</a:t>
            </a:r>
            <a:r>
              <a:rPr lang="en-US" sz="1800" dirty="0"/>
              <a:t>. </a:t>
            </a:r>
            <a:endParaRPr sz="1800" dirty="0"/>
          </a:p>
        </p:txBody>
      </p:sp>
      <p:sp>
        <p:nvSpPr>
          <p:cNvPr id="30" name="sub_title">
            <a:extLst>
              <a:ext uri="{FF2B5EF4-FFF2-40B4-BE49-F238E27FC236}">
                <a16:creationId xmlns:a16="http://schemas.microsoft.com/office/drawing/2014/main" id="{99AE0370-46A6-07BE-044C-C696A59A53F5}"/>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often, if at all, do you look at advertising messages in each of the following out of home formats or environments?</a:t>
            </a:r>
          </a:p>
        </p:txBody>
      </p:sp>
      <p:sp>
        <p:nvSpPr>
          <p:cNvPr id="31" name="TextBox 30">
            <a:extLst>
              <a:ext uri="{FF2B5EF4-FFF2-40B4-BE49-F238E27FC236}">
                <a16:creationId xmlns:a16="http://schemas.microsoft.com/office/drawing/2014/main" id="{E8A89DD2-4B55-73CB-A90F-E243C9A15415}"/>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looking at least one form of </a:t>
            </a:r>
            <a:r>
              <a:rPr lang="en-US" sz="800" i="1" dirty="0"/>
              <a:t>place-based </a:t>
            </a:r>
            <a:r>
              <a:rPr lang="en-US" sz="800" i="1" baseline="0" dirty="0"/>
              <a:t>advertisements all the time or most of the time as well as looking rarely and never, see appendix for full sample details.</a:t>
            </a:r>
          </a:p>
        </p:txBody>
      </p:sp>
    </p:spTree>
    <p:extLst>
      <p:ext uri="{BB962C8B-B14F-4D97-AF65-F5344CB8AC3E}">
        <p14:creationId xmlns:p14="http://schemas.microsoft.com/office/powerpoint/2010/main" val="61020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778681290"/>
              </p:ext>
            </p:extLst>
          </p:nvPr>
        </p:nvGraphicFramePr>
        <p:xfrm>
          <a:off x="3445618" y="2343786"/>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253" name="main_title">
            <a:extLst>
              <a:ext uri="{FF2B5EF4-FFF2-40B4-BE49-F238E27FC236}">
                <a16:creationId xmlns:a16="http://schemas.microsoft.com/office/drawing/2014/main" id="{465AE43C-9EEB-1E51-A8AB-700CDBC132FA}"/>
              </a:ext>
            </a:extLst>
          </p:cNvPr>
          <p:cNvSpPr>
            <a:spLocks noGrp="1"/>
          </p:cNvSpPr>
          <p:nvPr>
            <p:ph type="title" hasCustomPrompt="1"/>
          </p:nvPr>
        </p:nvSpPr>
        <p:spPr>
          <a:xfrm>
            <a:off x="1075429" y="914132"/>
            <a:ext cx="10594246" cy="225700"/>
          </a:xfrm>
        </p:spPr>
        <p:txBody>
          <a:bodyPr/>
          <a:lstStyle/>
          <a:p>
            <a:r>
              <a:rPr lang="en-US" sz="1800" dirty="0"/>
              <a:t>Three-fourths of adults (77%) look at at least one form of transit ads </a:t>
            </a:r>
            <a:r>
              <a:rPr lang="en-US" sz="1800" i="1" dirty="0"/>
              <a:t>all the time</a:t>
            </a:r>
            <a:r>
              <a:rPr lang="en-US" sz="1800" dirty="0"/>
              <a:t>,</a:t>
            </a:r>
            <a:r>
              <a:rPr lang="en-US" sz="1800" i="1" dirty="0"/>
              <a:t> most of the time</a:t>
            </a:r>
            <a:r>
              <a:rPr lang="en-US" sz="1800" dirty="0"/>
              <a:t>, or </a:t>
            </a:r>
            <a:r>
              <a:rPr lang="en-US" sz="1800" i="1" dirty="0"/>
              <a:t>some of the time</a:t>
            </a:r>
            <a:r>
              <a:rPr lang="en-US" sz="1800" dirty="0"/>
              <a:t>. </a:t>
            </a:r>
            <a:endParaRPr sz="1800" dirty="0"/>
          </a:p>
        </p:txBody>
      </p:sp>
      <p:sp>
        <p:nvSpPr>
          <p:cNvPr id="8" name="tx90">
            <a:extLst>
              <a:ext uri="{FF2B5EF4-FFF2-40B4-BE49-F238E27FC236}">
                <a16:creationId xmlns:a16="http://schemas.microsoft.com/office/drawing/2014/main" id="{CE82C4DB-A068-6434-C9F0-91D7614C51FE}"/>
              </a:ext>
            </a:extLst>
          </p:cNvPr>
          <p:cNvSpPr/>
          <p:nvPr/>
        </p:nvSpPr>
        <p:spPr>
          <a:xfrm>
            <a:off x="816149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9" name="tx91">
            <a:extLst>
              <a:ext uri="{FF2B5EF4-FFF2-40B4-BE49-F238E27FC236}">
                <a16:creationId xmlns:a16="http://schemas.microsoft.com/office/drawing/2014/main" id="{AE66CD1E-7E25-5832-3678-142395F384B8}"/>
              </a:ext>
            </a:extLst>
          </p:cNvPr>
          <p:cNvSpPr/>
          <p:nvPr/>
        </p:nvSpPr>
        <p:spPr>
          <a:xfrm>
            <a:off x="10773362"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0" name="pt87">
            <a:extLst>
              <a:ext uri="{FF2B5EF4-FFF2-40B4-BE49-F238E27FC236}">
                <a16:creationId xmlns:a16="http://schemas.microsoft.com/office/drawing/2014/main" id="{DECFC16A-0C14-A70D-1EB5-D37A5F01CDA4}"/>
              </a:ext>
            </a:extLst>
          </p:cNvPr>
          <p:cNvSpPr/>
          <p:nvPr/>
        </p:nvSpPr>
        <p:spPr>
          <a:xfrm>
            <a:off x="1772644" y="209865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9" name="pt89">
            <a:extLst>
              <a:ext uri="{FF2B5EF4-FFF2-40B4-BE49-F238E27FC236}">
                <a16:creationId xmlns:a16="http://schemas.microsoft.com/office/drawing/2014/main" id="{42EE16C8-46D0-70D7-8EBA-F9B930AC4F9B}"/>
              </a:ext>
            </a:extLst>
          </p:cNvPr>
          <p:cNvSpPr/>
          <p:nvPr/>
        </p:nvSpPr>
        <p:spPr>
          <a:xfrm>
            <a:off x="4502744" y="2116435"/>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0" name="tx90">
            <a:extLst>
              <a:ext uri="{FF2B5EF4-FFF2-40B4-BE49-F238E27FC236}">
                <a16:creationId xmlns:a16="http://schemas.microsoft.com/office/drawing/2014/main" id="{D5B016E2-A62B-4788-16F5-C7B7C0002A2B}"/>
              </a:ext>
            </a:extLst>
          </p:cNvPr>
          <p:cNvSpPr/>
          <p:nvPr/>
        </p:nvSpPr>
        <p:spPr>
          <a:xfrm>
            <a:off x="282343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Look all, most, or some of the time</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1" name="tx91">
            <a:extLst>
              <a:ext uri="{FF2B5EF4-FFF2-40B4-BE49-F238E27FC236}">
                <a16:creationId xmlns:a16="http://schemas.microsoft.com/office/drawing/2014/main" id="{CB82295B-4257-A1C3-A632-BFD348DD5BB6}"/>
              </a:ext>
            </a:extLst>
          </p:cNvPr>
          <p:cNvSpPr/>
          <p:nvPr/>
        </p:nvSpPr>
        <p:spPr>
          <a:xfrm>
            <a:off x="5223433"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lang="en-US" sz="950" dirty="0">
                <a:solidFill>
                  <a:srgbClr val="2B2B2B">
                    <a:alpha val="100000"/>
                  </a:srgbClr>
                </a:solidFill>
                <a:latin typeface="Arial"/>
                <a:cs typeface="Arial"/>
              </a:rPr>
              <a:t>Rarely or never look</a:t>
            </a:r>
            <a:endPar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4" name="TextBox 23">
            <a:extLst>
              <a:ext uri="{FF2B5EF4-FFF2-40B4-BE49-F238E27FC236}">
                <a16:creationId xmlns:a16="http://schemas.microsoft.com/office/drawing/2014/main" id="{11ABE52C-DABD-1816-A6C9-7E0AF549CB89}"/>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looking at least one form of transit advertisements all the time or most of the time as well as looking rarely and never, see appendix for full sample details.</a:t>
            </a:r>
          </a:p>
        </p:txBody>
      </p:sp>
      <p:sp>
        <p:nvSpPr>
          <p:cNvPr id="25" name="sub_title">
            <a:extLst>
              <a:ext uri="{FF2B5EF4-FFF2-40B4-BE49-F238E27FC236}">
                <a16:creationId xmlns:a16="http://schemas.microsoft.com/office/drawing/2014/main" id="{9FF5BCD8-3C64-F234-4675-5612E92875F7}"/>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often, if at all, do you look at advertising messages in each of the following out of home formats or environments?</a:t>
            </a:r>
          </a:p>
        </p:txBody>
      </p:sp>
    </p:spTree>
    <p:extLst>
      <p:ext uri="{BB962C8B-B14F-4D97-AF65-F5344CB8AC3E}">
        <p14:creationId xmlns:p14="http://schemas.microsoft.com/office/powerpoint/2010/main" val="692162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2394303043"/>
              </p:ext>
            </p:extLst>
          </p:nvPr>
        </p:nvGraphicFramePr>
        <p:xfrm>
          <a:off x="3720485" y="2288281"/>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253" name="main_title">
            <a:extLst>
              <a:ext uri="{FF2B5EF4-FFF2-40B4-BE49-F238E27FC236}">
                <a16:creationId xmlns:a16="http://schemas.microsoft.com/office/drawing/2014/main" id="{465AE43C-9EEB-1E51-A8AB-700CDBC132FA}"/>
              </a:ext>
            </a:extLst>
          </p:cNvPr>
          <p:cNvSpPr>
            <a:spLocks noGrp="1"/>
          </p:cNvSpPr>
          <p:nvPr>
            <p:ph type="title" hasCustomPrompt="1"/>
          </p:nvPr>
        </p:nvSpPr>
        <p:spPr>
          <a:xfrm>
            <a:off x="1075429" y="914132"/>
            <a:ext cx="10594246" cy="225700"/>
          </a:xfrm>
        </p:spPr>
        <p:txBody>
          <a:bodyPr/>
          <a:lstStyle/>
          <a:p>
            <a:r>
              <a:rPr lang="en-US" sz="1800" dirty="0"/>
              <a:t>Two thirds of adults (64%) look at at least one form of street furniture OOH ads </a:t>
            </a:r>
            <a:r>
              <a:rPr lang="en-US" sz="1800" i="1" dirty="0"/>
              <a:t>all the time</a:t>
            </a:r>
            <a:r>
              <a:rPr lang="en-US" sz="1800" dirty="0"/>
              <a:t>,</a:t>
            </a:r>
            <a:r>
              <a:rPr lang="en-US" sz="1800" i="1" dirty="0"/>
              <a:t> most of the time</a:t>
            </a:r>
            <a:r>
              <a:rPr lang="en-US" sz="1800" dirty="0"/>
              <a:t>, or </a:t>
            </a:r>
            <a:r>
              <a:rPr lang="en-US" sz="1800" i="1" dirty="0"/>
              <a:t>some of the time</a:t>
            </a:r>
            <a:r>
              <a:rPr lang="en-US" sz="1800" dirty="0"/>
              <a:t>. </a:t>
            </a:r>
            <a:endParaRPr sz="1800" dirty="0"/>
          </a:p>
        </p:txBody>
      </p:sp>
      <p:sp>
        <p:nvSpPr>
          <p:cNvPr id="24" name="tx90">
            <a:extLst>
              <a:ext uri="{FF2B5EF4-FFF2-40B4-BE49-F238E27FC236}">
                <a16:creationId xmlns:a16="http://schemas.microsoft.com/office/drawing/2014/main" id="{D5B7A76D-8016-3FCC-F129-D1222FF8D303}"/>
              </a:ext>
            </a:extLst>
          </p:cNvPr>
          <p:cNvSpPr/>
          <p:nvPr/>
        </p:nvSpPr>
        <p:spPr>
          <a:xfrm>
            <a:off x="816149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6" name="pt87">
            <a:extLst>
              <a:ext uri="{FF2B5EF4-FFF2-40B4-BE49-F238E27FC236}">
                <a16:creationId xmlns:a16="http://schemas.microsoft.com/office/drawing/2014/main" id="{C985401C-C953-64A3-A4D6-7BDC2EA38BC7}"/>
              </a:ext>
            </a:extLst>
          </p:cNvPr>
          <p:cNvSpPr/>
          <p:nvPr/>
        </p:nvSpPr>
        <p:spPr>
          <a:xfrm>
            <a:off x="1772644" y="209865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7" name="pt89">
            <a:extLst>
              <a:ext uri="{FF2B5EF4-FFF2-40B4-BE49-F238E27FC236}">
                <a16:creationId xmlns:a16="http://schemas.microsoft.com/office/drawing/2014/main" id="{56252730-E52F-B91E-1881-7687439E13F7}"/>
              </a:ext>
            </a:extLst>
          </p:cNvPr>
          <p:cNvSpPr/>
          <p:nvPr/>
        </p:nvSpPr>
        <p:spPr>
          <a:xfrm>
            <a:off x="4502744" y="2107702"/>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8" name="tx90">
            <a:extLst>
              <a:ext uri="{FF2B5EF4-FFF2-40B4-BE49-F238E27FC236}">
                <a16:creationId xmlns:a16="http://schemas.microsoft.com/office/drawing/2014/main" id="{629FBB4C-A7E9-C8FB-E367-81AEBACE99DB}"/>
              </a:ext>
            </a:extLst>
          </p:cNvPr>
          <p:cNvSpPr/>
          <p:nvPr/>
        </p:nvSpPr>
        <p:spPr>
          <a:xfrm>
            <a:off x="2823436" y="2152994"/>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Look all, most, or some of the time</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9" name="tx91">
            <a:extLst>
              <a:ext uri="{FF2B5EF4-FFF2-40B4-BE49-F238E27FC236}">
                <a16:creationId xmlns:a16="http://schemas.microsoft.com/office/drawing/2014/main" id="{A09988BE-9C1C-2E97-1251-728FB0D4448B}"/>
              </a:ext>
            </a:extLst>
          </p:cNvPr>
          <p:cNvSpPr/>
          <p:nvPr/>
        </p:nvSpPr>
        <p:spPr>
          <a:xfrm>
            <a:off x="5223433" y="2152994"/>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lang="en-US" sz="950" dirty="0">
                <a:solidFill>
                  <a:srgbClr val="2B2B2B">
                    <a:alpha val="100000"/>
                  </a:srgbClr>
                </a:solidFill>
                <a:latin typeface="Arial"/>
                <a:cs typeface="Arial"/>
              </a:rPr>
              <a:t>Rarely or never look</a:t>
            </a:r>
            <a:endPar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31" name="TextBox 30">
            <a:extLst>
              <a:ext uri="{FF2B5EF4-FFF2-40B4-BE49-F238E27FC236}">
                <a16:creationId xmlns:a16="http://schemas.microsoft.com/office/drawing/2014/main" id="{419F73EE-1D92-D3F8-5205-E9CBE0092F2B}"/>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looking at least one form of street furniture advertisements all the time or most of the time as well as looking rarely and never, see appendix for full sample details.</a:t>
            </a:r>
          </a:p>
        </p:txBody>
      </p:sp>
      <p:sp>
        <p:nvSpPr>
          <p:cNvPr id="32" name="sub_title">
            <a:extLst>
              <a:ext uri="{FF2B5EF4-FFF2-40B4-BE49-F238E27FC236}">
                <a16:creationId xmlns:a16="http://schemas.microsoft.com/office/drawing/2014/main" id="{DD294245-5DDE-6440-9BE1-921DF63AEE7E}"/>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How often, if at all, do you look at advertising messages in each of the following out of home formats or environments?</a:t>
            </a:r>
          </a:p>
        </p:txBody>
      </p:sp>
    </p:spTree>
    <p:extLst>
      <p:ext uri="{BB962C8B-B14F-4D97-AF65-F5344CB8AC3E}">
        <p14:creationId xmlns:p14="http://schemas.microsoft.com/office/powerpoint/2010/main" val="1907502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_title">
            <a:extLst>
              <a:ext uri="{FF2B5EF4-FFF2-40B4-BE49-F238E27FC236}">
                <a16:creationId xmlns:a16="http://schemas.microsoft.com/office/drawing/2014/main" id="{B20EEAD9-87FA-9AF0-1289-964A56C113FB}"/>
              </a:ext>
            </a:extLst>
          </p:cNvPr>
          <p:cNvSpPr txBox="1">
            <a:spLocks/>
          </p:cNvSpPr>
          <p:nvPr/>
        </p:nvSpPr>
        <p:spPr>
          <a:xfrm>
            <a:off x="1073744" y="173534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During your typical daily activities when you view or hear advertisements in the following locations or formats, do you have a favorable or unfavorable opinion towards the advertising?</a:t>
            </a:r>
          </a:p>
        </p:txBody>
      </p:sp>
      <p:graphicFrame>
        <p:nvGraphicFramePr>
          <p:cNvPr id="254" name="Chart 253">
            <a:extLst>
              <a:ext uri="{FF2B5EF4-FFF2-40B4-BE49-F238E27FC236}">
                <a16:creationId xmlns:a16="http://schemas.microsoft.com/office/drawing/2014/main" id="{458DAB82-00FB-5476-9419-80AAA1E6A231}"/>
              </a:ext>
            </a:extLst>
          </p:cNvPr>
          <p:cNvGraphicFramePr/>
          <p:nvPr>
            <p:extLst>
              <p:ext uri="{D42A27DB-BD31-4B8C-83A1-F6EECF244321}">
                <p14:modId xmlns:p14="http://schemas.microsoft.com/office/powerpoint/2010/main" val="1939877109"/>
              </p:ext>
            </p:extLst>
          </p:nvPr>
        </p:nvGraphicFramePr>
        <p:xfrm>
          <a:off x="-227599" y="1887722"/>
          <a:ext cx="11895589" cy="4919478"/>
        </p:xfrm>
        <a:graphic>
          <a:graphicData uri="http://schemas.openxmlformats.org/drawingml/2006/chart">
            <c:chart xmlns:c="http://schemas.openxmlformats.org/drawingml/2006/chart" xmlns:r="http://schemas.openxmlformats.org/officeDocument/2006/relationships" r:id="rId3"/>
          </a:graphicData>
        </a:graphic>
      </p:graphicFrame>
      <p:sp>
        <p:nvSpPr>
          <p:cNvPr id="22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rPr dirty="0"/>
              <a:t>OAAA6</a:t>
            </a:r>
          </a:p>
        </p:txBody>
      </p:sp>
      <p:sp>
        <p:nvSpPr>
          <p:cNvPr id="233" name="main_title">
            <a:extLst>
              <a:ext uri="{FF2B5EF4-FFF2-40B4-BE49-F238E27FC236}">
                <a16:creationId xmlns:a16="http://schemas.microsoft.com/office/drawing/2014/main" id="{BFC59171-A7DC-15FF-6529-40867BE934D6}"/>
              </a:ext>
            </a:extLst>
          </p:cNvPr>
          <p:cNvSpPr>
            <a:spLocks noGrp="1"/>
          </p:cNvSpPr>
          <p:nvPr>
            <p:ph type="title" hasCustomPrompt="1"/>
          </p:nvPr>
        </p:nvSpPr>
        <p:spPr>
          <a:xfrm>
            <a:off x="1075429" y="914132"/>
            <a:ext cx="10594246" cy="225700"/>
          </a:xfrm>
        </p:spPr>
        <p:txBody>
          <a:bodyPr/>
          <a:lstStyle/>
          <a:p>
            <a:r>
              <a:rPr lang="en-US" sz="1800" dirty="0"/>
              <a:t>The average net favorability across </a:t>
            </a:r>
            <a:r>
              <a:rPr lang="en-US" sz="1800" i="1" dirty="0"/>
              <a:t>all forms of OOH ads </a:t>
            </a:r>
            <a:r>
              <a:rPr lang="en-US" sz="1800" dirty="0"/>
              <a:t>(+31) is higher than the net favorability of </a:t>
            </a:r>
            <a:r>
              <a:rPr lang="en-US" sz="1800" i="1" dirty="0"/>
              <a:t>social media </a:t>
            </a:r>
            <a:r>
              <a:rPr lang="en-US" sz="1800" dirty="0"/>
              <a:t>(+27), </a:t>
            </a:r>
            <a:r>
              <a:rPr lang="en-US" sz="1800" i="1" dirty="0"/>
              <a:t>online media, websites, and search engines </a:t>
            </a:r>
            <a:r>
              <a:rPr lang="en-US" sz="1800" dirty="0"/>
              <a:t>(+27), and </a:t>
            </a:r>
            <a:r>
              <a:rPr lang="en-US" sz="1800" i="1" dirty="0"/>
              <a:t>radio, podcasts, and audio streaming</a:t>
            </a:r>
            <a:r>
              <a:rPr lang="en-US" sz="1800" dirty="0"/>
              <a:t> (+30).</a:t>
            </a:r>
            <a:endParaRPr sz="1800" dirty="0"/>
          </a:p>
        </p:txBody>
      </p:sp>
      <p:sp>
        <p:nvSpPr>
          <p:cNvPr id="242" name="pt207">
            <a:extLst>
              <a:ext uri="{FF2B5EF4-FFF2-40B4-BE49-F238E27FC236}">
                <a16:creationId xmlns:a16="http://schemas.microsoft.com/office/drawing/2014/main" id="{650F8FCB-01F1-5699-8B11-AC5D3EAC007D}"/>
              </a:ext>
            </a:extLst>
          </p:cNvPr>
          <p:cNvSpPr/>
          <p:nvPr/>
        </p:nvSpPr>
        <p:spPr>
          <a:xfrm>
            <a:off x="3852045" y="2056716"/>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243" name="pt209">
            <a:extLst>
              <a:ext uri="{FF2B5EF4-FFF2-40B4-BE49-F238E27FC236}">
                <a16:creationId xmlns:a16="http://schemas.microsoft.com/office/drawing/2014/main" id="{BCFCB3EC-88B6-276C-A2A5-2CDD18B85693}"/>
              </a:ext>
            </a:extLst>
          </p:cNvPr>
          <p:cNvSpPr/>
          <p:nvPr/>
        </p:nvSpPr>
        <p:spPr>
          <a:xfrm>
            <a:off x="4988510" y="205671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244" name="pt211">
            <a:extLst>
              <a:ext uri="{FF2B5EF4-FFF2-40B4-BE49-F238E27FC236}">
                <a16:creationId xmlns:a16="http://schemas.microsoft.com/office/drawing/2014/main" id="{014D8B6E-7290-127D-1B29-25843523D668}"/>
              </a:ext>
            </a:extLst>
          </p:cNvPr>
          <p:cNvSpPr/>
          <p:nvPr/>
        </p:nvSpPr>
        <p:spPr>
          <a:xfrm>
            <a:off x="6446869" y="2056716"/>
            <a:ext cx="182880" cy="182880"/>
          </a:xfrm>
          <a:prstGeom prst="ellipse">
            <a:avLst/>
          </a:prstGeom>
          <a:solidFill>
            <a:srgbClr val="CACACA"/>
          </a:solidFill>
          <a:ln w="9000" cap="rnd">
            <a:solidFill>
              <a:srgbClr val="CACACA">
                <a:alpha val="100000"/>
              </a:srgbClr>
            </a:solidFill>
            <a:prstDash val="solid"/>
            <a:round/>
          </a:ln>
        </p:spPr>
        <p:txBody>
          <a:bodyPr/>
          <a:lstStyle/>
          <a:p>
            <a:endParaRPr dirty="0"/>
          </a:p>
        </p:txBody>
      </p:sp>
      <p:sp>
        <p:nvSpPr>
          <p:cNvPr id="245" name="pt213">
            <a:extLst>
              <a:ext uri="{FF2B5EF4-FFF2-40B4-BE49-F238E27FC236}">
                <a16:creationId xmlns:a16="http://schemas.microsoft.com/office/drawing/2014/main" id="{5B55CDFA-7449-1405-6F34-88A019C66FAB}"/>
              </a:ext>
            </a:extLst>
          </p:cNvPr>
          <p:cNvSpPr/>
          <p:nvPr/>
        </p:nvSpPr>
        <p:spPr>
          <a:xfrm>
            <a:off x="7586229" y="2056716"/>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246" name="pt215">
            <a:extLst>
              <a:ext uri="{FF2B5EF4-FFF2-40B4-BE49-F238E27FC236}">
                <a16:creationId xmlns:a16="http://schemas.microsoft.com/office/drawing/2014/main" id="{FA227E2A-8AD9-54D0-7CAA-C3E0C3C152BA}"/>
              </a:ext>
            </a:extLst>
          </p:cNvPr>
          <p:cNvSpPr/>
          <p:nvPr/>
        </p:nvSpPr>
        <p:spPr>
          <a:xfrm>
            <a:off x="8709422" y="2056716"/>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247" name="tx216">
            <a:extLst>
              <a:ext uri="{FF2B5EF4-FFF2-40B4-BE49-F238E27FC236}">
                <a16:creationId xmlns:a16="http://schemas.microsoft.com/office/drawing/2014/main" id="{0E3EDCB1-70C8-0EED-8025-DB3DEFD09714}"/>
              </a:ext>
            </a:extLst>
          </p:cNvPr>
          <p:cNvSpPr/>
          <p:nvPr/>
        </p:nvSpPr>
        <p:spPr>
          <a:xfrm>
            <a:off x="4103615" y="2098836"/>
            <a:ext cx="777830"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Very favorable</a:t>
            </a:r>
          </a:p>
        </p:txBody>
      </p:sp>
      <p:sp>
        <p:nvSpPr>
          <p:cNvPr id="248" name="tx218">
            <a:extLst>
              <a:ext uri="{FF2B5EF4-FFF2-40B4-BE49-F238E27FC236}">
                <a16:creationId xmlns:a16="http://schemas.microsoft.com/office/drawing/2014/main" id="{48F0B5F9-192C-1BE0-277C-2A380DE8DEA6}"/>
              </a:ext>
            </a:extLst>
          </p:cNvPr>
          <p:cNvSpPr/>
          <p:nvPr/>
        </p:nvSpPr>
        <p:spPr>
          <a:xfrm>
            <a:off x="5240080" y="2111631"/>
            <a:ext cx="1099724"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favorable</a:t>
            </a:r>
          </a:p>
        </p:txBody>
      </p:sp>
      <p:sp>
        <p:nvSpPr>
          <p:cNvPr id="249" name="tx220">
            <a:extLst>
              <a:ext uri="{FF2B5EF4-FFF2-40B4-BE49-F238E27FC236}">
                <a16:creationId xmlns:a16="http://schemas.microsoft.com/office/drawing/2014/main" id="{B7605F4A-E15F-5DAC-F265-64B66D6D3F56}"/>
              </a:ext>
            </a:extLst>
          </p:cNvPr>
          <p:cNvSpPr/>
          <p:nvPr/>
        </p:nvSpPr>
        <p:spPr>
          <a:xfrm>
            <a:off x="6698439" y="2063819"/>
            <a:ext cx="780726" cy="9036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know/No</a:t>
            </a:r>
          </a:p>
        </p:txBody>
      </p:sp>
      <p:sp>
        <p:nvSpPr>
          <p:cNvPr id="250" name="tx221">
            <a:extLst>
              <a:ext uri="{FF2B5EF4-FFF2-40B4-BE49-F238E27FC236}">
                <a16:creationId xmlns:a16="http://schemas.microsoft.com/office/drawing/2014/main" id="{753F3AEA-E370-D846-E52D-3B86396076D1}"/>
              </a:ext>
            </a:extLst>
          </p:cNvPr>
          <p:cNvSpPr/>
          <p:nvPr/>
        </p:nvSpPr>
        <p:spPr>
          <a:xfrm>
            <a:off x="6698439" y="2172886"/>
            <a:ext cx="523138" cy="1116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opinion    </a:t>
            </a:r>
          </a:p>
        </p:txBody>
      </p:sp>
      <p:sp>
        <p:nvSpPr>
          <p:cNvPr id="251" name="tx222">
            <a:extLst>
              <a:ext uri="{FF2B5EF4-FFF2-40B4-BE49-F238E27FC236}">
                <a16:creationId xmlns:a16="http://schemas.microsoft.com/office/drawing/2014/main" id="{F47EB6E7-0190-1B3E-E8EB-431CD8298125}"/>
              </a:ext>
            </a:extLst>
          </p:cNvPr>
          <p:cNvSpPr/>
          <p:nvPr/>
        </p:nvSpPr>
        <p:spPr>
          <a:xfrm>
            <a:off x="7837799" y="2052363"/>
            <a:ext cx="569950"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a:t>
            </a:r>
          </a:p>
        </p:txBody>
      </p:sp>
      <p:sp>
        <p:nvSpPr>
          <p:cNvPr id="252" name="tx223">
            <a:extLst>
              <a:ext uri="{FF2B5EF4-FFF2-40B4-BE49-F238E27FC236}">
                <a16:creationId xmlns:a16="http://schemas.microsoft.com/office/drawing/2014/main" id="{EA7691E6-A0ED-62CF-EDF3-8DC08234EA12}"/>
              </a:ext>
            </a:extLst>
          </p:cNvPr>
          <p:cNvSpPr/>
          <p:nvPr/>
        </p:nvSpPr>
        <p:spPr>
          <a:xfrm>
            <a:off x="7837799" y="2184837"/>
            <a:ext cx="764559"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unfavorable    </a:t>
            </a:r>
          </a:p>
        </p:txBody>
      </p:sp>
      <p:sp>
        <p:nvSpPr>
          <p:cNvPr id="253" name="tx224">
            <a:extLst>
              <a:ext uri="{FF2B5EF4-FFF2-40B4-BE49-F238E27FC236}">
                <a16:creationId xmlns:a16="http://schemas.microsoft.com/office/drawing/2014/main" id="{9FC083DC-0F25-F407-0491-5BD022A654B3}"/>
              </a:ext>
            </a:extLst>
          </p:cNvPr>
          <p:cNvSpPr/>
          <p:nvPr/>
        </p:nvSpPr>
        <p:spPr>
          <a:xfrm>
            <a:off x="8960992" y="2107241"/>
            <a:ext cx="911993"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Very unfavorable</a:t>
            </a:r>
          </a:p>
        </p:txBody>
      </p:sp>
      <p:sp>
        <p:nvSpPr>
          <p:cNvPr id="256" name="TextBox 255">
            <a:extLst>
              <a:ext uri="{FF2B5EF4-FFF2-40B4-BE49-F238E27FC236}">
                <a16:creationId xmlns:a16="http://schemas.microsoft.com/office/drawing/2014/main" id="{537329E5-817A-EC6A-C737-8393AC9E6B61}"/>
              </a:ext>
            </a:extLst>
          </p:cNvPr>
          <p:cNvSpPr txBox="1"/>
          <p:nvPr/>
        </p:nvSpPr>
        <p:spPr>
          <a:xfrm>
            <a:off x="10893329" y="2016500"/>
            <a:ext cx="866278" cy="459238"/>
          </a:xfrm>
          <a:prstGeom prst="rect">
            <a:avLst/>
          </a:prstGeom>
        </p:spPr>
        <p:txBody>
          <a:bodyPr vert="horz" wrap="square" lIns="0" tIns="0" rIns="0" bIns="0" rtlCol="0" anchor="t" anchorCtr="0">
            <a:noAutofit/>
          </a:bodyPr>
          <a:lstStyle/>
          <a:p>
            <a:pPr algn="ctr"/>
            <a:r>
              <a:rPr lang="en-US" sz="1200" b="1" baseline="0" dirty="0"/>
              <a:t>Net Favorability</a:t>
            </a:r>
          </a:p>
        </p:txBody>
      </p:sp>
      <p:sp>
        <p:nvSpPr>
          <p:cNvPr id="326" name="TextBox 325">
            <a:extLst>
              <a:ext uri="{FF2B5EF4-FFF2-40B4-BE49-F238E27FC236}">
                <a16:creationId xmlns:a16="http://schemas.microsoft.com/office/drawing/2014/main" id="{9EB3B603-E49B-E660-6FAE-ED17FBC139B2}"/>
              </a:ext>
            </a:extLst>
          </p:cNvPr>
          <p:cNvSpPr txBox="1"/>
          <p:nvPr/>
        </p:nvSpPr>
        <p:spPr>
          <a:xfrm>
            <a:off x="10074941" y="2016500"/>
            <a:ext cx="804904" cy="459238"/>
          </a:xfrm>
          <a:prstGeom prst="rect">
            <a:avLst/>
          </a:prstGeom>
        </p:spPr>
        <p:txBody>
          <a:bodyPr vert="horz" wrap="square" lIns="0" tIns="0" rIns="0" bIns="0" rtlCol="0" anchor="t" anchorCtr="0">
            <a:noAutofit/>
          </a:bodyPr>
          <a:lstStyle/>
          <a:p>
            <a:pPr algn="ctr"/>
            <a:r>
              <a:rPr lang="en-US" sz="1200" b="1" baseline="0" dirty="0"/>
              <a:t>Total Favorable</a:t>
            </a:r>
          </a:p>
        </p:txBody>
      </p:sp>
      <p:graphicFrame>
        <p:nvGraphicFramePr>
          <p:cNvPr id="327" name="Table 257">
            <a:extLst>
              <a:ext uri="{FF2B5EF4-FFF2-40B4-BE49-F238E27FC236}">
                <a16:creationId xmlns:a16="http://schemas.microsoft.com/office/drawing/2014/main" id="{30F0719B-7BAF-80D3-C0FF-AFDD845175A8}"/>
              </a:ext>
            </a:extLst>
          </p:cNvPr>
          <p:cNvGraphicFramePr>
            <a:graphicFrameLocks noGrp="1"/>
          </p:cNvGraphicFramePr>
          <p:nvPr>
            <p:extLst>
              <p:ext uri="{D42A27DB-BD31-4B8C-83A1-F6EECF244321}">
                <p14:modId xmlns:p14="http://schemas.microsoft.com/office/powerpoint/2010/main" val="3035218523"/>
              </p:ext>
            </p:extLst>
          </p:nvPr>
        </p:nvGraphicFramePr>
        <p:xfrm>
          <a:off x="10225613" y="2370834"/>
          <a:ext cx="544200" cy="4260234"/>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710039">
                <a:tc>
                  <a:txBody>
                    <a:bodyPr/>
                    <a:lstStyle/>
                    <a:p>
                      <a:pPr algn="ctr" fontAlgn="b"/>
                      <a:r>
                        <a:rPr lang="en-US" sz="1100" b="0" i="0" u="none" strike="noStrike" dirty="0">
                          <a:solidFill>
                            <a:srgbClr val="000000"/>
                          </a:solidFill>
                          <a:effectLst/>
                          <a:latin typeface="+mn-lt"/>
                        </a:rPr>
                        <a:t>50%</a:t>
                      </a:r>
                    </a:p>
                  </a:txBody>
                  <a:tcPr marL="9525" marR="9525" marT="9525" marB="0" anchor="ctr">
                    <a:noFill/>
                  </a:tcPr>
                </a:tc>
                <a:extLst>
                  <a:ext uri="{0D108BD9-81ED-4DB2-BD59-A6C34878D82A}">
                    <a16:rowId xmlns:a16="http://schemas.microsoft.com/office/drawing/2014/main" val="741996259"/>
                  </a:ext>
                </a:extLst>
              </a:tr>
              <a:tr h="710039">
                <a:tc>
                  <a:txBody>
                    <a:bodyPr/>
                    <a:lstStyle/>
                    <a:p>
                      <a:pPr algn="ctr" fontAlgn="b"/>
                      <a:r>
                        <a:rPr lang="en-US" sz="1100" b="0" i="0" u="none" strike="noStrike" dirty="0">
                          <a:solidFill>
                            <a:srgbClr val="000000"/>
                          </a:solidFill>
                          <a:effectLst/>
                          <a:latin typeface="+mn-lt"/>
                        </a:rPr>
                        <a:t>60%</a:t>
                      </a:r>
                    </a:p>
                  </a:txBody>
                  <a:tcPr marL="9525" marR="9525" marT="9525" marB="0" anchor="ctr">
                    <a:noFill/>
                  </a:tcPr>
                </a:tc>
                <a:extLst>
                  <a:ext uri="{0D108BD9-81ED-4DB2-BD59-A6C34878D82A}">
                    <a16:rowId xmlns:a16="http://schemas.microsoft.com/office/drawing/2014/main" val="729593902"/>
                  </a:ext>
                </a:extLst>
              </a:tr>
              <a:tr h="710039">
                <a:tc>
                  <a:txBody>
                    <a:bodyPr/>
                    <a:lstStyle/>
                    <a:p>
                      <a:pPr algn="ctr" fontAlgn="b"/>
                      <a:r>
                        <a:rPr lang="en-US" sz="1100" b="0" i="0" u="none" strike="noStrike" dirty="0">
                          <a:solidFill>
                            <a:srgbClr val="000000"/>
                          </a:solidFill>
                          <a:effectLst/>
                          <a:latin typeface="+mn-lt"/>
                        </a:rPr>
                        <a:t>59%</a:t>
                      </a:r>
                    </a:p>
                  </a:txBody>
                  <a:tcPr marL="9525" marR="9525" marT="9525" marB="0" anchor="ctr">
                    <a:noFill/>
                  </a:tcPr>
                </a:tc>
                <a:extLst>
                  <a:ext uri="{0D108BD9-81ED-4DB2-BD59-A6C34878D82A}">
                    <a16:rowId xmlns:a16="http://schemas.microsoft.com/office/drawing/2014/main" val="3068539284"/>
                  </a:ext>
                </a:extLst>
              </a:tr>
              <a:tr h="710039">
                <a:tc>
                  <a:txBody>
                    <a:bodyPr/>
                    <a:lstStyle/>
                    <a:p>
                      <a:pPr algn="ctr" fontAlgn="b"/>
                      <a:r>
                        <a:rPr lang="en-US" sz="1100" b="0" i="0" u="none" strike="noStrike" dirty="0">
                          <a:solidFill>
                            <a:srgbClr val="000000"/>
                          </a:solidFill>
                          <a:effectLst/>
                          <a:latin typeface="+mn-lt"/>
                        </a:rPr>
                        <a:t>55%</a:t>
                      </a:r>
                    </a:p>
                  </a:txBody>
                  <a:tcPr marL="9525" marR="9525" marT="9525" marB="0" anchor="ctr">
                    <a:noFill/>
                  </a:tcPr>
                </a:tc>
                <a:extLst>
                  <a:ext uri="{0D108BD9-81ED-4DB2-BD59-A6C34878D82A}">
                    <a16:rowId xmlns:a16="http://schemas.microsoft.com/office/drawing/2014/main" val="4003323670"/>
                  </a:ext>
                </a:extLst>
              </a:tr>
              <a:tr h="710039">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636248873"/>
                  </a:ext>
                </a:extLst>
              </a:tr>
              <a:tr h="710039">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805623637"/>
                  </a:ext>
                </a:extLst>
              </a:tr>
            </a:tbl>
          </a:graphicData>
        </a:graphic>
      </p:graphicFrame>
      <p:sp>
        <p:nvSpPr>
          <p:cNvPr id="9" name="TextBox 8">
            <a:extLst>
              <a:ext uri="{FF2B5EF4-FFF2-40B4-BE49-F238E27FC236}">
                <a16:creationId xmlns:a16="http://schemas.microsoft.com/office/drawing/2014/main" id="{4E21F94A-0452-D84F-4DDE-073FF12D4273}"/>
              </a:ext>
            </a:extLst>
          </p:cNvPr>
          <p:cNvSpPr txBox="1"/>
          <p:nvPr/>
        </p:nvSpPr>
        <p:spPr>
          <a:xfrm>
            <a:off x="4017390" y="6724227"/>
            <a:ext cx="7406988" cy="182880"/>
          </a:xfrm>
          <a:prstGeom prst="rect">
            <a:avLst/>
          </a:prstGeom>
        </p:spPr>
        <p:txBody>
          <a:bodyPr vert="horz" wrap="square" lIns="0" tIns="0" rIns="0" bIns="0" rtlCol="0" anchor="t" anchorCtr="0">
            <a:noAutofit/>
          </a:bodyPr>
          <a:lstStyle/>
          <a:p>
            <a:pPr algn="l"/>
            <a:r>
              <a:rPr lang="en-US" sz="800" baseline="0" dirty="0"/>
              <a:t>Total Favorable = Very favorable + Somewhat favorable | Net Favorability = (Very favorable + Somewhat favorable) – (Very unfavorable + Somewhat unfavorable)</a:t>
            </a:r>
          </a:p>
        </p:txBody>
      </p:sp>
      <p:graphicFrame>
        <p:nvGraphicFramePr>
          <p:cNvPr id="6" name="Table 257">
            <a:extLst>
              <a:ext uri="{FF2B5EF4-FFF2-40B4-BE49-F238E27FC236}">
                <a16:creationId xmlns:a16="http://schemas.microsoft.com/office/drawing/2014/main" id="{F8B0C66D-1E72-13E7-EDBE-F50AEC1A9655}"/>
              </a:ext>
            </a:extLst>
          </p:cNvPr>
          <p:cNvGraphicFramePr>
            <a:graphicFrameLocks noGrp="1"/>
          </p:cNvGraphicFramePr>
          <p:nvPr>
            <p:extLst>
              <p:ext uri="{D42A27DB-BD31-4B8C-83A1-F6EECF244321}">
                <p14:modId xmlns:p14="http://schemas.microsoft.com/office/powerpoint/2010/main" val="134892673"/>
              </p:ext>
            </p:extLst>
          </p:nvPr>
        </p:nvGraphicFramePr>
        <p:xfrm>
          <a:off x="11089079" y="2370834"/>
          <a:ext cx="544200" cy="4260234"/>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710039">
                <a:tc>
                  <a:txBody>
                    <a:bodyPr/>
                    <a:lstStyle/>
                    <a:p>
                      <a:pPr algn="ctr" fontAlgn="b"/>
                      <a:r>
                        <a:rPr lang="en-US" sz="1100" b="0" i="0" u="none" strike="noStrike" dirty="0">
                          <a:solidFill>
                            <a:srgbClr val="000000"/>
                          </a:solidFill>
                          <a:effectLst/>
                          <a:latin typeface="+mn-lt"/>
                        </a:rPr>
                        <a:t>+31</a:t>
                      </a:r>
                    </a:p>
                  </a:txBody>
                  <a:tcPr marL="9525" marR="9525" marT="9525" marB="0" anchor="ctr">
                    <a:noFill/>
                  </a:tcPr>
                </a:tc>
                <a:extLst>
                  <a:ext uri="{0D108BD9-81ED-4DB2-BD59-A6C34878D82A}">
                    <a16:rowId xmlns:a16="http://schemas.microsoft.com/office/drawing/2014/main" val="741996259"/>
                  </a:ext>
                </a:extLst>
              </a:tr>
              <a:tr h="710039">
                <a:tc>
                  <a:txBody>
                    <a:bodyPr/>
                    <a:lstStyle/>
                    <a:p>
                      <a:pPr algn="ctr" fontAlgn="b"/>
                      <a:r>
                        <a:rPr lang="en-US" sz="1100" b="0" i="0" u="none" strike="noStrike" dirty="0">
                          <a:solidFill>
                            <a:srgbClr val="000000"/>
                          </a:solidFill>
                          <a:effectLst/>
                          <a:latin typeface="+mn-lt"/>
                        </a:rPr>
                        <a:t>+42</a:t>
                      </a:r>
                    </a:p>
                  </a:txBody>
                  <a:tcPr marL="9525" marR="9525" marT="9525" marB="0" anchor="ctr">
                    <a:noFill/>
                  </a:tcPr>
                </a:tc>
                <a:extLst>
                  <a:ext uri="{0D108BD9-81ED-4DB2-BD59-A6C34878D82A}">
                    <a16:rowId xmlns:a16="http://schemas.microsoft.com/office/drawing/2014/main" val="729593902"/>
                  </a:ext>
                </a:extLst>
              </a:tr>
              <a:tr h="710039">
                <a:tc>
                  <a:txBody>
                    <a:bodyPr/>
                    <a:lstStyle/>
                    <a:p>
                      <a:pPr algn="ctr" fontAlgn="b"/>
                      <a:r>
                        <a:rPr lang="en-US" sz="1100" b="0" i="0" u="none" strike="noStrike" dirty="0">
                          <a:solidFill>
                            <a:srgbClr val="000000"/>
                          </a:solidFill>
                          <a:effectLst/>
                          <a:latin typeface="+mn-lt"/>
                        </a:rPr>
                        <a:t>+33</a:t>
                      </a:r>
                    </a:p>
                  </a:txBody>
                  <a:tcPr marL="9525" marR="9525" marT="9525" marB="0" anchor="ctr">
                    <a:noFill/>
                  </a:tcPr>
                </a:tc>
                <a:extLst>
                  <a:ext uri="{0D108BD9-81ED-4DB2-BD59-A6C34878D82A}">
                    <a16:rowId xmlns:a16="http://schemas.microsoft.com/office/drawing/2014/main" val="3068539284"/>
                  </a:ext>
                </a:extLst>
              </a:tr>
              <a:tr h="710039">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4003323670"/>
                  </a:ext>
                </a:extLst>
              </a:tr>
              <a:tr h="710039">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636248873"/>
                  </a:ext>
                </a:extLst>
              </a:tr>
              <a:tr h="710039">
                <a:tc>
                  <a:txBody>
                    <a:bodyPr/>
                    <a:lstStyle/>
                    <a:p>
                      <a:pPr algn="ctr" fontAlgn="b"/>
                      <a:r>
                        <a:rPr lang="en-US" sz="1100" b="0" i="0" u="none" strike="noStrike" dirty="0">
                          <a:solidFill>
                            <a:srgbClr val="000000"/>
                          </a:solidFill>
                          <a:effectLst/>
                          <a:latin typeface="+mn-lt"/>
                        </a:rPr>
                        <a:t>+30</a:t>
                      </a:r>
                    </a:p>
                  </a:txBody>
                  <a:tcPr marL="9525" marR="9525" marT="9525" marB="0" anchor="ctr">
                    <a:noFill/>
                  </a:tcPr>
                </a:tc>
                <a:extLst>
                  <a:ext uri="{0D108BD9-81ED-4DB2-BD59-A6C34878D82A}">
                    <a16:rowId xmlns:a16="http://schemas.microsoft.com/office/drawing/2014/main" val="805623637"/>
                  </a:ext>
                </a:extLst>
              </a:tr>
            </a:tbl>
          </a:graphicData>
        </a:graphic>
      </p:graphicFrame>
      <p:sp>
        <p:nvSpPr>
          <p:cNvPr id="7" name="TextBox 6">
            <a:extLst>
              <a:ext uri="{FF2B5EF4-FFF2-40B4-BE49-F238E27FC236}">
                <a16:creationId xmlns:a16="http://schemas.microsoft.com/office/drawing/2014/main" id="{A42A7CBC-1F1E-B81A-B983-076F1058747A}"/>
              </a:ext>
            </a:extLst>
          </p:cNvPr>
          <p:cNvSpPr txBox="1"/>
          <p:nvPr/>
        </p:nvSpPr>
        <p:spPr>
          <a:xfrm>
            <a:off x="177800" y="6715257"/>
            <a:ext cx="10080827" cy="142743"/>
          </a:xfrm>
          <a:prstGeom prst="rect">
            <a:avLst/>
          </a:prstGeom>
        </p:spPr>
        <p:txBody>
          <a:bodyPr vert="horz" wrap="square" lIns="0" tIns="0" rIns="0" bIns="0" rtlCol="0" anchor="t" anchorCtr="0">
            <a:noAutofit/>
          </a:bodyPr>
          <a:lstStyle/>
          <a:p>
            <a:pPr algn="l"/>
            <a:r>
              <a:rPr lang="en-US" sz="800" i="1" baseline="0" dirty="0"/>
              <a:t>OOH Advertisement reflects average across each format of OOH advertisement.</a:t>
            </a:r>
          </a:p>
        </p:txBody>
      </p:sp>
    </p:spTree>
    <p:extLst>
      <p:ext uri="{BB962C8B-B14F-4D97-AF65-F5344CB8AC3E}">
        <p14:creationId xmlns:p14="http://schemas.microsoft.com/office/powerpoint/2010/main" val="748247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_title">
            <a:extLst>
              <a:ext uri="{FF2B5EF4-FFF2-40B4-BE49-F238E27FC236}">
                <a16:creationId xmlns:a16="http://schemas.microsoft.com/office/drawing/2014/main" id="{B20EEAD9-87FA-9AF0-1289-964A56C113FB}"/>
              </a:ext>
            </a:extLst>
          </p:cNvPr>
          <p:cNvSpPr txBox="1">
            <a:spLocks/>
          </p:cNvSpPr>
          <p:nvPr/>
        </p:nvSpPr>
        <p:spPr>
          <a:xfrm>
            <a:off x="1073744" y="173534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During your typical daily activities when you view or hear advertisements in the following locations or formats, do you have a favorable or unfavorable opinion towards the advertising?</a:t>
            </a:r>
          </a:p>
        </p:txBody>
      </p:sp>
      <p:graphicFrame>
        <p:nvGraphicFramePr>
          <p:cNvPr id="254" name="Chart 253">
            <a:extLst>
              <a:ext uri="{FF2B5EF4-FFF2-40B4-BE49-F238E27FC236}">
                <a16:creationId xmlns:a16="http://schemas.microsoft.com/office/drawing/2014/main" id="{458DAB82-00FB-5476-9419-80AAA1E6A231}"/>
              </a:ext>
            </a:extLst>
          </p:cNvPr>
          <p:cNvGraphicFramePr/>
          <p:nvPr>
            <p:extLst>
              <p:ext uri="{D42A27DB-BD31-4B8C-83A1-F6EECF244321}">
                <p14:modId xmlns:p14="http://schemas.microsoft.com/office/powerpoint/2010/main" val="3827462427"/>
              </p:ext>
            </p:extLst>
          </p:nvPr>
        </p:nvGraphicFramePr>
        <p:xfrm>
          <a:off x="-227599" y="1887722"/>
          <a:ext cx="11895589" cy="4919478"/>
        </p:xfrm>
        <a:graphic>
          <a:graphicData uri="http://schemas.openxmlformats.org/drawingml/2006/chart">
            <c:chart xmlns:c="http://schemas.openxmlformats.org/drawingml/2006/chart" xmlns:r="http://schemas.openxmlformats.org/officeDocument/2006/relationships" r:id="rId3"/>
          </a:graphicData>
        </a:graphic>
      </p:graphicFrame>
      <p:sp>
        <p:nvSpPr>
          <p:cNvPr id="22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rPr dirty="0"/>
              <a:t>OAAA6</a:t>
            </a:r>
          </a:p>
        </p:txBody>
      </p:sp>
      <p:sp>
        <p:nvSpPr>
          <p:cNvPr id="233" name="main_title">
            <a:extLst>
              <a:ext uri="{FF2B5EF4-FFF2-40B4-BE49-F238E27FC236}">
                <a16:creationId xmlns:a16="http://schemas.microsoft.com/office/drawing/2014/main" id="{BFC59171-A7DC-15FF-6529-40867BE934D6}"/>
              </a:ext>
            </a:extLst>
          </p:cNvPr>
          <p:cNvSpPr>
            <a:spLocks noGrp="1"/>
          </p:cNvSpPr>
          <p:nvPr>
            <p:ph type="title" hasCustomPrompt="1"/>
          </p:nvPr>
        </p:nvSpPr>
        <p:spPr>
          <a:xfrm>
            <a:off x="1075429" y="914132"/>
            <a:ext cx="10594246" cy="225700"/>
          </a:xfrm>
        </p:spPr>
        <p:txBody>
          <a:bodyPr/>
          <a:lstStyle/>
          <a:p>
            <a:r>
              <a:rPr lang="en-US" sz="1800" dirty="0"/>
              <a:t>The total  favorability (+61%) and average net favorability </a:t>
            </a:r>
            <a:r>
              <a:rPr lang="en-US" sz="1800" i="1" dirty="0"/>
              <a:t>of Billboard ads </a:t>
            </a:r>
            <a:r>
              <a:rPr lang="en-US" sz="1800" dirty="0"/>
              <a:t>(+44) is higher than all other forms of media.</a:t>
            </a:r>
            <a:endParaRPr sz="1800" dirty="0"/>
          </a:p>
        </p:txBody>
      </p:sp>
      <p:sp>
        <p:nvSpPr>
          <p:cNvPr id="242" name="pt207">
            <a:extLst>
              <a:ext uri="{FF2B5EF4-FFF2-40B4-BE49-F238E27FC236}">
                <a16:creationId xmlns:a16="http://schemas.microsoft.com/office/drawing/2014/main" id="{650F8FCB-01F1-5699-8B11-AC5D3EAC007D}"/>
              </a:ext>
            </a:extLst>
          </p:cNvPr>
          <p:cNvSpPr/>
          <p:nvPr/>
        </p:nvSpPr>
        <p:spPr>
          <a:xfrm>
            <a:off x="3852045" y="2056716"/>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3" name="pt209">
            <a:extLst>
              <a:ext uri="{FF2B5EF4-FFF2-40B4-BE49-F238E27FC236}">
                <a16:creationId xmlns:a16="http://schemas.microsoft.com/office/drawing/2014/main" id="{BCFCB3EC-88B6-276C-A2A5-2CDD18B85693}"/>
              </a:ext>
            </a:extLst>
          </p:cNvPr>
          <p:cNvSpPr/>
          <p:nvPr/>
        </p:nvSpPr>
        <p:spPr>
          <a:xfrm>
            <a:off x="4988510" y="205671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4" name="pt211">
            <a:extLst>
              <a:ext uri="{FF2B5EF4-FFF2-40B4-BE49-F238E27FC236}">
                <a16:creationId xmlns:a16="http://schemas.microsoft.com/office/drawing/2014/main" id="{014D8B6E-7290-127D-1B29-25843523D668}"/>
              </a:ext>
            </a:extLst>
          </p:cNvPr>
          <p:cNvSpPr/>
          <p:nvPr/>
        </p:nvSpPr>
        <p:spPr>
          <a:xfrm>
            <a:off x="6446869" y="2056716"/>
            <a:ext cx="182880" cy="182880"/>
          </a:xfrm>
          <a:prstGeom prst="ellipse">
            <a:avLst/>
          </a:prstGeom>
          <a:solidFill>
            <a:srgbClr val="CACACA"/>
          </a:solidFill>
          <a:ln w="9000" cap="rnd">
            <a:solidFill>
              <a:srgbClr val="CACACA">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5" name="pt213">
            <a:extLst>
              <a:ext uri="{FF2B5EF4-FFF2-40B4-BE49-F238E27FC236}">
                <a16:creationId xmlns:a16="http://schemas.microsoft.com/office/drawing/2014/main" id="{5B55CDFA-7449-1405-6F34-88A019C66FAB}"/>
              </a:ext>
            </a:extLst>
          </p:cNvPr>
          <p:cNvSpPr/>
          <p:nvPr/>
        </p:nvSpPr>
        <p:spPr>
          <a:xfrm>
            <a:off x="7586229" y="2056716"/>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6" name="pt215">
            <a:extLst>
              <a:ext uri="{FF2B5EF4-FFF2-40B4-BE49-F238E27FC236}">
                <a16:creationId xmlns:a16="http://schemas.microsoft.com/office/drawing/2014/main" id="{FA227E2A-8AD9-54D0-7CAA-C3E0C3C152BA}"/>
              </a:ext>
            </a:extLst>
          </p:cNvPr>
          <p:cNvSpPr/>
          <p:nvPr/>
        </p:nvSpPr>
        <p:spPr>
          <a:xfrm>
            <a:off x="8709422" y="2056716"/>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7" name="tx216">
            <a:extLst>
              <a:ext uri="{FF2B5EF4-FFF2-40B4-BE49-F238E27FC236}">
                <a16:creationId xmlns:a16="http://schemas.microsoft.com/office/drawing/2014/main" id="{0E3EDCB1-70C8-0EED-8025-DB3DEFD09714}"/>
              </a:ext>
            </a:extLst>
          </p:cNvPr>
          <p:cNvSpPr/>
          <p:nvPr/>
        </p:nvSpPr>
        <p:spPr>
          <a:xfrm>
            <a:off x="4103615" y="2098836"/>
            <a:ext cx="777830" cy="11461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Very favorable</a:t>
            </a:r>
          </a:p>
        </p:txBody>
      </p:sp>
      <p:sp>
        <p:nvSpPr>
          <p:cNvPr id="248" name="tx218">
            <a:extLst>
              <a:ext uri="{FF2B5EF4-FFF2-40B4-BE49-F238E27FC236}">
                <a16:creationId xmlns:a16="http://schemas.microsoft.com/office/drawing/2014/main" id="{48F0B5F9-192C-1BE0-277C-2A380DE8DEA6}"/>
              </a:ext>
            </a:extLst>
          </p:cNvPr>
          <p:cNvSpPr/>
          <p:nvPr/>
        </p:nvSpPr>
        <p:spPr>
          <a:xfrm>
            <a:off x="5240080" y="2111631"/>
            <a:ext cx="1099724"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 favorable</a:t>
            </a:r>
          </a:p>
        </p:txBody>
      </p:sp>
      <p:sp>
        <p:nvSpPr>
          <p:cNvPr id="249" name="tx220">
            <a:extLst>
              <a:ext uri="{FF2B5EF4-FFF2-40B4-BE49-F238E27FC236}">
                <a16:creationId xmlns:a16="http://schemas.microsoft.com/office/drawing/2014/main" id="{B7605F4A-E15F-5DAC-F265-64B66D6D3F56}"/>
              </a:ext>
            </a:extLst>
          </p:cNvPr>
          <p:cNvSpPr/>
          <p:nvPr/>
        </p:nvSpPr>
        <p:spPr>
          <a:xfrm>
            <a:off x="6698439" y="2063819"/>
            <a:ext cx="780726" cy="90366"/>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Don't know/No</a:t>
            </a:r>
          </a:p>
        </p:txBody>
      </p:sp>
      <p:sp>
        <p:nvSpPr>
          <p:cNvPr id="250" name="tx221">
            <a:extLst>
              <a:ext uri="{FF2B5EF4-FFF2-40B4-BE49-F238E27FC236}">
                <a16:creationId xmlns:a16="http://schemas.microsoft.com/office/drawing/2014/main" id="{753F3AEA-E370-D846-E52D-3B86396076D1}"/>
              </a:ext>
            </a:extLst>
          </p:cNvPr>
          <p:cNvSpPr/>
          <p:nvPr/>
        </p:nvSpPr>
        <p:spPr>
          <a:xfrm>
            <a:off x="6698439" y="2172886"/>
            <a:ext cx="523138"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opinion    </a:t>
            </a:r>
          </a:p>
        </p:txBody>
      </p:sp>
      <p:sp>
        <p:nvSpPr>
          <p:cNvPr id="251" name="tx222">
            <a:extLst>
              <a:ext uri="{FF2B5EF4-FFF2-40B4-BE49-F238E27FC236}">
                <a16:creationId xmlns:a16="http://schemas.microsoft.com/office/drawing/2014/main" id="{F47EB6E7-0190-1B3E-E8EB-431CD8298125}"/>
              </a:ext>
            </a:extLst>
          </p:cNvPr>
          <p:cNvSpPr/>
          <p:nvPr/>
        </p:nvSpPr>
        <p:spPr>
          <a:xfrm>
            <a:off x="7837799" y="2052363"/>
            <a:ext cx="56995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a:t>
            </a:r>
          </a:p>
        </p:txBody>
      </p:sp>
      <p:sp>
        <p:nvSpPr>
          <p:cNvPr id="252" name="tx223">
            <a:extLst>
              <a:ext uri="{FF2B5EF4-FFF2-40B4-BE49-F238E27FC236}">
                <a16:creationId xmlns:a16="http://schemas.microsoft.com/office/drawing/2014/main" id="{EA7691E6-A0ED-62CF-EDF3-8DC08234EA12}"/>
              </a:ext>
            </a:extLst>
          </p:cNvPr>
          <p:cNvSpPr/>
          <p:nvPr/>
        </p:nvSpPr>
        <p:spPr>
          <a:xfrm>
            <a:off x="7837799" y="2184837"/>
            <a:ext cx="764559"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unfavorable    </a:t>
            </a:r>
          </a:p>
        </p:txBody>
      </p:sp>
      <p:sp>
        <p:nvSpPr>
          <p:cNvPr id="253" name="tx224">
            <a:extLst>
              <a:ext uri="{FF2B5EF4-FFF2-40B4-BE49-F238E27FC236}">
                <a16:creationId xmlns:a16="http://schemas.microsoft.com/office/drawing/2014/main" id="{9FC083DC-0F25-F407-0491-5BD022A654B3}"/>
              </a:ext>
            </a:extLst>
          </p:cNvPr>
          <p:cNvSpPr/>
          <p:nvPr/>
        </p:nvSpPr>
        <p:spPr>
          <a:xfrm>
            <a:off x="8960992" y="2107241"/>
            <a:ext cx="911993" cy="11461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Very unfavorable</a:t>
            </a:r>
          </a:p>
        </p:txBody>
      </p:sp>
      <p:sp>
        <p:nvSpPr>
          <p:cNvPr id="256" name="TextBox 255">
            <a:extLst>
              <a:ext uri="{FF2B5EF4-FFF2-40B4-BE49-F238E27FC236}">
                <a16:creationId xmlns:a16="http://schemas.microsoft.com/office/drawing/2014/main" id="{537329E5-817A-EC6A-C737-8393AC9E6B61}"/>
              </a:ext>
            </a:extLst>
          </p:cNvPr>
          <p:cNvSpPr txBox="1"/>
          <p:nvPr/>
        </p:nvSpPr>
        <p:spPr>
          <a:xfrm>
            <a:off x="10893329" y="2016500"/>
            <a:ext cx="866278" cy="459238"/>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Arial" panose="020B0604020202020204"/>
                <a:ea typeface="+mn-ea"/>
                <a:cs typeface="+mn-cs"/>
              </a:rPr>
              <a:t>Net Favorability</a:t>
            </a:r>
          </a:p>
        </p:txBody>
      </p:sp>
      <p:sp>
        <p:nvSpPr>
          <p:cNvPr id="326" name="TextBox 325">
            <a:extLst>
              <a:ext uri="{FF2B5EF4-FFF2-40B4-BE49-F238E27FC236}">
                <a16:creationId xmlns:a16="http://schemas.microsoft.com/office/drawing/2014/main" id="{9EB3B603-E49B-E660-6FAE-ED17FBC139B2}"/>
              </a:ext>
            </a:extLst>
          </p:cNvPr>
          <p:cNvSpPr txBox="1"/>
          <p:nvPr/>
        </p:nvSpPr>
        <p:spPr>
          <a:xfrm>
            <a:off x="10074941" y="2016500"/>
            <a:ext cx="804904" cy="459238"/>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Arial" panose="020B0604020202020204"/>
                <a:ea typeface="+mn-ea"/>
                <a:cs typeface="+mn-cs"/>
              </a:rPr>
              <a:t>Total Favorable</a:t>
            </a:r>
          </a:p>
        </p:txBody>
      </p:sp>
      <p:graphicFrame>
        <p:nvGraphicFramePr>
          <p:cNvPr id="327" name="Table 257">
            <a:extLst>
              <a:ext uri="{FF2B5EF4-FFF2-40B4-BE49-F238E27FC236}">
                <a16:creationId xmlns:a16="http://schemas.microsoft.com/office/drawing/2014/main" id="{30F0719B-7BAF-80D3-C0FF-AFDD845175A8}"/>
              </a:ext>
            </a:extLst>
          </p:cNvPr>
          <p:cNvGraphicFramePr>
            <a:graphicFrameLocks noGrp="1"/>
          </p:cNvGraphicFramePr>
          <p:nvPr>
            <p:extLst>
              <p:ext uri="{D42A27DB-BD31-4B8C-83A1-F6EECF244321}">
                <p14:modId xmlns:p14="http://schemas.microsoft.com/office/powerpoint/2010/main" val="3270758970"/>
              </p:ext>
            </p:extLst>
          </p:nvPr>
        </p:nvGraphicFramePr>
        <p:xfrm>
          <a:off x="10225613" y="2370834"/>
          <a:ext cx="544200" cy="4260234"/>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710039">
                <a:tc>
                  <a:txBody>
                    <a:bodyPr/>
                    <a:lstStyle/>
                    <a:p>
                      <a:pPr algn="ctr" fontAlgn="b"/>
                      <a:r>
                        <a:rPr lang="en-US" sz="1100" b="0" i="0" u="none" strike="noStrike" dirty="0">
                          <a:solidFill>
                            <a:srgbClr val="000000"/>
                          </a:solidFill>
                          <a:effectLst/>
                          <a:latin typeface="+mn-lt"/>
                        </a:rPr>
                        <a:t>61%</a:t>
                      </a:r>
                    </a:p>
                  </a:txBody>
                  <a:tcPr marL="9525" marR="9525" marT="9525" marB="0" anchor="ctr">
                    <a:noFill/>
                  </a:tcPr>
                </a:tc>
                <a:extLst>
                  <a:ext uri="{0D108BD9-81ED-4DB2-BD59-A6C34878D82A}">
                    <a16:rowId xmlns:a16="http://schemas.microsoft.com/office/drawing/2014/main" val="741996259"/>
                  </a:ext>
                </a:extLst>
              </a:tr>
              <a:tr h="710039">
                <a:tc>
                  <a:txBody>
                    <a:bodyPr/>
                    <a:lstStyle/>
                    <a:p>
                      <a:pPr algn="ctr" fontAlgn="b"/>
                      <a:r>
                        <a:rPr lang="en-US" sz="1100" b="0" i="0" u="none" strike="noStrike" dirty="0">
                          <a:solidFill>
                            <a:srgbClr val="000000"/>
                          </a:solidFill>
                          <a:effectLst/>
                          <a:latin typeface="+mn-lt"/>
                        </a:rPr>
                        <a:t>60%</a:t>
                      </a:r>
                    </a:p>
                  </a:txBody>
                  <a:tcPr marL="9525" marR="9525" marT="9525" marB="0" anchor="ctr">
                    <a:noFill/>
                  </a:tcPr>
                </a:tc>
                <a:extLst>
                  <a:ext uri="{0D108BD9-81ED-4DB2-BD59-A6C34878D82A}">
                    <a16:rowId xmlns:a16="http://schemas.microsoft.com/office/drawing/2014/main" val="729593902"/>
                  </a:ext>
                </a:extLst>
              </a:tr>
              <a:tr h="710039">
                <a:tc>
                  <a:txBody>
                    <a:bodyPr/>
                    <a:lstStyle/>
                    <a:p>
                      <a:pPr algn="ctr" fontAlgn="b"/>
                      <a:r>
                        <a:rPr lang="en-US" sz="1100" b="0" i="0" u="none" strike="noStrike" dirty="0">
                          <a:solidFill>
                            <a:srgbClr val="000000"/>
                          </a:solidFill>
                          <a:effectLst/>
                          <a:latin typeface="+mn-lt"/>
                        </a:rPr>
                        <a:t>59%</a:t>
                      </a:r>
                    </a:p>
                  </a:txBody>
                  <a:tcPr marL="9525" marR="9525" marT="9525" marB="0" anchor="ctr">
                    <a:noFill/>
                  </a:tcPr>
                </a:tc>
                <a:extLst>
                  <a:ext uri="{0D108BD9-81ED-4DB2-BD59-A6C34878D82A}">
                    <a16:rowId xmlns:a16="http://schemas.microsoft.com/office/drawing/2014/main" val="3068539284"/>
                  </a:ext>
                </a:extLst>
              </a:tr>
              <a:tr h="710039">
                <a:tc>
                  <a:txBody>
                    <a:bodyPr/>
                    <a:lstStyle/>
                    <a:p>
                      <a:pPr algn="ctr" fontAlgn="b"/>
                      <a:r>
                        <a:rPr lang="en-US" sz="1100" b="0" i="0" u="none" strike="noStrike" dirty="0">
                          <a:solidFill>
                            <a:srgbClr val="000000"/>
                          </a:solidFill>
                          <a:effectLst/>
                          <a:latin typeface="+mn-lt"/>
                        </a:rPr>
                        <a:t>55%</a:t>
                      </a:r>
                    </a:p>
                  </a:txBody>
                  <a:tcPr marL="9525" marR="9525" marT="9525" marB="0" anchor="ctr">
                    <a:noFill/>
                  </a:tcPr>
                </a:tc>
                <a:extLst>
                  <a:ext uri="{0D108BD9-81ED-4DB2-BD59-A6C34878D82A}">
                    <a16:rowId xmlns:a16="http://schemas.microsoft.com/office/drawing/2014/main" val="4003323670"/>
                  </a:ext>
                </a:extLst>
              </a:tr>
              <a:tr h="710039">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636248873"/>
                  </a:ext>
                </a:extLst>
              </a:tr>
              <a:tr h="710039">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805623637"/>
                  </a:ext>
                </a:extLst>
              </a:tr>
            </a:tbl>
          </a:graphicData>
        </a:graphic>
      </p:graphicFrame>
      <p:sp>
        <p:nvSpPr>
          <p:cNvPr id="9" name="TextBox 8">
            <a:extLst>
              <a:ext uri="{FF2B5EF4-FFF2-40B4-BE49-F238E27FC236}">
                <a16:creationId xmlns:a16="http://schemas.microsoft.com/office/drawing/2014/main" id="{4E21F94A-0452-D84F-4DDE-073FF12D4273}"/>
              </a:ext>
            </a:extLst>
          </p:cNvPr>
          <p:cNvSpPr txBox="1"/>
          <p:nvPr/>
        </p:nvSpPr>
        <p:spPr>
          <a:xfrm>
            <a:off x="4017390" y="6724227"/>
            <a:ext cx="7406988" cy="182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2B2B"/>
                </a:solidFill>
                <a:effectLst/>
                <a:uLnTx/>
                <a:uFillTx/>
                <a:latin typeface="Arial" panose="020B0604020202020204"/>
                <a:ea typeface="+mn-ea"/>
                <a:cs typeface="+mn-cs"/>
              </a:rPr>
              <a:t>Total Favorable = Very favorable + Somewhat favorable | Net Favorability = (Very favorable + Somewhat favorable) – (Very unfavorable + Somewhat unfavorable)</a:t>
            </a:r>
          </a:p>
        </p:txBody>
      </p:sp>
      <p:graphicFrame>
        <p:nvGraphicFramePr>
          <p:cNvPr id="6" name="Table 257">
            <a:extLst>
              <a:ext uri="{FF2B5EF4-FFF2-40B4-BE49-F238E27FC236}">
                <a16:creationId xmlns:a16="http://schemas.microsoft.com/office/drawing/2014/main" id="{F8B0C66D-1E72-13E7-EDBE-F50AEC1A9655}"/>
              </a:ext>
            </a:extLst>
          </p:cNvPr>
          <p:cNvGraphicFramePr>
            <a:graphicFrameLocks noGrp="1"/>
          </p:cNvGraphicFramePr>
          <p:nvPr>
            <p:extLst>
              <p:ext uri="{D42A27DB-BD31-4B8C-83A1-F6EECF244321}">
                <p14:modId xmlns:p14="http://schemas.microsoft.com/office/powerpoint/2010/main" val="1599574428"/>
              </p:ext>
            </p:extLst>
          </p:nvPr>
        </p:nvGraphicFramePr>
        <p:xfrm>
          <a:off x="11089079" y="2370834"/>
          <a:ext cx="544200" cy="4260234"/>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710039">
                <a:tc>
                  <a:txBody>
                    <a:bodyPr/>
                    <a:lstStyle/>
                    <a:p>
                      <a:pPr algn="ctr" fontAlgn="b"/>
                      <a:r>
                        <a:rPr lang="en-US" sz="1100" b="0" i="0" u="none" strike="noStrike" dirty="0">
                          <a:solidFill>
                            <a:srgbClr val="000000"/>
                          </a:solidFill>
                          <a:effectLst/>
                          <a:latin typeface="+mn-lt"/>
                        </a:rPr>
                        <a:t>+44</a:t>
                      </a:r>
                    </a:p>
                  </a:txBody>
                  <a:tcPr marL="9525" marR="9525" marT="9525" marB="0" anchor="ctr">
                    <a:noFill/>
                  </a:tcPr>
                </a:tc>
                <a:extLst>
                  <a:ext uri="{0D108BD9-81ED-4DB2-BD59-A6C34878D82A}">
                    <a16:rowId xmlns:a16="http://schemas.microsoft.com/office/drawing/2014/main" val="741996259"/>
                  </a:ext>
                </a:extLst>
              </a:tr>
              <a:tr h="710039">
                <a:tc>
                  <a:txBody>
                    <a:bodyPr/>
                    <a:lstStyle/>
                    <a:p>
                      <a:pPr algn="ctr" fontAlgn="b"/>
                      <a:r>
                        <a:rPr lang="en-US" sz="1100" b="0" i="0" u="none" strike="noStrike" dirty="0">
                          <a:solidFill>
                            <a:srgbClr val="000000"/>
                          </a:solidFill>
                          <a:effectLst/>
                          <a:latin typeface="+mn-lt"/>
                        </a:rPr>
                        <a:t>+42</a:t>
                      </a:r>
                    </a:p>
                  </a:txBody>
                  <a:tcPr marL="9525" marR="9525" marT="9525" marB="0" anchor="ctr">
                    <a:noFill/>
                  </a:tcPr>
                </a:tc>
                <a:extLst>
                  <a:ext uri="{0D108BD9-81ED-4DB2-BD59-A6C34878D82A}">
                    <a16:rowId xmlns:a16="http://schemas.microsoft.com/office/drawing/2014/main" val="729593902"/>
                  </a:ext>
                </a:extLst>
              </a:tr>
              <a:tr h="710039">
                <a:tc>
                  <a:txBody>
                    <a:bodyPr/>
                    <a:lstStyle/>
                    <a:p>
                      <a:pPr algn="ctr" fontAlgn="b"/>
                      <a:r>
                        <a:rPr lang="en-US" sz="1100" b="0" i="0" u="none" strike="noStrike" dirty="0">
                          <a:solidFill>
                            <a:srgbClr val="000000"/>
                          </a:solidFill>
                          <a:effectLst/>
                          <a:latin typeface="+mn-lt"/>
                        </a:rPr>
                        <a:t>+33</a:t>
                      </a:r>
                    </a:p>
                  </a:txBody>
                  <a:tcPr marL="9525" marR="9525" marT="9525" marB="0" anchor="ctr">
                    <a:noFill/>
                  </a:tcPr>
                </a:tc>
                <a:extLst>
                  <a:ext uri="{0D108BD9-81ED-4DB2-BD59-A6C34878D82A}">
                    <a16:rowId xmlns:a16="http://schemas.microsoft.com/office/drawing/2014/main" val="3068539284"/>
                  </a:ext>
                </a:extLst>
              </a:tr>
              <a:tr h="710039">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4003323670"/>
                  </a:ext>
                </a:extLst>
              </a:tr>
              <a:tr h="710039">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636248873"/>
                  </a:ext>
                </a:extLst>
              </a:tr>
              <a:tr h="710039">
                <a:tc>
                  <a:txBody>
                    <a:bodyPr/>
                    <a:lstStyle/>
                    <a:p>
                      <a:pPr algn="ctr" fontAlgn="b"/>
                      <a:r>
                        <a:rPr lang="en-US" sz="1100" b="0" i="0" u="none" strike="noStrike" dirty="0">
                          <a:solidFill>
                            <a:srgbClr val="000000"/>
                          </a:solidFill>
                          <a:effectLst/>
                          <a:latin typeface="+mn-lt"/>
                        </a:rPr>
                        <a:t>+30</a:t>
                      </a:r>
                    </a:p>
                  </a:txBody>
                  <a:tcPr marL="9525" marR="9525" marT="9525" marB="0" anchor="ctr">
                    <a:noFill/>
                  </a:tcPr>
                </a:tc>
                <a:extLst>
                  <a:ext uri="{0D108BD9-81ED-4DB2-BD59-A6C34878D82A}">
                    <a16:rowId xmlns:a16="http://schemas.microsoft.com/office/drawing/2014/main" val="805623637"/>
                  </a:ext>
                </a:extLst>
              </a:tr>
            </a:tbl>
          </a:graphicData>
        </a:graphic>
      </p:graphicFrame>
      <p:sp>
        <p:nvSpPr>
          <p:cNvPr id="7" name="TextBox 6">
            <a:extLst>
              <a:ext uri="{FF2B5EF4-FFF2-40B4-BE49-F238E27FC236}">
                <a16:creationId xmlns:a16="http://schemas.microsoft.com/office/drawing/2014/main" id="{A42A7CBC-1F1E-B81A-B983-076F1058747A}"/>
              </a:ext>
            </a:extLst>
          </p:cNvPr>
          <p:cNvSpPr txBox="1"/>
          <p:nvPr/>
        </p:nvSpPr>
        <p:spPr>
          <a:xfrm>
            <a:off x="177800" y="6715257"/>
            <a:ext cx="10080827" cy="142743"/>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5259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body" sz="quarter" idx="12" hasCustomPrompt="1"/>
          </p:nvPr>
        </p:nvSpPr>
        <p:spPr>
          <a:xfrm>
            <a:off x="1913261" y="618134"/>
            <a:ext cx="8365479" cy="776715"/>
          </a:xfrm>
        </p:spPr>
        <p:txBody>
          <a:bodyPr/>
          <a:lstStyle/>
          <a:p>
            <a:r>
              <a:rPr dirty="0"/>
              <a:t>Key Findings</a:t>
            </a:r>
          </a:p>
        </p:txBody>
      </p:sp>
      <p:sp>
        <p:nvSpPr>
          <p:cNvPr id="3" name="text"/>
          <p:cNvSpPr>
            <a:spLocks noGrp="1"/>
          </p:cNvSpPr>
          <p:nvPr>
            <p:ph type="body" sz="quarter" idx="13" hasCustomPrompt="1"/>
          </p:nvPr>
        </p:nvSpPr>
        <p:spPr>
          <a:xfrm>
            <a:off x="665018" y="1539654"/>
            <a:ext cx="10806546" cy="5030657"/>
          </a:xfrm>
        </p:spPr>
        <p:txBody>
          <a:bodyPr>
            <a:normAutofit fontScale="92500"/>
          </a:bodyPr>
          <a:lstStyle/>
          <a:p>
            <a:pPr marL="228600" indent="-228600">
              <a:lnSpc>
                <a:spcPct val="100000"/>
              </a:lnSpc>
              <a:buClr>
                <a:schemeClr val="accent1"/>
              </a:buClr>
              <a:buFont typeface="+mj-lt"/>
              <a:buAutoNum type="arabicPeriod"/>
            </a:pPr>
            <a:r>
              <a:rPr lang="en-US" sz="1400" b="1" dirty="0">
                <a:latin typeface="+mn-lt"/>
              </a:rPr>
              <a:t>Travel Modes and Commuting Patterns</a:t>
            </a:r>
            <a:r>
              <a:rPr lang="en-US" sz="1400" dirty="0">
                <a:latin typeface="+mn-lt"/>
              </a:rPr>
              <a:t>: Nearly nine-in-ten adults have</a:t>
            </a:r>
            <a:r>
              <a:rPr lang="en-US" sz="1400" dirty="0">
                <a:solidFill>
                  <a:schemeClr val="accent1"/>
                </a:solidFill>
                <a:latin typeface="+mn-lt"/>
              </a:rPr>
              <a:t> driven or ridden in any type of vehicle (86%)</a:t>
            </a:r>
            <a:r>
              <a:rPr lang="en-US" sz="1400" dirty="0">
                <a:latin typeface="+mn-lt"/>
              </a:rPr>
              <a:t> and over half have </a:t>
            </a:r>
            <a:r>
              <a:rPr lang="en-US" sz="1400" dirty="0">
                <a:solidFill>
                  <a:schemeClr val="accent1"/>
                </a:solidFill>
                <a:latin typeface="+mn-lt"/>
              </a:rPr>
              <a:t>walked in a town, city, or downtown (58%) </a:t>
            </a:r>
            <a:r>
              <a:rPr lang="en-US" sz="1400" dirty="0">
                <a:latin typeface="+mn-lt"/>
              </a:rPr>
              <a:t>within the last 30 days. Over three-quarters of employed adults </a:t>
            </a:r>
            <a:r>
              <a:rPr lang="en-US" sz="1400" dirty="0">
                <a:solidFill>
                  <a:schemeClr val="accent1"/>
                </a:solidFill>
                <a:latin typeface="+mn-lt"/>
              </a:rPr>
              <a:t>travel to work at least part of the week (77%), </a:t>
            </a:r>
            <a:r>
              <a:rPr lang="en-US" sz="1400" dirty="0">
                <a:latin typeface="+mn-lt"/>
              </a:rPr>
              <a:t>over half </a:t>
            </a:r>
            <a:r>
              <a:rPr lang="en-US" sz="1400" dirty="0">
                <a:solidFill>
                  <a:schemeClr val="accent1"/>
                </a:solidFill>
                <a:latin typeface="+mn-lt"/>
              </a:rPr>
              <a:t>travel every workday (55%)</a:t>
            </a:r>
            <a:r>
              <a:rPr lang="en-US" sz="1400" dirty="0">
                <a:latin typeface="+mn-lt"/>
              </a:rPr>
              <a:t>,</a:t>
            </a:r>
            <a:r>
              <a:rPr lang="en-US" sz="1400" dirty="0">
                <a:solidFill>
                  <a:schemeClr val="accent1"/>
                </a:solidFill>
                <a:latin typeface="+mn-lt"/>
              </a:rPr>
              <a:t> </a:t>
            </a:r>
            <a:r>
              <a:rPr lang="en-US" sz="1400" dirty="0">
                <a:latin typeface="+mn-lt"/>
              </a:rPr>
              <a:t>one-fifth are in a hybrid model of </a:t>
            </a:r>
            <a:r>
              <a:rPr lang="en-US" sz="1400" dirty="0">
                <a:solidFill>
                  <a:schemeClr val="accent1"/>
                </a:solidFill>
                <a:latin typeface="+mn-lt"/>
              </a:rPr>
              <a:t>part-time commuting (22%) </a:t>
            </a:r>
            <a:r>
              <a:rPr lang="en-US" sz="1400" dirty="0">
                <a:latin typeface="+mn-lt"/>
              </a:rPr>
              <a:t>or work from home (20%), and one-in-ten mostly travel to work but also work from home some days (12%).</a:t>
            </a:r>
          </a:p>
          <a:p>
            <a:pPr marL="228600" indent="-228600">
              <a:lnSpc>
                <a:spcPct val="100000"/>
              </a:lnSpc>
              <a:buClr>
                <a:schemeClr val="accent1"/>
              </a:buClr>
              <a:buFont typeface="+mj-lt"/>
              <a:buAutoNum type="arabicPeriod"/>
            </a:pPr>
            <a:r>
              <a:rPr lang="en-US" sz="1400" b="1" dirty="0">
                <a:latin typeface="+mn-lt"/>
              </a:rPr>
              <a:t>Noticing OOH Advertisements</a:t>
            </a:r>
            <a:r>
              <a:rPr lang="en-US" sz="1400" dirty="0">
                <a:latin typeface="+mn-lt"/>
              </a:rPr>
              <a:t>: Nine-in-ten adults have</a:t>
            </a:r>
            <a:r>
              <a:rPr lang="en-US" sz="1400" b="1" i="1" dirty="0">
                <a:solidFill>
                  <a:schemeClr val="accent1"/>
                </a:solidFill>
                <a:latin typeface="+mn-lt"/>
              </a:rPr>
              <a:t> seen an of OOH ad (88%) </a:t>
            </a:r>
            <a:r>
              <a:rPr lang="en-US" sz="1400" dirty="0">
                <a:latin typeface="+mn-lt"/>
              </a:rPr>
              <a:t>in the past 30 days, about seventy percent have seen a </a:t>
            </a:r>
            <a:r>
              <a:rPr lang="en-US" sz="1400" b="1" i="1" dirty="0">
                <a:solidFill>
                  <a:schemeClr val="accent1"/>
                </a:solidFill>
                <a:latin typeface="+mn-lt"/>
              </a:rPr>
              <a:t>billboard (69%), </a:t>
            </a:r>
            <a:r>
              <a:rPr lang="en-US" sz="1400" dirty="0">
                <a:latin typeface="+mn-lt"/>
              </a:rPr>
              <a:t>and over sixty percent have noticed a </a:t>
            </a:r>
            <a:r>
              <a:rPr lang="en-US" sz="1400" b="1" i="1" dirty="0">
                <a:solidFill>
                  <a:schemeClr val="accent1"/>
                </a:solidFill>
                <a:latin typeface="+mn-lt"/>
              </a:rPr>
              <a:t>printed sign (63%) </a:t>
            </a:r>
            <a:r>
              <a:rPr lang="en-US" sz="1400" dirty="0">
                <a:latin typeface="+mn-lt"/>
              </a:rPr>
              <a:t>in the past 30 days.</a:t>
            </a:r>
          </a:p>
          <a:p>
            <a:pPr marL="228600" indent="-228600">
              <a:lnSpc>
                <a:spcPct val="100000"/>
              </a:lnSpc>
              <a:buClr>
                <a:schemeClr val="accent1"/>
              </a:buClr>
              <a:buFont typeface="+mj-lt"/>
              <a:buAutoNum type="arabicPeriod"/>
            </a:pPr>
            <a:r>
              <a:rPr lang="en-US" sz="1400" b="1" dirty="0">
                <a:latin typeface="+mn-lt"/>
              </a:rPr>
              <a:t>Favorability of OOH Advertisements</a:t>
            </a:r>
            <a:r>
              <a:rPr lang="en-US" sz="1400" dirty="0">
                <a:latin typeface="+mn-lt"/>
              </a:rPr>
              <a:t>: Among all major media types, Adults express the </a:t>
            </a:r>
            <a:r>
              <a:rPr lang="en-US" sz="1400" b="1" i="1" dirty="0">
                <a:solidFill>
                  <a:schemeClr val="accent1"/>
                </a:solidFill>
                <a:latin typeface="+mn-lt"/>
              </a:rPr>
              <a:t>strongest favorability </a:t>
            </a:r>
            <a:r>
              <a:rPr lang="en-US" sz="1400" dirty="0">
                <a:latin typeface="+mn-lt"/>
              </a:rPr>
              <a:t>towards </a:t>
            </a:r>
            <a:r>
              <a:rPr lang="en-US" sz="1400" b="1" i="1" dirty="0">
                <a:solidFill>
                  <a:schemeClr val="accent1"/>
                </a:solidFill>
                <a:latin typeface="+mn-lt"/>
              </a:rPr>
              <a:t>billboards (61%), </a:t>
            </a:r>
            <a:r>
              <a:rPr lang="en-US" sz="1400" dirty="0">
                <a:latin typeface="+mn-lt"/>
              </a:rPr>
              <a:t>OOH has higher net favorability than all forms of digital media, radio, podcasts and streaming audio.</a:t>
            </a:r>
          </a:p>
          <a:p>
            <a:pPr marL="228600" indent="-228600">
              <a:lnSpc>
                <a:spcPct val="100000"/>
              </a:lnSpc>
              <a:buClr>
                <a:schemeClr val="accent1"/>
              </a:buClr>
              <a:buFont typeface="+mj-lt"/>
              <a:buAutoNum type="arabicPeriod"/>
            </a:pPr>
            <a:r>
              <a:rPr lang="en-US" sz="1400" b="1" dirty="0">
                <a:latin typeface="+mn-lt"/>
              </a:rPr>
              <a:t>Engagement with OOH Advertisements</a:t>
            </a:r>
            <a:r>
              <a:rPr lang="en-US" sz="1400" dirty="0">
                <a:latin typeface="+mn-lt"/>
              </a:rPr>
              <a:t>: Over three-quarters of adults recently </a:t>
            </a:r>
            <a:r>
              <a:rPr lang="en-US" sz="1400" b="1" i="1" dirty="0">
                <a:solidFill>
                  <a:schemeClr val="accent1"/>
                </a:solidFill>
                <a:latin typeface="+mn-lt"/>
              </a:rPr>
              <a:t>engaged with an OOH ad (78%)</a:t>
            </a:r>
            <a:r>
              <a:rPr lang="en-US" sz="1400" dirty="0">
                <a:latin typeface="+mn-lt"/>
              </a:rPr>
              <a:t>, including </a:t>
            </a:r>
            <a:r>
              <a:rPr lang="en-US" sz="1400" b="1" i="1" dirty="0">
                <a:solidFill>
                  <a:schemeClr val="accent1"/>
                </a:solidFill>
                <a:latin typeface="+mn-lt"/>
              </a:rPr>
              <a:t>engagements on their smartphone (76%). </a:t>
            </a:r>
            <a:r>
              <a:rPr lang="en-US" sz="1400" dirty="0">
                <a:latin typeface="+mn-lt"/>
              </a:rPr>
              <a:t>At least two-in-five adults </a:t>
            </a:r>
            <a:r>
              <a:rPr lang="en-US" sz="1400" b="1" i="1" dirty="0">
                <a:solidFill>
                  <a:schemeClr val="accent1"/>
                </a:solidFill>
                <a:latin typeface="+mn-lt"/>
              </a:rPr>
              <a:t>used an online search (44%) </a:t>
            </a:r>
            <a:r>
              <a:rPr lang="en-US" sz="1400" dirty="0">
                <a:latin typeface="+mn-lt"/>
              </a:rPr>
              <a:t>or </a:t>
            </a:r>
            <a:r>
              <a:rPr lang="en-US" sz="1400" b="1" i="1" dirty="0">
                <a:solidFill>
                  <a:schemeClr val="accent1"/>
                </a:solidFill>
                <a:latin typeface="+mn-lt"/>
              </a:rPr>
              <a:t>have watched a television program (41%) </a:t>
            </a:r>
            <a:r>
              <a:rPr lang="en-US" sz="1400" dirty="0">
                <a:latin typeface="+mn-lt"/>
              </a:rPr>
              <a:t>within the past 60 days after seeing an OOH ad. Half of adults have used their smartphones or mobile device </a:t>
            </a:r>
            <a:r>
              <a:rPr lang="en-US" sz="1400" b="1" i="1" dirty="0">
                <a:solidFill>
                  <a:schemeClr val="accent1"/>
                </a:solidFill>
                <a:latin typeface="+mn-lt"/>
              </a:rPr>
              <a:t>for an online search (51%)</a:t>
            </a:r>
            <a:r>
              <a:rPr lang="en-US" sz="1400" i="1" dirty="0">
                <a:latin typeface="+mn-lt"/>
              </a:rPr>
              <a:t> </a:t>
            </a:r>
            <a:r>
              <a:rPr lang="en-US" sz="1400" dirty="0">
                <a:latin typeface="+mn-lt"/>
              </a:rPr>
              <a:t>and two-in-five have used their smartphones or mobile device</a:t>
            </a:r>
            <a:r>
              <a:rPr lang="en-US" sz="1400" b="1" i="1" dirty="0">
                <a:solidFill>
                  <a:schemeClr val="accent1"/>
                </a:solidFill>
                <a:latin typeface="+mn-lt"/>
              </a:rPr>
              <a:t> to make an online purchase (43%)</a:t>
            </a:r>
            <a:r>
              <a:rPr lang="en-US" sz="1400" i="1" dirty="0">
                <a:latin typeface="+mn-lt"/>
              </a:rPr>
              <a:t> </a:t>
            </a:r>
            <a:r>
              <a:rPr lang="en-US" sz="1400" dirty="0">
                <a:latin typeface="+mn-lt"/>
              </a:rPr>
              <a:t>within the past 60 days after seeing an OOH ad.</a:t>
            </a:r>
          </a:p>
          <a:p>
            <a:pPr marL="228600" indent="-228600">
              <a:lnSpc>
                <a:spcPct val="100000"/>
              </a:lnSpc>
              <a:buClr>
                <a:schemeClr val="accent1"/>
              </a:buClr>
              <a:buFont typeface="+mj-lt"/>
              <a:buAutoNum type="arabicPeriod"/>
            </a:pPr>
            <a:r>
              <a:rPr lang="en-US" sz="1400" b="1" dirty="0">
                <a:latin typeface="+mn-lt"/>
              </a:rPr>
              <a:t>Recent Activity with OOH Advertisements</a:t>
            </a:r>
            <a:r>
              <a:rPr lang="en-US" sz="1400" dirty="0">
                <a:latin typeface="+mn-lt"/>
              </a:rPr>
              <a:t>: Many adults recall visiting a store, business, or restaurant after noticing an OOH ad. Three-in-ten adults (30%) have </a:t>
            </a:r>
            <a:r>
              <a:rPr lang="en-US" sz="1400" b="1" i="1" dirty="0">
                <a:solidFill>
                  <a:schemeClr val="accent1"/>
                </a:solidFill>
                <a:latin typeface="+mn-lt"/>
              </a:rPr>
              <a:t>noticed an OOH ad</a:t>
            </a:r>
            <a:r>
              <a:rPr lang="en-US" sz="1400" i="1" dirty="0">
                <a:latin typeface="+mn-lt"/>
              </a:rPr>
              <a:t> </a:t>
            </a:r>
            <a:r>
              <a:rPr lang="en-US" sz="1400" dirty="0">
                <a:latin typeface="+mn-lt"/>
              </a:rPr>
              <a:t>within the past 60 days that gave them directions, with </a:t>
            </a:r>
            <a:r>
              <a:rPr lang="en-US" sz="1400" b="1" i="1" dirty="0">
                <a:solidFill>
                  <a:schemeClr val="accent1"/>
                </a:solidFill>
                <a:latin typeface="+mn-lt"/>
              </a:rPr>
              <a:t>higher rates</a:t>
            </a:r>
            <a:r>
              <a:rPr lang="en-US" sz="1400" b="1" dirty="0">
                <a:solidFill>
                  <a:schemeClr val="accent1"/>
                </a:solidFill>
                <a:latin typeface="+mn-lt"/>
              </a:rPr>
              <a:t> </a:t>
            </a:r>
            <a:r>
              <a:rPr lang="en-US" sz="1400" dirty="0">
                <a:latin typeface="+mn-lt"/>
              </a:rPr>
              <a:t>among </a:t>
            </a:r>
            <a:r>
              <a:rPr lang="en-US" sz="1400" b="1" i="1" dirty="0">
                <a:solidFill>
                  <a:schemeClr val="accent1"/>
                </a:solidFill>
                <a:latin typeface="+mn-lt"/>
              </a:rPr>
              <a:t>younger adults (18-34: 37%)</a:t>
            </a:r>
            <a:r>
              <a:rPr lang="en-US" sz="1400" dirty="0">
                <a:latin typeface="+mn-lt"/>
              </a:rPr>
              <a:t>,</a:t>
            </a:r>
            <a:r>
              <a:rPr lang="en-US" sz="1400" b="1" dirty="0">
                <a:solidFill>
                  <a:schemeClr val="accent1"/>
                </a:solidFill>
                <a:latin typeface="+mn-lt"/>
              </a:rPr>
              <a:t> </a:t>
            </a:r>
            <a:r>
              <a:rPr lang="en-US" sz="1400" b="1" i="1" dirty="0">
                <a:solidFill>
                  <a:schemeClr val="accent1"/>
                </a:solidFill>
                <a:latin typeface="+mn-lt"/>
              </a:rPr>
              <a:t>Asian adults (38%)</a:t>
            </a:r>
            <a:r>
              <a:rPr lang="en-US" sz="1400" dirty="0">
                <a:latin typeface="+mn-lt"/>
              </a:rPr>
              <a:t>,</a:t>
            </a:r>
            <a:r>
              <a:rPr lang="en-US" sz="1400" b="1" dirty="0">
                <a:solidFill>
                  <a:schemeClr val="accent1"/>
                </a:solidFill>
                <a:latin typeface="+mn-lt"/>
              </a:rPr>
              <a:t> </a:t>
            </a:r>
            <a:r>
              <a:rPr lang="en-US" sz="1400" b="1" i="1" dirty="0">
                <a:solidFill>
                  <a:schemeClr val="accent1"/>
                </a:solidFill>
                <a:latin typeface="+mn-lt"/>
              </a:rPr>
              <a:t>Hispanic adults (35%)</a:t>
            </a:r>
            <a:r>
              <a:rPr lang="en-US" sz="1400" dirty="0">
                <a:latin typeface="+mn-lt"/>
              </a:rPr>
              <a:t>,</a:t>
            </a:r>
            <a:r>
              <a:rPr lang="en-US" sz="1400" b="1" dirty="0">
                <a:solidFill>
                  <a:schemeClr val="accent1"/>
                </a:solidFill>
                <a:latin typeface="+mn-lt"/>
              </a:rPr>
              <a:t> </a:t>
            </a:r>
            <a:r>
              <a:rPr lang="en-US" sz="1400" dirty="0">
                <a:latin typeface="+mn-lt"/>
              </a:rPr>
              <a:t>and</a:t>
            </a:r>
            <a:r>
              <a:rPr lang="en-US" sz="1400" b="1" dirty="0">
                <a:solidFill>
                  <a:schemeClr val="accent1"/>
                </a:solidFill>
                <a:latin typeface="+mn-lt"/>
              </a:rPr>
              <a:t> </a:t>
            </a:r>
            <a:r>
              <a:rPr lang="en-US" sz="1400" b="1" i="1" dirty="0">
                <a:solidFill>
                  <a:schemeClr val="accent1"/>
                </a:solidFill>
                <a:latin typeface="+mn-lt"/>
              </a:rPr>
              <a:t>middle-income adults (50k-100k: 33%)</a:t>
            </a:r>
            <a:r>
              <a:rPr lang="en-US" sz="1400" dirty="0">
                <a:latin typeface="+mn-lt"/>
              </a:rPr>
              <a:t>. Among adults who report to have noticed an OOH ad within the past 60 days, two-in-five (43%) visited the store, business, or restaurant within 30 minutes of seeing the ad. Among adults who report visiting the store, business, or restaurant within 30 minutes, four-in-five (78%) made a purchase the last time they did this.</a:t>
            </a:r>
          </a:p>
          <a:p>
            <a:pPr marL="228600" indent="-228600">
              <a:lnSpc>
                <a:spcPct val="100000"/>
              </a:lnSpc>
              <a:buClr>
                <a:schemeClr val="accent1"/>
              </a:buClr>
              <a:buFont typeface="+mj-lt"/>
              <a:buAutoNum type="arabicPeriod"/>
            </a:pPr>
            <a:r>
              <a:rPr lang="en-US" sz="1400" b="1" dirty="0">
                <a:latin typeface="+mn-lt"/>
              </a:rPr>
              <a:t>Aligning OOH Advertisements to Needs/Interests</a:t>
            </a:r>
            <a:r>
              <a:rPr lang="en-US" sz="1400" dirty="0">
                <a:latin typeface="+mn-lt"/>
              </a:rPr>
              <a:t>: At least half of all adults </a:t>
            </a:r>
            <a:r>
              <a:rPr lang="en-US" sz="1400" b="1" i="1" dirty="0">
                <a:solidFill>
                  <a:schemeClr val="accent1"/>
                </a:solidFill>
                <a:latin typeface="+mn-lt"/>
              </a:rPr>
              <a:t>strongly</a:t>
            </a:r>
            <a:r>
              <a:rPr lang="en-US" sz="1400" b="1" dirty="0">
                <a:solidFill>
                  <a:schemeClr val="accent1"/>
                </a:solidFill>
                <a:latin typeface="+mn-lt"/>
              </a:rPr>
              <a:t> </a:t>
            </a:r>
            <a:r>
              <a:rPr lang="en-US" sz="1400" b="1" i="1" dirty="0">
                <a:solidFill>
                  <a:schemeClr val="accent1"/>
                </a:solidFill>
                <a:latin typeface="+mn-lt"/>
              </a:rPr>
              <a:t>agree</a:t>
            </a:r>
            <a:r>
              <a:rPr lang="en-US" sz="1400" b="1" dirty="0">
                <a:solidFill>
                  <a:schemeClr val="accent1"/>
                </a:solidFill>
                <a:latin typeface="+mn-lt"/>
              </a:rPr>
              <a:t> </a:t>
            </a:r>
            <a:r>
              <a:rPr lang="en-US" sz="1400" dirty="0">
                <a:latin typeface="+mn-lt"/>
              </a:rPr>
              <a:t>or </a:t>
            </a:r>
            <a:r>
              <a:rPr lang="en-US" sz="1400" b="1" i="1" dirty="0">
                <a:solidFill>
                  <a:schemeClr val="accent1"/>
                </a:solidFill>
                <a:latin typeface="+mn-lt"/>
              </a:rPr>
              <a:t>somewhat </a:t>
            </a:r>
            <a:r>
              <a:rPr lang="en-US" sz="1400" b="1" dirty="0">
                <a:solidFill>
                  <a:schemeClr val="accent1"/>
                </a:solidFill>
                <a:latin typeface="+mn-lt"/>
              </a:rPr>
              <a:t>agree</a:t>
            </a:r>
            <a:r>
              <a:rPr lang="en-US" sz="1400" dirty="0">
                <a:latin typeface="+mn-lt"/>
              </a:rPr>
              <a:t> that they notice OOH ads more often when they are </a:t>
            </a:r>
            <a:r>
              <a:rPr lang="en-US" sz="1400" b="1" i="1" dirty="0">
                <a:solidFill>
                  <a:schemeClr val="accent1"/>
                </a:solidFill>
                <a:latin typeface="+mn-lt"/>
              </a:rPr>
              <a:t>aligned with their needs and interests (57%) </a:t>
            </a:r>
            <a:r>
              <a:rPr lang="en-US" sz="1400" dirty="0">
                <a:latin typeface="+mn-lt"/>
              </a:rPr>
              <a:t>or</a:t>
            </a:r>
            <a:r>
              <a:rPr lang="en-US" sz="1400" b="1" dirty="0">
                <a:solidFill>
                  <a:schemeClr val="accent1"/>
                </a:solidFill>
                <a:latin typeface="+mn-lt"/>
              </a:rPr>
              <a:t> </a:t>
            </a:r>
            <a:r>
              <a:rPr lang="en-US" sz="1400" b="1" i="1" dirty="0">
                <a:solidFill>
                  <a:schemeClr val="accent1"/>
                </a:solidFill>
                <a:latin typeface="+mn-lt"/>
              </a:rPr>
              <a:t>when they are tailored to the location they are in (54%)</a:t>
            </a:r>
            <a:r>
              <a:rPr lang="en-US" sz="1400" dirty="0">
                <a:latin typeface="+mn-lt"/>
              </a:rPr>
              <a:t>. Adults of minority ethnic decent are more likely than white adults to notice OOH ads that reflect their cultural identity. Three-in-five </a:t>
            </a:r>
            <a:r>
              <a:rPr lang="en-US" sz="1400" b="1" i="1" dirty="0">
                <a:solidFill>
                  <a:schemeClr val="accent1"/>
                </a:solidFill>
                <a:latin typeface="+mn-lt"/>
              </a:rPr>
              <a:t>Asian adults (59%)</a:t>
            </a:r>
            <a:r>
              <a:rPr lang="en-US" sz="1400" dirty="0">
                <a:latin typeface="+mn-lt"/>
              </a:rPr>
              <a:t>, </a:t>
            </a:r>
            <a:r>
              <a:rPr lang="en-US" sz="1400" b="1" i="1" dirty="0">
                <a:solidFill>
                  <a:schemeClr val="accent1"/>
                </a:solidFill>
                <a:latin typeface="+mn-lt"/>
              </a:rPr>
              <a:t>Black adults (58%)</a:t>
            </a:r>
            <a:r>
              <a:rPr lang="en-US" sz="1400" dirty="0">
                <a:latin typeface="+mn-lt"/>
              </a:rPr>
              <a:t>, </a:t>
            </a:r>
            <a:r>
              <a:rPr lang="en-US" sz="1400" b="1" i="1" dirty="0">
                <a:solidFill>
                  <a:schemeClr val="accent1"/>
                </a:solidFill>
                <a:latin typeface="+mn-lt"/>
              </a:rPr>
              <a:t>Hispanic adults (56%)</a:t>
            </a:r>
            <a:r>
              <a:rPr lang="en-US" sz="1400" dirty="0">
                <a:latin typeface="+mn-lt"/>
              </a:rPr>
              <a:t>, and </a:t>
            </a:r>
            <a:r>
              <a:rPr lang="en-US" sz="1400" b="1" i="1" dirty="0">
                <a:solidFill>
                  <a:schemeClr val="accent1"/>
                </a:solidFill>
                <a:latin typeface="+mn-lt"/>
              </a:rPr>
              <a:t>younger adults (18-34: 50%)</a:t>
            </a:r>
            <a:r>
              <a:rPr lang="en-US" sz="1400" dirty="0">
                <a:latin typeface="+mn-lt"/>
              </a:rPr>
              <a:t> are </a:t>
            </a:r>
            <a:r>
              <a:rPr lang="en-US" sz="1400" b="1" i="1" dirty="0">
                <a:solidFill>
                  <a:schemeClr val="accent1"/>
                </a:solidFill>
                <a:latin typeface="+mn-lt"/>
              </a:rPr>
              <a:t>much more likely</a:t>
            </a:r>
            <a:r>
              <a:rPr lang="en-US" sz="1400" b="1" dirty="0">
                <a:solidFill>
                  <a:schemeClr val="accent1"/>
                </a:solidFill>
                <a:latin typeface="+mn-lt"/>
              </a:rPr>
              <a:t> </a:t>
            </a:r>
            <a:r>
              <a:rPr lang="en-US" sz="1400" dirty="0">
                <a:latin typeface="+mn-lt"/>
              </a:rPr>
              <a:t>or </a:t>
            </a:r>
            <a:r>
              <a:rPr lang="en-US" sz="1400" b="1" i="1" dirty="0">
                <a:solidFill>
                  <a:schemeClr val="accent1"/>
                </a:solidFill>
                <a:latin typeface="+mn-lt"/>
              </a:rPr>
              <a:t>somewhat more likely</a:t>
            </a:r>
            <a:r>
              <a:rPr lang="en-US" sz="1400" b="1" dirty="0">
                <a:solidFill>
                  <a:schemeClr val="accent1"/>
                </a:solidFill>
                <a:latin typeface="+mn-lt"/>
              </a:rPr>
              <a:t> </a:t>
            </a:r>
            <a:r>
              <a:rPr lang="en-US" sz="1400" dirty="0">
                <a:latin typeface="+mn-lt"/>
              </a:rPr>
              <a:t>to see an OOH ad that reflects their cultural identity.</a:t>
            </a:r>
            <a:endParaRPr sz="1400" dirty="0">
              <a:latin typeface="+mn-lt"/>
            </a:endParaRPr>
          </a:p>
        </p:txBody>
      </p:sp>
      <p:sp>
        <p:nvSpPr>
          <p:cNvPr id="5" name="TextBox 4">
            <a:extLst>
              <a:ext uri="{FF2B5EF4-FFF2-40B4-BE49-F238E27FC236}">
                <a16:creationId xmlns:a16="http://schemas.microsoft.com/office/drawing/2014/main" id="{24856A70-4E8A-C898-DA39-2FE13C30F9F1}"/>
              </a:ext>
            </a:extLst>
          </p:cNvPr>
          <p:cNvSpPr txBox="1"/>
          <p:nvPr/>
        </p:nvSpPr>
        <p:spPr>
          <a:xfrm>
            <a:off x="3309838" y="6715116"/>
            <a:ext cx="5572324" cy="214604"/>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140" normalizeH="0" baseline="0" noProof="0" dirty="0">
                <a:ln>
                  <a:noFill/>
                </a:ln>
                <a:solidFill>
                  <a:srgbClr val="2B2B2B"/>
                </a:solidFill>
                <a:effectLst/>
                <a:uLnTx/>
                <a:uFillTx/>
                <a:latin typeface="Arial" panose="020B0604020202020204"/>
                <a:ea typeface="+mn-ea"/>
                <a:cs typeface="+mn-cs"/>
              </a:rPr>
              <a:t>See appendix for full sample details and margin of error of each demographic group.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a:extLst>
              <a:ext uri="{FF2B5EF4-FFF2-40B4-BE49-F238E27FC236}">
                <a16:creationId xmlns:a16="http://schemas.microsoft.com/office/drawing/2014/main" id="{AD40E8CD-976D-D548-158C-11AC5D8E3C12}"/>
              </a:ext>
            </a:extLst>
          </p:cNvPr>
          <p:cNvPicPr>
            <a:picLocks/>
          </p:cNvPicPr>
          <p:nvPr/>
        </p:nvPicPr>
        <p:blipFill>
          <a:blip r:embed="rId2" cstate="print"/>
          <a:stretch>
            <a:fillRect/>
          </a:stretch>
        </p:blipFill>
        <p:spPr>
          <a:xfrm>
            <a:off x="1414272" y="3117356"/>
            <a:ext cx="9363456" cy="950976"/>
          </a:xfrm>
          <a:prstGeom prst="rect">
            <a:avLst/>
          </a:prstGeom>
        </p:spPr>
      </p:pic>
      <p:sp>
        <p:nvSpPr>
          <p:cNvPr id="3" name="section1"/>
          <p:cNvSpPr>
            <a:spLocks noGrp="1"/>
          </p:cNvSpPr>
          <p:nvPr>
            <p:ph type="body" sz="quarter" idx="46" hasCustomPrompt="1"/>
          </p:nvPr>
        </p:nvSpPr>
        <p:spPr>
          <a:xfrm>
            <a:off x="2029313" y="1560088"/>
            <a:ext cx="8133374" cy="671513"/>
          </a:xfrm>
        </p:spPr>
        <p:txBody>
          <a:bodyPr/>
          <a:lstStyle/>
          <a:p>
            <a:endParaRPr lang="en-US" dirty="0"/>
          </a:p>
          <a:p>
            <a:r>
              <a:rPr lang="en-US" dirty="0"/>
              <a:t>TRAVEL Modes and Commuting</a:t>
            </a:r>
          </a:p>
          <a:p>
            <a:endParaRPr lang="en-US" dirty="0"/>
          </a:p>
        </p:txBody>
      </p:sp>
      <p:sp>
        <p:nvSpPr>
          <p:cNvPr id="4" name="section2"/>
          <p:cNvSpPr>
            <a:spLocks noGrp="1"/>
          </p:cNvSpPr>
          <p:nvPr>
            <p:ph type="body" sz="quarter" idx="47" hasCustomPrompt="1"/>
          </p:nvPr>
        </p:nvSpPr>
        <p:spPr>
          <a:xfrm>
            <a:off x="2029313" y="2408588"/>
            <a:ext cx="8133374" cy="671513"/>
          </a:xfrm>
        </p:spPr>
        <p:txBody>
          <a:bodyPr/>
          <a:lstStyle/>
          <a:p>
            <a:r>
              <a:rPr lang="en-US" dirty="0"/>
              <a:t>AWARENESS OF OOH ADVERTISING</a:t>
            </a:r>
          </a:p>
        </p:txBody>
      </p:sp>
      <p:sp>
        <p:nvSpPr>
          <p:cNvPr id="5" name="section3"/>
          <p:cNvSpPr>
            <a:spLocks noGrp="1"/>
          </p:cNvSpPr>
          <p:nvPr>
            <p:ph type="body" sz="quarter" idx="48" hasCustomPrompt="1"/>
          </p:nvPr>
        </p:nvSpPr>
        <p:spPr>
          <a:xfrm>
            <a:off x="2029313" y="3257088"/>
            <a:ext cx="8133374" cy="671513"/>
          </a:xfrm>
        </p:spPr>
        <p:txBody>
          <a:bodyPr/>
          <a:lstStyle/>
          <a:p>
            <a:r>
              <a:rPr lang="en-US" dirty="0">
                <a:solidFill>
                  <a:schemeClr val="bg1"/>
                </a:solidFill>
              </a:rPr>
              <a:t>ENGAGEMENT WITH OOH ADVERTISING</a:t>
            </a:r>
          </a:p>
        </p:txBody>
      </p:sp>
      <p:sp>
        <p:nvSpPr>
          <p:cNvPr id="6" name="section4"/>
          <p:cNvSpPr>
            <a:spLocks noGrp="1"/>
          </p:cNvSpPr>
          <p:nvPr>
            <p:ph type="body" sz="quarter" idx="49" hasCustomPrompt="1"/>
          </p:nvPr>
        </p:nvSpPr>
        <p:spPr>
          <a:xfrm>
            <a:off x="2029313" y="4105255"/>
            <a:ext cx="8133374" cy="671513"/>
          </a:xfrm>
        </p:spPr>
        <p:txBody>
          <a:bodyPr/>
          <a:lstStyle/>
          <a:p>
            <a:r>
              <a:rPr lang="en-US" dirty="0"/>
              <a:t>appendix</a:t>
            </a:r>
          </a:p>
        </p:txBody>
      </p:sp>
      <p:sp>
        <p:nvSpPr>
          <p:cNvPr id="8" name="black_box_title"/>
          <p:cNvSpPr>
            <a:spLocks noGrp="1"/>
          </p:cNvSpPr>
          <p:nvPr>
            <p:ph type="body" sz="quarter" idx="38" hasCustomPrompt="1"/>
          </p:nvPr>
        </p:nvSpPr>
        <p:spPr>
          <a:xfrm>
            <a:off x="3523029" y="1097114"/>
            <a:ext cx="5145942" cy="176493"/>
          </a:xfrm>
        </p:spPr>
        <p:txBody>
          <a:bodyPr/>
          <a:lstStyle/>
          <a:p>
            <a:r>
              <a:rPr lang="en-US" dirty="0"/>
              <a:t>CONTENTS</a:t>
            </a:r>
          </a:p>
        </p:txBody>
      </p:sp>
    </p:spTree>
    <p:extLst>
      <p:ext uri="{BB962C8B-B14F-4D97-AF65-F5344CB8AC3E}">
        <p14:creationId xmlns:p14="http://schemas.microsoft.com/office/powerpoint/2010/main" val="2529396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95"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96" name="qnum"/>
          <p:cNvSpPr>
            <a:spLocks noGrp="1"/>
          </p:cNvSpPr>
          <p:nvPr>
            <p:ph type="body" sz="quarter" idx="14" hasCustomPrompt="1"/>
          </p:nvPr>
        </p:nvSpPr>
        <p:spPr>
          <a:xfrm>
            <a:off x="-1859501" y="-875507"/>
            <a:ext cx="1673225" cy="728663"/>
          </a:xfrm>
        </p:spPr>
        <p:txBody>
          <a:bodyPr/>
          <a:lstStyle/>
          <a:p>
            <a:r>
              <a:rPr dirty="0"/>
              <a:t>OAAA7</a:t>
            </a:r>
          </a:p>
        </p:txBody>
      </p:sp>
      <p:sp>
        <p:nvSpPr>
          <p:cNvPr id="99" name="main_title">
            <a:extLst>
              <a:ext uri="{FF2B5EF4-FFF2-40B4-BE49-F238E27FC236}">
                <a16:creationId xmlns:a16="http://schemas.microsoft.com/office/drawing/2014/main" id="{1950C3A1-A9DF-678F-891E-FF9783EEEFFD}"/>
              </a:ext>
            </a:extLst>
          </p:cNvPr>
          <p:cNvSpPr>
            <a:spLocks noGrp="1"/>
          </p:cNvSpPr>
          <p:nvPr>
            <p:ph type="title" hasCustomPrompt="1"/>
          </p:nvPr>
        </p:nvSpPr>
        <p:spPr>
          <a:xfrm>
            <a:off x="1075429" y="914132"/>
            <a:ext cx="10594246" cy="225700"/>
          </a:xfrm>
        </p:spPr>
        <p:txBody>
          <a:bodyPr/>
          <a:lstStyle/>
          <a:p>
            <a:r>
              <a:rPr lang="en-US" sz="1800" dirty="0"/>
              <a:t>Four-in-five adults have </a:t>
            </a:r>
            <a:r>
              <a:rPr lang="en-US" sz="1800" i="1" dirty="0"/>
              <a:t>done at least one engagement activity </a:t>
            </a:r>
            <a:r>
              <a:rPr lang="en-US" sz="1800" dirty="0"/>
              <a:t>(78%) within the past 60 days after seeing an  OOH ad.</a:t>
            </a:r>
          </a:p>
        </p:txBody>
      </p:sp>
      <p:sp>
        <p:nvSpPr>
          <p:cNvPr id="100" name="sub_title">
            <a:extLst>
              <a:ext uri="{FF2B5EF4-FFF2-40B4-BE49-F238E27FC236}">
                <a16:creationId xmlns:a16="http://schemas.microsoft.com/office/drawing/2014/main" id="{6E8FB9F8-B861-4BCD-A9E3-0EAB9AAC30EC}"/>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Have you recently, within the past 60 days, done any of the following activities after seeing any form of out of home advertising (including billboards, buses, bus stops, subways, airports, outdoor digital and video screens, posters, and other advertisement signage seen while outdoors)? Select all that apply.</a:t>
            </a:r>
          </a:p>
        </p:txBody>
      </p:sp>
      <p:grpSp>
        <p:nvGrpSpPr>
          <p:cNvPr id="26" name="Group 25">
            <a:extLst>
              <a:ext uri="{FF2B5EF4-FFF2-40B4-BE49-F238E27FC236}">
                <a16:creationId xmlns:a16="http://schemas.microsoft.com/office/drawing/2014/main" id="{2AB5E71E-877A-6435-0312-69FE2A51E7B3}"/>
              </a:ext>
            </a:extLst>
          </p:cNvPr>
          <p:cNvGrpSpPr/>
          <p:nvPr/>
        </p:nvGrpSpPr>
        <p:grpSpPr>
          <a:xfrm>
            <a:off x="1984026" y="2396179"/>
            <a:ext cx="8420284" cy="4417932"/>
            <a:chOff x="5161492" y="4938506"/>
            <a:chExt cx="5242818" cy="1504903"/>
          </a:xfrm>
        </p:grpSpPr>
        <p:sp>
          <p:nvSpPr>
            <p:cNvPr id="27" name="rc5">
              <a:extLst>
                <a:ext uri="{FF2B5EF4-FFF2-40B4-BE49-F238E27FC236}">
                  <a16:creationId xmlns:a16="http://schemas.microsoft.com/office/drawing/2014/main" id="{DC5C5919-AA0B-0ED1-E8AA-F2367AD04FE9}"/>
                </a:ext>
              </a:extLst>
            </p:cNvPr>
            <p:cNvSpPr/>
            <p:nvPr/>
          </p:nvSpPr>
          <p:spPr>
            <a:xfrm>
              <a:off x="5161492" y="4938506"/>
              <a:ext cx="2065352" cy="1393941"/>
            </a:xfrm>
            <a:prstGeom prst="rect">
              <a:avLst/>
            </a:prstGeom>
            <a:solidFill>
              <a:srgbClr val="0DD6CC">
                <a:alpha val="100000"/>
              </a:srgbClr>
            </a:solidFill>
          </p:spPr>
          <p:txBody>
            <a:bodyPr/>
            <a:lstStyle/>
            <a:p>
              <a:endParaRPr dirty="0"/>
            </a:p>
          </p:txBody>
        </p:sp>
        <p:sp>
          <p:nvSpPr>
            <p:cNvPr id="28" name="rc6">
              <a:extLst>
                <a:ext uri="{FF2B5EF4-FFF2-40B4-BE49-F238E27FC236}">
                  <a16:creationId xmlns:a16="http://schemas.microsoft.com/office/drawing/2014/main" id="{89276F3B-F5D2-257F-6310-BD3F4DC53E81}"/>
                </a:ext>
              </a:extLst>
            </p:cNvPr>
            <p:cNvSpPr/>
            <p:nvPr/>
          </p:nvSpPr>
          <p:spPr>
            <a:xfrm>
              <a:off x="8338958" y="5841512"/>
              <a:ext cx="2065352" cy="487689"/>
            </a:xfrm>
            <a:prstGeom prst="rect">
              <a:avLst/>
            </a:prstGeom>
            <a:solidFill>
              <a:srgbClr val="E83237">
                <a:alpha val="100000"/>
              </a:srgbClr>
            </a:solidFill>
          </p:spPr>
          <p:txBody>
            <a:bodyPr/>
            <a:lstStyle/>
            <a:p>
              <a:endParaRPr dirty="0"/>
            </a:p>
          </p:txBody>
        </p:sp>
        <p:sp>
          <p:nvSpPr>
            <p:cNvPr id="29" name="tx7">
              <a:extLst>
                <a:ext uri="{FF2B5EF4-FFF2-40B4-BE49-F238E27FC236}">
                  <a16:creationId xmlns:a16="http://schemas.microsoft.com/office/drawing/2014/main" id="{14928F56-36F9-0625-DE95-7675FFD3B2CF}"/>
                </a:ext>
              </a:extLst>
            </p:cNvPr>
            <p:cNvSpPr/>
            <p:nvPr/>
          </p:nvSpPr>
          <p:spPr>
            <a:xfrm>
              <a:off x="5868791" y="4992382"/>
              <a:ext cx="65075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lang="en-US" sz="2560" b="1" dirty="0">
                  <a:solidFill>
                    <a:srgbClr val="2B2B2B">
                      <a:alpha val="100000"/>
                    </a:srgbClr>
                  </a:solidFill>
                  <a:latin typeface="Arial"/>
                  <a:cs typeface="Arial"/>
                </a:rPr>
                <a:t>78</a:t>
              </a:r>
              <a:r>
                <a:rPr sz="2560" b="1" dirty="0">
                  <a:solidFill>
                    <a:srgbClr val="2B2B2B">
                      <a:alpha val="100000"/>
                    </a:srgbClr>
                  </a:solidFill>
                  <a:latin typeface="Arial"/>
                  <a:cs typeface="Arial"/>
                </a:rPr>
                <a:t>%</a:t>
              </a:r>
            </a:p>
          </p:txBody>
        </p:sp>
        <p:sp>
          <p:nvSpPr>
            <p:cNvPr id="30" name="tx8">
              <a:extLst>
                <a:ext uri="{FF2B5EF4-FFF2-40B4-BE49-F238E27FC236}">
                  <a16:creationId xmlns:a16="http://schemas.microsoft.com/office/drawing/2014/main" id="{F1646C53-61C8-32BC-206E-E2EE3A1A84BC}"/>
                </a:ext>
              </a:extLst>
            </p:cNvPr>
            <p:cNvSpPr/>
            <p:nvPr/>
          </p:nvSpPr>
          <p:spPr>
            <a:xfrm>
              <a:off x="9136667" y="5855798"/>
              <a:ext cx="46993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lang="en-US" sz="2560" b="1" dirty="0">
                  <a:solidFill>
                    <a:schemeClr val="bg1"/>
                  </a:solidFill>
                  <a:latin typeface="Arial"/>
                  <a:cs typeface="Arial"/>
                </a:rPr>
                <a:t>22</a:t>
              </a:r>
              <a:r>
                <a:rPr sz="2560" b="1" dirty="0">
                  <a:solidFill>
                    <a:schemeClr val="bg1"/>
                  </a:solidFill>
                  <a:latin typeface="Arial"/>
                  <a:cs typeface="Arial"/>
                </a:rPr>
                <a:t>%</a:t>
              </a:r>
            </a:p>
          </p:txBody>
        </p:sp>
        <p:sp>
          <p:nvSpPr>
            <p:cNvPr id="31" name="tx11">
              <a:extLst>
                <a:ext uri="{FF2B5EF4-FFF2-40B4-BE49-F238E27FC236}">
                  <a16:creationId xmlns:a16="http://schemas.microsoft.com/office/drawing/2014/main" id="{3DF82512-20A3-3423-F538-CE35F8B90E53}"/>
                </a:ext>
              </a:extLst>
            </p:cNvPr>
            <p:cNvSpPr/>
            <p:nvPr/>
          </p:nvSpPr>
          <p:spPr>
            <a:xfrm>
              <a:off x="6096785" y="6330024"/>
              <a:ext cx="194767"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lang="en-US" sz="1200" dirty="0">
                  <a:solidFill>
                    <a:srgbClr val="2B2B2B">
                      <a:alpha val="100000"/>
                    </a:srgbClr>
                  </a:solidFill>
                  <a:latin typeface="Arial"/>
                  <a:cs typeface="Arial"/>
                </a:rPr>
                <a:t>Done Any Activity – Aggregated OOH</a:t>
              </a:r>
            </a:p>
          </p:txBody>
        </p:sp>
        <p:sp>
          <p:nvSpPr>
            <p:cNvPr id="32" name="tx12">
              <a:extLst>
                <a:ext uri="{FF2B5EF4-FFF2-40B4-BE49-F238E27FC236}">
                  <a16:creationId xmlns:a16="http://schemas.microsoft.com/office/drawing/2014/main" id="{7B898F1F-3C07-3B71-4F0E-13C0951ADAA9}"/>
                </a:ext>
              </a:extLst>
            </p:cNvPr>
            <p:cNvSpPr/>
            <p:nvPr/>
          </p:nvSpPr>
          <p:spPr>
            <a:xfrm>
              <a:off x="9083675" y="6330022"/>
              <a:ext cx="575919"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lang="en-US" sz="1200" dirty="0">
                  <a:solidFill>
                    <a:srgbClr val="2B2B2B">
                      <a:alpha val="100000"/>
                    </a:srgbClr>
                  </a:solidFill>
                  <a:latin typeface="Arial"/>
                  <a:cs typeface="Arial"/>
                </a:rPr>
                <a:t>Not Done Any Activity – Aggregated OOH</a:t>
              </a:r>
            </a:p>
          </p:txBody>
        </p:sp>
      </p:grpSp>
    </p:spTree>
    <p:extLst>
      <p:ext uri="{BB962C8B-B14F-4D97-AF65-F5344CB8AC3E}">
        <p14:creationId xmlns:p14="http://schemas.microsoft.com/office/powerpoint/2010/main" val="2405274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F86C6FE1-9DCC-A2B6-C857-41193491A4BA}"/>
              </a:ext>
            </a:extLst>
          </p:cNvPr>
          <p:cNvGrpSpPr/>
          <p:nvPr/>
        </p:nvGrpSpPr>
        <p:grpSpPr>
          <a:xfrm>
            <a:off x="57010" y="2386124"/>
            <a:ext cx="11381371" cy="3926558"/>
            <a:chOff x="1327042" y="2611232"/>
            <a:chExt cx="9599617" cy="3525660"/>
          </a:xfrm>
        </p:grpSpPr>
        <p:sp>
          <p:nvSpPr>
            <p:cNvPr id="101" name="rc4">
              <a:extLst>
                <a:ext uri="{FF2B5EF4-FFF2-40B4-BE49-F238E27FC236}">
                  <a16:creationId xmlns:a16="http://schemas.microsoft.com/office/drawing/2014/main" id="{FC4BB2A5-BE75-470B-AB35-F056F38D350A}"/>
                </a:ext>
              </a:extLst>
            </p:cNvPr>
            <p:cNvSpPr/>
            <p:nvPr/>
          </p:nvSpPr>
          <p:spPr>
            <a:xfrm>
              <a:off x="3897554" y="4170425"/>
              <a:ext cx="1606975" cy="162825"/>
            </a:xfrm>
            <a:prstGeom prst="rect">
              <a:avLst/>
            </a:prstGeom>
            <a:solidFill>
              <a:srgbClr val="0DD6CC">
                <a:alpha val="100000"/>
              </a:srgbClr>
            </a:solidFill>
          </p:spPr>
          <p:txBody>
            <a:bodyPr/>
            <a:lstStyle/>
            <a:p>
              <a:endParaRPr dirty="0"/>
            </a:p>
          </p:txBody>
        </p:sp>
        <p:sp>
          <p:nvSpPr>
            <p:cNvPr id="102" name="rc5">
              <a:extLst>
                <a:ext uri="{FF2B5EF4-FFF2-40B4-BE49-F238E27FC236}">
                  <a16:creationId xmlns:a16="http://schemas.microsoft.com/office/drawing/2014/main" id="{04177C6B-6951-3006-48FD-9F02C6E1BEAC}"/>
                </a:ext>
              </a:extLst>
            </p:cNvPr>
            <p:cNvSpPr/>
            <p:nvPr/>
          </p:nvSpPr>
          <p:spPr>
            <a:xfrm>
              <a:off x="5504530" y="4170425"/>
              <a:ext cx="5422129" cy="162825"/>
            </a:xfrm>
            <a:prstGeom prst="rect">
              <a:avLst/>
            </a:prstGeom>
            <a:solidFill>
              <a:srgbClr val="E83237">
                <a:alpha val="100000"/>
              </a:srgbClr>
            </a:solidFill>
          </p:spPr>
          <p:txBody>
            <a:bodyPr/>
            <a:lstStyle/>
            <a:p>
              <a:endParaRPr dirty="0"/>
            </a:p>
          </p:txBody>
        </p:sp>
        <p:sp>
          <p:nvSpPr>
            <p:cNvPr id="103" name="rc6">
              <a:extLst>
                <a:ext uri="{FF2B5EF4-FFF2-40B4-BE49-F238E27FC236}">
                  <a16:creationId xmlns:a16="http://schemas.microsoft.com/office/drawing/2014/main" id="{4DB6C9D9-D574-67E7-A10B-3928E1FD201C}"/>
                </a:ext>
              </a:extLst>
            </p:cNvPr>
            <p:cNvSpPr/>
            <p:nvPr/>
          </p:nvSpPr>
          <p:spPr>
            <a:xfrm>
              <a:off x="3897554" y="3919924"/>
              <a:ext cx="1718546" cy="162825"/>
            </a:xfrm>
            <a:prstGeom prst="rect">
              <a:avLst/>
            </a:prstGeom>
            <a:solidFill>
              <a:srgbClr val="0DD6CC">
                <a:alpha val="100000"/>
              </a:srgbClr>
            </a:solidFill>
          </p:spPr>
          <p:txBody>
            <a:bodyPr/>
            <a:lstStyle/>
            <a:p>
              <a:endParaRPr dirty="0"/>
            </a:p>
          </p:txBody>
        </p:sp>
        <p:sp>
          <p:nvSpPr>
            <p:cNvPr id="104" name="rc7">
              <a:extLst>
                <a:ext uri="{FF2B5EF4-FFF2-40B4-BE49-F238E27FC236}">
                  <a16:creationId xmlns:a16="http://schemas.microsoft.com/office/drawing/2014/main" id="{083A22AF-5B7F-1B58-FBB1-542241677A3B}"/>
                </a:ext>
              </a:extLst>
            </p:cNvPr>
            <p:cNvSpPr/>
            <p:nvPr/>
          </p:nvSpPr>
          <p:spPr>
            <a:xfrm>
              <a:off x="5616100" y="3919924"/>
              <a:ext cx="5310558" cy="162825"/>
            </a:xfrm>
            <a:prstGeom prst="rect">
              <a:avLst/>
            </a:prstGeom>
            <a:solidFill>
              <a:srgbClr val="E83237">
                <a:alpha val="100000"/>
              </a:srgbClr>
            </a:solidFill>
          </p:spPr>
          <p:txBody>
            <a:bodyPr/>
            <a:lstStyle/>
            <a:p>
              <a:endParaRPr dirty="0"/>
            </a:p>
          </p:txBody>
        </p:sp>
        <p:sp>
          <p:nvSpPr>
            <p:cNvPr id="105" name="rc8">
              <a:extLst>
                <a:ext uri="{FF2B5EF4-FFF2-40B4-BE49-F238E27FC236}">
                  <a16:creationId xmlns:a16="http://schemas.microsoft.com/office/drawing/2014/main" id="{D318D03A-3737-5374-5ED7-9512EF44FB62}"/>
                </a:ext>
              </a:extLst>
            </p:cNvPr>
            <p:cNvSpPr/>
            <p:nvPr/>
          </p:nvSpPr>
          <p:spPr>
            <a:xfrm>
              <a:off x="3897554" y="5695851"/>
              <a:ext cx="739234" cy="162825"/>
            </a:xfrm>
            <a:prstGeom prst="rect">
              <a:avLst/>
            </a:prstGeom>
            <a:solidFill>
              <a:srgbClr val="0DD6CC">
                <a:alpha val="100000"/>
              </a:srgbClr>
            </a:solidFill>
          </p:spPr>
          <p:txBody>
            <a:bodyPr/>
            <a:lstStyle/>
            <a:p>
              <a:endParaRPr dirty="0"/>
            </a:p>
          </p:txBody>
        </p:sp>
        <p:sp>
          <p:nvSpPr>
            <p:cNvPr id="106" name="rc9">
              <a:extLst>
                <a:ext uri="{FF2B5EF4-FFF2-40B4-BE49-F238E27FC236}">
                  <a16:creationId xmlns:a16="http://schemas.microsoft.com/office/drawing/2014/main" id="{CD5ED9FD-EC79-5645-83ED-85F75B4668DD}"/>
                </a:ext>
              </a:extLst>
            </p:cNvPr>
            <p:cNvSpPr/>
            <p:nvPr/>
          </p:nvSpPr>
          <p:spPr>
            <a:xfrm>
              <a:off x="4636789" y="5695851"/>
              <a:ext cx="6289870" cy="162825"/>
            </a:xfrm>
            <a:prstGeom prst="rect">
              <a:avLst/>
            </a:prstGeom>
            <a:solidFill>
              <a:srgbClr val="E83237">
                <a:alpha val="100000"/>
              </a:srgbClr>
            </a:solidFill>
          </p:spPr>
          <p:txBody>
            <a:bodyPr/>
            <a:lstStyle/>
            <a:p>
              <a:endParaRPr dirty="0"/>
            </a:p>
          </p:txBody>
        </p:sp>
        <p:sp>
          <p:nvSpPr>
            <p:cNvPr id="109" name="rc10">
              <a:extLst>
                <a:ext uri="{FF2B5EF4-FFF2-40B4-BE49-F238E27FC236}">
                  <a16:creationId xmlns:a16="http://schemas.microsoft.com/office/drawing/2014/main" id="{9528783A-E66E-D803-477B-9DDD3FC16038}"/>
                </a:ext>
              </a:extLst>
            </p:cNvPr>
            <p:cNvSpPr/>
            <p:nvPr/>
          </p:nvSpPr>
          <p:spPr>
            <a:xfrm>
              <a:off x="3897554" y="2667420"/>
              <a:ext cx="3080104" cy="162825"/>
            </a:xfrm>
            <a:prstGeom prst="rect">
              <a:avLst/>
            </a:prstGeom>
            <a:solidFill>
              <a:srgbClr val="0DD6CC">
                <a:alpha val="100000"/>
              </a:srgbClr>
            </a:solidFill>
          </p:spPr>
          <p:txBody>
            <a:bodyPr/>
            <a:lstStyle/>
            <a:p>
              <a:endParaRPr dirty="0"/>
            </a:p>
          </p:txBody>
        </p:sp>
        <p:sp>
          <p:nvSpPr>
            <p:cNvPr id="110" name="rc11">
              <a:extLst>
                <a:ext uri="{FF2B5EF4-FFF2-40B4-BE49-F238E27FC236}">
                  <a16:creationId xmlns:a16="http://schemas.microsoft.com/office/drawing/2014/main" id="{1E4E54FA-C055-EAD6-18C7-7B02E341A7F7}"/>
                </a:ext>
              </a:extLst>
            </p:cNvPr>
            <p:cNvSpPr/>
            <p:nvPr/>
          </p:nvSpPr>
          <p:spPr>
            <a:xfrm>
              <a:off x="6977659" y="2667420"/>
              <a:ext cx="3949000" cy="162825"/>
            </a:xfrm>
            <a:prstGeom prst="rect">
              <a:avLst/>
            </a:prstGeom>
            <a:solidFill>
              <a:srgbClr val="E83237">
                <a:alpha val="100000"/>
              </a:srgbClr>
            </a:solidFill>
          </p:spPr>
          <p:txBody>
            <a:bodyPr/>
            <a:lstStyle/>
            <a:p>
              <a:endParaRPr dirty="0"/>
            </a:p>
          </p:txBody>
        </p:sp>
        <p:sp>
          <p:nvSpPr>
            <p:cNvPr id="111" name="rc12">
              <a:extLst>
                <a:ext uri="{FF2B5EF4-FFF2-40B4-BE49-F238E27FC236}">
                  <a16:creationId xmlns:a16="http://schemas.microsoft.com/office/drawing/2014/main" id="{EA5CB239-356B-FF99-00C3-44E7F6BDD281}"/>
                </a:ext>
              </a:extLst>
            </p:cNvPr>
            <p:cNvSpPr/>
            <p:nvPr/>
          </p:nvSpPr>
          <p:spPr>
            <a:xfrm>
              <a:off x="3897554" y="3418923"/>
              <a:ext cx="2024776" cy="162825"/>
            </a:xfrm>
            <a:prstGeom prst="rect">
              <a:avLst/>
            </a:prstGeom>
            <a:solidFill>
              <a:srgbClr val="0DD6CC">
                <a:alpha val="100000"/>
              </a:srgbClr>
            </a:solidFill>
          </p:spPr>
          <p:txBody>
            <a:bodyPr/>
            <a:lstStyle/>
            <a:p>
              <a:endParaRPr dirty="0"/>
            </a:p>
          </p:txBody>
        </p:sp>
        <p:sp>
          <p:nvSpPr>
            <p:cNvPr id="112" name="rc13">
              <a:extLst>
                <a:ext uri="{FF2B5EF4-FFF2-40B4-BE49-F238E27FC236}">
                  <a16:creationId xmlns:a16="http://schemas.microsoft.com/office/drawing/2014/main" id="{DE02A901-C569-8FAD-76BD-2FB8AEE84E7E}"/>
                </a:ext>
              </a:extLst>
            </p:cNvPr>
            <p:cNvSpPr/>
            <p:nvPr/>
          </p:nvSpPr>
          <p:spPr>
            <a:xfrm>
              <a:off x="5922331" y="3418923"/>
              <a:ext cx="5004328" cy="162825"/>
            </a:xfrm>
            <a:prstGeom prst="rect">
              <a:avLst/>
            </a:prstGeom>
            <a:solidFill>
              <a:srgbClr val="E83237">
                <a:alpha val="100000"/>
              </a:srgbClr>
            </a:solidFill>
          </p:spPr>
          <p:txBody>
            <a:bodyPr/>
            <a:lstStyle/>
            <a:p>
              <a:endParaRPr dirty="0"/>
            </a:p>
          </p:txBody>
        </p:sp>
        <p:sp>
          <p:nvSpPr>
            <p:cNvPr id="113" name="rc14">
              <a:extLst>
                <a:ext uri="{FF2B5EF4-FFF2-40B4-BE49-F238E27FC236}">
                  <a16:creationId xmlns:a16="http://schemas.microsoft.com/office/drawing/2014/main" id="{66B3C56C-4D09-7502-D0E5-F94CBCC34274}"/>
                </a:ext>
              </a:extLst>
            </p:cNvPr>
            <p:cNvSpPr/>
            <p:nvPr/>
          </p:nvSpPr>
          <p:spPr>
            <a:xfrm>
              <a:off x="3897554" y="5194850"/>
              <a:ext cx="967668" cy="162825"/>
            </a:xfrm>
            <a:prstGeom prst="rect">
              <a:avLst/>
            </a:prstGeom>
            <a:solidFill>
              <a:srgbClr val="0DD6CC">
                <a:alpha val="100000"/>
              </a:srgbClr>
            </a:solidFill>
          </p:spPr>
          <p:txBody>
            <a:bodyPr/>
            <a:lstStyle/>
            <a:p>
              <a:endParaRPr dirty="0"/>
            </a:p>
          </p:txBody>
        </p:sp>
        <p:sp>
          <p:nvSpPr>
            <p:cNvPr id="114" name="rc15">
              <a:extLst>
                <a:ext uri="{FF2B5EF4-FFF2-40B4-BE49-F238E27FC236}">
                  <a16:creationId xmlns:a16="http://schemas.microsoft.com/office/drawing/2014/main" id="{29790825-A9CA-0073-F14A-009901C602AB}"/>
                </a:ext>
              </a:extLst>
            </p:cNvPr>
            <p:cNvSpPr/>
            <p:nvPr/>
          </p:nvSpPr>
          <p:spPr>
            <a:xfrm>
              <a:off x="4865223" y="5194850"/>
              <a:ext cx="6061436" cy="162825"/>
            </a:xfrm>
            <a:prstGeom prst="rect">
              <a:avLst/>
            </a:prstGeom>
            <a:solidFill>
              <a:srgbClr val="E83237">
                <a:alpha val="100000"/>
              </a:srgbClr>
            </a:solidFill>
          </p:spPr>
          <p:txBody>
            <a:bodyPr/>
            <a:lstStyle/>
            <a:p>
              <a:endParaRPr dirty="0"/>
            </a:p>
          </p:txBody>
        </p:sp>
        <p:sp>
          <p:nvSpPr>
            <p:cNvPr id="115" name="rc16">
              <a:extLst>
                <a:ext uri="{FF2B5EF4-FFF2-40B4-BE49-F238E27FC236}">
                  <a16:creationId xmlns:a16="http://schemas.microsoft.com/office/drawing/2014/main" id="{7B0F2C3D-CD17-CE0D-5294-B8801BAFD4D2}"/>
                </a:ext>
              </a:extLst>
            </p:cNvPr>
            <p:cNvSpPr/>
            <p:nvPr/>
          </p:nvSpPr>
          <p:spPr>
            <a:xfrm>
              <a:off x="3897554" y="3168422"/>
              <a:ext cx="2051815" cy="162825"/>
            </a:xfrm>
            <a:prstGeom prst="rect">
              <a:avLst/>
            </a:prstGeom>
            <a:solidFill>
              <a:srgbClr val="0DD6CC">
                <a:alpha val="100000"/>
              </a:srgbClr>
            </a:solidFill>
          </p:spPr>
          <p:txBody>
            <a:bodyPr/>
            <a:lstStyle/>
            <a:p>
              <a:endParaRPr dirty="0"/>
            </a:p>
          </p:txBody>
        </p:sp>
        <p:sp>
          <p:nvSpPr>
            <p:cNvPr id="116" name="rc17">
              <a:extLst>
                <a:ext uri="{FF2B5EF4-FFF2-40B4-BE49-F238E27FC236}">
                  <a16:creationId xmlns:a16="http://schemas.microsoft.com/office/drawing/2014/main" id="{658EFFA4-FDFB-F81E-0EFD-A20C05D53E0B}"/>
                </a:ext>
              </a:extLst>
            </p:cNvPr>
            <p:cNvSpPr/>
            <p:nvPr/>
          </p:nvSpPr>
          <p:spPr>
            <a:xfrm>
              <a:off x="5949369" y="3168422"/>
              <a:ext cx="4977289" cy="162825"/>
            </a:xfrm>
            <a:prstGeom prst="rect">
              <a:avLst/>
            </a:prstGeom>
            <a:solidFill>
              <a:srgbClr val="E83237">
                <a:alpha val="100000"/>
              </a:srgbClr>
            </a:solidFill>
          </p:spPr>
          <p:txBody>
            <a:bodyPr/>
            <a:lstStyle/>
            <a:p>
              <a:endParaRPr dirty="0"/>
            </a:p>
          </p:txBody>
        </p:sp>
        <p:sp>
          <p:nvSpPr>
            <p:cNvPr id="117" name="rc18">
              <a:extLst>
                <a:ext uri="{FF2B5EF4-FFF2-40B4-BE49-F238E27FC236}">
                  <a16:creationId xmlns:a16="http://schemas.microsoft.com/office/drawing/2014/main" id="{64F9E4E7-AE33-6F37-D746-7DD25BECD7DA}"/>
                </a:ext>
              </a:extLst>
            </p:cNvPr>
            <p:cNvSpPr/>
            <p:nvPr/>
          </p:nvSpPr>
          <p:spPr>
            <a:xfrm>
              <a:off x="3897554" y="4693853"/>
              <a:ext cx="1453884" cy="162825"/>
            </a:xfrm>
            <a:prstGeom prst="rect">
              <a:avLst/>
            </a:prstGeom>
            <a:solidFill>
              <a:srgbClr val="0DD6CC">
                <a:alpha val="100000"/>
              </a:srgbClr>
            </a:solidFill>
          </p:spPr>
          <p:txBody>
            <a:bodyPr/>
            <a:lstStyle/>
            <a:p>
              <a:endParaRPr dirty="0"/>
            </a:p>
          </p:txBody>
        </p:sp>
        <p:sp>
          <p:nvSpPr>
            <p:cNvPr id="118" name="rc19">
              <a:extLst>
                <a:ext uri="{FF2B5EF4-FFF2-40B4-BE49-F238E27FC236}">
                  <a16:creationId xmlns:a16="http://schemas.microsoft.com/office/drawing/2014/main" id="{8DD032BA-92D2-7861-FF8E-4B7A2C2879BA}"/>
                </a:ext>
              </a:extLst>
            </p:cNvPr>
            <p:cNvSpPr/>
            <p:nvPr/>
          </p:nvSpPr>
          <p:spPr>
            <a:xfrm>
              <a:off x="5351438" y="4693853"/>
              <a:ext cx="5575220" cy="162825"/>
            </a:xfrm>
            <a:prstGeom prst="rect">
              <a:avLst/>
            </a:prstGeom>
            <a:solidFill>
              <a:srgbClr val="E83237">
                <a:alpha val="100000"/>
              </a:srgbClr>
            </a:solidFill>
          </p:spPr>
          <p:txBody>
            <a:bodyPr/>
            <a:lstStyle/>
            <a:p>
              <a:endParaRPr dirty="0"/>
            </a:p>
          </p:txBody>
        </p:sp>
        <p:sp>
          <p:nvSpPr>
            <p:cNvPr id="119" name="rc20">
              <a:extLst>
                <a:ext uri="{FF2B5EF4-FFF2-40B4-BE49-F238E27FC236}">
                  <a16:creationId xmlns:a16="http://schemas.microsoft.com/office/drawing/2014/main" id="{8FF2B2D4-0A3E-CBD6-ACC9-555603D495A3}"/>
                </a:ext>
              </a:extLst>
            </p:cNvPr>
            <p:cNvSpPr/>
            <p:nvPr/>
          </p:nvSpPr>
          <p:spPr>
            <a:xfrm>
              <a:off x="3897554" y="5946351"/>
              <a:ext cx="515179" cy="162825"/>
            </a:xfrm>
            <a:prstGeom prst="rect">
              <a:avLst/>
            </a:prstGeom>
            <a:solidFill>
              <a:srgbClr val="0DD6CC">
                <a:alpha val="100000"/>
              </a:srgbClr>
            </a:solidFill>
          </p:spPr>
          <p:txBody>
            <a:bodyPr/>
            <a:lstStyle/>
            <a:p>
              <a:endParaRPr dirty="0"/>
            </a:p>
          </p:txBody>
        </p:sp>
        <p:sp>
          <p:nvSpPr>
            <p:cNvPr id="120" name="rc21">
              <a:extLst>
                <a:ext uri="{FF2B5EF4-FFF2-40B4-BE49-F238E27FC236}">
                  <a16:creationId xmlns:a16="http://schemas.microsoft.com/office/drawing/2014/main" id="{E4FE4DDB-61A6-369D-3DFF-DD1C565FCC86}"/>
                </a:ext>
              </a:extLst>
            </p:cNvPr>
            <p:cNvSpPr/>
            <p:nvPr/>
          </p:nvSpPr>
          <p:spPr>
            <a:xfrm>
              <a:off x="4412733" y="5946351"/>
              <a:ext cx="6513926" cy="162825"/>
            </a:xfrm>
            <a:prstGeom prst="rect">
              <a:avLst/>
            </a:prstGeom>
            <a:solidFill>
              <a:srgbClr val="E83237">
                <a:alpha val="100000"/>
              </a:srgbClr>
            </a:solidFill>
          </p:spPr>
          <p:txBody>
            <a:bodyPr/>
            <a:lstStyle/>
            <a:p>
              <a:endParaRPr dirty="0"/>
            </a:p>
          </p:txBody>
        </p:sp>
        <p:sp>
          <p:nvSpPr>
            <p:cNvPr id="121" name="rc22">
              <a:extLst>
                <a:ext uri="{FF2B5EF4-FFF2-40B4-BE49-F238E27FC236}">
                  <a16:creationId xmlns:a16="http://schemas.microsoft.com/office/drawing/2014/main" id="{93331EC4-CFD1-8B9B-1010-E61C64DA5ECC}"/>
                </a:ext>
              </a:extLst>
            </p:cNvPr>
            <p:cNvSpPr/>
            <p:nvPr/>
          </p:nvSpPr>
          <p:spPr>
            <a:xfrm>
              <a:off x="3897554" y="5445350"/>
              <a:ext cx="847774" cy="162825"/>
            </a:xfrm>
            <a:prstGeom prst="rect">
              <a:avLst/>
            </a:prstGeom>
            <a:solidFill>
              <a:srgbClr val="0DD6CC">
                <a:alpha val="100000"/>
              </a:srgbClr>
            </a:solidFill>
          </p:spPr>
          <p:txBody>
            <a:bodyPr/>
            <a:lstStyle/>
            <a:p>
              <a:endParaRPr dirty="0"/>
            </a:p>
          </p:txBody>
        </p:sp>
        <p:sp>
          <p:nvSpPr>
            <p:cNvPr id="122" name="rc23">
              <a:extLst>
                <a:ext uri="{FF2B5EF4-FFF2-40B4-BE49-F238E27FC236}">
                  <a16:creationId xmlns:a16="http://schemas.microsoft.com/office/drawing/2014/main" id="{CB82D463-4E1B-EAB2-2EC9-4B9910EA58C6}"/>
                </a:ext>
              </a:extLst>
            </p:cNvPr>
            <p:cNvSpPr/>
            <p:nvPr/>
          </p:nvSpPr>
          <p:spPr>
            <a:xfrm>
              <a:off x="4745328" y="5445350"/>
              <a:ext cx="6181330" cy="162825"/>
            </a:xfrm>
            <a:prstGeom prst="rect">
              <a:avLst/>
            </a:prstGeom>
            <a:solidFill>
              <a:srgbClr val="E83237">
                <a:alpha val="100000"/>
              </a:srgbClr>
            </a:solidFill>
          </p:spPr>
          <p:txBody>
            <a:bodyPr/>
            <a:lstStyle/>
            <a:p>
              <a:endParaRPr dirty="0"/>
            </a:p>
          </p:txBody>
        </p:sp>
        <p:sp>
          <p:nvSpPr>
            <p:cNvPr id="125" name="rc24">
              <a:extLst>
                <a:ext uri="{FF2B5EF4-FFF2-40B4-BE49-F238E27FC236}">
                  <a16:creationId xmlns:a16="http://schemas.microsoft.com/office/drawing/2014/main" id="{93EE44F3-758E-A303-C2F3-2865D37BD9BA}"/>
                </a:ext>
              </a:extLst>
            </p:cNvPr>
            <p:cNvSpPr/>
            <p:nvPr/>
          </p:nvSpPr>
          <p:spPr>
            <a:xfrm>
              <a:off x="3897554" y="3669423"/>
              <a:ext cx="1955977" cy="162825"/>
            </a:xfrm>
            <a:prstGeom prst="rect">
              <a:avLst/>
            </a:prstGeom>
            <a:solidFill>
              <a:srgbClr val="0DD6CC">
                <a:alpha val="100000"/>
              </a:srgbClr>
            </a:solidFill>
          </p:spPr>
          <p:txBody>
            <a:bodyPr/>
            <a:lstStyle/>
            <a:p>
              <a:endParaRPr dirty="0"/>
            </a:p>
          </p:txBody>
        </p:sp>
        <p:sp>
          <p:nvSpPr>
            <p:cNvPr id="126" name="rc25">
              <a:extLst>
                <a:ext uri="{FF2B5EF4-FFF2-40B4-BE49-F238E27FC236}">
                  <a16:creationId xmlns:a16="http://schemas.microsoft.com/office/drawing/2014/main" id="{D47600CC-A00F-1EA4-8A76-4A2A1A21C9E8}"/>
                </a:ext>
              </a:extLst>
            </p:cNvPr>
            <p:cNvSpPr/>
            <p:nvPr/>
          </p:nvSpPr>
          <p:spPr>
            <a:xfrm>
              <a:off x="5853531" y="3669423"/>
              <a:ext cx="5073128" cy="162825"/>
            </a:xfrm>
            <a:prstGeom prst="rect">
              <a:avLst/>
            </a:prstGeom>
            <a:solidFill>
              <a:srgbClr val="E83237">
                <a:alpha val="100000"/>
              </a:srgbClr>
            </a:solidFill>
          </p:spPr>
          <p:txBody>
            <a:bodyPr/>
            <a:lstStyle/>
            <a:p>
              <a:endParaRPr dirty="0"/>
            </a:p>
          </p:txBody>
        </p:sp>
        <p:sp>
          <p:nvSpPr>
            <p:cNvPr id="127" name="rc26">
              <a:extLst>
                <a:ext uri="{FF2B5EF4-FFF2-40B4-BE49-F238E27FC236}">
                  <a16:creationId xmlns:a16="http://schemas.microsoft.com/office/drawing/2014/main" id="{EEDBAC06-9F57-56A8-8252-32C85279120D}"/>
                </a:ext>
              </a:extLst>
            </p:cNvPr>
            <p:cNvSpPr/>
            <p:nvPr/>
          </p:nvSpPr>
          <p:spPr>
            <a:xfrm>
              <a:off x="3897554" y="2917921"/>
              <a:ext cx="2892277" cy="162825"/>
            </a:xfrm>
            <a:prstGeom prst="rect">
              <a:avLst/>
            </a:prstGeom>
            <a:solidFill>
              <a:srgbClr val="0DD6CC">
                <a:alpha val="100000"/>
              </a:srgbClr>
            </a:solidFill>
          </p:spPr>
          <p:txBody>
            <a:bodyPr/>
            <a:lstStyle/>
            <a:p>
              <a:endParaRPr dirty="0"/>
            </a:p>
          </p:txBody>
        </p:sp>
        <p:sp>
          <p:nvSpPr>
            <p:cNvPr id="128" name="rc27">
              <a:extLst>
                <a:ext uri="{FF2B5EF4-FFF2-40B4-BE49-F238E27FC236}">
                  <a16:creationId xmlns:a16="http://schemas.microsoft.com/office/drawing/2014/main" id="{4BD7B3FD-95ED-6E54-7E2B-3F406CF1168D}"/>
                </a:ext>
              </a:extLst>
            </p:cNvPr>
            <p:cNvSpPr/>
            <p:nvPr/>
          </p:nvSpPr>
          <p:spPr>
            <a:xfrm>
              <a:off x="6789831" y="2917921"/>
              <a:ext cx="4136828" cy="162825"/>
            </a:xfrm>
            <a:prstGeom prst="rect">
              <a:avLst/>
            </a:prstGeom>
            <a:solidFill>
              <a:srgbClr val="E83237">
                <a:alpha val="100000"/>
              </a:srgbClr>
            </a:solidFill>
          </p:spPr>
          <p:txBody>
            <a:bodyPr/>
            <a:lstStyle/>
            <a:p>
              <a:endParaRPr dirty="0"/>
            </a:p>
          </p:txBody>
        </p:sp>
        <p:sp>
          <p:nvSpPr>
            <p:cNvPr id="131" name="rc28">
              <a:extLst>
                <a:ext uri="{FF2B5EF4-FFF2-40B4-BE49-F238E27FC236}">
                  <a16:creationId xmlns:a16="http://schemas.microsoft.com/office/drawing/2014/main" id="{6F692350-F8D7-1B26-771B-1C3CF907929D}"/>
                </a:ext>
              </a:extLst>
            </p:cNvPr>
            <p:cNvSpPr/>
            <p:nvPr/>
          </p:nvSpPr>
          <p:spPr>
            <a:xfrm>
              <a:off x="3897554" y="4443349"/>
              <a:ext cx="1574356" cy="162825"/>
            </a:xfrm>
            <a:prstGeom prst="rect">
              <a:avLst/>
            </a:prstGeom>
            <a:solidFill>
              <a:srgbClr val="0DD6CC">
                <a:alpha val="100000"/>
              </a:srgbClr>
            </a:solidFill>
          </p:spPr>
          <p:txBody>
            <a:bodyPr/>
            <a:lstStyle/>
            <a:p>
              <a:endParaRPr dirty="0"/>
            </a:p>
          </p:txBody>
        </p:sp>
        <p:sp>
          <p:nvSpPr>
            <p:cNvPr id="132" name="rc29">
              <a:extLst>
                <a:ext uri="{FF2B5EF4-FFF2-40B4-BE49-F238E27FC236}">
                  <a16:creationId xmlns:a16="http://schemas.microsoft.com/office/drawing/2014/main" id="{120C9978-C20F-A5FD-3AE7-ABFE2FD2F2FC}"/>
                </a:ext>
              </a:extLst>
            </p:cNvPr>
            <p:cNvSpPr/>
            <p:nvPr/>
          </p:nvSpPr>
          <p:spPr>
            <a:xfrm>
              <a:off x="5471910" y="4443349"/>
              <a:ext cx="5454749" cy="162825"/>
            </a:xfrm>
            <a:prstGeom prst="rect">
              <a:avLst/>
            </a:prstGeom>
            <a:solidFill>
              <a:srgbClr val="E83237">
                <a:alpha val="100000"/>
              </a:srgbClr>
            </a:solidFill>
          </p:spPr>
          <p:txBody>
            <a:bodyPr/>
            <a:lstStyle/>
            <a:p>
              <a:endParaRPr dirty="0"/>
            </a:p>
          </p:txBody>
        </p:sp>
        <p:sp>
          <p:nvSpPr>
            <p:cNvPr id="133" name="rc30">
              <a:extLst>
                <a:ext uri="{FF2B5EF4-FFF2-40B4-BE49-F238E27FC236}">
                  <a16:creationId xmlns:a16="http://schemas.microsoft.com/office/drawing/2014/main" id="{33321BAA-7362-2FA4-1067-36619C11EC46}"/>
                </a:ext>
              </a:extLst>
            </p:cNvPr>
            <p:cNvSpPr/>
            <p:nvPr/>
          </p:nvSpPr>
          <p:spPr>
            <a:xfrm>
              <a:off x="3897554" y="4944366"/>
              <a:ext cx="1008034" cy="162825"/>
            </a:xfrm>
            <a:prstGeom prst="rect">
              <a:avLst/>
            </a:prstGeom>
            <a:solidFill>
              <a:srgbClr val="0DD6CC">
                <a:alpha val="100000"/>
              </a:srgbClr>
            </a:solidFill>
          </p:spPr>
          <p:txBody>
            <a:bodyPr/>
            <a:lstStyle/>
            <a:p>
              <a:endParaRPr dirty="0"/>
            </a:p>
          </p:txBody>
        </p:sp>
        <p:sp>
          <p:nvSpPr>
            <p:cNvPr id="135" name="rc31">
              <a:extLst>
                <a:ext uri="{FF2B5EF4-FFF2-40B4-BE49-F238E27FC236}">
                  <a16:creationId xmlns:a16="http://schemas.microsoft.com/office/drawing/2014/main" id="{E549EA62-82A1-6D19-4DC7-54F0DE7BB2ED}"/>
                </a:ext>
              </a:extLst>
            </p:cNvPr>
            <p:cNvSpPr/>
            <p:nvPr/>
          </p:nvSpPr>
          <p:spPr>
            <a:xfrm>
              <a:off x="4905588" y="4944366"/>
              <a:ext cx="6021071" cy="162825"/>
            </a:xfrm>
            <a:prstGeom prst="rect">
              <a:avLst/>
            </a:prstGeom>
            <a:solidFill>
              <a:srgbClr val="E83237">
                <a:alpha val="100000"/>
              </a:srgbClr>
            </a:solidFill>
          </p:spPr>
          <p:txBody>
            <a:bodyPr/>
            <a:lstStyle/>
            <a:p>
              <a:endParaRPr dirty="0"/>
            </a:p>
          </p:txBody>
        </p:sp>
        <p:sp>
          <p:nvSpPr>
            <p:cNvPr id="136" name="tx34">
              <a:extLst>
                <a:ext uri="{FF2B5EF4-FFF2-40B4-BE49-F238E27FC236}">
                  <a16:creationId xmlns:a16="http://schemas.microsoft.com/office/drawing/2014/main" id="{FD941CFF-153E-5DB6-8F7C-0028421C0346}"/>
                </a:ext>
              </a:extLst>
            </p:cNvPr>
            <p:cNvSpPr/>
            <p:nvPr/>
          </p:nvSpPr>
          <p:spPr>
            <a:xfrm>
              <a:off x="4538353" y="419012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23%</a:t>
              </a:r>
            </a:p>
          </p:txBody>
        </p:sp>
        <p:sp>
          <p:nvSpPr>
            <p:cNvPr id="137" name="tx35">
              <a:extLst>
                <a:ext uri="{FF2B5EF4-FFF2-40B4-BE49-F238E27FC236}">
                  <a16:creationId xmlns:a16="http://schemas.microsoft.com/office/drawing/2014/main" id="{4DAA4B15-DAA2-B573-0B54-24DC68C56240}"/>
                </a:ext>
              </a:extLst>
            </p:cNvPr>
            <p:cNvSpPr/>
            <p:nvPr/>
          </p:nvSpPr>
          <p:spPr>
            <a:xfrm>
              <a:off x="4594138" y="393962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138" name="tx36">
              <a:extLst>
                <a:ext uri="{FF2B5EF4-FFF2-40B4-BE49-F238E27FC236}">
                  <a16:creationId xmlns:a16="http://schemas.microsoft.com/office/drawing/2014/main" id="{EF616059-BBE6-4C9A-5A47-89EA5C2B94A6}"/>
                </a:ext>
              </a:extLst>
            </p:cNvPr>
            <p:cNvSpPr/>
            <p:nvPr/>
          </p:nvSpPr>
          <p:spPr>
            <a:xfrm>
              <a:off x="4104482" y="5717992"/>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139" name="tx37">
              <a:extLst>
                <a:ext uri="{FF2B5EF4-FFF2-40B4-BE49-F238E27FC236}">
                  <a16:creationId xmlns:a16="http://schemas.microsoft.com/office/drawing/2014/main" id="{99CA7832-4342-BBFA-7C1A-4CCFA84D7A8C}"/>
                </a:ext>
              </a:extLst>
            </p:cNvPr>
            <p:cNvSpPr/>
            <p:nvPr/>
          </p:nvSpPr>
          <p:spPr>
            <a:xfrm>
              <a:off x="5274917" y="268956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44%</a:t>
              </a:r>
            </a:p>
          </p:txBody>
        </p:sp>
        <p:sp>
          <p:nvSpPr>
            <p:cNvPr id="140" name="tx38">
              <a:extLst>
                <a:ext uri="{FF2B5EF4-FFF2-40B4-BE49-F238E27FC236}">
                  <a16:creationId xmlns:a16="http://schemas.microsoft.com/office/drawing/2014/main" id="{C17C8ACC-F386-DA3F-4D0F-9FAF583EBE78}"/>
                </a:ext>
              </a:extLst>
            </p:cNvPr>
            <p:cNvSpPr/>
            <p:nvPr/>
          </p:nvSpPr>
          <p:spPr>
            <a:xfrm>
              <a:off x="4747253" y="343862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29%</a:t>
              </a:r>
            </a:p>
          </p:txBody>
        </p:sp>
        <p:sp>
          <p:nvSpPr>
            <p:cNvPr id="141" name="tx39">
              <a:extLst>
                <a:ext uri="{FF2B5EF4-FFF2-40B4-BE49-F238E27FC236}">
                  <a16:creationId xmlns:a16="http://schemas.microsoft.com/office/drawing/2014/main" id="{46CB2330-E9F1-2212-D449-48CA06434E28}"/>
                </a:ext>
              </a:extLst>
            </p:cNvPr>
            <p:cNvSpPr/>
            <p:nvPr/>
          </p:nvSpPr>
          <p:spPr>
            <a:xfrm>
              <a:off x="4218699" y="521699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143" name="tx40">
              <a:extLst>
                <a:ext uri="{FF2B5EF4-FFF2-40B4-BE49-F238E27FC236}">
                  <a16:creationId xmlns:a16="http://schemas.microsoft.com/office/drawing/2014/main" id="{3A02C4EA-C6C0-E915-5B18-A75F5F2C46C4}"/>
                </a:ext>
              </a:extLst>
            </p:cNvPr>
            <p:cNvSpPr/>
            <p:nvPr/>
          </p:nvSpPr>
          <p:spPr>
            <a:xfrm>
              <a:off x="4760773" y="318812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29%</a:t>
              </a:r>
            </a:p>
          </p:txBody>
        </p:sp>
        <p:sp>
          <p:nvSpPr>
            <p:cNvPr id="144" name="tx41">
              <a:extLst>
                <a:ext uri="{FF2B5EF4-FFF2-40B4-BE49-F238E27FC236}">
                  <a16:creationId xmlns:a16="http://schemas.microsoft.com/office/drawing/2014/main" id="{29A16492-AAED-3D38-A33C-825F206D4CB8}"/>
                </a:ext>
              </a:extLst>
            </p:cNvPr>
            <p:cNvSpPr/>
            <p:nvPr/>
          </p:nvSpPr>
          <p:spPr>
            <a:xfrm>
              <a:off x="4461807" y="471355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146" name="tx42">
              <a:extLst>
                <a:ext uri="{FF2B5EF4-FFF2-40B4-BE49-F238E27FC236}">
                  <a16:creationId xmlns:a16="http://schemas.microsoft.com/office/drawing/2014/main" id="{0E60049C-C51B-D36F-F58E-3A0F25EC70AF}"/>
                </a:ext>
              </a:extLst>
            </p:cNvPr>
            <p:cNvSpPr/>
            <p:nvPr/>
          </p:nvSpPr>
          <p:spPr>
            <a:xfrm>
              <a:off x="4037659" y="596849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7%</a:t>
              </a:r>
            </a:p>
          </p:txBody>
        </p:sp>
        <p:sp>
          <p:nvSpPr>
            <p:cNvPr id="147" name="tx43">
              <a:extLst>
                <a:ext uri="{FF2B5EF4-FFF2-40B4-BE49-F238E27FC236}">
                  <a16:creationId xmlns:a16="http://schemas.microsoft.com/office/drawing/2014/main" id="{89F9EBA4-717F-F56B-08F2-75D4DDD53A19}"/>
                </a:ext>
              </a:extLst>
            </p:cNvPr>
            <p:cNvSpPr/>
            <p:nvPr/>
          </p:nvSpPr>
          <p:spPr>
            <a:xfrm>
              <a:off x="4158752" y="546505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148" name="tx44">
              <a:extLst>
                <a:ext uri="{FF2B5EF4-FFF2-40B4-BE49-F238E27FC236}">
                  <a16:creationId xmlns:a16="http://schemas.microsoft.com/office/drawing/2014/main" id="{05441CD8-90AB-EFAB-C988-F67450694E87}"/>
                </a:ext>
              </a:extLst>
            </p:cNvPr>
            <p:cNvSpPr/>
            <p:nvPr/>
          </p:nvSpPr>
          <p:spPr>
            <a:xfrm>
              <a:off x="4712854" y="368912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150" name="tx45">
              <a:extLst>
                <a:ext uri="{FF2B5EF4-FFF2-40B4-BE49-F238E27FC236}">
                  <a16:creationId xmlns:a16="http://schemas.microsoft.com/office/drawing/2014/main" id="{EB4BAA6D-7B75-A963-3F48-7B726F7F45C3}"/>
                </a:ext>
              </a:extLst>
            </p:cNvPr>
            <p:cNvSpPr/>
            <p:nvPr/>
          </p:nvSpPr>
          <p:spPr>
            <a:xfrm>
              <a:off x="5181004" y="294006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41%</a:t>
              </a:r>
            </a:p>
          </p:txBody>
        </p:sp>
        <p:sp>
          <p:nvSpPr>
            <p:cNvPr id="151" name="tx46">
              <a:extLst>
                <a:ext uri="{FF2B5EF4-FFF2-40B4-BE49-F238E27FC236}">
                  <a16:creationId xmlns:a16="http://schemas.microsoft.com/office/drawing/2014/main" id="{1190A364-0872-6620-66AD-7EA3FF667BDC}"/>
                </a:ext>
              </a:extLst>
            </p:cNvPr>
            <p:cNvSpPr/>
            <p:nvPr/>
          </p:nvSpPr>
          <p:spPr>
            <a:xfrm>
              <a:off x="4522043" y="446305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152" name="tx47">
              <a:extLst>
                <a:ext uri="{FF2B5EF4-FFF2-40B4-BE49-F238E27FC236}">
                  <a16:creationId xmlns:a16="http://schemas.microsoft.com/office/drawing/2014/main" id="{557390E2-F810-DE29-5FC9-254BB227CB97}"/>
                </a:ext>
              </a:extLst>
            </p:cNvPr>
            <p:cNvSpPr/>
            <p:nvPr/>
          </p:nvSpPr>
          <p:spPr>
            <a:xfrm>
              <a:off x="4238882" y="496650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153" name="tx49">
              <a:extLst>
                <a:ext uri="{FF2B5EF4-FFF2-40B4-BE49-F238E27FC236}">
                  <a16:creationId xmlns:a16="http://schemas.microsoft.com/office/drawing/2014/main" id="{BE14E78A-D6AB-47E3-EE64-40EC16A83A14}"/>
                </a:ext>
              </a:extLst>
            </p:cNvPr>
            <p:cNvSpPr/>
            <p:nvPr/>
          </p:nvSpPr>
          <p:spPr>
            <a:xfrm>
              <a:off x="8052906" y="419256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77%</a:t>
              </a:r>
            </a:p>
          </p:txBody>
        </p:sp>
        <p:sp>
          <p:nvSpPr>
            <p:cNvPr id="154" name="tx50">
              <a:extLst>
                <a:ext uri="{FF2B5EF4-FFF2-40B4-BE49-F238E27FC236}">
                  <a16:creationId xmlns:a16="http://schemas.microsoft.com/office/drawing/2014/main" id="{6949F9FB-D986-A3E2-C7A3-401E436FB589}"/>
                </a:ext>
              </a:extLst>
            </p:cNvPr>
            <p:cNvSpPr/>
            <p:nvPr/>
          </p:nvSpPr>
          <p:spPr>
            <a:xfrm>
              <a:off x="8108691" y="393962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76%</a:t>
              </a:r>
            </a:p>
          </p:txBody>
        </p:sp>
        <p:sp>
          <p:nvSpPr>
            <p:cNvPr id="155" name="tx51">
              <a:extLst>
                <a:ext uri="{FF2B5EF4-FFF2-40B4-BE49-F238E27FC236}">
                  <a16:creationId xmlns:a16="http://schemas.microsoft.com/office/drawing/2014/main" id="{71F3518F-D7AD-643E-09C1-FD629F722F9C}"/>
                </a:ext>
              </a:extLst>
            </p:cNvPr>
            <p:cNvSpPr/>
            <p:nvPr/>
          </p:nvSpPr>
          <p:spPr>
            <a:xfrm>
              <a:off x="7619035" y="571555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89%</a:t>
              </a:r>
            </a:p>
          </p:txBody>
        </p:sp>
        <p:sp>
          <p:nvSpPr>
            <p:cNvPr id="156" name="tx52">
              <a:extLst>
                <a:ext uri="{FF2B5EF4-FFF2-40B4-BE49-F238E27FC236}">
                  <a16:creationId xmlns:a16="http://schemas.microsoft.com/office/drawing/2014/main" id="{290D05E5-5A69-70FF-4029-7BEF449400ED}"/>
                </a:ext>
              </a:extLst>
            </p:cNvPr>
            <p:cNvSpPr/>
            <p:nvPr/>
          </p:nvSpPr>
          <p:spPr>
            <a:xfrm>
              <a:off x="8789470" y="2687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56%</a:t>
              </a:r>
            </a:p>
          </p:txBody>
        </p:sp>
        <p:sp>
          <p:nvSpPr>
            <p:cNvPr id="158" name="tx53">
              <a:extLst>
                <a:ext uri="{FF2B5EF4-FFF2-40B4-BE49-F238E27FC236}">
                  <a16:creationId xmlns:a16="http://schemas.microsoft.com/office/drawing/2014/main" id="{FB172864-6869-EB27-58EA-D548ADB85CDF}"/>
                </a:ext>
              </a:extLst>
            </p:cNvPr>
            <p:cNvSpPr/>
            <p:nvPr/>
          </p:nvSpPr>
          <p:spPr>
            <a:xfrm>
              <a:off x="8261806" y="344106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71%</a:t>
              </a:r>
            </a:p>
          </p:txBody>
        </p:sp>
        <p:sp>
          <p:nvSpPr>
            <p:cNvPr id="159" name="tx54">
              <a:extLst>
                <a:ext uri="{FF2B5EF4-FFF2-40B4-BE49-F238E27FC236}">
                  <a16:creationId xmlns:a16="http://schemas.microsoft.com/office/drawing/2014/main" id="{AD8A3403-39AA-1FE8-079F-04464603E693}"/>
                </a:ext>
              </a:extLst>
            </p:cNvPr>
            <p:cNvSpPr/>
            <p:nvPr/>
          </p:nvSpPr>
          <p:spPr>
            <a:xfrm>
              <a:off x="7733252" y="521455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86%</a:t>
              </a:r>
            </a:p>
          </p:txBody>
        </p:sp>
        <p:sp>
          <p:nvSpPr>
            <p:cNvPr id="161" name="tx55">
              <a:extLst>
                <a:ext uri="{FF2B5EF4-FFF2-40B4-BE49-F238E27FC236}">
                  <a16:creationId xmlns:a16="http://schemas.microsoft.com/office/drawing/2014/main" id="{9E683C77-CF55-045A-BC3C-693EC5209056}"/>
                </a:ext>
              </a:extLst>
            </p:cNvPr>
            <p:cNvSpPr/>
            <p:nvPr/>
          </p:nvSpPr>
          <p:spPr>
            <a:xfrm>
              <a:off x="8275325" y="319056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71%</a:t>
              </a:r>
            </a:p>
          </p:txBody>
        </p:sp>
        <p:sp>
          <p:nvSpPr>
            <p:cNvPr id="162" name="tx56">
              <a:extLst>
                <a:ext uri="{FF2B5EF4-FFF2-40B4-BE49-F238E27FC236}">
                  <a16:creationId xmlns:a16="http://schemas.microsoft.com/office/drawing/2014/main" id="{7EF4BD14-CE4B-657B-92F5-E8170CEB5970}"/>
                </a:ext>
              </a:extLst>
            </p:cNvPr>
            <p:cNvSpPr/>
            <p:nvPr/>
          </p:nvSpPr>
          <p:spPr>
            <a:xfrm>
              <a:off x="7976360" y="471355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79%</a:t>
              </a:r>
            </a:p>
          </p:txBody>
        </p:sp>
        <p:sp>
          <p:nvSpPr>
            <p:cNvPr id="163" name="tx57">
              <a:extLst>
                <a:ext uri="{FF2B5EF4-FFF2-40B4-BE49-F238E27FC236}">
                  <a16:creationId xmlns:a16="http://schemas.microsoft.com/office/drawing/2014/main" id="{2B12B408-71B5-45D7-BC44-178BBC3821EC}"/>
                </a:ext>
              </a:extLst>
            </p:cNvPr>
            <p:cNvSpPr/>
            <p:nvPr/>
          </p:nvSpPr>
          <p:spPr>
            <a:xfrm>
              <a:off x="7507007" y="596605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93%</a:t>
              </a:r>
            </a:p>
          </p:txBody>
        </p:sp>
        <p:sp>
          <p:nvSpPr>
            <p:cNvPr id="164" name="tx58">
              <a:extLst>
                <a:ext uri="{FF2B5EF4-FFF2-40B4-BE49-F238E27FC236}">
                  <a16:creationId xmlns:a16="http://schemas.microsoft.com/office/drawing/2014/main" id="{AA794C3F-C238-27C3-74E5-27AC2DA16C18}"/>
                </a:ext>
              </a:extLst>
            </p:cNvPr>
            <p:cNvSpPr/>
            <p:nvPr/>
          </p:nvSpPr>
          <p:spPr>
            <a:xfrm>
              <a:off x="7673305" y="546505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88%</a:t>
              </a:r>
            </a:p>
          </p:txBody>
        </p:sp>
        <p:sp>
          <p:nvSpPr>
            <p:cNvPr id="165" name="tx59">
              <a:extLst>
                <a:ext uri="{FF2B5EF4-FFF2-40B4-BE49-F238E27FC236}">
                  <a16:creationId xmlns:a16="http://schemas.microsoft.com/office/drawing/2014/main" id="{6FEFF793-597C-C4DC-9D2E-7783338E31C6}"/>
                </a:ext>
              </a:extLst>
            </p:cNvPr>
            <p:cNvSpPr/>
            <p:nvPr/>
          </p:nvSpPr>
          <p:spPr>
            <a:xfrm>
              <a:off x="8227406" y="368912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72%</a:t>
              </a:r>
            </a:p>
          </p:txBody>
        </p:sp>
        <p:sp>
          <p:nvSpPr>
            <p:cNvPr id="166" name="tx60">
              <a:extLst>
                <a:ext uri="{FF2B5EF4-FFF2-40B4-BE49-F238E27FC236}">
                  <a16:creationId xmlns:a16="http://schemas.microsoft.com/office/drawing/2014/main" id="{82058047-6DBF-22CC-25D5-780DDB00A71D}"/>
                </a:ext>
              </a:extLst>
            </p:cNvPr>
            <p:cNvSpPr/>
            <p:nvPr/>
          </p:nvSpPr>
          <p:spPr>
            <a:xfrm>
              <a:off x="8695556" y="29376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59%</a:t>
              </a:r>
            </a:p>
          </p:txBody>
        </p:sp>
        <p:sp>
          <p:nvSpPr>
            <p:cNvPr id="167" name="tx61">
              <a:extLst>
                <a:ext uri="{FF2B5EF4-FFF2-40B4-BE49-F238E27FC236}">
                  <a16:creationId xmlns:a16="http://schemas.microsoft.com/office/drawing/2014/main" id="{9EA390D1-FE24-802E-11F5-14439FF40194}"/>
                </a:ext>
              </a:extLst>
            </p:cNvPr>
            <p:cNvSpPr/>
            <p:nvPr/>
          </p:nvSpPr>
          <p:spPr>
            <a:xfrm>
              <a:off x="8036596" y="446305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78%</a:t>
              </a:r>
            </a:p>
          </p:txBody>
        </p:sp>
        <p:sp>
          <p:nvSpPr>
            <p:cNvPr id="168" name="tx62">
              <a:extLst>
                <a:ext uri="{FF2B5EF4-FFF2-40B4-BE49-F238E27FC236}">
                  <a16:creationId xmlns:a16="http://schemas.microsoft.com/office/drawing/2014/main" id="{3E92A714-9A40-5D8F-C554-D68B04D1CE4D}"/>
                </a:ext>
              </a:extLst>
            </p:cNvPr>
            <p:cNvSpPr/>
            <p:nvPr/>
          </p:nvSpPr>
          <p:spPr>
            <a:xfrm>
              <a:off x="7753435" y="496406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86%</a:t>
              </a:r>
            </a:p>
          </p:txBody>
        </p:sp>
        <p:sp>
          <p:nvSpPr>
            <p:cNvPr id="169" name="tx64">
              <a:extLst>
                <a:ext uri="{FF2B5EF4-FFF2-40B4-BE49-F238E27FC236}">
                  <a16:creationId xmlns:a16="http://schemas.microsoft.com/office/drawing/2014/main" id="{CB90FA44-BEEF-625F-E67A-807CE3C9F057}"/>
                </a:ext>
              </a:extLst>
            </p:cNvPr>
            <p:cNvSpPr/>
            <p:nvPr/>
          </p:nvSpPr>
          <p:spPr>
            <a:xfrm>
              <a:off x="1430102" y="5892345"/>
              <a:ext cx="2548489"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Posted about the advertisement or product on a</a:t>
              </a:r>
            </a:p>
          </p:txBody>
        </p:sp>
        <p:sp>
          <p:nvSpPr>
            <p:cNvPr id="170" name="tx65">
              <a:extLst>
                <a:ext uri="{FF2B5EF4-FFF2-40B4-BE49-F238E27FC236}">
                  <a16:creationId xmlns:a16="http://schemas.microsoft.com/office/drawing/2014/main" id="{5897FDD5-AD06-6DFE-17B1-009F763A93A2}"/>
                </a:ext>
              </a:extLst>
            </p:cNvPr>
            <p:cNvSpPr/>
            <p:nvPr/>
          </p:nvSpPr>
          <p:spPr>
            <a:xfrm>
              <a:off x="2372175" y="6022275"/>
              <a:ext cx="1542148"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social media platform or blog</a:t>
              </a:r>
            </a:p>
          </p:txBody>
        </p:sp>
        <p:sp>
          <p:nvSpPr>
            <p:cNvPr id="171" name="tx66">
              <a:extLst>
                <a:ext uri="{FF2B5EF4-FFF2-40B4-BE49-F238E27FC236}">
                  <a16:creationId xmlns:a16="http://schemas.microsoft.com/office/drawing/2014/main" id="{B580AFC0-3478-A472-D7F1-3F1BB49BC607}"/>
                </a:ext>
              </a:extLst>
            </p:cNvPr>
            <p:cNvSpPr/>
            <p:nvPr/>
          </p:nvSpPr>
          <p:spPr>
            <a:xfrm>
              <a:off x="2080897" y="5704830"/>
              <a:ext cx="1844135"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Called a phone number advertised</a:t>
              </a:r>
            </a:p>
          </p:txBody>
        </p:sp>
        <p:sp>
          <p:nvSpPr>
            <p:cNvPr id="172" name="tx67">
              <a:extLst>
                <a:ext uri="{FF2B5EF4-FFF2-40B4-BE49-F238E27FC236}">
                  <a16:creationId xmlns:a16="http://schemas.microsoft.com/office/drawing/2014/main" id="{3A610FF3-C58E-4059-3857-DC43CB8BEC54}"/>
                </a:ext>
              </a:extLst>
            </p:cNvPr>
            <p:cNvSpPr/>
            <p:nvPr/>
          </p:nvSpPr>
          <p:spPr>
            <a:xfrm>
              <a:off x="1327042" y="5391353"/>
              <a:ext cx="2662262"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Recommended the advertised product or brand to</a:t>
              </a:r>
            </a:p>
          </p:txBody>
        </p:sp>
        <p:sp>
          <p:nvSpPr>
            <p:cNvPr id="173" name="tx68">
              <a:extLst>
                <a:ext uri="{FF2B5EF4-FFF2-40B4-BE49-F238E27FC236}">
                  <a16:creationId xmlns:a16="http://schemas.microsoft.com/office/drawing/2014/main" id="{9D9A7653-25CE-1213-1DEB-9EEEDA7438CA}"/>
                </a:ext>
              </a:extLst>
            </p:cNvPr>
            <p:cNvSpPr/>
            <p:nvPr/>
          </p:nvSpPr>
          <p:spPr>
            <a:xfrm>
              <a:off x="3471916" y="5546144"/>
              <a:ext cx="335286"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others</a:t>
              </a:r>
            </a:p>
          </p:txBody>
        </p:sp>
        <p:sp>
          <p:nvSpPr>
            <p:cNvPr id="174" name="tx69">
              <a:extLst>
                <a:ext uri="{FF2B5EF4-FFF2-40B4-BE49-F238E27FC236}">
                  <a16:creationId xmlns:a16="http://schemas.microsoft.com/office/drawing/2014/main" id="{45D772F7-0DFB-0647-392F-51CAB6F4D397}"/>
                </a:ext>
              </a:extLst>
            </p:cNvPr>
            <p:cNvSpPr/>
            <p:nvPr/>
          </p:nvSpPr>
          <p:spPr>
            <a:xfrm>
              <a:off x="1887589" y="5203839"/>
              <a:ext cx="2048154"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Ordered an advertiser's product online</a:t>
              </a:r>
            </a:p>
          </p:txBody>
        </p:sp>
        <p:sp>
          <p:nvSpPr>
            <p:cNvPr id="175" name="tx70">
              <a:extLst>
                <a:ext uri="{FF2B5EF4-FFF2-40B4-BE49-F238E27FC236}">
                  <a16:creationId xmlns:a16="http://schemas.microsoft.com/office/drawing/2014/main" id="{5CB06C39-8F66-1A50-24A8-BC0F547098C4}"/>
                </a:ext>
              </a:extLst>
            </p:cNvPr>
            <p:cNvSpPr/>
            <p:nvPr/>
          </p:nvSpPr>
          <p:spPr>
            <a:xfrm>
              <a:off x="1654173" y="4890001"/>
              <a:ext cx="2313705"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Attended a sporting event, festival, concert,</a:t>
              </a:r>
            </a:p>
          </p:txBody>
        </p:sp>
        <p:sp>
          <p:nvSpPr>
            <p:cNvPr id="176" name="tx71">
              <a:extLst>
                <a:ext uri="{FF2B5EF4-FFF2-40B4-BE49-F238E27FC236}">
                  <a16:creationId xmlns:a16="http://schemas.microsoft.com/office/drawing/2014/main" id="{216765D1-F829-6451-2FEC-B89D8813AFE7}"/>
                </a:ext>
              </a:extLst>
            </p:cNvPr>
            <p:cNvSpPr/>
            <p:nvPr/>
          </p:nvSpPr>
          <p:spPr>
            <a:xfrm>
              <a:off x="1545757" y="5020308"/>
              <a:ext cx="2427478"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performance, or other public event advertised</a:t>
              </a:r>
            </a:p>
          </p:txBody>
        </p:sp>
        <p:sp>
          <p:nvSpPr>
            <p:cNvPr id="177" name="tx72">
              <a:extLst>
                <a:ext uri="{FF2B5EF4-FFF2-40B4-BE49-F238E27FC236}">
                  <a16:creationId xmlns:a16="http://schemas.microsoft.com/office/drawing/2014/main" id="{5C625018-1373-68A7-6C61-3A53896FADA2}"/>
                </a:ext>
              </a:extLst>
            </p:cNvPr>
            <p:cNvSpPr/>
            <p:nvPr/>
          </p:nvSpPr>
          <p:spPr>
            <a:xfrm>
              <a:off x="1469242" y="4639854"/>
              <a:ext cx="2514707"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Talked about the advertisement or product with</a:t>
              </a:r>
            </a:p>
          </p:txBody>
        </p:sp>
        <p:sp>
          <p:nvSpPr>
            <p:cNvPr id="182" name="tx73">
              <a:extLst>
                <a:ext uri="{FF2B5EF4-FFF2-40B4-BE49-F238E27FC236}">
                  <a16:creationId xmlns:a16="http://schemas.microsoft.com/office/drawing/2014/main" id="{84D7662F-CB3F-A04F-F6F3-E4522A46BB97}"/>
                </a:ext>
              </a:extLst>
            </p:cNvPr>
            <p:cNvSpPr/>
            <p:nvPr/>
          </p:nvSpPr>
          <p:spPr>
            <a:xfrm>
              <a:off x="3466561" y="4794651"/>
              <a:ext cx="335286"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others</a:t>
              </a:r>
            </a:p>
          </p:txBody>
        </p:sp>
        <p:sp>
          <p:nvSpPr>
            <p:cNvPr id="183" name="tx74">
              <a:extLst>
                <a:ext uri="{FF2B5EF4-FFF2-40B4-BE49-F238E27FC236}">
                  <a16:creationId xmlns:a16="http://schemas.microsoft.com/office/drawing/2014/main" id="{F741272A-30AA-6DC9-F661-DA80E9534427}"/>
                </a:ext>
              </a:extLst>
            </p:cNvPr>
            <p:cNvSpPr/>
            <p:nvPr/>
          </p:nvSpPr>
          <p:spPr>
            <a:xfrm>
              <a:off x="2239166" y="4478994"/>
              <a:ext cx="1669795"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Watched a movie in the theater</a:t>
              </a:r>
            </a:p>
          </p:txBody>
        </p:sp>
        <p:sp>
          <p:nvSpPr>
            <p:cNvPr id="184" name="tx76">
              <a:extLst>
                <a:ext uri="{FF2B5EF4-FFF2-40B4-BE49-F238E27FC236}">
                  <a16:creationId xmlns:a16="http://schemas.microsoft.com/office/drawing/2014/main" id="{C93A98FF-C613-0998-E736-80A380E68E10}"/>
                </a:ext>
              </a:extLst>
            </p:cNvPr>
            <p:cNvSpPr/>
            <p:nvPr/>
          </p:nvSpPr>
          <p:spPr>
            <a:xfrm>
              <a:off x="1643702" y="4206051"/>
              <a:ext cx="2313463"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Visited a store or other business advertised</a:t>
              </a:r>
            </a:p>
          </p:txBody>
        </p:sp>
        <p:sp>
          <p:nvSpPr>
            <p:cNvPr id="185" name="tx77">
              <a:extLst>
                <a:ext uri="{FF2B5EF4-FFF2-40B4-BE49-F238E27FC236}">
                  <a16:creationId xmlns:a16="http://schemas.microsoft.com/office/drawing/2014/main" id="{3C2CA72B-4CF7-FF55-8029-AD80B794CC99}"/>
                </a:ext>
              </a:extLst>
            </p:cNvPr>
            <p:cNvSpPr/>
            <p:nvPr/>
          </p:nvSpPr>
          <p:spPr>
            <a:xfrm>
              <a:off x="2274110" y="3955550"/>
              <a:ext cx="1629498"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Visited a restaurant advertised</a:t>
              </a:r>
            </a:p>
          </p:txBody>
        </p:sp>
        <p:sp>
          <p:nvSpPr>
            <p:cNvPr id="186" name="tx78">
              <a:extLst>
                <a:ext uri="{FF2B5EF4-FFF2-40B4-BE49-F238E27FC236}">
                  <a16:creationId xmlns:a16="http://schemas.microsoft.com/office/drawing/2014/main" id="{2C5161D7-31DF-FC88-0743-0B54C4C8065C}"/>
                </a:ext>
              </a:extLst>
            </p:cNvPr>
            <p:cNvSpPr/>
            <p:nvPr/>
          </p:nvSpPr>
          <p:spPr>
            <a:xfrm>
              <a:off x="2614635" y="3705049"/>
              <a:ext cx="1267548"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Tuned to a radio station</a:t>
              </a:r>
            </a:p>
          </p:txBody>
        </p:sp>
        <p:sp>
          <p:nvSpPr>
            <p:cNvPr id="187" name="tx79">
              <a:extLst>
                <a:ext uri="{FF2B5EF4-FFF2-40B4-BE49-F238E27FC236}">
                  <a16:creationId xmlns:a16="http://schemas.microsoft.com/office/drawing/2014/main" id="{6CCD4EB9-B40F-5B71-63D5-6F2F4B7EC798}"/>
                </a:ext>
              </a:extLst>
            </p:cNvPr>
            <p:cNvSpPr/>
            <p:nvPr/>
          </p:nvSpPr>
          <p:spPr>
            <a:xfrm>
              <a:off x="2295439" y="3454549"/>
              <a:ext cx="1618881"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Visited an advertiser's website</a:t>
              </a:r>
            </a:p>
          </p:txBody>
        </p:sp>
        <p:sp>
          <p:nvSpPr>
            <p:cNvPr id="188" name="tx80">
              <a:extLst>
                <a:ext uri="{FF2B5EF4-FFF2-40B4-BE49-F238E27FC236}">
                  <a16:creationId xmlns:a16="http://schemas.microsoft.com/office/drawing/2014/main" id="{34C1AAA1-2C0A-983C-EBF0-8B4B53379C5D}"/>
                </a:ext>
              </a:extLst>
            </p:cNvPr>
            <p:cNvSpPr/>
            <p:nvPr/>
          </p:nvSpPr>
          <p:spPr>
            <a:xfrm>
              <a:off x="1608786" y="3115129"/>
              <a:ext cx="2369807" cy="11353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Visited an advertiser's social media site (i.e.,</a:t>
              </a:r>
            </a:p>
          </p:txBody>
        </p:sp>
        <p:sp>
          <p:nvSpPr>
            <p:cNvPr id="189" name="tx81">
              <a:extLst>
                <a:ext uri="{FF2B5EF4-FFF2-40B4-BE49-F238E27FC236}">
                  <a16:creationId xmlns:a16="http://schemas.microsoft.com/office/drawing/2014/main" id="{0568E5E4-2E5E-0678-96E2-F63430ECE8DA}"/>
                </a:ext>
              </a:extLst>
            </p:cNvPr>
            <p:cNvSpPr/>
            <p:nvPr/>
          </p:nvSpPr>
          <p:spPr>
            <a:xfrm>
              <a:off x="2439134" y="3244707"/>
              <a:ext cx="1475187"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Meta/Facebook, Instagram)</a:t>
              </a:r>
            </a:p>
          </p:txBody>
        </p:sp>
        <p:sp>
          <p:nvSpPr>
            <p:cNvPr id="190" name="tx82">
              <a:extLst>
                <a:ext uri="{FF2B5EF4-FFF2-40B4-BE49-F238E27FC236}">
                  <a16:creationId xmlns:a16="http://schemas.microsoft.com/office/drawing/2014/main" id="{1C090D21-A66C-257C-ACC9-EF80F16B96B4}"/>
                </a:ext>
              </a:extLst>
            </p:cNvPr>
            <p:cNvSpPr/>
            <p:nvPr/>
          </p:nvSpPr>
          <p:spPr>
            <a:xfrm>
              <a:off x="2329197" y="2929055"/>
              <a:ext cx="1595837"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Watched a television program</a:t>
              </a:r>
            </a:p>
          </p:txBody>
        </p:sp>
        <p:sp>
          <p:nvSpPr>
            <p:cNvPr id="191" name="tx83">
              <a:extLst>
                <a:ext uri="{FF2B5EF4-FFF2-40B4-BE49-F238E27FC236}">
                  <a16:creationId xmlns:a16="http://schemas.microsoft.com/office/drawing/2014/main" id="{9481232A-C3D6-91BA-94D0-B82666D71875}"/>
                </a:ext>
              </a:extLst>
            </p:cNvPr>
            <p:cNvSpPr/>
            <p:nvPr/>
          </p:nvSpPr>
          <p:spPr>
            <a:xfrm>
              <a:off x="1327157" y="2611232"/>
              <a:ext cx="2688926"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Used online search (i.e., Google, Amazon or Bing)</a:t>
              </a:r>
            </a:p>
          </p:txBody>
        </p:sp>
        <p:sp>
          <p:nvSpPr>
            <p:cNvPr id="256" name="tx84">
              <a:extLst>
                <a:ext uri="{FF2B5EF4-FFF2-40B4-BE49-F238E27FC236}">
                  <a16:creationId xmlns:a16="http://schemas.microsoft.com/office/drawing/2014/main" id="{68A75F36-29E4-8E78-9B85-E5EE062C96A2}"/>
                </a:ext>
              </a:extLst>
            </p:cNvPr>
            <p:cNvSpPr/>
            <p:nvPr/>
          </p:nvSpPr>
          <p:spPr>
            <a:xfrm>
              <a:off x="1725329" y="2743344"/>
              <a:ext cx="2253259" cy="11461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to look up information about the advertiser</a:t>
              </a:r>
            </a:p>
          </p:txBody>
        </p:sp>
      </p:grpSp>
      <p:sp>
        <p:nvSpPr>
          <p:cNvPr id="93"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95"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96" name="qnum"/>
          <p:cNvSpPr>
            <a:spLocks noGrp="1"/>
          </p:cNvSpPr>
          <p:nvPr>
            <p:ph type="body" sz="quarter" idx="14" hasCustomPrompt="1"/>
          </p:nvPr>
        </p:nvSpPr>
        <p:spPr>
          <a:xfrm>
            <a:off x="-1859501" y="-875507"/>
            <a:ext cx="1673225" cy="728663"/>
          </a:xfrm>
        </p:spPr>
        <p:txBody>
          <a:bodyPr/>
          <a:lstStyle/>
          <a:p>
            <a:r>
              <a:rPr dirty="0"/>
              <a:t>OAAA7</a:t>
            </a:r>
          </a:p>
        </p:txBody>
      </p:sp>
      <p:sp>
        <p:nvSpPr>
          <p:cNvPr id="99" name="main_title">
            <a:extLst>
              <a:ext uri="{FF2B5EF4-FFF2-40B4-BE49-F238E27FC236}">
                <a16:creationId xmlns:a16="http://schemas.microsoft.com/office/drawing/2014/main" id="{1950C3A1-A9DF-678F-891E-FF9783EEEFFD}"/>
              </a:ext>
            </a:extLst>
          </p:cNvPr>
          <p:cNvSpPr>
            <a:spLocks noGrp="1"/>
          </p:cNvSpPr>
          <p:nvPr>
            <p:ph type="title" hasCustomPrompt="1"/>
          </p:nvPr>
        </p:nvSpPr>
        <p:spPr>
          <a:xfrm>
            <a:off x="1075429" y="914132"/>
            <a:ext cx="10594246" cy="225700"/>
          </a:xfrm>
        </p:spPr>
        <p:txBody>
          <a:bodyPr/>
          <a:lstStyle/>
          <a:p>
            <a:r>
              <a:rPr lang="en-US" sz="1800" dirty="0"/>
              <a:t>Two-in-five adults have </a:t>
            </a:r>
            <a:r>
              <a:rPr lang="en-US" sz="1800" i="1" dirty="0"/>
              <a:t>used an online search </a:t>
            </a:r>
            <a:r>
              <a:rPr lang="en-US" sz="1800" dirty="0"/>
              <a:t>(44%) or </a:t>
            </a:r>
            <a:r>
              <a:rPr lang="en-US" sz="1800" i="1" dirty="0"/>
              <a:t>watched a television program </a:t>
            </a:r>
            <a:r>
              <a:rPr lang="en-US" sz="1800" dirty="0"/>
              <a:t>(41%) within the past 60 days after seeing an OOH ad.</a:t>
            </a:r>
            <a:endParaRPr sz="1800" dirty="0"/>
          </a:p>
        </p:txBody>
      </p:sp>
      <p:sp>
        <p:nvSpPr>
          <p:cNvPr id="100" name="sub_title">
            <a:extLst>
              <a:ext uri="{FF2B5EF4-FFF2-40B4-BE49-F238E27FC236}">
                <a16:creationId xmlns:a16="http://schemas.microsoft.com/office/drawing/2014/main" id="{6E8FB9F8-B861-4BCD-A9E3-0EAB9AAC30EC}"/>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Have you recently, within the past 60 days, done any of the following activities after seeing any form of out of home advertising (including billboards, buses, bus stops, subways, airports, outdoor digital and video screens, posters, and other advertisement signage seen while outdoors)? Select all that apply.</a:t>
            </a:r>
          </a:p>
        </p:txBody>
      </p:sp>
      <p:sp>
        <p:nvSpPr>
          <p:cNvPr id="3" name="Rectangle: Rounded Corners 2">
            <a:extLst>
              <a:ext uri="{FF2B5EF4-FFF2-40B4-BE49-F238E27FC236}">
                <a16:creationId xmlns:a16="http://schemas.microsoft.com/office/drawing/2014/main" id="{C6A15E15-0F94-6633-D7E4-0568088F4A9B}"/>
              </a:ext>
            </a:extLst>
          </p:cNvPr>
          <p:cNvSpPr/>
          <p:nvPr/>
        </p:nvSpPr>
        <p:spPr>
          <a:xfrm>
            <a:off x="254000" y="2361014"/>
            <a:ext cx="2858240" cy="551348"/>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t87">
            <a:extLst>
              <a:ext uri="{FF2B5EF4-FFF2-40B4-BE49-F238E27FC236}">
                <a16:creationId xmlns:a16="http://schemas.microsoft.com/office/drawing/2014/main" id="{162074BC-034E-6E5B-6131-87AC65B1DECE}"/>
              </a:ext>
            </a:extLst>
          </p:cNvPr>
          <p:cNvSpPr/>
          <p:nvPr/>
        </p:nvSpPr>
        <p:spPr>
          <a:xfrm>
            <a:off x="4940557"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6" name="pt89">
            <a:extLst>
              <a:ext uri="{FF2B5EF4-FFF2-40B4-BE49-F238E27FC236}">
                <a16:creationId xmlns:a16="http://schemas.microsoft.com/office/drawing/2014/main" id="{753BF708-831C-2120-7575-E639F393E81B}"/>
              </a:ext>
            </a:extLst>
          </p:cNvPr>
          <p:cNvSpPr/>
          <p:nvPr/>
        </p:nvSpPr>
        <p:spPr>
          <a:xfrm>
            <a:off x="6607157"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7" name="tx90">
            <a:extLst>
              <a:ext uri="{FF2B5EF4-FFF2-40B4-BE49-F238E27FC236}">
                <a16:creationId xmlns:a16="http://schemas.microsoft.com/office/drawing/2014/main" id="{70733265-CC25-832E-166E-412B7C7D4C54}"/>
              </a:ext>
            </a:extLst>
          </p:cNvPr>
          <p:cNvSpPr/>
          <p:nvPr/>
        </p:nvSpPr>
        <p:spPr>
          <a:xfrm>
            <a:off x="5211314" y="2152995"/>
            <a:ext cx="1307966"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Selected                         </a:t>
            </a:r>
          </a:p>
        </p:txBody>
      </p:sp>
      <p:sp>
        <p:nvSpPr>
          <p:cNvPr id="8" name="tx91">
            <a:extLst>
              <a:ext uri="{FF2B5EF4-FFF2-40B4-BE49-F238E27FC236}">
                <a16:creationId xmlns:a16="http://schemas.microsoft.com/office/drawing/2014/main" id="{5C30DA7A-B320-C769-FD91-C5FBE166F2CE}"/>
              </a:ext>
            </a:extLst>
          </p:cNvPr>
          <p:cNvSpPr/>
          <p:nvPr/>
        </p:nvSpPr>
        <p:spPr>
          <a:xfrm>
            <a:off x="6894288" y="2152995"/>
            <a:ext cx="1529238"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Selected                         </a:t>
            </a:r>
          </a:p>
        </p:txBody>
      </p:sp>
      <p:sp>
        <p:nvSpPr>
          <p:cNvPr id="89" name="rc32">
            <a:extLst>
              <a:ext uri="{FF2B5EF4-FFF2-40B4-BE49-F238E27FC236}">
                <a16:creationId xmlns:a16="http://schemas.microsoft.com/office/drawing/2014/main" id="{CF88029F-A12E-96CA-C852-45D97117951F}"/>
              </a:ext>
            </a:extLst>
          </p:cNvPr>
          <p:cNvSpPr/>
          <p:nvPr/>
        </p:nvSpPr>
        <p:spPr>
          <a:xfrm>
            <a:off x="3104630" y="6389139"/>
            <a:ext cx="1849853" cy="181339"/>
          </a:xfrm>
          <a:prstGeom prst="rect">
            <a:avLst/>
          </a:prstGeom>
          <a:solidFill>
            <a:srgbClr val="0DD6CC">
              <a:alpha val="100000"/>
            </a:srgbClr>
          </a:solidFill>
        </p:spPr>
        <p:txBody>
          <a:bodyPr/>
          <a:lstStyle/>
          <a:p>
            <a:endParaRPr dirty="0"/>
          </a:p>
        </p:txBody>
      </p:sp>
      <p:sp>
        <p:nvSpPr>
          <p:cNvPr id="90" name="rc33">
            <a:extLst>
              <a:ext uri="{FF2B5EF4-FFF2-40B4-BE49-F238E27FC236}">
                <a16:creationId xmlns:a16="http://schemas.microsoft.com/office/drawing/2014/main" id="{FB0AD634-4F5B-62EE-8F0B-4C1CCC107517}"/>
              </a:ext>
            </a:extLst>
          </p:cNvPr>
          <p:cNvSpPr/>
          <p:nvPr/>
        </p:nvSpPr>
        <p:spPr>
          <a:xfrm>
            <a:off x="4954483" y="6389139"/>
            <a:ext cx="6483898" cy="181339"/>
          </a:xfrm>
          <a:prstGeom prst="rect">
            <a:avLst/>
          </a:prstGeom>
          <a:solidFill>
            <a:srgbClr val="E83237">
              <a:alpha val="100000"/>
            </a:srgbClr>
          </a:solidFill>
        </p:spPr>
        <p:txBody>
          <a:bodyPr/>
          <a:lstStyle/>
          <a:p>
            <a:endParaRPr dirty="0"/>
          </a:p>
        </p:txBody>
      </p:sp>
      <p:sp>
        <p:nvSpPr>
          <p:cNvPr id="91" name="tx48">
            <a:extLst>
              <a:ext uri="{FF2B5EF4-FFF2-40B4-BE49-F238E27FC236}">
                <a16:creationId xmlns:a16="http://schemas.microsoft.com/office/drawing/2014/main" id="{CEF68EFA-31E9-3667-416E-7607B42A2CF1}"/>
              </a:ext>
            </a:extLst>
          </p:cNvPr>
          <p:cNvSpPr/>
          <p:nvPr/>
        </p:nvSpPr>
        <p:spPr>
          <a:xfrm>
            <a:off x="3836672" y="6411082"/>
            <a:ext cx="385769" cy="134735"/>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92" name="tx63">
            <a:extLst>
              <a:ext uri="{FF2B5EF4-FFF2-40B4-BE49-F238E27FC236}">
                <a16:creationId xmlns:a16="http://schemas.microsoft.com/office/drawing/2014/main" id="{51D5EA9B-C024-FEC3-4B67-A9D837EC7E67}"/>
              </a:ext>
            </a:extLst>
          </p:cNvPr>
          <p:cNvSpPr/>
          <p:nvPr/>
        </p:nvSpPr>
        <p:spPr>
          <a:xfrm>
            <a:off x="8003547" y="6411082"/>
            <a:ext cx="385769" cy="134735"/>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78%</a:t>
            </a:r>
          </a:p>
        </p:txBody>
      </p:sp>
      <p:sp>
        <p:nvSpPr>
          <p:cNvPr id="94" name="tx75">
            <a:extLst>
              <a:ext uri="{FF2B5EF4-FFF2-40B4-BE49-F238E27FC236}">
                <a16:creationId xmlns:a16="http://schemas.microsoft.com/office/drawing/2014/main" id="{342DEBDB-8CB5-9746-B851-BC4EBA273301}"/>
              </a:ext>
            </a:extLst>
          </p:cNvPr>
          <p:cNvSpPr/>
          <p:nvPr/>
        </p:nvSpPr>
        <p:spPr>
          <a:xfrm>
            <a:off x="2056120" y="6428413"/>
            <a:ext cx="890587" cy="10037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None of these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95"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96" name="qnum"/>
          <p:cNvSpPr>
            <a:spLocks noGrp="1"/>
          </p:cNvSpPr>
          <p:nvPr>
            <p:ph type="body" sz="quarter" idx="14" hasCustomPrompt="1"/>
          </p:nvPr>
        </p:nvSpPr>
        <p:spPr>
          <a:xfrm>
            <a:off x="-1859501" y="-875507"/>
            <a:ext cx="1673225" cy="728663"/>
          </a:xfrm>
        </p:spPr>
        <p:txBody>
          <a:bodyPr/>
          <a:lstStyle/>
          <a:p>
            <a:r>
              <a:rPr dirty="0"/>
              <a:t>OAAA7</a:t>
            </a:r>
          </a:p>
        </p:txBody>
      </p:sp>
      <p:sp>
        <p:nvSpPr>
          <p:cNvPr id="99" name="main_title">
            <a:extLst>
              <a:ext uri="{FF2B5EF4-FFF2-40B4-BE49-F238E27FC236}">
                <a16:creationId xmlns:a16="http://schemas.microsoft.com/office/drawing/2014/main" id="{1950C3A1-A9DF-678F-891E-FF9783EEEFFD}"/>
              </a:ext>
            </a:extLst>
          </p:cNvPr>
          <p:cNvSpPr>
            <a:spLocks noGrp="1"/>
          </p:cNvSpPr>
          <p:nvPr>
            <p:ph type="title" hasCustomPrompt="1"/>
          </p:nvPr>
        </p:nvSpPr>
        <p:spPr>
          <a:xfrm>
            <a:off x="1075429" y="914132"/>
            <a:ext cx="10594246" cy="225700"/>
          </a:xfrm>
        </p:spPr>
        <p:txBody>
          <a:bodyPr/>
          <a:lstStyle/>
          <a:p>
            <a:r>
              <a:rPr lang="en-US" sz="1800" dirty="0"/>
              <a:t>Three-fourths of adults have </a:t>
            </a:r>
            <a:r>
              <a:rPr lang="en-US" sz="1800" i="1" dirty="0"/>
              <a:t>done at least one engagement activity on their smartphone or mobile device </a:t>
            </a:r>
            <a:r>
              <a:rPr lang="en-US" sz="1800" dirty="0"/>
              <a:t>(76%) within the past 60 days after seeing an OOH ad.</a:t>
            </a:r>
          </a:p>
        </p:txBody>
      </p:sp>
      <p:sp>
        <p:nvSpPr>
          <p:cNvPr id="100" name="sub_title">
            <a:extLst>
              <a:ext uri="{FF2B5EF4-FFF2-40B4-BE49-F238E27FC236}">
                <a16:creationId xmlns:a16="http://schemas.microsoft.com/office/drawing/2014/main" id="{6E8FB9F8-B861-4BCD-A9E3-0EAB9AAC30EC}"/>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Have you recently, within the past 60 days, done any of the following activities on your smartphone or mobile device after seeing any form of out of home advertising? Select all that apply. </a:t>
            </a:r>
            <a:r>
              <a:rPr lang="en-US" sz="1200" b="1" dirty="0">
                <a:solidFill>
                  <a:schemeClr val="accent1"/>
                </a:solidFill>
              </a:rPr>
              <a:t>N = 1,430 ADULTS WHO USE A SMARTPHONE OR MOBILE DEVICE WITH INTERNET ACCESS, MOE = +/-2%</a:t>
            </a:r>
            <a:endParaRPr lang="en-US" sz="1200" dirty="0"/>
          </a:p>
        </p:txBody>
      </p:sp>
      <p:grpSp>
        <p:nvGrpSpPr>
          <p:cNvPr id="30" name="Group 29">
            <a:extLst>
              <a:ext uri="{FF2B5EF4-FFF2-40B4-BE49-F238E27FC236}">
                <a16:creationId xmlns:a16="http://schemas.microsoft.com/office/drawing/2014/main" id="{2EE98C19-5513-7463-2EA6-5A051F6E7C17}"/>
              </a:ext>
            </a:extLst>
          </p:cNvPr>
          <p:cNvGrpSpPr/>
          <p:nvPr/>
        </p:nvGrpSpPr>
        <p:grpSpPr>
          <a:xfrm>
            <a:off x="1984026" y="2554344"/>
            <a:ext cx="8420284" cy="4259769"/>
            <a:chOff x="5161492" y="4992382"/>
            <a:chExt cx="5242818" cy="1451027"/>
          </a:xfrm>
        </p:grpSpPr>
        <p:sp>
          <p:nvSpPr>
            <p:cNvPr id="31" name="rc5">
              <a:extLst>
                <a:ext uri="{FF2B5EF4-FFF2-40B4-BE49-F238E27FC236}">
                  <a16:creationId xmlns:a16="http://schemas.microsoft.com/office/drawing/2014/main" id="{9416A303-52C8-0266-30E7-0B79DA0D1AF8}"/>
                </a:ext>
              </a:extLst>
            </p:cNvPr>
            <p:cNvSpPr/>
            <p:nvPr/>
          </p:nvSpPr>
          <p:spPr>
            <a:xfrm>
              <a:off x="5161492" y="4992382"/>
              <a:ext cx="2065352" cy="1340065"/>
            </a:xfrm>
            <a:prstGeom prst="rect">
              <a:avLst/>
            </a:prstGeom>
            <a:solidFill>
              <a:srgbClr val="0DD6CC">
                <a:alpha val="100000"/>
              </a:srgbClr>
            </a:solidFill>
          </p:spPr>
          <p:txBody>
            <a:bodyPr/>
            <a:lstStyle/>
            <a:p>
              <a:endParaRPr dirty="0"/>
            </a:p>
          </p:txBody>
        </p:sp>
        <p:sp>
          <p:nvSpPr>
            <p:cNvPr id="32" name="rc6">
              <a:extLst>
                <a:ext uri="{FF2B5EF4-FFF2-40B4-BE49-F238E27FC236}">
                  <a16:creationId xmlns:a16="http://schemas.microsoft.com/office/drawing/2014/main" id="{C17B00E4-1D55-4583-3806-3F82C692FE56}"/>
                </a:ext>
              </a:extLst>
            </p:cNvPr>
            <p:cNvSpPr/>
            <p:nvPr/>
          </p:nvSpPr>
          <p:spPr>
            <a:xfrm>
              <a:off x="8338958" y="5759546"/>
              <a:ext cx="2065352" cy="569655"/>
            </a:xfrm>
            <a:prstGeom prst="rect">
              <a:avLst/>
            </a:prstGeom>
            <a:solidFill>
              <a:srgbClr val="E83237">
                <a:alpha val="100000"/>
              </a:srgbClr>
            </a:solidFill>
          </p:spPr>
          <p:txBody>
            <a:bodyPr/>
            <a:lstStyle/>
            <a:p>
              <a:endParaRPr dirty="0"/>
            </a:p>
          </p:txBody>
        </p:sp>
        <p:sp>
          <p:nvSpPr>
            <p:cNvPr id="33" name="tx7">
              <a:extLst>
                <a:ext uri="{FF2B5EF4-FFF2-40B4-BE49-F238E27FC236}">
                  <a16:creationId xmlns:a16="http://schemas.microsoft.com/office/drawing/2014/main" id="{702674E4-16C0-7BE9-0ECD-52750A92EE80}"/>
                </a:ext>
              </a:extLst>
            </p:cNvPr>
            <p:cNvSpPr/>
            <p:nvPr/>
          </p:nvSpPr>
          <p:spPr>
            <a:xfrm>
              <a:off x="5868791" y="5041822"/>
              <a:ext cx="65075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lang="en-US" sz="2560" b="1" dirty="0">
                  <a:solidFill>
                    <a:srgbClr val="2B2B2B">
                      <a:alpha val="100000"/>
                    </a:srgbClr>
                  </a:solidFill>
                  <a:latin typeface="Arial"/>
                  <a:cs typeface="Arial"/>
                </a:rPr>
                <a:t>76</a:t>
              </a:r>
              <a:r>
                <a:rPr sz="2560" b="1" dirty="0">
                  <a:solidFill>
                    <a:srgbClr val="2B2B2B">
                      <a:alpha val="100000"/>
                    </a:srgbClr>
                  </a:solidFill>
                  <a:latin typeface="Arial"/>
                  <a:cs typeface="Arial"/>
                </a:rPr>
                <a:t>%</a:t>
              </a:r>
            </a:p>
          </p:txBody>
        </p:sp>
        <p:sp>
          <p:nvSpPr>
            <p:cNvPr id="34" name="tx8">
              <a:extLst>
                <a:ext uri="{FF2B5EF4-FFF2-40B4-BE49-F238E27FC236}">
                  <a16:creationId xmlns:a16="http://schemas.microsoft.com/office/drawing/2014/main" id="{DEFD23F7-BC9E-26B6-0861-1C5640E01B83}"/>
                </a:ext>
              </a:extLst>
            </p:cNvPr>
            <p:cNvSpPr/>
            <p:nvPr/>
          </p:nvSpPr>
          <p:spPr>
            <a:xfrm>
              <a:off x="9136666" y="5804929"/>
              <a:ext cx="46993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lang="en-US" sz="2560" b="1" dirty="0">
                  <a:solidFill>
                    <a:schemeClr val="bg1"/>
                  </a:solidFill>
                  <a:latin typeface="Arial"/>
                  <a:cs typeface="Arial"/>
                </a:rPr>
                <a:t>24</a:t>
              </a:r>
              <a:r>
                <a:rPr sz="2560" b="1" dirty="0">
                  <a:solidFill>
                    <a:schemeClr val="bg1"/>
                  </a:solidFill>
                  <a:latin typeface="Arial"/>
                  <a:cs typeface="Arial"/>
                </a:rPr>
                <a:t>%</a:t>
              </a:r>
            </a:p>
          </p:txBody>
        </p:sp>
        <p:sp>
          <p:nvSpPr>
            <p:cNvPr id="35" name="tx11">
              <a:extLst>
                <a:ext uri="{FF2B5EF4-FFF2-40B4-BE49-F238E27FC236}">
                  <a16:creationId xmlns:a16="http://schemas.microsoft.com/office/drawing/2014/main" id="{C612302A-E474-C86A-0799-EBE7D6A830C6}"/>
                </a:ext>
              </a:extLst>
            </p:cNvPr>
            <p:cNvSpPr/>
            <p:nvPr/>
          </p:nvSpPr>
          <p:spPr>
            <a:xfrm>
              <a:off x="6096785" y="6330024"/>
              <a:ext cx="194767"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lang="en-US" sz="1200" dirty="0">
                  <a:solidFill>
                    <a:srgbClr val="2B2B2B">
                      <a:alpha val="100000"/>
                    </a:srgbClr>
                  </a:solidFill>
                  <a:latin typeface="Arial"/>
                  <a:cs typeface="Arial"/>
                </a:rPr>
                <a:t>Done Any Mobile Device Activity –  Aggregated OOH</a:t>
              </a:r>
            </a:p>
          </p:txBody>
        </p:sp>
        <p:sp>
          <p:nvSpPr>
            <p:cNvPr id="36" name="tx12">
              <a:extLst>
                <a:ext uri="{FF2B5EF4-FFF2-40B4-BE49-F238E27FC236}">
                  <a16:creationId xmlns:a16="http://schemas.microsoft.com/office/drawing/2014/main" id="{1A808D56-FE0F-7130-D5FB-3DC01B5B3DC9}"/>
                </a:ext>
              </a:extLst>
            </p:cNvPr>
            <p:cNvSpPr/>
            <p:nvPr/>
          </p:nvSpPr>
          <p:spPr>
            <a:xfrm>
              <a:off x="9083675" y="6330022"/>
              <a:ext cx="575919" cy="113385"/>
            </a:xfrm>
            <a:prstGeom prst="rect">
              <a:avLst/>
            </a:prstGeom>
            <a:noFill/>
          </p:spPr>
          <p:txBody>
            <a:bodyPr wrap="none" lIns="0" tIns="0" rIns="0" bIns="0" anchor="ctr" anchorCtr="1"/>
            <a:lstStyle/>
            <a:p>
              <a:pPr>
                <a:lnSpc>
                  <a:spcPts val="1200"/>
                </a:lnSpc>
              </a:pPr>
              <a:r>
                <a:rPr lang="en-US" sz="1200" dirty="0">
                  <a:solidFill>
                    <a:srgbClr val="2B2B2B">
                      <a:alpha val="100000"/>
                    </a:srgbClr>
                  </a:solidFill>
                  <a:latin typeface="Arial"/>
                  <a:cs typeface="Arial"/>
                </a:rPr>
                <a:t>Not Done Any Mobile Device Activity –  Aggregated OOH</a:t>
              </a:r>
            </a:p>
          </p:txBody>
        </p:sp>
      </p:grpSp>
    </p:spTree>
    <p:extLst>
      <p:ext uri="{BB962C8B-B14F-4D97-AF65-F5344CB8AC3E}">
        <p14:creationId xmlns:p14="http://schemas.microsoft.com/office/powerpoint/2010/main" val="221645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67"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68" name="qnum"/>
          <p:cNvSpPr>
            <a:spLocks noGrp="1"/>
          </p:cNvSpPr>
          <p:nvPr>
            <p:ph type="body" sz="quarter" idx="14" hasCustomPrompt="1"/>
          </p:nvPr>
        </p:nvSpPr>
        <p:spPr>
          <a:xfrm>
            <a:off x="-1859501" y="-875507"/>
            <a:ext cx="1673225" cy="728663"/>
          </a:xfrm>
        </p:spPr>
        <p:txBody>
          <a:bodyPr/>
          <a:lstStyle/>
          <a:p>
            <a:r>
              <a:rPr dirty="0"/>
              <a:t>OAAA8</a:t>
            </a:r>
          </a:p>
        </p:txBody>
      </p:sp>
      <p:sp>
        <p:nvSpPr>
          <p:cNvPr id="69" name="main_title">
            <a:extLst>
              <a:ext uri="{FF2B5EF4-FFF2-40B4-BE49-F238E27FC236}">
                <a16:creationId xmlns:a16="http://schemas.microsoft.com/office/drawing/2014/main" id="{E9F1B68C-7CE0-E0B0-DB17-95DC90DC5761}"/>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Two-in-five adults who use a smartphone or mobile device with internet access have </a:t>
            </a:r>
            <a:r>
              <a:rPr lang="en-US" sz="1800" i="1" dirty="0"/>
              <a:t>made an online purchase</a:t>
            </a:r>
            <a:r>
              <a:rPr lang="en-US" sz="1800" dirty="0"/>
              <a:t> (43%) within the past 60 days after seeing an OOH ad.</a:t>
            </a:r>
          </a:p>
        </p:txBody>
      </p:sp>
      <p:sp>
        <p:nvSpPr>
          <p:cNvPr id="70" name="sub_title">
            <a:extLst>
              <a:ext uri="{FF2B5EF4-FFF2-40B4-BE49-F238E27FC236}">
                <a16:creationId xmlns:a16="http://schemas.microsoft.com/office/drawing/2014/main" id="{F89B32D3-2545-073B-AF37-F637085757CD}"/>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Have you recently, within the past 60 days, done any of the following activities on your smartphone or mobile device after seeing any form of out of home advertising? Select all that apply. </a:t>
            </a:r>
            <a:r>
              <a:rPr lang="en-US" sz="1200" b="1" dirty="0">
                <a:solidFill>
                  <a:schemeClr val="accent1"/>
                </a:solidFill>
              </a:rPr>
              <a:t>N = 1,430 ADULTS WHO USE A SMARTPHONE OR MOBILE DEVICE WITH INTERNET ACCESS, MOE = +/-2%</a:t>
            </a:r>
            <a:endParaRPr lang="en-US" sz="1200" dirty="0"/>
          </a:p>
        </p:txBody>
      </p:sp>
      <p:sp>
        <p:nvSpPr>
          <p:cNvPr id="5" name="pt87">
            <a:extLst>
              <a:ext uri="{FF2B5EF4-FFF2-40B4-BE49-F238E27FC236}">
                <a16:creationId xmlns:a16="http://schemas.microsoft.com/office/drawing/2014/main" id="{E55BCA3D-58BD-E4CD-66C6-CD35F5E09674}"/>
              </a:ext>
            </a:extLst>
          </p:cNvPr>
          <p:cNvSpPr/>
          <p:nvPr/>
        </p:nvSpPr>
        <p:spPr>
          <a:xfrm>
            <a:off x="4940557"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6" name="pt89">
            <a:extLst>
              <a:ext uri="{FF2B5EF4-FFF2-40B4-BE49-F238E27FC236}">
                <a16:creationId xmlns:a16="http://schemas.microsoft.com/office/drawing/2014/main" id="{B3C88CEA-3C93-BF68-84A8-DFE484FAD2E7}"/>
              </a:ext>
            </a:extLst>
          </p:cNvPr>
          <p:cNvSpPr/>
          <p:nvPr/>
        </p:nvSpPr>
        <p:spPr>
          <a:xfrm>
            <a:off x="6607157"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7" name="tx90">
            <a:extLst>
              <a:ext uri="{FF2B5EF4-FFF2-40B4-BE49-F238E27FC236}">
                <a16:creationId xmlns:a16="http://schemas.microsoft.com/office/drawing/2014/main" id="{C979F99F-08C2-4B7A-4477-AF1DBF1C10F1}"/>
              </a:ext>
            </a:extLst>
          </p:cNvPr>
          <p:cNvSpPr/>
          <p:nvPr/>
        </p:nvSpPr>
        <p:spPr>
          <a:xfrm>
            <a:off x="5211314" y="2152995"/>
            <a:ext cx="1307966"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Selected                         </a:t>
            </a:r>
          </a:p>
        </p:txBody>
      </p:sp>
      <p:sp>
        <p:nvSpPr>
          <p:cNvPr id="8" name="tx91">
            <a:extLst>
              <a:ext uri="{FF2B5EF4-FFF2-40B4-BE49-F238E27FC236}">
                <a16:creationId xmlns:a16="http://schemas.microsoft.com/office/drawing/2014/main" id="{CA2C9FD8-E3D1-561B-F0C8-B68177437F03}"/>
              </a:ext>
            </a:extLst>
          </p:cNvPr>
          <p:cNvSpPr/>
          <p:nvPr/>
        </p:nvSpPr>
        <p:spPr>
          <a:xfrm>
            <a:off x="6894288" y="2152995"/>
            <a:ext cx="1529238"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Selected                         </a:t>
            </a:r>
          </a:p>
        </p:txBody>
      </p:sp>
      <p:sp>
        <p:nvSpPr>
          <p:cNvPr id="2" name="tx40">
            <a:extLst>
              <a:ext uri="{FF2B5EF4-FFF2-40B4-BE49-F238E27FC236}">
                <a16:creationId xmlns:a16="http://schemas.microsoft.com/office/drawing/2014/main" id="{A944786E-B2E8-7A9A-45ED-04E70F7DE80E}"/>
              </a:ext>
            </a:extLst>
          </p:cNvPr>
          <p:cNvSpPr/>
          <p:nvPr/>
        </p:nvSpPr>
        <p:spPr>
          <a:xfrm>
            <a:off x="-61050" y="5667108"/>
            <a:ext cx="3309610" cy="13080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Engaged in any other activities on your smartphone</a:t>
            </a:r>
          </a:p>
        </p:txBody>
      </p:sp>
      <p:sp>
        <p:nvSpPr>
          <p:cNvPr id="4" name="tx41">
            <a:extLst>
              <a:ext uri="{FF2B5EF4-FFF2-40B4-BE49-F238E27FC236}">
                <a16:creationId xmlns:a16="http://schemas.microsoft.com/office/drawing/2014/main" id="{9CED9E4D-4A5E-B1AA-F769-20BEB6CF3820}"/>
              </a:ext>
            </a:extLst>
          </p:cNvPr>
          <p:cNvSpPr/>
          <p:nvPr/>
        </p:nvSpPr>
        <p:spPr>
          <a:xfrm>
            <a:off x="374654" y="5815874"/>
            <a:ext cx="2833260" cy="13122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after seeing a billboard or other </a:t>
            </a:r>
            <a:r>
              <a:rPr lang="en-US" sz="950" dirty="0">
                <a:solidFill>
                  <a:srgbClr val="2B2B2B">
                    <a:alpha val="100000"/>
                  </a:srgbClr>
                </a:solidFill>
                <a:latin typeface="Arial"/>
                <a:cs typeface="Arial"/>
              </a:rPr>
              <a:t>out of home</a:t>
            </a:r>
            <a:endParaRPr sz="950" dirty="0">
              <a:solidFill>
                <a:srgbClr val="2B2B2B">
                  <a:alpha val="100000"/>
                </a:srgbClr>
              </a:solidFill>
              <a:latin typeface="Arial"/>
              <a:cs typeface="Arial"/>
            </a:endParaRPr>
          </a:p>
        </p:txBody>
      </p:sp>
      <p:sp>
        <p:nvSpPr>
          <p:cNvPr id="9" name="tx42">
            <a:extLst>
              <a:ext uri="{FF2B5EF4-FFF2-40B4-BE49-F238E27FC236}">
                <a16:creationId xmlns:a16="http://schemas.microsoft.com/office/drawing/2014/main" id="{8FEC74C4-9868-C738-6F40-86B3AF7C2B8B}"/>
              </a:ext>
            </a:extLst>
          </p:cNvPr>
          <p:cNvSpPr/>
          <p:nvPr/>
        </p:nvSpPr>
        <p:spPr>
          <a:xfrm>
            <a:off x="2128243" y="5993506"/>
            <a:ext cx="912033" cy="10276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a:t>
            </a:r>
          </a:p>
        </p:txBody>
      </p:sp>
      <p:sp>
        <p:nvSpPr>
          <p:cNvPr id="10" name="tx43">
            <a:extLst>
              <a:ext uri="{FF2B5EF4-FFF2-40B4-BE49-F238E27FC236}">
                <a16:creationId xmlns:a16="http://schemas.microsoft.com/office/drawing/2014/main" id="{89ACC3AF-B62E-1281-175A-C22EC15073D1}"/>
              </a:ext>
            </a:extLst>
          </p:cNvPr>
          <p:cNvSpPr/>
          <p:nvPr/>
        </p:nvSpPr>
        <p:spPr>
          <a:xfrm>
            <a:off x="-142233" y="5265385"/>
            <a:ext cx="3390793" cy="13329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Snapped a photo of an advertisement and shared on</a:t>
            </a:r>
          </a:p>
        </p:txBody>
      </p:sp>
      <p:sp>
        <p:nvSpPr>
          <p:cNvPr id="11" name="tx44">
            <a:extLst>
              <a:ext uri="{FF2B5EF4-FFF2-40B4-BE49-F238E27FC236}">
                <a16:creationId xmlns:a16="http://schemas.microsoft.com/office/drawing/2014/main" id="{0A045AC4-7958-FD19-5A07-1A58C68963D9}"/>
              </a:ext>
            </a:extLst>
          </p:cNvPr>
          <p:cNvSpPr/>
          <p:nvPr/>
        </p:nvSpPr>
        <p:spPr>
          <a:xfrm>
            <a:off x="2212926" y="5445091"/>
            <a:ext cx="807034" cy="10276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social media</a:t>
            </a:r>
          </a:p>
        </p:txBody>
      </p:sp>
      <p:sp>
        <p:nvSpPr>
          <p:cNvPr id="12" name="tx45">
            <a:extLst>
              <a:ext uri="{FF2B5EF4-FFF2-40B4-BE49-F238E27FC236}">
                <a16:creationId xmlns:a16="http://schemas.microsoft.com/office/drawing/2014/main" id="{7E762073-0B42-F9AF-D169-6BA049A00977}"/>
              </a:ext>
            </a:extLst>
          </p:cNvPr>
          <p:cNvSpPr/>
          <p:nvPr/>
        </p:nvSpPr>
        <p:spPr>
          <a:xfrm>
            <a:off x="-71210" y="4794044"/>
            <a:ext cx="3309610" cy="13080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Interacted with an advertisement such as sending a</a:t>
            </a:r>
          </a:p>
        </p:txBody>
      </p:sp>
      <p:sp>
        <p:nvSpPr>
          <p:cNvPr id="13" name="tx46">
            <a:extLst>
              <a:ext uri="{FF2B5EF4-FFF2-40B4-BE49-F238E27FC236}">
                <a16:creationId xmlns:a16="http://schemas.microsoft.com/office/drawing/2014/main" id="{FEE11D3C-F80C-A408-5852-897A74280FCD}"/>
              </a:ext>
            </a:extLst>
          </p:cNvPr>
          <p:cNvSpPr/>
          <p:nvPr/>
        </p:nvSpPr>
        <p:spPr>
          <a:xfrm>
            <a:off x="745448" y="4943224"/>
            <a:ext cx="2421829" cy="13080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message, uploading a photo or voting</a:t>
            </a:r>
          </a:p>
        </p:txBody>
      </p:sp>
      <p:sp>
        <p:nvSpPr>
          <p:cNvPr id="14" name="tx47">
            <a:extLst>
              <a:ext uri="{FF2B5EF4-FFF2-40B4-BE49-F238E27FC236}">
                <a16:creationId xmlns:a16="http://schemas.microsoft.com/office/drawing/2014/main" id="{F0FE3355-AC5D-A8FF-BC3C-A0D9611C65A6}"/>
              </a:ext>
            </a:extLst>
          </p:cNvPr>
          <p:cNvSpPr/>
          <p:nvPr/>
        </p:nvSpPr>
        <p:spPr>
          <a:xfrm>
            <a:off x="515539" y="4320219"/>
            <a:ext cx="2672057" cy="13080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Downloaded or used an app shown in the</a:t>
            </a:r>
          </a:p>
        </p:txBody>
      </p:sp>
      <p:sp>
        <p:nvSpPr>
          <p:cNvPr id="15" name="tx48">
            <a:extLst>
              <a:ext uri="{FF2B5EF4-FFF2-40B4-BE49-F238E27FC236}">
                <a16:creationId xmlns:a16="http://schemas.microsoft.com/office/drawing/2014/main" id="{EC99A7E7-C58B-5E53-EED5-F47B64ADDDFD}"/>
              </a:ext>
            </a:extLst>
          </p:cNvPr>
          <p:cNvSpPr/>
          <p:nvPr/>
        </p:nvSpPr>
        <p:spPr>
          <a:xfrm>
            <a:off x="2113005" y="4497438"/>
            <a:ext cx="912033" cy="10276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advertisement</a:t>
            </a:r>
          </a:p>
        </p:txBody>
      </p:sp>
      <p:sp>
        <p:nvSpPr>
          <p:cNvPr id="16" name="tx49">
            <a:extLst>
              <a:ext uri="{FF2B5EF4-FFF2-40B4-BE49-F238E27FC236}">
                <a16:creationId xmlns:a16="http://schemas.microsoft.com/office/drawing/2014/main" id="{C3F6C5BA-4725-53BF-C224-08776848926D}"/>
              </a:ext>
            </a:extLst>
          </p:cNvPr>
          <p:cNvSpPr/>
          <p:nvPr/>
        </p:nvSpPr>
        <p:spPr>
          <a:xfrm>
            <a:off x="377419" y="3771804"/>
            <a:ext cx="2825418" cy="13080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Accessed a coupon, discount code, or other</a:t>
            </a:r>
          </a:p>
        </p:txBody>
      </p:sp>
      <p:sp>
        <p:nvSpPr>
          <p:cNvPr id="17" name="tx50">
            <a:extLst>
              <a:ext uri="{FF2B5EF4-FFF2-40B4-BE49-F238E27FC236}">
                <a16:creationId xmlns:a16="http://schemas.microsoft.com/office/drawing/2014/main" id="{4BCF9DC7-017C-0C94-F86A-FE39540B139F}"/>
              </a:ext>
            </a:extLst>
          </p:cNvPr>
          <p:cNvSpPr/>
          <p:nvPr/>
        </p:nvSpPr>
        <p:spPr>
          <a:xfrm>
            <a:off x="78241" y="3918495"/>
            <a:ext cx="3139839" cy="13329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information using a QR code, swipe, tap or SMS/</a:t>
            </a:r>
          </a:p>
        </p:txBody>
      </p:sp>
      <p:sp>
        <p:nvSpPr>
          <p:cNvPr id="18" name="tx51">
            <a:extLst>
              <a:ext uri="{FF2B5EF4-FFF2-40B4-BE49-F238E27FC236}">
                <a16:creationId xmlns:a16="http://schemas.microsoft.com/office/drawing/2014/main" id="{13CEF5E3-508C-24AB-D901-6B8DDC484C70}"/>
              </a:ext>
            </a:extLst>
          </p:cNvPr>
          <p:cNvSpPr/>
          <p:nvPr/>
        </p:nvSpPr>
        <p:spPr>
          <a:xfrm>
            <a:off x="2063472" y="4070159"/>
            <a:ext cx="976805" cy="13080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text technology</a:t>
            </a:r>
          </a:p>
        </p:txBody>
      </p:sp>
      <p:sp>
        <p:nvSpPr>
          <p:cNvPr id="19" name="tx52">
            <a:extLst>
              <a:ext uri="{FF2B5EF4-FFF2-40B4-BE49-F238E27FC236}">
                <a16:creationId xmlns:a16="http://schemas.microsoft.com/office/drawing/2014/main" id="{4B93FE31-9756-5B17-B424-845CBE73BF17}"/>
              </a:ext>
            </a:extLst>
          </p:cNvPr>
          <p:cNvSpPr/>
          <p:nvPr/>
        </p:nvSpPr>
        <p:spPr>
          <a:xfrm>
            <a:off x="1168869" y="3475195"/>
            <a:ext cx="1948674" cy="10276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Visited an advertiser's website</a:t>
            </a:r>
          </a:p>
        </p:txBody>
      </p:sp>
      <p:sp>
        <p:nvSpPr>
          <p:cNvPr id="20" name="tx53">
            <a:extLst>
              <a:ext uri="{FF2B5EF4-FFF2-40B4-BE49-F238E27FC236}">
                <a16:creationId xmlns:a16="http://schemas.microsoft.com/office/drawing/2014/main" id="{D765E0A8-0F0D-CFE1-887C-09484683E3A6}"/>
              </a:ext>
            </a:extLst>
          </p:cNvPr>
          <p:cNvSpPr/>
          <p:nvPr/>
        </p:nvSpPr>
        <p:spPr>
          <a:xfrm>
            <a:off x="2120846" y="6315125"/>
            <a:ext cx="904191" cy="10318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None of these</a:t>
            </a:r>
          </a:p>
        </p:txBody>
      </p:sp>
      <p:sp>
        <p:nvSpPr>
          <p:cNvPr id="21" name="tx54">
            <a:extLst>
              <a:ext uri="{FF2B5EF4-FFF2-40B4-BE49-F238E27FC236}">
                <a16:creationId xmlns:a16="http://schemas.microsoft.com/office/drawing/2014/main" id="{3E865177-E42D-52A3-A771-41C6BE8FDF43}"/>
              </a:ext>
            </a:extLst>
          </p:cNvPr>
          <p:cNvSpPr/>
          <p:nvPr/>
        </p:nvSpPr>
        <p:spPr>
          <a:xfrm>
            <a:off x="1451359" y="2987183"/>
            <a:ext cx="1630625" cy="13080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Made an online purchase</a:t>
            </a:r>
          </a:p>
        </p:txBody>
      </p:sp>
      <p:sp>
        <p:nvSpPr>
          <p:cNvPr id="22" name="tx55">
            <a:extLst>
              <a:ext uri="{FF2B5EF4-FFF2-40B4-BE49-F238E27FC236}">
                <a16:creationId xmlns:a16="http://schemas.microsoft.com/office/drawing/2014/main" id="{DDCFD850-D229-4798-3697-F85F0638AC8B}"/>
              </a:ext>
            </a:extLst>
          </p:cNvPr>
          <p:cNvSpPr/>
          <p:nvPr/>
        </p:nvSpPr>
        <p:spPr>
          <a:xfrm>
            <a:off x="-47781" y="2436282"/>
            <a:ext cx="3277079" cy="13329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Used online search (i.e., Google, Amazon, or Bing)</a:t>
            </a:r>
          </a:p>
        </p:txBody>
      </p:sp>
      <p:sp>
        <p:nvSpPr>
          <p:cNvPr id="23" name="tx56">
            <a:extLst>
              <a:ext uri="{FF2B5EF4-FFF2-40B4-BE49-F238E27FC236}">
                <a16:creationId xmlns:a16="http://schemas.microsoft.com/office/drawing/2014/main" id="{43290427-F552-BA84-58FC-A61D96A15820}"/>
              </a:ext>
            </a:extLst>
          </p:cNvPr>
          <p:cNvSpPr/>
          <p:nvPr/>
        </p:nvSpPr>
        <p:spPr>
          <a:xfrm>
            <a:off x="461136" y="2587532"/>
            <a:ext cx="2712286" cy="13122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to look up information about the advertiser</a:t>
            </a:r>
          </a:p>
        </p:txBody>
      </p:sp>
      <p:grpSp>
        <p:nvGrpSpPr>
          <p:cNvPr id="61" name="Group 60">
            <a:extLst>
              <a:ext uri="{FF2B5EF4-FFF2-40B4-BE49-F238E27FC236}">
                <a16:creationId xmlns:a16="http://schemas.microsoft.com/office/drawing/2014/main" id="{DF0A1060-132C-3134-5D74-B597CD1FA606}"/>
              </a:ext>
            </a:extLst>
          </p:cNvPr>
          <p:cNvGrpSpPr/>
          <p:nvPr/>
        </p:nvGrpSpPr>
        <p:grpSpPr>
          <a:xfrm>
            <a:off x="3112331" y="2433771"/>
            <a:ext cx="8326051" cy="4088183"/>
            <a:chOff x="4019745" y="2712347"/>
            <a:chExt cx="6912733" cy="3586145"/>
          </a:xfrm>
        </p:grpSpPr>
        <p:sp>
          <p:nvSpPr>
            <p:cNvPr id="62" name="rc4">
              <a:extLst>
                <a:ext uri="{FF2B5EF4-FFF2-40B4-BE49-F238E27FC236}">
                  <a16:creationId xmlns:a16="http://schemas.microsoft.com/office/drawing/2014/main" id="{94DCC495-B2C1-F766-3641-18501D5677E4}"/>
                </a:ext>
              </a:extLst>
            </p:cNvPr>
            <p:cNvSpPr/>
            <p:nvPr/>
          </p:nvSpPr>
          <p:spPr>
            <a:xfrm>
              <a:off x="4019745" y="2712347"/>
              <a:ext cx="3535761" cy="269016"/>
            </a:xfrm>
            <a:prstGeom prst="rect">
              <a:avLst/>
            </a:prstGeom>
            <a:solidFill>
              <a:srgbClr val="0DD6CC">
                <a:alpha val="100000"/>
              </a:srgbClr>
            </a:solidFill>
          </p:spPr>
          <p:txBody>
            <a:bodyPr/>
            <a:lstStyle/>
            <a:p>
              <a:endParaRPr dirty="0"/>
            </a:p>
          </p:txBody>
        </p:sp>
        <p:sp>
          <p:nvSpPr>
            <p:cNvPr id="63" name="rc5">
              <a:extLst>
                <a:ext uri="{FF2B5EF4-FFF2-40B4-BE49-F238E27FC236}">
                  <a16:creationId xmlns:a16="http://schemas.microsoft.com/office/drawing/2014/main" id="{8CC69267-C271-7B29-5131-E301341B80DF}"/>
                </a:ext>
              </a:extLst>
            </p:cNvPr>
            <p:cNvSpPr/>
            <p:nvPr/>
          </p:nvSpPr>
          <p:spPr>
            <a:xfrm>
              <a:off x="7555506" y="2712347"/>
              <a:ext cx="3376971" cy="269016"/>
            </a:xfrm>
            <a:prstGeom prst="rect">
              <a:avLst/>
            </a:prstGeom>
            <a:solidFill>
              <a:srgbClr val="E83237">
                <a:alpha val="100000"/>
              </a:srgbClr>
            </a:solidFill>
          </p:spPr>
          <p:txBody>
            <a:bodyPr/>
            <a:lstStyle/>
            <a:p>
              <a:endParaRPr dirty="0"/>
            </a:p>
          </p:txBody>
        </p:sp>
        <p:sp>
          <p:nvSpPr>
            <p:cNvPr id="64" name="rc6">
              <a:extLst>
                <a:ext uri="{FF2B5EF4-FFF2-40B4-BE49-F238E27FC236}">
                  <a16:creationId xmlns:a16="http://schemas.microsoft.com/office/drawing/2014/main" id="{390887E0-CD54-9DD5-9573-B82CF172D5CE}"/>
                </a:ext>
              </a:extLst>
            </p:cNvPr>
            <p:cNvSpPr/>
            <p:nvPr/>
          </p:nvSpPr>
          <p:spPr>
            <a:xfrm>
              <a:off x="4019745" y="3540089"/>
              <a:ext cx="2313396" cy="269016"/>
            </a:xfrm>
            <a:prstGeom prst="rect">
              <a:avLst/>
            </a:prstGeom>
            <a:solidFill>
              <a:srgbClr val="0DD6CC">
                <a:alpha val="100000"/>
              </a:srgbClr>
            </a:solidFill>
          </p:spPr>
          <p:txBody>
            <a:bodyPr/>
            <a:lstStyle/>
            <a:p>
              <a:endParaRPr dirty="0"/>
            </a:p>
          </p:txBody>
        </p:sp>
        <p:sp>
          <p:nvSpPr>
            <p:cNvPr id="66" name="rc7">
              <a:extLst>
                <a:ext uri="{FF2B5EF4-FFF2-40B4-BE49-F238E27FC236}">
                  <a16:creationId xmlns:a16="http://schemas.microsoft.com/office/drawing/2014/main" id="{74549329-EB54-7880-33AE-F838814EA094}"/>
                </a:ext>
              </a:extLst>
            </p:cNvPr>
            <p:cNvSpPr/>
            <p:nvPr/>
          </p:nvSpPr>
          <p:spPr>
            <a:xfrm>
              <a:off x="6333141" y="3540089"/>
              <a:ext cx="4599336" cy="269016"/>
            </a:xfrm>
            <a:prstGeom prst="rect">
              <a:avLst/>
            </a:prstGeom>
            <a:solidFill>
              <a:srgbClr val="E83237">
                <a:alpha val="100000"/>
              </a:srgbClr>
            </a:solidFill>
          </p:spPr>
          <p:txBody>
            <a:bodyPr/>
            <a:lstStyle/>
            <a:p>
              <a:endParaRPr dirty="0"/>
            </a:p>
          </p:txBody>
        </p:sp>
        <p:sp>
          <p:nvSpPr>
            <p:cNvPr id="71" name="rc8">
              <a:extLst>
                <a:ext uri="{FF2B5EF4-FFF2-40B4-BE49-F238E27FC236}">
                  <a16:creationId xmlns:a16="http://schemas.microsoft.com/office/drawing/2014/main" id="{0AFD95C4-33BA-6FC5-030C-A9841DF84861}"/>
                </a:ext>
              </a:extLst>
            </p:cNvPr>
            <p:cNvSpPr/>
            <p:nvPr/>
          </p:nvSpPr>
          <p:spPr>
            <a:xfrm>
              <a:off x="4019745" y="4367830"/>
              <a:ext cx="1813438" cy="269016"/>
            </a:xfrm>
            <a:prstGeom prst="rect">
              <a:avLst/>
            </a:prstGeom>
            <a:solidFill>
              <a:srgbClr val="0DD6CC">
                <a:alpha val="100000"/>
              </a:srgbClr>
            </a:solidFill>
          </p:spPr>
          <p:txBody>
            <a:bodyPr/>
            <a:lstStyle/>
            <a:p>
              <a:endParaRPr dirty="0"/>
            </a:p>
          </p:txBody>
        </p:sp>
        <p:sp>
          <p:nvSpPr>
            <p:cNvPr id="126" name="rc9">
              <a:extLst>
                <a:ext uri="{FF2B5EF4-FFF2-40B4-BE49-F238E27FC236}">
                  <a16:creationId xmlns:a16="http://schemas.microsoft.com/office/drawing/2014/main" id="{A3FB6A2D-ABB6-AB36-8804-756481B2DFEA}"/>
                </a:ext>
              </a:extLst>
            </p:cNvPr>
            <p:cNvSpPr/>
            <p:nvPr/>
          </p:nvSpPr>
          <p:spPr>
            <a:xfrm>
              <a:off x="5833184" y="4367830"/>
              <a:ext cx="5099294" cy="269016"/>
            </a:xfrm>
            <a:prstGeom prst="rect">
              <a:avLst/>
            </a:prstGeom>
            <a:solidFill>
              <a:srgbClr val="E83237">
                <a:alpha val="100000"/>
              </a:srgbClr>
            </a:solidFill>
          </p:spPr>
          <p:txBody>
            <a:bodyPr/>
            <a:lstStyle/>
            <a:p>
              <a:endParaRPr dirty="0"/>
            </a:p>
          </p:txBody>
        </p:sp>
        <p:sp>
          <p:nvSpPr>
            <p:cNvPr id="127" name="rc10">
              <a:extLst>
                <a:ext uri="{FF2B5EF4-FFF2-40B4-BE49-F238E27FC236}">
                  <a16:creationId xmlns:a16="http://schemas.microsoft.com/office/drawing/2014/main" id="{5F466FE7-D76B-61B9-0FB7-F77CB38E5572}"/>
                </a:ext>
              </a:extLst>
            </p:cNvPr>
            <p:cNvSpPr/>
            <p:nvPr/>
          </p:nvSpPr>
          <p:spPr>
            <a:xfrm>
              <a:off x="4019745" y="5199868"/>
              <a:ext cx="964531" cy="269016"/>
            </a:xfrm>
            <a:prstGeom prst="rect">
              <a:avLst/>
            </a:prstGeom>
            <a:solidFill>
              <a:srgbClr val="0DD6CC">
                <a:alpha val="100000"/>
              </a:srgbClr>
            </a:solidFill>
          </p:spPr>
          <p:txBody>
            <a:bodyPr/>
            <a:lstStyle/>
            <a:p>
              <a:endParaRPr dirty="0"/>
            </a:p>
          </p:txBody>
        </p:sp>
        <p:sp>
          <p:nvSpPr>
            <p:cNvPr id="128" name="rc11">
              <a:extLst>
                <a:ext uri="{FF2B5EF4-FFF2-40B4-BE49-F238E27FC236}">
                  <a16:creationId xmlns:a16="http://schemas.microsoft.com/office/drawing/2014/main" id="{70087EB8-7F89-9C0D-2A67-4F2833CD8860}"/>
                </a:ext>
              </a:extLst>
            </p:cNvPr>
            <p:cNvSpPr/>
            <p:nvPr/>
          </p:nvSpPr>
          <p:spPr>
            <a:xfrm>
              <a:off x="4984276" y="5199868"/>
              <a:ext cx="5948201" cy="269016"/>
            </a:xfrm>
            <a:prstGeom prst="rect">
              <a:avLst/>
            </a:prstGeom>
            <a:solidFill>
              <a:srgbClr val="E83237">
                <a:alpha val="100000"/>
              </a:srgbClr>
            </a:solidFill>
          </p:spPr>
          <p:txBody>
            <a:bodyPr/>
            <a:lstStyle/>
            <a:p>
              <a:endParaRPr dirty="0"/>
            </a:p>
          </p:txBody>
        </p:sp>
        <p:sp>
          <p:nvSpPr>
            <p:cNvPr id="129" name="rc12">
              <a:extLst>
                <a:ext uri="{FF2B5EF4-FFF2-40B4-BE49-F238E27FC236}">
                  <a16:creationId xmlns:a16="http://schemas.microsoft.com/office/drawing/2014/main" id="{BF45800F-1A37-C2BB-13FD-34DBCF062508}"/>
                </a:ext>
              </a:extLst>
            </p:cNvPr>
            <p:cNvSpPr/>
            <p:nvPr/>
          </p:nvSpPr>
          <p:spPr>
            <a:xfrm>
              <a:off x="4019745" y="4785997"/>
              <a:ext cx="964483" cy="269016"/>
            </a:xfrm>
            <a:prstGeom prst="rect">
              <a:avLst/>
            </a:prstGeom>
            <a:solidFill>
              <a:srgbClr val="0DD6CC">
                <a:alpha val="100000"/>
              </a:srgbClr>
            </a:solidFill>
          </p:spPr>
          <p:txBody>
            <a:bodyPr/>
            <a:lstStyle/>
            <a:p>
              <a:endParaRPr dirty="0"/>
            </a:p>
          </p:txBody>
        </p:sp>
        <p:sp>
          <p:nvSpPr>
            <p:cNvPr id="130" name="rc13">
              <a:extLst>
                <a:ext uri="{FF2B5EF4-FFF2-40B4-BE49-F238E27FC236}">
                  <a16:creationId xmlns:a16="http://schemas.microsoft.com/office/drawing/2014/main" id="{5FCF2F7C-4B6A-2838-E3F7-0C7334B824DC}"/>
                </a:ext>
              </a:extLst>
            </p:cNvPr>
            <p:cNvSpPr/>
            <p:nvPr/>
          </p:nvSpPr>
          <p:spPr>
            <a:xfrm>
              <a:off x="4984228" y="4785997"/>
              <a:ext cx="5948249" cy="269016"/>
            </a:xfrm>
            <a:prstGeom prst="rect">
              <a:avLst/>
            </a:prstGeom>
            <a:solidFill>
              <a:srgbClr val="E83237">
                <a:alpha val="100000"/>
              </a:srgbClr>
            </a:solidFill>
          </p:spPr>
          <p:txBody>
            <a:bodyPr/>
            <a:lstStyle/>
            <a:p>
              <a:endParaRPr dirty="0"/>
            </a:p>
          </p:txBody>
        </p:sp>
        <p:sp>
          <p:nvSpPr>
            <p:cNvPr id="131" name="rc14">
              <a:extLst>
                <a:ext uri="{FF2B5EF4-FFF2-40B4-BE49-F238E27FC236}">
                  <a16:creationId xmlns:a16="http://schemas.microsoft.com/office/drawing/2014/main" id="{08ADD8F6-8CF6-2869-1A15-D4228101404E}"/>
                </a:ext>
              </a:extLst>
            </p:cNvPr>
            <p:cNvSpPr/>
            <p:nvPr/>
          </p:nvSpPr>
          <p:spPr>
            <a:xfrm>
              <a:off x="4019745" y="3126218"/>
              <a:ext cx="2974995" cy="269016"/>
            </a:xfrm>
            <a:prstGeom prst="rect">
              <a:avLst/>
            </a:prstGeom>
            <a:solidFill>
              <a:srgbClr val="0DD6CC">
                <a:alpha val="100000"/>
              </a:srgbClr>
            </a:solidFill>
          </p:spPr>
          <p:txBody>
            <a:bodyPr/>
            <a:lstStyle/>
            <a:p>
              <a:endParaRPr dirty="0"/>
            </a:p>
          </p:txBody>
        </p:sp>
        <p:sp>
          <p:nvSpPr>
            <p:cNvPr id="132" name="rc15">
              <a:extLst>
                <a:ext uri="{FF2B5EF4-FFF2-40B4-BE49-F238E27FC236}">
                  <a16:creationId xmlns:a16="http://schemas.microsoft.com/office/drawing/2014/main" id="{D0E6D4E8-E607-4FB6-EC3D-E5A4EF7A7DDD}"/>
                </a:ext>
              </a:extLst>
            </p:cNvPr>
            <p:cNvSpPr/>
            <p:nvPr/>
          </p:nvSpPr>
          <p:spPr>
            <a:xfrm>
              <a:off x="6994740" y="3126218"/>
              <a:ext cx="3937737" cy="269016"/>
            </a:xfrm>
            <a:prstGeom prst="rect">
              <a:avLst/>
            </a:prstGeom>
            <a:solidFill>
              <a:srgbClr val="E83237">
                <a:alpha val="100000"/>
              </a:srgbClr>
            </a:solidFill>
          </p:spPr>
          <p:txBody>
            <a:bodyPr/>
            <a:lstStyle/>
            <a:p>
              <a:endParaRPr dirty="0"/>
            </a:p>
          </p:txBody>
        </p:sp>
        <p:sp>
          <p:nvSpPr>
            <p:cNvPr id="133" name="rc16">
              <a:extLst>
                <a:ext uri="{FF2B5EF4-FFF2-40B4-BE49-F238E27FC236}">
                  <a16:creationId xmlns:a16="http://schemas.microsoft.com/office/drawing/2014/main" id="{CACAA55A-86CD-FCD8-2C9E-55550407B5A6}"/>
                </a:ext>
              </a:extLst>
            </p:cNvPr>
            <p:cNvSpPr/>
            <p:nvPr/>
          </p:nvSpPr>
          <p:spPr>
            <a:xfrm>
              <a:off x="4019745" y="3953960"/>
              <a:ext cx="2126087" cy="269016"/>
            </a:xfrm>
            <a:prstGeom prst="rect">
              <a:avLst/>
            </a:prstGeom>
            <a:solidFill>
              <a:srgbClr val="0DD6CC">
                <a:alpha val="100000"/>
              </a:srgbClr>
            </a:solidFill>
          </p:spPr>
          <p:txBody>
            <a:bodyPr/>
            <a:lstStyle/>
            <a:p>
              <a:endParaRPr dirty="0"/>
            </a:p>
          </p:txBody>
        </p:sp>
        <p:sp>
          <p:nvSpPr>
            <p:cNvPr id="134" name="rc17">
              <a:extLst>
                <a:ext uri="{FF2B5EF4-FFF2-40B4-BE49-F238E27FC236}">
                  <a16:creationId xmlns:a16="http://schemas.microsoft.com/office/drawing/2014/main" id="{C7E7A720-4463-C973-3152-4C9F090B58F2}"/>
                </a:ext>
              </a:extLst>
            </p:cNvPr>
            <p:cNvSpPr/>
            <p:nvPr/>
          </p:nvSpPr>
          <p:spPr>
            <a:xfrm>
              <a:off x="6145832" y="3953960"/>
              <a:ext cx="4786645" cy="269016"/>
            </a:xfrm>
            <a:prstGeom prst="rect">
              <a:avLst/>
            </a:prstGeom>
            <a:solidFill>
              <a:srgbClr val="E83237">
                <a:alpha val="100000"/>
              </a:srgbClr>
            </a:solidFill>
          </p:spPr>
          <p:txBody>
            <a:bodyPr/>
            <a:lstStyle/>
            <a:p>
              <a:endParaRPr dirty="0"/>
            </a:p>
          </p:txBody>
        </p:sp>
        <p:sp>
          <p:nvSpPr>
            <p:cNvPr id="135" name="rc18">
              <a:extLst>
                <a:ext uri="{FF2B5EF4-FFF2-40B4-BE49-F238E27FC236}">
                  <a16:creationId xmlns:a16="http://schemas.microsoft.com/office/drawing/2014/main" id="{C9BB2936-9B88-A530-93D4-E4B14BF36493}"/>
                </a:ext>
              </a:extLst>
            </p:cNvPr>
            <p:cNvSpPr/>
            <p:nvPr/>
          </p:nvSpPr>
          <p:spPr>
            <a:xfrm>
              <a:off x="4019745" y="5613738"/>
              <a:ext cx="636076" cy="269016"/>
            </a:xfrm>
            <a:prstGeom prst="rect">
              <a:avLst/>
            </a:prstGeom>
            <a:solidFill>
              <a:srgbClr val="0DD6CC">
                <a:alpha val="100000"/>
              </a:srgbClr>
            </a:solidFill>
          </p:spPr>
          <p:txBody>
            <a:bodyPr/>
            <a:lstStyle/>
            <a:p>
              <a:endParaRPr dirty="0"/>
            </a:p>
          </p:txBody>
        </p:sp>
        <p:sp>
          <p:nvSpPr>
            <p:cNvPr id="136" name="rc19">
              <a:extLst>
                <a:ext uri="{FF2B5EF4-FFF2-40B4-BE49-F238E27FC236}">
                  <a16:creationId xmlns:a16="http://schemas.microsoft.com/office/drawing/2014/main" id="{E43FF915-3A06-70C8-7884-A6BBCFBAA7BD}"/>
                </a:ext>
              </a:extLst>
            </p:cNvPr>
            <p:cNvSpPr/>
            <p:nvPr/>
          </p:nvSpPr>
          <p:spPr>
            <a:xfrm>
              <a:off x="4655821" y="5613738"/>
              <a:ext cx="6276656" cy="269016"/>
            </a:xfrm>
            <a:prstGeom prst="rect">
              <a:avLst/>
            </a:prstGeom>
            <a:solidFill>
              <a:srgbClr val="E83237">
                <a:alpha val="100000"/>
              </a:srgbClr>
            </a:solidFill>
          </p:spPr>
          <p:txBody>
            <a:bodyPr/>
            <a:lstStyle/>
            <a:p>
              <a:endParaRPr dirty="0"/>
            </a:p>
          </p:txBody>
        </p:sp>
        <p:sp>
          <p:nvSpPr>
            <p:cNvPr id="137" name="rc20">
              <a:extLst>
                <a:ext uri="{FF2B5EF4-FFF2-40B4-BE49-F238E27FC236}">
                  <a16:creationId xmlns:a16="http://schemas.microsoft.com/office/drawing/2014/main" id="{4E48F448-F165-6F77-54CD-8E30029A978B}"/>
                </a:ext>
              </a:extLst>
            </p:cNvPr>
            <p:cNvSpPr/>
            <p:nvPr/>
          </p:nvSpPr>
          <p:spPr>
            <a:xfrm>
              <a:off x="4019745" y="6029476"/>
              <a:ext cx="1662770" cy="269016"/>
            </a:xfrm>
            <a:prstGeom prst="rect">
              <a:avLst/>
            </a:prstGeom>
            <a:solidFill>
              <a:srgbClr val="0DD6CC">
                <a:alpha val="100000"/>
              </a:srgbClr>
            </a:solidFill>
          </p:spPr>
          <p:txBody>
            <a:bodyPr/>
            <a:lstStyle/>
            <a:p>
              <a:endParaRPr dirty="0"/>
            </a:p>
          </p:txBody>
        </p:sp>
        <p:sp>
          <p:nvSpPr>
            <p:cNvPr id="138" name="rc21">
              <a:extLst>
                <a:ext uri="{FF2B5EF4-FFF2-40B4-BE49-F238E27FC236}">
                  <a16:creationId xmlns:a16="http://schemas.microsoft.com/office/drawing/2014/main" id="{7D8D438B-50BD-0E54-29FF-AC478C28970F}"/>
                </a:ext>
              </a:extLst>
            </p:cNvPr>
            <p:cNvSpPr/>
            <p:nvPr/>
          </p:nvSpPr>
          <p:spPr>
            <a:xfrm>
              <a:off x="5682515" y="6029476"/>
              <a:ext cx="5249962" cy="269016"/>
            </a:xfrm>
            <a:prstGeom prst="rect">
              <a:avLst/>
            </a:prstGeom>
            <a:solidFill>
              <a:srgbClr val="E83237">
                <a:alpha val="100000"/>
              </a:srgbClr>
            </a:solidFill>
          </p:spPr>
          <p:txBody>
            <a:bodyPr/>
            <a:lstStyle/>
            <a:p>
              <a:endParaRPr dirty="0"/>
            </a:p>
          </p:txBody>
        </p:sp>
        <p:sp>
          <p:nvSpPr>
            <p:cNvPr id="139" name="tx22">
              <a:extLst>
                <a:ext uri="{FF2B5EF4-FFF2-40B4-BE49-F238E27FC236}">
                  <a16:creationId xmlns:a16="http://schemas.microsoft.com/office/drawing/2014/main" id="{3FBF0E5D-805A-EE80-9555-88B27538F30A}"/>
                </a:ext>
              </a:extLst>
            </p:cNvPr>
            <p:cNvSpPr/>
            <p:nvPr/>
          </p:nvSpPr>
          <p:spPr>
            <a:xfrm>
              <a:off x="5624937" y="278758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51%</a:t>
              </a:r>
            </a:p>
          </p:txBody>
        </p:sp>
        <p:sp>
          <p:nvSpPr>
            <p:cNvPr id="140" name="tx23">
              <a:extLst>
                <a:ext uri="{FF2B5EF4-FFF2-40B4-BE49-F238E27FC236}">
                  <a16:creationId xmlns:a16="http://schemas.microsoft.com/office/drawing/2014/main" id="{8339AD18-1A6F-4E80-B5F1-377FAAE81084}"/>
                </a:ext>
              </a:extLst>
            </p:cNvPr>
            <p:cNvSpPr/>
            <p:nvPr/>
          </p:nvSpPr>
          <p:spPr>
            <a:xfrm>
              <a:off x="5013754"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33%</a:t>
              </a:r>
            </a:p>
          </p:txBody>
        </p:sp>
        <p:sp>
          <p:nvSpPr>
            <p:cNvPr id="141" name="tx24">
              <a:extLst>
                <a:ext uri="{FF2B5EF4-FFF2-40B4-BE49-F238E27FC236}">
                  <a16:creationId xmlns:a16="http://schemas.microsoft.com/office/drawing/2014/main" id="{9576BF9F-9BCC-7641-6A5F-5E7BCF46FD4F}"/>
                </a:ext>
              </a:extLst>
            </p:cNvPr>
            <p:cNvSpPr/>
            <p:nvPr/>
          </p:nvSpPr>
          <p:spPr>
            <a:xfrm>
              <a:off x="4763776"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26%</a:t>
              </a:r>
            </a:p>
          </p:txBody>
        </p:sp>
        <p:sp>
          <p:nvSpPr>
            <p:cNvPr id="142" name="tx25">
              <a:extLst>
                <a:ext uri="{FF2B5EF4-FFF2-40B4-BE49-F238E27FC236}">
                  <a16:creationId xmlns:a16="http://schemas.microsoft.com/office/drawing/2014/main" id="{280A4AE3-EC44-EC01-8902-4D131295E16B}"/>
                </a:ext>
              </a:extLst>
            </p:cNvPr>
            <p:cNvSpPr/>
            <p:nvPr/>
          </p:nvSpPr>
          <p:spPr>
            <a:xfrm>
              <a:off x="4339322" y="527510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143" name="tx26">
              <a:extLst>
                <a:ext uri="{FF2B5EF4-FFF2-40B4-BE49-F238E27FC236}">
                  <a16:creationId xmlns:a16="http://schemas.microsoft.com/office/drawing/2014/main" id="{70BBD456-F4BB-8208-FB89-4CE74FC60A62}"/>
                </a:ext>
              </a:extLst>
            </p:cNvPr>
            <p:cNvSpPr/>
            <p:nvPr/>
          </p:nvSpPr>
          <p:spPr>
            <a:xfrm>
              <a:off x="4339298" y="4861234"/>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144" name="tx27">
              <a:extLst>
                <a:ext uri="{FF2B5EF4-FFF2-40B4-BE49-F238E27FC236}">
                  <a16:creationId xmlns:a16="http://schemas.microsoft.com/office/drawing/2014/main" id="{EDB489DF-B445-AC98-3CC1-258535BF9D10}"/>
                </a:ext>
              </a:extLst>
            </p:cNvPr>
            <p:cNvSpPr/>
            <p:nvPr/>
          </p:nvSpPr>
          <p:spPr>
            <a:xfrm>
              <a:off x="5344554"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43%</a:t>
              </a:r>
            </a:p>
          </p:txBody>
        </p:sp>
        <p:sp>
          <p:nvSpPr>
            <p:cNvPr id="145" name="tx28">
              <a:extLst>
                <a:ext uri="{FF2B5EF4-FFF2-40B4-BE49-F238E27FC236}">
                  <a16:creationId xmlns:a16="http://schemas.microsoft.com/office/drawing/2014/main" id="{85FEA135-3FE2-D690-DFD5-CE571BF31D5C}"/>
                </a:ext>
              </a:extLst>
            </p:cNvPr>
            <p:cNvSpPr/>
            <p:nvPr/>
          </p:nvSpPr>
          <p:spPr>
            <a:xfrm>
              <a:off x="4920100"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31%</a:t>
              </a:r>
            </a:p>
          </p:txBody>
        </p:sp>
        <p:sp>
          <p:nvSpPr>
            <p:cNvPr id="146" name="tx29">
              <a:extLst>
                <a:ext uri="{FF2B5EF4-FFF2-40B4-BE49-F238E27FC236}">
                  <a16:creationId xmlns:a16="http://schemas.microsoft.com/office/drawing/2014/main" id="{75DC1361-0152-A371-49E6-4E340E4925C4}"/>
                </a:ext>
              </a:extLst>
            </p:cNvPr>
            <p:cNvSpPr/>
            <p:nvPr/>
          </p:nvSpPr>
          <p:spPr>
            <a:xfrm>
              <a:off x="4220299" y="5686537"/>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9%</a:t>
              </a:r>
            </a:p>
          </p:txBody>
        </p:sp>
        <p:sp>
          <p:nvSpPr>
            <p:cNvPr id="147" name="tx30">
              <a:extLst>
                <a:ext uri="{FF2B5EF4-FFF2-40B4-BE49-F238E27FC236}">
                  <a16:creationId xmlns:a16="http://schemas.microsoft.com/office/drawing/2014/main" id="{973AF30A-C2FC-F793-DBD7-BD67AB113F5F}"/>
                </a:ext>
              </a:extLst>
            </p:cNvPr>
            <p:cNvSpPr/>
            <p:nvPr/>
          </p:nvSpPr>
          <p:spPr>
            <a:xfrm>
              <a:off x="4688441" y="610227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148" name="tx31">
              <a:extLst>
                <a:ext uri="{FF2B5EF4-FFF2-40B4-BE49-F238E27FC236}">
                  <a16:creationId xmlns:a16="http://schemas.microsoft.com/office/drawing/2014/main" id="{4399BDB1-6244-47E6-4F51-72F6B285A4F4}"/>
                </a:ext>
              </a:extLst>
            </p:cNvPr>
            <p:cNvSpPr/>
            <p:nvPr/>
          </p:nvSpPr>
          <p:spPr>
            <a:xfrm>
              <a:off x="9081303"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49%</a:t>
              </a:r>
            </a:p>
          </p:txBody>
        </p:sp>
        <p:sp>
          <p:nvSpPr>
            <p:cNvPr id="149" name="tx32">
              <a:extLst>
                <a:ext uri="{FF2B5EF4-FFF2-40B4-BE49-F238E27FC236}">
                  <a16:creationId xmlns:a16="http://schemas.microsoft.com/office/drawing/2014/main" id="{11F879FC-9AE4-8E5D-915A-ECED381B02B2}"/>
                </a:ext>
              </a:extLst>
            </p:cNvPr>
            <p:cNvSpPr/>
            <p:nvPr/>
          </p:nvSpPr>
          <p:spPr>
            <a:xfrm>
              <a:off x="8470121"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67%</a:t>
              </a:r>
            </a:p>
          </p:txBody>
        </p:sp>
        <p:sp>
          <p:nvSpPr>
            <p:cNvPr id="150" name="tx33">
              <a:extLst>
                <a:ext uri="{FF2B5EF4-FFF2-40B4-BE49-F238E27FC236}">
                  <a16:creationId xmlns:a16="http://schemas.microsoft.com/office/drawing/2014/main" id="{315D1C47-D4E7-9BFB-CA59-DE367A38E1B7}"/>
                </a:ext>
              </a:extLst>
            </p:cNvPr>
            <p:cNvSpPr/>
            <p:nvPr/>
          </p:nvSpPr>
          <p:spPr>
            <a:xfrm>
              <a:off x="8220142"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74%</a:t>
              </a:r>
            </a:p>
          </p:txBody>
        </p:sp>
        <p:sp>
          <p:nvSpPr>
            <p:cNvPr id="151" name="tx34">
              <a:extLst>
                <a:ext uri="{FF2B5EF4-FFF2-40B4-BE49-F238E27FC236}">
                  <a16:creationId xmlns:a16="http://schemas.microsoft.com/office/drawing/2014/main" id="{7ECB2A55-981E-D1F5-CAFD-B30153DDCC4C}"/>
                </a:ext>
              </a:extLst>
            </p:cNvPr>
            <p:cNvSpPr/>
            <p:nvPr/>
          </p:nvSpPr>
          <p:spPr>
            <a:xfrm>
              <a:off x="7795688" y="527266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86%</a:t>
              </a:r>
            </a:p>
          </p:txBody>
        </p:sp>
        <p:sp>
          <p:nvSpPr>
            <p:cNvPr id="152" name="tx35">
              <a:extLst>
                <a:ext uri="{FF2B5EF4-FFF2-40B4-BE49-F238E27FC236}">
                  <a16:creationId xmlns:a16="http://schemas.microsoft.com/office/drawing/2014/main" id="{A30B4013-17F2-F084-7814-FD88E6E4419A}"/>
                </a:ext>
              </a:extLst>
            </p:cNvPr>
            <p:cNvSpPr/>
            <p:nvPr/>
          </p:nvSpPr>
          <p:spPr>
            <a:xfrm>
              <a:off x="7795664" y="485879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86%</a:t>
              </a:r>
            </a:p>
          </p:txBody>
        </p:sp>
        <p:sp>
          <p:nvSpPr>
            <p:cNvPr id="153" name="tx36">
              <a:extLst>
                <a:ext uri="{FF2B5EF4-FFF2-40B4-BE49-F238E27FC236}">
                  <a16:creationId xmlns:a16="http://schemas.microsoft.com/office/drawing/2014/main" id="{B34BA209-AFFD-6FF0-A812-0FD94DA17AFD}"/>
                </a:ext>
              </a:extLst>
            </p:cNvPr>
            <p:cNvSpPr/>
            <p:nvPr/>
          </p:nvSpPr>
          <p:spPr>
            <a:xfrm>
              <a:off x="8800920" y="320145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57%</a:t>
              </a:r>
            </a:p>
          </p:txBody>
        </p:sp>
        <p:sp>
          <p:nvSpPr>
            <p:cNvPr id="154" name="tx37">
              <a:extLst>
                <a:ext uri="{FF2B5EF4-FFF2-40B4-BE49-F238E27FC236}">
                  <a16:creationId xmlns:a16="http://schemas.microsoft.com/office/drawing/2014/main" id="{139E4C1C-0EA0-43C3-8D95-2A07B934F118}"/>
                </a:ext>
              </a:extLst>
            </p:cNvPr>
            <p:cNvSpPr/>
            <p:nvPr/>
          </p:nvSpPr>
          <p:spPr>
            <a:xfrm>
              <a:off x="8376466"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69%</a:t>
              </a:r>
            </a:p>
          </p:txBody>
        </p:sp>
        <p:sp>
          <p:nvSpPr>
            <p:cNvPr id="155" name="tx38">
              <a:extLst>
                <a:ext uri="{FF2B5EF4-FFF2-40B4-BE49-F238E27FC236}">
                  <a16:creationId xmlns:a16="http://schemas.microsoft.com/office/drawing/2014/main" id="{07B945D3-22D6-3E2C-C480-FD59DF450CD4}"/>
                </a:ext>
              </a:extLst>
            </p:cNvPr>
            <p:cNvSpPr/>
            <p:nvPr/>
          </p:nvSpPr>
          <p:spPr>
            <a:xfrm>
              <a:off x="7631461" y="568653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91%</a:t>
              </a:r>
            </a:p>
          </p:txBody>
        </p:sp>
        <p:sp>
          <p:nvSpPr>
            <p:cNvPr id="156" name="tx39">
              <a:extLst>
                <a:ext uri="{FF2B5EF4-FFF2-40B4-BE49-F238E27FC236}">
                  <a16:creationId xmlns:a16="http://schemas.microsoft.com/office/drawing/2014/main" id="{7207F974-85B5-BBE2-EBCE-63EE472553AD}"/>
                </a:ext>
              </a:extLst>
            </p:cNvPr>
            <p:cNvSpPr/>
            <p:nvPr/>
          </p:nvSpPr>
          <p:spPr>
            <a:xfrm>
              <a:off x="8144808" y="6102275"/>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76%</a:t>
              </a:r>
            </a:p>
          </p:txBody>
        </p:sp>
      </p:grpSp>
      <p:sp>
        <p:nvSpPr>
          <p:cNvPr id="3" name="Rectangle: Rounded Corners 2">
            <a:extLst>
              <a:ext uri="{FF2B5EF4-FFF2-40B4-BE49-F238E27FC236}">
                <a16:creationId xmlns:a16="http://schemas.microsoft.com/office/drawing/2014/main" id="{8CC1FBE5-0CE3-5B87-B5EA-0C5B0AC92AF2}"/>
              </a:ext>
            </a:extLst>
          </p:cNvPr>
          <p:cNvSpPr/>
          <p:nvPr/>
        </p:nvSpPr>
        <p:spPr>
          <a:xfrm>
            <a:off x="1543613" y="2871554"/>
            <a:ext cx="1562840" cy="36439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16"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17" name="qnum"/>
          <p:cNvSpPr>
            <a:spLocks noGrp="1"/>
          </p:cNvSpPr>
          <p:nvPr>
            <p:ph type="body" sz="quarter" idx="14" hasCustomPrompt="1"/>
          </p:nvPr>
        </p:nvSpPr>
        <p:spPr>
          <a:xfrm>
            <a:off x="-1859501" y="-875507"/>
            <a:ext cx="1673225" cy="728663"/>
          </a:xfrm>
        </p:spPr>
        <p:txBody>
          <a:bodyPr/>
          <a:lstStyle/>
          <a:p>
            <a:r>
              <a:rPr dirty="0"/>
              <a:t>OAAA9</a:t>
            </a:r>
          </a:p>
        </p:txBody>
      </p:sp>
      <p:sp>
        <p:nvSpPr>
          <p:cNvPr id="20" name="main_title">
            <a:extLst>
              <a:ext uri="{FF2B5EF4-FFF2-40B4-BE49-F238E27FC236}">
                <a16:creationId xmlns:a16="http://schemas.microsoft.com/office/drawing/2014/main" id="{79D83D98-ABF3-54E9-ED8C-44D0F0FBFC4C}"/>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Men (35%), adults 18-34 (37%), Asian (38%), Black (32%), and Hispanic (35%) adults are more likely to notice OOH ads within the past 60 days that gave them directions to a specific store, business, or restaurant location.</a:t>
            </a:r>
          </a:p>
        </p:txBody>
      </p:sp>
      <p:sp>
        <p:nvSpPr>
          <p:cNvPr id="105" name="pt76">
            <a:extLst>
              <a:ext uri="{FF2B5EF4-FFF2-40B4-BE49-F238E27FC236}">
                <a16:creationId xmlns:a16="http://schemas.microsoft.com/office/drawing/2014/main" id="{4A4AA2FD-9ECA-9E0B-F7C7-5A89AF20BA69}"/>
              </a:ext>
            </a:extLst>
          </p:cNvPr>
          <p:cNvSpPr/>
          <p:nvPr/>
        </p:nvSpPr>
        <p:spPr>
          <a:xfrm>
            <a:off x="4923931" y="2095722"/>
            <a:ext cx="182880" cy="182880"/>
          </a:xfrm>
          <a:prstGeom prst="ellipse">
            <a:avLst/>
          </a:prstGeom>
          <a:solidFill>
            <a:schemeClr val="accent1"/>
          </a:solidFill>
          <a:ln w="9000" cap="rnd">
            <a:solidFill>
              <a:schemeClr val="accent1"/>
            </a:solidFill>
            <a:prstDash val="solid"/>
            <a:round/>
          </a:ln>
        </p:spPr>
        <p:txBody>
          <a:bodyPr/>
          <a:lstStyle/>
          <a:p>
            <a:endParaRPr dirty="0"/>
          </a:p>
        </p:txBody>
      </p:sp>
      <p:sp>
        <p:nvSpPr>
          <p:cNvPr id="106" name="pt78">
            <a:extLst>
              <a:ext uri="{FF2B5EF4-FFF2-40B4-BE49-F238E27FC236}">
                <a16:creationId xmlns:a16="http://schemas.microsoft.com/office/drawing/2014/main" id="{815F5EB4-B53E-55B6-8545-197E4D78249B}"/>
              </a:ext>
            </a:extLst>
          </p:cNvPr>
          <p:cNvSpPr/>
          <p:nvPr/>
        </p:nvSpPr>
        <p:spPr>
          <a:xfrm>
            <a:off x="5858947" y="2095722"/>
            <a:ext cx="182880" cy="182880"/>
          </a:xfrm>
          <a:prstGeom prst="ellipse">
            <a:avLst/>
          </a:prstGeom>
          <a:solidFill>
            <a:schemeClr val="accent6"/>
          </a:solidFill>
          <a:ln w="9000" cap="rnd">
            <a:solidFill>
              <a:schemeClr val="accent6"/>
            </a:solidFill>
            <a:prstDash val="solid"/>
            <a:round/>
          </a:ln>
        </p:spPr>
        <p:txBody>
          <a:bodyPr/>
          <a:lstStyle/>
          <a:p>
            <a:endParaRPr dirty="0"/>
          </a:p>
        </p:txBody>
      </p:sp>
      <p:sp>
        <p:nvSpPr>
          <p:cNvPr id="107" name="pt80">
            <a:extLst>
              <a:ext uri="{FF2B5EF4-FFF2-40B4-BE49-F238E27FC236}">
                <a16:creationId xmlns:a16="http://schemas.microsoft.com/office/drawing/2014/main" id="{F2684CCE-D928-CF48-6192-D40EDF432D6B}"/>
              </a:ext>
            </a:extLst>
          </p:cNvPr>
          <p:cNvSpPr/>
          <p:nvPr/>
        </p:nvSpPr>
        <p:spPr>
          <a:xfrm>
            <a:off x="6693252" y="2095722"/>
            <a:ext cx="182880" cy="182880"/>
          </a:xfrm>
          <a:prstGeom prst="ellipse">
            <a:avLst/>
          </a:prstGeom>
          <a:solidFill>
            <a:srgbClr val="CACACA"/>
          </a:solidFill>
          <a:ln w="9000" cap="rnd">
            <a:solidFill>
              <a:srgbClr val="CACACA"/>
            </a:solidFill>
            <a:prstDash val="solid"/>
            <a:round/>
          </a:ln>
        </p:spPr>
        <p:txBody>
          <a:bodyPr/>
          <a:lstStyle/>
          <a:p>
            <a:endParaRPr dirty="0"/>
          </a:p>
        </p:txBody>
      </p:sp>
      <p:sp>
        <p:nvSpPr>
          <p:cNvPr id="108" name="tx81">
            <a:extLst>
              <a:ext uri="{FF2B5EF4-FFF2-40B4-BE49-F238E27FC236}">
                <a16:creationId xmlns:a16="http://schemas.microsoft.com/office/drawing/2014/main" id="{208D29F6-0C29-0B58-3631-27CC9060C96B}"/>
              </a:ext>
            </a:extLst>
          </p:cNvPr>
          <p:cNvSpPr/>
          <p:nvPr/>
        </p:nvSpPr>
        <p:spPr>
          <a:xfrm>
            <a:off x="5174987" y="2148646"/>
            <a:ext cx="1024750"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Yes                    </a:t>
            </a:r>
          </a:p>
        </p:txBody>
      </p:sp>
      <p:sp>
        <p:nvSpPr>
          <p:cNvPr id="109" name="tx82">
            <a:extLst>
              <a:ext uri="{FF2B5EF4-FFF2-40B4-BE49-F238E27FC236}">
                <a16:creationId xmlns:a16="http://schemas.microsoft.com/office/drawing/2014/main" id="{5F02D54A-53BA-5452-BA5C-447AD1668580}"/>
              </a:ext>
            </a:extLst>
          </p:cNvPr>
          <p:cNvSpPr/>
          <p:nvPr/>
        </p:nvSpPr>
        <p:spPr>
          <a:xfrm>
            <a:off x="6110003" y="2148646"/>
            <a:ext cx="962137"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                    </a:t>
            </a:r>
          </a:p>
        </p:txBody>
      </p:sp>
      <p:sp>
        <p:nvSpPr>
          <p:cNvPr id="110" name="tx83">
            <a:extLst>
              <a:ext uri="{FF2B5EF4-FFF2-40B4-BE49-F238E27FC236}">
                <a16:creationId xmlns:a16="http://schemas.microsoft.com/office/drawing/2014/main" id="{0C9EC5F7-D866-15AD-4C03-4E726BDFB516}"/>
              </a:ext>
            </a:extLst>
          </p:cNvPr>
          <p:cNvSpPr/>
          <p:nvPr/>
        </p:nvSpPr>
        <p:spPr>
          <a:xfrm>
            <a:off x="6944308" y="2148646"/>
            <a:ext cx="1314040"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sure                    </a:t>
            </a:r>
          </a:p>
        </p:txBody>
      </p:sp>
      <p:sp>
        <p:nvSpPr>
          <p:cNvPr id="121" name="tx64">
            <a:extLst>
              <a:ext uri="{FF2B5EF4-FFF2-40B4-BE49-F238E27FC236}">
                <a16:creationId xmlns:a16="http://schemas.microsoft.com/office/drawing/2014/main" id="{E99B2CEC-93DD-895C-BFBB-32C579356C03}"/>
              </a:ext>
            </a:extLst>
          </p:cNvPr>
          <p:cNvSpPr/>
          <p:nvPr/>
        </p:nvSpPr>
        <p:spPr>
          <a:xfrm>
            <a:off x="314626" y="6287784"/>
            <a:ext cx="618582"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100k+</a:t>
            </a:r>
          </a:p>
        </p:txBody>
      </p:sp>
      <p:sp>
        <p:nvSpPr>
          <p:cNvPr id="122" name="tx65">
            <a:extLst>
              <a:ext uri="{FF2B5EF4-FFF2-40B4-BE49-F238E27FC236}">
                <a16:creationId xmlns:a16="http://schemas.microsoft.com/office/drawing/2014/main" id="{1E4781EF-6D56-8094-8BAF-4E32A3D4137E}"/>
              </a:ext>
            </a:extLst>
          </p:cNvPr>
          <p:cNvSpPr/>
          <p:nvPr/>
        </p:nvSpPr>
        <p:spPr>
          <a:xfrm>
            <a:off x="161417" y="5841027"/>
            <a:ext cx="746394"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50k-100k</a:t>
            </a:r>
          </a:p>
        </p:txBody>
      </p:sp>
      <p:sp>
        <p:nvSpPr>
          <p:cNvPr id="123" name="tx66">
            <a:extLst>
              <a:ext uri="{FF2B5EF4-FFF2-40B4-BE49-F238E27FC236}">
                <a16:creationId xmlns:a16="http://schemas.microsoft.com/office/drawing/2014/main" id="{631ECD2E-ADE6-ACCD-0963-CBB45BBFEFF6}"/>
              </a:ext>
            </a:extLst>
          </p:cNvPr>
          <p:cNvSpPr/>
          <p:nvPr/>
        </p:nvSpPr>
        <p:spPr>
          <a:xfrm>
            <a:off x="110232" y="5388683"/>
            <a:ext cx="793348"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Under 50k</a:t>
            </a:r>
          </a:p>
        </p:txBody>
      </p:sp>
      <p:sp>
        <p:nvSpPr>
          <p:cNvPr id="125" name="tx68">
            <a:extLst>
              <a:ext uri="{FF2B5EF4-FFF2-40B4-BE49-F238E27FC236}">
                <a16:creationId xmlns:a16="http://schemas.microsoft.com/office/drawing/2014/main" id="{F2505B6D-78D8-51A3-7EBE-0B931AD1AA13}"/>
              </a:ext>
            </a:extLst>
          </p:cNvPr>
          <p:cNvSpPr/>
          <p:nvPr/>
        </p:nvSpPr>
        <p:spPr>
          <a:xfrm>
            <a:off x="478035" y="4899352"/>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45-64</a:t>
            </a:r>
          </a:p>
        </p:txBody>
      </p:sp>
      <p:sp>
        <p:nvSpPr>
          <p:cNvPr id="126" name="tx69">
            <a:extLst>
              <a:ext uri="{FF2B5EF4-FFF2-40B4-BE49-F238E27FC236}">
                <a16:creationId xmlns:a16="http://schemas.microsoft.com/office/drawing/2014/main" id="{55E77424-03C3-A4F5-543F-FAD8DABF0C29}"/>
              </a:ext>
            </a:extLst>
          </p:cNvPr>
          <p:cNvSpPr/>
          <p:nvPr/>
        </p:nvSpPr>
        <p:spPr>
          <a:xfrm>
            <a:off x="469569" y="4447867"/>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35-44</a:t>
            </a:r>
          </a:p>
        </p:txBody>
      </p:sp>
      <p:sp>
        <p:nvSpPr>
          <p:cNvPr id="127" name="tx70">
            <a:extLst>
              <a:ext uri="{FF2B5EF4-FFF2-40B4-BE49-F238E27FC236}">
                <a16:creationId xmlns:a16="http://schemas.microsoft.com/office/drawing/2014/main" id="{BE6995C4-82A2-C83B-8079-C54B34FB75BD}"/>
              </a:ext>
            </a:extLst>
          </p:cNvPr>
          <p:cNvSpPr/>
          <p:nvPr/>
        </p:nvSpPr>
        <p:spPr>
          <a:xfrm>
            <a:off x="473800" y="3982684"/>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18-34</a:t>
            </a:r>
          </a:p>
        </p:txBody>
      </p:sp>
      <p:sp>
        <p:nvSpPr>
          <p:cNvPr id="128" name="tx71">
            <a:extLst>
              <a:ext uri="{FF2B5EF4-FFF2-40B4-BE49-F238E27FC236}">
                <a16:creationId xmlns:a16="http://schemas.microsoft.com/office/drawing/2014/main" id="{65DC3893-75A3-FC89-431A-7B012035EBC0}"/>
              </a:ext>
            </a:extLst>
          </p:cNvPr>
          <p:cNvSpPr/>
          <p:nvPr/>
        </p:nvSpPr>
        <p:spPr>
          <a:xfrm>
            <a:off x="233547" y="3526760"/>
            <a:ext cx="678497"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Gender: Female</a:t>
            </a:r>
          </a:p>
        </p:txBody>
      </p:sp>
      <p:sp>
        <p:nvSpPr>
          <p:cNvPr id="129" name="tx72">
            <a:extLst>
              <a:ext uri="{FF2B5EF4-FFF2-40B4-BE49-F238E27FC236}">
                <a16:creationId xmlns:a16="http://schemas.microsoft.com/office/drawing/2014/main" id="{B4AB3E0A-6C7A-A33D-4A52-67D9BE4E55A2}"/>
              </a:ext>
            </a:extLst>
          </p:cNvPr>
          <p:cNvSpPr/>
          <p:nvPr/>
        </p:nvSpPr>
        <p:spPr>
          <a:xfrm>
            <a:off x="356686" y="3069830"/>
            <a:ext cx="568904"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Gender: Male</a:t>
            </a:r>
          </a:p>
        </p:txBody>
      </p:sp>
      <p:sp>
        <p:nvSpPr>
          <p:cNvPr id="130" name="tx73">
            <a:extLst>
              <a:ext uri="{FF2B5EF4-FFF2-40B4-BE49-F238E27FC236}">
                <a16:creationId xmlns:a16="http://schemas.microsoft.com/office/drawing/2014/main" id="{16970C4B-67CF-185D-37A6-C14C750FA9AB}"/>
              </a:ext>
            </a:extLst>
          </p:cNvPr>
          <p:cNvSpPr/>
          <p:nvPr/>
        </p:nvSpPr>
        <p:spPr>
          <a:xfrm>
            <a:off x="684932" y="2604155"/>
            <a:ext cx="260975"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Adults</a:t>
            </a:r>
          </a:p>
        </p:txBody>
      </p:sp>
      <p:sp>
        <p:nvSpPr>
          <p:cNvPr id="131" name="tx46">
            <a:extLst>
              <a:ext uri="{FF2B5EF4-FFF2-40B4-BE49-F238E27FC236}">
                <a16:creationId xmlns:a16="http://schemas.microsoft.com/office/drawing/2014/main" id="{F0CF435F-9AE8-80E8-EC3E-2D0DFAF640E3}"/>
              </a:ext>
            </a:extLst>
          </p:cNvPr>
          <p:cNvSpPr/>
          <p:nvPr/>
        </p:nvSpPr>
        <p:spPr>
          <a:xfrm>
            <a:off x="6190217" y="6238031"/>
            <a:ext cx="525525"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 Rural</a:t>
            </a:r>
          </a:p>
        </p:txBody>
      </p:sp>
      <p:sp>
        <p:nvSpPr>
          <p:cNvPr id="132" name="tx47">
            <a:extLst>
              <a:ext uri="{FF2B5EF4-FFF2-40B4-BE49-F238E27FC236}">
                <a16:creationId xmlns:a16="http://schemas.microsoft.com/office/drawing/2014/main" id="{87102EF3-9C03-3699-7BC5-8E817548E322}"/>
              </a:ext>
            </a:extLst>
          </p:cNvPr>
          <p:cNvSpPr/>
          <p:nvPr/>
        </p:nvSpPr>
        <p:spPr>
          <a:xfrm>
            <a:off x="6020007" y="5621272"/>
            <a:ext cx="653409"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a:t>
            </a:r>
            <a:r>
              <a:rPr lang="en-US" sz="900" dirty="0">
                <a:solidFill>
                  <a:srgbClr val="2B2B2B">
                    <a:alpha val="100000"/>
                  </a:srgbClr>
                </a:solidFill>
                <a:latin typeface="Arial"/>
                <a:cs typeface="Arial"/>
              </a:rPr>
              <a:t> </a:t>
            </a:r>
            <a:r>
              <a:rPr sz="900" dirty="0">
                <a:solidFill>
                  <a:srgbClr val="2B2B2B">
                    <a:alpha val="100000"/>
                  </a:srgbClr>
                </a:solidFill>
                <a:latin typeface="Arial"/>
                <a:cs typeface="Arial"/>
              </a:rPr>
              <a:t>Suburban</a:t>
            </a:r>
          </a:p>
        </p:txBody>
      </p:sp>
      <p:sp>
        <p:nvSpPr>
          <p:cNvPr id="133" name="tx48">
            <a:extLst>
              <a:ext uri="{FF2B5EF4-FFF2-40B4-BE49-F238E27FC236}">
                <a16:creationId xmlns:a16="http://schemas.microsoft.com/office/drawing/2014/main" id="{087389FF-7DC1-81E2-FA42-3BD795F8B524}"/>
              </a:ext>
            </a:extLst>
          </p:cNvPr>
          <p:cNvSpPr/>
          <p:nvPr/>
        </p:nvSpPr>
        <p:spPr>
          <a:xfrm>
            <a:off x="6164046" y="5017212"/>
            <a:ext cx="547463"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 Urban</a:t>
            </a:r>
          </a:p>
        </p:txBody>
      </p:sp>
      <p:sp>
        <p:nvSpPr>
          <p:cNvPr id="134" name="tx49">
            <a:extLst>
              <a:ext uri="{FF2B5EF4-FFF2-40B4-BE49-F238E27FC236}">
                <a16:creationId xmlns:a16="http://schemas.microsoft.com/office/drawing/2014/main" id="{52FB8E19-CDB5-0E5B-C166-E661DD000676}"/>
              </a:ext>
            </a:extLst>
          </p:cNvPr>
          <p:cNvSpPr/>
          <p:nvPr/>
        </p:nvSpPr>
        <p:spPr>
          <a:xfrm>
            <a:off x="6300600" y="4428314"/>
            <a:ext cx="449005"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Asian</a:t>
            </a:r>
          </a:p>
        </p:txBody>
      </p:sp>
      <p:sp>
        <p:nvSpPr>
          <p:cNvPr id="135" name="tx50">
            <a:extLst>
              <a:ext uri="{FF2B5EF4-FFF2-40B4-BE49-F238E27FC236}">
                <a16:creationId xmlns:a16="http://schemas.microsoft.com/office/drawing/2014/main" id="{C5F3CA80-07A2-8E30-5533-A4E35E534C43}"/>
              </a:ext>
            </a:extLst>
          </p:cNvPr>
          <p:cNvSpPr/>
          <p:nvPr/>
        </p:nvSpPr>
        <p:spPr>
          <a:xfrm>
            <a:off x="6316978" y="3811555"/>
            <a:ext cx="445327"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Black</a:t>
            </a:r>
          </a:p>
        </p:txBody>
      </p:sp>
      <p:sp>
        <p:nvSpPr>
          <p:cNvPr id="136" name="tx51">
            <a:extLst>
              <a:ext uri="{FF2B5EF4-FFF2-40B4-BE49-F238E27FC236}">
                <a16:creationId xmlns:a16="http://schemas.microsoft.com/office/drawing/2014/main" id="{7B392232-3001-27FE-2D00-635F7883C2BC}"/>
              </a:ext>
            </a:extLst>
          </p:cNvPr>
          <p:cNvSpPr/>
          <p:nvPr/>
        </p:nvSpPr>
        <p:spPr>
          <a:xfrm>
            <a:off x="6200347" y="3228660"/>
            <a:ext cx="536560"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Hispanic</a:t>
            </a:r>
          </a:p>
        </p:txBody>
      </p:sp>
      <p:sp>
        <p:nvSpPr>
          <p:cNvPr id="137" name="tx52">
            <a:extLst>
              <a:ext uri="{FF2B5EF4-FFF2-40B4-BE49-F238E27FC236}">
                <a16:creationId xmlns:a16="http://schemas.microsoft.com/office/drawing/2014/main" id="{19A8C9A5-1968-7E62-0959-48FA10A1E5B6}"/>
              </a:ext>
            </a:extLst>
          </p:cNvPr>
          <p:cNvSpPr/>
          <p:nvPr/>
        </p:nvSpPr>
        <p:spPr>
          <a:xfrm>
            <a:off x="6309690" y="2628833"/>
            <a:ext cx="452618"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White</a:t>
            </a:r>
          </a:p>
        </p:txBody>
      </p:sp>
      <p:sp>
        <p:nvSpPr>
          <p:cNvPr id="4" name="sub_title">
            <a:extLst>
              <a:ext uri="{FF2B5EF4-FFF2-40B4-BE49-F238E27FC236}">
                <a16:creationId xmlns:a16="http://schemas.microsoft.com/office/drawing/2014/main" id="{8FFD3880-2F57-6FF9-31FC-65DFF8F59139}"/>
              </a:ext>
            </a:extLst>
          </p:cNvPr>
          <p:cNvSpPr txBox="1">
            <a:spLocks/>
          </p:cNvSpPr>
          <p:nvPr/>
        </p:nvSpPr>
        <p:spPr>
          <a:xfrm>
            <a:off x="1073744" y="17797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Have you recently, within the past 60 days, noticed an out of home advertisement that gave you directions to a specific store, business, or restaurant location?</a:t>
            </a:r>
          </a:p>
        </p:txBody>
      </p:sp>
      <p:sp>
        <p:nvSpPr>
          <p:cNvPr id="5" name="Rectangle: Rounded Corners 4">
            <a:extLst>
              <a:ext uri="{FF2B5EF4-FFF2-40B4-BE49-F238E27FC236}">
                <a16:creationId xmlns:a16="http://schemas.microsoft.com/office/drawing/2014/main" id="{BB575663-2D3C-7ED3-C230-50EE46FB74AA}"/>
              </a:ext>
            </a:extLst>
          </p:cNvPr>
          <p:cNvSpPr/>
          <p:nvPr/>
        </p:nvSpPr>
        <p:spPr>
          <a:xfrm>
            <a:off x="85206" y="2957928"/>
            <a:ext cx="1014944" cy="299731"/>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AE62C2D-691B-9033-D8B0-7DB8AAF5B411}"/>
              </a:ext>
            </a:extLst>
          </p:cNvPr>
          <p:cNvSpPr/>
          <p:nvPr/>
        </p:nvSpPr>
        <p:spPr>
          <a:xfrm>
            <a:off x="85943" y="3880175"/>
            <a:ext cx="1014944" cy="299731"/>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E8F8F4E-9DE5-7EC4-E0F8-ED4CDFD9615D}"/>
              </a:ext>
            </a:extLst>
          </p:cNvPr>
          <p:cNvSpPr txBox="1"/>
          <p:nvPr/>
        </p:nvSpPr>
        <p:spPr>
          <a:xfrm>
            <a:off x="987976" y="6715116"/>
            <a:ext cx="5572324" cy="214604"/>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140" normalizeH="0" baseline="0" noProof="0" dirty="0">
                <a:ln>
                  <a:noFill/>
                </a:ln>
                <a:solidFill>
                  <a:srgbClr val="2B2B2B"/>
                </a:solidFill>
                <a:effectLst/>
                <a:uLnTx/>
                <a:uFillTx/>
                <a:latin typeface="Arial" panose="020B0604020202020204"/>
                <a:ea typeface="+mn-ea"/>
                <a:cs typeface="+mn-cs"/>
              </a:rPr>
              <a:t>See appendix for full sample details and margin of error of each demographic group.</a:t>
            </a:r>
          </a:p>
        </p:txBody>
      </p:sp>
      <p:grpSp>
        <p:nvGrpSpPr>
          <p:cNvPr id="65" name="Group 64">
            <a:extLst>
              <a:ext uri="{FF2B5EF4-FFF2-40B4-BE49-F238E27FC236}">
                <a16:creationId xmlns:a16="http://schemas.microsoft.com/office/drawing/2014/main" id="{1A8DB2B4-78DF-F7AF-ED58-9255225937BA}"/>
              </a:ext>
            </a:extLst>
          </p:cNvPr>
          <p:cNvGrpSpPr/>
          <p:nvPr/>
        </p:nvGrpSpPr>
        <p:grpSpPr>
          <a:xfrm>
            <a:off x="1108659" y="2496805"/>
            <a:ext cx="4564934" cy="3988713"/>
            <a:chOff x="2303773" y="2712347"/>
            <a:chExt cx="8546992" cy="3579982"/>
          </a:xfrm>
        </p:grpSpPr>
        <p:sp>
          <p:nvSpPr>
            <p:cNvPr id="66" name="rc4">
              <a:extLst>
                <a:ext uri="{FF2B5EF4-FFF2-40B4-BE49-F238E27FC236}">
                  <a16:creationId xmlns:a16="http://schemas.microsoft.com/office/drawing/2014/main" id="{D828DFC9-4B61-40C3-ADB0-99D9A9B4EE49}"/>
                </a:ext>
              </a:extLst>
            </p:cNvPr>
            <p:cNvSpPr/>
            <p:nvPr/>
          </p:nvSpPr>
          <p:spPr>
            <a:xfrm>
              <a:off x="2303773" y="2712347"/>
              <a:ext cx="2572872" cy="269016"/>
            </a:xfrm>
            <a:prstGeom prst="rect">
              <a:avLst/>
            </a:prstGeom>
            <a:solidFill>
              <a:schemeClr val="accent1"/>
            </a:solidFill>
            <a:ln>
              <a:solidFill>
                <a:schemeClr val="accent1"/>
              </a:solidFill>
            </a:ln>
          </p:spPr>
          <p:txBody>
            <a:bodyPr/>
            <a:lstStyle/>
            <a:p>
              <a:endParaRPr dirty="0"/>
            </a:p>
          </p:txBody>
        </p:sp>
        <p:sp>
          <p:nvSpPr>
            <p:cNvPr id="67" name="rc5">
              <a:extLst>
                <a:ext uri="{FF2B5EF4-FFF2-40B4-BE49-F238E27FC236}">
                  <a16:creationId xmlns:a16="http://schemas.microsoft.com/office/drawing/2014/main" id="{92E5CD4C-1714-B9B0-208A-4732D6C91A54}"/>
                </a:ext>
              </a:extLst>
            </p:cNvPr>
            <p:cNvSpPr/>
            <p:nvPr/>
          </p:nvSpPr>
          <p:spPr>
            <a:xfrm>
              <a:off x="4876646" y="2712347"/>
              <a:ext cx="4300932" cy="269016"/>
            </a:xfrm>
            <a:prstGeom prst="rect">
              <a:avLst/>
            </a:prstGeom>
            <a:solidFill>
              <a:schemeClr val="accent6"/>
            </a:solidFill>
            <a:ln>
              <a:solidFill>
                <a:schemeClr val="accent6"/>
              </a:solidFill>
            </a:ln>
          </p:spPr>
          <p:txBody>
            <a:bodyPr/>
            <a:lstStyle/>
            <a:p>
              <a:endParaRPr dirty="0"/>
            </a:p>
          </p:txBody>
        </p:sp>
        <p:sp>
          <p:nvSpPr>
            <p:cNvPr id="68" name="rc6">
              <a:extLst>
                <a:ext uri="{FF2B5EF4-FFF2-40B4-BE49-F238E27FC236}">
                  <a16:creationId xmlns:a16="http://schemas.microsoft.com/office/drawing/2014/main" id="{A58E90FB-2F5E-BE72-7233-3CFA350CC94C}"/>
                </a:ext>
              </a:extLst>
            </p:cNvPr>
            <p:cNvSpPr/>
            <p:nvPr/>
          </p:nvSpPr>
          <p:spPr>
            <a:xfrm>
              <a:off x="9177579" y="2712347"/>
              <a:ext cx="1673186" cy="269016"/>
            </a:xfrm>
            <a:prstGeom prst="rect">
              <a:avLst/>
            </a:prstGeom>
            <a:solidFill>
              <a:srgbClr val="CACACA"/>
            </a:solidFill>
            <a:ln>
              <a:solidFill>
                <a:srgbClr val="CACACA"/>
              </a:solidFill>
            </a:ln>
          </p:spPr>
          <p:txBody>
            <a:bodyPr/>
            <a:lstStyle/>
            <a:p>
              <a:endParaRPr dirty="0"/>
            </a:p>
          </p:txBody>
        </p:sp>
        <p:sp>
          <p:nvSpPr>
            <p:cNvPr id="69" name="rc7">
              <a:extLst>
                <a:ext uri="{FF2B5EF4-FFF2-40B4-BE49-F238E27FC236}">
                  <a16:creationId xmlns:a16="http://schemas.microsoft.com/office/drawing/2014/main" id="{F9C53718-4BFF-C6DC-58AE-B6A3A58CD361}"/>
                </a:ext>
              </a:extLst>
            </p:cNvPr>
            <p:cNvSpPr/>
            <p:nvPr/>
          </p:nvSpPr>
          <p:spPr>
            <a:xfrm>
              <a:off x="2303773" y="3126218"/>
              <a:ext cx="2951334" cy="269016"/>
            </a:xfrm>
            <a:prstGeom prst="rect">
              <a:avLst/>
            </a:prstGeom>
            <a:solidFill>
              <a:schemeClr val="accent1"/>
            </a:solidFill>
            <a:ln>
              <a:solidFill>
                <a:schemeClr val="accent1"/>
              </a:solidFill>
            </a:ln>
          </p:spPr>
          <p:txBody>
            <a:bodyPr/>
            <a:lstStyle/>
            <a:p>
              <a:endParaRPr dirty="0"/>
            </a:p>
          </p:txBody>
        </p:sp>
        <p:sp>
          <p:nvSpPr>
            <p:cNvPr id="70" name="rc8">
              <a:extLst>
                <a:ext uri="{FF2B5EF4-FFF2-40B4-BE49-F238E27FC236}">
                  <a16:creationId xmlns:a16="http://schemas.microsoft.com/office/drawing/2014/main" id="{F97C8AA0-83A4-F11B-BD22-7FE690183A06}"/>
                </a:ext>
              </a:extLst>
            </p:cNvPr>
            <p:cNvSpPr/>
            <p:nvPr/>
          </p:nvSpPr>
          <p:spPr>
            <a:xfrm>
              <a:off x="5255108" y="3126218"/>
              <a:ext cx="4011846" cy="269016"/>
            </a:xfrm>
            <a:prstGeom prst="rect">
              <a:avLst/>
            </a:prstGeom>
            <a:solidFill>
              <a:schemeClr val="accent6"/>
            </a:solidFill>
            <a:ln>
              <a:solidFill>
                <a:schemeClr val="accent6"/>
              </a:solidFill>
            </a:ln>
          </p:spPr>
          <p:txBody>
            <a:bodyPr/>
            <a:lstStyle/>
            <a:p>
              <a:endParaRPr dirty="0"/>
            </a:p>
          </p:txBody>
        </p:sp>
        <p:sp>
          <p:nvSpPr>
            <p:cNvPr id="71" name="rc9">
              <a:extLst>
                <a:ext uri="{FF2B5EF4-FFF2-40B4-BE49-F238E27FC236}">
                  <a16:creationId xmlns:a16="http://schemas.microsoft.com/office/drawing/2014/main" id="{A4F10300-2D74-D764-F866-BD5221411F06}"/>
                </a:ext>
              </a:extLst>
            </p:cNvPr>
            <p:cNvSpPr/>
            <p:nvPr/>
          </p:nvSpPr>
          <p:spPr>
            <a:xfrm>
              <a:off x="9266954" y="3126218"/>
              <a:ext cx="1583811" cy="269016"/>
            </a:xfrm>
            <a:prstGeom prst="rect">
              <a:avLst/>
            </a:prstGeom>
            <a:solidFill>
              <a:srgbClr val="CACACA"/>
            </a:solidFill>
            <a:ln>
              <a:solidFill>
                <a:srgbClr val="CACACA"/>
              </a:solidFill>
            </a:ln>
          </p:spPr>
          <p:txBody>
            <a:bodyPr/>
            <a:lstStyle/>
            <a:p>
              <a:endParaRPr dirty="0"/>
            </a:p>
          </p:txBody>
        </p:sp>
        <p:sp>
          <p:nvSpPr>
            <p:cNvPr id="72" name="rc10">
              <a:extLst>
                <a:ext uri="{FF2B5EF4-FFF2-40B4-BE49-F238E27FC236}">
                  <a16:creationId xmlns:a16="http://schemas.microsoft.com/office/drawing/2014/main" id="{C0425F14-D6B9-1206-47F2-059E39F25437}"/>
                </a:ext>
              </a:extLst>
            </p:cNvPr>
            <p:cNvSpPr/>
            <p:nvPr/>
          </p:nvSpPr>
          <p:spPr>
            <a:xfrm>
              <a:off x="2303773" y="3540089"/>
              <a:ext cx="2206332" cy="269016"/>
            </a:xfrm>
            <a:prstGeom prst="rect">
              <a:avLst/>
            </a:prstGeom>
            <a:solidFill>
              <a:schemeClr val="accent1"/>
            </a:solidFill>
            <a:ln>
              <a:solidFill>
                <a:schemeClr val="accent1"/>
              </a:solidFill>
            </a:ln>
          </p:spPr>
          <p:txBody>
            <a:bodyPr/>
            <a:lstStyle/>
            <a:p>
              <a:endParaRPr dirty="0"/>
            </a:p>
          </p:txBody>
        </p:sp>
        <p:sp>
          <p:nvSpPr>
            <p:cNvPr id="73" name="rc11">
              <a:extLst>
                <a:ext uri="{FF2B5EF4-FFF2-40B4-BE49-F238E27FC236}">
                  <a16:creationId xmlns:a16="http://schemas.microsoft.com/office/drawing/2014/main" id="{9B0FD193-A5D5-A111-1533-0DBA70BB7B4A}"/>
                </a:ext>
              </a:extLst>
            </p:cNvPr>
            <p:cNvSpPr/>
            <p:nvPr/>
          </p:nvSpPr>
          <p:spPr>
            <a:xfrm>
              <a:off x="4510106" y="3540089"/>
              <a:ext cx="4580913" cy="269016"/>
            </a:xfrm>
            <a:prstGeom prst="rect">
              <a:avLst/>
            </a:prstGeom>
            <a:solidFill>
              <a:schemeClr val="accent6"/>
            </a:solidFill>
            <a:ln>
              <a:solidFill>
                <a:schemeClr val="accent6"/>
              </a:solidFill>
            </a:ln>
          </p:spPr>
          <p:txBody>
            <a:bodyPr/>
            <a:lstStyle/>
            <a:p>
              <a:endParaRPr dirty="0"/>
            </a:p>
          </p:txBody>
        </p:sp>
        <p:sp>
          <p:nvSpPr>
            <p:cNvPr id="74" name="rc12">
              <a:extLst>
                <a:ext uri="{FF2B5EF4-FFF2-40B4-BE49-F238E27FC236}">
                  <a16:creationId xmlns:a16="http://schemas.microsoft.com/office/drawing/2014/main" id="{CE5282F3-C69B-AAFD-1F2F-51A3771F7FF5}"/>
                </a:ext>
              </a:extLst>
            </p:cNvPr>
            <p:cNvSpPr/>
            <p:nvPr/>
          </p:nvSpPr>
          <p:spPr>
            <a:xfrm>
              <a:off x="9091019" y="3540089"/>
              <a:ext cx="1759745" cy="269016"/>
            </a:xfrm>
            <a:prstGeom prst="rect">
              <a:avLst/>
            </a:prstGeom>
            <a:solidFill>
              <a:srgbClr val="CACACA"/>
            </a:solidFill>
            <a:ln>
              <a:solidFill>
                <a:srgbClr val="CACACA"/>
              </a:solidFill>
            </a:ln>
          </p:spPr>
          <p:txBody>
            <a:bodyPr/>
            <a:lstStyle/>
            <a:p>
              <a:endParaRPr dirty="0"/>
            </a:p>
          </p:txBody>
        </p:sp>
        <p:sp>
          <p:nvSpPr>
            <p:cNvPr id="75" name="rc13">
              <a:extLst>
                <a:ext uri="{FF2B5EF4-FFF2-40B4-BE49-F238E27FC236}">
                  <a16:creationId xmlns:a16="http://schemas.microsoft.com/office/drawing/2014/main" id="{ED7DA081-2CBA-9651-980D-C2491F8B9A29}"/>
                </a:ext>
              </a:extLst>
            </p:cNvPr>
            <p:cNvSpPr/>
            <p:nvPr/>
          </p:nvSpPr>
          <p:spPr>
            <a:xfrm>
              <a:off x="2303773" y="3953960"/>
              <a:ext cx="3133290" cy="269016"/>
            </a:xfrm>
            <a:prstGeom prst="rect">
              <a:avLst/>
            </a:prstGeom>
            <a:solidFill>
              <a:schemeClr val="accent1"/>
            </a:solidFill>
            <a:ln>
              <a:solidFill>
                <a:schemeClr val="accent1"/>
              </a:solidFill>
            </a:ln>
          </p:spPr>
          <p:txBody>
            <a:bodyPr/>
            <a:lstStyle/>
            <a:p>
              <a:endParaRPr dirty="0"/>
            </a:p>
          </p:txBody>
        </p:sp>
        <p:sp>
          <p:nvSpPr>
            <p:cNvPr id="76" name="rc14">
              <a:extLst>
                <a:ext uri="{FF2B5EF4-FFF2-40B4-BE49-F238E27FC236}">
                  <a16:creationId xmlns:a16="http://schemas.microsoft.com/office/drawing/2014/main" id="{3DD50EFE-22A8-76BB-301A-D0F609109A61}"/>
                </a:ext>
              </a:extLst>
            </p:cNvPr>
            <p:cNvSpPr/>
            <p:nvPr/>
          </p:nvSpPr>
          <p:spPr>
            <a:xfrm>
              <a:off x="5437063" y="3953960"/>
              <a:ext cx="3880619" cy="269016"/>
            </a:xfrm>
            <a:prstGeom prst="rect">
              <a:avLst/>
            </a:prstGeom>
            <a:solidFill>
              <a:schemeClr val="accent6"/>
            </a:solidFill>
            <a:ln>
              <a:solidFill>
                <a:schemeClr val="accent6"/>
              </a:solidFill>
            </a:ln>
          </p:spPr>
          <p:txBody>
            <a:bodyPr/>
            <a:lstStyle/>
            <a:p>
              <a:endParaRPr dirty="0"/>
            </a:p>
          </p:txBody>
        </p:sp>
        <p:sp>
          <p:nvSpPr>
            <p:cNvPr id="77" name="rc15">
              <a:extLst>
                <a:ext uri="{FF2B5EF4-FFF2-40B4-BE49-F238E27FC236}">
                  <a16:creationId xmlns:a16="http://schemas.microsoft.com/office/drawing/2014/main" id="{A30F9D90-6E00-540A-0A4F-DE8B5BDB6ADE}"/>
                </a:ext>
              </a:extLst>
            </p:cNvPr>
            <p:cNvSpPr/>
            <p:nvPr/>
          </p:nvSpPr>
          <p:spPr>
            <a:xfrm>
              <a:off x="9317683" y="3953960"/>
              <a:ext cx="1533082" cy="269016"/>
            </a:xfrm>
            <a:prstGeom prst="rect">
              <a:avLst/>
            </a:prstGeom>
            <a:solidFill>
              <a:srgbClr val="CACACA"/>
            </a:solidFill>
            <a:ln>
              <a:solidFill>
                <a:srgbClr val="CACACA"/>
              </a:solidFill>
            </a:ln>
          </p:spPr>
          <p:txBody>
            <a:bodyPr/>
            <a:lstStyle/>
            <a:p>
              <a:endParaRPr dirty="0"/>
            </a:p>
          </p:txBody>
        </p:sp>
        <p:sp>
          <p:nvSpPr>
            <p:cNvPr id="78" name="rc16">
              <a:extLst>
                <a:ext uri="{FF2B5EF4-FFF2-40B4-BE49-F238E27FC236}">
                  <a16:creationId xmlns:a16="http://schemas.microsoft.com/office/drawing/2014/main" id="{4A8E673B-3BB1-EB75-1DA0-0B58576F1891}"/>
                </a:ext>
              </a:extLst>
            </p:cNvPr>
            <p:cNvSpPr/>
            <p:nvPr/>
          </p:nvSpPr>
          <p:spPr>
            <a:xfrm>
              <a:off x="2303773" y="4367830"/>
              <a:ext cx="2253680" cy="269016"/>
            </a:xfrm>
            <a:prstGeom prst="rect">
              <a:avLst/>
            </a:prstGeom>
            <a:solidFill>
              <a:schemeClr val="accent1"/>
            </a:solidFill>
            <a:ln>
              <a:solidFill>
                <a:schemeClr val="accent1"/>
              </a:solidFill>
            </a:ln>
          </p:spPr>
          <p:txBody>
            <a:bodyPr/>
            <a:lstStyle/>
            <a:p>
              <a:endParaRPr dirty="0"/>
            </a:p>
          </p:txBody>
        </p:sp>
        <p:sp>
          <p:nvSpPr>
            <p:cNvPr id="79" name="rc17">
              <a:extLst>
                <a:ext uri="{FF2B5EF4-FFF2-40B4-BE49-F238E27FC236}">
                  <a16:creationId xmlns:a16="http://schemas.microsoft.com/office/drawing/2014/main" id="{DBE0894D-3EBE-B408-DE7F-B477D0430D83}"/>
                </a:ext>
              </a:extLst>
            </p:cNvPr>
            <p:cNvSpPr/>
            <p:nvPr/>
          </p:nvSpPr>
          <p:spPr>
            <a:xfrm>
              <a:off x="4557453" y="4367830"/>
              <a:ext cx="4288678" cy="269016"/>
            </a:xfrm>
            <a:prstGeom prst="rect">
              <a:avLst/>
            </a:prstGeom>
            <a:solidFill>
              <a:schemeClr val="accent6"/>
            </a:solidFill>
            <a:ln>
              <a:solidFill>
                <a:schemeClr val="accent6"/>
              </a:solidFill>
            </a:ln>
          </p:spPr>
          <p:txBody>
            <a:bodyPr/>
            <a:lstStyle/>
            <a:p>
              <a:endParaRPr dirty="0"/>
            </a:p>
          </p:txBody>
        </p:sp>
        <p:sp>
          <p:nvSpPr>
            <p:cNvPr id="80" name="rc18">
              <a:extLst>
                <a:ext uri="{FF2B5EF4-FFF2-40B4-BE49-F238E27FC236}">
                  <a16:creationId xmlns:a16="http://schemas.microsoft.com/office/drawing/2014/main" id="{4A6C0638-6305-8DB3-4F7F-0ED74DD4C4D3}"/>
                </a:ext>
              </a:extLst>
            </p:cNvPr>
            <p:cNvSpPr/>
            <p:nvPr/>
          </p:nvSpPr>
          <p:spPr>
            <a:xfrm>
              <a:off x="8846132" y="4367830"/>
              <a:ext cx="2004633" cy="269016"/>
            </a:xfrm>
            <a:prstGeom prst="rect">
              <a:avLst/>
            </a:prstGeom>
            <a:solidFill>
              <a:srgbClr val="CACACA"/>
            </a:solidFill>
            <a:ln>
              <a:solidFill>
                <a:srgbClr val="CACACA"/>
              </a:solidFill>
            </a:ln>
          </p:spPr>
          <p:txBody>
            <a:bodyPr/>
            <a:lstStyle/>
            <a:p>
              <a:endParaRPr dirty="0"/>
            </a:p>
          </p:txBody>
        </p:sp>
        <p:sp>
          <p:nvSpPr>
            <p:cNvPr id="81" name="rc19">
              <a:extLst>
                <a:ext uri="{FF2B5EF4-FFF2-40B4-BE49-F238E27FC236}">
                  <a16:creationId xmlns:a16="http://schemas.microsoft.com/office/drawing/2014/main" id="{B3701413-C690-D460-F6CF-7F983B84C68E}"/>
                </a:ext>
              </a:extLst>
            </p:cNvPr>
            <p:cNvSpPr/>
            <p:nvPr/>
          </p:nvSpPr>
          <p:spPr>
            <a:xfrm>
              <a:off x="2303773" y="4781701"/>
              <a:ext cx="2232425" cy="269016"/>
            </a:xfrm>
            <a:prstGeom prst="rect">
              <a:avLst/>
            </a:prstGeom>
            <a:solidFill>
              <a:schemeClr val="accent1"/>
            </a:solidFill>
            <a:ln>
              <a:solidFill>
                <a:schemeClr val="accent1"/>
              </a:solidFill>
            </a:ln>
          </p:spPr>
          <p:txBody>
            <a:bodyPr/>
            <a:lstStyle/>
            <a:p>
              <a:endParaRPr dirty="0"/>
            </a:p>
          </p:txBody>
        </p:sp>
        <p:sp>
          <p:nvSpPr>
            <p:cNvPr id="82" name="rc20">
              <a:extLst>
                <a:ext uri="{FF2B5EF4-FFF2-40B4-BE49-F238E27FC236}">
                  <a16:creationId xmlns:a16="http://schemas.microsoft.com/office/drawing/2014/main" id="{FD96B53D-3797-4F85-C611-A996AA59DDD7}"/>
                </a:ext>
              </a:extLst>
            </p:cNvPr>
            <p:cNvSpPr/>
            <p:nvPr/>
          </p:nvSpPr>
          <p:spPr>
            <a:xfrm>
              <a:off x="4536198" y="4781701"/>
              <a:ext cx="4683000" cy="269016"/>
            </a:xfrm>
            <a:prstGeom prst="rect">
              <a:avLst/>
            </a:prstGeom>
            <a:solidFill>
              <a:schemeClr val="accent6"/>
            </a:solidFill>
            <a:ln>
              <a:solidFill>
                <a:schemeClr val="accent6"/>
              </a:solidFill>
            </a:ln>
          </p:spPr>
          <p:txBody>
            <a:bodyPr/>
            <a:lstStyle/>
            <a:p>
              <a:endParaRPr dirty="0"/>
            </a:p>
          </p:txBody>
        </p:sp>
        <p:sp>
          <p:nvSpPr>
            <p:cNvPr id="83" name="rc21">
              <a:extLst>
                <a:ext uri="{FF2B5EF4-FFF2-40B4-BE49-F238E27FC236}">
                  <a16:creationId xmlns:a16="http://schemas.microsoft.com/office/drawing/2014/main" id="{7D650C07-241B-5014-7B3E-5AAE82D39444}"/>
                </a:ext>
              </a:extLst>
            </p:cNvPr>
            <p:cNvSpPr/>
            <p:nvPr/>
          </p:nvSpPr>
          <p:spPr>
            <a:xfrm>
              <a:off x="9219199" y="4781701"/>
              <a:ext cx="1631565" cy="269016"/>
            </a:xfrm>
            <a:prstGeom prst="rect">
              <a:avLst/>
            </a:prstGeom>
            <a:solidFill>
              <a:srgbClr val="CACACA"/>
            </a:solidFill>
            <a:ln>
              <a:solidFill>
                <a:srgbClr val="CACACA"/>
              </a:solidFill>
            </a:ln>
          </p:spPr>
          <p:txBody>
            <a:bodyPr/>
            <a:lstStyle/>
            <a:p>
              <a:endParaRPr dirty="0"/>
            </a:p>
          </p:txBody>
        </p:sp>
        <p:sp>
          <p:nvSpPr>
            <p:cNvPr id="84" name="rc22">
              <a:extLst>
                <a:ext uri="{FF2B5EF4-FFF2-40B4-BE49-F238E27FC236}">
                  <a16:creationId xmlns:a16="http://schemas.microsoft.com/office/drawing/2014/main" id="{4B6D66AB-D6B5-98BD-2A71-8F74384FB45A}"/>
                </a:ext>
              </a:extLst>
            </p:cNvPr>
            <p:cNvSpPr/>
            <p:nvPr/>
          </p:nvSpPr>
          <p:spPr>
            <a:xfrm>
              <a:off x="2303773" y="5195572"/>
              <a:ext cx="2409311" cy="269016"/>
            </a:xfrm>
            <a:prstGeom prst="rect">
              <a:avLst/>
            </a:prstGeom>
            <a:solidFill>
              <a:schemeClr val="accent1"/>
            </a:solidFill>
            <a:ln>
              <a:solidFill>
                <a:schemeClr val="accent1"/>
              </a:solidFill>
            </a:ln>
          </p:spPr>
          <p:txBody>
            <a:bodyPr/>
            <a:lstStyle/>
            <a:p>
              <a:endParaRPr dirty="0"/>
            </a:p>
          </p:txBody>
        </p:sp>
        <p:sp>
          <p:nvSpPr>
            <p:cNvPr id="85" name="rc23">
              <a:extLst>
                <a:ext uri="{FF2B5EF4-FFF2-40B4-BE49-F238E27FC236}">
                  <a16:creationId xmlns:a16="http://schemas.microsoft.com/office/drawing/2014/main" id="{515460D3-FB5D-8BFB-F0A5-B58C0DC948AE}"/>
                </a:ext>
              </a:extLst>
            </p:cNvPr>
            <p:cNvSpPr/>
            <p:nvPr/>
          </p:nvSpPr>
          <p:spPr>
            <a:xfrm>
              <a:off x="4713084" y="5195572"/>
              <a:ext cx="4408073" cy="269016"/>
            </a:xfrm>
            <a:prstGeom prst="rect">
              <a:avLst/>
            </a:prstGeom>
            <a:solidFill>
              <a:schemeClr val="accent6"/>
            </a:solidFill>
            <a:ln>
              <a:solidFill>
                <a:schemeClr val="accent6"/>
              </a:solidFill>
            </a:ln>
          </p:spPr>
          <p:txBody>
            <a:bodyPr/>
            <a:lstStyle/>
            <a:p>
              <a:endParaRPr dirty="0"/>
            </a:p>
          </p:txBody>
        </p:sp>
        <p:sp>
          <p:nvSpPr>
            <p:cNvPr id="86" name="rc24">
              <a:extLst>
                <a:ext uri="{FF2B5EF4-FFF2-40B4-BE49-F238E27FC236}">
                  <a16:creationId xmlns:a16="http://schemas.microsoft.com/office/drawing/2014/main" id="{2800B07C-CDC6-8DE2-518C-DB905FA52D48}"/>
                </a:ext>
              </a:extLst>
            </p:cNvPr>
            <p:cNvSpPr/>
            <p:nvPr/>
          </p:nvSpPr>
          <p:spPr>
            <a:xfrm>
              <a:off x="9121158" y="5195572"/>
              <a:ext cx="1729607" cy="269016"/>
            </a:xfrm>
            <a:prstGeom prst="rect">
              <a:avLst/>
            </a:prstGeom>
            <a:solidFill>
              <a:srgbClr val="CACACA"/>
            </a:solidFill>
            <a:ln>
              <a:solidFill>
                <a:srgbClr val="CACACA"/>
              </a:solidFill>
            </a:ln>
          </p:spPr>
          <p:txBody>
            <a:bodyPr/>
            <a:lstStyle/>
            <a:p>
              <a:endParaRPr dirty="0"/>
            </a:p>
          </p:txBody>
        </p:sp>
        <p:sp>
          <p:nvSpPr>
            <p:cNvPr id="87" name="rc25">
              <a:extLst>
                <a:ext uri="{FF2B5EF4-FFF2-40B4-BE49-F238E27FC236}">
                  <a16:creationId xmlns:a16="http://schemas.microsoft.com/office/drawing/2014/main" id="{93131156-259F-B0D6-1727-34A78F8EEB2C}"/>
                </a:ext>
              </a:extLst>
            </p:cNvPr>
            <p:cNvSpPr/>
            <p:nvPr/>
          </p:nvSpPr>
          <p:spPr>
            <a:xfrm>
              <a:off x="2303773" y="5609443"/>
              <a:ext cx="2806003" cy="269016"/>
            </a:xfrm>
            <a:prstGeom prst="rect">
              <a:avLst/>
            </a:prstGeom>
            <a:solidFill>
              <a:schemeClr val="accent1"/>
            </a:solidFill>
            <a:ln>
              <a:solidFill>
                <a:schemeClr val="accent1"/>
              </a:solidFill>
            </a:ln>
          </p:spPr>
          <p:txBody>
            <a:bodyPr/>
            <a:lstStyle/>
            <a:p>
              <a:endParaRPr dirty="0"/>
            </a:p>
          </p:txBody>
        </p:sp>
        <p:sp>
          <p:nvSpPr>
            <p:cNvPr id="88" name="rc26">
              <a:extLst>
                <a:ext uri="{FF2B5EF4-FFF2-40B4-BE49-F238E27FC236}">
                  <a16:creationId xmlns:a16="http://schemas.microsoft.com/office/drawing/2014/main" id="{639F980C-DC9D-C77E-854E-EDD6D30585B1}"/>
                </a:ext>
              </a:extLst>
            </p:cNvPr>
            <p:cNvSpPr/>
            <p:nvPr/>
          </p:nvSpPr>
          <p:spPr>
            <a:xfrm>
              <a:off x="5109777" y="5609443"/>
              <a:ext cx="4245535" cy="269016"/>
            </a:xfrm>
            <a:prstGeom prst="rect">
              <a:avLst/>
            </a:prstGeom>
            <a:solidFill>
              <a:schemeClr val="accent6"/>
            </a:solidFill>
            <a:ln>
              <a:solidFill>
                <a:schemeClr val="accent6"/>
              </a:solidFill>
            </a:ln>
          </p:spPr>
          <p:txBody>
            <a:bodyPr/>
            <a:lstStyle/>
            <a:p>
              <a:endParaRPr dirty="0"/>
            </a:p>
          </p:txBody>
        </p:sp>
        <p:sp>
          <p:nvSpPr>
            <p:cNvPr id="89" name="rc27">
              <a:extLst>
                <a:ext uri="{FF2B5EF4-FFF2-40B4-BE49-F238E27FC236}">
                  <a16:creationId xmlns:a16="http://schemas.microsoft.com/office/drawing/2014/main" id="{C30CCB4B-75F3-11B5-B00B-4B81CAD2EA2A}"/>
                </a:ext>
              </a:extLst>
            </p:cNvPr>
            <p:cNvSpPr/>
            <p:nvPr/>
          </p:nvSpPr>
          <p:spPr>
            <a:xfrm>
              <a:off x="9355312" y="5609443"/>
              <a:ext cx="1495453" cy="269016"/>
            </a:xfrm>
            <a:prstGeom prst="rect">
              <a:avLst/>
            </a:prstGeom>
            <a:solidFill>
              <a:srgbClr val="CACACA"/>
            </a:solidFill>
            <a:ln>
              <a:solidFill>
                <a:srgbClr val="CACACA"/>
              </a:solidFill>
            </a:ln>
          </p:spPr>
          <p:txBody>
            <a:bodyPr/>
            <a:lstStyle/>
            <a:p>
              <a:endParaRPr dirty="0"/>
            </a:p>
          </p:txBody>
        </p:sp>
        <p:sp>
          <p:nvSpPr>
            <p:cNvPr id="90" name="rc28">
              <a:extLst>
                <a:ext uri="{FF2B5EF4-FFF2-40B4-BE49-F238E27FC236}">
                  <a16:creationId xmlns:a16="http://schemas.microsoft.com/office/drawing/2014/main" id="{8A3CD117-208B-ED73-2730-FF93D0090E8B}"/>
                </a:ext>
              </a:extLst>
            </p:cNvPr>
            <p:cNvSpPr/>
            <p:nvPr/>
          </p:nvSpPr>
          <p:spPr>
            <a:xfrm>
              <a:off x="2303773" y="6023313"/>
              <a:ext cx="2638529" cy="269016"/>
            </a:xfrm>
            <a:prstGeom prst="rect">
              <a:avLst/>
            </a:prstGeom>
            <a:solidFill>
              <a:schemeClr val="accent1"/>
            </a:solidFill>
            <a:ln>
              <a:solidFill>
                <a:schemeClr val="accent1"/>
              </a:solidFill>
            </a:ln>
          </p:spPr>
          <p:txBody>
            <a:bodyPr/>
            <a:lstStyle/>
            <a:p>
              <a:endParaRPr dirty="0"/>
            </a:p>
          </p:txBody>
        </p:sp>
        <p:sp>
          <p:nvSpPr>
            <p:cNvPr id="91" name="rc29">
              <a:extLst>
                <a:ext uri="{FF2B5EF4-FFF2-40B4-BE49-F238E27FC236}">
                  <a16:creationId xmlns:a16="http://schemas.microsoft.com/office/drawing/2014/main" id="{6F85AE99-F084-8C09-CEFF-9E4155E9C16C}"/>
                </a:ext>
              </a:extLst>
            </p:cNvPr>
            <p:cNvSpPr/>
            <p:nvPr/>
          </p:nvSpPr>
          <p:spPr>
            <a:xfrm>
              <a:off x="4942302" y="6023313"/>
              <a:ext cx="4050738" cy="269016"/>
            </a:xfrm>
            <a:prstGeom prst="rect">
              <a:avLst/>
            </a:prstGeom>
            <a:solidFill>
              <a:schemeClr val="accent6"/>
            </a:solidFill>
            <a:ln>
              <a:solidFill>
                <a:schemeClr val="accent6"/>
              </a:solidFill>
            </a:ln>
          </p:spPr>
          <p:txBody>
            <a:bodyPr/>
            <a:lstStyle/>
            <a:p>
              <a:endParaRPr dirty="0"/>
            </a:p>
          </p:txBody>
        </p:sp>
        <p:sp>
          <p:nvSpPr>
            <p:cNvPr id="92" name="rc30">
              <a:extLst>
                <a:ext uri="{FF2B5EF4-FFF2-40B4-BE49-F238E27FC236}">
                  <a16:creationId xmlns:a16="http://schemas.microsoft.com/office/drawing/2014/main" id="{4940EB76-5F34-4E00-EB41-37BB6D94762D}"/>
                </a:ext>
              </a:extLst>
            </p:cNvPr>
            <p:cNvSpPr/>
            <p:nvPr/>
          </p:nvSpPr>
          <p:spPr>
            <a:xfrm>
              <a:off x="8993040" y="6023313"/>
              <a:ext cx="1857724" cy="269016"/>
            </a:xfrm>
            <a:prstGeom prst="rect">
              <a:avLst/>
            </a:prstGeom>
            <a:solidFill>
              <a:srgbClr val="CACACA"/>
            </a:solidFill>
            <a:ln>
              <a:solidFill>
                <a:srgbClr val="CACACA"/>
              </a:solidFill>
            </a:ln>
          </p:spPr>
          <p:txBody>
            <a:bodyPr/>
            <a:lstStyle/>
            <a:p>
              <a:endParaRPr dirty="0"/>
            </a:p>
          </p:txBody>
        </p:sp>
        <p:sp>
          <p:nvSpPr>
            <p:cNvPr id="93" name="tx31">
              <a:extLst>
                <a:ext uri="{FF2B5EF4-FFF2-40B4-BE49-F238E27FC236}">
                  <a16:creationId xmlns:a16="http://schemas.microsoft.com/office/drawing/2014/main" id="{8F25900E-B0E0-2B99-B577-966D3B4248F0}"/>
                </a:ext>
              </a:extLst>
            </p:cNvPr>
            <p:cNvSpPr/>
            <p:nvPr/>
          </p:nvSpPr>
          <p:spPr>
            <a:xfrm>
              <a:off x="6864423"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50%</a:t>
              </a:r>
            </a:p>
          </p:txBody>
        </p:sp>
        <p:sp>
          <p:nvSpPr>
            <p:cNvPr id="94" name="tx32">
              <a:extLst>
                <a:ext uri="{FF2B5EF4-FFF2-40B4-BE49-F238E27FC236}">
                  <a16:creationId xmlns:a16="http://schemas.microsoft.com/office/drawing/2014/main" id="{F9DD9CAE-BA42-B94A-9791-4733E75F9E2F}"/>
                </a:ext>
              </a:extLst>
            </p:cNvPr>
            <p:cNvSpPr/>
            <p:nvPr/>
          </p:nvSpPr>
          <p:spPr>
            <a:xfrm>
              <a:off x="7098342" y="320145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47%</a:t>
              </a:r>
            </a:p>
          </p:txBody>
        </p:sp>
        <p:sp>
          <p:nvSpPr>
            <p:cNvPr id="95" name="tx33">
              <a:extLst>
                <a:ext uri="{FF2B5EF4-FFF2-40B4-BE49-F238E27FC236}">
                  <a16:creationId xmlns:a16="http://schemas.microsoft.com/office/drawing/2014/main" id="{A1D0260E-01A3-5AC7-D50E-9CCDB1882BB9}"/>
                </a:ext>
              </a:extLst>
            </p:cNvPr>
            <p:cNvSpPr/>
            <p:nvPr/>
          </p:nvSpPr>
          <p:spPr>
            <a:xfrm>
              <a:off x="6637873" y="361532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54%</a:t>
              </a:r>
            </a:p>
          </p:txBody>
        </p:sp>
        <p:sp>
          <p:nvSpPr>
            <p:cNvPr id="96" name="tx34">
              <a:extLst>
                <a:ext uri="{FF2B5EF4-FFF2-40B4-BE49-F238E27FC236}">
                  <a16:creationId xmlns:a16="http://schemas.microsoft.com/office/drawing/2014/main" id="{FF5D91E4-BDEA-9A89-C60F-746DCC553E6B}"/>
                </a:ext>
              </a:extLst>
            </p:cNvPr>
            <p:cNvSpPr/>
            <p:nvPr/>
          </p:nvSpPr>
          <p:spPr>
            <a:xfrm>
              <a:off x="7214684" y="402919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45%</a:t>
              </a:r>
            </a:p>
          </p:txBody>
        </p:sp>
        <p:sp>
          <p:nvSpPr>
            <p:cNvPr id="97" name="tx35">
              <a:extLst>
                <a:ext uri="{FF2B5EF4-FFF2-40B4-BE49-F238E27FC236}">
                  <a16:creationId xmlns:a16="http://schemas.microsoft.com/office/drawing/2014/main" id="{E7F00FE3-6931-AF9C-F1AC-98C41105CE8F}"/>
                </a:ext>
              </a:extLst>
            </p:cNvPr>
            <p:cNvSpPr/>
            <p:nvPr/>
          </p:nvSpPr>
          <p:spPr>
            <a:xfrm>
              <a:off x="6539104"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50%</a:t>
              </a:r>
            </a:p>
          </p:txBody>
        </p:sp>
        <p:sp>
          <p:nvSpPr>
            <p:cNvPr id="98" name="tx36">
              <a:extLst>
                <a:ext uri="{FF2B5EF4-FFF2-40B4-BE49-F238E27FC236}">
                  <a16:creationId xmlns:a16="http://schemas.microsoft.com/office/drawing/2014/main" id="{DB5D0270-215E-4477-C9BA-F2FDFCD6842C}"/>
                </a:ext>
              </a:extLst>
            </p:cNvPr>
            <p:cNvSpPr/>
            <p:nvPr/>
          </p:nvSpPr>
          <p:spPr>
            <a:xfrm>
              <a:off x="6715010" y="485693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55%</a:t>
              </a:r>
            </a:p>
          </p:txBody>
        </p:sp>
        <p:sp>
          <p:nvSpPr>
            <p:cNvPr id="99" name="tx37">
              <a:extLst>
                <a:ext uri="{FF2B5EF4-FFF2-40B4-BE49-F238E27FC236}">
                  <a16:creationId xmlns:a16="http://schemas.microsoft.com/office/drawing/2014/main" id="{21B1A58F-25B2-CB56-F77D-CB5A04578152}"/>
                </a:ext>
              </a:extLst>
            </p:cNvPr>
            <p:cNvSpPr/>
            <p:nvPr/>
          </p:nvSpPr>
          <p:spPr>
            <a:xfrm>
              <a:off x="6754432"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52%</a:t>
              </a:r>
            </a:p>
          </p:txBody>
        </p:sp>
        <p:sp>
          <p:nvSpPr>
            <p:cNvPr id="100" name="tx38">
              <a:extLst>
                <a:ext uri="{FF2B5EF4-FFF2-40B4-BE49-F238E27FC236}">
                  <a16:creationId xmlns:a16="http://schemas.microsoft.com/office/drawing/2014/main" id="{4D6DA405-4306-3CA1-0954-3ED2DDD9C49B}"/>
                </a:ext>
              </a:extLst>
            </p:cNvPr>
            <p:cNvSpPr/>
            <p:nvPr/>
          </p:nvSpPr>
          <p:spPr>
            <a:xfrm>
              <a:off x="7069855" y="568224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50%</a:t>
              </a:r>
            </a:p>
          </p:txBody>
        </p:sp>
        <p:sp>
          <p:nvSpPr>
            <p:cNvPr id="101" name="tx39">
              <a:extLst>
                <a:ext uri="{FF2B5EF4-FFF2-40B4-BE49-F238E27FC236}">
                  <a16:creationId xmlns:a16="http://schemas.microsoft.com/office/drawing/2014/main" id="{0C342655-9CC9-7486-CEF0-ADC3181AEECB}"/>
                </a:ext>
              </a:extLst>
            </p:cNvPr>
            <p:cNvSpPr/>
            <p:nvPr/>
          </p:nvSpPr>
          <p:spPr>
            <a:xfrm>
              <a:off x="6804983" y="609855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47%</a:t>
              </a:r>
            </a:p>
          </p:txBody>
        </p:sp>
        <p:sp>
          <p:nvSpPr>
            <p:cNvPr id="102" name="tx40">
              <a:extLst>
                <a:ext uri="{FF2B5EF4-FFF2-40B4-BE49-F238E27FC236}">
                  <a16:creationId xmlns:a16="http://schemas.microsoft.com/office/drawing/2014/main" id="{60C34175-92E5-31AA-1562-94568767706A}"/>
                </a:ext>
              </a:extLst>
            </p:cNvPr>
            <p:cNvSpPr/>
            <p:nvPr/>
          </p:nvSpPr>
          <p:spPr>
            <a:xfrm>
              <a:off x="3427520"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30%</a:t>
              </a:r>
            </a:p>
          </p:txBody>
        </p:sp>
        <p:sp>
          <p:nvSpPr>
            <p:cNvPr id="103" name="tx41">
              <a:extLst>
                <a:ext uri="{FF2B5EF4-FFF2-40B4-BE49-F238E27FC236}">
                  <a16:creationId xmlns:a16="http://schemas.microsoft.com/office/drawing/2014/main" id="{67C4C8BD-4532-75D8-8A83-C32173481861}"/>
                </a:ext>
              </a:extLst>
            </p:cNvPr>
            <p:cNvSpPr/>
            <p:nvPr/>
          </p:nvSpPr>
          <p:spPr>
            <a:xfrm>
              <a:off x="9851483"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20%</a:t>
              </a:r>
            </a:p>
          </p:txBody>
        </p:sp>
        <p:sp>
          <p:nvSpPr>
            <p:cNvPr id="104" name="tx42">
              <a:extLst>
                <a:ext uri="{FF2B5EF4-FFF2-40B4-BE49-F238E27FC236}">
                  <a16:creationId xmlns:a16="http://schemas.microsoft.com/office/drawing/2014/main" id="{DD4CBEEC-4780-7F09-05A1-48A2363F0AC5}"/>
                </a:ext>
              </a:extLst>
            </p:cNvPr>
            <p:cNvSpPr/>
            <p:nvPr/>
          </p:nvSpPr>
          <p:spPr>
            <a:xfrm>
              <a:off x="3616751"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35%</a:t>
              </a:r>
            </a:p>
          </p:txBody>
        </p:sp>
        <p:sp>
          <p:nvSpPr>
            <p:cNvPr id="111" name="tx43">
              <a:extLst>
                <a:ext uri="{FF2B5EF4-FFF2-40B4-BE49-F238E27FC236}">
                  <a16:creationId xmlns:a16="http://schemas.microsoft.com/office/drawing/2014/main" id="{844DC1FF-6333-34ED-2484-29A3E183E603}"/>
                </a:ext>
              </a:extLst>
            </p:cNvPr>
            <p:cNvSpPr/>
            <p:nvPr/>
          </p:nvSpPr>
          <p:spPr>
            <a:xfrm>
              <a:off x="9896170"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19%</a:t>
              </a:r>
            </a:p>
          </p:txBody>
        </p:sp>
        <p:sp>
          <p:nvSpPr>
            <p:cNvPr id="112" name="tx44">
              <a:extLst>
                <a:ext uri="{FF2B5EF4-FFF2-40B4-BE49-F238E27FC236}">
                  <a16:creationId xmlns:a16="http://schemas.microsoft.com/office/drawing/2014/main" id="{7416FC02-D04A-4376-79D8-6DB7D55799D5}"/>
                </a:ext>
              </a:extLst>
            </p:cNvPr>
            <p:cNvSpPr/>
            <p:nvPr/>
          </p:nvSpPr>
          <p:spPr>
            <a:xfrm>
              <a:off x="3244250"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26%</a:t>
              </a:r>
            </a:p>
          </p:txBody>
        </p:sp>
        <p:sp>
          <p:nvSpPr>
            <p:cNvPr id="113" name="tx45">
              <a:extLst>
                <a:ext uri="{FF2B5EF4-FFF2-40B4-BE49-F238E27FC236}">
                  <a16:creationId xmlns:a16="http://schemas.microsoft.com/office/drawing/2014/main" id="{6B1E711E-C7A4-E2A2-07EF-F4300AC7CE22}"/>
                </a:ext>
              </a:extLst>
            </p:cNvPr>
            <p:cNvSpPr/>
            <p:nvPr/>
          </p:nvSpPr>
          <p:spPr>
            <a:xfrm>
              <a:off x="9808203"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21%</a:t>
              </a:r>
            </a:p>
          </p:txBody>
        </p:sp>
        <p:sp>
          <p:nvSpPr>
            <p:cNvPr id="114" name="tx46">
              <a:extLst>
                <a:ext uri="{FF2B5EF4-FFF2-40B4-BE49-F238E27FC236}">
                  <a16:creationId xmlns:a16="http://schemas.microsoft.com/office/drawing/2014/main" id="{13E9A2C3-50B3-0A42-08AA-EE0E858CE208}"/>
                </a:ext>
              </a:extLst>
            </p:cNvPr>
            <p:cNvSpPr/>
            <p:nvPr/>
          </p:nvSpPr>
          <p:spPr>
            <a:xfrm>
              <a:off x="3707729"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37%</a:t>
              </a:r>
            </a:p>
          </p:txBody>
        </p:sp>
        <p:sp>
          <p:nvSpPr>
            <p:cNvPr id="115" name="tx47">
              <a:extLst>
                <a:ext uri="{FF2B5EF4-FFF2-40B4-BE49-F238E27FC236}">
                  <a16:creationId xmlns:a16="http://schemas.microsoft.com/office/drawing/2014/main" id="{B3E39BB7-A240-6276-138F-28777058E319}"/>
                </a:ext>
              </a:extLst>
            </p:cNvPr>
            <p:cNvSpPr/>
            <p:nvPr/>
          </p:nvSpPr>
          <p:spPr>
            <a:xfrm>
              <a:off x="9921535"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18%</a:t>
              </a:r>
            </a:p>
          </p:txBody>
        </p:sp>
        <p:sp>
          <p:nvSpPr>
            <p:cNvPr id="116" name="tx48">
              <a:extLst>
                <a:ext uri="{FF2B5EF4-FFF2-40B4-BE49-F238E27FC236}">
                  <a16:creationId xmlns:a16="http://schemas.microsoft.com/office/drawing/2014/main" id="{158D9D05-725F-8405-FA53-27E16668B1A9}"/>
                </a:ext>
              </a:extLst>
            </p:cNvPr>
            <p:cNvSpPr/>
            <p:nvPr/>
          </p:nvSpPr>
          <p:spPr>
            <a:xfrm>
              <a:off x="3267924"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26%</a:t>
              </a:r>
            </a:p>
          </p:txBody>
        </p:sp>
        <p:sp>
          <p:nvSpPr>
            <p:cNvPr id="117" name="tx49">
              <a:extLst>
                <a:ext uri="{FF2B5EF4-FFF2-40B4-BE49-F238E27FC236}">
                  <a16:creationId xmlns:a16="http://schemas.microsoft.com/office/drawing/2014/main" id="{2E390E0A-5F30-BE90-2527-B1C10B8C1FB6}"/>
                </a:ext>
              </a:extLst>
            </p:cNvPr>
            <p:cNvSpPr/>
            <p:nvPr/>
          </p:nvSpPr>
          <p:spPr>
            <a:xfrm>
              <a:off x="9685759"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23%</a:t>
              </a:r>
            </a:p>
          </p:txBody>
        </p:sp>
        <p:sp>
          <p:nvSpPr>
            <p:cNvPr id="118" name="tx50">
              <a:extLst>
                <a:ext uri="{FF2B5EF4-FFF2-40B4-BE49-F238E27FC236}">
                  <a16:creationId xmlns:a16="http://schemas.microsoft.com/office/drawing/2014/main" id="{6085A6AA-5D99-F4BD-CED7-DC15F56E44DE}"/>
                </a:ext>
              </a:extLst>
            </p:cNvPr>
            <p:cNvSpPr/>
            <p:nvPr/>
          </p:nvSpPr>
          <p:spPr>
            <a:xfrm>
              <a:off x="3257297"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26%</a:t>
              </a:r>
            </a:p>
          </p:txBody>
        </p:sp>
        <p:sp>
          <p:nvSpPr>
            <p:cNvPr id="119" name="tx51">
              <a:extLst>
                <a:ext uri="{FF2B5EF4-FFF2-40B4-BE49-F238E27FC236}">
                  <a16:creationId xmlns:a16="http://schemas.microsoft.com/office/drawing/2014/main" id="{203A239C-CE90-7F02-05E4-EC1690A53892}"/>
                </a:ext>
              </a:extLst>
            </p:cNvPr>
            <p:cNvSpPr/>
            <p:nvPr/>
          </p:nvSpPr>
          <p:spPr>
            <a:xfrm>
              <a:off x="9872293"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19%</a:t>
              </a:r>
            </a:p>
          </p:txBody>
        </p:sp>
        <p:sp>
          <p:nvSpPr>
            <p:cNvPr id="120" name="tx52">
              <a:extLst>
                <a:ext uri="{FF2B5EF4-FFF2-40B4-BE49-F238E27FC236}">
                  <a16:creationId xmlns:a16="http://schemas.microsoft.com/office/drawing/2014/main" id="{65B3CD53-FEE3-8F54-5B2A-0DAE602D2B6C}"/>
                </a:ext>
              </a:extLst>
            </p:cNvPr>
            <p:cNvSpPr/>
            <p:nvPr/>
          </p:nvSpPr>
          <p:spPr>
            <a:xfrm>
              <a:off x="3345740"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28%</a:t>
              </a:r>
            </a:p>
          </p:txBody>
        </p:sp>
        <p:sp>
          <p:nvSpPr>
            <p:cNvPr id="242" name="tx53">
              <a:extLst>
                <a:ext uri="{FF2B5EF4-FFF2-40B4-BE49-F238E27FC236}">
                  <a16:creationId xmlns:a16="http://schemas.microsoft.com/office/drawing/2014/main" id="{37BFA709-9409-C2B8-766D-B8CAD5E85E96}"/>
                </a:ext>
              </a:extLst>
            </p:cNvPr>
            <p:cNvSpPr/>
            <p:nvPr/>
          </p:nvSpPr>
          <p:spPr>
            <a:xfrm>
              <a:off x="9823272"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20%</a:t>
              </a:r>
            </a:p>
          </p:txBody>
        </p:sp>
        <p:sp>
          <p:nvSpPr>
            <p:cNvPr id="243" name="tx54">
              <a:extLst>
                <a:ext uri="{FF2B5EF4-FFF2-40B4-BE49-F238E27FC236}">
                  <a16:creationId xmlns:a16="http://schemas.microsoft.com/office/drawing/2014/main" id="{2F3D683B-C076-CA9C-BE78-C189529CA567}"/>
                </a:ext>
              </a:extLst>
            </p:cNvPr>
            <p:cNvSpPr/>
            <p:nvPr/>
          </p:nvSpPr>
          <p:spPr>
            <a:xfrm>
              <a:off x="3544086" y="568224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33%</a:t>
              </a:r>
            </a:p>
          </p:txBody>
        </p:sp>
        <p:sp>
          <p:nvSpPr>
            <p:cNvPr id="244" name="tx55">
              <a:extLst>
                <a:ext uri="{FF2B5EF4-FFF2-40B4-BE49-F238E27FC236}">
                  <a16:creationId xmlns:a16="http://schemas.microsoft.com/office/drawing/2014/main" id="{EE8B2220-0415-C7B8-1F51-91926F3997A6}"/>
                </a:ext>
              </a:extLst>
            </p:cNvPr>
            <p:cNvSpPr/>
            <p:nvPr/>
          </p:nvSpPr>
          <p:spPr>
            <a:xfrm>
              <a:off x="9940350" y="568468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17%</a:t>
              </a:r>
            </a:p>
          </p:txBody>
        </p:sp>
        <p:sp>
          <p:nvSpPr>
            <p:cNvPr id="245" name="tx56">
              <a:extLst>
                <a:ext uri="{FF2B5EF4-FFF2-40B4-BE49-F238E27FC236}">
                  <a16:creationId xmlns:a16="http://schemas.microsoft.com/office/drawing/2014/main" id="{6E0E7BB2-9031-6EEB-3B72-A83D4556A45C}"/>
                </a:ext>
              </a:extLst>
            </p:cNvPr>
            <p:cNvSpPr/>
            <p:nvPr/>
          </p:nvSpPr>
          <p:spPr>
            <a:xfrm>
              <a:off x="3460349"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31%</a:t>
              </a:r>
            </a:p>
          </p:txBody>
        </p:sp>
        <p:sp>
          <p:nvSpPr>
            <p:cNvPr id="246" name="tx57">
              <a:extLst>
                <a:ext uri="{FF2B5EF4-FFF2-40B4-BE49-F238E27FC236}">
                  <a16:creationId xmlns:a16="http://schemas.microsoft.com/office/drawing/2014/main" id="{EC4CCED5-518D-A443-D013-77A937EE4801}"/>
                </a:ext>
              </a:extLst>
            </p:cNvPr>
            <p:cNvSpPr/>
            <p:nvPr/>
          </p:nvSpPr>
          <p:spPr>
            <a:xfrm>
              <a:off x="9759214"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22%</a:t>
              </a:r>
            </a:p>
          </p:txBody>
        </p:sp>
      </p:grpSp>
      <p:grpSp>
        <p:nvGrpSpPr>
          <p:cNvPr id="290" name="Group 289">
            <a:extLst>
              <a:ext uri="{FF2B5EF4-FFF2-40B4-BE49-F238E27FC236}">
                <a16:creationId xmlns:a16="http://schemas.microsoft.com/office/drawing/2014/main" id="{16D844D0-8F6F-AE1E-53D0-DDF71A72DF8E}"/>
              </a:ext>
            </a:extLst>
          </p:cNvPr>
          <p:cNvGrpSpPr/>
          <p:nvPr/>
        </p:nvGrpSpPr>
        <p:grpSpPr>
          <a:xfrm>
            <a:off x="7038366" y="2495034"/>
            <a:ext cx="4572089" cy="3990484"/>
            <a:chOff x="2476522" y="2743962"/>
            <a:chExt cx="8382469" cy="3516752"/>
          </a:xfrm>
        </p:grpSpPr>
        <p:sp>
          <p:nvSpPr>
            <p:cNvPr id="291" name="rc4">
              <a:extLst>
                <a:ext uri="{FF2B5EF4-FFF2-40B4-BE49-F238E27FC236}">
                  <a16:creationId xmlns:a16="http://schemas.microsoft.com/office/drawing/2014/main" id="{7D9A461E-2BCD-A35A-0D9C-C74165BFFEB0}"/>
                </a:ext>
              </a:extLst>
            </p:cNvPr>
            <p:cNvSpPr/>
            <p:nvPr/>
          </p:nvSpPr>
          <p:spPr>
            <a:xfrm>
              <a:off x="2476522" y="2743962"/>
              <a:ext cx="2413222" cy="343742"/>
            </a:xfrm>
            <a:prstGeom prst="rect">
              <a:avLst/>
            </a:prstGeom>
            <a:solidFill>
              <a:schemeClr val="accent1"/>
            </a:solidFill>
            <a:ln>
              <a:solidFill>
                <a:schemeClr val="accent1"/>
              </a:solidFill>
            </a:ln>
          </p:spPr>
          <p:txBody>
            <a:bodyPr/>
            <a:lstStyle/>
            <a:p>
              <a:endParaRPr dirty="0"/>
            </a:p>
          </p:txBody>
        </p:sp>
        <p:sp>
          <p:nvSpPr>
            <p:cNvPr id="292" name="rc5">
              <a:extLst>
                <a:ext uri="{FF2B5EF4-FFF2-40B4-BE49-F238E27FC236}">
                  <a16:creationId xmlns:a16="http://schemas.microsoft.com/office/drawing/2014/main" id="{E1F3DA4A-3231-AB76-8640-F636703B1A45}"/>
                </a:ext>
              </a:extLst>
            </p:cNvPr>
            <p:cNvSpPr/>
            <p:nvPr/>
          </p:nvSpPr>
          <p:spPr>
            <a:xfrm>
              <a:off x="4889744" y="2743962"/>
              <a:ext cx="4258676" cy="343742"/>
            </a:xfrm>
            <a:prstGeom prst="rect">
              <a:avLst/>
            </a:prstGeom>
            <a:solidFill>
              <a:schemeClr val="accent6"/>
            </a:solidFill>
            <a:ln>
              <a:solidFill>
                <a:schemeClr val="accent6"/>
              </a:solidFill>
            </a:ln>
          </p:spPr>
          <p:txBody>
            <a:bodyPr/>
            <a:lstStyle/>
            <a:p>
              <a:endParaRPr dirty="0"/>
            </a:p>
          </p:txBody>
        </p:sp>
        <p:sp>
          <p:nvSpPr>
            <p:cNvPr id="293" name="rc6">
              <a:extLst>
                <a:ext uri="{FF2B5EF4-FFF2-40B4-BE49-F238E27FC236}">
                  <a16:creationId xmlns:a16="http://schemas.microsoft.com/office/drawing/2014/main" id="{BD4293F4-3F99-55F4-69F4-9968CE9D2F3F}"/>
                </a:ext>
              </a:extLst>
            </p:cNvPr>
            <p:cNvSpPr/>
            <p:nvPr/>
          </p:nvSpPr>
          <p:spPr>
            <a:xfrm>
              <a:off x="9148420" y="2743962"/>
              <a:ext cx="1710570" cy="343742"/>
            </a:xfrm>
            <a:prstGeom prst="rect">
              <a:avLst/>
            </a:prstGeom>
            <a:solidFill>
              <a:srgbClr val="CACACA"/>
            </a:solidFill>
            <a:ln>
              <a:solidFill>
                <a:srgbClr val="CACACA"/>
              </a:solidFill>
            </a:ln>
          </p:spPr>
          <p:txBody>
            <a:bodyPr/>
            <a:lstStyle/>
            <a:p>
              <a:endParaRPr dirty="0"/>
            </a:p>
          </p:txBody>
        </p:sp>
        <p:sp>
          <p:nvSpPr>
            <p:cNvPr id="294" name="rc7">
              <a:extLst>
                <a:ext uri="{FF2B5EF4-FFF2-40B4-BE49-F238E27FC236}">
                  <a16:creationId xmlns:a16="http://schemas.microsoft.com/office/drawing/2014/main" id="{24EB72C1-226F-D9AA-2259-DD2B006E6E98}"/>
                </a:ext>
              </a:extLst>
            </p:cNvPr>
            <p:cNvSpPr/>
            <p:nvPr/>
          </p:nvSpPr>
          <p:spPr>
            <a:xfrm>
              <a:off x="2476522" y="3272797"/>
              <a:ext cx="2907481" cy="343742"/>
            </a:xfrm>
            <a:prstGeom prst="rect">
              <a:avLst/>
            </a:prstGeom>
            <a:solidFill>
              <a:schemeClr val="accent1"/>
            </a:solidFill>
            <a:ln>
              <a:solidFill>
                <a:schemeClr val="accent1"/>
              </a:solidFill>
            </a:ln>
          </p:spPr>
          <p:txBody>
            <a:bodyPr/>
            <a:lstStyle/>
            <a:p>
              <a:endParaRPr dirty="0"/>
            </a:p>
          </p:txBody>
        </p:sp>
        <p:sp>
          <p:nvSpPr>
            <p:cNvPr id="295" name="rc8">
              <a:extLst>
                <a:ext uri="{FF2B5EF4-FFF2-40B4-BE49-F238E27FC236}">
                  <a16:creationId xmlns:a16="http://schemas.microsoft.com/office/drawing/2014/main" id="{998DC864-15CD-43C2-CAEA-337D596AF04E}"/>
                </a:ext>
              </a:extLst>
            </p:cNvPr>
            <p:cNvSpPr/>
            <p:nvPr/>
          </p:nvSpPr>
          <p:spPr>
            <a:xfrm>
              <a:off x="5384003" y="3272797"/>
              <a:ext cx="4045509" cy="343742"/>
            </a:xfrm>
            <a:prstGeom prst="rect">
              <a:avLst/>
            </a:prstGeom>
            <a:solidFill>
              <a:schemeClr val="accent6"/>
            </a:solidFill>
            <a:ln>
              <a:solidFill>
                <a:schemeClr val="accent6"/>
              </a:solidFill>
            </a:ln>
          </p:spPr>
          <p:txBody>
            <a:bodyPr/>
            <a:lstStyle/>
            <a:p>
              <a:endParaRPr dirty="0"/>
            </a:p>
          </p:txBody>
        </p:sp>
        <p:sp>
          <p:nvSpPr>
            <p:cNvPr id="296" name="rc9">
              <a:extLst>
                <a:ext uri="{FF2B5EF4-FFF2-40B4-BE49-F238E27FC236}">
                  <a16:creationId xmlns:a16="http://schemas.microsoft.com/office/drawing/2014/main" id="{370151C5-7961-23D9-7502-DB1425C2B7D2}"/>
                </a:ext>
              </a:extLst>
            </p:cNvPr>
            <p:cNvSpPr/>
            <p:nvPr/>
          </p:nvSpPr>
          <p:spPr>
            <a:xfrm>
              <a:off x="9429512" y="3272797"/>
              <a:ext cx="1429478" cy="343742"/>
            </a:xfrm>
            <a:prstGeom prst="rect">
              <a:avLst/>
            </a:prstGeom>
            <a:solidFill>
              <a:srgbClr val="CACACA"/>
            </a:solidFill>
            <a:ln>
              <a:solidFill>
                <a:srgbClr val="CACACA"/>
              </a:solidFill>
            </a:ln>
          </p:spPr>
          <p:txBody>
            <a:bodyPr/>
            <a:lstStyle/>
            <a:p>
              <a:endParaRPr dirty="0"/>
            </a:p>
          </p:txBody>
        </p:sp>
        <p:sp>
          <p:nvSpPr>
            <p:cNvPr id="297" name="rc10">
              <a:extLst>
                <a:ext uri="{FF2B5EF4-FFF2-40B4-BE49-F238E27FC236}">
                  <a16:creationId xmlns:a16="http://schemas.microsoft.com/office/drawing/2014/main" id="{90FF6319-A42E-2805-1E45-82622F709279}"/>
                </a:ext>
              </a:extLst>
            </p:cNvPr>
            <p:cNvSpPr/>
            <p:nvPr/>
          </p:nvSpPr>
          <p:spPr>
            <a:xfrm>
              <a:off x="2476522" y="3801632"/>
              <a:ext cx="2704158" cy="343742"/>
            </a:xfrm>
            <a:prstGeom prst="rect">
              <a:avLst/>
            </a:prstGeom>
            <a:solidFill>
              <a:schemeClr val="accent1"/>
            </a:solidFill>
            <a:ln>
              <a:solidFill>
                <a:schemeClr val="accent1"/>
              </a:solidFill>
            </a:ln>
          </p:spPr>
          <p:txBody>
            <a:bodyPr/>
            <a:lstStyle/>
            <a:p>
              <a:endParaRPr dirty="0"/>
            </a:p>
          </p:txBody>
        </p:sp>
        <p:sp>
          <p:nvSpPr>
            <p:cNvPr id="298" name="rc11">
              <a:extLst>
                <a:ext uri="{FF2B5EF4-FFF2-40B4-BE49-F238E27FC236}">
                  <a16:creationId xmlns:a16="http://schemas.microsoft.com/office/drawing/2014/main" id="{EFF98947-F5DC-91C1-97AA-C5A8A55FD9B0}"/>
                </a:ext>
              </a:extLst>
            </p:cNvPr>
            <p:cNvSpPr/>
            <p:nvPr/>
          </p:nvSpPr>
          <p:spPr>
            <a:xfrm>
              <a:off x="5180680" y="3801632"/>
              <a:ext cx="4366730" cy="343742"/>
            </a:xfrm>
            <a:prstGeom prst="rect">
              <a:avLst/>
            </a:prstGeom>
            <a:solidFill>
              <a:schemeClr val="accent6"/>
            </a:solidFill>
            <a:ln>
              <a:solidFill>
                <a:schemeClr val="accent6"/>
              </a:solidFill>
            </a:ln>
          </p:spPr>
          <p:txBody>
            <a:bodyPr/>
            <a:lstStyle/>
            <a:p>
              <a:endParaRPr dirty="0"/>
            </a:p>
          </p:txBody>
        </p:sp>
        <p:sp>
          <p:nvSpPr>
            <p:cNvPr id="299" name="rc12">
              <a:extLst>
                <a:ext uri="{FF2B5EF4-FFF2-40B4-BE49-F238E27FC236}">
                  <a16:creationId xmlns:a16="http://schemas.microsoft.com/office/drawing/2014/main" id="{A13BFFC8-7F5D-12BB-722F-472F722B494E}"/>
                </a:ext>
              </a:extLst>
            </p:cNvPr>
            <p:cNvSpPr/>
            <p:nvPr/>
          </p:nvSpPr>
          <p:spPr>
            <a:xfrm>
              <a:off x="9547411" y="3801632"/>
              <a:ext cx="1311580" cy="343742"/>
            </a:xfrm>
            <a:prstGeom prst="rect">
              <a:avLst/>
            </a:prstGeom>
            <a:solidFill>
              <a:srgbClr val="CACACA"/>
            </a:solidFill>
            <a:ln>
              <a:solidFill>
                <a:srgbClr val="CACACA"/>
              </a:solidFill>
            </a:ln>
          </p:spPr>
          <p:txBody>
            <a:bodyPr/>
            <a:lstStyle/>
            <a:p>
              <a:endParaRPr dirty="0"/>
            </a:p>
          </p:txBody>
        </p:sp>
        <p:sp>
          <p:nvSpPr>
            <p:cNvPr id="300" name="rc13">
              <a:extLst>
                <a:ext uri="{FF2B5EF4-FFF2-40B4-BE49-F238E27FC236}">
                  <a16:creationId xmlns:a16="http://schemas.microsoft.com/office/drawing/2014/main" id="{181FDF66-2C10-9BCE-5F1D-C94FDC17708F}"/>
                </a:ext>
              </a:extLst>
            </p:cNvPr>
            <p:cNvSpPr/>
            <p:nvPr/>
          </p:nvSpPr>
          <p:spPr>
            <a:xfrm>
              <a:off x="2476522" y="4330467"/>
              <a:ext cx="3184241" cy="343742"/>
            </a:xfrm>
            <a:prstGeom prst="rect">
              <a:avLst/>
            </a:prstGeom>
            <a:solidFill>
              <a:schemeClr val="accent1"/>
            </a:solidFill>
            <a:ln>
              <a:solidFill>
                <a:schemeClr val="accent1"/>
              </a:solidFill>
            </a:ln>
          </p:spPr>
          <p:txBody>
            <a:bodyPr/>
            <a:lstStyle/>
            <a:p>
              <a:endParaRPr dirty="0"/>
            </a:p>
          </p:txBody>
        </p:sp>
        <p:sp>
          <p:nvSpPr>
            <p:cNvPr id="301" name="rc14">
              <a:extLst>
                <a:ext uri="{FF2B5EF4-FFF2-40B4-BE49-F238E27FC236}">
                  <a16:creationId xmlns:a16="http://schemas.microsoft.com/office/drawing/2014/main" id="{765CEE5B-6557-D0FD-25F5-4F0A29C2E132}"/>
                </a:ext>
              </a:extLst>
            </p:cNvPr>
            <p:cNvSpPr/>
            <p:nvPr/>
          </p:nvSpPr>
          <p:spPr>
            <a:xfrm>
              <a:off x="5660763" y="4330467"/>
              <a:ext cx="3714948" cy="343742"/>
            </a:xfrm>
            <a:prstGeom prst="rect">
              <a:avLst/>
            </a:prstGeom>
            <a:solidFill>
              <a:schemeClr val="accent6"/>
            </a:solidFill>
            <a:ln>
              <a:solidFill>
                <a:schemeClr val="accent6"/>
              </a:solidFill>
            </a:ln>
          </p:spPr>
          <p:txBody>
            <a:bodyPr/>
            <a:lstStyle/>
            <a:p>
              <a:endParaRPr dirty="0"/>
            </a:p>
          </p:txBody>
        </p:sp>
        <p:sp>
          <p:nvSpPr>
            <p:cNvPr id="302" name="rc15">
              <a:extLst>
                <a:ext uri="{FF2B5EF4-FFF2-40B4-BE49-F238E27FC236}">
                  <a16:creationId xmlns:a16="http://schemas.microsoft.com/office/drawing/2014/main" id="{E0FC3C84-2F52-0EAA-1400-20399F8BB8F9}"/>
                </a:ext>
              </a:extLst>
            </p:cNvPr>
            <p:cNvSpPr/>
            <p:nvPr/>
          </p:nvSpPr>
          <p:spPr>
            <a:xfrm>
              <a:off x="9375712" y="4330467"/>
              <a:ext cx="1483279" cy="343742"/>
            </a:xfrm>
            <a:prstGeom prst="rect">
              <a:avLst/>
            </a:prstGeom>
            <a:solidFill>
              <a:srgbClr val="CACACA"/>
            </a:solidFill>
            <a:ln>
              <a:solidFill>
                <a:srgbClr val="CACACA"/>
              </a:solidFill>
            </a:ln>
          </p:spPr>
          <p:txBody>
            <a:bodyPr/>
            <a:lstStyle/>
            <a:p>
              <a:endParaRPr dirty="0"/>
            </a:p>
          </p:txBody>
        </p:sp>
        <p:sp>
          <p:nvSpPr>
            <p:cNvPr id="303" name="rc16">
              <a:extLst>
                <a:ext uri="{FF2B5EF4-FFF2-40B4-BE49-F238E27FC236}">
                  <a16:creationId xmlns:a16="http://schemas.microsoft.com/office/drawing/2014/main" id="{4A4A90BB-1347-DFD3-A352-5668E3AFF286}"/>
                </a:ext>
              </a:extLst>
            </p:cNvPr>
            <p:cNvSpPr/>
            <p:nvPr/>
          </p:nvSpPr>
          <p:spPr>
            <a:xfrm>
              <a:off x="2476522" y="4859302"/>
              <a:ext cx="2795306" cy="343742"/>
            </a:xfrm>
            <a:prstGeom prst="rect">
              <a:avLst/>
            </a:prstGeom>
            <a:solidFill>
              <a:schemeClr val="accent1"/>
            </a:solidFill>
            <a:ln>
              <a:solidFill>
                <a:schemeClr val="accent1"/>
              </a:solidFill>
            </a:ln>
          </p:spPr>
          <p:txBody>
            <a:bodyPr/>
            <a:lstStyle/>
            <a:p>
              <a:endParaRPr dirty="0"/>
            </a:p>
          </p:txBody>
        </p:sp>
        <p:sp>
          <p:nvSpPr>
            <p:cNvPr id="304" name="rc17">
              <a:extLst>
                <a:ext uri="{FF2B5EF4-FFF2-40B4-BE49-F238E27FC236}">
                  <a16:creationId xmlns:a16="http://schemas.microsoft.com/office/drawing/2014/main" id="{209FB2F8-A4F6-90F3-DE5D-7FE81D17B7A2}"/>
                </a:ext>
              </a:extLst>
            </p:cNvPr>
            <p:cNvSpPr/>
            <p:nvPr/>
          </p:nvSpPr>
          <p:spPr>
            <a:xfrm>
              <a:off x="5271828" y="4859302"/>
              <a:ext cx="4187073" cy="343742"/>
            </a:xfrm>
            <a:prstGeom prst="rect">
              <a:avLst/>
            </a:prstGeom>
            <a:solidFill>
              <a:schemeClr val="accent6"/>
            </a:solidFill>
            <a:ln>
              <a:solidFill>
                <a:schemeClr val="accent6"/>
              </a:solidFill>
            </a:ln>
          </p:spPr>
          <p:txBody>
            <a:bodyPr/>
            <a:lstStyle/>
            <a:p>
              <a:endParaRPr dirty="0"/>
            </a:p>
          </p:txBody>
        </p:sp>
        <p:sp>
          <p:nvSpPr>
            <p:cNvPr id="305" name="rc18">
              <a:extLst>
                <a:ext uri="{FF2B5EF4-FFF2-40B4-BE49-F238E27FC236}">
                  <a16:creationId xmlns:a16="http://schemas.microsoft.com/office/drawing/2014/main" id="{EFA236AD-7DCA-D763-F7AC-DB370E785710}"/>
                </a:ext>
              </a:extLst>
            </p:cNvPr>
            <p:cNvSpPr/>
            <p:nvPr/>
          </p:nvSpPr>
          <p:spPr>
            <a:xfrm>
              <a:off x="9458902" y="4859302"/>
              <a:ext cx="1400089" cy="343742"/>
            </a:xfrm>
            <a:prstGeom prst="rect">
              <a:avLst/>
            </a:prstGeom>
            <a:solidFill>
              <a:srgbClr val="CACACA"/>
            </a:solidFill>
            <a:ln>
              <a:solidFill>
                <a:srgbClr val="CACACA"/>
              </a:solidFill>
            </a:ln>
          </p:spPr>
          <p:txBody>
            <a:bodyPr/>
            <a:lstStyle/>
            <a:p>
              <a:endParaRPr dirty="0"/>
            </a:p>
          </p:txBody>
        </p:sp>
        <p:sp>
          <p:nvSpPr>
            <p:cNvPr id="306" name="rc19">
              <a:extLst>
                <a:ext uri="{FF2B5EF4-FFF2-40B4-BE49-F238E27FC236}">
                  <a16:creationId xmlns:a16="http://schemas.microsoft.com/office/drawing/2014/main" id="{EDB33AB1-F818-BB71-05E5-AC0782F40D2F}"/>
                </a:ext>
              </a:extLst>
            </p:cNvPr>
            <p:cNvSpPr/>
            <p:nvPr/>
          </p:nvSpPr>
          <p:spPr>
            <a:xfrm>
              <a:off x="2476522" y="5388137"/>
              <a:ext cx="2324361" cy="343742"/>
            </a:xfrm>
            <a:prstGeom prst="rect">
              <a:avLst/>
            </a:prstGeom>
            <a:solidFill>
              <a:schemeClr val="accent1"/>
            </a:solidFill>
            <a:ln>
              <a:solidFill>
                <a:schemeClr val="accent1"/>
              </a:solidFill>
            </a:ln>
          </p:spPr>
          <p:txBody>
            <a:bodyPr/>
            <a:lstStyle/>
            <a:p>
              <a:endParaRPr dirty="0"/>
            </a:p>
          </p:txBody>
        </p:sp>
        <p:sp>
          <p:nvSpPr>
            <p:cNvPr id="307" name="rc20">
              <a:extLst>
                <a:ext uri="{FF2B5EF4-FFF2-40B4-BE49-F238E27FC236}">
                  <a16:creationId xmlns:a16="http://schemas.microsoft.com/office/drawing/2014/main" id="{FEDE7942-E7D3-3411-443C-C9226A203F7E}"/>
                </a:ext>
              </a:extLst>
            </p:cNvPr>
            <p:cNvSpPr/>
            <p:nvPr/>
          </p:nvSpPr>
          <p:spPr>
            <a:xfrm>
              <a:off x="4800883" y="5388137"/>
              <a:ext cx="4137329" cy="343742"/>
            </a:xfrm>
            <a:prstGeom prst="rect">
              <a:avLst/>
            </a:prstGeom>
            <a:solidFill>
              <a:schemeClr val="accent6"/>
            </a:solidFill>
            <a:ln>
              <a:solidFill>
                <a:schemeClr val="accent6"/>
              </a:solidFill>
            </a:ln>
          </p:spPr>
          <p:txBody>
            <a:bodyPr/>
            <a:lstStyle/>
            <a:p>
              <a:endParaRPr dirty="0"/>
            </a:p>
          </p:txBody>
        </p:sp>
        <p:sp>
          <p:nvSpPr>
            <p:cNvPr id="308" name="rc21">
              <a:extLst>
                <a:ext uri="{FF2B5EF4-FFF2-40B4-BE49-F238E27FC236}">
                  <a16:creationId xmlns:a16="http://schemas.microsoft.com/office/drawing/2014/main" id="{99A50A75-3976-8DFE-BF3A-6FBF5C0C6461}"/>
                </a:ext>
              </a:extLst>
            </p:cNvPr>
            <p:cNvSpPr/>
            <p:nvPr/>
          </p:nvSpPr>
          <p:spPr>
            <a:xfrm>
              <a:off x="8938212" y="5388137"/>
              <a:ext cx="1920778" cy="343742"/>
            </a:xfrm>
            <a:prstGeom prst="rect">
              <a:avLst/>
            </a:prstGeom>
            <a:solidFill>
              <a:srgbClr val="CACACA"/>
            </a:solidFill>
            <a:ln>
              <a:solidFill>
                <a:srgbClr val="CACACA"/>
              </a:solidFill>
            </a:ln>
          </p:spPr>
          <p:txBody>
            <a:bodyPr/>
            <a:lstStyle/>
            <a:p>
              <a:endParaRPr dirty="0"/>
            </a:p>
          </p:txBody>
        </p:sp>
        <p:sp>
          <p:nvSpPr>
            <p:cNvPr id="309" name="rc22">
              <a:extLst>
                <a:ext uri="{FF2B5EF4-FFF2-40B4-BE49-F238E27FC236}">
                  <a16:creationId xmlns:a16="http://schemas.microsoft.com/office/drawing/2014/main" id="{6D8BD837-4499-9EA3-761C-77586C82CDA2}"/>
                </a:ext>
              </a:extLst>
            </p:cNvPr>
            <p:cNvSpPr/>
            <p:nvPr/>
          </p:nvSpPr>
          <p:spPr>
            <a:xfrm>
              <a:off x="2476522" y="5916972"/>
              <a:ext cx="2567106" cy="343742"/>
            </a:xfrm>
            <a:prstGeom prst="rect">
              <a:avLst/>
            </a:prstGeom>
            <a:solidFill>
              <a:schemeClr val="accent1"/>
            </a:solidFill>
            <a:ln>
              <a:solidFill>
                <a:schemeClr val="accent1"/>
              </a:solidFill>
            </a:ln>
          </p:spPr>
          <p:txBody>
            <a:bodyPr/>
            <a:lstStyle/>
            <a:p>
              <a:endParaRPr dirty="0"/>
            </a:p>
          </p:txBody>
        </p:sp>
        <p:sp>
          <p:nvSpPr>
            <p:cNvPr id="310" name="rc23">
              <a:extLst>
                <a:ext uri="{FF2B5EF4-FFF2-40B4-BE49-F238E27FC236}">
                  <a16:creationId xmlns:a16="http://schemas.microsoft.com/office/drawing/2014/main" id="{D798CC2D-7352-F6BA-D9F3-99BFE5CB5543}"/>
                </a:ext>
              </a:extLst>
            </p:cNvPr>
            <p:cNvSpPr/>
            <p:nvPr/>
          </p:nvSpPr>
          <p:spPr>
            <a:xfrm>
              <a:off x="5043628" y="5916972"/>
              <a:ext cx="4383297" cy="343742"/>
            </a:xfrm>
            <a:prstGeom prst="rect">
              <a:avLst/>
            </a:prstGeom>
            <a:solidFill>
              <a:schemeClr val="accent6"/>
            </a:solidFill>
            <a:ln>
              <a:solidFill>
                <a:schemeClr val="accent6"/>
              </a:solidFill>
            </a:ln>
          </p:spPr>
          <p:txBody>
            <a:bodyPr/>
            <a:lstStyle/>
            <a:p>
              <a:endParaRPr dirty="0"/>
            </a:p>
          </p:txBody>
        </p:sp>
        <p:sp>
          <p:nvSpPr>
            <p:cNvPr id="311" name="rc24">
              <a:extLst>
                <a:ext uri="{FF2B5EF4-FFF2-40B4-BE49-F238E27FC236}">
                  <a16:creationId xmlns:a16="http://schemas.microsoft.com/office/drawing/2014/main" id="{EB563719-37D8-E668-ADAC-BA9651C939FE}"/>
                </a:ext>
              </a:extLst>
            </p:cNvPr>
            <p:cNvSpPr/>
            <p:nvPr/>
          </p:nvSpPr>
          <p:spPr>
            <a:xfrm>
              <a:off x="9426925" y="5916972"/>
              <a:ext cx="1432065" cy="343742"/>
            </a:xfrm>
            <a:prstGeom prst="rect">
              <a:avLst/>
            </a:prstGeom>
            <a:solidFill>
              <a:srgbClr val="CACACA"/>
            </a:solidFill>
            <a:ln>
              <a:solidFill>
                <a:srgbClr val="CACACA"/>
              </a:solidFill>
            </a:ln>
          </p:spPr>
          <p:txBody>
            <a:bodyPr/>
            <a:lstStyle/>
            <a:p>
              <a:endParaRPr dirty="0"/>
            </a:p>
          </p:txBody>
        </p:sp>
        <p:sp>
          <p:nvSpPr>
            <p:cNvPr id="312" name="tx25">
              <a:extLst>
                <a:ext uri="{FF2B5EF4-FFF2-40B4-BE49-F238E27FC236}">
                  <a16:creationId xmlns:a16="http://schemas.microsoft.com/office/drawing/2014/main" id="{1E03E0C4-30F9-5000-9A0E-119DD6C12A60}"/>
                </a:ext>
              </a:extLst>
            </p:cNvPr>
            <p:cNvSpPr/>
            <p:nvPr/>
          </p:nvSpPr>
          <p:spPr>
            <a:xfrm>
              <a:off x="6856393" y="285656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51%</a:t>
              </a:r>
            </a:p>
          </p:txBody>
        </p:sp>
        <p:sp>
          <p:nvSpPr>
            <p:cNvPr id="313" name="tx26">
              <a:extLst>
                <a:ext uri="{FF2B5EF4-FFF2-40B4-BE49-F238E27FC236}">
                  <a16:creationId xmlns:a16="http://schemas.microsoft.com/office/drawing/2014/main" id="{DF71FCCA-56DF-4514-11A5-C9413835A0AB}"/>
                </a:ext>
              </a:extLst>
            </p:cNvPr>
            <p:cNvSpPr/>
            <p:nvPr/>
          </p:nvSpPr>
          <p:spPr>
            <a:xfrm>
              <a:off x="7244069"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48%</a:t>
              </a:r>
            </a:p>
          </p:txBody>
        </p:sp>
        <p:sp>
          <p:nvSpPr>
            <p:cNvPr id="314" name="tx27">
              <a:extLst>
                <a:ext uri="{FF2B5EF4-FFF2-40B4-BE49-F238E27FC236}">
                  <a16:creationId xmlns:a16="http://schemas.microsoft.com/office/drawing/2014/main" id="{8D1D302B-58FE-CE31-7BCC-BCAD0D1F057D}"/>
                </a:ext>
              </a:extLst>
            </p:cNvPr>
            <p:cNvSpPr/>
            <p:nvPr/>
          </p:nvSpPr>
          <p:spPr>
            <a:xfrm>
              <a:off x="7201357"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52%</a:t>
              </a:r>
            </a:p>
          </p:txBody>
        </p:sp>
        <p:sp>
          <p:nvSpPr>
            <p:cNvPr id="315" name="tx28">
              <a:extLst>
                <a:ext uri="{FF2B5EF4-FFF2-40B4-BE49-F238E27FC236}">
                  <a16:creationId xmlns:a16="http://schemas.microsoft.com/office/drawing/2014/main" id="{90615234-8045-1C64-8EB6-2D264C96BFCE}"/>
                </a:ext>
              </a:extLst>
            </p:cNvPr>
            <p:cNvSpPr/>
            <p:nvPr/>
          </p:nvSpPr>
          <p:spPr>
            <a:xfrm>
              <a:off x="7355549"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44%</a:t>
              </a:r>
            </a:p>
          </p:txBody>
        </p:sp>
        <p:sp>
          <p:nvSpPr>
            <p:cNvPr id="316" name="tx29">
              <a:extLst>
                <a:ext uri="{FF2B5EF4-FFF2-40B4-BE49-F238E27FC236}">
                  <a16:creationId xmlns:a16="http://schemas.microsoft.com/office/drawing/2014/main" id="{1BEFB4DD-FA98-17B2-2E13-B183D5FB7D3C}"/>
                </a:ext>
              </a:extLst>
            </p:cNvPr>
            <p:cNvSpPr/>
            <p:nvPr/>
          </p:nvSpPr>
          <p:spPr>
            <a:xfrm>
              <a:off x="7202676"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50%</a:t>
              </a:r>
            </a:p>
          </p:txBody>
        </p:sp>
        <p:sp>
          <p:nvSpPr>
            <p:cNvPr id="317" name="tx30">
              <a:extLst>
                <a:ext uri="{FF2B5EF4-FFF2-40B4-BE49-F238E27FC236}">
                  <a16:creationId xmlns:a16="http://schemas.microsoft.com/office/drawing/2014/main" id="{53DB5353-2AC2-43C0-76FC-1C666B535D1A}"/>
                </a:ext>
              </a:extLst>
            </p:cNvPr>
            <p:cNvSpPr/>
            <p:nvPr/>
          </p:nvSpPr>
          <p:spPr>
            <a:xfrm>
              <a:off x="6706859"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49%</a:t>
              </a:r>
            </a:p>
          </p:txBody>
        </p:sp>
        <p:sp>
          <p:nvSpPr>
            <p:cNvPr id="318" name="tx31">
              <a:extLst>
                <a:ext uri="{FF2B5EF4-FFF2-40B4-BE49-F238E27FC236}">
                  <a16:creationId xmlns:a16="http://schemas.microsoft.com/office/drawing/2014/main" id="{E8C7028C-D699-6CC8-1142-00126BC5E81C}"/>
                </a:ext>
              </a:extLst>
            </p:cNvPr>
            <p:cNvSpPr/>
            <p:nvPr/>
          </p:nvSpPr>
          <p:spPr>
            <a:xfrm>
              <a:off x="7072588"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52%</a:t>
              </a:r>
            </a:p>
          </p:txBody>
        </p:sp>
        <p:sp>
          <p:nvSpPr>
            <p:cNvPr id="319" name="tx32">
              <a:extLst>
                <a:ext uri="{FF2B5EF4-FFF2-40B4-BE49-F238E27FC236}">
                  <a16:creationId xmlns:a16="http://schemas.microsoft.com/office/drawing/2014/main" id="{A80DFB8C-C612-498D-F67E-A1683EFBC560}"/>
                </a:ext>
              </a:extLst>
            </p:cNvPr>
            <p:cNvSpPr/>
            <p:nvPr/>
          </p:nvSpPr>
          <p:spPr>
            <a:xfrm>
              <a:off x="3520444"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29%</a:t>
              </a:r>
            </a:p>
          </p:txBody>
        </p:sp>
        <p:sp>
          <p:nvSpPr>
            <p:cNvPr id="320" name="tx33">
              <a:extLst>
                <a:ext uri="{FF2B5EF4-FFF2-40B4-BE49-F238E27FC236}">
                  <a16:creationId xmlns:a16="http://schemas.microsoft.com/office/drawing/2014/main" id="{1AD3CD30-F24F-28BF-3882-3D2AA16A5A50}"/>
                </a:ext>
              </a:extLst>
            </p:cNvPr>
            <p:cNvSpPr/>
            <p:nvPr/>
          </p:nvSpPr>
          <p:spPr>
            <a:xfrm>
              <a:off x="9841017"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20%</a:t>
              </a:r>
            </a:p>
          </p:txBody>
        </p:sp>
        <p:sp>
          <p:nvSpPr>
            <p:cNvPr id="321" name="tx34">
              <a:extLst>
                <a:ext uri="{FF2B5EF4-FFF2-40B4-BE49-F238E27FC236}">
                  <a16:creationId xmlns:a16="http://schemas.microsoft.com/office/drawing/2014/main" id="{E5E5A8B3-4E09-31D0-887F-ABDA33406FF8}"/>
                </a:ext>
              </a:extLst>
            </p:cNvPr>
            <p:cNvSpPr/>
            <p:nvPr/>
          </p:nvSpPr>
          <p:spPr>
            <a:xfrm>
              <a:off x="3767573"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35%</a:t>
              </a:r>
            </a:p>
          </p:txBody>
        </p:sp>
        <p:sp>
          <p:nvSpPr>
            <p:cNvPr id="322" name="tx35">
              <a:extLst>
                <a:ext uri="{FF2B5EF4-FFF2-40B4-BE49-F238E27FC236}">
                  <a16:creationId xmlns:a16="http://schemas.microsoft.com/office/drawing/2014/main" id="{26926F7E-FF19-CA2B-7AC6-AE5FDE61E114}"/>
                </a:ext>
              </a:extLst>
            </p:cNvPr>
            <p:cNvSpPr/>
            <p:nvPr/>
          </p:nvSpPr>
          <p:spPr>
            <a:xfrm>
              <a:off x="9981563" y="338539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17%</a:t>
              </a:r>
            </a:p>
          </p:txBody>
        </p:sp>
        <p:sp>
          <p:nvSpPr>
            <p:cNvPr id="323" name="tx36">
              <a:extLst>
                <a:ext uri="{FF2B5EF4-FFF2-40B4-BE49-F238E27FC236}">
                  <a16:creationId xmlns:a16="http://schemas.microsoft.com/office/drawing/2014/main" id="{116720F6-EFA9-6390-56BC-EF68AE19D839}"/>
                </a:ext>
              </a:extLst>
            </p:cNvPr>
            <p:cNvSpPr/>
            <p:nvPr/>
          </p:nvSpPr>
          <p:spPr>
            <a:xfrm>
              <a:off x="3665912"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32%</a:t>
              </a:r>
            </a:p>
          </p:txBody>
        </p:sp>
        <p:sp>
          <p:nvSpPr>
            <p:cNvPr id="324" name="tx37">
              <a:extLst>
                <a:ext uri="{FF2B5EF4-FFF2-40B4-BE49-F238E27FC236}">
                  <a16:creationId xmlns:a16="http://schemas.microsoft.com/office/drawing/2014/main" id="{BB00428D-1C6E-DB80-606C-20D5FDA346F0}"/>
                </a:ext>
              </a:extLst>
            </p:cNvPr>
            <p:cNvSpPr/>
            <p:nvPr/>
          </p:nvSpPr>
          <p:spPr>
            <a:xfrm>
              <a:off x="10040512"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16%</a:t>
              </a:r>
            </a:p>
          </p:txBody>
        </p:sp>
        <p:sp>
          <p:nvSpPr>
            <p:cNvPr id="325" name="tx38">
              <a:extLst>
                <a:ext uri="{FF2B5EF4-FFF2-40B4-BE49-F238E27FC236}">
                  <a16:creationId xmlns:a16="http://schemas.microsoft.com/office/drawing/2014/main" id="{45633B6C-BC10-D10B-966A-FD404FE9A4F3}"/>
                </a:ext>
              </a:extLst>
            </p:cNvPr>
            <p:cNvSpPr/>
            <p:nvPr/>
          </p:nvSpPr>
          <p:spPr>
            <a:xfrm>
              <a:off x="3905954"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38%</a:t>
              </a:r>
            </a:p>
          </p:txBody>
        </p:sp>
        <p:sp>
          <p:nvSpPr>
            <p:cNvPr id="326" name="tx39">
              <a:extLst>
                <a:ext uri="{FF2B5EF4-FFF2-40B4-BE49-F238E27FC236}">
                  <a16:creationId xmlns:a16="http://schemas.microsoft.com/office/drawing/2014/main" id="{85B3293E-9A97-34B4-376D-AE0431D194FB}"/>
                </a:ext>
              </a:extLst>
            </p:cNvPr>
            <p:cNvSpPr/>
            <p:nvPr/>
          </p:nvSpPr>
          <p:spPr>
            <a:xfrm>
              <a:off x="9954662"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18%</a:t>
              </a:r>
            </a:p>
          </p:txBody>
        </p:sp>
        <p:sp>
          <p:nvSpPr>
            <p:cNvPr id="327" name="tx40">
              <a:extLst>
                <a:ext uri="{FF2B5EF4-FFF2-40B4-BE49-F238E27FC236}">
                  <a16:creationId xmlns:a16="http://schemas.microsoft.com/office/drawing/2014/main" id="{E4B7F487-B6EB-C41D-6EB9-5CCE3F300703}"/>
                </a:ext>
              </a:extLst>
            </p:cNvPr>
            <p:cNvSpPr/>
            <p:nvPr/>
          </p:nvSpPr>
          <p:spPr>
            <a:xfrm>
              <a:off x="3711486"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33%</a:t>
              </a:r>
            </a:p>
          </p:txBody>
        </p:sp>
        <p:sp>
          <p:nvSpPr>
            <p:cNvPr id="328" name="tx41">
              <a:extLst>
                <a:ext uri="{FF2B5EF4-FFF2-40B4-BE49-F238E27FC236}">
                  <a16:creationId xmlns:a16="http://schemas.microsoft.com/office/drawing/2014/main" id="{3EF3FC9E-DC16-7023-D2DC-CA1FD4CC86C4}"/>
                </a:ext>
              </a:extLst>
            </p:cNvPr>
            <p:cNvSpPr/>
            <p:nvPr/>
          </p:nvSpPr>
          <p:spPr>
            <a:xfrm>
              <a:off x="9996257" y="497190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17%</a:t>
              </a:r>
            </a:p>
          </p:txBody>
        </p:sp>
        <p:sp>
          <p:nvSpPr>
            <p:cNvPr id="329" name="tx42">
              <a:extLst>
                <a:ext uri="{FF2B5EF4-FFF2-40B4-BE49-F238E27FC236}">
                  <a16:creationId xmlns:a16="http://schemas.microsoft.com/office/drawing/2014/main" id="{D58847BC-112B-16E5-141E-4DFD55B15235}"/>
                </a:ext>
              </a:extLst>
            </p:cNvPr>
            <p:cNvSpPr/>
            <p:nvPr/>
          </p:nvSpPr>
          <p:spPr>
            <a:xfrm>
              <a:off x="3476013"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28%</a:t>
              </a:r>
            </a:p>
          </p:txBody>
        </p:sp>
        <p:sp>
          <p:nvSpPr>
            <p:cNvPr id="330" name="tx43">
              <a:extLst>
                <a:ext uri="{FF2B5EF4-FFF2-40B4-BE49-F238E27FC236}">
                  <a16:creationId xmlns:a16="http://schemas.microsoft.com/office/drawing/2014/main" id="{F3356AF5-F21F-5855-C066-D729B114831F}"/>
                </a:ext>
              </a:extLst>
            </p:cNvPr>
            <p:cNvSpPr/>
            <p:nvPr/>
          </p:nvSpPr>
          <p:spPr>
            <a:xfrm>
              <a:off x="9735913"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23%</a:t>
              </a:r>
            </a:p>
          </p:txBody>
        </p:sp>
        <p:sp>
          <p:nvSpPr>
            <p:cNvPr id="331" name="tx44">
              <a:extLst>
                <a:ext uri="{FF2B5EF4-FFF2-40B4-BE49-F238E27FC236}">
                  <a16:creationId xmlns:a16="http://schemas.microsoft.com/office/drawing/2014/main" id="{05C2FDB6-5625-5AB6-2458-83EAF384F3B2}"/>
                </a:ext>
              </a:extLst>
            </p:cNvPr>
            <p:cNvSpPr/>
            <p:nvPr/>
          </p:nvSpPr>
          <p:spPr>
            <a:xfrm>
              <a:off x="3597386"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31%</a:t>
              </a:r>
            </a:p>
          </p:txBody>
        </p:sp>
        <p:sp>
          <p:nvSpPr>
            <p:cNvPr id="332" name="tx45">
              <a:extLst>
                <a:ext uri="{FF2B5EF4-FFF2-40B4-BE49-F238E27FC236}">
                  <a16:creationId xmlns:a16="http://schemas.microsoft.com/office/drawing/2014/main" id="{41772423-864D-CC71-3C28-73A05E2AD6D9}"/>
                </a:ext>
              </a:extLst>
            </p:cNvPr>
            <p:cNvSpPr/>
            <p:nvPr/>
          </p:nvSpPr>
          <p:spPr>
            <a:xfrm>
              <a:off x="9980269" y="602957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17%</a:t>
              </a:r>
            </a:p>
          </p:txBody>
        </p:sp>
      </p:grpSp>
      <p:sp>
        <p:nvSpPr>
          <p:cNvPr id="3" name="Rectangle: Rounded Corners 2">
            <a:extLst>
              <a:ext uri="{FF2B5EF4-FFF2-40B4-BE49-F238E27FC236}">
                <a16:creationId xmlns:a16="http://schemas.microsoft.com/office/drawing/2014/main" id="{14E6774B-8A5B-EF98-77ED-77B0DBEE7960}"/>
              </a:ext>
            </a:extLst>
          </p:cNvPr>
          <p:cNvSpPr/>
          <p:nvPr/>
        </p:nvSpPr>
        <p:spPr>
          <a:xfrm>
            <a:off x="5976205" y="3103454"/>
            <a:ext cx="1057576" cy="1577709"/>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87"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88" name="qnum"/>
          <p:cNvSpPr>
            <a:spLocks noGrp="1"/>
          </p:cNvSpPr>
          <p:nvPr>
            <p:ph type="body" sz="quarter" idx="14" hasCustomPrompt="1"/>
          </p:nvPr>
        </p:nvSpPr>
        <p:spPr>
          <a:xfrm>
            <a:off x="-1859501" y="-875507"/>
            <a:ext cx="1673225" cy="728663"/>
          </a:xfrm>
        </p:spPr>
        <p:txBody>
          <a:bodyPr/>
          <a:lstStyle/>
          <a:p>
            <a:r>
              <a:rPr dirty="0"/>
              <a:t>OAAA10</a:t>
            </a:r>
          </a:p>
        </p:txBody>
      </p:sp>
      <p:sp>
        <p:nvSpPr>
          <p:cNvPr id="91" name="main_title">
            <a:extLst>
              <a:ext uri="{FF2B5EF4-FFF2-40B4-BE49-F238E27FC236}">
                <a16:creationId xmlns:a16="http://schemas.microsoft.com/office/drawing/2014/main" id="{EA8F19AD-3C79-953E-0C91-F0CE0F39990B}"/>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Men (46%), adults 18-34 (46%), Asian (55%), Black (55%), and Hispanic (60%) adults are more likely to visit a business within 30 minutes of seeing an OOH ad.</a:t>
            </a:r>
          </a:p>
        </p:txBody>
      </p:sp>
      <p:sp>
        <p:nvSpPr>
          <p:cNvPr id="161" name="tx46">
            <a:extLst>
              <a:ext uri="{FF2B5EF4-FFF2-40B4-BE49-F238E27FC236}">
                <a16:creationId xmlns:a16="http://schemas.microsoft.com/office/drawing/2014/main" id="{B5F899DA-31A3-8EAE-DD07-B3A9280C6E6B}"/>
              </a:ext>
            </a:extLst>
          </p:cNvPr>
          <p:cNvSpPr/>
          <p:nvPr/>
        </p:nvSpPr>
        <p:spPr>
          <a:xfrm>
            <a:off x="6190217" y="6265971"/>
            <a:ext cx="525525"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 Rural</a:t>
            </a:r>
          </a:p>
        </p:txBody>
      </p:sp>
      <p:sp>
        <p:nvSpPr>
          <p:cNvPr id="162" name="tx47">
            <a:extLst>
              <a:ext uri="{FF2B5EF4-FFF2-40B4-BE49-F238E27FC236}">
                <a16:creationId xmlns:a16="http://schemas.microsoft.com/office/drawing/2014/main" id="{5A1B1823-5FEA-E6D7-F531-6FF1DCE104D7}"/>
              </a:ext>
            </a:extLst>
          </p:cNvPr>
          <p:cNvSpPr/>
          <p:nvPr/>
        </p:nvSpPr>
        <p:spPr>
          <a:xfrm>
            <a:off x="6020007" y="5649212"/>
            <a:ext cx="653409"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a:t>
            </a:r>
            <a:r>
              <a:rPr lang="en-US" sz="900" dirty="0">
                <a:solidFill>
                  <a:srgbClr val="2B2B2B">
                    <a:alpha val="100000"/>
                  </a:srgbClr>
                </a:solidFill>
                <a:latin typeface="Arial"/>
                <a:cs typeface="Arial"/>
              </a:rPr>
              <a:t> </a:t>
            </a:r>
            <a:r>
              <a:rPr sz="900" dirty="0">
                <a:solidFill>
                  <a:srgbClr val="2B2B2B">
                    <a:alpha val="100000"/>
                  </a:srgbClr>
                </a:solidFill>
                <a:latin typeface="Arial"/>
                <a:cs typeface="Arial"/>
              </a:rPr>
              <a:t>Suburban</a:t>
            </a:r>
          </a:p>
        </p:txBody>
      </p:sp>
      <p:sp>
        <p:nvSpPr>
          <p:cNvPr id="163" name="tx48">
            <a:extLst>
              <a:ext uri="{FF2B5EF4-FFF2-40B4-BE49-F238E27FC236}">
                <a16:creationId xmlns:a16="http://schemas.microsoft.com/office/drawing/2014/main" id="{B4E3C39B-13AB-48B5-2B8D-D3F8777A4816}"/>
              </a:ext>
            </a:extLst>
          </p:cNvPr>
          <p:cNvSpPr/>
          <p:nvPr/>
        </p:nvSpPr>
        <p:spPr>
          <a:xfrm>
            <a:off x="6164046" y="5045152"/>
            <a:ext cx="547463"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 Urban</a:t>
            </a:r>
          </a:p>
        </p:txBody>
      </p:sp>
      <p:sp>
        <p:nvSpPr>
          <p:cNvPr id="164" name="tx49">
            <a:extLst>
              <a:ext uri="{FF2B5EF4-FFF2-40B4-BE49-F238E27FC236}">
                <a16:creationId xmlns:a16="http://schemas.microsoft.com/office/drawing/2014/main" id="{6F633EA8-9263-C77F-4316-29A10A02E12C}"/>
              </a:ext>
            </a:extLst>
          </p:cNvPr>
          <p:cNvSpPr/>
          <p:nvPr/>
        </p:nvSpPr>
        <p:spPr>
          <a:xfrm>
            <a:off x="6300600" y="4456254"/>
            <a:ext cx="449005"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Asian</a:t>
            </a:r>
          </a:p>
        </p:txBody>
      </p:sp>
      <p:sp>
        <p:nvSpPr>
          <p:cNvPr id="165" name="tx50">
            <a:extLst>
              <a:ext uri="{FF2B5EF4-FFF2-40B4-BE49-F238E27FC236}">
                <a16:creationId xmlns:a16="http://schemas.microsoft.com/office/drawing/2014/main" id="{F319598C-1615-0470-58FE-90D89220545A}"/>
              </a:ext>
            </a:extLst>
          </p:cNvPr>
          <p:cNvSpPr/>
          <p:nvPr/>
        </p:nvSpPr>
        <p:spPr>
          <a:xfrm>
            <a:off x="6316978" y="3839495"/>
            <a:ext cx="445327"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Black</a:t>
            </a:r>
          </a:p>
        </p:txBody>
      </p:sp>
      <p:sp>
        <p:nvSpPr>
          <p:cNvPr id="166" name="tx51">
            <a:extLst>
              <a:ext uri="{FF2B5EF4-FFF2-40B4-BE49-F238E27FC236}">
                <a16:creationId xmlns:a16="http://schemas.microsoft.com/office/drawing/2014/main" id="{C27A5193-74DB-44CE-2221-D2A180A17750}"/>
              </a:ext>
            </a:extLst>
          </p:cNvPr>
          <p:cNvSpPr/>
          <p:nvPr/>
        </p:nvSpPr>
        <p:spPr>
          <a:xfrm>
            <a:off x="6200347" y="3256600"/>
            <a:ext cx="536560"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Hispanic</a:t>
            </a:r>
          </a:p>
        </p:txBody>
      </p:sp>
      <p:sp>
        <p:nvSpPr>
          <p:cNvPr id="167" name="tx52">
            <a:extLst>
              <a:ext uri="{FF2B5EF4-FFF2-40B4-BE49-F238E27FC236}">
                <a16:creationId xmlns:a16="http://schemas.microsoft.com/office/drawing/2014/main" id="{871BAE19-8103-2A71-008B-96C299D23ABB}"/>
              </a:ext>
            </a:extLst>
          </p:cNvPr>
          <p:cNvSpPr/>
          <p:nvPr/>
        </p:nvSpPr>
        <p:spPr>
          <a:xfrm>
            <a:off x="6309690" y="2656773"/>
            <a:ext cx="452618"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White</a:t>
            </a:r>
          </a:p>
        </p:txBody>
      </p:sp>
      <p:sp>
        <p:nvSpPr>
          <p:cNvPr id="314" name="pt76">
            <a:extLst>
              <a:ext uri="{FF2B5EF4-FFF2-40B4-BE49-F238E27FC236}">
                <a16:creationId xmlns:a16="http://schemas.microsoft.com/office/drawing/2014/main" id="{DCC759B7-9911-FF75-BB46-CD994528A7FE}"/>
              </a:ext>
            </a:extLst>
          </p:cNvPr>
          <p:cNvSpPr/>
          <p:nvPr/>
        </p:nvSpPr>
        <p:spPr>
          <a:xfrm>
            <a:off x="4923931" y="2123662"/>
            <a:ext cx="182880" cy="182880"/>
          </a:xfrm>
          <a:prstGeom prst="ellipse">
            <a:avLst/>
          </a:prstGeom>
          <a:solidFill>
            <a:schemeClr val="accent1"/>
          </a:solidFill>
          <a:ln w="9000" cap="rnd">
            <a:solidFill>
              <a:schemeClr val="accent1"/>
            </a:solidFill>
            <a:prstDash val="solid"/>
            <a:round/>
          </a:ln>
        </p:spPr>
        <p:txBody>
          <a:bodyPr/>
          <a:lstStyle/>
          <a:p>
            <a:endParaRPr dirty="0"/>
          </a:p>
        </p:txBody>
      </p:sp>
      <p:sp>
        <p:nvSpPr>
          <p:cNvPr id="315" name="pt78">
            <a:extLst>
              <a:ext uri="{FF2B5EF4-FFF2-40B4-BE49-F238E27FC236}">
                <a16:creationId xmlns:a16="http://schemas.microsoft.com/office/drawing/2014/main" id="{2E41E3CA-E67B-AD59-E040-7A48F801A709}"/>
              </a:ext>
            </a:extLst>
          </p:cNvPr>
          <p:cNvSpPr/>
          <p:nvPr/>
        </p:nvSpPr>
        <p:spPr>
          <a:xfrm>
            <a:off x="5858947" y="2123662"/>
            <a:ext cx="182880" cy="182880"/>
          </a:xfrm>
          <a:prstGeom prst="ellipse">
            <a:avLst/>
          </a:prstGeom>
          <a:solidFill>
            <a:schemeClr val="accent6"/>
          </a:solidFill>
          <a:ln w="9000" cap="rnd">
            <a:solidFill>
              <a:schemeClr val="accent6"/>
            </a:solidFill>
            <a:prstDash val="solid"/>
            <a:round/>
          </a:ln>
        </p:spPr>
        <p:txBody>
          <a:bodyPr/>
          <a:lstStyle/>
          <a:p>
            <a:endParaRPr dirty="0"/>
          </a:p>
        </p:txBody>
      </p:sp>
      <p:sp>
        <p:nvSpPr>
          <p:cNvPr id="316" name="pt80">
            <a:extLst>
              <a:ext uri="{FF2B5EF4-FFF2-40B4-BE49-F238E27FC236}">
                <a16:creationId xmlns:a16="http://schemas.microsoft.com/office/drawing/2014/main" id="{29580766-7981-10A0-6F9C-17AA429CC526}"/>
              </a:ext>
            </a:extLst>
          </p:cNvPr>
          <p:cNvSpPr/>
          <p:nvPr/>
        </p:nvSpPr>
        <p:spPr>
          <a:xfrm>
            <a:off x="6693252" y="2123662"/>
            <a:ext cx="182880" cy="182880"/>
          </a:xfrm>
          <a:prstGeom prst="ellipse">
            <a:avLst/>
          </a:prstGeom>
          <a:solidFill>
            <a:srgbClr val="CACACA"/>
          </a:solidFill>
          <a:ln w="9000" cap="rnd">
            <a:solidFill>
              <a:srgbClr val="CACACA"/>
            </a:solidFill>
            <a:prstDash val="solid"/>
            <a:round/>
          </a:ln>
        </p:spPr>
        <p:txBody>
          <a:bodyPr/>
          <a:lstStyle/>
          <a:p>
            <a:endParaRPr dirty="0"/>
          </a:p>
        </p:txBody>
      </p:sp>
      <p:sp>
        <p:nvSpPr>
          <p:cNvPr id="317" name="tx81">
            <a:extLst>
              <a:ext uri="{FF2B5EF4-FFF2-40B4-BE49-F238E27FC236}">
                <a16:creationId xmlns:a16="http://schemas.microsoft.com/office/drawing/2014/main" id="{11D59850-E7F0-60F6-4B24-B2128BED87FF}"/>
              </a:ext>
            </a:extLst>
          </p:cNvPr>
          <p:cNvSpPr/>
          <p:nvPr/>
        </p:nvSpPr>
        <p:spPr>
          <a:xfrm>
            <a:off x="5174987" y="2176586"/>
            <a:ext cx="1024750"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Yes                    </a:t>
            </a:r>
          </a:p>
        </p:txBody>
      </p:sp>
      <p:sp>
        <p:nvSpPr>
          <p:cNvPr id="318" name="tx82">
            <a:extLst>
              <a:ext uri="{FF2B5EF4-FFF2-40B4-BE49-F238E27FC236}">
                <a16:creationId xmlns:a16="http://schemas.microsoft.com/office/drawing/2014/main" id="{42E512DD-97D2-3C89-061E-07C53F40C3AD}"/>
              </a:ext>
            </a:extLst>
          </p:cNvPr>
          <p:cNvSpPr/>
          <p:nvPr/>
        </p:nvSpPr>
        <p:spPr>
          <a:xfrm>
            <a:off x="6110003" y="2176586"/>
            <a:ext cx="962137"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                    </a:t>
            </a:r>
          </a:p>
        </p:txBody>
      </p:sp>
      <p:sp>
        <p:nvSpPr>
          <p:cNvPr id="319" name="tx83">
            <a:extLst>
              <a:ext uri="{FF2B5EF4-FFF2-40B4-BE49-F238E27FC236}">
                <a16:creationId xmlns:a16="http://schemas.microsoft.com/office/drawing/2014/main" id="{07F73B35-5591-AC54-6DB5-8CE55F7ECF6B}"/>
              </a:ext>
            </a:extLst>
          </p:cNvPr>
          <p:cNvSpPr/>
          <p:nvPr/>
        </p:nvSpPr>
        <p:spPr>
          <a:xfrm>
            <a:off x="6944308" y="2176586"/>
            <a:ext cx="1314040"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sure                    </a:t>
            </a:r>
          </a:p>
        </p:txBody>
      </p:sp>
      <p:sp>
        <p:nvSpPr>
          <p:cNvPr id="71" name="TextBox 70">
            <a:extLst>
              <a:ext uri="{FF2B5EF4-FFF2-40B4-BE49-F238E27FC236}">
                <a16:creationId xmlns:a16="http://schemas.microsoft.com/office/drawing/2014/main" id="{BF955109-C6D4-0ABE-D403-63A6295C665B}"/>
              </a:ext>
            </a:extLst>
          </p:cNvPr>
          <p:cNvSpPr txBox="1"/>
          <p:nvPr/>
        </p:nvSpPr>
        <p:spPr>
          <a:xfrm>
            <a:off x="987976" y="6715116"/>
            <a:ext cx="5572324" cy="214604"/>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140" normalizeH="0" baseline="0" noProof="0" dirty="0">
                <a:ln>
                  <a:noFill/>
                </a:ln>
                <a:solidFill>
                  <a:srgbClr val="2B2B2B"/>
                </a:solidFill>
                <a:effectLst/>
                <a:uLnTx/>
                <a:uFillTx/>
                <a:latin typeface="Arial" panose="020B0604020202020204"/>
                <a:ea typeface="+mn-ea"/>
                <a:cs typeface="+mn-cs"/>
              </a:rPr>
              <a:t>See appendix for full sample details and margin of error of each demographic group.</a:t>
            </a:r>
          </a:p>
        </p:txBody>
      </p:sp>
      <p:sp>
        <p:nvSpPr>
          <p:cNvPr id="4" name="tx64">
            <a:extLst>
              <a:ext uri="{FF2B5EF4-FFF2-40B4-BE49-F238E27FC236}">
                <a16:creationId xmlns:a16="http://schemas.microsoft.com/office/drawing/2014/main" id="{450212E5-505F-6183-BD76-4854E70EC37F}"/>
              </a:ext>
            </a:extLst>
          </p:cNvPr>
          <p:cNvSpPr/>
          <p:nvPr/>
        </p:nvSpPr>
        <p:spPr>
          <a:xfrm>
            <a:off x="314626" y="6309449"/>
            <a:ext cx="618582"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100k+</a:t>
            </a:r>
          </a:p>
        </p:txBody>
      </p:sp>
      <p:sp>
        <p:nvSpPr>
          <p:cNvPr id="58" name="tx65">
            <a:extLst>
              <a:ext uri="{FF2B5EF4-FFF2-40B4-BE49-F238E27FC236}">
                <a16:creationId xmlns:a16="http://schemas.microsoft.com/office/drawing/2014/main" id="{74E2BF82-965C-187C-82D8-93765706A107}"/>
              </a:ext>
            </a:extLst>
          </p:cNvPr>
          <p:cNvSpPr/>
          <p:nvPr/>
        </p:nvSpPr>
        <p:spPr>
          <a:xfrm>
            <a:off x="161417" y="5862692"/>
            <a:ext cx="746394"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50k-100k</a:t>
            </a:r>
          </a:p>
        </p:txBody>
      </p:sp>
      <p:sp>
        <p:nvSpPr>
          <p:cNvPr id="65" name="tx66">
            <a:extLst>
              <a:ext uri="{FF2B5EF4-FFF2-40B4-BE49-F238E27FC236}">
                <a16:creationId xmlns:a16="http://schemas.microsoft.com/office/drawing/2014/main" id="{3F343B18-D6F4-2FFA-F661-A9451A98FE55}"/>
              </a:ext>
            </a:extLst>
          </p:cNvPr>
          <p:cNvSpPr/>
          <p:nvPr/>
        </p:nvSpPr>
        <p:spPr>
          <a:xfrm>
            <a:off x="110232" y="5410348"/>
            <a:ext cx="793348"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Under 50k</a:t>
            </a:r>
          </a:p>
        </p:txBody>
      </p:sp>
      <p:sp>
        <p:nvSpPr>
          <p:cNvPr id="69" name="tx68">
            <a:extLst>
              <a:ext uri="{FF2B5EF4-FFF2-40B4-BE49-F238E27FC236}">
                <a16:creationId xmlns:a16="http://schemas.microsoft.com/office/drawing/2014/main" id="{48E23B47-36E0-4943-8F25-9A9624C6E679}"/>
              </a:ext>
            </a:extLst>
          </p:cNvPr>
          <p:cNvSpPr/>
          <p:nvPr/>
        </p:nvSpPr>
        <p:spPr>
          <a:xfrm>
            <a:off x="478035" y="4921017"/>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45-64</a:t>
            </a:r>
          </a:p>
        </p:txBody>
      </p:sp>
      <p:sp>
        <p:nvSpPr>
          <p:cNvPr id="70" name="tx69">
            <a:extLst>
              <a:ext uri="{FF2B5EF4-FFF2-40B4-BE49-F238E27FC236}">
                <a16:creationId xmlns:a16="http://schemas.microsoft.com/office/drawing/2014/main" id="{13874B4C-3D56-700A-09B8-51120C488D8B}"/>
              </a:ext>
            </a:extLst>
          </p:cNvPr>
          <p:cNvSpPr/>
          <p:nvPr/>
        </p:nvSpPr>
        <p:spPr>
          <a:xfrm>
            <a:off x="469569" y="4469532"/>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35-44</a:t>
            </a:r>
          </a:p>
        </p:txBody>
      </p:sp>
      <p:sp>
        <p:nvSpPr>
          <p:cNvPr id="72" name="tx70">
            <a:extLst>
              <a:ext uri="{FF2B5EF4-FFF2-40B4-BE49-F238E27FC236}">
                <a16:creationId xmlns:a16="http://schemas.microsoft.com/office/drawing/2014/main" id="{22571586-D010-E18A-6968-E68F2FEA445A}"/>
              </a:ext>
            </a:extLst>
          </p:cNvPr>
          <p:cNvSpPr/>
          <p:nvPr/>
        </p:nvSpPr>
        <p:spPr>
          <a:xfrm>
            <a:off x="473800" y="4004349"/>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18-34</a:t>
            </a:r>
          </a:p>
        </p:txBody>
      </p:sp>
      <p:sp>
        <p:nvSpPr>
          <p:cNvPr id="73" name="tx71">
            <a:extLst>
              <a:ext uri="{FF2B5EF4-FFF2-40B4-BE49-F238E27FC236}">
                <a16:creationId xmlns:a16="http://schemas.microsoft.com/office/drawing/2014/main" id="{370B25BC-7695-63FC-2F19-58ED5F8C62EE}"/>
              </a:ext>
            </a:extLst>
          </p:cNvPr>
          <p:cNvSpPr/>
          <p:nvPr/>
        </p:nvSpPr>
        <p:spPr>
          <a:xfrm>
            <a:off x="233547" y="3548425"/>
            <a:ext cx="678497"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Gender: Female</a:t>
            </a:r>
          </a:p>
        </p:txBody>
      </p:sp>
      <p:sp>
        <p:nvSpPr>
          <p:cNvPr id="74" name="tx72">
            <a:extLst>
              <a:ext uri="{FF2B5EF4-FFF2-40B4-BE49-F238E27FC236}">
                <a16:creationId xmlns:a16="http://schemas.microsoft.com/office/drawing/2014/main" id="{4EB331CE-1646-153D-9A0B-23C6827E5A1F}"/>
              </a:ext>
            </a:extLst>
          </p:cNvPr>
          <p:cNvSpPr/>
          <p:nvPr/>
        </p:nvSpPr>
        <p:spPr>
          <a:xfrm>
            <a:off x="356686" y="3091495"/>
            <a:ext cx="568904"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Gender: Male</a:t>
            </a:r>
          </a:p>
        </p:txBody>
      </p:sp>
      <p:sp>
        <p:nvSpPr>
          <p:cNvPr id="75" name="tx73">
            <a:extLst>
              <a:ext uri="{FF2B5EF4-FFF2-40B4-BE49-F238E27FC236}">
                <a16:creationId xmlns:a16="http://schemas.microsoft.com/office/drawing/2014/main" id="{4461CF3C-345E-EFDC-874F-81DD156B4A55}"/>
              </a:ext>
            </a:extLst>
          </p:cNvPr>
          <p:cNvSpPr/>
          <p:nvPr/>
        </p:nvSpPr>
        <p:spPr>
          <a:xfrm>
            <a:off x="684932" y="2625820"/>
            <a:ext cx="260975"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Adults</a:t>
            </a:r>
          </a:p>
        </p:txBody>
      </p:sp>
      <p:grpSp>
        <p:nvGrpSpPr>
          <p:cNvPr id="132" name="Group 131">
            <a:extLst>
              <a:ext uri="{FF2B5EF4-FFF2-40B4-BE49-F238E27FC236}">
                <a16:creationId xmlns:a16="http://schemas.microsoft.com/office/drawing/2014/main" id="{7797DF38-7EC8-F09C-ACBE-D39DB17F779E}"/>
              </a:ext>
            </a:extLst>
          </p:cNvPr>
          <p:cNvGrpSpPr/>
          <p:nvPr/>
        </p:nvGrpSpPr>
        <p:grpSpPr>
          <a:xfrm>
            <a:off x="7039521" y="2518722"/>
            <a:ext cx="4564931" cy="3994738"/>
            <a:chOff x="2476522" y="2743962"/>
            <a:chExt cx="8382469" cy="3516752"/>
          </a:xfrm>
        </p:grpSpPr>
        <p:sp>
          <p:nvSpPr>
            <p:cNvPr id="133" name="rc4">
              <a:extLst>
                <a:ext uri="{FF2B5EF4-FFF2-40B4-BE49-F238E27FC236}">
                  <a16:creationId xmlns:a16="http://schemas.microsoft.com/office/drawing/2014/main" id="{FB46C19E-D031-479A-E785-D1A3DB08D690}"/>
                </a:ext>
              </a:extLst>
            </p:cNvPr>
            <p:cNvSpPr/>
            <p:nvPr/>
          </p:nvSpPr>
          <p:spPr>
            <a:xfrm>
              <a:off x="2476522" y="2743962"/>
              <a:ext cx="3226413" cy="343742"/>
            </a:xfrm>
            <a:prstGeom prst="rect">
              <a:avLst/>
            </a:prstGeom>
            <a:solidFill>
              <a:schemeClr val="accent1"/>
            </a:solidFill>
            <a:ln>
              <a:solidFill>
                <a:schemeClr val="accent1"/>
              </a:solidFill>
            </a:ln>
          </p:spPr>
          <p:txBody>
            <a:bodyPr/>
            <a:lstStyle/>
            <a:p>
              <a:endParaRPr dirty="0"/>
            </a:p>
          </p:txBody>
        </p:sp>
        <p:sp>
          <p:nvSpPr>
            <p:cNvPr id="134" name="rc5">
              <a:extLst>
                <a:ext uri="{FF2B5EF4-FFF2-40B4-BE49-F238E27FC236}">
                  <a16:creationId xmlns:a16="http://schemas.microsoft.com/office/drawing/2014/main" id="{DA0A98E4-E8CC-42A7-E440-2DF2B6F5A635}"/>
                </a:ext>
              </a:extLst>
            </p:cNvPr>
            <p:cNvSpPr/>
            <p:nvPr/>
          </p:nvSpPr>
          <p:spPr>
            <a:xfrm>
              <a:off x="5702935" y="2743962"/>
              <a:ext cx="4477959" cy="343742"/>
            </a:xfrm>
            <a:prstGeom prst="rect">
              <a:avLst/>
            </a:prstGeom>
            <a:solidFill>
              <a:schemeClr val="accent6"/>
            </a:solidFill>
            <a:ln>
              <a:solidFill>
                <a:schemeClr val="accent6"/>
              </a:solidFill>
            </a:ln>
          </p:spPr>
          <p:txBody>
            <a:bodyPr/>
            <a:lstStyle/>
            <a:p>
              <a:endParaRPr dirty="0"/>
            </a:p>
          </p:txBody>
        </p:sp>
        <p:sp>
          <p:nvSpPr>
            <p:cNvPr id="135" name="rc6">
              <a:extLst>
                <a:ext uri="{FF2B5EF4-FFF2-40B4-BE49-F238E27FC236}">
                  <a16:creationId xmlns:a16="http://schemas.microsoft.com/office/drawing/2014/main" id="{63F909B3-A495-2CAB-D434-4F811A900F19}"/>
                </a:ext>
              </a:extLst>
            </p:cNvPr>
            <p:cNvSpPr/>
            <p:nvPr/>
          </p:nvSpPr>
          <p:spPr>
            <a:xfrm>
              <a:off x="10180895" y="2743962"/>
              <a:ext cx="678096" cy="343742"/>
            </a:xfrm>
            <a:prstGeom prst="rect">
              <a:avLst/>
            </a:prstGeom>
            <a:solidFill>
              <a:srgbClr val="CACACA"/>
            </a:solidFill>
            <a:ln>
              <a:solidFill>
                <a:srgbClr val="CACACA"/>
              </a:solidFill>
            </a:ln>
          </p:spPr>
          <p:txBody>
            <a:bodyPr/>
            <a:lstStyle/>
            <a:p>
              <a:endParaRPr dirty="0"/>
            </a:p>
          </p:txBody>
        </p:sp>
        <p:sp>
          <p:nvSpPr>
            <p:cNvPr id="136" name="rc7">
              <a:extLst>
                <a:ext uri="{FF2B5EF4-FFF2-40B4-BE49-F238E27FC236}">
                  <a16:creationId xmlns:a16="http://schemas.microsoft.com/office/drawing/2014/main" id="{6A842E1A-96E9-8216-ED42-E801E0709166}"/>
                </a:ext>
              </a:extLst>
            </p:cNvPr>
            <p:cNvSpPr/>
            <p:nvPr/>
          </p:nvSpPr>
          <p:spPr>
            <a:xfrm>
              <a:off x="2476522" y="3272797"/>
              <a:ext cx="5018747" cy="343742"/>
            </a:xfrm>
            <a:prstGeom prst="rect">
              <a:avLst/>
            </a:prstGeom>
            <a:solidFill>
              <a:schemeClr val="accent1"/>
            </a:solidFill>
            <a:ln>
              <a:solidFill>
                <a:schemeClr val="accent1"/>
              </a:solidFill>
            </a:ln>
          </p:spPr>
          <p:txBody>
            <a:bodyPr/>
            <a:lstStyle/>
            <a:p>
              <a:endParaRPr dirty="0"/>
            </a:p>
          </p:txBody>
        </p:sp>
        <p:sp>
          <p:nvSpPr>
            <p:cNvPr id="137" name="rc8">
              <a:extLst>
                <a:ext uri="{FF2B5EF4-FFF2-40B4-BE49-F238E27FC236}">
                  <a16:creationId xmlns:a16="http://schemas.microsoft.com/office/drawing/2014/main" id="{EB109EE5-649E-613E-CF89-A72402C48683}"/>
                </a:ext>
              </a:extLst>
            </p:cNvPr>
            <p:cNvSpPr/>
            <p:nvPr/>
          </p:nvSpPr>
          <p:spPr>
            <a:xfrm>
              <a:off x="7495269" y="3272797"/>
              <a:ext cx="2421387" cy="343742"/>
            </a:xfrm>
            <a:prstGeom prst="rect">
              <a:avLst/>
            </a:prstGeom>
            <a:solidFill>
              <a:schemeClr val="accent6"/>
            </a:solidFill>
            <a:ln>
              <a:solidFill>
                <a:schemeClr val="accent6"/>
              </a:solidFill>
            </a:ln>
          </p:spPr>
          <p:txBody>
            <a:bodyPr/>
            <a:lstStyle/>
            <a:p>
              <a:endParaRPr dirty="0"/>
            </a:p>
          </p:txBody>
        </p:sp>
        <p:sp>
          <p:nvSpPr>
            <p:cNvPr id="138" name="rc9">
              <a:extLst>
                <a:ext uri="{FF2B5EF4-FFF2-40B4-BE49-F238E27FC236}">
                  <a16:creationId xmlns:a16="http://schemas.microsoft.com/office/drawing/2014/main" id="{C0B5DBD5-3E72-CE2F-5408-16CEA53437EE}"/>
                </a:ext>
              </a:extLst>
            </p:cNvPr>
            <p:cNvSpPr/>
            <p:nvPr/>
          </p:nvSpPr>
          <p:spPr>
            <a:xfrm>
              <a:off x="9916656" y="3272797"/>
              <a:ext cx="942334" cy="343742"/>
            </a:xfrm>
            <a:prstGeom prst="rect">
              <a:avLst/>
            </a:prstGeom>
            <a:solidFill>
              <a:srgbClr val="CACACA"/>
            </a:solidFill>
            <a:ln>
              <a:solidFill>
                <a:srgbClr val="CACACA"/>
              </a:solidFill>
            </a:ln>
          </p:spPr>
          <p:txBody>
            <a:bodyPr/>
            <a:lstStyle/>
            <a:p>
              <a:endParaRPr dirty="0"/>
            </a:p>
          </p:txBody>
        </p:sp>
        <p:sp>
          <p:nvSpPr>
            <p:cNvPr id="139" name="rc10">
              <a:extLst>
                <a:ext uri="{FF2B5EF4-FFF2-40B4-BE49-F238E27FC236}">
                  <a16:creationId xmlns:a16="http://schemas.microsoft.com/office/drawing/2014/main" id="{478B1131-0829-B968-91B6-CB5D84880BB5}"/>
                </a:ext>
              </a:extLst>
            </p:cNvPr>
            <p:cNvSpPr/>
            <p:nvPr/>
          </p:nvSpPr>
          <p:spPr>
            <a:xfrm>
              <a:off x="2476522" y="3801632"/>
              <a:ext cx="4604473" cy="343742"/>
            </a:xfrm>
            <a:prstGeom prst="rect">
              <a:avLst/>
            </a:prstGeom>
            <a:solidFill>
              <a:schemeClr val="accent1"/>
            </a:solidFill>
            <a:ln>
              <a:solidFill>
                <a:schemeClr val="accent1"/>
              </a:solidFill>
            </a:ln>
          </p:spPr>
          <p:txBody>
            <a:bodyPr/>
            <a:lstStyle/>
            <a:p>
              <a:endParaRPr dirty="0"/>
            </a:p>
          </p:txBody>
        </p:sp>
        <p:sp>
          <p:nvSpPr>
            <p:cNvPr id="140" name="rc11">
              <a:extLst>
                <a:ext uri="{FF2B5EF4-FFF2-40B4-BE49-F238E27FC236}">
                  <a16:creationId xmlns:a16="http://schemas.microsoft.com/office/drawing/2014/main" id="{DF88D7EE-2517-2EB7-F55F-532F6FEB9EA2}"/>
                </a:ext>
              </a:extLst>
            </p:cNvPr>
            <p:cNvSpPr/>
            <p:nvPr/>
          </p:nvSpPr>
          <p:spPr>
            <a:xfrm>
              <a:off x="7080995" y="3801632"/>
              <a:ext cx="2866516" cy="343742"/>
            </a:xfrm>
            <a:prstGeom prst="rect">
              <a:avLst/>
            </a:prstGeom>
            <a:solidFill>
              <a:schemeClr val="accent6"/>
            </a:solidFill>
            <a:ln>
              <a:solidFill>
                <a:schemeClr val="accent6"/>
              </a:solidFill>
            </a:ln>
          </p:spPr>
          <p:txBody>
            <a:bodyPr/>
            <a:lstStyle/>
            <a:p>
              <a:endParaRPr dirty="0"/>
            </a:p>
          </p:txBody>
        </p:sp>
        <p:sp>
          <p:nvSpPr>
            <p:cNvPr id="141" name="rc12">
              <a:extLst>
                <a:ext uri="{FF2B5EF4-FFF2-40B4-BE49-F238E27FC236}">
                  <a16:creationId xmlns:a16="http://schemas.microsoft.com/office/drawing/2014/main" id="{5BE76949-1268-B8D0-F7D9-6DD373446DB8}"/>
                </a:ext>
              </a:extLst>
            </p:cNvPr>
            <p:cNvSpPr/>
            <p:nvPr/>
          </p:nvSpPr>
          <p:spPr>
            <a:xfrm>
              <a:off x="9947512" y="3801632"/>
              <a:ext cx="911479" cy="343742"/>
            </a:xfrm>
            <a:prstGeom prst="rect">
              <a:avLst/>
            </a:prstGeom>
            <a:solidFill>
              <a:srgbClr val="CACACA"/>
            </a:solidFill>
            <a:ln>
              <a:solidFill>
                <a:srgbClr val="CACACA"/>
              </a:solidFill>
            </a:ln>
          </p:spPr>
          <p:txBody>
            <a:bodyPr/>
            <a:lstStyle/>
            <a:p>
              <a:endParaRPr dirty="0"/>
            </a:p>
          </p:txBody>
        </p:sp>
        <p:sp>
          <p:nvSpPr>
            <p:cNvPr id="142" name="rc13">
              <a:extLst>
                <a:ext uri="{FF2B5EF4-FFF2-40B4-BE49-F238E27FC236}">
                  <a16:creationId xmlns:a16="http://schemas.microsoft.com/office/drawing/2014/main" id="{ADBCC995-520E-F3E1-9B5E-D1ED672B92DC}"/>
                </a:ext>
              </a:extLst>
            </p:cNvPr>
            <p:cNvSpPr/>
            <p:nvPr/>
          </p:nvSpPr>
          <p:spPr>
            <a:xfrm>
              <a:off x="2476522" y="4330467"/>
              <a:ext cx="4595476" cy="343742"/>
            </a:xfrm>
            <a:prstGeom prst="rect">
              <a:avLst/>
            </a:prstGeom>
            <a:solidFill>
              <a:schemeClr val="accent1"/>
            </a:solidFill>
            <a:ln>
              <a:solidFill>
                <a:schemeClr val="accent1"/>
              </a:solidFill>
            </a:ln>
          </p:spPr>
          <p:txBody>
            <a:bodyPr/>
            <a:lstStyle/>
            <a:p>
              <a:endParaRPr dirty="0"/>
            </a:p>
          </p:txBody>
        </p:sp>
        <p:sp>
          <p:nvSpPr>
            <p:cNvPr id="143" name="rc14">
              <a:extLst>
                <a:ext uri="{FF2B5EF4-FFF2-40B4-BE49-F238E27FC236}">
                  <a16:creationId xmlns:a16="http://schemas.microsoft.com/office/drawing/2014/main" id="{747350E4-8B59-F04F-6606-09F85E438FEA}"/>
                </a:ext>
              </a:extLst>
            </p:cNvPr>
            <p:cNvSpPr/>
            <p:nvPr/>
          </p:nvSpPr>
          <p:spPr>
            <a:xfrm>
              <a:off x="7071998" y="4330467"/>
              <a:ext cx="3587092" cy="343742"/>
            </a:xfrm>
            <a:prstGeom prst="rect">
              <a:avLst/>
            </a:prstGeom>
            <a:solidFill>
              <a:schemeClr val="accent6"/>
            </a:solidFill>
            <a:ln>
              <a:solidFill>
                <a:schemeClr val="accent6"/>
              </a:solidFill>
            </a:ln>
          </p:spPr>
          <p:txBody>
            <a:bodyPr/>
            <a:lstStyle/>
            <a:p>
              <a:endParaRPr dirty="0"/>
            </a:p>
          </p:txBody>
        </p:sp>
        <p:sp>
          <p:nvSpPr>
            <p:cNvPr id="144" name="rc15">
              <a:extLst>
                <a:ext uri="{FF2B5EF4-FFF2-40B4-BE49-F238E27FC236}">
                  <a16:creationId xmlns:a16="http://schemas.microsoft.com/office/drawing/2014/main" id="{1A48D527-AD37-ACDC-24CE-5DE762CE154D}"/>
                </a:ext>
              </a:extLst>
            </p:cNvPr>
            <p:cNvSpPr/>
            <p:nvPr/>
          </p:nvSpPr>
          <p:spPr>
            <a:xfrm>
              <a:off x="10659091" y="4330467"/>
              <a:ext cx="199899" cy="343742"/>
            </a:xfrm>
            <a:prstGeom prst="rect">
              <a:avLst/>
            </a:prstGeom>
            <a:solidFill>
              <a:srgbClr val="CACACA"/>
            </a:solidFill>
            <a:ln>
              <a:solidFill>
                <a:srgbClr val="CACACA"/>
              </a:solidFill>
            </a:ln>
          </p:spPr>
          <p:txBody>
            <a:bodyPr/>
            <a:lstStyle/>
            <a:p>
              <a:endParaRPr dirty="0"/>
            </a:p>
          </p:txBody>
        </p:sp>
        <p:sp>
          <p:nvSpPr>
            <p:cNvPr id="145" name="rc16">
              <a:extLst>
                <a:ext uri="{FF2B5EF4-FFF2-40B4-BE49-F238E27FC236}">
                  <a16:creationId xmlns:a16="http://schemas.microsoft.com/office/drawing/2014/main" id="{B89E8F03-DBCD-7DE2-E7BE-EA04B975E798}"/>
                </a:ext>
              </a:extLst>
            </p:cNvPr>
            <p:cNvSpPr/>
            <p:nvPr/>
          </p:nvSpPr>
          <p:spPr>
            <a:xfrm>
              <a:off x="2476522" y="4859302"/>
              <a:ext cx="4758851" cy="343742"/>
            </a:xfrm>
            <a:prstGeom prst="rect">
              <a:avLst/>
            </a:prstGeom>
            <a:solidFill>
              <a:schemeClr val="accent1"/>
            </a:solidFill>
            <a:ln>
              <a:solidFill>
                <a:schemeClr val="accent1"/>
              </a:solidFill>
            </a:ln>
          </p:spPr>
          <p:txBody>
            <a:bodyPr/>
            <a:lstStyle/>
            <a:p>
              <a:endParaRPr dirty="0"/>
            </a:p>
          </p:txBody>
        </p:sp>
        <p:sp>
          <p:nvSpPr>
            <p:cNvPr id="146" name="rc17">
              <a:extLst>
                <a:ext uri="{FF2B5EF4-FFF2-40B4-BE49-F238E27FC236}">
                  <a16:creationId xmlns:a16="http://schemas.microsoft.com/office/drawing/2014/main" id="{0EF73638-E576-FDE5-A627-DF305735E6BE}"/>
                </a:ext>
              </a:extLst>
            </p:cNvPr>
            <p:cNvSpPr/>
            <p:nvPr/>
          </p:nvSpPr>
          <p:spPr>
            <a:xfrm>
              <a:off x="7235373" y="4859302"/>
              <a:ext cx="2971086" cy="343742"/>
            </a:xfrm>
            <a:prstGeom prst="rect">
              <a:avLst/>
            </a:prstGeom>
            <a:solidFill>
              <a:schemeClr val="accent6"/>
            </a:solidFill>
            <a:ln>
              <a:solidFill>
                <a:schemeClr val="accent6"/>
              </a:solidFill>
            </a:ln>
          </p:spPr>
          <p:txBody>
            <a:bodyPr/>
            <a:lstStyle/>
            <a:p>
              <a:endParaRPr dirty="0"/>
            </a:p>
          </p:txBody>
        </p:sp>
        <p:sp>
          <p:nvSpPr>
            <p:cNvPr id="147" name="rc18">
              <a:extLst>
                <a:ext uri="{FF2B5EF4-FFF2-40B4-BE49-F238E27FC236}">
                  <a16:creationId xmlns:a16="http://schemas.microsoft.com/office/drawing/2014/main" id="{C701FDC1-E642-FF13-5AB1-08BE53D0A08E}"/>
                </a:ext>
              </a:extLst>
            </p:cNvPr>
            <p:cNvSpPr/>
            <p:nvPr/>
          </p:nvSpPr>
          <p:spPr>
            <a:xfrm>
              <a:off x="10206460" y="4859302"/>
              <a:ext cx="652531" cy="343742"/>
            </a:xfrm>
            <a:prstGeom prst="rect">
              <a:avLst/>
            </a:prstGeom>
            <a:solidFill>
              <a:srgbClr val="CACACA"/>
            </a:solidFill>
            <a:ln>
              <a:solidFill>
                <a:srgbClr val="CACACA"/>
              </a:solidFill>
            </a:ln>
          </p:spPr>
          <p:txBody>
            <a:bodyPr/>
            <a:lstStyle/>
            <a:p>
              <a:endParaRPr dirty="0"/>
            </a:p>
          </p:txBody>
        </p:sp>
        <p:sp>
          <p:nvSpPr>
            <p:cNvPr id="148" name="rc19">
              <a:extLst>
                <a:ext uri="{FF2B5EF4-FFF2-40B4-BE49-F238E27FC236}">
                  <a16:creationId xmlns:a16="http://schemas.microsoft.com/office/drawing/2014/main" id="{5A70CE5E-2A46-8C36-8DAD-C271815892CB}"/>
                </a:ext>
              </a:extLst>
            </p:cNvPr>
            <p:cNvSpPr/>
            <p:nvPr/>
          </p:nvSpPr>
          <p:spPr>
            <a:xfrm>
              <a:off x="2476522" y="5388137"/>
              <a:ext cx="2924840" cy="343742"/>
            </a:xfrm>
            <a:prstGeom prst="rect">
              <a:avLst/>
            </a:prstGeom>
            <a:solidFill>
              <a:schemeClr val="accent1"/>
            </a:solidFill>
            <a:ln>
              <a:solidFill>
                <a:schemeClr val="accent1"/>
              </a:solidFill>
            </a:ln>
          </p:spPr>
          <p:txBody>
            <a:bodyPr/>
            <a:lstStyle/>
            <a:p>
              <a:endParaRPr dirty="0"/>
            </a:p>
          </p:txBody>
        </p:sp>
        <p:sp>
          <p:nvSpPr>
            <p:cNvPr id="149" name="rc20">
              <a:extLst>
                <a:ext uri="{FF2B5EF4-FFF2-40B4-BE49-F238E27FC236}">
                  <a16:creationId xmlns:a16="http://schemas.microsoft.com/office/drawing/2014/main" id="{125013A4-2548-92B4-2058-20527443C86D}"/>
                </a:ext>
              </a:extLst>
            </p:cNvPr>
            <p:cNvSpPr/>
            <p:nvPr/>
          </p:nvSpPr>
          <p:spPr>
            <a:xfrm>
              <a:off x="5401362" y="5388137"/>
              <a:ext cx="4704148" cy="343742"/>
            </a:xfrm>
            <a:prstGeom prst="rect">
              <a:avLst/>
            </a:prstGeom>
            <a:solidFill>
              <a:schemeClr val="accent6"/>
            </a:solidFill>
            <a:ln>
              <a:solidFill>
                <a:schemeClr val="accent6"/>
              </a:solidFill>
            </a:ln>
          </p:spPr>
          <p:txBody>
            <a:bodyPr/>
            <a:lstStyle/>
            <a:p>
              <a:endParaRPr dirty="0"/>
            </a:p>
          </p:txBody>
        </p:sp>
        <p:sp>
          <p:nvSpPr>
            <p:cNvPr id="150" name="rc21">
              <a:extLst>
                <a:ext uri="{FF2B5EF4-FFF2-40B4-BE49-F238E27FC236}">
                  <a16:creationId xmlns:a16="http://schemas.microsoft.com/office/drawing/2014/main" id="{F759C897-6950-CCD4-3478-9A4A4EC6E534}"/>
                </a:ext>
              </a:extLst>
            </p:cNvPr>
            <p:cNvSpPr/>
            <p:nvPr/>
          </p:nvSpPr>
          <p:spPr>
            <a:xfrm>
              <a:off x="10105511" y="5388137"/>
              <a:ext cx="753480" cy="343742"/>
            </a:xfrm>
            <a:prstGeom prst="rect">
              <a:avLst/>
            </a:prstGeom>
            <a:solidFill>
              <a:srgbClr val="CACACA"/>
            </a:solidFill>
            <a:ln>
              <a:solidFill>
                <a:srgbClr val="CACACA"/>
              </a:solidFill>
            </a:ln>
          </p:spPr>
          <p:txBody>
            <a:bodyPr/>
            <a:lstStyle/>
            <a:p>
              <a:endParaRPr dirty="0"/>
            </a:p>
          </p:txBody>
        </p:sp>
        <p:sp>
          <p:nvSpPr>
            <p:cNvPr id="151" name="rc22">
              <a:extLst>
                <a:ext uri="{FF2B5EF4-FFF2-40B4-BE49-F238E27FC236}">
                  <a16:creationId xmlns:a16="http://schemas.microsoft.com/office/drawing/2014/main" id="{BEDB6D7F-D182-B3CB-DBEC-0CAE50757D09}"/>
                </a:ext>
              </a:extLst>
            </p:cNvPr>
            <p:cNvSpPr/>
            <p:nvPr/>
          </p:nvSpPr>
          <p:spPr>
            <a:xfrm>
              <a:off x="2476522" y="5916972"/>
              <a:ext cx="3156110" cy="343742"/>
            </a:xfrm>
            <a:prstGeom prst="rect">
              <a:avLst/>
            </a:prstGeom>
            <a:solidFill>
              <a:schemeClr val="accent1"/>
            </a:solidFill>
            <a:ln>
              <a:solidFill>
                <a:schemeClr val="accent1"/>
              </a:solidFill>
            </a:ln>
          </p:spPr>
          <p:txBody>
            <a:bodyPr/>
            <a:lstStyle/>
            <a:p>
              <a:endParaRPr dirty="0"/>
            </a:p>
          </p:txBody>
        </p:sp>
        <p:sp>
          <p:nvSpPr>
            <p:cNvPr id="152" name="rc23">
              <a:extLst>
                <a:ext uri="{FF2B5EF4-FFF2-40B4-BE49-F238E27FC236}">
                  <a16:creationId xmlns:a16="http://schemas.microsoft.com/office/drawing/2014/main" id="{B9555B8D-8471-217B-10F0-2D25B18C7525}"/>
                </a:ext>
              </a:extLst>
            </p:cNvPr>
            <p:cNvSpPr/>
            <p:nvPr/>
          </p:nvSpPr>
          <p:spPr>
            <a:xfrm>
              <a:off x="5632632" y="5916972"/>
              <a:ext cx="4607838" cy="343742"/>
            </a:xfrm>
            <a:prstGeom prst="rect">
              <a:avLst/>
            </a:prstGeom>
            <a:solidFill>
              <a:schemeClr val="accent6"/>
            </a:solidFill>
            <a:ln>
              <a:solidFill>
                <a:schemeClr val="accent6"/>
              </a:solidFill>
            </a:ln>
          </p:spPr>
          <p:txBody>
            <a:bodyPr/>
            <a:lstStyle/>
            <a:p>
              <a:endParaRPr dirty="0"/>
            </a:p>
          </p:txBody>
        </p:sp>
        <p:sp>
          <p:nvSpPr>
            <p:cNvPr id="153" name="rc24">
              <a:extLst>
                <a:ext uri="{FF2B5EF4-FFF2-40B4-BE49-F238E27FC236}">
                  <a16:creationId xmlns:a16="http://schemas.microsoft.com/office/drawing/2014/main" id="{584629F4-27C9-F10D-FDD9-7F292A8B2EF5}"/>
                </a:ext>
              </a:extLst>
            </p:cNvPr>
            <p:cNvSpPr/>
            <p:nvPr/>
          </p:nvSpPr>
          <p:spPr>
            <a:xfrm>
              <a:off x="10240471" y="5916972"/>
              <a:ext cx="618520" cy="343742"/>
            </a:xfrm>
            <a:prstGeom prst="rect">
              <a:avLst/>
            </a:prstGeom>
            <a:solidFill>
              <a:srgbClr val="CACACA"/>
            </a:solidFill>
            <a:ln>
              <a:solidFill>
                <a:srgbClr val="CACACA"/>
              </a:solidFill>
            </a:ln>
          </p:spPr>
          <p:txBody>
            <a:bodyPr/>
            <a:lstStyle/>
            <a:p>
              <a:endParaRPr dirty="0"/>
            </a:p>
          </p:txBody>
        </p:sp>
        <p:sp>
          <p:nvSpPr>
            <p:cNvPr id="154" name="tx25">
              <a:extLst>
                <a:ext uri="{FF2B5EF4-FFF2-40B4-BE49-F238E27FC236}">
                  <a16:creationId xmlns:a16="http://schemas.microsoft.com/office/drawing/2014/main" id="{C79D9BB4-6C80-EBE9-BA9C-3AE7EA9558B7}"/>
                </a:ext>
              </a:extLst>
            </p:cNvPr>
            <p:cNvSpPr/>
            <p:nvPr/>
          </p:nvSpPr>
          <p:spPr>
            <a:xfrm>
              <a:off x="7779226"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53%</a:t>
              </a:r>
            </a:p>
          </p:txBody>
        </p:sp>
        <p:sp>
          <p:nvSpPr>
            <p:cNvPr id="155" name="tx26">
              <a:extLst>
                <a:ext uri="{FF2B5EF4-FFF2-40B4-BE49-F238E27FC236}">
                  <a16:creationId xmlns:a16="http://schemas.microsoft.com/office/drawing/2014/main" id="{68AC4300-DD3F-8D86-7EBE-12C5320E7FCA}"/>
                </a:ext>
              </a:extLst>
            </p:cNvPr>
            <p:cNvSpPr/>
            <p:nvPr/>
          </p:nvSpPr>
          <p:spPr>
            <a:xfrm>
              <a:off x="8543274"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29%</a:t>
              </a:r>
            </a:p>
          </p:txBody>
        </p:sp>
        <p:sp>
          <p:nvSpPr>
            <p:cNvPr id="156" name="tx27">
              <a:extLst>
                <a:ext uri="{FF2B5EF4-FFF2-40B4-BE49-F238E27FC236}">
                  <a16:creationId xmlns:a16="http://schemas.microsoft.com/office/drawing/2014/main" id="{ADB297FF-C3CB-EED7-7302-9C4CD3515882}"/>
                </a:ext>
              </a:extLst>
            </p:cNvPr>
            <p:cNvSpPr/>
            <p:nvPr/>
          </p:nvSpPr>
          <p:spPr>
            <a:xfrm>
              <a:off x="8351565"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34%</a:t>
              </a:r>
            </a:p>
          </p:txBody>
        </p:sp>
        <p:sp>
          <p:nvSpPr>
            <p:cNvPr id="157" name="tx28">
              <a:extLst>
                <a:ext uri="{FF2B5EF4-FFF2-40B4-BE49-F238E27FC236}">
                  <a16:creationId xmlns:a16="http://schemas.microsoft.com/office/drawing/2014/main" id="{D28B478A-BBA3-20F1-3990-FF44B72131C0}"/>
                </a:ext>
              </a:extLst>
            </p:cNvPr>
            <p:cNvSpPr/>
            <p:nvPr/>
          </p:nvSpPr>
          <p:spPr>
            <a:xfrm>
              <a:off x="8702856"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43%</a:t>
              </a:r>
            </a:p>
          </p:txBody>
        </p:sp>
        <p:sp>
          <p:nvSpPr>
            <p:cNvPr id="158" name="tx29">
              <a:extLst>
                <a:ext uri="{FF2B5EF4-FFF2-40B4-BE49-F238E27FC236}">
                  <a16:creationId xmlns:a16="http://schemas.microsoft.com/office/drawing/2014/main" id="{0DF0ACB8-7C67-52C8-D148-A632336CF367}"/>
                </a:ext>
              </a:extLst>
            </p:cNvPr>
            <p:cNvSpPr/>
            <p:nvPr/>
          </p:nvSpPr>
          <p:spPr>
            <a:xfrm>
              <a:off x="8558228"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35%</a:t>
              </a:r>
            </a:p>
          </p:txBody>
        </p:sp>
        <p:sp>
          <p:nvSpPr>
            <p:cNvPr id="159" name="tx30">
              <a:extLst>
                <a:ext uri="{FF2B5EF4-FFF2-40B4-BE49-F238E27FC236}">
                  <a16:creationId xmlns:a16="http://schemas.microsoft.com/office/drawing/2014/main" id="{922AA4C7-B87A-54FC-DE26-5ACB047F7085}"/>
                </a:ext>
              </a:extLst>
            </p:cNvPr>
            <p:cNvSpPr/>
            <p:nvPr/>
          </p:nvSpPr>
          <p:spPr>
            <a:xfrm>
              <a:off x="7590747"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56%</a:t>
              </a:r>
            </a:p>
          </p:txBody>
        </p:sp>
        <p:sp>
          <p:nvSpPr>
            <p:cNvPr id="160" name="tx31">
              <a:extLst>
                <a:ext uri="{FF2B5EF4-FFF2-40B4-BE49-F238E27FC236}">
                  <a16:creationId xmlns:a16="http://schemas.microsoft.com/office/drawing/2014/main" id="{121BA2D8-E2E5-4091-01F5-04DCF22B041A}"/>
                </a:ext>
              </a:extLst>
            </p:cNvPr>
            <p:cNvSpPr/>
            <p:nvPr/>
          </p:nvSpPr>
          <p:spPr>
            <a:xfrm>
              <a:off x="7773863" y="602957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55%</a:t>
              </a:r>
            </a:p>
          </p:txBody>
        </p:sp>
        <p:sp>
          <p:nvSpPr>
            <p:cNvPr id="210" name="tx32">
              <a:extLst>
                <a:ext uri="{FF2B5EF4-FFF2-40B4-BE49-F238E27FC236}">
                  <a16:creationId xmlns:a16="http://schemas.microsoft.com/office/drawing/2014/main" id="{3AFC564E-2725-87C1-E883-9E25F12B1F73}"/>
                </a:ext>
              </a:extLst>
            </p:cNvPr>
            <p:cNvSpPr/>
            <p:nvPr/>
          </p:nvSpPr>
          <p:spPr>
            <a:xfrm>
              <a:off x="3927039"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38%</a:t>
              </a:r>
            </a:p>
          </p:txBody>
        </p:sp>
        <p:sp>
          <p:nvSpPr>
            <p:cNvPr id="211" name="tx33">
              <a:extLst>
                <a:ext uri="{FF2B5EF4-FFF2-40B4-BE49-F238E27FC236}">
                  <a16:creationId xmlns:a16="http://schemas.microsoft.com/office/drawing/2014/main" id="{79DF5E57-529D-91BB-F3F8-9065DFE7D944}"/>
                </a:ext>
              </a:extLst>
            </p:cNvPr>
            <p:cNvSpPr/>
            <p:nvPr/>
          </p:nvSpPr>
          <p:spPr>
            <a:xfrm>
              <a:off x="10402459" y="2854124"/>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8%</a:t>
              </a:r>
            </a:p>
          </p:txBody>
        </p:sp>
        <p:sp>
          <p:nvSpPr>
            <p:cNvPr id="212" name="tx34">
              <a:extLst>
                <a:ext uri="{FF2B5EF4-FFF2-40B4-BE49-F238E27FC236}">
                  <a16:creationId xmlns:a16="http://schemas.microsoft.com/office/drawing/2014/main" id="{463CF824-CAC2-FA04-8448-1047614BDAF7}"/>
                </a:ext>
              </a:extLst>
            </p:cNvPr>
            <p:cNvSpPr/>
            <p:nvPr/>
          </p:nvSpPr>
          <p:spPr>
            <a:xfrm>
              <a:off x="4823206"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60%</a:t>
              </a:r>
            </a:p>
          </p:txBody>
        </p:sp>
        <p:sp>
          <p:nvSpPr>
            <p:cNvPr id="213" name="tx35">
              <a:extLst>
                <a:ext uri="{FF2B5EF4-FFF2-40B4-BE49-F238E27FC236}">
                  <a16:creationId xmlns:a16="http://schemas.microsoft.com/office/drawing/2014/main" id="{3DAFD066-2539-E117-5BAF-1060FB43287B}"/>
                </a:ext>
              </a:extLst>
            </p:cNvPr>
            <p:cNvSpPr/>
            <p:nvPr/>
          </p:nvSpPr>
          <p:spPr>
            <a:xfrm>
              <a:off x="10225135" y="338539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11%</a:t>
              </a:r>
            </a:p>
          </p:txBody>
        </p:sp>
        <p:sp>
          <p:nvSpPr>
            <p:cNvPr id="214" name="tx36">
              <a:extLst>
                <a:ext uri="{FF2B5EF4-FFF2-40B4-BE49-F238E27FC236}">
                  <a16:creationId xmlns:a16="http://schemas.microsoft.com/office/drawing/2014/main" id="{2A9EFA55-A379-E811-6A71-82E8E0154E60}"/>
                </a:ext>
              </a:extLst>
            </p:cNvPr>
            <p:cNvSpPr/>
            <p:nvPr/>
          </p:nvSpPr>
          <p:spPr>
            <a:xfrm>
              <a:off x="4616070" y="391423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55%</a:t>
              </a:r>
            </a:p>
          </p:txBody>
        </p:sp>
        <p:sp>
          <p:nvSpPr>
            <p:cNvPr id="215" name="tx37">
              <a:extLst>
                <a:ext uri="{FF2B5EF4-FFF2-40B4-BE49-F238E27FC236}">
                  <a16:creationId xmlns:a16="http://schemas.microsoft.com/office/drawing/2014/main" id="{173B5294-E1A2-4933-090A-53E641DE2AF6}"/>
                </a:ext>
              </a:extLst>
            </p:cNvPr>
            <p:cNvSpPr/>
            <p:nvPr/>
          </p:nvSpPr>
          <p:spPr>
            <a:xfrm>
              <a:off x="10240563" y="391423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11%</a:t>
              </a:r>
            </a:p>
          </p:txBody>
        </p:sp>
        <p:sp>
          <p:nvSpPr>
            <p:cNvPr id="216" name="tx38">
              <a:extLst>
                <a:ext uri="{FF2B5EF4-FFF2-40B4-BE49-F238E27FC236}">
                  <a16:creationId xmlns:a16="http://schemas.microsoft.com/office/drawing/2014/main" id="{A2AF8BBC-F049-1F66-CC05-D7C5B5DF7B65}"/>
                </a:ext>
              </a:extLst>
            </p:cNvPr>
            <p:cNvSpPr/>
            <p:nvPr/>
          </p:nvSpPr>
          <p:spPr>
            <a:xfrm>
              <a:off x="4611571"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55%</a:t>
              </a:r>
            </a:p>
          </p:txBody>
        </p:sp>
        <p:sp>
          <p:nvSpPr>
            <p:cNvPr id="217" name="tx39">
              <a:extLst>
                <a:ext uri="{FF2B5EF4-FFF2-40B4-BE49-F238E27FC236}">
                  <a16:creationId xmlns:a16="http://schemas.microsoft.com/office/drawing/2014/main" id="{CCC68DDB-3291-079C-7D9D-30F3127D7650}"/>
                </a:ext>
              </a:extLst>
            </p:cNvPr>
            <p:cNvSpPr/>
            <p:nvPr/>
          </p:nvSpPr>
          <p:spPr>
            <a:xfrm>
              <a:off x="4693259" y="497190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57%</a:t>
              </a:r>
            </a:p>
          </p:txBody>
        </p:sp>
        <p:sp>
          <p:nvSpPr>
            <p:cNvPr id="218" name="tx40">
              <a:extLst>
                <a:ext uri="{FF2B5EF4-FFF2-40B4-BE49-F238E27FC236}">
                  <a16:creationId xmlns:a16="http://schemas.microsoft.com/office/drawing/2014/main" id="{E3C7C21C-8587-E6D7-DD1C-DD05EE1BD84F}"/>
                </a:ext>
              </a:extLst>
            </p:cNvPr>
            <p:cNvSpPr/>
            <p:nvPr/>
          </p:nvSpPr>
          <p:spPr>
            <a:xfrm>
              <a:off x="10415241" y="4969464"/>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8%</a:t>
              </a:r>
            </a:p>
          </p:txBody>
        </p:sp>
        <p:sp>
          <p:nvSpPr>
            <p:cNvPr id="219" name="tx41">
              <a:extLst>
                <a:ext uri="{FF2B5EF4-FFF2-40B4-BE49-F238E27FC236}">
                  <a16:creationId xmlns:a16="http://schemas.microsoft.com/office/drawing/2014/main" id="{60AA07AA-1D9A-1AFD-9EA3-9401AFBCC83E}"/>
                </a:ext>
              </a:extLst>
            </p:cNvPr>
            <p:cNvSpPr/>
            <p:nvPr/>
          </p:nvSpPr>
          <p:spPr>
            <a:xfrm>
              <a:off x="3776253"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35%</a:t>
              </a:r>
            </a:p>
          </p:txBody>
        </p:sp>
        <p:sp>
          <p:nvSpPr>
            <p:cNvPr id="220" name="tx42">
              <a:extLst>
                <a:ext uri="{FF2B5EF4-FFF2-40B4-BE49-F238E27FC236}">
                  <a16:creationId xmlns:a16="http://schemas.microsoft.com/office/drawing/2014/main" id="{843F6654-8A26-5175-CD91-B6EB8CDC6A2B}"/>
                </a:ext>
              </a:extLst>
            </p:cNvPr>
            <p:cNvSpPr/>
            <p:nvPr/>
          </p:nvSpPr>
          <p:spPr>
            <a:xfrm>
              <a:off x="10364767" y="5498299"/>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9%</a:t>
              </a:r>
            </a:p>
          </p:txBody>
        </p:sp>
        <p:sp>
          <p:nvSpPr>
            <p:cNvPr id="221" name="tx43">
              <a:extLst>
                <a:ext uri="{FF2B5EF4-FFF2-40B4-BE49-F238E27FC236}">
                  <a16:creationId xmlns:a16="http://schemas.microsoft.com/office/drawing/2014/main" id="{F2E8A655-6067-B832-4C65-123329916954}"/>
                </a:ext>
              </a:extLst>
            </p:cNvPr>
            <p:cNvSpPr/>
            <p:nvPr/>
          </p:nvSpPr>
          <p:spPr>
            <a:xfrm>
              <a:off x="3891888"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38%</a:t>
              </a:r>
            </a:p>
          </p:txBody>
        </p:sp>
        <p:sp>
          <p:nvSpPr>
            <p:cNvPr id="222" name="tx44">
              <a:extLst>
                <a:ext uri="{FF2B5EF4-FFF2-40B4-BE49-F238E27FC236}">
                  <a16:creationId xmlns:a16="http://schemas.microsoft.com/office/drawing/2014/main" id="{BD229D5E-C7B0-D904-2708-77F2DB83CEF7}"/>
                </a:ext>
              </a:extLst>
            </p:cNvPr>
            <p:cNvSpPr/>
            <p:nvPr/>
          </p:nvSpPr>
          <p:spPr>
            <a:xfrm>
              <a:off x="10432247" y="602957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7%</a:t>
              </a:r>
            </a:p>
          </p:txBody>
        </p:sp>
      </p:grpSp>
      <p:grpSp>
        <p:nvGrpSpPr>
          <p:cNvPr id="278" name="Group 277">
            <a:extLst>
              <a:ext uri="{FF2B5EF4-FFF2-40B4-BE49-F238E27FC236}">
                <a16:creationId xmlns:a16="http://schemas.microsoft.com/office/drawing/2014/main" id="{196FD8D6-71EB-5F86-8F88-1FEF7B2C744A}"/>
              </a:ext>
            </a:extLst>
          </p:cNvPr>
          <p:cNvGrpSpPr/>
          <p:nvPr/>
        </p:nvGrpSpPr>
        <p:grpSpPr>
          <a:xfrm>
            <a:off x="1111942" y="2525726"/>
            <a:ext cx="4571231" cy="3987734"/>
            <a:chOff x="2303773" y="2712347"/>
            <a:chExt cx="8546992" cy="3579982"/>
          </a:xfrm>
        </p:grpSpPr>
        <p:sp>
          <p:nvSpPr>
            <p:cNvPr id="279" name="rc4">
              <a:extLst>
                <a:ext uri="{FF2B5EF4-FFF2-40B4-BE49-F238E27FC236}">
                  <a16:creationId xmlns:a16="http://schemas.microsoft.com/office/drawing/2014/main" id="{CBB4088B-3459-84EB-4DA9-93225916988D}"/>
                </a:ext>
              </a:extLst>
            </p:cNvPr>
            <p:cNvSpPr/>
            <p:nvPr/>
          </p:nvSpPr>
          <p:spPr>
            <a:xfrm>
              <a:off x="2303773" y="2712347"/>
              <a:ext cx="3633069" cy="269016"/>
            </a:xfrm>
            <a:prstGeom prst="rect">
              <a:avLst/>
            </a:prstGeom>
            <a:solidFill>
              <a:schemeClr val="accent1"/>
            </a:solidFill>
            <a:ln>
              <a:solidFill>
                <a:schemeClr val="accent1"/>
              </a:solidFill>
            </a:ln>
          </p:spPr>
          <p:txBody>
            <a:bodyPr/>
            <a:lstStyle/>
            <a:p>
              <a:endParaRPr dirty="0"/>
            </a:p>
          </p:txBody>
        </p:sp>
        <p:sp>
          <p:nvSpPr>
            <p:cNvPr id="280" name="rc5">
              <a:extLst>
                <a:ext uri="{FF2B5EF4-FFF2-40B4-BE49-F238E27FC236}">
                  <a16:creationId xmlns:a16="http://schemas.microsoft.com/office/drawing/2014/main" id="{D8EB77A2-F051-0571-A6DD-412EFC89CFDF}"/>
                </a:ext>
              </a:extLst>
            </p:cNvPr>
            <p:cNvSpPr/>
            <p:nvPr/>
          </p:nvSpPr>
          <p:spPr>
            <a:xfrm>
              <a:off x="5936842" y="2712347"/>
              <a:ext cx="4215876" cy="269016"/>
            </a:xfrm>
            <a:prstGeom prst="rect">
              <a:avLst/>
            </a:prstGeom>
            <a:solidFill>
              <a:schemeClr val="accent6"/>
            </a:solidFill>
            <a:ln>
              <a:solidFill>
                <a:schemeClr val="accent6"/>
              </a:solidFill>
            </a:ln>
          </p:spPr>
          <p:txBody>
            <a:bodyPr/>
            <a:lstStyle/>
            <a:p>
              <a:endParaRPr dirty="0"/>
            </a:p>
          </p:txBody>
        </p:sp>
        <p:sp>
          <p:nvSpPr>
            <p:cNvPr id="281" name="rc6">
              <a:extLst>
                <a:ext uri="{FF2B5EF4-FFF2-40B4-BE49-F238E27FC236}">
                  <a16:creationId xmlns:a16="http://schemas.microsoft.com/office/drawing/2014/main" id="{F9A2402C-CCD8-C6ED-7D68-AB34A6AAD572}"/>
                </a:ext>
              </a:extLst>
            </p:cNvPr>
            <p:cNvSpPr/>
            <p:nvPr/>
          </p:nvSpPr>
          <p:spPr>
            <a:xfrm>
              <a:off x="10152718" y="2712347"/>
              <a:ext cx="698046" cy="269016"/>
            </a:xfrm>
            <a:prstGeom prst="rect">
              <a:avLst/>
            </a:prstGeom>
            <a:solidFill>
              <a:srgbClr val="CACACA"/>
            </a:solidFill>
            <a:ln>
              <a:solidFill>
                <a:srgbClr val="CACACA"/>
              </a:solidFill>
            </a:ln>
          </p:spPr>
          <p:txBody>
            <a:bodyPr/>
            <a:lstStyle/>
            <a:p>
              <a:endParaRPr dirty="0"/>
            </a:p>
          </p:txBody>
        </p:sp>
        <p:sp>
          <p:nvSpPr>
            <p:cNvPr id="282" name="rc7">
              <a:extLst>
                <a:ext uri="{FF2B5EF4-FFF2-40B4-BE49-F238E27FC236}">
                  <a16:creationId xmlns:a16="http://schemas.microsoft.com/office/drawing/2014/main" id="{0F5B5020-FE40-7FCE-3244-7E1967B0C8AA}"/>
                </a:ext>
              </a:extLst>
            </p:cNvPr>
            <p:cNvSpPr/>
            <p:nvPr/>
          </p:nvSpPr>
          <p:spPr>
            <a:xfrm>
              <a:off x="2303773" y="3126218"/>
              <a:ext cx="3969795" cy="269016"/>
            </a:xfrm>
            <a:prstGeom prst="rect">
              <a:avLst/>
            </a:prstGeom>
            <a:solidFill>
              <a:schemeClr val="accent1"/>
            </a:solidFill>
            <a:ln>
              <a:solidFill>
                <a:schemeClr val="accent1"/>
              </a:solidFill>
            </a:ln>
          </p:spPr>
          <p:txBody>
            <a:bodyPr/>
            <a:lstStyle/>
            <a:p>
              <a:endParaRPr dirty="0"/>
            </a:p>
          </p:txBody>
        </p:sp>
        <p:sp>
          <p:nvSpPr>
            <p:cNvPr id="283" name="rc8">
              <a:extLst>
                <a:ext uri="{FF2B5EF4-FFF2-40B4-BE49-F238E27FC236}">
                  <a16:creationId xmlns:a16="http://schemas.microsoft.com/office/drawing/2014/main" id="{F0B6A3CF-E49D-093D-D9EB-D6C5D58B72A8}"/>
                </a:ext>
              </a:extLst>
            </p:cNvPr>
            <p:cNvSpPr/>
            <p:nvPr/>
          </p:nvSpPr>
          <p:spPr>
            <a:xfrm>
              <a:off x="6273569" y="3126218"/>
              <a:ext cx="3796941" cy="269016"/>
            </a:xfrm>
            <a:prstGeom prst="rect">
              <a:avLst/>
            </a:prstGeom>
            <a:solidFill>
              <a:schemeClr val="accent6"/>
            </a:solidFill>
            <a:ln>
              <a:solidFill>
                <a:schemeClr val="accent6"/>
              </a:solidFill>
            </a:ln>
          </p:spPr>
          <p:txBody>
            <a:bodyPr/>
            <a:lstStyle/>
            <a:p>
              <a:endParaRPr dirty="0"/>
            </a:p>
          </p:txBody>
        </p:sp>
        <p:sp>
          <p:nvSpPr>
            <p:cNvPr id="284" name="rc9">
              <a:extLst>
                <a:ext uri="{FF2B5EF4-FFF2-40B4-BE49-F238E27FC236}">
                  <a16:creationId xmlns:a16="http://schemas.microsoft.com/office/drawing/2014/main" id="{ECAEE5FE-CFCB-95D5-1FBF-B0886C59B1B6}"/>
                </a:ext>
              </a:extLst>
            </p:cNvPr>
            <p:cNvSpPr/>
            <p:nvPr/>
          </p:nvSpPr>
          <p:spPr>
            <a:xfrm>
              <a:off x="10070510" y="3126218"/>
              <a:ext cx="780254" cy="269016"/>
            </a:xfrm>
            <a:prstGeom prst="rect">
              <a:avLst/>
            </a:prstGeom>
            <a:solidFill>
              <a:srgbClr val="CACACA"/>
            </a:solidFill>
            <a:ln>
              <a:solidFill>
                <a:srgbClr val="CACACA"/>
              </a:solidFill>
            </a:ln>
          </p:spPr>
          <p:txBody>
            <a:bodyPr/>
            <a:lstStyle/>
            <a:p>
              <a:endParaRPr dirty="0"/>
            </a:p>
          </p:txBody>
        </p:sp>
        <p:sp>
          <p:nvSpPr>
            <p:cNvPr id="285" name="rc10">
              <a:extLst>
                <a:ext uri="{FF2B5EF4-FFF2-40B4-BE49-F238E27FC236}">
                  <a16:creationId xmlns:a16="http://schemas.microsoft.com/office/drawing/2014/main" id="{84C6B77B-F376-6711-28F1-4117582FF143}"/>
                </a:ext>
              </a:extLst>
            </p:cNvPr>
            <p:cNvSpPr/>
            <p:nvPr/>
          </p:nvSpPr>
          <p:spPr>
            <a:xfrm>
              <a:off x="2303773" y="3540089"/>
              <a:ext cx="3196813" cy="269016"/>
            </a:xfrm>
            <a:prstGeom prst="rect">
              <a:avLst/>
            </a:prstGeom>
            <a:solidFill>
              <a:schemeClr val="accent1"/>
            </a:solidFill>
            <a:ln>
              <a:solidFill>
                <a:schemeClr val="accent1"/>
              </a:solidFill>
            </a:ln>
          </p:spPr>
          <p:txBody>
            <a:bodyPr/>
            <a:lstStyle/>
            <a:p>
              <a:endParaRPr dirty="0"/>
            </a:p>
          </p:txBody>
        </p:sp>
        <p:sp>
          <p:nvSpPr>
            <p:cNvPr id="286" name="rc11">
              <a:extLst>
                <a:ext uri="{FF2B5EF4-FFF2-40B4-BE49-F238E27FC236}">
                  <a16:creationId xmlns:a16="http://schemas.microsoft.com/office/drawing/2014/main" id="{4E32EAD3-1B35-70C9-B4B9-CCAB309F318E}"/>
                </a:ext>
              </a:extLst>
            </p:cNvPr>
            <p:cNvSpPr/>
            <p:nvPr/>
          </p:nvSpPr>
          <p:spPr>
            <a:xfrm>
              <a:off x="5500586" y="3540089"/>
              <a:ext cx="4758638" cy="269016"/>
            </a:xfrm>
            <a:prstGeom prst="rect">
              <a:avLst/>
            </a:prstGeom>
            <a:solidFill>
              <a:schemeClr val="accent6"/>
            </a:solidFill>
            <a:ln>
              <a:solidFill>
                <a:schemeClr val="accent6"/>
              </a:solidFill>
            </a:ln>
          </p:spPr>
          <p:txBody>
            <a:bodyPr/>
            <a:lstStyle/>
            <a:p>
              <a:endParaRPr dirty="0"/>
            </a:p>
          </p:txBody>
        </p:sp>
        <p:sp>
          <p:nvSpPr>
            <p:cNvPr id="287" name="rc12">
              <a:extLst>
                <a:ext uri="{FF2B5EF4-FFF2-40B4-BE49-F238E27FC236}">
                  <a16:creationId xmlns:a16="http://schemas.microsoft.com/office/drawing/2014/main" id="{F94FF898-6926-9E45-96E5-2B7A4C535251}"/>
                </a:ext>
              </a:extLst>
            </p:cNvPr>
            <p:cNvSpPr/>
            <p:nvPr/>
          </p:nvSpPr>
          <p:spPr>
            <a:xfrm>
              <a:off x="10259225" y="3540089"/>
              <a:ext cx="591539" cy="269016"/>
            </a:xfrm>
            <a:prstGeom prst="rect">
              <a:avLst/>
            </a:prstGeom>
            <a:solidFill>
              <a:srgbClr val="CACACA"/>
            </a:solidFill>
            <a:ln>
              <a:solidFill>
                <a:srgbClr val="CACACA"/>
              </a:solidFill>
            </a:ln>
          </p:spPr>
          <p:txBody>
            <a:bodyPr/>
            <a:lstStyle/>
            <a:p>
              <a:endParaRPr dirty="0"/>
            </a:p>
          </p:txBody>
        </p:sp>
        <p:sp>
          <p:nvSpPr>
            <p:cNvPr id="288" name="rc13">
              <a:extLst>
                <a:ext uri="{FF2B5EF4-FFF2-40B4-BE49-F238E27FC236}">
                  <a16:creationId xmlns:a16="http://schemas.microsoft.com/office/drawing/2014/main" id="{8E6625C3-3F66-3117-C7A5-75AA838CCDA6}"/>
                </a:ext>
              </a:extLst>
            </p:cNvPr>
            <p:cNvSpPr/>
            <p:nvPr/>
          </p:nvSpPr>
          <p:spPr>
            <a:xfrm>
              <a:off x="2303773" y="3953960"/>
              <a:ext cx="3918833" cy="269016"/>
            </a:xfrm>
            <a:prstGeom prst="rect">
              <a:avLst/>
            </a:prstGeom>
            <a:solidFill>
              <a:schemeClr val="accent1"/>
            </a:solidFill>
            <a:ln>
              <a:solidFill>
                <a:schemeClr val="accent1"/>
              </a:solidFill>
            </a:ln>
          </p:spPr>
          <p:txBody>
            <a:bodyPr/>
            <a:lstStyle/>
            <a:p>
              <a:endParaRPr dirty="0"/>
            </a:p>
          </p:txBody>
        </p:sp>
        <p:sp>
          <p:nvSpPr>
            <p:cNvPr id="289" name="rc14">
              <a:extLst>
                <a:ext uri="{FF2B5EF4-FFF2-40B4-BE49-F238E27FC236}">
                  <a16:creationId xmlns:a16="http://schemas.microsoft.com/office/drawing/2014/main" id="{8433AE78-73C1-6CA6-131A-7D98F0305B31}"/>
                </a:ext>
              </a:extLst>
            </p:cNvPr>
            <p:cNvSpPr/>
            <p:nvPr/>
          </p:nvSpPr>
          <p:spPr>
            <a:xfrm>
              <a:off x="6222606" y="3953960"/>
              <a:ext cx="3760539" cy="269016"/>
            </a:xfrm>
            <a:prstGeom prst="rect">
              <a:avLst/>
            </a:prstGeom>
            <a:solidFill>
              <a:schemeClr val="accent6"/>
            </a:solidFill>
            <a:ln>
              <a:solidFill>
                <a:schemeClr val="accent6"/>
              </a:solidFill>
            </a:ln>
          </p:spPr>
          <p:txBody>
            <a:bodyPr/>
            <a:lstStyle/>
            <a:p>
              <a:endParaRPr dirty="0"/>
            </a:p>
          </p:txBody>
        </p:sp>
        <p:sp>
          <p:nvSpPr>
            <p:cNvPr id="290" name="rc15">
              <a:extLst>
                <a:ext uri="{FF2B5EF4-FFF2-40B4-BE49-F238E27FC236}">
                  <a16:creationId xmlns:a16="http://schemas.microsoft.com/office/drawing/2014/main" id="{9F47CF9C-5F80-4FB4-75D1-15264EB36180}"/>
                </a:ext>
              </a:extLst>
            </p:cNvPr>
            <p:cNvSpPr/>
            <p:nvPr/>
          </p:nvSpPr>
          <p:spPr>
            <a:xfrm>
              <a:off x="9983145" y="3953960"/>
              <a:ext cx="867619" cy="269016"/>
            </a:xfrm>
            <a:prstGeom prst="rect">
              <a:avLst/>
            </a:prstGeom>
            <a:solidFill>
              <a:srgbClr val="CACACA"/>
            </a:solidFill>
            <a:ln>
              <a:solidFill>
                <a:srgbClr val="CACACA"/>
              </a:solidFill>
            </a:ln>
          </p:spPr>
          <p:txBody>
            <a:bodyPr/>
            <a:lstStyle/>
            <a:p>
              <a:endParaRPr dirty="0"/>
            </a:p>
          </p:txBody>
        </p:sp>
        <p:sp>
          <p:nvSpPr>
            <p:cNvPr id="291" name="rc16">
              <a:extLst>
                <a:ext uri="{FF2B5EF4-FFF2-40B4-BE49-F238E27FC236}">
                  <a16:creationId xmlns:a16="http://schemas.microsoft.com/office/drawing/2014/main" id="{B0090E7E-652D-9C23-29CD-38C00EF8E138}"/>
                </a:ext>
              </a:extLst>
            </p:cNvPr>
            <p:cNvSpPr/>
            <p:nvPr/>
          </p:nvSpPr>
          <p:spPr>
            <a:xfrm>
              <a:off x="2303773" y="4367830"/>
              <a:ext cx="3147279" cy="269016"/>
            </a:xfrm>
            <a:prstGeom prst="rect">
              <a:avLst/>
            </a:prstGeom>
            <a:solidFill>
              <a:schemeClr val="accent1"/>
            </a:solidFill>
            <a:ln>
              <a:solidFill>
                <a:schemeClr val="accent1"/>
              </a:solidFill>
            </a:ln>
          </p:spPr>
          <p:txBody>
            <a:bodyPr/>
            <a:lstStyle/>
            <a:p>
              <a:endParaRPr dirty="0"/>
            </a:p>
          </p:txBody>
        </p:sp>
        <p:sp>
          <p:nvSpPr>
            <p:cNvPr id="292" name="rc17">
              <a:extLst>
                <a:ext uri="{FF2B5EF4-FFF2-40B4-BE49-F238E27FC236}">
                  <a16:creationId xmlns:a16="http://schemas.microsoft.com/office/drawing/2014/main" id="{FC4A0300-117A-7BD5-8F36-98DC16413310}"/>
                </a:ext>
              </a:extLst>
            </p:cNvPr>
            <p:cNvSpPr/>
            <p:nvPr/>
          </p:nvSpPr>
          <p:spPr>
            <a:xfrm>
              <a:off x="5451052" y="4367830"/>
              <a:ext cx="4647492" cy="269016"/>
            </a:xfrm>
            <a:prstGeom prst="rect">
              <a:avLst/>
            </a:prstGeom>
            <a:solidFill>
              <a:schemeClr val="accent6"/>
            </a:solidFill>
            <a:ln>
              <a:solidFill>
                <a:schemeClr val="accent6"/>
              </a:solidFill>
            </a:ln>
          </p:spPr>
          <p:txBody>
            <a:bodyPr/>
            <a:lstStyle/>
            <a:p>
              <a:endParaRPr dirty="0"/>
            </a:p>
          </p:txBody>
        </p:sp>
        <p:sp>
          <p:nvSpPr>
            <p:cNvPr id="293" name="rc18">
              <a:extLst>
                <a:ext uri="{FF2B5EF4-FFF2-40B4-BE49-F238E27FC236}">
                  <a16:creationId xmlns:a16="http://schemas.microsoft.com/office/drawing/2014/main" id="{D641FB67-2693-A27B-EDDA-6CA304FDBDCD}"/>
                </a:ext>
              </a:extLst>
            </p:cNvPr>
            <p:cNvSpPr/>
            <p:nvPr/>
          </p:nvSpPr>
          <p:spPr>
            <a:xfrm>
              <a:off x="10098545" y="4367830"/>
              <a:ext cx="752219" cy="269016"/>
            </a:xfrm>
            <a:prstGeom prst="rect">
              <a:avLst/>
            </a:prstGeom>
            <a:solidFill>
              <a:srgbClr val="CACACA"/>
            </a:solidFill>
            <a:ln>
              <a:solidFill>
                <a:srgbClr val="CACACA"/>
              </a:solidFill>
            </a:ln>
          </p:spPr>
          <p:txBody>
            <a:bodyPr/>
            <a:lstStyle/>
            <a:p>
              <a:endParaRPr dirty="0"/>
            </a:p>
          </p:txBody>
        </p:sp>
        <p:sp>
          <p:nvSpPr>
            <p:cNvPr id="294" name="rc19">
              <a:extLst>
                <a:ext uri="{FF2B5EF4-FFF2-40B4-BE49-F238E27FC236}">
                  <a16:creationId xmlns:a16="http://schemas.microsoft.com/office/drawing/2014/main" id="{9085389C-E324-BD1A-FBC9-61A802AC8129}"/>
                </a:ext>
              </a:extLst>
            </p:cNvPr>
            <p:cNvSpPr/>
            <p:nvPr/>
          </p:nvSpPr>
          <p:spPr>
            <a:xfrm>
              <a:off x="2303773" y="4781701"/>
              <a:ext cx="3520961" cy="269016"/>
            </a:xfrm>
            <a:prstGeom prst="rect">
              <a:avLst/>
            </a:prstGeom>
            <a:solidFill>
              <a:schemeClr val="accent1"/>
            </a:solidFill>
            <a:ln>
              <a:solidFill>
                <a:schemeClr val="accent1"/>
              </a:solidFill>
            </a:ln>
          </p:spPr>
          <p:txBody>
            <a:bodyPr/>
            <a:lstStyle/>
            <a:p>
              <a:endParaRPr dirty="0"/>
            </a:p>
          </p:txBody>
        </p:sp>
        <p:sp>
          <p:nvSpPr>
            <p:cNvPr id="295" name="rc20">
              <a:extLst>
                <a:ext uri="{FF2B5EF4-FFF2-40B4-BE49-F238E27FC236}">
                  <a16:creationId xmlns:a16="http://schemas.microsoft.com/office/drawing/2014/main" id="{ADCEAB07-F6C8-333D-2EDF-987F840DAC51}"/>
                </a:ext>
              </a:extLst>
            </p:cNvPr>
            <p:cNvSpPr/>
            <p:nvPr/>
          </p:nvSpPr>
          <p:spPr>
            <a:xfrm>
              <a:off x="5824734" y="4781701"/>
              <a:ext cx="4568386" cy="269016"/>
            </a:xfrm>
            <a:prstGeom prst="rect">
              <a:avLst/>
            </a:prstGeom>
            <a:solidFill>
              <a:schemeClr val="accent6"/>
            </a:solidFill>
            <a:ln>
              <a:solidFill>
                <a:schemeClr val="accent6"/>
              </a:solidFill>
            </a:ln>
          </p:spPr>
          <p:txBody>
            <a:bodyPr/>
            <a:lstStyle/>
            <a:p>
              <a:endParaRPr dirty="0"/>
            </a:p>
          </p:txBody>
        </p:sp>
        <p:sp>
          <p:nvSpPr>
            <p:cNvPr id="296" name="rc21">
              <a:extLst>
                <a:ext uri="{FF2B5EF4-FFF2-40B4-BE49-F238E27FC236}">
                  <a16:creationId xmlns:a16="http://schemas.microsoft.com/office/drawing/2014/main" id="{6DAB7369-C74D-DFFA-7F17-36F277C8E283}"/>
                </a:ext>
              </a:extLst>
            </p:cNvPr>
            <p:cNvSpPr/>
            <p:nvPr/>
          </p:nvSpPr>
          <p:spPr>
            <a:xfrm>
              <a:off x="10393120" y="4781701"/>
              <a:ext cx="457644" cy="269016"/>
            </a:xfrm>
            <a:prstGeom prst="rect">
              <a:avLst/>
            </a:prstGeom>
            <a:solidFill>
              <a:srgbClr val="CACACA"/>
            </a:solidFill>
            <a:ln>
              <a:solidFill>
                <a:srgbClr val="CACACA"/>
              </a:solidFill>
            </a:ln>
          </p:spPr>
          <p:txBody>
            <a:bodyPr/>
            <a:lstStyle/>
            <a:p>
              <a:endParaRPr dirty="0"/>
            </a:p>
          </p:txBody>
        </p:sp>
        <p:sp>
          <p:nvSpPr>
            <p:cNvPr id="297" name="rc22">
              <a:extLst>
                <a:ext uri="{FF2B5EF4-FFF2-40B4-BE49-F238E27FC236}">
                  <a16:creationId xmlns:a16="http://schemas.microsoft.com/office/drawing/2014/main" id="{AE6259F2-2FEF-41BF-52A2-B9DE48A3AA65}"/>
                </a:ext>
              </a:extLst>
            </p:cNvPr>
            <p:cNvSpPr/>
            <p:nvPr/>
          </p:nvSpPr>
          <p:spPr>
            <a:xfrm>
              <a:off x="2303773" y="5195572"/>
              <a:ext cx="3745752" cy="269016"/>
            </a:xfrm>
            <a:prstGeom prst="rect">
              <a:avLst/>
            </a:prstGeom>
            <a:solidFill>
              <a:schemeClr val="accent1"/>
            </a:solidFill>
            <a:ln>
              <a:solidFill>
                <a:schemeClr val="accent1"/>
              </a:solidFill>
            </a:ln>
          </p:spPr>
          <p:txBody>
            <a:bodyPr/>
            <a:lstStyle/>
            <a:p>
              <a:endParaRPr dirty="0"/>
            </a:p>
          </p:txBody>
        </p:sp>
        <p:sp>
          <p:nvSpPr>
            <p:cNvPr id="298" name="rc23">
              <a:extLst>
                <a:ext uri="{FF2B5EF4-FFF2-40B4-BE49-F238E27FC236}">
                  <a16:creationId xmlns:a16="http://schemas.microsoft.com/office/drawing/2014/main" id="{545875D7-860F-5825-8137-67132284DDC4}"/>
                </a:ext>
              </a:extLst>
            </p:cNvPr>
            <p:cNvSpPr/>
            <p:nvPr/>
          </p:nvSpPr>
          <p:spPr>
            <a:xfrm>
              <a:off x="6049525" y="5195572"/>
              <a:ext cx="4124014" cy="269016"/>
            </a:xfrm>
            <a:prstGeom prst="rect">
              <a:avLst/>
            </a:prstGeom>
            <a:solidFill>
              <a:schemeClr val="accent6"/>
            </a:solidFill>
            <a:ln>
              <a:solidFill>
                <a:schemeClr val="accent6"/>
              </a:solidFill>
            </a:ln>
          </p:spPr>
          <p:txBody>
            <a:bodyPr/>
            <a:lstStyle/>
            <a:p>
              <a:endParaRPr dirty="0"/>
            </a:p>
          </p:txBody>
        </p:sp>
        <p:sp>
          <p:nvSpPr>
            <p:cNvPr id="299" name="rc24">
              <a:extLst>
                <a:ext uri="{FF2B5EF4-FFF2-40B4-BE49-F238E27FC236}">
                  <a16:creationId xmlns:a16="http://schemas.microsoft.com/office/drawing/2014/main" id="{208824F8-CA1A-6ED1-29E5-C080E8CAEFBD}"/>
                </a:ext>
              </a:extLst>
            </p:cNvPr>
            <p:cNvSpPr/>
            <p:nvPr/>
          </p:nvSpPr>
          <p:spPr>
            <a:xfrm>
              <a:off x="10173540" y="5195572"/>
              <a:ext cx="677225" cy="269016"/>
            </a:xfrm>
            <a:prstGeom prst="rect">
              <a:avLst/>
            </a:prstGeom>
            <a:solidFill>
              <a:srgbClr val="CACACA"/>
            </a:solidFill>
            <a:ln>
              <a:solidFill>
                <a:srgbClr val="CACACA"/>
              </a:solidFill>
            </a:ln>
          </p:spPr>
          <p:txBody>
            <a:bodyPr/>
            <a:lstStyle/>
            <a:p>
              <a:endParaRPr dirty="0"/>
            </a:p>
          </p:txBody>
        </p:sp>
        <p:sp>
          <p:nvSpPr>
            <p:cNvPr id="300" name="rc25">
              <a:extLst>
                <a:ext uri="{FF2B5EF4-FFF2-40B4-BE49-F238E27FC236}">
                  <a16:creationId xmlns:a16="http://schemas.microsoft.com/office/drawing/2014/main" id="{A38CD7E6-BB7F-AFA8-917F-C64DCC3F7CC9}"/>
                </a:ext>
              </a:extLst>
            </p:cNvPr>
            <p:cNvSpPr/>
            <p:nvPr/>
          </p:nvSpPr>
          <p:spPr>
            <a:xfrm>
              <a:off x="2303773" y="5609443"/>
              <a:ext cx="3881999" cy="269016"/>
            </a:xfrm>
            <a:prstGeom prst="rect">
              <a:avLst/>
            </a:prstGeom>
            <a:solidFill>
              <a:schemeClr val="accent1"/>
            </a:solidFill>
            <a:ln>
              <a:solidFill>
                <a:schemeClr val="accent1"/>
              </a:solidFill>
            </a:ln>
          </p:spPr>
          <p:txBody>
            <a:bodyPr/>
            <a:lstStyle/>
            <a:p>
              <a:endParaRPr dirty="0"/>
            </a:p>
          </p:txBody>
        </p:sp>
        <p:sp>
          <p:nvSpPr>
            <p:cNvPr id="301" name="rc26">
              <a:extLst>
                <a:ext uri="{FF2B5EF4-FFF2-40B4-BE49-F238E27FC236}">
                  <a16:creationId xmlns:a16="http://schemas.microsoft.com/office/drawing/2014/main" id="{C2C1048B-9FCE-0546-1AE8-E8F7F51960CE}"/>
                </a:ext>
              </a:extLst>
            </p:cNvPr>
            <p:cNvSpPr/>
            <p:nvPr/>
          </p:nvSpPr>
          <p:spPr>
            <a:xfrm>
              <a:off x="6185772" y="5609443"/>
              <a:ext cx="4110578" cy="269016"/>
            </a:xfrm>
            <a:prstGeom prst="rect">
              <a:avLst/>
            </a:prstGeom>
            <a:solidFill>
              <a:schemeClr val="accent6"/>
            </a:solidFill>
            <a:ln>
              <a:solidFill>
                <a:schemeClr val="accent6"/>
              </a:solidFill>
            </a:ln>
          </p:spPr>
          <p:txBody>
            <a:bodyPr/>
            <a:lstStyle/>
            <a:p>
              <a:endParaRPr dirty="0"/>
            </a:p>
          </p:txBody>
        </p:sp>
        <p:sp>
          <p:nvSpPr>
            <p:cNvPr id="302" name="rc27">
              <a:extLst>
                <a:ext uri="{FF2B5EF4-FFF2-40B4-BE49-F238E27FC236}">
                  <a16:creationId xmlns:a16="http://schemas.microsoft.com/office/drawing/2014/main" id="{5C4598E3-A1F5-683E-C28B-666F3EC34391}"/>
                </a:ext>
              </a:extLst>
            </p:cNvPr>
            <p:cNvSpPr/>
            <p:nvPr/>
          </p:nvSpPr>
          <p:spPr>
            <a:xfrm>
              <a:off x="10296351" y="5609443"/>
              <a:ext cx="554414" cy="269016"/>
            </a:xfrm>
            <a:prstGeom prst="rect">
              <a:avLst/>
            </a:prstGeom>
            <a:solidFill>
              <a:srgbClr val="CACACA"/>
            </a:solidFill>
            <a:ln>
              <a:solidFill>
                <a:srgbClr val="CACACA"/>
              </a:solidFill>
            </a:ln>
          </p:spPr>
          <p:txBody>
            <a:bodyPr/>
            <a:lstStyle/>
            <a:p>
              <a:endParaRPr dirty="0"/>
            </a:p>
          </p:txBody>
        </p:sp>
        <p:sp>
          <p:nvSpPr>
            <p:cNvPr id="303" name="rc28">
              <a:extLst>
                <a:ext uri="{FF2B5EF4-FFF2-40B4-BE49-F238E27FC236}">
                  <a16:creationId xmlns:a16="http://schemas.microsoft.com/office/drawing/2014/main" id="{2AE87CD7-1F8A-EF7F-353A-D15A46178D02}"/>
                </a:ext>
              </a:extLst>
            </p:cNvPr>
            <p:cNvSpPr/>
            <p:nvPr/>
          </p:nvSpPr>
          <p:spPr>
            <a:xfrm>
              <a:off x="2303773" y="6023313"/>
              <a:ext cx="2715878" cy="269016"/>
            </a:xfrm>
            <a:prstGeom prst="rect">
              <a:avLst/>
            </a:prstGeom>
            <a:solidFill>
              <a:schemeClr val="accent1"/>
            </a:solidFill>
            <a:ln>
              <a:solidFill>
                <a:schemeClr val="accent1"/>
              </a:solidFill>
            </a:ln>
          </p:spPr>
          <p:txBody>
            <a:bodyPr/>
            <a:lstStyle/>
            <a:p>
              <a:endParaRPr dirty="0"/>
            </a:p>
          </p:txBody>
        </p:sp>
        <p:sp>
          <p:nvSpPr>
            <p:cNvPr id="304" name="rc29">
              <a:extLst>
                <a:ext uri="{FF2B5EF4-FFF2-40B4-BE49-F238E27FC236}">
                  <a16:creationId xmlns:a16="http://schemas.microsoft.com/office/drawing/2014/main" id="{F30FE6C9-4694-35D6-808F-ACFC72BDDB5F}"/>
                </a:ext>
              </a:extLst>
            </p:cNvPr>
            <p:cNvSpPr/>
            <p:nvPr/>
          </p:nvSpPr>
          <p:spPr>
            <a:xfrm>
              <a:off x="5019651" y="6023313"/>
              <a:ext cx="4742523" cy="269016"/>
            </a:xfrm>
            <a:prstGeom prst="rect">
              <a:avLst/>
            </a:prstGeom>
            <a:solidFill>
              <a:schemeClr val="accent6"/>
            </a:solidFill>
            <a:ln>
              <a:solidFill>
                <a:schemeClr val="accent6"/>
              </a:solidFill>
            </a:ln>
          </p:spPr>
          <p:txBody>
            <a:bodyPr/>
            <a:lstStyle/>
            <a:p>
              <a:endParaRPr dirty="0"/>
            </a:p>
          </p:txBody>
        </p:sp>
        <p:sp>
          <p:nvSpPr>
            <p:cNvPr id="305" name="rc30">
              <a:extLst>
                <a:ext uri="{FF2B5EF4-FFF2-40B4-BE49-F238E27FC236}">
                  <a16:creationId xmlns:a16="http://schemas.microsoft.com/office/drawing/2014/main" id="{D07DB652-1D90-DDE5-175D-9717FF842087}"/>
                </a:ext>
              </a:extLst>
            </p:cNvPr>
            <p:cNvSpPr/>
            <p:nvPr/>
          </p:nvSpPr>
          <p:spPr>
            <a:xfrm>
              <a:off x="9762174" y="6023313"/>
              <a:ext cx="1088590" cy="269016"/>
            </a:xfrm>
            <a:prstGeom prst="rect">
              <a:avLst/>
            </a:prstGeom>
            <a:solidFill>
              <a:srgbClr val="CACACA"/>
            </a:solidFill>
            <a:ln>
              <a:solidFill>
                <a:srgbClr val="CACACA"/>
              </a:solidFill>
            </a:ln>
          </p:spPr>
          <p:txBody>
            <a:bodyPr/>
            <a:lstStyle/>
            <a:p>
              <a:endParaRPr dirty="0"/>
            </a:p>
          </p:txBody>
        </p:sp>
        <p:sp>
          <p:nvSpPr>
            <p:cNvPr id="306" name="tx31">
              <a:extLst>
                <a:ext uri="{FF2B5EF4-FFF2-40B4-BE49-F238E27FC236}">
                  <a16:creationId xmlns:a16="http://schemas.microsoft.com/office/drawing/2014/main" id="{C68E116A-5F02-44A1-9046-77B2D473D2C9}"/>
                </a:ext>
              </a:extLst>
            </p:cNvPr>
            <p:cNvSpPr/>
            <p:nvPr/>
          </p:nvSpPr>
          <p:spPr>
            <a:xfrm>
              <a:off x="7882091"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49%</a:t>
              </a:r>
            </a:p>
          </p:txBody>
        </p:sp>
        <p:sp>
          <p:nvSpPr>
            <p:cNvPr id="307" name="tx32">
              <a:extLst>
                <a:ext uri="{FF2B5EF4-FFF2-40B4-BE49-F238E27FC236}">
                  <a16:creationId xmlns:a16="http://schemas.microsoft.com/office/drawing/2014/main" id="{3C746148-AB7A-2197-54A3-5F7A029F9524}"/>
                </a:ext>
              </a:extLst>
            </p:cNvPr>
            <p:cNvSpPr/>
            <p:nvPr/>
          </p:nvSpPr>
          <p:spPr>
            <a:xfrm>
              <a:off x="8009351" y="320145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44%</a:t>
              </a:r>
            </a:p>
          </p:txBody>
        </p:sp>
        <p:sp>
          <p:nvSpPr>
            <p:cNvPr id="308" name="tx33">
              <a:extLst>
                <a:ext uri="{FF2B5EF4-FFF2-40B4-BE49-F238E27FC236}">
                  <a16:creationId xmlns:a16="http://schemas.microsoft.com/office/drawing/2014/main" id="{1C6ADBAE-AC16-08C7-3414-1EFCAFFB583E}"/>
                </a:ext>
              </a:extLst>
            </p:cNvPr>
            <p:cNvSpPr/>
            <p:nvPr/>
          </p:nvSpPr>
          <p:spPr>
            <a:xfrm>
              <a:off x="7717217"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56%</a:t>
              </a:r>
            </a:p>
          </p:txBody>
        </p:sp>
        <p:sp>
          <p:nvSpPr>
            <p:cNvPr id="309" name="tx34">
              <a:extLst>
                <a:ext uri="{FF2B5EF4-FFF2-40B4-BE49-F238E27FC236}">
                  <a16:creationId xmlns:a16="http://schemas.microsoft.com/office/drawing/2014/main" id="{A436E888-D83B-7D02-7718-515D54F41392}"/>
                </a:ext>
              </a:extLst>
            </p:cNvPr>
            <p:cNvSpPr/>
            <p:nvPr/>
          </p:nvSpPr>
          <p:spPr>
            <a:xfrm>
              <a:off x="7940187" y="402919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44%</a:t>
              </a:r>
            </a:p>
          </p:txBody>
        </p:sp>
        <p:sp>
          <p:nvSpPr>
            <p:cNvPr id="310" name="tx35">
              <a:extLst>
                <a:ext uri="{FF2B5EF4-FFF2-40B4-BE49-F238E27FC236}">
                  <a16:creationId xmlns:a16="http://schemas.microsoft.com/office/drawing/2014/main" id="{2F212516-3BE5-9712-251F-221E65BE2F2A}"/>
                </a:ext>
              </a:extLst>
            </p:cNvPr>
            <p:cNvSpPr/>
            <p:nvPr/>
          </p:nvSpPr>
          <p:spPr>
            <a:xfrm>
              <a:off x="7612110"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54%</a:t>
              </a:r>
            </a:p>
          </p:txBody>
        </p:sp>
        <p:sp>
          <p:nvSpPr>
            <p:cNvPr id="311" name="tx36">
              <a:extLst>
                <a:ext uri="{FF2B5EF4-FFF2-40B4-BE49-F238E27FC236}">
                  <a16:creationId xmlns:a16="http://schemas.microsoft.com/office/drawing/2014/main" id="{82E65301-FB0E-7F91-8E15-1ACF928668A9}"/>
                </a:ext>
              </a:extLst>
            </p:cNvPr>
            <p:cNvSpPr/>
            <p:nvPr/>
          </p:nvSpPr>
          <p:spPr>
            <a:xfrm>
              <a:off x="7946238"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53%</a:t>
              </a:r>
            </a:p>
          </p:txBody>
        </p:sp>
        <p:sp>
          <p:nvSpPr>
            <p:cNvPr id="312" name="tx37">
              <a:extLst>
                <a:ext uri="{FF2B5EF4-FFF2-40B4-BE49-F238E27FC236}">
                  <a16:creationId xmlns:a16="http://schemas.microsoft.com/office/drawing/2014/main" id="{ACD08FBC-C5EE-E5F3-EFD6-8342F065353A}"/>
                </a:ext>
              </a:extLst>
            </p:cNvPr>
            <p:cNvSpPr/>
            <p:nvPr/>
          </p:nvSpPr>
          <p:spPr>
            <a:xfrm>
              <a:off x="7948844"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48%</a:t>
              </a:r>
            </a:p>
          </p:txBody>
        </p:sp>
        <p:sp>
          <p:nvSpPr>
            <p:cNvPr id="313" name="tx38">
              <a:extLst>
                <a:ext uri="{FF2B5EF4-FFF2-40B4-BE49-F238E27FC236}">
                  <a16:creationId xmlns:a16="http://schemas.microsoft.com/office/drawing/2014/main" id="{84CB167D-FDD3-6CBA-980D-EB5AFCBB5113}"/>
                </a:ext>
              </a:extLst>
            </p:cNvPr>
            <p:cNvSpPr/>
            <p:nvPr/>
          </p:nvSpPr>
          <p:spPr>
            <a:xfrm>
              <a:off x="8078373" y="568224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48%</a:t>
              </a:r>
            </a:p>
          </p:txBody>
        </p:sp>
        <p:sp>
          <p:nvSpPr>
            <p:cNvPr id="320" name="tx39">
              <a:extLst>
                <a:ext uri="{FF2B5EF4-FFF2-40B4-BE49-F238E27FC236}">
                  <a16:creationId xmlns:a16="http://schemas.microsoft.com/office/drawing/2014/main" id="{2D42FB49-ABFB-01B9-1920-373F72FB9EAC}"/>
                </a:ext>
              </a:extLst>
            </p:cNvPr>
            <p:cNvSpPr/>
            <p:nvPr/>
          </p:nvSpPr>
          <p:spPr>
            <a:xfrm>
              <a:off x="7228224" y="609855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chemeClr val="bg1"/>
                  </a:solidFill>
                  <a:latin typeface="Arial"/>
                  <a:cs typeface="Arial"/>
                </a:rPr>
                <a:t>55%</a:t>
              </a:r>
            </a:p>
          </p:txBody>
        </p:sp>
        <p:sp>
          <p:nvSpPr>
            <p:cNvPr id="321" name="tx40">
              <a:extLst>
                <a:ext uri="{FF2B5EF4-FFF2-40B4-BE49-F238E27FC236}">
                  <a16:creationId xmlns:a16="http://schemas.microsoft.com/office/drawing/2014/main" id="{77F99EF7-544A-3B9A-3087-85BF6AC20967}"/>
                </a:ext>
              </a:extLst>
            </p:cNvPr>
            <p:cNvSpPr/>
            <p:nvPr/>
          </p:nvSpPr>
          <p:spPr>
            <a:xfrm>
              <a:off x="3957619"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43%</a:t>
              </a:r>
            </a:p>
          </p:txBody>
        </p:sp>
        <p:sp>
          <p:nvSpPr>
            <p:cNvPr id="322" name="tx41">
              <a:extLst>
                <a:ext uri="{FF2B5EF4-FFF2-40B4-BE49-F238E27FC236}">
                  <a16:creationId xmlns:a16="http://schemas.microsoft.com/office/drawing/2014/main" id="{2D273AFA-C613-0785-7CCD-D4FE3FB07BBD}"/>
                </a:ext>
              </a:extLst>
            </p:cNvPr>
            <p:cNvSpPr/>
            <p:nvPr/>
          </p:nvSpPr>
          <p:spPr>
            <a:xfrm>
              <a:off x="10384258" y="278514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8%</a:t>
              </a:r>
            </a:p>
          </p:txBody>
        </p:sp>
        <p:sp>
          <p:nvSpPr>
            <p:cNvPr id="323" name="tx42">
              <a:extLst>
                <a:ext uri="{FF2B5EF4-FFF2-40B4-BE49-F238E27FC236}">
                  <a16:creationId xmlns:a16="http://schemas.microsoft.com/office/drawing/2014/main" id="{C761739D-0348-C73A-7D28-9435B846422F}"/>
                </a:ext>
              </a:extLst>
            </p:cNvPr>
            <p:cNvSpPr/>
            <p:nvPr/>
          </p:nvSpPr>
          <p:spPr>
            <a:xfrm>
              <a:off x="4125982"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46%</a:t>
              </a:r>
            </a:p>
          </p:txBody>
        </p:sp>
        <p:sp>
          <p:nvSpPr>
            <p:cNvPr id="324" name="tx43">
              <a:extLst>
                <a:ext uri="{FF2B5EF4-FFF2-40B4-BE49-F238E27FC236}">
                  <a16:creationId xmlns:a16="http://schemas.microsoft.com/office/drawing/2014/main" id="{43AF3E12-71CF-4E5E-72CA-3945805916F5}"/>
                </a:ext>
              </a:extLst>
            </p:cNvPr>
            <p:cNvSpPr/>
            <p:nvPr/>
          </p:nvSpPr>
          <p:spPr>
            <a:xfrm>
              <a:off x="10343154" y="319901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9%</a:t>
              </a:r>
            </a:p>
          </p:txBody>
        </p:sp>
        <p:sp>
          <p:nvSpPr>
            <p:cNvPr id="325" name="tx44">
              <a:extLst>
                <a:ext uri="{FF2B5EF4-FFF2-40B4-BE49-F238E27FC236}">
                  <a16:creationId xmlns:a16="http://schemas.microsoft.com/office/drawing/2014/main" id="{A62C3DD9-37EA-DE1B-C1AE-B3EF1433EF08}"/>
                </a:ext>
              </a:extLst>
            </p:cNvPr>
            <p:cNvSpPr/>
            <p:nvPr/>
          </p:nvSpPr>
          <p:spPr>
            <a:xfrm>
              <a:off x="3739491"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37%</a:t>
              </a:r>
            </a:p>
          </p:txBody>
        </p:sp>
        <p:sp>
          <p:nvSpPr>
            <p:cNvPr id="326" name="tx45">
              <a:extLst>
                <a:ext uri="{FF2B5EF4-FFF2-40B4-BE49-F238E27FC236}">
                  <a16:creationId xmlns:a16="http://schemas.microsoft.com/office/drawing/2014/main" id="{75635DCF-58D6-31B9-A97A-A318FBFC5048}"/>
                </a:ext>
              </a:extLst>
            </p:cNvPr>
            <p:cNvSpPr/>
            <p:nvPr/>
          </p:nvSpPr>
          <p:spPr>
            <a:xfrm>
              <a:off x="10437511" y="3615326"/>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7%</a:t>
              </a:r>
            </a:p>
          </p:txBody>
        </p:sp>
        <p:sp>
          <p:nvSpPr>
            <p:cNvPr id="327" name="tx46">
              <a:extLst>
                <a:ext uri="{FF2B5EF4-FFF2-40B4-BE49-F238E27FC236}">
                  <a16:creationId xmlns:a16="http://schemas.microsoft.com/office/drawing/2014/main" id="{C3122566-47CE-CB6D-B3CA-069B59A0DD53}"/>
                </a:ext>
              </a:extLst>
            </p:cNvPr>
            <p:cNvSpPr/>
            <p:nvPr/>
          </p:nvSpPr>
          <p:spPr>
            <a:xfrm>
              <a:off x="4100501"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46%</a:t>
              </a:r>
            </a:p>
          </p:txBody>
        </p:sp>
        <p:sp>
          <p:nvSpPr>
            <p:cNvPr id="328" name="tx47">
              <a:extLst>
                <a:ext uri="{FF2B5EF4-FFF2-40B4-BE49-F238E27FC236}">
                  <a16:creationId xmlns:a16="http://schemas.microsoft.com/office/drawing/2014/main" id="{727705B3-7131-D4E6-50DA-859B85AB4AC9}"/>
                </a:ext>
              </a:extLst>
            </p:cNvPr>
            <p:cNvSpPr/>
            <p:nvPr/>
          </p:nvSpPr>
          <p:spPr>
            <a:xfrm>
              <a:off x="10254266"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10%</a:t>
              </a:r>
            </a:p>
          </p:txBody>
        </p:sp>
        <p:sp>
          <p:nvSpPr>
            <p:cNvPr id="329" name="tx48">
              <a:extLst>
                <a:ext uri="{FF2B5EF4-FFF2-40B4-BE49-F238E27FC236}">
                  <a16:creationId xmlns:a16="http://schemas.microsoft.com/office/drawing/2014/main" id="{877334DF-033A-C04C-4E9B-67244D3CD2A8}"/>
                </a:ext>
              </a:extLst>
            </p:cNvPr>
            <p:cNvSpPr/>
            <p:nvPr/>
          </p:nvSpPr>
          <p:spPr>
            <a:xfrm>
              <a:off x="3714724"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37%</a:t>
              </a:r>
            </a:p>
          </p:txBody>
        </p:sp>
        <p:sp>
          <p:nvSpPr>
            <p:cNvPr id="330" name="tx49">
              <a:extLst>
                <a:ext uri="{FF2B5EF4-FFF2-40B4-BE49-F238E27FC236}">
                  <a16:creationId xmlns:a16="http://schemas.microsoft.com/office/drawing/2014/main" id="{8312C080-9ADF-0B58-47C8-59CCBE6D70DC}"/>
                </a:ext>
              </a:extLst>
            </p:cNvPr>
            <p:cNvSpPr/>
            <p:nvPr/>
          </p:nvSpPr>
          <p:spPr>
            <a:xfrm>
              <a:off x="10357171" y="4440629"/>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9%</a:t>
              </a:r>
            </a:p>
          </p:txBody>
        </p:sp>
        <p:sp>
          <p:nvSpPr>
            <p:cNvPr id="331" name="tx50">
              <a:extLst>
                <a:ext uri="{FF2B5EF4-FFF2-40B4-BE49-F238E27FC236}">
                  <a16:creationId xmlns:a16="http://schemas.microsoft.com/office/drawing/2014/main" id="{343A16FB-B09F-9CD8-6D13-6C345957A44C}"/>
                </a:ext>
              </a:extLst>
            </p:cNvPr>
            <p:cNvSpPr/>
            <p:nvPr/>
          </p:nvSpPr>
          <p:spPr>
            <a:xfrm>
              <a:off x="3901565" y="485693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41%</a:t>
              </a:r>
            </a:p>
          </p:txBody>
        </p:sp>
        <p:sp>
          <p:nvSpPr>
            <p:cNvPr id="332" name="tx51">
              <a:extLst>
                <a:ext uri="{FF2B5EF4-FFF2-40B4-BE49-F238E27FC236}">
                  <a16:creationId xmlns:a16="http://schemas.microsoft.com/office/drawing/2014/main" id="{5C88937A-6076-7D37-7C4D-5A3CE07B4446}"/>
                </a:ext>
              </a:extLst>
            </p:cNvPr>
            <p:cNvSpPr/>
            <p:nvPr/>
          </p:nvSpPr>
          <p:spPr>
            <a:xfrm>
              <a:off x="10504459" y="4856939"/>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5%</a:t>
              </a:r>
            </a:p>
          </p:txBody>
        </p:sp>
        <p:sp>
          <p:nvSpPr>
            <p:cNvPr id="333" name="tx52">
              <a:extLst>
                <a:ext uri="{FF2B5EF4-FFF2-40B4-BE49-F238E27FC236}">
                  <a16:creationId xmlns:a16="http://schemas.microsoft.com/office/drawing/2014/main" id="{72414E8C-8E43-B1C1-6525-7CED4F8BE216}"/>
                </a:ext>
              </a:extLst>
            </p:cNvPr>
            <p:cNvSpPr/>
            <p:nvPr/>
          </p:nvSpPr>
          <p:spPr>
            <a:xfrm>
              <a:off x="4013960" y="527080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44%</a:t>
              </a:r>
            </a:p>
          </p:txBody>
        </p:sp>
        <p:sp>
          <p:nvSpPr>
            <p:cNvPr id="334" name="tx53">
              <a:extLst>
                <a:ext uri="{FF2B5EF4-FFF2-40B4-BE49-F238E27FC236}">
                  <a16:creationId xmlns:a16="http://schemas.microsoft.com/office/drawing/2014/main" id="{9525F770-B9B1-D9C0-8746-B0059A7E0C2E}"/>
                </a:ext>
              </a:extLst>
            </p:cNvPr>
            <p:cNvSpPr/>
            <p:nvPr/>
          </p:nvSpPr>
          <p:spPr>
            <a:xfrm>
              <a:off x="10394668" y="526837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8%</a:t>
              </a:r>
            </a:p>
          </p:txBody>
        </p:sp>
        <p:sp>
          <p:nvSpPr>
            <p:cNvPr id="335" name="tx54">
              <a:extLst>
                <a:ext uri="{FF2B5EF4-FFF2-40B4-BE49-F238E27FC236}">
                  <a16:creationId xmlns:a16="http://schemas.microsoft.com/office/drawing/2014/main" id="{F6313EF8-9D46-DD60-D5A4-B5564B9BAFC8}"/>
                </a:ext>
              </a:extLst>
            </p:cNvPr>
            <p:cNvSpPr/>
            <p:nvPr/>
          </p:nvSpPr>
          <p:spPr>
            <a:xfrm>
              <a:off x="4082084" y="5684680"/>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45%</a:t>
              </a:r>
            </a:p>
          </p:txBody>
        </p:sp>
        <p:sp>
          <p:nvSpPr>
            <p:cNvPr id="336" name="tx55">
              <a:extLst>
                <a:ext uri="{FF2B5EF4-FFF2-40B4-BE49-F238E27FC236}">
                  <a16:creationId xmlns:a16="http://schemas.microsoft.com/office/drawing/2014/main" id="{384A65DF-C966-7656-A960-4B0C1A8B8A09}"/>
                </a:ext>
              </a:extLst>
            </p:cNvPr>
            <p:cNvSpPr/>
            <p:nvPr/>
          </p:nvSpPr>
          <p:spPr>
            <a:xfrm>
              <a:off x="10456074" y="568224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6%</a:t>
              </a:r>
            </a:p>
          </p:txBody>
        </p:sp>
        <p:sp>
          <p:nvSpPr>
            <p:cNvPr id="337" name="tx56">
              <a:extLst>
                <a:ext uri="{FF2B5EF4-FFF2-40B4-BE49-F238E27FC236}">
                  <a16:creationId xmlns:a16="http://schemas.microsoft.com/office/drawing/2014/main" id="{CE069A4C-20DD-ADC5-AA10-8BA720DF2A63}"/>
                </a:ext>
              </a:extLst>
            </p:cNvPr>
            <p:cNvSpPr/>
            <p:nvPr/>
          </p:nvSpPr>
          <p:spPr>
            <a:xfrm>
              <a:off x="3499023"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32%</a:t>
              </a:r>
            </a:p>
          </p:txBody>
        </p:sp>
        <p:sp>
          <p:nvSpPr>
            <p:cNvPr id="338" name="tx57">
              <a:extLst>
                <a:ext uri="{FF2B5EF4-FFF2-40B4-BE49-F238E27FC236}">
                  <a16:creationId xmlns:a16="http://schemas.microsoft.com/office/drawing/2014/main" id="{CE58B039-2CEC-1CEF-3B1C-15258E65A608}"/>
                </a:ext>
              </a:extLst>
            </p:cNvPr>
            <p:cNvSpPr/>
            <p:nvPr/>
          </p:nvSpPr>
          <p:spPr>
            <a:xfrm>
              <a:off x="10143781"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latin typeface="Arial"/>
                  <a:cs typeface="Arial"/>
                </a:rPr>
                <a:t>13%</a:t>
              </a:r>
            </a:p>
          </p:txBody>
        </p:sp>
      </p:grpSp>
      <p:sp>
        <p:nvSpPr>
          <p:cNvPr id="5" name="Rectangle: Rounded Corners 4">
            <a:extLst>
              <a:ext uri="{FF2B5EF4-FFF2-40B4-BE49-F238E27FC236}">
                <a16:creationId xmlns:a16="http://schemas.microsoft.com/office/drawing/2014/main" id="{ED7F75D8-5544-458F-94E3-46961B1753BE}"/>
              </a:ext>
            </a:extLst>
          </p:cNvPr>
          <p:cNvSpPr/>
          <p:nvPr/>
        </p:nvSpPr>
        <p:spPr>
          <a:xfrm>
            <a:off x="85206" y="2996646"/>
            <a:ext cx="1014944" cy="299731"/>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C853999A-0841-E9FB-1835-355B67F5719F}"/>
              </a:ext>
            </a:extLst>
          </p:cNvPr>
          <p:cNvSpPr/>
          <p:nvPr/>
        </p:nvSpPr>
        <p:spPr>
          <a:xfrm>
            <a:off x="85943" y="3918893"/>
            <a:ext cx="1014944" cy="299731"/>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A4DEF432-C2B6-C089-764B-5DBF0BD0FF7D}"/>
              </a:ext>
            </a:extLst>
          </p:cNvPr>
          <p:cNvSpPr/>
          <p:nvPr/>
        </p:nvSpPr>
        <p:spPr>
          <a:xfrm>
            <a:off x="5976205" y="3142172"/>
            <a:ext cx="1057576" cy="1577709"/>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_title">
            <a:extLst>
              <a:ext uri="{FF2B5EF4-FFF2-40B4-BE49-F238E27FC236}">
                <a16:creationId xmlns:a16="http://schemas.microsoft.com/office/drawing/2014/main" id="{9589C97C-5157-B6A9-9010-8BE10E64A363}"/>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As a result of the directional out of home advertisement you saw, did you visit the store, business, or restaurant within 30 minutes of seeing the advertisement? </a:t>
            </a:r>
            <a:r>
              <a:rPr lang="en-US" sz="1200" b="1" dirty="0">
                <a:solidFill>
                  <a:schemeClr val="accent1"/>
                </a:solidFill>
              </a:rPr>
              <a:t>N = 440 ADULTS WHO REPORT RECENTLY NOTICING AN OOH ADVERTISEMENT WITH DIRECTIONS, MOE = +/-5%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68"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69" name="qnum"/>
          <p:cNvSpPr>
            <a:spLocks noGrp="1"/>
          </p:cNvSpPr>
          <p:nvPr>
            <p:ph type="body" sz="quarter" idx="14" hasCustomPrompt="1"/>
          </p:nvPr>
        </p:nvSpPr>
        <p:spPr>
          <a:xfrm>
            <a:off x="-1859501" y="-875507"/>
            <a:ext cx="1673225" cy="728663"/>
          </a:xfrm>
        </p:spPr>
        <p:txBody>
          <a:bodyPr/>
          <a:lstStyle/>
          <a:p>
            <a:r>
              <a:rPr dirty="0"/>
              <a:t>OAAA11</a:t>
            </a:r>
          </a:p>
        </p:txBody>
      </p:sp>
      <p:sp>
        <p:nvSpPr>
          <p:cNvPr id="72" name="main_title">
            <a:extLst>
              <a:ext uri="{FF2B5EF4-FFF2-40B4-BE49-F238E27FC236}">
                <a16:creationId xmlns:a16="http://schemas.microsoft.com/office/drawing/2014/main" id="{A527384D-D4F4-539D-7EC2-C6E2D5ABC4CD}"/>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Among adults who report having immediately visited a business after seeing an OOH ad, four-in-five (78%) made a purchase the last time they did this.</a:t>
            </a:r>
          </a:p>
        </p:txBody>
      </p:sp>
      <p:sp>
        <p:nvSpPr>
          <p:cNvPr id="73" name="sub_title">
            <a:extLst>
              <a:ext uri="{FF2B5EF4-FFF2-40B4-BE49-F238E27FC236}">
                <a16:creationId xmlns:a16="http://schemas.microsoft.com/office/drawing/2014/main" id="{25B8EF48-08C2-925F-DA30-B92575AF65C4}"/>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You indicated that you have immediately (within 30 minutes) visited a store, business, or restaurant specifically because you saw an out of home advertisement. The last time that you did this, did you make a purchase at that store, business, or restaurant? </a:t>
            </a:r>
            <a:r>
              <a:rPr lang="en-US" sz="1200" b="1" dirty="0">
                <a:solidFill>
                  <a:schemeClr val="accent1"/>
                </a:solidFill>
              </a:rPr>
              <a:t>N = 187 ADULTS WHO REPORT IMMEDIATELY VISITING A LOCATION AFTER NOTICING AN OOH ADVERTISEMENT WITH DIRECTIONS, MOE = +/-7%</a:t>
            </a:r>
            <a:endParaRPr lang="en-US" sz="1200" dirty="0"/>
          </a:p>
        </p:txBody>
      </p:sp>
      <p:grpSp>
        <p:nvGrpSpPr>
          <p:cNvPr id="76" name="Group 75">
            <a:extLst>
              <a:ext uri="{FF2B5EF4-FFF2-40B4-BE49-F238E27FC236}">
                <a16:creationId xmlns:a16="http://schemas.microsoft.com/office/drawing/2014/main" id="{AFB7E4E6-C934-C312-0EC3-50D96E4AEB43}"/>
              </a:ext>
            </a:extLst>
          </p:cNvPr>
          <p:cNvGrpSpPr/>
          <p:nvPr/>
        </p:nvGrpSpPr>
        <p:grpSpPr>
          <a:xfrm>
            <a:off x="1984026" y="2523146"/>
            <a:ext cx="8420284" cy="4252867"/>
            <a:chOff x="1984026" y="2154848"/>
            <a:chExt cx="8420284" cy="4252867"/>
          </a:xfrm>
        </p:grpSpPr>
        <p:sp>
          <p:nvSpPr>
            <p:cNvPr id="77" name="rc4">
              <a:extLst>
                <a:ext uri="{FF2B5EF4-FFF2-40B4-BE49-F238E27FC236}">
                  <a16:creationId xmlns:a16="http://schemas.microsoft.com/office/drawing/2014/main" id="{C38D77CE-51B2-A110-EE0D-5C6D7F278422}"/>
                </a:ext>
              </a:extLst>
            </p:cNvPr>
            <p:cNvSpPr/>
            <p:nvPr/>
          </p:nvSpPr>
          <p:spPr>
            <a:xfrm>
              <a:off x="1984026" y="2154848"/>
              <a:ext cx="2065352" cy="4031903"/>
            </a:xfrm>
            <a:prstGeom prst="rect">
              <a:avLst/>
            </a:prstGeom>
            <a:solidFill>
              <a:schemeClr val="accent1"/>
            </a:solidFill>
            <a:ln>
              <a:solidFill>
                <a:schemeClr val="accent1"/>
              </a:solidFill>
            </a:ln>
          </p:spPr>
          <p:txBody>
            <a:bodyPr/>
            <a:lstStyle/>
            <a:p>
              <a:endParaRPr dirty="0"/>
            </a:p>
          </p:txBody>
        </p:sp>
        <p:sp>
          <p:nvSpPr>
            <p:cNvPr id="78" name="rc5">
              <a:extLst>
                <a:ext uri="{FF2B5EF4-FFF2-40B4-BE49-F238E27FC236}">
                  <a16:creationId xmlns:a16="http://schemas.microsoft.com/office/drawing/2014/main" id="{05F96A6A-E4CA-2721-DFB8-DEE0DEAA67DC}"/>
                </a:ext>
              </a:extLst>
            </p:cNvPr>
            <p:cNvSpPr/>
            <p:nvPr/>
          </p:nvSpPr>
          <p:spPr>
            <a:xfrm>
              <a:off x="5161492" y="5204621"/>
              <a:ext cx="2065352" cy="982130"/>
            </a:xfrm>
            <a:prstGeom prst="rect">
              <a:avLst/>
            </a:prstGeom>
            <a:solidFill>
              <a:schemeClr val="accent6"/>
            </a:solidFill>
            <a:ln>
              <a:solidFill>
                <a:schemeClr val="accent6"/>
              </a:solidFill>
            </a:ln>
          </p:spPr>
          <p:txBody>
            <a:bodyPr/>
            <a:lstStyle/>
            <a:p>
              <a:endParaRPr dirty="0"/>
            </a:p>
          </p:txBody>
        </p:sp>
        <p:sp>
          <p:nvSpPr>
            <p:cNvPr id="79" name="rc6">
              <a:extLst>
                <a:ext uri="{FF2B5EF4-FFF2-40B4-BE49-F238E27FC236}">
                  <a16:creationId xmlns:a16="http://schemas.microsoft.com/office/drawing/2014/main" id="{354FF7AB-E094-7D63-D4FB-361C10235FD8}"/>
                </a:ext>
              </a:extLst>
            </p:cNvPr>
            <p:cNvSpPr/>
            <p:nvPr/>
          </p:nvSpPr>
          <p:spPr>
            <a:xfrm>
              <a:off x="8338958" y="5944792"/>
              <a:ext cx="2065352" cy="241959"/>
            </a:xfrm>
            <a:prstGeom prst="rect">
              <a:avLst/>
            </a:prstGeom>
            <a:solidFill>
              <a:srgbClr val="CACACA"/>
            </a:solidFill>
            <a:ln>
              <a:solidFill>
                <a:srgbClr val="CACACA"/>
              </a:solidFill>
            </a:ln>
          </p:spPr>
          <p:txBody>
            <a:bodyPr/>
            <a:lstStyle/>
            <a:p>
              <a:endParaRPr dirty="0"/>
            </a:p>
          </p:txBody>
        </p:sp>
        <p:sp>
          <p:nvSpPr>
            <p:cNvPr id="80" name="tx7">
              <a:extLst>
                <a:ext uri="{FF2B5EF4-FFF2-40B4-BE49-F238E27FC236}">
                  <a16:creationId xmlns:a16="http://schemas.microsoft.com/office/drawing/2014/main" id="{750F6A5F-84C9-FE6E-54C1-8C54DCE441F2}"/>
                </a:ext>
              </a:extLst>
            </p:cNvPr>
            <p:cNvSpPr/>
            <p:nvPr/>
          </p:nvSpPr>
          <p:spPr>
            <a:xfrm>
              <a:off x="5868791" y="5507949"/>
              <a:ext cx="65075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sz="2560" b="1" dirty="0">
                  <a:solidFill>
                    <a:schemeClr val="bg1"/>
                  </a:solidFill>
                  <a:latin typeface="Arial"/>
                  <a:cs typeface="Arial"/>
                </a:rPr>
                <a:t>19%</a:t>
              </a:r>
            </a:p>
          </p:txBody>
        </p:sp>
        <p:sp>
          <p:nvSpPr>
            <p:cNvPr id="81" name="tx8">
              <a:extLst>
                <a:ext uri="{FF2B5EF4-FFF2-40B4-BE49-F238E27FC236}">
                  <a16:creationId xmlns:a16="http://schemas.microsoft.com/office/drawing/2014/main" id="{EB021242-61EF-BDE5-D084-6E95CF5D20E6}"/>
                </a:ext>
              </a:extLst>
            </p:cNvPr>
            <p:cNvSpPr/>
            <p:nvPr/>
          </p:nvSpPr>
          <p:spPr>
            <a:xfrm>
              <a:off x="9136667" y="5535314"/>
              <a:ext cx="46993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lang="en-US" sz="2560" b="1" dirty="0">
                  <a:solidFill>
                    <a:srgbClr val="2B2B2B">
                      <a:alpha val="100000"/>
                    </a:srgbClr>
                  </a:solidFill>
                  <a:latin typeface="Arial"/>
                  <a:cs typeface="Arial"/>
                </a:rPr>
                <a:t>3</a:t>
              </a:r>
              <a:r>
                <a:rPr sz="2560" b="1" dirty="0">
                  <a:solidFill>
                    <a:srgbClr val="2B2B2B">
                      <a:alpha val="100000"/>
                    </a:srgbClr>
                  </a:solidFill>
                  <a:latin typeface="Arial"/>
                  <a:cs typeface="Arial"/>
                </a:rPr>
                <a:t>%</a:t>
              </a:r>
            </a:p>
          </p:txBody>
        </p:sp>
        <p:sp>
          <p:nvSpPr>
            <p:cNvPr id="82" name="tx9">
              <a:extLst>
                <a:ext uri="{FF2B5EF4-FFF2-40B4-BE49-F238E27FC236}">
                  <a16:creationId xmlns:a16="http://schemas.microsoft.com/office/drawing/2014/main" id="{75C3B0A9-81D2-0AC9-1C3F-CF93039CBDB0}"/>
                </a:ext>
              </a:extLst>
            </p:cNvPr>
            <p:cNvSpPr/>
            <p:nvPr/>
          </p:nvSpPr>
          <p:spPr>
            <a:xfrm>
              <a:off x="2691325" y="2458176"/>
              <a:ext cx="65075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sz="2560" b="1" dirty="0">
                  <a:latin typeface="Arial"/>
                  <a:cs typeface="Arial"/>
                </a:rPr>
                <a:t>78%</a:t>
              </a:r>
            </a:p>
          </p:txBody>
        </p:sp>
        <p:sp>
          <p:nvSpPr>
            <p:cNvPr id="83" name="tx10">
              <a:extLst>
                <a:ext uri="{FF2B5EF4-FFF2-40B4-BE49-F238E27FC236}">
                  <a16:creationId xmlns:a16="http://schemas.microsoft.com/office/drawing/2014/main" id="{2E772978-29C4-60D1-7CEC-4B2521725A44}"/>
                </a:ext>
              </a:extLst>
            </p:cNvPr>
            <p:cNvSpPr/>
            <p:nvPr/>
          </p:nvSpPr>
          <p:spPr>
            <a:xfrm>
              <a:off x="2885410" y="6294330"/>
              <a:ext cx="262585"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Yes</a:t>
              </a:r>
            </a:p>
          </p:txBody>
        </p:sp>
        <p:sp>
          <p:nvSpPr>
            <p:cNvPr id="84" name="tx11">
              <a:extLst>
                <a:ext uri="{FF2B5EF4-FFF2-40B4-BE49-F238E27FC236}">
                  <a16:creationId xmlns:a16="http://schemas.microsoft.com/office/drawing/2014/main" id="{AE678B20-6377-D00C-77CF-AA23983DF9E2}"/>
                </a:ext>
              </a:extLst>
            </p:cNvPr>
            <p:cNvSpPr/>
            <p:nvPr/>
          </p:nvSpPr>
          <p:spPr>
            <a:xfrm>
              <a:off x="6096785" y="6294330"/>
              <a:ext cx="194767"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No</a:t>
              </a:r>
            </a:p>
          </p:txBody>
        </p:sp>
        <p:sp>
          <p:nvSpPr>
            <p:cNvPr id="85" name="tx12">
              <a:extLst>
                <a:ext uri="{FF2B5EF4-FFF2-40B4-BE49-F238E27FC236}">
                  <a16:creationId xmlns:a16="http://schemas.microsoft.com/office/drawing/2014/main" id="{ACF9D44B-E989-593D-E002-0D6EB095C5D5}"/>
                </a:ext>
              </a:extLst>
            </p:cNvPr>
            <p:cNvSpPr/>
            <p:nvPr/>
          </p:nvSpPr>
          <p:spPr>
            <a:xfrm>
              <a:off x="9083675" y="6294330"/>
              <a:ext cx="575919"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Not sure</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 name="Table 257">
            <a:extLst>
              <a:ext uri="{FF2B5EF4-FFF2-40B4-BE49-F238E27FC236}">
                <a16:creationId xmlns:a16="http://schemas.microsoft.com/office/drawing/2014/main" id="{F1DFA964-FBED-63CD-2502-01653DB3AB1B}"/>
              </a:ext>
            </a:extLst>
          </p:cNvPr>
          <p:cNvGraphicFramePr>
            <a:graphicFrameLocks noGrp="1"/>
          </p:cNvGraphicFramePr>
          <p:nvPr>
            <p:extLst>
              <p:ext uri="{D42A27DB-BD31-4B8C-83A1-F6EECF244321}">
                <p14:modId xmlns:p14="http://schemas.microsoft.com/office/powerpoint/2010/main" val="458619926"/>
              </p:ext>
            </p:extLst>
          </p:nvPr>
        </p:nvGraphicFramePr>
        <p:xfrm>
          <a:off x="11059448" y="2090197"/>
          <a:ext cx="544200" cy="4519968"/>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1129992">
                <a:tc>
                  <a:txBody>
                    <a:bodyPr/>
                    <a:lstStyle/>
                    <a:p>
                      <a:pPr algn="ctr" fontAlgn="b"/>
                      <a:r>
                        <a:rPr lang="en-US" sz="1100" b="0" i="0" u="none" strike="noStrike" dirty="0">
                          <a:solidFill>
                            <a:srgbClr val="000000"/>
                          </a:solidFill>
                          <a:effectLst/>
                          <a:latin typeface="+mn-lt"/>
                        </a:rPr>
                        <a:t>57%</a:t>
                      </a:r>
                    </a:p>
                  </a:txBody>
                  <a:tcPr marL="9525" marR="9525" marT="9525" marB="0" anchor="ctr">
                    <a:noFill/>
                  </a:tcPr>
                </a:tc>
                <a:extLst>
                  <a:ext uri="{0D108BD9-81ED-4DB2-BD59-A6C34878D82A}">
                    <a16:rowId xmlns:a16="http://schemas.microsoft.com/office/drawing/2014/main" val="741996259"/>
                  </a:ext>
                </a:extLst>
              </a:tr>
              <a:tr h="1129992">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729593902"/>
                  </a:ext>
                </a:extLst>
              </a:tr>
              <a:tr h="1129992">
                <a:tc>
                  <a:txBody>
                    <a:bodyPr/>
                    <a:lstStyle/>
                    <a:p>
                      <a:pPr algn="ctr" fontAlgn="b"/>
                      <a:r>
                        <a:rPr lang="en-US" sz="1100" b="0" i="0" u="none" strike="noStrike" dirty="0">
                          <a:solidFill>
                            <a:srgbClr val="000000"/>
                          </a:solidFill>
                          <a:effectLst/>
                          <a:latin typeface="+mn-lt"/>
                        </a:rPr>
                        <a:t>38%</a:t>
                      </a:r>
                    </a:p>
                  </a:txBody>
                  <a:tcPr marL="9525" marR="9525" marT="9525" marB="0" anchor="ctr">
                    <a:noFill/>
                  </a:tcPr>
                </a:tc>
                <a:extLst>
                  <a:ext uri="{0D108BD9-81ED-4DB2-BD59-A6C34878D82A}">
                    <a16:rowId xmlns:a16="http://schemas.microsoft.com/office/drawing/2014/main" val="3068539284"/>
                  </a:ext>
                </a:extLst>
              </a:tr>
              <a:tr h="1129992">
                <a:tc>
                  <a:txBody>
                    <a:bodyPr/>
                    <a:lstStyle/>
                    <a:p>
                      <a:pPr algn="ctr" fontAlgn="b"/>
                      <a:r>
                        <a:rPr lang="en-US" sz="1100" b="0" i="0" u="none" strike="noStrike" dirty="0">
                          <a:solidFill>
                            <a:srgbClr val="000000"/>
                          </a:solidFill>
                          <a:effectLst/>
                          <a:latin typeface="+mn-lt"/>
                        </a:rPr>
                        <a:t>30%</a:t>
                      </a:r>
                    </a:p>
                  </a:txBody>
                  <a:tcPr marL="9525" marR="9525" marT="9525" marB="0" anchor="ctr">
                    <a:noFill/>
                  </a:tcPr>
                </a:tc>
                <a:extLst>
                  <a:ext uri="{0D108BD9-81ED-4DB2-BD59-A6C34878D82A}">
                    <a16:rowId xmlns:a16="http://schemas.microsoft.com/office/drawing/2014/main" val="4003323670"/>
                  </a:ext>
                </a:extLst>
              </a:tr>
            </a:tbl>
          </a:graphicData>
        </a:graphic>
      </p:graphicFrame>
      <p:sp>
        <p:nvSpPr>
          <p:cNvPr id="89"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91"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92" name="qnum"/>
          <p:cNvSpPr>
            <a:spLocks noGrp="1"/>
          </p:cNvSpPr>
          <p:nvPr>
            <p:ph type="body" sz="quarter" idx="14" hasCustomPrompt="1"/>
          </p:nvPr>
        </p:nvSpPr>
        <p:spPr>
          <a:xfrm>
            <a:off x="-1859501" y="-875507"/>
            <a:ext cx="1673225" cy="728663"/>
          </a:xfrm>
        </p:spPr>
        <p:txBody>
          <a:bodyPr/>
          <a:lstStyle/>
          <a:p>
            <a:r>
              <a:rPr dirty="0"/>
              <a:t>OAAA12</a:t>
            </a:r>
          </a:p>
        </p:txBody>
      </p:sp>
      <p:sp>
        <p:nvSpPr>
          <p:cNvPr id="95" name="main_title">
            <a:extLst>
              <a:ext uri="{FF2B5EF4-FFF2-40B4-BE49-F238E27FC236}">
                <a16:creationId xmlns:a16="http://schemas.microsoft.com/office/drawing/2014/main" id="{0304856E-A5DB-A6BA-EC29-266B16F54E22}"/>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At least half of adults </a:t>
            </a:r>
            <a:r>
              <a:rPr lang="en-US" sz="1800" i="1" dirty="0"/>
              <a:t>strongly agree</a:t>
            </a:r>
            <a:r>
              <a:rPr lang="en-US" sz="1800" dirty="0"/>
              <a:t> or </a:t>
            </a:r>
            <a:r>
              <a:rPr lang="en-US" sz="1800" i="1" dirty="0"/>
              <a:t>somewhat</a:t>
            </a:r>
            <a:r>
              <a:rPr lang="en-US" sz="1800" dirty="0"/>
              <a:t> agree that they notice OOH ads more often when they are aligned with their needs and interests (57%) or tailored to the location they are in (54%).</a:t>
            </a:r>
          </a:p>
        </p:txBody>
      </p:sp>
      <p:sp>
        <p:nvSpPr>
          <p:cNvPr id="108" name="pt65">
            <a:extLst>
              <a:ext uri="{FF2B5EF4-FFF2-40B4-BE49-F238E27FC236}">
                <a16:creationId xmlns:a16="http://schemas.microsoft.com/office/drawing/2014/main" id="{8599DB54-2236-DB80-E38B-DA780E9803E3}"/>
              </a:ext>
            </a:extLst>
          </p:cNvPr>
          <p:cNvSpPr/>
          <p:nvPr/>
        </p:nvSpPr>
        <p:spPr>
          <a:xfrm>
            <a:off x="3371135" y="1983836"/>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109" name="pt67">
            <a:extLst>
              <a:ext uri="{FF2B5EF4-FFF2-40B4-BE49-F238E27FC236}">
                <a16:creationId xmlns:a16="http://schemas.microsoft.com/office/drawing/2014/main" id="{3783D7A7-EF52-D5F9-4F1D-E34CF1EF4EFD}"/>
              </a:ext>
            </a:extLst>
          </p:cNvPr>
          <p:cNvSpPr/>
          <p:nvPr/>
        </p:nvSpPr>
        <p:spPr>
          <a:xfrm>
            <a:off x="4514356" y="198383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10" name="pt69">
            <a:extLst>
              <a:ext uri="{FF2B5EF4-FFF2-40B4-BE49-F238E27FC236}">
                <a16:creationId xmlns:a16="http://schemas.microsoft.com/office/drawing/2014/main" id="{65DC6191-1B25-C713-630E-3BA7D313B679}"/>
              </a:ext>
            </a:extLst>
          </p:cNvPr>
          <p:cNvSpPr/>
          <p:nvPr/>
        </p:nvSpPr>
        <p:spPr>
          <a:xfrm>
            <a:off x="5784983" y="1983836"/>
            <a:ext cx="182880" cy="182880"/>
          </a:xfrm>
          <a:prstGeom prst="ellipse">
            <a:avLst/>
          </a:prstGeom>
          <a:solidFill>
            <a:srgbClr val="E2B124">
              <a:alpha val="100000"/>
            </a:srgbClr>
          </a:solidFill>
          <a:ln w="9000" cap="rnd">
            <a:solidFill>
              <a:srgbClr val="E2B124">
                <a:alpha val="100000"/>
              </a:srgbClr>
            </a:solidFill>
            <a:prstDash val="solid"/>
            <a:round/>
          </a:ln>
        </p:spPr>
        <p:txBody>
          <a:bodyPr/>
          <a:lstStyle/>
          <a:p>
            <a:endParaRPr dirty="0"/>
          </a:p>
        </p:txBody>
      </p:sp>
      <p:sp>
        <p:nvSpPr>
          <p:cNvPr id="111" name="pt71">
            <a:extLst>
              <a:ext uri="{FF2B5EF4-FFF2-40B4-BE49-F238E27FC236}">
                <a16:creationId xmlns:a16="http://schemas.microsoft.com/office/drawing/2014/main" id="{15CCB025-0FD7-73F3-6113-B6299366B419}"/>
              </a:ext>
            </a:extLst>
          </p:cNvPr>
          <p:cNvSpPr/>
          <p:nvPr/>
        </p:nvSpPr>
        <p:spPr>
          <a:xfrm>
            <a:off x="6914812" y="1983836"/>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112" name="pt73">
            <a:extLst>
              <a:ext uri="{FF2B5EF4-FFF2-40B4-BE49-F238E27FC236}">
                <a16:creationId xmlns:a16="http://schemas.microsoft.com/office/drawing/2014/main" id="{A7FA9D65-3E42-3957-FAEC-CC337A76A57B}"/>
              </a:ext>
            </a:extLst>
          </p:cNvPr>
          <p:cNvSpPr/>
          <p:nvPr/>
        </p:nvSpPr>
        <p:spPr>
          <a:xfrm>
            <a:off x="7843397" y="1983836"/>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113" name="pt75">
            <a:extLst>
              <a:ext uri="{FF2B5EF4-FFF2-40B4-BE49-F238E27FC236}">
                <a16:creationId xmlns:a16="http://schemas.microsoft.com/office/drawing/2014/main" id="{13BC755E-CBDA-C6F3-82AB-151EBE79CCB8}"/>
              </a:ext>
            </a:extLst>
          </p:cNvPr>
          <p:cNvSpPr/>
          <p:nvPr/>
        </p:nvSpPr>
        <p:spPr>
          <a:xfrm>
            <a:off x="8765346" y="1983836"/>
            <a:ext cx="182880" cy="182880"/>
          </a:xfrm>
          <a:prstGeom prst="ellipse">
            <a:avLst/>
          </a:prstGeom>
          <a:solidFill>
            <a:srgbClr val="CACACA">
              <a:alpha val="100000"/>
            </a:srgbClr>
          </a:solidFill>
          <a:ln w="9000" cap="rnd">
            <a:solidFill>
              <a:srgbClr val="CACACA">
                <a:alpha val="100000"/>
              </a:srgbClr>
            </a:solidFill>
            <a:prstDash val="solid"/>
            <a:round/>
          </a:ln>
        </p:spPr>
        <p:txBody>
          <a:bodyPr/>
          <a:lstStyle/>
          <a:p>
            <a:endParaRPr dirty="0"/>
          </a:p>
        </p:txBody>
      </p:sp>
      <p:sp>
        <p:nvSpPr>
          <p:cNvPr id="114" name="tx76">
            <a:extLst>
              <a:ext uri="{FF2B5EF4-FFF2-40B4-BE49-F238E27FC236}">
                <a16:creationId xmlns:a16="http://schemas.microsoft.com/office/drawing/2014/main" id="{5ADD9D9E-A417-C1AB-0155-343627ABE7EB}"/>
              </a:ext>
            </a:extLst>
          </p:cNvPr>
          <p:cNvSpPr/>
          <p:nvPr/>
        </p:nvSpPr>
        <p:spPr>
          <a:xfrm>
            <a:off x="3622705" y="2026687"/>
            <a:ext cx="784586"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Strongly agree</a:t>
            </a:r>
          </a:p>
        </p:txBody>
      </p:sp>
      <p:sp>
        <p:nvSpPr>
          <p:cNvPr id="115" name="tx78">
            <a:extLst>
              <a:ext uri="{FF2B5EF4-FFF2-40B4-BE49-F238E27FC236}">
                <a16:creationId xmlns:a16="http://schemas.microsoft.com/office/drawing/2014/main" id="{CE364F0D-708D-4E5A-A87F-1A4A3006582A}"/>
              </a:ext>
            </a:extLst>
          </p:cNvPr>
          <p:cNvSpPr/>
          <p:nvPr/>
        </p:nvSpPr>
        <p:spPr>
          <a:xfrm>
            <a:off x="4765926" y="2036212"/>
            <a:ext cx="911993"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agree</a:t>
            </a:r>
          </a:p>
        </p:txBody>
      </p:sp>
      <p:sp>
        <p:nvSpPr>
          <p:cNvPr id="116" name="tx80">
            <a:extLst>
              <a:ext uri="{FF2B5EF4-FFF2-40B4-BE49-F238E27FC236}">
                <a16:creationId xmlns:a16="http://schemas.microsoft.com/office/drawing/2014/main" id="{DA5CF277-779C-4B6F-00AC-FFA3BE2B6D3E}"/>
              </a:ext>
            </a:extLst>
          </p:cNvPr>
          <p:cNvSpPr/>
          <p:nvPr/>
        </p:nvSpPr>
        <p:spPr>
          <a:xfrm>
            <a:off x="6036553" y="1966704"/>
            <a:ext cx="730897"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Neither agree</a:t>
            </a:r>
          </a:p>
        </p:txBody>
      </p:sp>
      <p:sp>
        <p:nvSpPr>
          <p:cNvPr id="117" name="tx81">
            <a:extLst>
              <a:ext uri="{FF2B5EF4-FFF2-40B4-BE49-F238E27FC236}">
                <a16:creationId xmlns:a16="http://schemas.microsoft.com/office/drawing/2014/main" id="{05BEF011-6888-FAD9-DF61-C9B7245E8D61}"/>
              </a:ext>
            </a:extLst>
          </p:cNvPr>
          <p:cNvSpPr/>
          <p:nvPr/>
        </p:nvSpPr>
        <p:spPr>
          <a:xfrm>
            <a:off x="6036553" y="2097006"/>
            <a:ext cx="77119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nor disagree   </a:t>
            </a:r>
          </a:p>
        </p:txBody>
      </p:sp>
      <p:sp>
        <p:nvSpPr>
          <p:cNvPr id="118" name="tx82">
            <a:extLst>
              <a:ext uri="{FF2B5EF4-FFF2-40B4-BE49-F238E27FC236}">
                <a16:creationId xmlns:a16="http://schemas.microsoft.com/office/drawing/2014/main" id="{EDC822B2-6D65-2936-A4D2-EB0AB4C8494E}"/>
              </a:ext>
            </a:extLst>
          </p:cNvPr>
          <p:cNvSpPr/>
          <p:nvPr/>
        </p:nvSpPr>
        <p:spPr>
          <a:xfrm>
            <a:off x="7166382" y="1988662"/>
            <a:ext cx="569950"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a:t>
            </a:r>
          </a:p>
        </p:txBody>
      </p:sp>
      <p:sp>
        <p:nvSpPr>
          <p:cNvPr id="119" name="tx83">
            <a:extLst>
              <a:ext uri="{FF2B5EF4-FFF2-40B4-BE49-F238E27FC236}">
                <a16:creationId xmlns:a16="http://schemas.microsoft.com/office/drawing/2014/main" id="{150CC7D9-E52D-E4C7-8752-8BF7EA7A98DB}"/>
              </a:ext>
            </a:extLst>
          </p:cNvPr>
          <p:cNvSpPr/>
          <p:nvPr/>
        </p:nvSpPr>
        <p:spPr>
          <a:xfrm>
            <a:off x="7166382" y="2097006"/>
            <a:ext cx="56331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disagree   </a:t>
            </a:r>
          </a:p>
        </p:txBody>
      </p:sp>
      <p:sp>
        <p:nvSpPr>
          <p:cNvPr id="120" name="tx84">
            <a:extLst>
              <a:ext uri="{FF2B5EF4-FFF2-40B4-BE49-F238E27FC236}">
                <a16:creationId xmlns:a16="http://schemas.microsoft.com/office/drawing/2014/main" id="{D410E43F-FA22-287E-6C05-3466C342E975}"/>
              </a:ext>
            </a:extLst>
          </p:cNvPr>
          <p:cNvSpPr/>
          <p:nvPr/>
        </p:nvSpPr>
        <p:spPr>
          <a:xfrm>
            <a:off x="8094967" y="1964532"/>
            <a:ext cx="442544"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Strongly</a:t>
            </a:r>
          </a:p>
        </p:txBody>
      </p:sp>
      <p:sp>
        <p:nvSpPr>
          <p:cNvPr id="121" name="tx85">
            <a:extLst>
              <a:ext uri="{FF2B5EF4-FFF2-40B4-BE49-F238E27FC236}">
                <a16:creationId xmlns:a16="http://schemas.microsoft.com/office/drawing/2014/main" id="{FF67EC9D-5F5D-ABD4-1507-8D4F764CFCE0}"/>
              </a:ext>
            </a:extLst>
          </p:cNvPr>
          <p:cNvSpPr/>
          <p:nvPr/>
        </p:nvSpPr>
        <p:spPr>
          <a:xfrm>
            <a:off x="8094967" y="2097006"/>
            <a:ext cx="56331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disagree   </a:t>
            </a:r>
          </a:p>
        </p:txBody>
      </p:sp>
      <p:sp>
        <p:nvSpPr>
          <p:cNvPr id="122" name="tx86">
            <a:extLst>
              <a:ext uri="{FF2B5EF4-FFF2-40B4-BE49-F238E27FC236}">
                <a16:creationId xmlns:a16="http://schemas.microsoft.com/office/drawing/2014/main" id="{1E26EA7A-3158-472A-7AA4-9555B7802D65}"/>
              </a:ext>
            </a:extLst>
          </p:cNvPr>
          <p:cNvSpPr/>
          <p:nvPr/>
        </p:nvSpPr>
        <p:spPr>
          <a:xfrm>
            <a:off x="9016916" y="1990593"/>
            <a:ext cx="780726" cy="9036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know/No</a:t>
            </a:r>
          </a:p>
        </p:txBody>
      </p:sp>
      <p:sp>
        <p:nvSpPr>
          <p:cNvPr id="123" name="tx87">
            <a:extLst>
              <a:ext uri="{FF2B5EF4-FFF2-40B4-BE49-F238E27FC236}">
                <a16:creationId xmlns:a16="http://schemas.microsoft.com/office/drawing/2014/main" id="{FEDA77C2-BCC2-84FD-C5B2-5CDD608AEF2B}"/>
              </a:ext>
            </a:extLst>
          </p:cNvPr>
          <p:cNvSpPr/>
          <p:nvPr/>
        </p:nvSpPr>
        <p:spPr>
          <a:xfrm>
            <a:off x="9016916" y="2099660"/>
            <a:ext cx="489597" cy="1116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opinion   </a:t>
            </a:r>
          </a:p>
        </p:txBody>
      </p:sp>
      <p:sp>
        <p:nvSpPr>
          <p:cNvPr id="187" name="tx52">
            <a:extLst>
              <a:ext uri="{FF2B5EF4-FFF2-40B4-BE49-F238E27FC236}">
                <a16:creationId xmlns:a16="http://schemas.microsoft.com/office/drawing/2014/main" id="{1540DB62-5C8E-0FFD-2DA2-C47CCD749F74}"/>
              </a:ext>
            </a:extLst>
          </p:cNvPr>
          <p:cNvSpPr/>
          <p:nvPr/>
        </p:nvSpPr>
        <p:spPr>
          <a:xfrm>
            <a:off x="166501" y="5864017"/>
            <a:ext cx="3019481" cy="11201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 notice </a:t>
            </a:r>
            <a:r>
              <a:rPr lang="en-US" sz="950" dirty="0">
                <a:solidFill>
                  <a:srgbClr val="2B2B2B">
                    <a:alpha val="100000"/>
                  </a:srgbClr>
                </a:solidFill>
                <a:latin typeface="Arial"/>
                <a:cs typeface="Arial"/>
              </a:rPr>
              <a:t>out of home</a:t>
            </a:r>
            <a:r>
              <a:rPr sz="950" dirty="0">
                <a:solidFill>
                  <a:srgbClr val="2B2B2B">
                    <a:alpha val="100000"/>
                  </a:srgbClr>
                </a:solidFill>
                <a:latin typeface="Arial"/>
                <a:cs typeface="Arial"/>
              </a:rPr>
              <a:t> advertisements more often</a:t>
            </a:r>
          </a:p>
        </p:txBody>
      </p:sp>
      <p:sp>
        <p:nvSpPr>
          <p:cNvPr id="188" name="tx53">
            <a:extLst>
              <a:ext uri="{FF2B5EF4-FFF2-40B4-BE49-F238E27FC236}">
                <a16:creationId xmlns:a16="http://schemas.microsoft.com/office/drawing/2014/main" id="{CB95FD5F-3956-5053-8F77-028E0D93153D}"/>
              </a:ext>
            </a:extLst>
          </p:cNvPr>
          <p:cNvSpPr/>
          <p:nvPr/>
        </p:nvSpPr>
        <p:spPr>
          <a:xfrm>
            <a:off x="177234" y="5995527"/>
            <a:ext cx="3003672" cy="1424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when they are tailored to be specific to the time</a:t>
            </a:r>
          </a:p>
        </p:txBody>
      </p:sp>
      <p:sp>
        <p:nvSpPr>
          <p:cNvPr id="189" name="tx54">
            <a:extLst>
              <a:ext uri="{FF2B5EF4-FFF2-40B4-BE49-F238E27FC236}">
                <a16:creationId xmlns:a16="http://schemas.microsoft.com/office/drawing/2014/main" id="{260BCE07-48BC-5989-46C9-58F196E8A902}"/>
              </a:ext>
            </a:extLst>
          </p:cNvPr>
          <p:cNvSpPr/>
          <p:nvPr/>
        </p:nvSpPr>
        <p:spPr>
          <a:xfrm>
            <a:off x="2556408" y="6157477"/>
            <a:ext cx="431457" cy="1424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of day.</a:t>
            </a:r>
          </a:p>
        </p:txBody>
      </p:sp>
      <p:sp>
        <p:nvSpPr>
          <p:cNvPr id="190" name="tx55">
            <a:extLst>
              <a:ext uri="{FF2B5EF4-FFF2-40B4-BE49-F238E27FC236}">
                <a16:creationId xmlns:a16="http://schemas.microsoft.com/office/drawing/2014/main" id="{69413E93-115F-1871-8474-A6490958C916}"/>
              </a:ext>
            </a:extLst>
          </p:cNvPr>
          <p:cNvSpPr/>
          <p:nvPr/>
        </p:nvSpPr>
        <p:spPr>
          <a:xfrm>
            <a:off x="161421" y="4737252"/>
            <a:ext cx="3019481" cy="11201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 notice </a:t>
            </a:r>
            <a:r>
              <a:rPr lang="en-US" sz="950" dirty="0">
                <a:solidFill>
                  <a:srgbClr val="2B2B2B">
                    <a:alpha val="100000"/>
                  </a:srgbClr>
                </a:solidFill>
                <a:latin typeface="Arial"/>
                <a:cs typeface="Arial"/>
              </a:rPr>
              <a:t>out of home</a:t>
            </a:r>
            <a:r>
              <a:rPr sz="950" dirty="0">
                <a:solidFill>
                  <a:srgbClr val="2B2B2B">
                    <a:alpha val="100000"/>
                  </a:srgbClr>
                </a:solidFill>
                <a:latin typeface="Arial"/>
                <a:cs typeface="Arial"/>
              </a:rPr>
              <a:t> advertisements more often</a:t>
            </a:r>
          </a:p>
        </p:txBody>
      </p:sp>
      <p:sp>
        <p:nvSpPr>
          <p:cNvPr id="191" name="tx56">
            <a:extLst>
              <a:ext uri="{FF2B5EF4-FFF2-40B4-BE49-F238E27FC236}">
                <a16:creationId xmlns:a16="http://schemas.microsoft.com/office/drawing/2014/main" id="{44D099F6-8621-81D4-081B-99BAE57F7C35}"/>
              </a:ext>
            </a:extLst>
          </p:cNvPr>
          <p:cNvSpPr/>
          <p:nvPr/>
        </p:nvSpPr>
        <p:spPr>
          <a:xfrm>
            <a:off x="463283" y="4868762"/>
            <a:ext cx="2692223" cy="1424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when they are tailored to be specific to the</a:t>
            </a:r>
          </a:p>
        </p:txBody>
      </p:sp>
      <p:sp>
        <p:nvSpPr>
          <p:cNvPr id="192" name="tx57">
            <a:extLst>
              <a:ext uri="{FF2B5EF4-FFF2-40B4-BE49-F238E27FC236}">
                <a16:creationId xmlns:a16="http://schemas.microsoft.com/office/drawing/2014/main" id="{0A26B6D9-FEDC-8A53-C0F7-A335A60B8B96}"/>
              </a:ext>
            </a:extLst>
          </p:cNvPr>
          <p:cNvSpPr/>
          <p:nvPr/>
        </p:nvSpPr>
        <p:spPr>
          <a:xfrm>
            <a:off x="609548" y="5031162"/>
            <a:ext cx="2556118" cy="14200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current or upcoming weather conditions.</a:t>
            </a:r>
          </a:p>
        </p:txBody>
      </p:sp>
      <p:sp>
        <p:nvSpPr>
          <p:cNvPr id="193" name="tx58">
            <a:extLst>
              <a:ext uri="{FF2B5EF4-FFF2-40B4-BE49-F238E27FC236}">
                <a16:creationId xmlns:a16="http://schemas.microsoft.com/office/drawing/2014/main" id="{D035698A-270F-7918-E994-D768D0F4CA92}"/>
              </a:ext>
            </a:extLst>
          </p:cNvPr>
          <p:cNvSpPr/>
          <p:nvPr/>
        </p:nvSpPr>
        <p:spPr>
          <a:xfrm>
            <a:off x="171583" y="3696843"/>
            <a:ext cx="3019481" cy="11201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 notice </a:t>
            </a:r>
            <a:r>
              <a:rPr lang="en-US" sz="950" dirty="0">
                <a:solidFill>
                  <a:srgbClr val="2B2B2B">
                    <a:alpha val="100000"/>
                  </a:srgbClr>
                </a:solidFill>
                <a:latin typeface="Arial"/>
                <a:cs typeface="Arial"/>
              </a:rPr>
              <a:t>out of home</a:t>
            </a:r>
            <a:r>
              <a:rPr sz="950" dirty="0">
                <a:solidFill>
                  <a:srgbClr val="2B2B2B">
                    <a:alpha val="100000"/>
                  </a:srgbClr>
                </a:solidFill>
                <a:latin typeface="Arial"/>
                <a:cs typeface="Arial"/>
              </a:rPr>
              <a:t> advertisements more often</a:t>
            </a:r>
          </a:p>
        </p:txBody>
      </p:sp>
      <p:sp>
        <p:nvSpPr>
          <p:cNvPr id="194" name="tx59">
            <a:extLst>
              <a:ext uri="{FF2B5EF4-FFF2-40B4-BE49-F238E27FC236}">
                <a16:creationId xmlns:a16="http://schemas.microsoft.com/office/drawing/2014/main" id="{83FCA428-E2F6-403A-1BE2-F954E155636B}"/>
              </a:ext>
            </a:extLst>
          </p:cNvPr>
          <p:cNvSpPr/>
          <p:nvPr/>
        </p:nvSpPr>
        <p:spPr>
          <a:xfrm>
            <a:off x="177118" y="3828802"/>
            <a:ext cx="2947908" cy="14200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when they are tailored to the location that I am</a:t>
            </a:r>
            <a:r>
              <a:rPr lang="en-US" sz="950" dirty="0">
                <a:solidFill>
                  <a:srgbClr val="2B2B2B">
                    <a:alpha val="100000"/>
                  </a:srgbClr>
                </a:solidFill>
                <a:latin typeface="Arial"/>
                <a:cs typeface="Arial"/>
              </a:rPr>
              <a:t> in.</a:t>
            </a:r>
            <a:endParaRPr sz="950" dirty="0">
              <a:solidFill>
                <a:srgbClr val="2B2B2B">
                  <a:alpha val="100000"/>
                </a:srgbClr>
              </a:solidFill>
              <a:latin typeface="Arial"/>
              <a:cs typeface="Arial"/>
            </a:endParaRPr>
          </a:p>
        </p:txBody>
      </p:sp>
      <p:sp>
        <p:nvSpPr>
          <p:cNvPr id="195" name="tx61">
            <a:extLst>
              <a:ext uri="{FF2B5EF4-FFF2-40B4-BE49-F238E27FC236}">
                <a16:creationId xmlns:a16="http://schemas.microsoft.com/office/drawing/2014/main" id="{0F287540-5AE3-D907-75AB-3C285CC7E3A0}"/>
              </a:ext>
            </a:extLst>
          </p:cNvPr>
          <p:cNvSpPr/>
          <p:nvPr/>
        </p:nvSpPr>
        <p:spPr>
          <a:xfrm>
            <a:off x="176664" y="2564697"/>
            <a:ext cx="3019481" cy="11201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I notice </a:t>
            </a:r>
            <a:r>
              <a:rPr lang="en-US" sz="950" dirty="0">
                <a:solidFill>
                  <a:srgbClr val="2B2B2B">
                    <a:alpha val="100000"/>
                  </a:srgbClr>
                </a:solidFill>
                <a:latin typeface="Arial"/>
                <a:cs typeface="Arial"/>
              </a:rPr>
              <a:t>out of home</a:t>
            </a:r>
            <a:r>
              <a:rPr sz="950" dirty="0">
                <a:solidFill>
                  <a:srgbClr val="2B2B2B">
                    <a:alpha val="100000"/>
                  </a:srgbClr>
                </a:solidFill>
                <a:latin typeface="Arial"/>
                <a:cs typeface="Arial"/>
              </a:rPr>
              <a:t> advertisements more often</a:t>
            </a:r>
          </a:p>
        </p:txBody>
      </p:sp>
      <p:sp>
        <p:nvSpPr>
          <p:cNvPr id="196" name="tx62">
            <a:extLst>
              <a:ext uri="{FF2B5EF4-FFF2-40B4-BE49-F238E27FC236}">
                <a16:creationId xmlns:a16="http://schemas.microsoft.com/office/drawing/2014/main" id="{B346618A-572A-D9DF-8378-1039A8F117B1}"/>
              </a:ext>
            </a:extLst>
          </p:cNvPr>
          <p:cNvSpPr/>
          <p:nvPr/>
        </p:nvSpPr>
        <p:spPr>
          <a:xfrm>
            <a:off x="-40643" y="2696656"/>
            <a:ext cx="3267260" cy="14200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when they are aligned with my needs and interests.</a:t>
            </a:r>
          </a:p>
        </p:txBody>
      </p:sp>
      <p:sp>
        <p:nvSpPr>
          <p:cNvPr id="197" name="TextBox 196">
            <a:extLst>
              <a:ext uri="{FF2B5EF4-FFF2-40B4-BE49-F238E27FC236}">
                <a16:creationId xmlns:a16="http://schemas.microsoft.com/office/drawing/2014/main" id="{91E1633E-42DF-53F3-7C81-CC2D9B644391}"/>
              </a:ext>
            </a:extLst>
          </p:cNvPr>
          <p:cNvSpPr txBox="1"/>
          <p:nvPr/>
        </p:nvSpPr>
        <p:spPr>
          <a:xfrm>
            <a:off x="10908776" y="1838700"/>
            <a:ext cx="804904" cy="459238"/>
          </a:xfrm>
          <a:prstGeom prst="rect">
            <a:avLst/>
          </a:prstGeom>
        </p:spPr>
        <p:txBody>
          <a:bodyPr vert="horz" wrap="square" lIns="0" tIns="0" rIns="0" bIns="0" rtlCol="0" anchor="t" anchorCtr="0">
            <a:noAutofit/>
          </a:bodyPr>
          <a:lstStyle/>
          <a:p>
            <a:pPr algn="ctr"/>
            <a:r>
              <a:rPr lang="en-US" sz="1200" b="1" baseline="0" dirty="0"/>
              <a:t>Total Agree</a:t>
            </a:r>
          </a:p>
        </p:txBody>
      </p:sp>
      <p:sp>
        <p:nvSpPr>
          <p:cNvPr id="3" name="Rectangle: Rounded Corners 2">
            <a:extLst>
              <a:ext uri="{FF2B5EF4-FFF2-40B4-BE49-F238E27FC236}">
                <a16:creationId xmlns:a16="http://schemas.microsoft.com/office/drawing/2014/main" id="{DF8409AB-80B3-219E-8D74-3647E91A1D2C}"/>
              </a:ext>
            </a:extLst>
          </p:cNvPr>
          <p:cNvSpPr/>
          <p:nvPr/>
        </p:nvSpPr>
        <p:spPr>
          <a:xfrm>
            <a:off x="80880" y="2336831"/>
            <a:ext cx="3044146" cy="1859162"/>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482417-1611-FAD1-FD9B-C6E89DFEF612}"/>
              </a:ext>
            </a:extLst>
          </p:cNvPr>
          <p:cNvSpPr txBox="1"/>
          <p:nvPr/>
        </p:nvSpPr>
        <p:spPr>
          <a:xfrm>
            <a:off x="8755236" y="6724227"/>
            <a:ext cx="2343074" cy="182880"/>
          </a:xfrm>
          <a:prstGeom prst="rect">
            <a:avLst/>
          </a:prstGeom>
        </p:spPr>
        <p:txBody>
          <a:bodyPr vert="horz" wrap="square" lIns="0" tIns="0" rIns="0" bIns="0" rtlCol="0" anchor="t" anchorCtr="0">
            <a:noAutofit/>
          </a:bodyPr>
          <a:lstStyle/>
          <a:p>
            <a:pPr algn="l"/>
            <a:r>
              <a:rPr lang="en-US" sz="800" baseline="0" dirty="0"/>
              <a:t>Total Agree = Strongly agree + Somewhat agree</a:t>
            </a:r>
          </a:p>
        </p:txBody>
      </p:sp>
      <p:grpSp>
        <p:nvGrpSpPr>
          <p:cNvPr id="56" name="Group 55">
            <a:extLst>
              <a:ext uri="{FF2B5EF4-FFF2-40B4-BE49-F238E27FC236}">
                <a16:creationId xmlns:a16="http://schemas.microsoft.com/office/drawing/2014/main" id="{8ADA5F4C-A182-B1D1-52F1-1FB5A4F9751A}"/>
              </a:ext>
            </a:extLst>
          </p:cNvPr>
          <p:cNvGrpSpPr/>
          <p:nvPr/>
        </p:nvGrpSpPr>
        <p:grpSpPr>
          <a:xfrm>
            <a:off x="3134601" y="1856740"/>
            <a:ext cx="7823256" cy="4592783"/>
            <a:chOff x="3948918" y="2461569"/>
            <a:chExt cx="6980187" cy="3695267"/>
          </a:xfrm>
        </p:grpSpPr>
        <p:sp>
          <p:nvSpPr>
            <p:cNvPr id="57" name="rc4">
              <a:extLst>
                <a:ext uri="{FF2B5EF4-FFF2-40B4-BE49-F238E27FC236}">
                  <a16:creationId xmlns:a16="http://schemas.microsoft.com/office/drawing/2014/main" id="{448BDB58-EF7F-64D8-94B9-2603EE8412C5}"/>
                </a:ext>
              </a:extLst>
            </p:cNvPr>
            <p:cNvSpPr/>
            <p:nvPr/>
          </p:nvSpPr>
          <p:spPr>
            <a:xfrm>
              <a:off x="3948918" y="2847841"/>
              <a:ext cx="1655274" cy="589273"/>
            </a:xfrm>
            <a:prstGeom prst="rect">
              <a:avLst/>
            </a:prstGeom>
            <a:solidFill>
              <a:srgbClr val="036061">
                <a:alpha val="100000"/>
              </a:srgbClr>
            </a:solidFill>
          </p:spPr>
          <p:txBody>
            <a:bodyPr/>
            <a:lstStyle/>
            <a:p>
              <a:endParaRPr dirty="0"/>
            </a:p>
          </p:txBody>
        </p:sp>
        <p:sp>
          <p:nvSpPr>
            <p:cNvPr id="58" name="rc5">
              <a:extLst>
                <a:ext uri="{FF2B5EF4-FFF2-40B4-BE49-F238E27FC236}">
                  <a16:creationId xmlns:a16="http://schemas.microsoft.com/office/drawing/2014/main" id="{52FD46A0-A26B-BB79-BB1D-AAFC8FE64E17}"/>
                </a:ext>
              </a:extLst>
            </p:cNvPr>
            <p:cNvSpPr/>
            <p:nvPr/>
          </p:nvSpPr>
          <p:spPr>
            <a:xfrm>
              <a:off x="5604192" y="2847841"/>
              <a:ext cx="2324626" cy="589273"/>
            </a:xfrm>
            <a:prstGeom prst="rect">
              <a:avLst/>
            </a:prstGeom>
            <a:solidFill>
              <a:srgbClr val="0DD6CC">
                <a:alpha val="100000"/>
              </a:srgbClr>
            </a:solidFill>
          </p:spPr>
          <p:txBody>
            <a:bodyPr/>
            <a:lstStyle/>
            <a:p>
              <a:endParaRPr dirty="0"/>
            </a:p>
          </p:txBody>
        </p:sp>
        <p:sp>
          <p:nvSpPr>
            <p:cNvPr id="59" name="rc6">
              <a:extLst>
                <a:ext uri="{FF2B5EF4-FFF2-40B4-BE49-F238E27FC236}">
                  <a16:creationId xmlns:a16="http://schemas.microsoft.com/office/drawing/2014/main" id="{5F4E3753-779B-C416-5825-EA2AF9CF55E9}"/>
                </a:ext>
              </a:extLst>
            </p:cNvPr>
            <p:cNvSpPr/>
            <p:nvPr/>
          </p:nvSpPr>
          <p:spPr>
            <a:xfrm>
              <a:off x="7928819" y="2847841"/>
              <a:ext cx="1420021" cy="589273"/>
            </a:xfrm>
            <a:prstGeom prst="rect">
              <a:avLst/>
            </a:prstGeom>
            <a:solidFill>
              <a:srgbClr val="E2B124">
                <a:alpha val="100000"/>
              </a:srgbClr>
            </a:solidFill>
          </p:spPr>
          <p:txBody>
            <a:bodyPr/>
            <a:lstStyle/>
            <a:p>
              <a:endParaRPr dirty="0"/>
            </a:p>
          </p:txBody>
        </p:sp>
        <p:sp>
          <p:nvSpPr>
            <p:cNvPr id="60" name="rc7">
              <a:extLst>
                <a:ext uri="{FF2B5EF4-FFF2-40B4-BE49-F238E27FC236}">
                  <a16:creationId xmlns:a16="http://schemas.microsoft.com/office/drawing/2014/main" id="{BA852CF1-2E7A-5E89-2E74-9B00A84B8784}"/>
                </a:ext>
              </a:extLst>
            </p:cNvPr>
            <p:cNvSpPr/>
            <p:nvPr/>
          </p:nvSpPr>
          <p:spPr>
            <a:xfrm>
              <a:off x="9348840" y="2847841"/>
              <a:ext cx="386609" cy="589273"/>
            </a:xfrm>
            <a:prstGeom prst="rect">
              <a:avLst/>
            </a:prstGeom>
            <a:solidFill>
              <a:srgbClr val="E83237">
                <a:alpha val="100000"/>
              </a:srgbClr>
            </a:solidFill>
          </p:spPr>
          <p:txBody>
            <a:bodyPr/>
            <a:lstStyle/>
            <a:p>
              <a:endParaRPr dirty="0"/>
            </a:p>
          </p:txBody>
        </p:sp>
        <p:sp>
          <p:nvSpPr>
            <p:cNvPr id="61" name="rc8">
              <a:extLst>
                <a:ext uri="{FF2B5EF4-FFF2-40B4-BE49-F238E27FC236}">
                  <a16:creationId xmlns:a16="http://schemas.microsoft.com/office/drawing/2014/main" id="{120F7E39-C39A-FAF4-8659-2BFBF29E9EF6}"/>
                </a:ext>
              </a:extLst>
            </p:cNvPr>
            <p:cNvSpPr/>
            <p:nvPr/>
          </p:nvSpPr>
          <p:spPr>
            <a:xfrm>
              <a:off x="9735450" y="2847841"/>
              <a:ext cx="401898" cy="589273"/>
            </a:xfrm>
            <a:prstGeom prst="rect">
              <a:avLst/>
            </a:prstGeom>
            <a:solidFill>
              <a:srgbClr val="7F0E11">
                <a:alpha val="100000"/>
              </a:srgbClr>
            </a:solidFill>
          </p:spPr>
          <p:txBody>
            <a:bodyPr/>
            <a:lstStyle/>
            <a:p>
              <a:endParaRPr dirty="0"/>
            </a:p>
          </p:txBody>
        </p:sp>
        <p:sp>
          <p:nvSpPr>
            <p:cNvPr id="62" name="rc9">
              <a:extLst>
                <a:ext uri="{FF2B5EF4-FFF2-40B4-BE49-F238E27FC236}">
                  <a16:creationId xmlns:a16="http://schemas.microsoft.com/office/drawing/2014/main" id="{03D0ECE4-5119-4162-59AE-63C4854079BF}"/>
                </a:ext>
              </a:extLst>
            </p:cNvPr>
            <p:cNvSpPr/>
            <p:nvPr/>
          </p:nvSpPr>
          <p:spPr>
            <a:xfrm>
              <a:off x="10137348" y="2847841"/>
              <a:ext cx="791756" cy="589273"/>
            </a:xfrm>
            <a:prstGeom prst="rect">
              <a:avLst/>
            </a:prstGeom>
            <a:solidFill>
              <a:srgbClr val="CACACA"/>
            </a:solidFill>
            <a:ln>
              <a:solidFill>
                <a:srgbClr val="CACACA"/>
              </a:solidFill>
            </a:ln>
          </p:spPr>
          <p:txBody>
            <a:bodyPr/>
            <a:lstStyle/>
            <a:p>
              <a:endParaRPr dirty="0"/>
            </a:p>
          </p:txBody>
        </p:sp>
        <p:sp>
          <p:nvSpPr>
            <p:cNvPr id="63" name="rc10">
              <a:extLst>
                <a:ext uri="{FF2B5EF4-FFF2-40B4-BE49-F238E27FC236}">
                  <a16:creationId xmlns:a16="http://schemas.microsoft.com/office/drawing/2014/main" id="{479D415F-2FA2-997C-AD96-B1CE1B019BD1}"/>
                </a:ext>
              </a:extLst>
            </p:cNvPr>
            <p:cNvSpPr/>
            <p:nvPr/>
          </p:nvSpPr>
          <p:spPr>
            <a:xfrm>
              <a:off x="3948918" y="5567563"/>
              <a:ext cx="642736" cy="589273"/>
            </a:xfrm>
            <a:prstGeom prst="rect">
              <a:avLst/>
            </a:prstGeom>
            <a:solidFill>
              <a:srgbClr val="036061">
                <a:alpha val="100000"/>
              </a:srgbClr>
            </a:solidFill>
          </p:spPr>
          <p:txBody>
            <a:bodyPr/>
            <a:lstStyle/>
            <a:p>
              <a:endParaRPr dirty="0"/>
            </a:p>
          </p:txBody>
        </p:sp>
        <p:sp>
          <p:nvSpPr>
            <p:cNvPr id="64" name="rc11">
              <a:extLst>
                <a:ext uri="{FF2B5EF4-FFF2-40B4-BE49-F238E27FC236}">
                  <a16:creationId xmlns:a16="http://schemas.microsoft.com/office/drawing/2014/main" id="{6D663642-FB0B-8C82-93D5-16BF16936D3F}"/>
                </a:ext>
              </a:extLst>
            </p:cNvPr>
            <p:cNvSpPr/>
            <p:nvPr/>
          </p:nvSpPr>
          <p:spPr>
            <a:xfrm>
              <a:off x="4591654" y="5567563"/>
              <a:ext cx="1460860" cy="589273"/>
            </a:xfrm>
            <a:prstGeom prst="rect">
              <a:avLst/>
            </a:prstGeom>
            <a:solidFill>
              <a:srgbClr val="0DD6CC">
                <a:alpha val="100000"/>
              </a:srgbClr>
            </a:solidFill>
          </p:spPr>
          <p:txBody>
            <a:bodyPr/>
            <a:lstStyle/>
            <a:p>
              <a:endParaRPr dirty="0"/>
            </a:p>
          </p:txBody>
        </p:sp>
        <p:sp>
          <p:nvSpPr>
            <p:cNvPr id="65" name="rc12">
              <a:extLst>
                <a:ext uri="{FF2B5EF4-FFF2-40B4-BE49-F238E27FC236}">
                  <a16:creationId xmlns:a16="http://schemas.microsoft.com/office/drawing/2014/main" id="{103A8065-EF00-7888-BAF0-AE7A6CBE3F66}"/>
                </a:ext>
              </a:extLst>
            </p:cNvPr>
            <p:cNvSpPr/>
            <p:nvPr/>
          </p:nvSpPr>
          <p:spPr>
            <a:xfrm>
              <a:off x="6052515" y="5567563"/>
              <a:ext cx="2339182" cy="589273"/>
            </a:xfrm>
            <a:prstGeom prst="rect">
              <a:avLst/>
            </a:prstGeom>
            <a:solidFill>
              <a:srgbClr val="E2B124">
                <a:alpha val="100000"/>
              </a:srgbClr>
            </a:solidFill>
          </p:spPr>
          <p:txBody>
            <a:bodyPr/>
            <a:lstStyle/>
            <a:p>
              <a:endParaRPr dirty="0"/>
            </a:p>
          </p:txBody>
        </p:sp>
        <p:sp>
          <p:nvSpPr>
            <p:cNvPr id="66" name="rc13">
              <a:extLst>
                <a:ext uri="{FF2B5EF4-FFF2-40B4-BE49-F238E27FC236}">
                  <a16:creationId xmlns:a16="http://schemas.microsoft.com/office/drawing/2014/main" id="{6E773EB7-1B5B-5F27-401E-4B0D3ECE6E83}"/>
                </a:ext>
              </a:extLst>
            </p:cNvPr>
            <p:cNvSpPr/>
            <p:nvPr/>
          </p:nvSpPr>
          <p:spPr>
            <a:xfrm>
              <a:off x="8391698" y="5567563"/>
              <a:ext cx="788741" cy="589273"/>
            </a:xfrm>
            <a:prstGeom prst="rect">
              <a:avLst/>
            </a:prstGeom>
            <a:solidFill>
              <a:srgbClr val="E83237">
                <a:alpha val="100000"/>
              </a:srgbClr>
            </a:solidFill>
          </p:spPr>
          <p:txBody>
            <a:bodyPr/>
            <a:lstStyle/>
            <a:p>
              <a:endParaRPr dirty="0"/>
            </a:p>
          </p:txBody>
        </p:sp>
        <p:sp>
          <p:nvSpPr>
            <p:cNvPr id="67" name="rc14">
              <a:extLst>
                <a:ext uri="{FF2B5EF4-FFF2-40B4-BE49-F238E27FC236}">
                  <a16:creationId xmlns:a16="http://schemas.microsoft.com/office/drawing/2014/main" id="{C26AABA5-1BC4-41FE-5D5A-C4CC11290F66}"/>
                </a:ext>
              </a:extLst>
            </p:cNvPr>
            <p:cNvSpPr/>
            <p:nvPr/>
          </p:nvSpPr>
          <p:spPr>
            <a:xfrm>
              <a:off x="9180439" y="5567563"/>
              <a:ext cx="555592" cy="589273"/>
            </a:xfrm>
            <a:prstGeom prst="rect">
              <a:avLst/>
            </a:prstGeom>
            <a:solidFill>
              <a:srgbClr val="7F0E11">
                <a:alpha val="100000"/>
              </a:srgbClr>
            </a:solidFill>
          </p:spPr>
          <p:txBody>
            <a:bodyPr/>
            <a:lstStyle/>
            <a:p>
              <a:endParaRPr dirty="0"/>
            </a:p>
          </p:txBody>
        </p:sp>
        <p:sp>
          <p:nvSpPr>
            <p:cNvPr id="68" name="rc15">
              <a:extLst>
                <a:ext uri="{FF2B5EF4-FFF2-40B4-BE49-F238E27FC236}">
                  <a16:creationId xmlns:a16="http://schemas.microsoft.com/office/drawing/2014/main" id="{DF20FB0E-FC75-E39D-CE57-951A79E56FAB}"/>
                </a:ext>
              </a:extLst>
            </p:cNvPr>
            <p:cNvSpPr/>
            <p:nvPr/>
          </p:nvSpPr>
          <p:spPr>
            <a:xfrm>
              <a:off x="9736032" y="5567563"/>
              <a:ext cx="1193073" cy="589273"/>
            </a:xfrm>
            <a:prstGeom prst="rect">
              <a:avLst/>
            </a:prstGeom>
            <a:solidFill>
              <a:srgbClr val="CACACA"/>
            </a:solidFill>
            <a:ln>
              <a:solidFill>
                <a:srgbClr val="CACACA"/>
              </a:solidFill>
            </a:ln>
          </p:spPr>
          <p:txBody>
            <a:bodyPr/>
            <a:lstStyle/>
            <a:p>
              <a:endParaRPr dirty="0"/>
            </a:p>
          </p:txBody>
        </p:sp>
        <p:sp>
          <p:nvSpPr>
            <p:cNvPr id="69" name="rc16">
              <a:extLst>
                <a:ext uri="{FF2B5EF4-FFF2-40B4-BE49-F238E27FC236}">
                  <a16:creationId xmlns:a16="http://schemas.microsoft.com/office/drawing/2014/main" id="{14D175E9-3C2A-37A0-95F1-8D956E8B60A9}"/>
                </a:ext>
              </a:extLst>
            </p:cNvPr>
            <p:cNvSpPr/>
            <p:nvPr/>
          </p:nvSpPr>
          <p:spPr>
            <a:xfrm>
              <a:off x="3948918" y="3754415"/>
              <a:ext cx="1162878" cy="589273"/>
            </a:xfrm>
            <a:prstGeom prst="rect">
              <a:avLst/>
            </a:prstGeom>
            <a:solidFill>
              <a:srgbClr val="036061">
                <a:alpha val="100000"/>
              </a:srgbClr>
            </a:solidFill>
          </p:spPr>
          <p:txBody>
            <a:bodyPr/>
            <a:lstStyle/>
            <a:p>
              <a:endParaRPr dirty="0"/>
            </a:p>
          </p:txBody>
        </p:sp>
        <p:sp>
          <p:nvSpPr>
            <p:cNvPr id="70" name="rc17">
              <a:extLst>
                <a:ext uri="{FF2B5EF4-FFF2-40B4-BE49-F238E27FC236}">
                  <a16:creationId xmlns:a16="http://schemas.microsoft.com/office/drawing/2014/main" id="{42C5D1B3-2031-A5B9-15D1-22F4A7DEB38F}"/>
                </a:ext>
              </a:extLst>
            </p:cNvPr>
            <p:cNvSpPr/>
            <p:nvPr/>
          </p:nvSpPr>
          <p:spPr>
            <a:xfrm>
              <a:off x="5111797" y="3754415"/>
              <a:ext cx="2595121" cy="589273"/>
            </a:xfrm>
            <a:prstGeom prst="rect">
              <a:avLst/>
            </a:prstGeom>
            <a:solidFill>
              <a:srgbClr val="0DD6CC">
                <a:alpha val="100000"/>
              </a:srgbClr>
            </a:solidFill>
          </p:spPr>
          <p:txBody>
            <a:bodyPr/>
            <a:lstStyle/>
            <a:p>
              <a:endParaRPr dirty="0"/>
            </a:p>
          </p:txBody>
        </p:sp>
        <p:sp>
          <p:nvSpPr>
            <p:cNvPr id="71" name="rc18">
              <a:extLst>
                <a:ext uri="{FF2B5EF4-FFF2-40B4-BE49-F238E27FC236}">
                  <a16:creationId xmlns:a16="http://schemas.microsoft.com/office/drawing/2014/main" id="{E298AD95-B2AD-257D-3695-3C5D927BC03F}"/>
                </a:ext>
              </a:extLst>
            </p:cNvPr>
            <p:cNvSpPr/>
            <p:nvPr/>
          </p:nvSpPr>
          <p:spPr>
            <a:xfrm>
              <a:off x="7706918" y="3754415"/>
              <a:ext cx="1543083" cy="589273"/>
            </a:xfrm>
            <a:prstGeom prst="rect">
              <a:avLst/>
            </a:prstGeom>
            <a:solidFill>
              <a:srgbClr val="E2B124">
                <a:alpha val="100000"/>
              </a:srgbClr>
            </a:solidFill>
          </p:spPr>
          <p:txBody>
            <a:bodyPr/>
            <a:lstStyle/>
            <a:p>
              <a:endParaRPr dirty="0"/>
            </a:p>
          </p:txBody>
        </p:sp>
        <p:sp>
          <p:nvSpPr>
            <p:cNvPr id="72" name="rc19">
              <a:extLst>
                <a:ext uri="{FF2B5EF4-FFF2-40B4-BE49-F238E27FC236}">
                  <a16:creationId xmlns:a16="http://schemas.microsoft.com/office/drawing/2014/main" id="{BE4B5CC7-324E-A0D7-BDD2-9E95ABC0A8BC}"/>
                </a:ext>
              </a:extLst>
            </p:cNvPr>
            <p:cNvSpPr/>
            <p:nvPr/>
          </p:nvSpPr>
          <p:spPr>
            <a:xfrm>
              <a:off x="9250002" y="3754415"/>
              <a:ext cx="421388" cy="589273"/>
            </a:xfrm>
            <a:prstGeom prst="rect">
              <a:avLst/>
            </a:prstGeom>
            <a:solidFill>
              <a:srgbClr val="E83237">
                <a:alpha val="100000"/>
              </a:srgbClr>
            </a:solidFill>
          </p:spPr>
          <p:txBody>
            <a:bodyPr/>
            <a:lstStyle/>
            <a:p>
              <a:endParaRPr dirty="0"/>
            </a:p>
          </p:txBody>
        </p:sp>
        <p:sp>
          <p:nvSpPr>
            <p:cNvPr id="73" name="rc20">
              <a:extLst>
                <a:ext uri="{FF2B5EF4-FFF2-40B4-BE49-F238E27FC236}">
                  <a16:creationId xmlns:a16="http://schemas.microsoft.com/office/drawing/2014/main" id="{0B8A61BC-605B-77C9-79B8-53B00ABBB644}"/>
                </a:ext>
              </a:extLst>
            </p:cNvPr>
            <p:cNvSpPr/>
            <p:nvPr/>
          </p:nvSpPr>
          <p:spPr>
            <a:xfrm>
              <a:off x="9671390" y="3754415"/>
              <a:ext cx="349723" cy="589273"/>
            </a:xfrm>
            <a:prstGeom prst="rect">
              <a:avLst/>
            </a:prstGeom>
            <a:solidFill>
              <a:srgbClr val="7F0E11">
                <a:alpha val="100000"/>
              </a:srgbClr>
            </a:solidFill>
          </p:spPr>
          <p:txBody>
            <a:bodyPr/>
            <a:lstStyle/>
            <a:p>
              <a:endParaRPr dirty="0"/>
            </a:p>
          </p:txBody>
        </p:sp>
        <p:sp>
          <p:nvSpPr>
            <p:cNvPr id="74" name="rc21">
              <a:extLst>
                <a:ext uri="{FF2B5EF4-FFF2-40B4-BE49-F238E27FC236}">
                  <a16:creationId xmlns:a16="http://schemas.microsoft.com/office/drawing/2014/main" id="{90B70349-2ED0-7BA2-AC44-2DA791D95CD5}"/>
                </a:ext>
              </a:extLst>
            </p:cNvPr>
            <p:cNvSpPr/>
            <p:nvPr/>
          </p:nvSpPr>
          <p:spPr>
            <a:xfrm>
              <a:off x="10021114" y="3754415"/>
              <a:ext cx="907991" cy="589273"/>
            </a:xfrm>
            <a:prstGeom prst="rect">
              <a:avLst/>
            </a:prstGeom>
            <a:solidFill>
              <a:srgbClr val="CACACA"/>
            </a:solidFill>
            <a:ln>
              <a:solidFill>
                <a:srgbClr val="CACACA"/>
              </a:solidFill>
            </a:ln>
          </p:spPr>
          <p:txBody>
            <a:bodyPr/>
            <a:lstStyle/>
            <a:p>
              <a:endParaRPr dirty="0"/>
            </a:p>
          </p:txBody>
        </p:sp>
        <p:sp>
          <p:nvSpPr>
            <p:cNvPr id="75" name="rc22">
              <a:extLst>
                <a:ext uri="{FF2B5EF4-FFF2-40B4-BE49-F238E27FC236}">
                  <a16:creationId xmlns:a16="http://schemas.microsoft.com/office/drawing/2014/main" id="{4A977055-3D46-216E-BC48-AF1D23991C6A}"/>
                </a:ext>
              </a:extLst>
            </p:cNvPr>
            <p:cNvSpPr/>
            <p:nvPr/>
          </p:nvSpPr>
          <p:spPr>
            <a:xfrm>
              <a:off x="3948918" y="4660989"/>
              <a:ext cx="730024" cy="589273"/>
            </a:xfrm>
            <a:prstGeom prst="rect">
              <a:avLst/>
            </a:prstGeom>
            <a:solidFill>
              <a:srgbClr val="036061">
                <a:alpha val="100000"/>
              </a:srgbClr>
            </a:solidFill>
          </p:spPr>
          <p:txBody>
            <a:bodyPr/>
            <a:lstStyle/>
            <a:p>
              <a:endParaRPr dirty="0"/>
            </a:p>
          </p:txBody>
        </p:sp>
        <p:sp>
          <p:nvSpPr>
            <p:cNvPr id="76" name="rc23">
              <a:extLst>
                <a:ext uri="{FF2B5EF4-FFF2-40B4-BE49-F238E27FC236}">
                  <a16:creationId xmlns:a16="http://schemas.microsoft.com/office/drawing/2014/main" id="{DCC4AC7E-C85A-8ACD-E5DD-D631C5F76309}"/>
                </a:ext>
              </a:extLst>
            </p:cNvPr>
            <p:cNvSpPr/>
            <p:nvPr/>
          </p:nvSpPr>
          <p:spPr>
            <a:xfrm>
              <a:off x="4678942" y="4660989"/>
              <a:ext cx="1961462" cy="589273"/>
            </a:xfrm>
            <a:prstGeom prst="rect">
              <a:avLst/>
            </a:prstGeom>
            <a:solidFill>
              <a:srgbClr val="0DD6CC">
                <a:alpha val="100000"/>
              </a:srgbClr>
            </a:solidFill>
          </p:spPr>
          <p:txBody>
            <a:bodyPr/>
            <a:lstStyle/>
            <a:p>
              <a:endParaRPr dirty="0"/>
            </a:p>
          </p:txBody>
        </p:sp>
        <p:sp>
          <p:nvSpPr>
            <p:cNvPr id="77" name="rc24">
              <a:extLst>
                <a:ext uri="{FF2B5EF4-FFF2-40B4-BE49-F238E27FC236}">
                  <a16:creationId xmlns:a16="http://schemas.microsoft.com/office/drawing/2014/main" id="{91E42C6E-DF3E-08CF-AD72-A0C2B9E935BA}"/>
                </a:ext>
              </a:extLst>
            </p:cNvPr>
            <p:cNvSpPr/>
            <p:nvPr/>
          </p:nvSpPr>
          <p:spPr>
            <a:xfrm>
              <a:off x="6640404" y="4660989"/>
              <a:ext cx="1983057" cy="589273"/>
            </a:xfrm>
            <a:prstGeom prst="rect">
              <a:avLst/>
            </a:prstGeom>
            <a:solidFill>
              <a:srgbClr val="E2B124">
                <a:alpha val="100000"/>
              </a:srgbClr>
            </a:solidFill>
          </p:spPr>
          <p:txBody>
            <a:bodyPr/>
            <a:lstStyle/>
            <a:p>
              <a:endParaRPr dirty="0"/>
            </a:p>
          </p:txBody>
        </p:sp>
        <p:sp>
          <p:nvSpPr>
            <p:cNvPr id="78" name="rc25">
              <a:extLst>
                <a:ext uri="{FF2B5EF4-FFF2-40B4-BE49-F238E27FC236}">
                  <a16:creationId xmlns:a16="http://schemas.microsoft.com/office/drawing/2014/main" id="{765C7A38-54C4-06CC-1159-EBAF58A0E9D6}"/>
                </a:ext>
              </a:extLst>
            </p:cNvPr>
            <p:cNvSpPr/>
            <p:nvPr/>
          </p:nvSpPr>
          <p:spPr>
            <a:xfrm>
              <a:off x="8623461" y="4660989"/>
              <a:ext cx="653964" cy="589273"/>
            </a:xfrm>
            <a:prstGeom prst="rect">
              <a:avLst/>
            </a:prstGeom>
            <a:solidFill>
              <a:srgbClr val="E83237">
                <a:alpha val="100000"/>
              </a:srgbClr>
            </a:solidFill>
          </p:spPr>
          <p:txBody>
            <a:bodyPr/>
            <a:lstStyle/>
            <a:p>
              <a:endParaRPr dirty="0"/>
            </a:p>
          </p:txBody>
        </p:sp>
        <p:sp>
          <p:nvSpPr>
            <p:cNvPr id="79" name="rc26">
              <a:extLst>
                <a:ext uri="{FF2B5EF4-FFF2-40B4-BE49-F238E27FC236}">
                  <a16:creationId xmlns:a16="http://schemas.microsoft.com/office/drawing/2014/main" id="{32C95AC5-AAF8-A05A-1632-7857A88EE380}"/>
                </a:ext>
              </a:extLst>
            </p:cNvPr>
            <p:cNvSpPr/>
            <p:nvPr/>
          </p:nvSpPr>
          <p:spPr>
            <a:xfrm>
              <a:off x="9277425" y="4660989"/>
              <a:ext cx="539873" cy="589273"/>
            </a:xfrm>
            <a:prstGeom prst="rect">
              <a:avLst/>
            </a:prstGeom>
            <a:solidFill>
              <a:srgbClr val="7F0E11">
                <a:alpha val="100000"/>
              </a:srgbClr>
            </a:solidFill>
          </p:spPr>
          <p:txBody>
            <a:bodyPr/>
            <a:lstStyle/>
            <a:p>
              <a:endParaRPr dirty="0"/>
            </a:p>
          </p:txBody>
        </p:sp>
        <p:sp>
          <p:nvSpPr>
            <p:cNvPr id="80" name="rc27">
              <a:extLst>
                <a:ext uri="{FF2B5EF4-FFF2-40B4-BE49-F238E27FC236}">
                  <a16:creationId xmlns:a16="http://schemas.microsoft.com/office/drawing/2014/main" id="{39E69323-1616-2D12-89B2-27DB8AF42E66}"/>
                </a:ext>
              </a:extLst>
            </p:cNvPr>
            <p:cNvSpPr/>
            <p:nvPr/>
          </p:nvSpPr>
          <p:spPr>
            <a:xfrm>
              <a:off x="9817299" y="4660989"/>
              <a:ext cx="1111805" cy="589273"/>
            </a:xfrm>
            <a:prstGeom prst="rect">
              <a:avLst/>
            </a:prstGeom>
            <a:solidFill>
              <a:srgbClr val="CACACA"/>
            </a:solidFill>
            <a:ln>
              <a:solidFill>
                <a:srgbClr val="CACACA"/>
              </a:solidFill>
            </a:ln>
          </p:spPr>
          <p:txBody>
            <a:bodyPr/>
            <a:lstStyle/>
            <a:p>
              <a:endParaRPr dirty="0"/>
            </a:p>
          </p:txBody>
        </p:sp>
        <p:sp>
          <p:nvSpPr>
            <p:cNvPr id="81" name="tx28">
              <a:extLst>
                <a:ext uri="{FF2B5EF4-FFF2-40B4-BE49-F238E27FC236}">
                  <a16:creationId xmlns:a16="http://schemas.microsoft.com/office/drawing/2014/main" id="{E0677146-8A65-A9F4-1AEB-1CF8D6226EC6}"/>
                </a:ext>
              </a:extLst>
            </p:cNvPr>
            <p:cNvSpPr/>
            <p:nvPr/>
          </p:nvSpPr>
          <p:spPr>
            <a:xfrm>
              <a:off x="6603817" y="308076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33%</a:t>
              </a:r>
            </a:p>
          </p:txBody>
        </p:sp>
        <p:sp>
          <p:nvSpPr>
            <p:cNvPr id="82" name="tx29">
              <a:extLst>
                <a:ext uri="{FF2B5EF4-FFF2-40B4-BE49-F238E27FC236}">
                  <a16:creationId xmlns:a16="http://schemas.microsoft.com/office/drawing/2014/main" id="{69700EEF-3C7C-DF37-459D-AF2A249640E6}"/>
                </a:ext>
              </a:extLst>
            </p:cNvPr>
            <p:cNvSpPr/>
            <p:nvPr/>
          </p:nvSpPr>
          <p:spPr>
            <a:xfrm>
              <a:off x="8476141" y="308076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83" name="tx30">
              <a:extLst>
                <a:ext uri="{FF2B5EF4-FFF2-40B4-BE49-F238E27FC236}">
                  <a16:creationId xmlns:a16="http://schemas.microsoft.com/office/drawing/2014/main" id="{2C7ABC94-724D-F6E6-192C-55082F312057}"/>
                </a:ext>
              </a:extLst>
            </p:cNvPr>
            <p:cNvSpPr/>
            <p:nvPr/>
          </p:nvSpPr>
          <p:spPr>
            <a:xfrm>
              <a:off x="10370538" y="308320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84" name="tx31">
              <a:extLst>
                <a:ext uri="{FF2B5EF4-FFF2-40B4-BE49-F238E27FC236}">
                  <a16:creationId xmlns:a16="http://schemas.microsoft.com/office/drawing/2014/main" id="{E63F690D-B83E-7FCF-B667-7871BADC5FD3}"/>
                </a:ext>
              </a:extLst>
            </p:cNvPr>
            <p:cNvSpPr/>
            <p:nvPr/>
          </p:nvSpPr>
          <p:spPr>
            <a:xfrm>
              <a:off x="5159396" y="580049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85" name="tx32">
              <a:extLst>
                <a:ext uri="{FF2B5EF4-FFF2-40B4-BE49-F238E27FC236}">
                  <a16:creationId xmlns:a16="http://schemas.microsoft.com/office/drawing/2014/main" id="{07EA0CA4-0F6D-4996-A125-DB3A534DD69E}"/>
                </a:ext>
              </a:extLst>
            </p:cNvPr>
            <p:cNvSpPr/>
            <p:nvPr/>
          </p:nvSpPr>
          <p:spPr>
            <a:xfrm>
              <a:off x="7059418" y="580049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34%</a:t>
              </a:r>
            </a:p>
          </p:txBody>
        </p:sp>
        <p:sp>
          <p:nvSpPr>
            <p:cNvPr id="86" name="tx33">
              <a:extLst>
                <a:ext uri="{FF2B5EF4-FFF2-40B4-BE49-F238E27FC236}">
                  <a16:creationId xmlns:a16="http://schemas.microsoft.com/office/drawing/2014/main" id="{5AD97E75-E933-DBA3-EB8A-65BA17BEA00C}"/>
                </a:ext>
              </a:extLst>
            </p:cNvPr>
            <p:cNvSpPr/>
            <p:nvPr/>
          </p:nvSpPr>
          <p:spPr>
            <a:xfrm>
              <a:off x="10169880" y="580292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17%</a:t>
              </a:r>
            </a:p>
          </p:txBody>
        </p:sp>
        <p:sp>
          <p:nvSpPr>
            <p:cNvPr id="87" name="tx34">
              <a:extLst>
                <a:ext uri="{FF2B5EF4-FFF2-40B4-BE49-F238E27FC236}">
                  <a16:creationId xmlns:a16="http://schemas.microsoft.com/office/drawing/2014/main" id="{4E523DED-0F7B-5FD6-5512-1E7D10449555}"/>
                </a:ext>
              </a:extLst>
            </p:cNvPr>
            <p:cNvSpPr/>
            <p:nvPr/>
          </p:nvSpPr>
          <p:spPr>
            <a:xfrm>
              <a:off x="6246668" y="398734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37%</a:t>
              </a:r>
            </a:p>
          </p:txBody>
        </p:sp>
        <p:sp>
          <p:nvSpPr>
            <p:cNvPr id="88" name="tx35">
              <a:extLst>
                <a:ext uri="{FF2B5EF4-FFF2-40B4-BE49-F238E27FC236}">
                  <a16:creationId xmlns:a16="http://schemas.microsoft.com/office/drawing/2014/main" id="{639C8CB2-A5B4-92D6-C9D1-E062F5A32552}"/>
                </a:ext>
              </a:extLst>
            </p:cNvPr>
            <p:cNvSpPr/>
            <p:nvPr/>
          </p:nvSpPr>
          <p:spPr>
            <a:xfrm>
              <a:off x="8315771" y="398734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22%</a:t>
              </a:r>
            </a:p>
          </p:txBody>
        </p:sp>
        <p:sp>
          <p:nvSpPr>
            <p:cNvPr id="90" name="tx36">
              <a:extLst>
                <a:ext uri="{FF2B5EF4-FFF2-40B4-BE49-F238E27FC236}">
                  <a16:creationId xmlns:a16="http://schemas.microsoft.com/office/drawing/2014/main" id="{08C8F431-FFAA-EC46-FD2F-1D1C8FBE4AB2}"/>
                </a:ext>
              </a:extLst>
            </p:cNvPr>
            <p:cNvSpPr/>
            <p:nvPr/>
          </p:nvSpPr>
          <p:spPr>
            <a:xfrm>
              <a:off x="10312421" y="398734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93" name="tx37">
              <a:extLst>
                <a:ext uri="{FF2B5EF4-FFF2-40B4-BE49-F238E27FC236}">
                  <a16:creationId xmlns:a16="http://schemas.microsoft.com/office/drawing/2014/main" id="{3EF91658-9C36-D2EB-E91C-349042A2711F}"/>
                </a:ext>
              </a:extLst>
            </p:cNvPr>
            <p:cNvSpPr/>
            <p:nvPr/>
          </p:nvSpPr>
          <p:spPr>
            <a:xfrm>
              <a:off x="5496984" y="48939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94" name="tx38">
              <a:extLst>
                <a:ext uri="{FF2B5EF4-FFF2-40B4-BE49-F238E27FC236}">
                  <a16:creationId xmlns:a16="http://schemas.microsoft.com/office/drawing/2014/main" id="{F50D7291-867A-03DC-2FC4-646969CCE050}"/>
                </a:ext>
              </a:extLst>
            </p:cNvPr>
            <p:cNvSpPr/>
            <p:nvPr/>
          </p:nvSpPr>
          <p:spPr>
            <a:xfrm>
              <a:off x="7469244" y="48939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96" name="tx39">
              <a:extLst>
                <a:ext uri="{FF2B5EF4-FFF2-40B4-BE49-F238E27FC236}">
                  <a16:creationId xmlns:a16="http://schemas.microsoft.com/office/drawing/2014/main" id="{AC764FDC-D4C0-855B-E474-19547B50E244}"/>
                </a:ext>
              </a:extLst>
            </p:cNvPr>
            <p:cNvSpPr/>
            <p:nvPr/>
          </p:nvSpPr>
          <p:spPr>
            <a:xfrm>
              <a:off x="10210513" y="48939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97" name="tx40">
              <a:extLst>
                <a:ext uri="{FF2B5EF4-FFF2-40B4-BE49-F238E27FC236}">
                  <a16:creationId xmlns:a16="http://schemas.microsoft.com/office/drawing/2014/main" id="{18DF3649-CF9A-64F9-6158-C3D64BCDD6BC}"/>
                </a:ext>
              </a:extLst>
            </p:cNvPr>
            <p:cNvSpPr/>
            <p:nvPr/>
          </p:nvSpPr>
          <p:spPr>
            <a:xfrm>
              <a:off x="4613866" y="308076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24%</a:t>
              </a:r>
            </a:p>
          </p:txBody>
        </p:sp>
        <p:sp>
          <p:nvSpPr>
            <p:cNvPr id="98" name="tx41">
              <a:extLst>
                <a:ext uri="{FF2B5EF4-FFF2-40B4-BE49-F238E27FC236}">
                  <a16:creationId xmlns:a16="http://schemas.microsoft.com/office/drawing/2014/main" id="{E11E212B-F3D1-A101-D241-C2F0615CAE52}"/>
                </a:ext>
              </a:extLst>
            </p:cNvPr>
            <p:cNvSpPr/>
            <p:nvPr/>
          </p:nvSpPr>
          <p:spPr>
            <a:xfrm>
              <a:off x="9424661" y="3080768"/>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99" name="tx42">
              <a:extLst>
                <a:ext uri="{FF2B5EF4-FFF2-40B4-BE49-F238E27FC236}">
                  <a16:creationId xmlns:a16="http://schemas.microsoft.com/office/drawing/2014/main" id="{29DCF153-A091-9AB9-8A32-6748EF3CE617}"/>
                </a:ext>
              </a:extLst>
            </p:cNvPr>
            <p:cNvSpPr/>
            <p:nvPr/>
          </p:nvSpPr>
          <p:spPr>
            <a:xfrm>
              <a:off x="9818915" y="3080768"/>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100" name="tx43">
              <a:extLst>
                <a:ext uri="{FF2B5EF4-FFF2-40B4-BE49-F238E27FC236}">
                  <a16:creationId xmlns:a16="http://schemas.microsoft.com/office/drawing/2014/main" id="{7E91E9D6-2D5C-6412-4DCE-BDFF060E2D67}"/>
                </a:ext>
              </a:extLst>
            </p:cNvPr>
            <p:cNvSpPr/>
            <p:nvPr/>
          </p:nvSpPr>
          <p:spPr>
            <a:xfrm>
              <a:off x="4152802" y="580049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101" name="tx44">
              <a:extLst>
                <a:ext uri="{FF2B5EF4-FFF2-40B4-BE49-F238E27FC236}">
                  <a16:creationId xmlns:a16="http://schemas.microsoft.com/office/drawing/2014/main" id="{617AAC44-0C3D-EFB0-6DC4-43B1D28F8CF7}"/>
                </a:ext>
              </a:extLst>
            </p:cNvPr>
            <p:cNvSpPr/>
            <p:nvPr/>
          </p:nvSpPr>
          <p:spPr>
            <a:xfrm>
              <a:off x="8623380" y="580292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102" name="tx45">
              <a:extLst>
                <a:ext uri="{FF2B5EF4-FFF2-40B4-BE49-F238E27FC236}">
                  <a16:creationId xmlns:a16="http://schemas.microsoft.com/office/drawing/2014/main" id="{8B160AEC-12C2-8D26-D7D8-316060043122}"/>
                </a:ext>
              </a:extLst>
            </p:cNvPr>
            <p:cNvSpPr/>
            <p:nvPr/>
          </p:nvSpPr>
          <p:spPr>
            <a:xfrm>
              <a:off x="9340751" y="580049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103" name="tx46">
              <a:extLst>
                <a:ext uri="{FF2B5EF4-FFF2-40B4-BE49-F238E27FC236}">
                  <a16:creationId xmlns:a16="http://schemas.microsoft.com/office/drawing/2014/main" id="{25A2446F-ACE8-809F-03F3-03AC345D323D}"/>
                </a:ext>
              </a:extLst>
            </p:cNvPr>
            <p:cNvSpPr/>
            <p:nvPr/>
          </p:nvSpPr>
          <p:spPr>
            <a:xfrm>
              <a:off x="4367668" y="3989781"/>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104" name="tx47">
              <a:extLst>
                <a:ext uri="{FF2B5EF4-FFF2-40B4-BE49-F238E27FC236}">
                  <a16:creationId xmlns:a16="http://schemas.microsoft.com/office/drawing/2014/main" id="{0C84ACD8-A147-8A60-E7F2-18928B127E30}"/>
                </a:ext>
              </a:extLst>
            </p:cNvPr>
            <p:cNvSpPr/>
            <p:nvPr/>
          </p:nvSpPr>
          <p:spPr>
            <a:xfrm>
              <a:off x="9343212" y="398734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105" name="tx48">
              <a:extLst>
                <a:ext uri="{FF2B5EF4-FFF2-40B4-BE49-F238E27FC236}">
                  <a16:creationId xmlns:a16="http://schemas.microsoft.com/office/drawing/2014/main" id="{E7BC68CF-B5D6-C4C6-A796-49CAC00A5333}"/>
                </a:ext>
              </a:extLst>
            </p:cNvPr>
            <p:cNvSpPr/>
            <p:nvPr/>
          </p:nvSpPr>
          <p:spPr>
            <a:xfrm>
              <a:off x="9728768" y="3989781"/>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106" name="tx49">
              <a:extLst>
                <a:ext uri="{FF2B5EF4-FFF2-40B4-BE49-F238E27FC236}">
                  <a16:creationId xmlns:a16="http://schemas.microsoft.com/office/drawing/2014/main" id="{C5F31B9C-2E24-C4D4-D019-1C119381165C}"/>
                </a:ext>
              </a:extLst>
            </p:cNvPr>
            <p:cNvSpPr/>
            <p:nvPr/>
          </p:nvSpPr>
          <p:spPr>
            <a:xfrm>
              <a:off x="4151241" y="48939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10%</a:t>
              </a:r>
            </a:p>
          </p:txBody>
        </p:sp>
        <p:sp>
          <p:nvSpPr>
            <p:cNvPr id="107" name="tx50">
              <a:extLst>
                <a:ext uri="{FF2B5EF4-FFF2-40B4-BE49-F238E27FC236}">
                  <a16:creationId xmlns:a16="http://schemas.microsoft.com/office/drawing/2014/main" id="{358002BB-AE27-26C0-8BDF-118917D4EE12}"/>
                </a:ext>
              </a:extLst>
            </p:cNvPr>
            <p:cNvSpPr/>
            <p:nvPr/>
          </p:nvSpPr>
          <p:spPr>
            <a:xfrm>
              <a:off x="8832959" y="489391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a:t>
              </a:r>
            </a:p>
          </p:txBody>
        </p:sp>
        <p:sp>
          <p:nvSpPr>
            <p:cNvPr id="124" name="tx51">
              <a:extLst>
                <a:ext uri="{FF2B5EF4-FFF2-40B4-BE49-F238E27FC236}">
                  <a16:creationId xmlns:a16="http://schemas.microsoft.com/office/drawing/2014/main" id="{109E9AC1-7758-32FA-1180-E83FAB98391A}"/>
                </a:ext>
              </a:extLst>
            </p:cNvPr>
            <p:cNvSpPr/>
            <p:nvPr/>
          </p:nvSpPr>
          <p:spPr>
            <a:xfrm>
              <a:off x="9429878" y="489391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125" name="tx77">
              <a:extLst>
                <a:ext uri="{FF2B5EF4-FFF2-40B4-BE49-F238E27FC236}">
                  <a16:creationId xmlns:a16="http://schemas.microsoft.com/office/drawing/2014/main" id="{934E488F-BDEE-A674-F83E-8D39924F0BBF}"/>
                </a:ext>
              </a:extLst>
            </p:cNvPr>
            <p:cNvSpPr/>
            <p:nvPr/>
          </p:nvSpPr>
          <p:spPr>
            <a:xfrm>
              <a:off x="4530860" y="2461569"/>
              <a:ext cx="10062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126" name="tx79">
              <a:extLst>
                <a:ext uri="{FF2B5EF4-FFF2-40B4-BE49-F238E27FC236}">
                  <a16:creationId xmlns:a16="http://schemas.microsoft.com/office/drawing/2014/main" id="{F2081CFE-C5C8-8E0A-E91D-4BA0ACCBDD5D}"/>
                </a:ext>
              </a:extLst>
            </p:cNvPr>
            <p:cNvSpPr/>
            <p:nvPr/>
          </p:nvSpPr>
          <p:spPr>
            <a:xfrm>
              <a:off x="5674081" y="2461569"/>
              <a:ext cx="100622"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grpSp>
      <p:sp>
        <p:nvSpPr>
          <p:cNvPr id="4" name="sub_title">
            <a:extLst>
              <a:ext uri="{FF2B5EF4-FFF2-40B4-BE49-F238E27FC236}">
                <a16:creationId xmlns:a16="http://schemas.microsoft.com/office/drawing/2014/main" id="{3BF10020-0FA5-A2F0-34E9-D7059A1A3701}"/>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Please indicate how strongly you agree or disagree with each of the statements below.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7" name="Table 257">
            <a:extLst>
              <a:ext uri="{FF2B5EF4-FFF2-40B4-BE49-F238E27FC236}">
                <a16:creationId xmlns:a16="http://schemas.microsoft.com/office/drawing/2014/main" id="{BA9EC90B-E2F5-6AB9-0022-004FB97CA159}"/>
              </a:ext>
            </a:extLst>
          </p:cNvPr>
          <p:cNvGraphicFramePr>
            <a:graphicFrameLocks noGrp="1"/>
          </p:cNvGraphicFramePr>
          <p:nvPr>
            <p:extLst>
              <p:ext uri="{D42A27DB-BD31-4B8C-83A1-F6EECF244321}">
                <p14:modId xmlns:p14="http://schemas.microsoft.com/office/powerpoint/2010/main" val="823395558"/>
              </p:ext>
            </p:extLst>
          </p:nvPr>
        </p:nvGraphicFramePr>
        <p:xfrm>
          <a:off x="5129705" y="2583421"/>
          <a:ext cx="544200" cy="4136778"/>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459642">
                <a:tc>
                  <a:txBody>
                    <a:bodyPr/>
                    <a:lstStyle/>
                    <a:p>
                      <a:pPr algn="ctr" fontAlgn="b"/>
                      <a:r>
                        <a:rPr lang="en-US" sz="1100" b="0" i="0" u="none" strike="noStrike" dirty="0">
                          <a:solidFill>
                            <a:srgbClr val="000000"/>
                          </a:solidFill>
                          <a:effectLst/>
                          <a:latin typeface="+mn-lt"/>
                        </a:rPr>
                        <a:t>43%</a:t>
                      </a:r>
                    </a:p>
                  </a:txBody>
                  <a:tcPr marL="6350" marR="6350" marT="6350" marB="0" anchor="ctr">
                    <a:noFill/>
                  </a:tcPr>
                </a:tc>
                <a:extLst>
                  <a:ext uri="{0D108BD9-81ED-4DB2-BD59-A6C34878D82A}">
                    <a16:rowId xmlns:a16="http://schemas.microsoft.com/office/drawing/2014/main" val="741996259"/>
                  </a:ext>
                </a:extLst>
              </a:tr>
              <a:tr h="459642">
                <a:tc>
                  <a:txBody>
                    <a:bodyPr/>
                    <a:lstStyle/>
                    <a:p>
                      <a:pPr algn="ctr" fontAlgn="b"/>
                      <a:r>
                        <a:rPr lang="en-US" sz="1100" b="0" i="0" u="none" strike="noStrike" dirty="0">
                          <a:solidFill>
                            <a:srgbClr val="000000"/>
                          </a:solidFill>
                          <a:effectLst/>
                          <a:latin typeface="+mn-lt"/>
                        </a:rPr>
                        <a:t>45%</a:t>
                      </a:r>
                    </a:p>
                  </a:txBody>
                  <a:tcPr marL="6350" marR="6350" marT="6350" marB="0" anchor="ctr">
                    <a:noFill/>
                  </a:tcPr>
                </a:tc>
                <a:extLst>
                  <a:ext uri="{0D108BD9-81ED-4DB2-BD59-A6C34878D82A}">
                    <a16:rowId xmlns:a16="http://schemas.microsoft.com/office/drawing/2014/main" val="729593902"/>
                  </a:ext>
                </a:extLst>
              </a:tr>
              <a:tr h="459642">
                <a:tc>
                  <a:txBody>
                    <a:bodyPr/>
                    <a:lstStyle/>
                    <a:p>
                      <a:pPr algn="ctr" fontAlgn="b"/>
                      <a:r>
                        <a:rPr lang="en-US" sz="1100" b="0" i="0" u="none" strike="noStrike" dirty="0">
                          <a:solidFill>
                            <a:srgbClr val="000000"/>
                          </a:solidFill>
                          <a:effectLst/>
                          <a:latin typeface="+mn-lt"/>
                        </a:rPr>
                        <a:t>40%</a:t>
                      </a:r>
                    </a:p>
                  </a:txBody>
                  <a:tcPr marL="6350" marR="6350" marT="6350" marB="0" anchor="ctr">
                    <a:noFill/>
                  </a:tcPr>
                </a:tc>
                <a:extLst>
                  <a:ext uri="{0D108BD9-81ED-4DB2-BD59-A6C34878D82A}">
                    <a16:rowId xmlns:a16="http://schemas.microsoft.com/office/drawing/2014/main" val="3068539284"/>
                  </a:ext>
                </a:extLst>
              </a:tr>
              <a:tr h="459642">
                <a:tc>
                  <a:txBody>
                    <a:bodyPr/>
                    <a:lstStyle/>
                    <a:p>
                      <a:pPr algn="ctr" fontAlgn="b"/>
                      <a:r>
                        <a:rPr lang="en-US" sz="1100" b="0" i="0" u="none" strike="noStrike" dirty="0">
                          <a:solidFill>
                            <a:srgbClr val="000000"/>
                          </a:solidFill>
                          <a:effectLst/>
                          <a:latin typeface="+mn-lt"/>
                        </a:rPr>
                        <a:t>50%</a:t>
                      </a:r>
                    </a:p>
                  </a:txBody>
                  <a:tcPr marL="6350" marR="6350" marT="6350" marB="0" anchor="ctr">
                    <a:noFill/>
                  </a:tcPr>
                </a:tc>
                <a:extLst>
                  <a:ext uri="{0D108BD9-81ED-4DB2-BD59-A6C34878D82A}">
                    <a16:rowId xmlns:a16="http://schemas.microsoft.com/office/drawing/2014/main" val="4003323670"/>
                  </a:ext>
                </a:extLst>
              </a:tr>
              <a:tr h="459642">
                <a:tc>
                  <a:txBody>
                    <a:bodyPr/>
                    <a:lstStyle/>
                    <a:p>
                      <a:pPr algn="ctr" fontAlgn="b"/>
                      <a:r>
                        <a:rPr lang="en-US" sz="1100" b="0" i="0" u="none" strike="noStrike" dirty="0">
                          <a:solidFill>
                            <a:srgbClr val="000000"/>
                          </a:solidFill>
                          <a:effectLst/>
                          <a:latin typeface="+mn-lt"/>
                        </a:rPr>
                        <a:t>40%</a:t>
                      </a:r>
                    </a:p>
                  </a:txBody>
                  <a:tcPr marL="6350" marR="6350" marT="6350" marB="0" anchor="ctr">
                    <a:noFill/>
                  </a:tcPr>
                </a:tc>
                <a:extLst>
                  <a:ext uri="{0D108BD9-81ED-4DB2-BD59-A6C34878D82A}">
                    <a16:rowId xmlns:a16="http://schemas.microsoft.com/office/drawing/2014/main" val="3207086928"/>
                  </a:ext>
                </a:extLst>
              </a:tr>
              <a:tr h="459642">
                <a:tc>
                  <a:txBody>
                    <a:bodyPr/>
                    <a:lstStyle/>
                    <a:p>
                      <a:pPr algn="ctr" fontAlgn="b"/>
                      <a:r>
                        <a:rPr lang="en-US" sz="1100" b="0" i="0" u="none" strike="noStrike" dirty="0">
                          <a:solidFill>
                            <a:srgbClr val="000000"/>
                          </a:solidFill>
                          <a:effectLst/>
                          <a:latin typeface="+mn-lt"/>
                        </a:rPr>
                        <a:t>40%</a:t>
                      </a:r>
                    </a:p>
                  </a:txBody>
                  <a:tcPr marL="6350" marR="6350" marT="6350" marB="0" anchor="ctr">
                    <a:noFill/>
                  </a:tcPr>
                </a:tc>
                <a:extLst>
                  <a:ext uri="{0D108BD9-81ED-4DB2-BD59-A6C34878D82A}">
                    <a16:rowId xmlns:a16="http://schemas.microsoft.com/office/drawing/2014/main" val="1069506320"/>
                  </a:ext>
                </a:extLst>
              </a:tr>
              <a:tr h="459642">
                <a:tc>
                  <a:txBody>
                    <a:bodyPr/>
                    <a:lstStyle/>
                    <a:p>
                      <a:pPr algn="ctr" fontAlgn="b"/>
                      <a:r>
                        <a:rPr lang="en-US" sz="1100" b="0" i="0" u="none" strike="noStrike" dirty="0">
                          <a:solidFill>
                            <a:srgbClr val="000000"/>
                          </a:solidFill>
                          <a:effectLst/>
                          <a:latin typeface="+mn-lt"/>
                        </a:rPr>
                        <a:t>39%</a:t>
                      </a:r>
                    </a:p>
                  </a:txBody>
                  <a:tcPr marL="6350" marR="6350" marT="6350" marB="0" anchor="ctr">
                    <a:noFill/>
                  </a:tcPr>
                </a:tc>
                <a:extLst>
                  <a:ext uri="{0D108BD9-81ED-4DB2-BD59-A6C34878D82A}">
                    <a16:rowId xmlns:a16="http://schemas.microsoft.com/office/drawing/2014/main" val="1046545314"/>
                  </a:ext>
                </a:extLst>
              </a:tr>
              <a:tr h="459642">
                <a:tc>
                  <a:txBody>
                    <a:bodyPr/>
                    <a:lstStyle/>
                    <a:p>
                      <a:pPr algn="ctr" fontAlgn="b"/>
                      <a:r>
                        <a:rPr lang="en-US" sz="1100" b="0" i="0" u="none" strike="noStrike" dirty="0">
                          <a:solidFill>
                            <a:srgbClr val="000000"/>
                          </a:solidFill>
                          <a:effectLst/>
                          <a:latin typeface="+mn-lt"/>
                        </a:rPr>
                        <a:t>49%</a:t>
                      </a:r>
                    </a:p>
                  </a:txBody>
                  <a:tcPr marL="6350" marR="6350" marT="6350" marB="0" anchor="ctr">
                    <a:noFill/>
                  </a:tcPr>
                </a:tc>
                <a:extLst>
                  <a:ext uri="{0D108BD9-81ED-4DB2-BD59-A6C34878D82A}">
                    <a16:rowId xmlns:a16="http://schemas.microsoft.com/office/drawing/2014/main" val="1660049782"/>
                  </a:ext>
                </a:extLst>
              </a:tr>
              <a:tr h="459642">
                <a:tc>
                  <a:txBody>
                    <a:bodyPr/>
                    <a:lstStyle/>
                    <a:p>
                      <a:pPr algn="ctr" fontAlgn="b"/>
                      <a:r>
                        <a:rPr lang="en-US" sz="1100" b="0" i="0" u="none" strike="noStrike" dirty="0">
                          <a:solidFill>
                            <a:srgbClr val="000000"/>
                          </a:solidFill>
                          <a:effectLst/>
                          <a:latin typeface="+mn-lt"/>
                        </a:rPr>
                        <a:t>45%</a:t>
                      </a:r>
                    </a:p>
                  </a:txBody>
                  <a:tcPr marL="6350" marR="6350" marT="6350" marB="0" anchor="ctr">
                    <a:noFill/>
                  </a:tcPr>
                </a:tc>
                <a:extLst>
                  <a:ext uri="{0D108BD9-81ED-4DB2-BD59-A6C34878D82A}">
                    <a16:rowId xmlns:a16="http://schemas.microsoft.com/office/drawing/2014/main" val="964946084"/>
                  </a:ext>
                </a:extLst>
              </a:tr>
            </a:tbl>
          </a:graphicData>
        </a:graphic>
      </p:graphicFrame>
      <p:sp>
        <p:nvSpPr>
          <p:cNvPr id="157" name="black_box_title"/>
          <p:cNvSpPr>
            <a:spLocks noGrp="1"/>
          </p:cNvSpPr>
          <p:nvPr>
            <p:ph type="body" sz="quarter" idx="13" hasCustomPrompt="1"/>
          </p:nvPr>
        </p:nvSpPr>
        <p:spPr>
          <a:xfrm>
            <a:off x="1073744" y="672572"/>
            <a:ext cx="6858000" cy="176493"/>
          </a:xfrm>
        </p:spPr>
        <p:txBody>
          <a:bodyPr/>
          <a:lstStyle/>
          <a:p>
            <a:r>
              <a:rPr lang="en-US" dirty="0"/>
              <a:t>ENGAGEMENT WITH OOH ADVERTISING</a:t>
            </a:r>
          </a:p>
        </p:txBody>
      </p:sp>
      <p:sp>
        <p:nvSpPr>
          <p:cNvPr id="15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160" name="qnum"/>
          <p:cNvSpPr>
            <a:spLocks noGrp="1"/>
          </p:cNvSpPr>
          <p:nvPr>
            <p:ph type="body" sz="quarter" idx="14" hasCustomPrompt="1"/>
          </p:nvPr>
        </p:nvSpPr>
        <p:spPr>
          <a:xfrm>
            <a:off x="-1859501" y="-875507"/>
            <a:ext cx="1673225" cy="728663"/>
          </a:xfrm>
        </p:spPr>
        <p:txBody>
          <a:bodyPr/>
          <a:lstStyle/>
          <a:p>
            <a:r>
              <a:rPr dirty="0"/>
              <a:t>OAAA13</a:t>
            </a:r>
          </a:p>
        </p:txBody>
      </p:sp>
      <p:sp>
        <p:nvSpPr>
          <p:cNvPr id="163" name="main_title">
            <a:extLst>
              <a:ext uri="{FF2B5EF4-FFF2-40B4-BE49-F238E27FC236}">
                <a16:creationId xmlns:a16="http://schemas.microsoft.com/office/drawing/2014/main" id="{4E8D1180-23E2-7A56-C27E-C18BCD6A9E18}"/>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Three-in-five Black (58%) and Asian (59%) adults as well as at least half of Hispanic (56%) and younger (18-34: 50%) adults are </a:t>
            </a:r>
            <a:r>
              <a:rPr lang="en-US" sz="1800" i="1" dirty="0"/>
              <a:t>much more likely </a:t>
            </a:r>
            <a:r>
              <a:rPr lang="en-US" sz="1800" dirty="0"/>
              <a:t>or </a:t>
            </a:r>
            <a:r>
              <a:rPr lang="en-US" sz="1800" i="1" dirty="0"/>
              <a:t>somewhat more likely </a:t>
            </a:r>
            <a:r>
              <a:rPr lang="en-US" sz="1800" dirty="0"/>
              <a:t>to notice an OOH ad that reflected their cultural identity.</a:t>
            </a:r>
          </a:p>
        </p:txBody>
      </p:sp>
      <p:sp>
        <p:nvSpPr>
          <p:cNvPr id="2" name="pt127">
            <a:extLst>
              <a:ext uri="{FF2B5EF4-FFF2-40B4-BE49-F238E27FC236}">
                <a16:creationId xmlns:a16="http://schemas.microsoft.com/office/drawing/2014/main" id="{3DD75B81-EA6A-3419-E086-DB78E6651B5A}"/>
              </a:ext>
            </a:extLst>
          </p:cNvPr>
          <p:cNvSpPr/>
          <p:nvPr/>
        </p:nvSpPr>
        <p:spPr>
          <a:xfrm>
            <a:off x="3280374" y="2068535"/>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endParaRPr dirty="0"/>
          </a:p>
        </p:txBody>
      </p:sp>
      <p:sp>
        <p:nvSpPr>
          <p:cNvPr id="4" name="pt129">
            <a:extLst>
              <a:ext uri="{FF2B5EF4-FFF2-40B4-BE49-F238E27FC236}">
                <a16:creationId xmlns:a16="http://schemas.microsoft.com/office/drawing/2014/main" id="{DC7FBEBE-B60C-DE01-166E-1CE698BBA435}"/>
              </a:ext>
            </a:extLst>
          </p:cNvPr>
          <p:cNvSpPr/>
          <p:nvPr/>
        </p:nvSpPr>
        <p:spPr>
          <a:xfrm>
            <a:off x="4544004" y="2068535"/>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58" name="pt131">
            <a:extLst>
              <a:ext uri="{FF2B5EF4-FFF2-40B4-BE49-F238E27FC236}">
                <a16:creationId xmlns:a16="http://schemas.microsoft.com/office/drawing/2014/main" id="{EC7B00DB-5E14-25E0-B90D-130E1941FDA9}"/>
              </a:ext>
            </a:extLst>
          </p:cNvPr>
          <p:cNvSpPr/>
          <p:nvPr/>
        </p:nvSpPr>
        <p:spPr>
          <a:xfrm>
            <a:off x="5780970" y="2068535"/>
            <a:ext cx="182880" cy="182880"/>
          </a:xfrm>
          <a:prstGeom prst="ellipse">
            <a:avLst/>
          </a:prstGeom>
          <a:solidFill>
            <a:srgbClr val="E2B124">
              <a:alpha val="100000"/>
            </a:srgbClr>
          </a:solidFill>
          <a:ln w="9000" cap="rnd">
            <a:solidFill>
              <a:srgbClr val="E2B124">
                <a:alpha val="100000"/>
              </a:srgbClr>
            </a:solidFill>
            <a:prstDash val="solid"/>
            <a:round/>
          </a:ln>
        </p:spPr>
        <p:txBody>
          <a:bodyPr/>
          <a:lstStyle/>
          <a:p>
            <a:endParaRPr dirty="0"/>
          </a:p>
        </p:txBody>
      </p:sp>
      <p:sp>
        <p:nvSpPr>
          <p:cNvPr id="161" name="pt133">
            <a:extLst>
              <a:ext uri="{FF2B5EF4-FFF2-40B4-BE49-F238E27FC236}">
                <a16:creationId xmlns:a16="http://schemas.microsoft.com/office/drawing/2014/main" id="{F2F002B7-CF6F-77B9-6644-E7B7653AD4A1}"/>
              </a:ext>
            </a:extLst>
          </p:cNvPr>
          <p:cNvSpPr/>
          <p:nvPr/>
        </p:nvSpPr>
        <p:spPr>
          <a:xfrm>
            <a:off x="6863625" y="2068535"/>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162" name="pt135">
            <a:extLst>
              <a:ext uri="{FF2B5EF4-FFF2-40B4-BE49-F238E27FC236}">
                <a16:creationId xmlns:a16="http://schemas.microsoft.com/office/drawing/2014/main" id="{F69ED540-474F-7344-D8E6-614079F72BC6}"/>
              </a:ext>
            </a:extLst>
          </p:cNvPr>
          <p:cNvSpPr/>
          <p:nvPr/>
        </p:nvSpPr>
        <p:spPr>
          <a:xfrm>
            <a:off x="8040266" y="2068535"/>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endParaRPr dirty="0"/>
          </a:p>
        </p:txBody>
      </p:sp>
      <p:sp>
        <p:nvSpPr>
          <p:cNvPr id="165" name="pt137">
            <a:extLst>
              <a:ext uri="{FF2B5EF4-FFF2-40B4-BE49-F238E27FC236}">
                <a16:creationId xmlns:a16="http://schemas.microsoft.com/office/drawing/2014/main" id="{8F1F6BB9-E26E-1C74-3916-1B88271580E3}"/>
              </a:ext>
            </a:extLst>
          </p:cNvPr>
          <p:cNvSpPr/>
          <p:nvPr/>
        </p:nvSpPr>
        <p:spPr>
          <a:xfrm>
            <a:off x="9243571" y="2068535"/>
            <a:ext cx="182880" cy="182880"/>
          </a:xfrm>
          <a:prstGeom prst="ellipse">
            <a:avLst/>
          </a:prstGeom>
          <a:solidFill>
            <a:srgbClr val="CACACA">
              <a:alpha val="100000"/>
            </a:srgbClr>
          </a:solidFill>
          <a:ln w="9000" cap="rnd">
            <a:solidFill>
              <a:srgbClr val="CACACA">
                <a:alpha val="100000"/>
              </a:srgbClr>
            </a:solidFill>
            <a:prstDash val="solid"/>
            <a:round/>
          </a:ln>
        </p:spPr>
        <p:txBody>
          <a:bodyPr/>
          <a:lstStyle/>
          <a:p>
            <a:endParaRPr dirty="0"/>
          </a:p>
        </p:txBody>
      </p:sp>
      <p:sp>
        <p:nvSpPr>
          <p:cNvPr id="166" name="tx138">
            <a:extLst>
              <a:ext uri="{FF2B5EF4-FFF2-40B4-BE49-F238E27FC236}">
                <a16:creationId xmlns:a16="http://schemas.microsoft.com/office/drawing/2014/main" id="{A7FE4A5E-AF4A-7F94-343E-2B22CE1556B8}"/>
              </a:ext>
            </a:extLst>
          </p:cNvPr>
          <p:cNvSpPr/>
          <p:nvPr/>
        </p:nvSpPr>
        <p:spPr>
          <a:xfrm>
            <a:off x="3531945" y="2117672"/>
            <a:ext cx="90499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Much more likely</a:t>
            </a:r>
          </a:p>
        </p:txBody>
      </p:sp>
      <p:sp>
        <p:nvSpPr>
          <p:cNvPr id="167" name="tx141">
            <a:extLst>
              <a:ext uri="{FF2B5EF4-FFF2-40B4-BE49-F238E27FC236}">
                <a16:creationId xmlns:a16="http://schemas.microsoft.com/office/drawing/2014/main" id="{F5FD3AE9-68BC-754A-5DC2-FB6A1A2AC8F4}"/>
              </a:ext>
            </a:extLst>
          </p:cNvPr>
          <p:cNvSpPr/>
          <p:nvPr/>
        </p:nvSpPr>
        <p:spPr>
          <a:xfrm>
            <a:off x="4795574" y="2083115"/>
            <a:ext cx="878331"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more</a:t>
            </a:r>
          </a:p>
        </p:txBody>
      </p:sp>
      <p:sp>
        <p:nvSpPr>
          <p:cNvPr id="168" name="tx142">
            <a:extLst>
              <a:ext uri="{FF2B5EF4-FFF2-40B4-BE49-F238E27FC236}">
                <a16:creationId xmlns:a16="http://schemas.microsoft.com/office/drawing/2014/main" id="{B52330EC-47D3-65D8-F344-A7B10A9C67CA}"/>
              </a:ext>
            </a:extLst>
          </p:cNvPr>
          <p:cNvSpPr/>
          <p:nvPr/>
        </p:nvSpPr>
        <p:spPr>
          <a:xfrm>
            <a:off x="4795574" y="2191459"/>
            <a:ext cx="26808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likely</a:t>
            </a:r>
          </a:p>
        </p:txBody>
      </p:sp>
      <p:sp>
        <p:nvSpPr>
          <p:cNvPr id="169" name="tx144">
            <a:extLst>
              <a:ext uri="{FF2B5EF4-FFF2-40B4-BE49-F238E27FC236}">
                <a16:creationId xmlns:a16="http://schemas.microsoft.com/office/drawing/2014/main" id="{BA1156D4-C2D5-72C9-ADE9-EB2C08B90B7D}"/>
              </a:ext>
            </a:extLst>
          </p:cNvPr>
          <p:cNvSpPr/>
          <p:nvPr/>
        </p:nvSpPr>
        <p:spPr>
          <a:xfrm>
            <a:off x="6032540" y="2029769"/>
            <a:ext cx="697236"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Neither more</a:t>
            </a:r>
          </a:p>
        </p:txBody>
      </p:sp>
      <p:sp>
        <p:nvSpPr>
          <p:cNvPr id="170" name="tx145">
            <a:extLst>
              <a:ext uri="{FF2B5EF4-FFF2-40B4-BE49-F238E27FC236}">
                <a16:creationId xmlns:a16="http://schemas.microsoft.com/office/drawing/2014/main" id="{76D52283-B9B5-3B11-3900-337ED2506FD7}"/>
              </a:ext>
            </a:extLst>
          </p:cNvPr>
          <p:cNvSpPr/>
          <p:nvPr/>
        </p:nvSpPr>
        <p:spPr>
          <a:xfrm>
            <a:off x="6032540" y="2135579"/>
            <a:ext cx="724020"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likely nor less</a:t>
            </a:r>
          </a:p>
        </p:txBody>
      </p:sp>
      <p:sp>
        <p:nvSpPr>
          <p:cNvPr id="171" name="tx146">
            <a:extLst>
              <a:ext uri="{FF2B5EF4-FFF2-40B4-BE49-F238E27FC236}">
                <a16:creationId xmlns:a16="http://schemas.microsoft.com/office/drawing/2014/main" id="{ADC969A6-B3C6-2772-2117-4C3DF7DA2893}"/>
              </a:ext>
            </a:extLst>
          </p:cNvPr>
          <p:cNvSpPr/>
          <p:nvPr/>
        </p:nvSpPr>
        <p:spPr>
          <a:xfrm>
            <a:off x="6032540" y="2265881"/>
            <a:ext cx="33516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likely  </a:t>
            </a:r>
          </a:p>
        </p:txBody>
      </p:sp>
      <p:sp>
        <p:nvSpPr>
          <p:cNvPr id="172" name="tx147">
            <a:extLst>
              <a:ext uri="{FF2B5EF4-FFF2-40B4-BE49-F238E27FC236}">
                <a16:creationId xmlns:a16="http://schemas.microsoft.com/office/drawing/2014/main" id="{B674E512-CD62-906E-FBE9-70F62C6658CA}"/>
              </a:ext>
            </a:extLst>
          </p:cNvPr>
          <p:cNvSpPr/>
          <p:nvPr/>
        </p:nvSpPr>
        <p:spPr>
          <a:xfrm>
            <a:off x="7115195" y="2083115"/>
            <a:ext cx="818007"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Somewhat less</a:t>
            </a:r>
          </a:p>
        </p:txBody>
      </p:sp>
      <p:sp>
        <p:nvSpPr>
          <p:cNvPr id="173" name="tx148">
            <a:extLst>
              <a:ext uri="{FF2B5EF4-FFF2-40B4-BE49-F238E27FC236}">
                <a16:creationId xmlns:a16="http://schemas.microsoft.com/office/drawing/2014/main" id="{CF2E39F9-C0DF-52E2-F39E-87B706001D24}"/>
              </a:ext>
            </a:extLst>
          </p:cNvPr>
          <p:cNvSpPr/>
          <p:nvPr/>
        </p:nvSpPr>
        <p:spPr>
          <a:xfrm>
            <a:off x="7115195" y="2191459"/>
            <a:ext cx="268084"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likely</a:t>
            </a:r>
          </a:p>
        </p:txBody>
      </p:sp>
      <p:sp>
        <p:nvSpPr>
          <p:cNvPr id="174" name="tx150">
            <a:extLst>
              <a:ext uri="{FF2B5EF4-FFF2-40B4-BE49-F238E27FC236}">
                <a16:creationId xmlns:a16="http://schemas.microsoft.com/office/drawing/2014/main" id="{7434C355-FB27-09B3-0F95-2D304492DB5F}"/>
              </a:ext>
            </a:extLst>
          </p:cNvPr>
          <p:cNvSpPr/>
          <p:nvPr/>
        </p:nvSpPr>
        <p:spPr>
          <a:xfrm>
            <a:off x="8291836" y="2117672"/>
            <a:ext cx="844670"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Much less likely</a:t>
            </a:r>
          </a:p>
        </p:txBody>
      </p:sp>
      <p:sp>
        <p:nvSpPr>
          <p:cNvPr id="175" name="tx153">
            <a:extLst>
              <a:ext uri="{FF2B5EF4-FFF2-40B4-BE49-F238E27FC236}">
                <a16:creationId xmlns:a16="http://schemas.microsoft.com/office/drawing/2014/main" id="{DA3C33C2-EF8B-1E4B-DA4F-CEBCDC57E5BF}"/>
              </a:ext>
            </a:extLst>
          </p:cNvPr>
          <p:cNvSpPr/>
          <p:nvPr/>
        </p:nvSpPr>
        <p:spPr>
          <a:xfrm>
            <a:off x="9495141" y="2085045"/>
            <a:ext cx="780726" cy="90366"/>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Don't know/No</a:t>
            </a:r>
          </a:p>
        </p:txBody>
      </p:sp>
      <p:sp>
        <p:nvSpPr>
          <p:cNvPr id="176" name="tx154">
            <a:extLst>
              <a:ext uri="{FF2B5EF4-FFF2-40B4-BE49-F238E27FC236}">
                <a16:creationId xmlns:a16="http://schemas.microsoft.com/office/drawing/2014/main" id="{486E81B5-D02A-AC43-D391-50A026464A3E}"/>
              </a:ext>
            </a:extLst>
          </p:cNvPr>
          <p:cNvSpPr/>
          <p:nvPr/>
        </p:nvSpPr>
        <p:spPr>
          <a:xfrm>
            <a:off x="9495141" y="2194113"/>
            <a:ext cx="388975" cy="11160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opinion</a:t>
            </a:r>
          </a:p>
        </p:txBody>
      </p:sp>
      <p:sp>
        <p:nvSpPr>
          <p:cNvPr id="306" name="tx46">
            <a:extLst>
              <a:ext uri="{FF2B5EF4-FFF2-40B4-BE49-F238E27FC236}">
                <a16:creationId xmlns:a16="http://schemas.microsoft.com/office/drawing/2014/main" id="{C03ED3ED-A365-095E-8B4A-590567310C20}"/>
              </a:ext>
            </a:extLst>
          </p:cNvPr>
          <p:cNvSpPr/>
          <p:nvPr/>
        </p:nvSpPr>
        <p:spPr>
          <a:xfrm>
            <a:off x="6190217" y="6425991"/>
            <a:ext cx="525525"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 Rural</a:t>
            </a:r>
          </a:p>
        </p:txBody>
      </p:sp>
      <p:sp>
        <p:nvSpPr>
          <p:cNvPr id="307" name="tx47">
            <a:extLst>
              <a:ext uri="{FF2B5EF4-FFF2-40B4-BE49-F238E27FC236}">
                <a16:creationId xmlns:a16="http://schemas.microsoft.com/office/drawing/2014/main" id="{023CDF64-70FF-7093-2492-820799821329}"/>
              </a:ext>
            </a:extLst>
          </p:cNvPr>
          <p:cNvSpPr/>
          <p:nvPr/>
        </p:nvSpPr>
        <p:spPr>
          <a:xfrm>
            <a:off x="6020007" y="5809232"/>
            <a:ext cx="653409"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a:t>
            </a:r>
            <a:r>
              <a:rPr lang="en-US" sz="900" dirty="0">
                <a:solidFill>
                  <a:srgbClr val="2B2B2B">
                    <a:alpha val="100000"/>
                  </a:srgbClr>
                </a:solidFill>
                <a:latin typeface="Arial"/>
                <a:cs typeface="Arial"/>
              </a:rPr>
              <a:t> </a:t>
            </a:r>
            <a:r>
              <a:rPr sz="900" dirty="0">
                <a:solidFill>
                  <a:srgbClr val="2B2B2B">
                    <a:alpha val="100000"/>
                  </a:srgbClr>
                </a:solidFill>
                <a:latin typeface="Arial"/>
                <a:cs typeface="Arial"/>
              </a:rPr>
              <a:t>Suburban</a:t>
            </a:r>
          </a:p>
        </p:txBody>
      </p:sp>
      <p:sp>
        <p:nvSpPr>
          <p:cNvPr id="308" name="tx48">
            <a:extLst>
              <a:ext uri="{FF2B5EF4-FFF2-40B4-BE49-F238E27FC236}">
                <a16:creationId xmlns:a16="http://schemas.microsoft.com/office/drawing/2014/main" id="{ABF8D28B-52CB-AD3B-DDA1-814FB63E5F37}"/>
              </a:ext>
            </a:extLst>
          </p:cNvPr>
          <p:cNvSpPr/>
          <p:nvPr/>
        </p:nvSpPr>
        <p:spPr>
          <a:xfrm>
            <a:off x="6164046" y="5205172"/>
            <a:ext cx="547463" cy="132056"/>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Community: Urban</a:t>
            </a:r>
          </a:p>
        </p:txBody>
      </p:sp>
      <p:sp>
        <p:nvSpPr>
          <p:cNvPr id="309" name="tx49">
            <a:extLst>
              <a:ext uri="{FF2B5EF4-FFF2-40B4-BE49-F238E27FC236}">
                <a16:creationId xmlns:a16="http://schemas.microsoft.com/office/drawing/2014/main" id="{9F15E4DF-50BE-D9CE-CCB1-EDFE9A35885A}"/>
              </a:ext>
            </a:extLst>
          </p:cNvPr>
          <p:cNvSpPr/>
          <p:nvPr/>
        </p:nvSpPr>
        <p:spPr>
          <a:xfrm>
            <a:off x="6300600" y="4616274"/>
            <a:ext cx="449005"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Asian</a:t>
            </a:r>
          </a:p>
        </p:txBody>
      </p:sp>
      <p:sp>
        <p:nvSpPr>
          <p:cNvPr id="310" name="tx50">
            <a:extLst>
              <a:ext uri="{FF2B5EF4-FFF2-40B4-BE49-F238E27FC236}">
                <a16:creationId xmlns:a16="http://schemas.microsoft.com/office/drawing/2014/main" id="{7161B150-D913-DF25-CF24-A54E3A8D9FAE}"/>
              </a:ext>
            </a:extLst>
          </p:cNvPr>
          <p:cNvSpPr/>
          <p:nvPr/>
        </p:nvSpPr>
        <p:spPr>
          <a:xfrm>
            <a:off x="6316978" y="3999515"/>
            <a:ext cx="445327"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Black</a:t>
            </a:r>
          </a:p>
        </p:txBody>
      </p:sp>
      <p:sp>
        <p:nvSpPr>
          <p:cNvPr id="311" name="tx51">
            <a:extLst>
              <a:ext uri="{FF2B5EF4-FFF2-40B4-BE49-F238E27FC236}">
                <a16:creationId xmlns:a16="http://schemas.microsoft.com/office/drawing/2014/main" id="{BE4CECBF-6EC3-8E8C-BD1B-77211F80D90C}"/>
              </a:ext>
            </a:extLst>
          </p:cNvPr>
          <p:cNvSpPr/>
          <p:nvPr/>
        </p:nvSpPr>
        <p:spPr>
          <a:xfrm>
            <a:off x="6200347" y="3416620"/>
            <a:ext cx="536560"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Hispanic</a:t>
            </a:r>
          </a:p>
        </p:txBody>
      </p:sp>
      <p:sp>
        <p:nvSpPr>
          <p:cNvPr id="312" name="tx52">
            <a:extLst>
              <a:ext uri="{FF2B5EF4-FFF2-40B4-BE49-F238E27FC236}">
                <a16:creationId xmlns:a16="http://schemas.microsoft.com/office/drawing/2014/main" id="{B2651D82-8880-87C1-5ACF-9CC90B1800CA}"/>
              </a:ext>
            </a:extLst>
          </p:cNvPr>
          <p:cNvSpPr/>
          <p:nvPr/>
        </p:nvSpPr>
        <p:spPr>
          <a:xfrm>
            <a:off x="6309690" y="2816793"/>
            <a:ext cx="452618" cy="12959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Ethnicity: White</a:t>
            </a:r>
          </a:p>
        </p:txBody>
      </p:sp>
      <p:graphicFrame>
        <p:nvGraphicFramePr>
          <p:cNvPr id="431" name="Table 257">
            <a:extLst>
              <a:ext uri="{FF2B5EF4-FFF2-40B4-BE49-F238E27FC236}">
                <a16:creationId xmlns:a16="http://schemas.microsoft.com/office/drawing/2014/main" id="{2CD98E1C-8A9D-4A5D-049C-11EAF1AA40F7}"/>
              </a:ext>
            </a:extLst>
          </p:cNvPr>
          <p:cNvGraphicFramePr>
            <a:graphicFrameLocks noGrp="1"/>
          </p:cNvGraphicFramePr>
          <p:nvPr>
            <p:extLst>
              <p:ext uri="{D42A27DB-BD31-4B8C-83A1-F6EECF244321}">
                <p14:modId xmlns:p14="http://schemas.microsoft.com/office/powerpoint/2010/main" val="1709776653"/>
              </p:ext>
            </p:extLst>
          </p:nvPr>
        </p:nvGraphicFramePr>
        <p:xfrm>
          <a:off x="11059448" y="2533472"/>
          <a:ext cx="544200" cy="4237933"/>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605419">
                <a:tc>
                  <a:txBody>
                    <a:bodyPr/>
                    <a:lstStyle/>
                    <a:p>
                      <a:pPr algn="ctr" fontAlgn="b"/>
                      <a:r>
                        <a:rPr lang="en-US" sz="1100" b="0" i="0" u="none" strike="noStrike" dirty="0">
                          <a:solidFill>
                            <a:srgbClr val="000000"/>
                          </a:solidFill>
                          <a:effectLst/>
                          <a:latin typeface="+mn-lt"/>
                        </a:rPr>
                        <a:t>38%</a:t>
                      </a:r>
                    </a:p>
                  </a:txBody>
                  <a:tcPr marL="6350" marR="6350" marT="6350" marB="0" anchor="ctr">
                    <a:noFill/>
                  </a:tcPr>
                </a:tc>
                <a:extLst>
                  <a:ext uri="{0D108BD9-81ED-4DB2-BD59-A6C34878D82A}">
                    <a16:rowId xmlns:a16="http://schemas.microsoft.com/office/drawing/2014/main" val="741996259"/>
                  </a:ext>
                </a:extLst>
              </a:tr>
              <a:tr h="605419">
                <a:tc>
                  <a:txBody>
                    <a:bodyPr/>
                    <a:lstStyle/>
                    <a:p>
                      <a:pPr algn="ctr" fontAlgn="b"/>
                      <a:r>
                        <a:rPr lang="en-US" sz="1100" b="0" i="0" u="none" strike="noStrike" dirty="0">
                          <a:solidFill>
                            <a:srgbClr val="000000"/>
                          </a:solidFill>
                          <a:effectLst/>
                          <a:latin typeface="+mn-lt"/>
                        </a:rPr>
                        <a:t>56%</a:t>
                      </a:r>
                    </a:p>
                  </a:txBody>
                  <a:tcPr marL="6350" marR="6350" marT="6350" marB="0" anchor="ctr">
                    <a:noFill/>
                  </a:tcPr>
                </a:tc>
                <a:extLst>
                  <a:ext uri="{0D108BD9-81ED-4DB2-BD59-A6C34878D82A}">
                    <a16:rowId xmlns:a16="http://schemas.microsoft.com/office/drawing/2014/main" val="729593902"/>
                  </a:ext>
                </a:extLst>
              </a:tr>
              <a:tr h="605419">
                <a:tc>
                  <a:txBody>
                    <a:bodyPr/>
                    <a:lstStyle/>
                    <a:p>
                      <a:pPr algn="ctr" fontAlgn="b"/>
                      <a:r>
                        <a:rPr lang="en-US" sz="1100" b="0" i="0" u="none" strike="noStrike" dirty="0">
                          <a:solidFill>
                            <a:srgbClr val="000000"/>
                          </a:solidFill>
                          <a:effectLst/>
                          <a:latin typeface="+mn-lt"/>
                        </a:rPr>
                        <a:t>58%</a:t>
                      </a:r>
                    </a:p>
                  </a:txBody>
                  <a:tcPr marL="6350" marR="6350" marT="6350" marB="0" anchor="ctr">
                    <a:noFill/>
                  </a:tcPr>
                </a:tc>
                <a:extLst>
                  <a:ext uri="{0D108BD9-81ED-4DB2-BD59-A6C34878D82A}">
                    <a16:rowId xmlns:a16="http://schemas.microsoft.com/office/drawing/2014/main" val="3068539284"/>
                  </a:ext>
                </a:extLst>
              </a:tr>
              <a:tr h="605419">
                <a:tc>
                  <a:txBody>
                    <a:bodyPr/>
                    <a:lstStyle/>
                    <a:p>
                      <a:pPr algn="ctr" fontAlgn="b"/>
                      <a:r>
                        <a:rPr lang="en-US" sz="1100" b="0" i="0" u="none" strike="noStrike" dirty="0">
                          <a:solidFill>
                            <a:srgbClr val="000000"/>
                          </a:solidFill>
                          <a:effectLst/>
                          <a:latin typeface="+mn-lt"/>
                        </a:rPr>
                        <a:t>59%</a:t>
                      </a:r>
                    </a:p>
                  </a:txBody>
                  <a:tcPr marL="6350" marR="6350" marT="6350" marB="0" anchor="ctr">
                    <a:noFill/>
                  </a:tcPr>
                </a:tc>
                <a:extLst>
                  <a:ext uri="{0D108BD9-81ED-4DB2-BD59-A6C34878D82A}">
                    <a16:rowId xmlns:a16="http://schemas.microsoft.com/office/drawing/2014/main" val="4003323670"/>
                  </a:ext>
                </a:extLst>
              </a:tr>
              <a:tr h="605419">
                <a:tc>
                  <a:txBody>
                    <a:bodyPr/>
                    <a:lstStyle/>
                    <a:p>
                      <a:pPr algn="ctr" fontAlgn="b"/>
                      <a:r>
                        <a:rPr lang="en-US" sz="1100" b="0" i="0" u="none" strike="noStrike" dirty="0">
                          <a:solidFill>
                            <a:srgbClr val="000000"/>
                          </a:solidFill>
                          <a:effectLst/>
                          <a:latin typeface="+mn-lt"/>
                        </a:rPr>
                        <a:t>49%</a:t>
                      </a:r>
                    </a:p>
                  </a:txBody>
                  <a:tcPr marL="6350" marR="6350" marT="6350" marB="0" anchor="ctr">
                    <a:noFill/>
                  </a:tcPr>
                </a:tc>
                <a:extLst>
                  <a:ext uri="{0D108BD9-81ED-4DB2-BD59-A6C34878D82A}">
                    <a16:rowId xmlns:a16="http://schemas.microsoft.com/office/drawing/2014/main" val="3207086928"/>
                  </a:ext>
                </a:extLst>
              </a:tr>
              <a:tr h="605419">
                <a:tc>
                  <a:txBody>
                    <a:bodyPr/>
                    <a:lstStyle/>
                    <a:p>
                      <a:pPr algn="ctr" fontAlgn="b"/>
                      <a:r>
                        <a:rPr lang="en-US" sz="1100" b="0" i="0" u="none" strike="noStrike" dirty="0">
                          <a:solidFill>
                            <a:srgbClr val="000000"/>
                          </a:solidFill>
                          <a:effectLst/>
                          <a:latin typeface="+mn-lt"/>
                        </a:rPr>
                        <a:t>43%</a:t>
                      </a:r>
                    </a:p>
                  </a:txBody>
                  <a:tcPr marL="6350" marR="6350" marT="6350" marB="0" anchor="ctr">
                    <a:noFill/>
                  </a:tcPr>
                </a:tc>
                <a:extLst>
                  <a:ext uri="{0D108BD9-81ED-4DB2-BD59-A6C34878D82A}">
                    <a16:rowId xmlns:a16="http://schemas.microsoft.com/office/drawing/2014/main" val="1069506320"/>
                  </a:ext>
                </a:extLst>
              </a:tr>
              <a:tr h="605419">
                <a:tc>
                  <a:txBody>
                    <a:bodyPr/>
                    <a:lstStyle/>
                    <a:p>
                      <a:pPr algn="ctr" fontAlgn="b"/>
                      <a:r>
                        <a:rPr lang="en-US" sz="1100" b="0" i="0" u="none" strike="noStrike" dirty="0">
                          <a:solidFill>
                            <a:srgbClr val="000000"/>
                          </a:solidFill>
                          <a:effectLst/>
                          <a:latin typeface="+mn-lt"/>
                        </a:rPr>
                        <a:t>37%</a:t>
                      </a:r>
                    </a:p>
                  </a:txBody>
                  <a:tcPr marL="6350" marR="6350" marT="6350" marB="0" anchor="ctr">
                    <a:noFill/>
                  </a:tcPr>
                </a:tc>
                <a:extLst>
                  <a:ext uri="{0D108BD9-81ED-4DB2-BD59-A6C34878D82A}">
                    <a16:rowId xmlns:a16="http://schemas.microsoft.com/office/drawing/2014/main" val="3942873890"/>
                  </a:ext>
                </a:extLst>
              </a:tr>
            </a:tbl>
          </a:graphicData>
        </a:graphic>
      </p:graphicFrame>
      <p:sp>
        <p:nvSpPr>
          <p:cNvPr id="432" name="TextBox 431">
            <a:extLst>
              <a:ext uri="{FF2B5EF4-FFF2-40B4-BE49-F238E27FC236}">
                <a16:creationId xmlns:a16="http://schemas.microsoft.com/office/drawing/2014/main" id="{26324140-2931-6CD3-38DE-E2A1239A660B}"/>
              </a:ext>
            </a:extLst>
          </p:cNvPr>
          <p:cNvSpPr txBox="1"/>
          <p:nvPr/>
        </p:nvSpPr>
        <p:spPr>
          <a:xfrm>
            <a:off x="10908776" y="2281014"/>
            <a:ext cx="804904" cy="459238"/>
          </a:xfrm>
          <a:prstGeom prst="rect">
            <a:avLst/>
          </a:prstGeom>
        </p:spPr>
        <p:txBody>
          <a:bodyPr vert="horz" wrap="square" lIns="0" tIns="0" rIns="0" bIns="0" rtlCol="0" anchor="t" anchorCtr="0">
            <a:noAutofit/>
          </a:bodyPr>
          <a:lstStyle/>
          <a:p>
            <a:pPr algn="ctr"/>
            <a:r>
              <a:rPr lang="en-US" sz="1200" b="1" baseline="0" dirty="0"/>
              <a:t>Total More Likely</a:t>
            </a:r>
          </a:p>
        </p:txBody>
      </p:sp>
      <p:sp>
        <p:nvSpPr>
          <p:cNvPr id="434" name="TextBox 433">
            <a:extLst>
              <a:ext uri="{FF2B5EF4-FFF2-40B4-BE49-F238E27FC236}">
                <a16:creationId xmlns:a16="http://schemas.microsoft.com/office/drawing/2014/main" id="{E02B3FC2-A9CF-4143-B62F-706611EBFD68}"/>
              </a:ext>
            </a:extLst>
          </p:cNvPr>
          <p:cNvSpPr txBox="1"/>
          <p:nvPr/>
        </p:nvSpPr>
        <p:spPr>
          <a:xfrm>
            <a:off x="5010896" y="2281014"/>
            <a:ext cx="804904" cy="459238"/>
          </a:xfrm>
          <a:prstGeom prst="rect">
            <a:avLst/>
          </a:prstGeom>
        </p:spPr>
        <p:txBody>
          <a:bodyPr vert="horz" wrap="square" lIns="0" tIns="0" rIns="0" bIns="0" rtlCol="0" anchor="t" anchorCtr="0">
            <a:noAutofit/>
          </a:bodyPr>
          <a:lstStyle/>
          <a:p>
            <a:pPr algn="ctr"/>
            <a:r>
              <a:rPr lang="en-US" sz="1200" b="1" baseline="0" dirty="0"/>
              <a:t>Total More Likely</a:t>
            </a:r>
          </a:p>
        </p:txBody>
      </p:sp>
      <p:sp>
        <p:nvSpPr>
          <p:cNvPr id="5" name="Rectangle: Rounded Corners 4">
            <a:extLst>
              <a:ext uri="{FF2B5EF4-FFF2-40B4-BE49-F238E27FC236}">
                <a16:creationId xmlns:a16="http://schemas.microsoft.com/office/drawing/2014/main" id="{16215BAB-C780-6080-E6CC-6D17C0BBA568}"/>
              </a:ext>
            </a:extLst>
          </p:cNvPr>
          <p:cNvSpPr/>
          <p:nvPr/>
        </p:nvSpPr>
        <p:spPr>
          <a:xfrm>
            <a:off x="5960965" y="3279718"/>
            <a:ext cx="1057576" cy="157670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_title">
            <a:extLst>
              <a:ext uri="{FF2B5EF4-FFF2-40B4-BE49-F238E27FC236}">
                <a16:creationId xmlns:a16="http://schemas.microsoft.com/office/drawing/2014/main" id="{705E49F6-3F47-1E3A-187B-27792DC669E1}"/>
              </a:ext>
            </a:extLst>
          </p:cNvPr>
          <p:cNvSpPr txBox="1">
            <a:spLocks/>
          </p:cNvSpPr>
          <p:nvPr/>
        </p:nvSpPr>
        <p:spPr>
          <a:xfrm>
            <a:off x="1073744" y="17797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If you were to see an out of home advertisement that reflected your cultural identity, would you be more likely or less likely to notice the advertisement?</a:t>
            </a:r>
          </a:p>
        </p:txBody>
      </p:sp>
      <p:sp>
        <p:nvSpPr>
          <p:cNvPr id="3" name="Rectangle: Rounded Corners 2">
            <a:extLst>
              <a:ext uri="{FF2B5EF4-FFF2-40B4-BE49-F238E27FC236}">
                <a16:creationId xmlns:a16="http://schemas.microsoft.com/office/drawing/2014/main" id="{DA5FFC41-C38A-C880-D5A1-C2B2F47D6FA8}"/>
              </a:ext>
            </a:extLst>
          </p:cNvPr>
          <p:cNvSpPr/>
          <p:nvPr/>
        </p:nvSpPr>
        <p:spPr>
          <a:xfrm>
            <a:off x="94456" y="4064306"/>
            <a:ext cx="1014944" cy="286936"/>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3773457-D535-C8C6-11FB-230E40AE8727}"/>
              </a:ext>
            </a:extLst>
          </p:cNvPr>
          <p:cNvSpPr txBox="1"/>
          <p:nvPr/>
        </p:nvSpPr>
        <p:spPr>
          <a:xfrm>
            <a:off x="6894728" y="6720197"/>
            <a:ext cx="4140565" cy="177800"/>
          </a:xfrm>
          <a:prstGeom prst="rect">
            <a:avLst/>
          </a:prstGeom>
        </p:spPr>
        <p:txBody>
          <a:bodyPr vert="horz" wrap="square" lIns="0" tIns="0" rIns="0" bIns="0" rtlCol="0" anchor="t" anchorCtr="0">
            <a:noAutofit/>
          </a:bodyPr>
          <a:lstStyle/>
          <a:p>
            <a:pPr algn="r"/>
            <a:r>
              <a:rPr lang="en-US" sz="800" baseline="0" dirty="0"/>
              <a:t>Total More Likely = Much more likely + Somewhat more likely</a:t>
            </a:r>
          </a:p>
        </p:txBody>
      </p:sp>
      <p:sp>
        <p:nvSpPr>
          <p:cNvPr id="9" name="TextBox 8">
            <a:extLst>
              <a:ext uri="{FF2B5EF4-FFF2-40B4-BE49-F238E27FC236}">
                <a16:creationId xmlns:a16="http://schemas.microsoft.com/office/drawing/2014/main" id="{B2060385-8D50-B260-2B29-4671CDAA482C}"/>
              </a:ext>
            </a:extLst>
          </p:cNvPr>
          <p:cNvSpPr txBox="1"/>
          <p:nvPr/>
        </p:nvSpPr>
        <p:spPr>
          <a:xfrm>
            <a:off x="987976" y="6715116"/>
            <a:ext cx="5572324" cy="214604"/>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140" normalizeH="0" baseline="0" noProof="0" dirty="0">
                <a:ln>
                  <a:noFill/>
                </a:ln>
                <a:solidFill>
                  <a:srgbClr val="2B2B2B"/>
                </a:solidFill>
                <a:effectLst/>
                <a:uLnTx/>
                <a:uFillTx/>
                <a:latin typeface="Arial" panose="020B0604020202020204"/>
                <a:ea typeface="+mn-ea"/>
                <a:cs typeface="+mn-cs"/>
              </a:rPr>
              <a:t>See appendix for full sample details and margin of error of each demographic group.</a:t>
            </a:r>
          </a:p>
        </p:txBody>
      </p:sp>
      <p:grpSp>
        <p:nvGrpSpPr>
          <p:cNvPr id="644" name="Group 643">
            <a:extLst>
              <a:ext uri="{FF2B5EF4-FFF2-40B4-BE49-F238E27FC236}">
                <a16:creationId xmlns:a16="http://schemas.microsoft.com/office/drawing/2014/main" id="{A08FC8BF-3B4D-C388-5484-589B6EC8CCCD}"/>
              </a:ext>
            </a:extLst>
          </p:cNvPr>
          <p:cNvGrpSpPr/>
          <p:nvPr/>
        </p:nvGrpSpPr>
        <p:grpSpPr>
          <a:xfrm>
            <a:off x="7018541" y="2249835"/>
            <a:ext cx="4016752" cy="4423646"/>
            <a:chOff x="2476522" y="2370357"/>
            <a:chExt cx="8382469" cy="3890357"/>
          </a:xfrm>
        </p:grpSpPr>
        <p:sp>
          <p:nvSpPr>
            <p:cNvPr id="645" name="rc4">
              <a:extLst>
                <a:ext uri="{FF2B5EF4-FFF2-40B4-BE49-F238E27FC236}">
                  <a16:creationId xmlns:a16="http://schemas.microsoft.com/office/drawing/2014/main" id="{24BD0A48-D8BC-26C0-15C1-652421183C7C}"/>
                </a:ext>
              </a:extLst>
            </p:cNvPr>
            <p:cNvSpPr/>
            <p:nvPr/>
          </p:nvSpPr>
          <p:spPr>
            <a:xfrm>
              <a:off x="2476522" y="2743962"/>
              <a:ext cx="1089278" cy="343742"/>
            </a:xfrm>
            <a:prstGeom prst="rect">
              <a:avLst/>
            </a:prstGeom>
            <a:solidFill>
              <a:srgbClr val="036061">
                <a:alpha val="100000"/>
              </a:srgbClr>
            </a:solidFill>
          </p:spPr>
          <p:txBody>
            <a:bodyPr/>
            <a:lstStyle/>
            <a:p>
              <a:endParaRPr dirty="0"/>
            </a:p>
          </p:txBody>
        </p:sp>
        <p:sp>
          <p:nvSpPr>
            <p:cNvPr id="646" name="rc5">
              <a:extLst>
                <a:ext uri="{FF2B5EF4-FFF2-40B4-BE49-F238E27FC236}">
                  <a16:creationId xmlns:a16="http://schemas.microsoft.com/office/drawing/2014/main" id="{FA3417F5-BF84-E569-A4A2-E712289A1F9C}"/>
                </a:ext>
              </a:extLst>
            </p:cNvPr>
            <p:cNvSpPr/>
            <p:nvPr/>
          </p:nvSpPr>
          <p:spPr>
            <a:xfrm>
              <a:off x="3565800" y="2743962"/>
              <a:ext cx="2123831" cy="343742"/>
            </a:xfrm>
            <a:prstGeom prst="rect">
              <a:avLst/>
            </a:prstGeom>
            <a:solidFill>
              <a:srgbClr val="0DD6CC">
                <a:alpha val="100000"/>
              </a:srgbClr>
            </a:solidFill>
          </p:spPr>
          <p:txBody>
            <a:bodyPr/>
            <a:lstStyle/>
            <a:p>
              <a:endParaRPr dirty="0"/>
            </a:p>
          </p:txBody>
        </p:sp>
        <p:sp>
          <p:nvSpPr>
            <p:cNvPr id="647" name="rc6">
              <a:extLst>
                <a:ext uri="{FF2B5EF4-FFF2-40B4-BE49-F238E27FC236}">
                  <a16:creationId xmlns:a16="http://schemas.microsoft.com/office/drawing/2014/main" id="{2CD704F9-B6BE-0EB5-3F0B-43DCE9FF0050}"/>
                </a:ext>
              </a:extLst>
            </p:cNvPr>
            <p:cNvSpPr/>
            <p:nvPr/>
          </p:nvSpPr>
          <p:spPr>
            <a:xfrm>
              <a:off x="5689631" y="2743962"/>
              <a:ext cx="3460318" cy="343742"/>
            </a:xfrm>
            <a:prstGeom prst="rect">
              <a:avLst/>
            </a:prstGeom>
            <a:solidFill>
              <a:srgbClr val="E2B124">
                <a:alpha val="100000"/>
              </a:srgbClr>
            </a:solidFill>
          </p:spPr>
          <p:txBody>
            <a:bodyPr/>
            <a:lstStyle/>
            <a:p>
              <a:endParaRPr dirty="0"/>
            </a:p>
          </p:txBody>
        </p:sp>
        <p:sp>
          <p:nvSpPr>
            <p:cNvPr id="648" name="rc7">
              <a:extLst>
                <a:ext uri="{FF2B5EF4-FFF2-40B4-BE49-F238E27FC236}">
                  <a16:creationId xmlns:a16="http://schemas.microsoft.com/office/drawing/2014/main" id="{2962EF82-19BD-C5E2-1BE7-F5C0988AE9C3}"/>
                </a:ext>
              </a:extLst>
            </p:cNvPr>
            <p:cNvSpPr/>
            <p:nvPr/>
          </p:nvSpPr>
          <p:spPr>
            <a:xfrm>
              <a:off x="9149950" y="2743962"/>
              <a:ext cx="439087" cy="343742"/>
            </a:xfrm>
            <a:prstGeom prst="rect">
              <a:avLst/>
            </a:prstGeom>
            <a:solidFill>
              <a:srgbClr val="E83237">
                <a:alpha val="100000"/>
              </a:srgbClr>
            </a:solidFill>
          </p:spPr>
          <p:txBody>
            <a:bodyPr/>
            <a:lstStyle/>
            <a:p>
              <a:endParaRPr dirty="0"/>
            </a:p>
          </p:txBody>
        </p:sp>
        <p:sp>
          <p:nvSpPr>
            <p:cNvPr id="649" name="rc8">
              <a:extLst>
                <a:ext uri="{FF2B5EF4-FFF2-40B4-BE49-F238E27FC236}">
                  <a16:creationId xmlns:a16="http://schemas.microsoft.com/office/drawing/2014/main" id="{3BE9B726-6CF3-0F0C-AB10-7D14201DD825}"/>
                </a:ext>
              </a:extLst>
            </p:cNvPr>
            <p:cNvSpPr/>
            <p:nvPr/>
          </p:nvSpPr>
          <p:spPr>
            <a:xfrm>
              <a:off x="9589037" y="2743962"/>
              <a:ext cx="304507" cy="343742"/>
            </a:xfrm>
            <a:prstGeom prst="rect">
              <a:avLst/>
            </a:prstGeom>
            <a:solidFill>
              <a:srgbClr val="7F0E11">
                <a:alpha val="100000"/>
              </a:srgbClr>
            </a:solidFill>
          </p:spPr>
          <p:txBody>
            <a:bodyPr/>
            <a:lstStyle/>
            <a:p>
              <a:endParaRPr dirty="0"/>
            </a:p>
          </p:txBody>
        </p:sp>
        <p:sp>
          <p:nvSpPr>
            <p:cNvPr id="650" name="rc9">
              <a:extLst>
                <a:ext uri="{FF2B5EF4-FFF2-40B4-BE49-F238E27FC236}">
                  <a16:creationId xmlns:a16="http://schemas.microsoft.com/office/drawing/2014/main" id="{9F455C0B-304B-06E2-5802-7733E1244AD0}"/>
                </a:ext>
              </a:extLst>
            </p:cNvPr>
            <p:cNvSpPr/>
            <p:nvPr/>
          </p:nvSpPr>
          <p:spPr>
            <a:xfrm>
              <a:off x="9893544" y="2743962"/>
              <a:ext cx="965446" cy="343742"/>
            </a:xfrm>
            <a:prstGeom prst="rect">
              <a:avLst/>
            </a:prstGeom>
            <a:solidFill>
              <a:srgbClr val="CACACA"/>
            </a:solidFill>
            <a:ln>
              <a:solidFill>
                <a:srgbClr val="CACACA"/>
              </a:solidFill>
            </a:ln>
          </p:spPr>
          <p:txBody>
            <a:bodyPr/>
            <a:lstStyle/>
            <a:p>
              <a:endParaRPr dirty="0"/>
            </a:p>
          </p:txBody>
        </p:sp>
        <p:sp>
          <p:nvSpPr>
            <p:cNvPr id="651" name="rc10">
              <a:extLst>
                <a:ext uri="{FF2B5EF4-FFF2-40B4-BE49-F238E27FC236}">
                  <a16:creationId xmlns:a16="http://schemas.microsoft.com/office/drawing/2014/main" id="{78F719A6-6C08-B9D6-87A1-DF9989133AF2}"/>
                </a:ext>
              </a:extLst>
            </p:cNvPr>
            <p:cNvSpPr/>
            <p:nvPr/>
          </p:nvSpPr>
          <p:spPr>
            <a:xfrm>
              <a:off x="2476522" y="3272797"/>
              <a:ext cx="1621438" cy="343742"/>
            </a:xfrm>
            <a:prstGeom prst="rect">
              <a:avLst/>
            </a:prstGeom>
            <a:solidFill>
              <a:srgbClr val="036061">
                <a:alpha val="100000"/>
              </a:srgbClr>
            </a:solidFill>
          </p:spPr>
          <p:txBody>
            <a:bodyPr/>
            <a:lstStyle/>
            <a:p>
              <a:endParaRPr dirty="0"/>
            </a:p>
          </p:txBody>
        </p:sp>
        <p:sp>
          <p:nvSpPr>
            <p:cNvPr id="652" name="rc11">
              <a:extLst>
                <a:ext uri="{FF2B5EF4-FFF2-40B4-BE49-F238E27FC236}">
                  <a16:creationId xmlns:a16="http://schemas.microsoft.com/office/drawing/2014/main" id="{1937472A-359D-DBDD-5BB3-6967F82C95CB}"/>
                </a:ext>
              </a:extLst>
            </p:cNvPr>
            <p:cNvSpPr/>
            <p:nvPr/>
          </p:nvSpPr>
          <p:spPr>
            <a:xfrm>
              <a:off x="4097960" y="3272797"/>
              <a:ext cx="3106155" cy="343742"/>
            </a:xfrm>
            <a:prstGeom prst="rect">
              <a:avLst/>
            </a:prstGeom>
            <a:solidFill>
              <a:srgbClr val="0DD6CC">
                <a:alpha val="100000"/>
              </a:srgbClr>
            </a:solidFill>
          </p:spPr>
          <p:txBody>
            <a:bodyPr/>
            <a:lstStyle/>
            <a:p>
              <a:endParaRPr dirty="0"/>
            </a:p>
          </p:txBody>
        </p:sp>
        <p:sp>
          <p:nvSpPr>
            <p:cNvPr id="653" name="rc12">
              <a:extLst>
                <a:ext uri="{FF2B5EF4-FFF2-40B4-BE49-F238E27FC236}">
                  <a16:creationId xmlns:a16="http://schemas.microsoft.com/office/drawing/2014/main" id="{14D82BE9-42D2-E330-7F4F-123A7BF1C700}"/>
                </a:ext>
              </a:extLst>
            </p:cNvPr>
            <p:cNvSpPr/>
            <p:nvPr/>
          </p:nvSpPr>
          <p:spPr>
            <a:xfrm>
              <a:off x="7204116" y="3272797"/>
              <a:ext cx="2003833" cy="343742"/>
            </a:xfrm>
            <a:prstGeom prst="rect">
              <a:avLst/>
            </a:prstGeom>
            <a:solidFill>
              <a:srgbClr val="E2B124">
                <a:alpha val="100000"/>
              </a:srgbClr>
            </a:solidFill>
          </p:spPr>
          <p:txBody>
            <a:bodyPr/>
            <a:lstStyle/>
            <a:p>
              <a:endParaRPr dirty="0"/>
            </a:p>
          </p:txBody>
        </p:sp>
        <p:sp>
          <p:nvSpPr>
            <p:cNvPr id="654" name="rc13">
              <a:extLst>
                <a:ext uri="{FF2B5EF4-FFF2-40B4-BE49-F238E27FC236}">
                  <a16:creationId xmlns:a16="http://schemas.microsoft.com/office/drawing/2014/main" id="{0AFD554F-8281-1977-BBC9-0A6C8F851ECC}"/>
                </a:ext>
              </a:extLst>
            </p:cNvPr>
            <p:cNvSpPr/>
            <p:nvPr/>
          </p:nvSpPr>
          <p:spPr>
            <a:xfrm>
              <a:off x="9207949" y="3272797"/>
              <a:ext cx="557569" cy="343742"/>
            </a:xfrm>
            <a:prstGeom prst="rect">
              <a:avLst/>
            </a:prstGeom>
            <a:solidFill>
              <a:srgbClr val="E83237">
                <a:alpha val="100000"/>
              </a:srgbClr>
            </a:solidFill>
          </p:spPr>
          <p:txBody>
            <a:bodyPr/>
            <a:lstStyle/>
            <a:p>
              <a:endParaRPr dirty="0"/>
            </a:p>
          </p:txBody>
        </p:sp>
        <p:sp>
          <p:nvSpPr>
            <p:cNvPr id="655" name="rc14">
              <a:extLst>
                <a:ext uri="{FF2B5EF4-FFF2-40B4-BE49-F238E27FC236}">
                  <a16:creationId xmlns:a16="http://schemas.microsoft.com/office/drawing/2014/main" id="{869AA5A4-BE81-8270-1006-F237EAF6EBBF}"/>
                </a:ext>
              </a:extLst>
            </p:cNvPr>
            <p:cNvSpPr/>
            <p:nvPr/>
          </p:nvSpPr>
          <p:spPr>
            <a:xfrm>
              <a:off x="9765519" y="3272797"/>
              <a:ext cx="699785" cy="343742"/>
            </a:xfrm>
            <a:prstGeom prst="rect">
              <a:avLst/>
            </a:prstGeom>
            <a:solidFill>
              <a:srgbClr val="7F0E11">
                <a:alpha val="100000"/>
              </a:srgbClr>
            </a:solidFill>
          </p:spPr>
          <p:txBody>
            <a:bodyPr/>
            <a:lstStyle/>
            <a:p>
              <a:endParaRPr dirty="0"/>
            </a:p>
          </p:txBody>
        </p:sp>
        <p:sp>
          <p:nvSpPr>
            <p:cNvPr id="656" name="rc15">
              <a:extLst>
                <a:ext uri="{FF2B5EF4-FFF2-40B4-BE49-F238E27FC236}">
                  <a16:creationId xmlns:a16="http://schemas.microsoft.com/office/drawing/2014/main" id="{68CE65F0-3AE5-2243-0F8D-0086CFA3F0F3}"/>
                </a:ext>
              </a:extLst>
            </p:cNvPr>
            <p:cNvSpPr/>
            <p:nvPr/>
          </p:nvSpPr>
          <p:spPr>
            <a:xfrm>
              <a:off x="10465305" y="3272797"/>
              <a:ext cx="393686" cy="343742"/>
            </a:xfrm>
            <a:prstGeom prst="rect">
              <a:avLst/>
            </a:prstGeom>
            <a:solidFill>
              <a:srgbClr val="CACACA"/>
            </a:solidFill>
            <a:ln>
              <a:solidFill>
                <a:srgbClr val="CACACA"/>
              </a:solidFill>
            </a:ln>
          </p:spPr>
          <p:txBody>
            <a:bodyPr/>
            <a:lstStyle/>
            <a:p>
              <a:endParaRPr dirty="0"/>
            </a:p>
          </p:txBody>
        </p:sp>
        <p:sp>
          <p:nvSpPr>
            <p:cNvPr id="658" name="rc16">
              <a:extLst>
                <a:ext uri="{FF2B5EF4-FFF2-40B4-BE49-F238E27FC236}">
                  <a16:creationId xmlns:a16="http://schemas.microsoft.com/office/drawing/2014/main" id="{DC1DF456-E722-F2C9-46F8-C1287CF7622F}"/>
                </a:ext>
              </a:extLst>
            </p:cNvPr>
            <p:cNvSpPr/>
            <p:nvPr/>
          </p:nvSpPr>
          <p:spPr>
            <a:xfrm>
              <a:off x="2476522" y="3801632"/>
              <a:ext cx="2159216" cy="343742"/>
            </a:xfrm>
            <a:prstGeom prst="rect">
              <a:avLst/>
            </a:prstGeom>
            <a:solidFill>
              <a:srgbClr val="036061">
                <a:alpha val="100000"/>
              </a:srgbClr>
            </a:solidFill>
          </p:spPr>
          <p:txBody>
            <a:bodyPr/>
            <a:lstStyle/>
            <a:p>
              <a:endParaRPr dirty="0"/>
            </a:p>
          </p:txBody>
        </p:sp>
        <p:sp>
          <p:nvSpPr>
            <p:cNvPr id="659" name="rc17">
              <a:extLst>
                <a:ext uri="{FF2B5EF4-FFF2-40B4-BE49-F238E27FC236}">
                  <a16:creationId xmlns:a16="http://schemas.microsoft.com/office/drawing/2014/main" id="{F02C983E-2296-DD32-80B7-4400E8D07F4D}"/>
                </a:ext>
              </a:extLst>
            </p:cNvPr>
            <p:cNvSpPr/>
            <p:nvPr/>
          </p:nvSpPr>
          <p:spPr>
            <a:xfrm>
              <a:off x="4635738" y="3801632"/>
              <a:ext cx="2684465" cy="343742"/>
            </a:xfrm>
            <a:prstGeom prst="rect">
              <a:avLst/>
            </a:prstGeom>
            <a:solidFill>
              <a:srgbClr val="0DD6CC">
                <a:alpha val="100000"/>
              </a:srgbClr>
            </a:solidFill>
          </p:spPr>
          <p:txBody>
            <a:bodyPr/>
            <a:lstStyle/>
            <a:p>
              <a:endParaRPr dirty="0"/>
            </a:p>
          </p:txBody>
        </p:sp>
        <p:sp>
          <p:nvSpPr>
            <p:cNvPr id="660" name="rc18">
              <a:extLst>
                <a:ext uri="{FF2B5EF4-FFF2-40B4-BE49-F238E27FC236}">
                  <a16:creationId xmlns:a16="http://schemas.microsoft.com/office/drawing/2014/main" id="{434BD30D-F9EA-815C-CD80-9976B6F31397}"/>
                </a:ext>
              </a:extLst>
            </p:cNvPr>
            <p:cNvSpPr/>
            <p:nvPr/>
          </p:nvSpPr>
          <p:spPr>
            <a:xfrm>
              <a:off x="7320204" y="3801632"/>
              <a:ext cx="2019150" cy="343742"/>
            </a:xfrm>
            <a:prstGeom prst="rect">
              <a:avLst/>
            </a:prstGeom>
            <a:solidFill>
              <a:srgbClr val="E2B124">
                <a:alpha val="100000"/>
              </a:srgbClr>
            </a:solidFill>
          </p:spPr>
          <p:txBody>
            <a:bodyPr/>
            <a:lstStyle/>
            <a:p>
              <a:endParaRPr dirty="0"/>
            </a:p>
          </p:txBody>
        </p:sp>
        <p:sp>
          <p:nvSpPr>
            <p:cNvPr id="661" name="rc19">
              <a:extLst>
                <a:ext uri="{FF2B5EF4-FFF2-40B4-BE49-F238E27FC236}">
                  <a16:creationId xmlns:a16="http://schemas.microsoft.com/office/drawing/2014/main" id="{29AA5A16-ED85-52D7-85D7-DD419A5AE027}"/>
                </a:ext>
              </a:extLst>
            </p:cNvPr>
            <p:cNvSpPr/>
            <p:nvPr/>
          </p:nvSpPr>
          <p:spPr>
            <a:xfrm>
              <a:off x="9339355" y="3801632"/>
              <a:ext cx="454372" cy="343742"/>
            </a:xfrm>
            <a:prstGeom prst="rect">
              <a:avLst/>
            </a:prstGeom>
            <a:solidFill>
              <a:srgbClr val="E83237">
                <a:alpha val="100000"/>
              </a:srgbClr>
            </a:solidFill>
          </p:spPr>
          <p:txBody>
            <a:bodyPr/>
            <a:lstStyle/>
            <a:p>
              <a:endParaRPr dirty="0"/>
            </a:p>
          </p:txBody>
        </p:sp>
        <p:sp>
          <p:nvSpPr>
            <p:cNvPr id="662" name="rc20">
              <a:extLst>
                <a:ext uri="{FF2B5EF4-FFF2-40B4-BE49-F238E27FC236}">
                  <a16:creationId xmlns:a16="http://schemas.microsoft.com/office/drawing/2014/main" id="{79654E14-6E7E-2A8B-9FA7-483C01A5E8CB}"/>
                </a:ext>
              </a:extLst>
            </p:cNvPr>
            <p:cNvSpPr/>
            <p:nvPr/>
          </p:nvSpPr>
          <p:spPr>
            <a:xfrm>
              <a:off x="9793727" y="3801632"/>
              <a:ext cx="293633" cy="343742"/>
            </a:xfrm>
            <a:prstGeom prst="rect">
              <a:avLst/>
            </a:prstGeom>
            <a:solidFill>
              <a:srgbClr val="7F0E11">
                <a:alpha val="100000"/>
              </a:srgbClr>
            </a:solidFill>
          </p:spPr>
          <p:txBody>
            <a:bodyPr/>
            <a:lstStyle/>
            <a:p>
              <a:endParaRPr dirty="0"/>
            </a:p>
          </p:txBody>
        </p:sp>
        <p:sp>
          <p:nvSpPr>
            <p:cNvPr id="663" name="rc21">
              <a:extLst>
                <a:ext uri="{FF2B5EF4-FFF2-40B4-BE49-F238E27FC236}">
                  <a16:creationId xmlns:a16="http://schemas.microsoft.com/office/drawing/2014/main" id="{103BFD40-3A5C-735C-D699-921C98C792A0}"/>
                </a:ext>
              </a:extLst>
            </p:cNvPr>
            <p:cNvSpPr/>
            <p:nvPr/>
          </p:nvSpPr>
          <p:spPr>
            <a:xfrm>
              <a:off x="10087360" y="3801632"/>
              <a:ext cx="771631" cy="343742"/>
            </a:xfrm>
            <a:prstGeom prst="rect">
              <a:avLst/>
            </a:prstGeom>
            <a:solidFill>
              <a:srgbClr val="CACACA"/>
            </a:solidFill>
            <a:ln>
              <a:solidFill>
                <a:srgbClr val="CACACA"/>
              </a:solidFill>
            </a:ln>
          </p:spPr>
          <p:txBody>
            <a:bodyPr/>
            <a:lstStyle/>
            <a:p>
              <a:endParaRPr dirty="0"/>
            </a:p>
          </p:txBody>
        </p:sp>
        <p:sp>
          <p:nvSpPr>
            <p:cNvPr id="664" name="rc22">
              <a:extLst>
                <a:ext uri="{FF2B5EF4-FFF2-40B4-BE49-F238E27FC236}">
                  <a16:creationId xmlns:a16="http://schemas.microsoft.com/office/drawing/2014/main" id="{8D2C5B41-1C5E-8AA5-D005-E957BA47FB99}"/>
                </a:ext>
              </a:extLst>
            </p:cNvPr>
            <p:cNvSpPr/>
            <p:nvPr/>
          </p:nvSpPr>
          <p:spPr>
            <a:xfrm>
              <a:off x="2476522" y="4330467"/>
              <a:ext cx="2062922" cy="343742"/>
            </a:xfrm>
            <a:prstGeom prst="rect">
              <a:avLst/>
            </a:prstGeom>
            <a:solidFill>
              <a:srgbClr val="036061">
                <a:alpha val="100000"/>
              </a:srgbClr>
            </a:solidFill>
          </p:spPr>
          <p:txBody>
            <a:bodyPr/>
            <a:lstStyle/>
            <a:p>
              <a:endParaRPr dirty="0"/>
            </a:p>
          </p:txBody>
        </p:sp>
        <p:sp>
          <p:nvSpPr>
            <p:cNvPr id="665" name="rc23">
              <a:extLst>
                <a:ext uri="{FF2B5EF4-FFF2-40B4-BE49-F238E27FC236}">
                  <a16:creationId xmlns:a16="http://schemas.microsoft.com/office/drawing/2014/main" id="{3ED91151-4A14-31CE-C134-F686312103BA}"/>
                </a:ext>
              </a:extLst>
            </p:cNvPr>
            <p:cNvSpPr/>
            <p:nvPr/>
          </p:nvSpPr>
          <p:spPr>
            <a:xfrm>
              <a:off x="4539444" y="4330467"/>
              <a:ext cx="2853498" cy="343742"/>
            </a:xfrm>
            <a:prstGeom prst="rect">
              <a:avLst/>
            </a:prstGeom>
            <a:solidFill>
              <a:srgbClr val="0DD6CC">
                <a:alpha val="100000"/>
              </a:srgbClr>
            </a:solidFill>
          </p:spPr>
          <p:txBody>
            <a:bodyPr/>
            <a:lstStyle/>
            <a:p>
              <a:endParaRPr dirty="0"/>
            </a:p>
          </p:txBody>
        </p:sp>
        <p:sp>
          <p:nvSpPr>
            <p:cNvPr id="666" name="rc24">
              <a:extLst>
                <a:ext uri="{FF2B5EF4-FFF2-40B4-BE49-F238E27FC236}">
                  <a16:creationId xmlns:a16="http://schemas.microsoft.com/office/drawing/2014/main" id="{CD0E61C6-AC67-A865-B233-9E4BFCB477AB}"/>
                </a:ext>
              </a:extLst>
            </p:cNvPr>
            <p:cNvSpPr/>
            <p:nvPr/>
          </p:nvSpPr>
          <p:spPr>
            <a:xfrm>
              <a:off x="7392943" y="4330467"/>
              <a:ext cx="1694212" cy="343742"/>
            </a:xfrm>
            <a:prstGeom prst="rect">
              <a:avLst/>
            </a:prstGeom>
            <a:solidFill>
              <a:srgbClr val="E2B124">
                <a:alpha val="100000"/>
              </a:srgbClr>
            </a:solidFill>
          </p:spPr>
          <p:txBody>
            <a:bodyPr/>
            <a:lstStyle/>
            <a:p>
              <a:endParaRPr dirty="0"/>
            </a:p>
          </p:txBody>
        </p:sp>
        <p:sp>
          <p:nvSpPr>
            <p:cNvPr id="667" name="rc25">
              <a:extLst>
                <a:ext uri="{FF2B5EF4-FFF2-40B4-BE49-F238E27FC236}">
                  <a16:creationId xmlns:a16="http://schemas.microsoft.com/office/drawing/2014/main" id="{91EDFF5B-CAC3-3204-B686-59B1DC1F3207}"/>
                </a:ext>
              </a:extLst>
            </p:cNvPr>
            <p:cNvSpPr/>
            <p:nvPr/>
          </p:nvSpPr>
          <p:spPr>
            <a:xfrm>
              <a:off x="9087156" y="4330467"/>
              <a:ext cx="448864" cy="343742"/>
            </a:xfrm>
            <a:prstGeom prst="rect">
              <a:avLst/>
            </a:prstGeom>
            <a:solidFill>
              <a:srgbClr val="E83237">
                <a:alpha val="100000"/>
              </a:srgbClr>
            </a:solidFill>
          </p:spPr>
          <p:txBody>
            <a:bodyPr/>
            <a:lstStyle/>
            <a:p>
              <a:endParaRPr dirty="0"/>
            </a:p>
          </p:txBody>
        </p:sp>
        <p:sp>
          <p:nvSpPr>
            <p:cNvPr id="668" name="rc26">
              <a:extLst>
                <a:ext uri="{FF2B5EF4-FFF2-40B4-BE49-F238E27FC236}">
                  <a16:creationId xmlns:a16="http://schemas.microsoft.com/office/drawing/2014/main" id="{50D63798-3037-A677-D1F9-EBB0F3B7336F}"/>
                </a:ext>
              </a:extLst>
            </p:cNvPr>
            <p:cNvSpPr/>
            <p:nvPr/>
          </p:nvSpPr>
          <p:spPr>
            <a:xfrm>
              <a:off x="9536020" y="4330467"/>
              <a:ext cx="259869" cy="343742"/>
            </a:xfrm>
            <a:prstGeom prst="rect">
              <a:avLst/>
            </a:prstGeom>
            <a:solidFill>
              <a:srgbClr val="7F0E11">
                <a:alpha val="100000"/>
              </a:srgbClr>
            </a:solidFill>
          </p:spPr>
          <p:txBody>
            <a:bodyPr/>
            <a:lstStyle/>
            <a:p>
              <a:endParaRPr dirty="0"/>
            </a:p>
          </p:txBody>
        </p:sp>
        <p:sp>
          <p:nvSpPr>
            <p:cNvPr id="669" name="rc27">
              <a:extLst>
                <a:ext uri="{FF2B5EF4-FFF2-40B4-BE49-F238E27FC236}">
                  <a16:creationId xmlns:a16="http://schemas.microsoft.com/office/drawing/2014/main" id="{5A81E1E2-DCE5-8F5C-66C1-5802788B938D}"/>
                </a:ext>
              </a:extLst>
            </p:cNvPr>
            <p:cNvSpPr/>
            <p:nvPr/>
          </p:nvSpPr>
          <p:spPr>
            <a:xfrm>
              <a:off x="9795890" y="4330467"/>
              <a:ext cx="1063101" cy="343742"/>
            </a:xfrm>
            <a:prstGeom prst="rect">
              <a:avLst/>
            </a:prstGeom>
            <a:solidFill>
              <a:srgbClr val="CACACA"/>
            </a:solidFill>
            <a:ln>
              <a:solidFill>
                <a:srgbClr val="CACACA"/>
              </a:solidFill>
            </a:ln>
          </p:spPr>
          <p:txBody>
            <a:bodyPr/>
            <a:lstStyle/>
            <a:p>
              <a:endParaRPr dirty="0"/>
            </a:p>
          </p:txBody>
        </p:sp>
        <p:sp>
          <p:nvSpPr>
            <p:cNvPr id="670" name="rc28">
              <a:extLst>
                <a:ext uri="{FF2B5EF4-FFF2-40B4-BE49-F238E27FC236}">
                  <a16:creationId xmlns:a16="http://schemas.microsoft.com/office/drawing/2014/main" id="{2F73D10A-D943-D843-FD8F-7A9E34672E18}"/>
                </a:ext>
              </a:extLst>
            </p:cNvPr>
            <p:cNvSpPr/>
            <p:nvPr/>
          </p:nvSpPr>
          <p:spPr>
            <a:xfrm>
              <a:off x="2476522" y="4859302"/>
              <a:ext cx="1842019" cy="343742"/>
            </a:xfrm>
            <a:prstGeom prst="rect">
              <a:avLst/>
            </a:prstGeom>
            <a:solidFill>
              <a:srgbClr val="036061">
                <a:alpha val="100000"/>
              </a:srgbClr>
            </a:solidFill>
          </p:spPr>
          <p:txBody>
            <a:bodyPr/>
            <a:lstStyle/>
            <a:p>
              <a:endParaRPr dirty="0"/>
            </a:p>
          </p:txBody>
        </p:sp>
        <p:sp>
          <p:nvSpPr>
            <p:cNvPr id="671" name="rc29">
              <a:extLst>
                <a:ext uri="{FF2B5EF4-FFF2-40B4-BE49-F238E27FC236}">
                  <a16:creationId xmlns:a16="http://schemas.microsoft.com/office/drawing/2014/main" id="{B2382AA7-C7AE-6E37-C987-60EB28A8EEAF}"/>
                </a:ext>
              </a:extLst>
            </p:cNvPr>
            <p:cNvSpPr/>
            <p:nvPr/>
          </p:nvSpPr>
          <p:spPr>
            <a:xfrm>
              <a:off x="4318542" y="4859302"/>
              <a:ext cx="2238884" cy="343742"/>
            </a:xfrm>
            <a:prstGeom prst="rect">
              <a:avLst/>
            </a:prstGeom>
            <a:solidFill>
              <a:srgbClr val="0DD6CC">
                <a:alpha val="100000"/>
              </a:srgbClr>
            </a:solidFill>
          </p:spPr>
          <p:txBody>
            <a:bodyPr/>
            <a:lstStyle/>
            <a:p>
              <a:endParaRPr dirty="0"/>
            </a:p>
          </p:txBody>
        </p:sp>
        <p:sp>
          <p:nvSpPr>
            <p:cNvPr id="672" name="rc30">
              <a:extLst>
                <a:ext uri="{FF2B5EF4-FFF2-40B4-BE49-F238E27FC236}">
                  <a16:creationId xmlns:a16="http://schemas.microsoft.com/office/drawing/2014/main" id="{515F937B-E650-74F4-3A01-0EC4EA6C9CEC}"/>
                </a:ext>
              </a:extLst>
            </p:cNvPr>
            <p:cNvSpPr/>
            <p:nvPr/>
          </p:nvSpPr>
          <p:spPr>
            <a:xfrm>
              <a:off x="6557426" y="4859302"/>
              <a:ext cx="2416509" cy="343742"/>
            </a:xfrm>
            <a:prstGeom prst="rect">
              <a:avLst/>
            </a:prstGeom>
            <a:solidFill>
              <a:srgbClr val="E2B124">
                <a:alpha val="100000"/>
              </a:srgbClr>
            </a:solidFill>
          </p:spPr>
          <p:txBody>
            <a:bodyPr/>
            <a:lstStyle/>
            <a:p>
              <a:endParaRPr dirty="0"/>
            </a:p>
          </p:txBody>
        </p:sp>
        <p:sp>
          <p:nvSpPr>
            <p:cNvPr id="673" name="rc31">
              <a:extLst>
                <a:ext uri="{FF2B5EF4-FFF2-40B4-BE49-F238E27FC236}">
                  <a16:creationId xmlns:a16="http://schemas.microsoft.com/office/drawing/2014/main" id="{30382A80-A92E-C899-11E5-DF7192A763BD}"/>
                </a:ext>
              </a:extLst>
            </p:cNvPr>
            <p:cNvSpPr/>
            <p:nvPr/>
          </p:nvSpPr>
          <p:spPr>
            <a:xfrm>
              <a:off x="8973935" y="4859302"/>
              <a:ext cx="559061" cy="343742"/>
            </a:xfrm>
            <a:prstGeom prst="rect">
              <a:avLst/>
            </a:prstGeom>
            <a:solidFill>
              <a:srgbClr val="E83237">
                <a:alpha val="100000"/>
              </a:srgbClr>
            </a:solidFill>
          </p:spPr>
          <p:txBody>
            <a:bodyPr/>
            <a:lstStyle/>
            <a:p>
              <a:endParaRPr dirty="0"/>
            </a:p>
          </p:txBody>
        </p:sp>
        <p:sp>
          <p:nvSpPr>
            <p:cNvPr id="674" name="rc32">
              <a:extLst>
                <a:ext uri="{FF2B5EF4-FFF2-40B4-BE49-F238E27FC236}">
                  <a16:creationId xmlns:a16="http://schemas.microsoft.com/office/drawing/2014/main" id="{DF768B4B-7A84-A453-FA4E-3E46A72627AB}"/>
                </a:ext>
              </a:extLst>
            </p:cNvPr>
            <p:cNvSpPr/>
            <p:nvPr/>
          </p:nvSpPr>
          <p:spPr>
            <a:xfrm>
              <a:off x="9532997" y="4859302"/>
              <a:ext cx="406608" cy="343742"/>
            </a:xfrm>
            <a:prstGeom prst="rect">
              <a:avLst/>
            </a:prstGeom>
            <a:solidFill>
              <a:srgbClr val="7F0E11">
                <a:alpha val="100000"/>
              </a:srgbClr>
            </a:solidFill>
          </p:spPr>
          <p:txBody>
            <a:bodyPr/>
            <a:lstStyle/>
            <a:p>
              <a:endParaRPr dirty="0"/>
            </a:p>
          </p:txBody>
        </p:sp>
        <p:sp>
          <p:nvSpPr>
            <p:cNvPr id="675" name="rc33">
              <a:extLst>
                <a:ext uri="{FF2B5EF4-FFF2-40B4-BE49-F238E27FC236}">
                  <a16:creationId xmlns:a16="http://schemas.microsoft.com/office/drawing/2014/main" id="{C29E9C6A-32D7-9F90-3163-598A933CA199}"/>
                </a:ext>
              </a:extLst>
            </p:cNvPr>
            <p:cNvSpPr/>
            <p:nvPr/>
          </p:nvSpPr>
          <p:spPr>
            <a:xfrm>
              <a:off x="9939605" y="4859302"/>
              <a:ext cx="919385" cy="343742"/>
            </a:xfrm>
            <a:prstGeom prst="rect">
              <a:avLst/>
            </a:prstGeom>
            <a:solidFill>
              <a:srgbClr val="CACACA"/>
            </a:solidFill>
            <a:ln>
              <a:solidFill>
                <a:srgbClr val="CACACA"/>
              </a:solidFill>
            </a:ln>
          </p:spPr>
          <p:txBody>
            <a:bodyPr/>
            <a:lstStyle/>
            <a:p>
              <a:endParaRPr dirty="0"/>
            </a:p>
          </p:txBody>
        </p:sp>
        <p:sp>
          <p:nvSpPr>
            <p:cNvPr id="676" name="rc34">
              <a:extLst>
                <a:ext uri="{FF2B5EF4-FFF2-40B4-BE49-F238E27FC236}">
                  <a16:creationId xmlns:a16="http://schemas.microsoft.com/office/drawing/2014/main" id="{5FF7AE01-6AAC-5CF8-F3C4-43476D2EA8ED}"/>
                </a:ext>
              </a:extLst>
            </p:cNvPr>
            <p:cNvSpPr/>
            <p:nvPr/>
          </p:nvSpPr>
          <p:spPr>
            <a:xfrm>
              <a:off x="2476522" y="5388137"/>
              <a:ext cx="1274924" cy="343742"/>
            </a:xfrm>
            <a:prstGeom prst="rect">
              <a:avLst/>
            </a:prstGeom>
            <a:solidFill>
              <a:srgbClr val="036061">
                <a:alpha val="100000"/>
              </a:srgbClr>
            </a:solidFill>
          </p:spPr>
          <p:txBody>
            <a:bodyPr/>
            <a:lstStyle/>
            <a:p>
              <a:endParaRPr dirty="0"/>
            </a:p>
          </p:txBody>
        </p:sp>
        <p:sp>
          <p:nvSpPr>
            <p:cNvPr id="677" name="rc35">
              <a:extLst>
                <a:ext uri="{FF2B5EF4-FFF2-40B4-BE49-F238E27FC236}">
                  <a16:creationId xmlns:a16="http://schemas.microsoft.com/office/drawing/2014/main" id="{766D0996-D03A-89FE-841A-6DA5A6BEEC3D}"/>
                </a:ext>
              </a:extLst>
            </p:cNvPr>
            <p:cNvSpPr/>
            <p:nvPr/>
          </p:nvSpPr>
          <p:spPr>
            <a:xfrm>
              <a:off x="3751446" y="5388137"/>
              <a:ext cx="2360862" cy="343742"/>
            </a:xfrm>
            <a:prstGeom prst="rect">
              <a:avLst/>
            </a:prstGeom>
            <a:solidFill>
              <a:srgbClr val="0DD6CC">
                <a:alpha val="100000"/>
              </a:srgbClr>
            </a:solidFill>
          </p:spPr>
          <p:txBody>
            <a:bodyPr/>
            <a:lstStyle/>
            <a:p>
              <a:endParaRPr dirty="0"/>
            </a:p>
          </p:txBody>
        </p:sp>
        <p:sp>
          <p:nvSpPr>
            <p:cNvPr id="678" name="rc36">
              <a:extLst>
                <a:ext uri="{FF2B5EF4-FFF2-40B4-BE49-F238E27FC236}">
                  <a16:creationId xmlns:a16="http://schemas.microsoft.com/office/drawing/2014/main" id="{6DE8C55E-82D4-6FAE-7CB2-7447F085EC07}"/>
                </a:ext>
              </a:extLst>
            </p:cNvPr>
            <p:cNvSpPr/>
            <p:nvPr/>
          </p:nvSpPr>
          <p:spPr>
            <a:xfrm>
              <a:off x="6112309" y="5388137"/>
              <a:ext cx="3392895" cy="343742"/>
            </a:xfrm>
            <a:prstGeom prst="rect">
              <a:avLst/>
            </a:prstGeom>
            <a:solidFill>
              <a:srgbClr val="E2B124">
                <a:alpha val="100000"/>
              </a:srgbClr>
            </a:solidFill>
          </p:spPr>
          <p:txBody>
            <a:bodyPr/>
            <a:lstStyle/>
            <a:p>
              <a:endParaRPr dirty="0"/>
            </a:p>
          </p:txBody>
        </p:sp>
        <p:sp>
          <p:nvSpPr>
            <p:cNvPr id="679" name="rc37">
              <a:extLst>
                <a:ext uri="{FF2B5EF4-FFF2-40B4-BE49-F238E27FC236}">
                  <a16:creationId xmlns:a16="http://schemas.microsoft.com/office/drawing/2014/main" id="{04A3935E-3353-E468-6A51-D3D7EF8CFCB0}"/>
                </a:ext>
              </a:extLst>
            </p:cNvPr>
            <p:cNvSpPr/>
            <p:nvPr/>
          </p:nvSpPr>
          <p:spPr>
            <a:xfrm>
              <a:off x="9505204" y="5388137"/>
              <a:ext cx="292936" cy="343742"/>
            </a:xfrm>
            <a:prstGeom prst="rect">
              <a:avLst/>
            </a:prstGeom>
            <a:solidFill>
              <a:srgbClr val="E83237">
                <a:alpha val="100000"/>
              </a:srgbClr>
            </a:solidFill>
          </p:spPr>
          <p:txBody>
            <a:bodyPr/>
            <a:lstStyle/>
            <a:p>
              <a:endParaRPr dirty="0"/>
            </a:p>
          </p:txBody>
        </p:sp>
        <p:sp>
          <p:nvSpPr>
            <p:cNvPr id="680" name="rc38">
              <a:extLst>
                <a:ext uri="{FF2B5EF4-FFF2-40B4-BE49-F238E27FC236}">
                  <a16:creationId xmlns:a16="http://schemas.microsoft.com/office/drawing/2014/main" id="{48A4A3C3-19A8-1EA1-6DBD-AA74F6128353}"/>
                </a:ext>
              </a:extLst>
            </p:cNvPr>
            <p:cNvSpPr/>
            <p:nvPr/>
          </p:nvSpPr>
          <p:spPr>
            <a:xfrm>
              <a:off x="9798140" y="5388137"/>
              <a:ext cx="184613" cy="343742"/>
            </a:xfrm>
            <a:prstGeom prst="rect">
              <a:avLst/>
            </a:prstGeom>
            <a:solidFill>
              <a:srgbClr val="7F0E11">
                <a:alpha val="100000"/>
              </a:srgbClr>
            </a:solidFill>
          </p:spPr>
          <p:txBody>
            <a:bodyPr/>
            <a:lstStyle/>
            <a:p>
              <a:endParaRPr dirty="0"/>
            </a:p>
          </p:txBody>
        </p:sp>
        <p:sp>
          <p:nvSpPr>
            <p:cNvPr id="681" name="rc39">
              <a:extLst>
                <a:ext uri="{FF2B5EF4-FFF2-40B4-BE49-F238E27FC236}">
                  <a16:creationId xmlns:a16="http://schemas.microsoft.com/office/drawing/2014/main" id="{A5F93A81-6586-F553-976B-0557AAC2FB90}"/>
                </a:ext>
              </a:extLst>
            </p:cNvPr>
            <p:cNvSpPr/>
            <p:nvPr/>
          </p:nvSpPr>
          <p:spPr>
            <a:xfrm>
              <a:off x="9982754" y="5388137"/>
              <a:ext cx="876237" cy="343742"/>
            </a:xfrm>
            <a:prstGeom prst="rect">
              <a:avLst/>
            </a:prstGeom>
            <a:solidFill>
              <a:srgbClr val="CACACA"/>
            </a:solidFill>
            <a:ln>
              <a:solidFill>
                <a:srgbClr val="CACACA"/>
              </a:solidFill>
            </a:ln>
          </p:spPr>
          <p:txBody>
            <a:bodyPr/>
            <a:lstStyle/>
            <a:p>
              <a:endParaRPr dirty="0"/>
            </a:p>
          </p:txBody>
        </p:sp>
        <p:sp>
          <p:nvSpPr>
            <p:cNvPr id="682" name="rc40">
              <a:extLst>
                <a:ext uri="{FF2B5EF4-FFF2-40B4-BE49-F238E27FC236}">
                  <a16:creationId xmlns:a16="http://schemas.microsoft.com/office/drawing/2014/main" id="{945C3DDF-E772-A1FC-7D45-1321F8E8BD7F}"/>
                </a:ext>
              </a:extLst>
            </p:cNvPr>
            <p:cNvSpPr/>
            <p:nvPr/>
          </p:nvSpPr>
          <p:spPr>
            <a:xfrm>
              <a:off x="2476522" y="5916972"/>
              <a:ext cx="883255" cy="343742"/>
            </a:xfrm>
            <a:prstGeom prst="rect">
              <a:avLst/>
            </a:prstGeom>
            <a:solidFill>
              <a:srgbClr val="036061">
                <a:alpha val="100000"/>
              </a:srgbClr>
            </a:solidFill>
          </p:spPr>
          <p:txBody>
            <a:bodyPr/>
            <a:lstStyle/>
            <a:p>
              <a:endParaRPr dirty="0"/>
            </a:p>
          </p:txBody>
        </p:sp>
        <p:sp>
          <p:nvSpPr>
            <p:cNvPr id="683" name="rc41">
              <a:extLst>
                <a:ext uri="{FF2B5EF4-FFF2-40B4-BE49-F238E27FC236}">
                  <a16:creationId xmlns:a16="http://schemas.microsoft.com/office/drawing/2014/main" id="{0BD95C40-14BB-A0AE-E85F-851AE20386C5}"/>
                </a:ext>
              </a:extLst>
            </p:cNvPr>
            <p:cNvSpPr/>
            <p:nvPr/>
          </p:nvSpPr>
          <p:spPr>
            <a:xfrm>
              <a:off x="3359777" y="5916972"/>
              <a:ext cx="2204755" cy="343742"/>
            </a:xfrm>
            <a:prstGeom prst="rect">
              <a:avLst/>
            </a:prstGeom>
            <a:solidFill>
              <a:srgbClr val="0DD6CC">
                <a:alpha val="100000"/>
              </a:srgbClr>
            </a:solidFill>
          </p:spPr>
          <p:txBody>
            <a:bodyPr/>
            <a:lstStyle/>
            <a:p>
              <a:endParaRPr dirty="0"/>
            </a:p>
          </p:txBody>
        </p:sp>
        <p:sp>
          <p:nvSpPr>
            <p:cNvPr id="684" name="rc42">
              <a:extLst>
                <a:ext uri="{FF2B5EF4-FFF2-40B4-BE49-F238E27FC236}">
                  <a16:creationId xmlns:a16="http://schemas.microsoft.com/office/drawing/2014/main" id="{DFFF3AC6-53D6-FCD8-E0A5-CF02C80B614A}"/>
                </a:ext>
              </a:extLst>
            </p:cNvPr>
            <p:cNvSpPr/>
            <p:nvPr/>
          </p:nvSpPr>
          <p:spPr>
            <a:xfrm>
              <a:off x="5564533" y="5916972"/>
              <a:ext cx="3255867" cy="343742"/>
            </a:xfrm>
            <a:prstGeom prst="rect">
              <a:avLst/>
            </a:prstGeom>
            <a:solidFill>
              <a:srgbClr val="E2B124">
                <a:alpha val="100000"/>
              </a:srgbClr>
            </a:solidFill>
          </p:spPr>
          <p:txBody>
            <a:bodyPr/>
            <a:lstStyle/>
            <a:p>
              <a:endParaRPr dirty="0"/>
            </a:p>
          </p:txBody>
        </p:sp>
        <p:sp>
          <p:nvSpPr>
            <p:cNvPr id="685" name="rc43">
              <a:extLst>
                <a:ext uri="{FF2B5EF4-FFF2-40B4-BE49-F238E27FC236}">
                  <a16:creationId xmlns:a16="http://schemas.microsoft.com/office/drawing/2014/main" id="{3BEC6D2C-8DC2-0EA8-054D-4D4C6543E743}"/>
                </a:ext>
              </a:extLst>
            </p:cNvPr>
            <p:cNvSpPr/>
            <p:nvPr/>
          </p:nvSpPr>
          <p:spPr>
            <a:xfrm>
              <a:off x="8820400" y="5916972"/>
              <a:ext cx="566780" cy="343742"/>
            </a:xfrm>
            <a:prstGeom prst="rect">
              <a:avLst/>
            </a:prstGeom>
            <a:solidFill>
              <a:srgbClr val="E83237">
                <a:alpha val="100000"/>
              </a:srgbClr>
            </a:solidFill>
          </p:spPr>
          <p:txBody>
            <a:bodyPr/>
            <a:lstStyle/>
            <a:p>
              <a:endParaRPr dirty="0"/>
            </a:p>
          </p:txBody>
        </p:sp>
        <p:sp>
          <p:nvSpPr>
            <p:cNvPr id="686" name="rc44">
              <a:extLst>
                <a:ext uri="{FF2B5EF4-FFF2-40B4-BE49-F238E27FC236}">
                  <a16:creationId xmlns:a16="http://schemas.microsoft.com/office/drawing/2014/main" id="{355EA917-85EF-80E4-727D-CB1C31784974}"/>
                </a:ext>
              </a:extLst>
            </p:cNvPr>
            <p:cNvSpPr/>
            <p:nvPr/>
          </p:nvSpPr>
          <p:spPr>
            <a:xfrm>
              <a:off x="9387181" y="5916972"/>
              <a:ext cx="366155" cy="343742"/>
            </a:xfrm>
            <a:prstGeom prst="rect">
              <a:avLst/>
            </a:prstGeom>
            <a:solidFill>
              <a:srgbClr val="7F0E11">
                <a:alpha val="100000"/>
              </a:srgbClr>
            </a:solidFill>
          </p:spPr>
          <p:txBody>
            <a:bodyPr/>
            <a:lstStyle/>
            <a:p>
              <a:endParaRPr dirty="0"/>
            </a:p>
          </p:txBody>
        </p:sp>
        <p:sp>
          <p:nvSpPr>
            <p:cNvPr id="687" name="rc45">
              <a:extLst>
                <a:ext uri="{FF2B5EF4-FFF2-40B4-BE49-F238E27FC236}">
                  <a16:creationId xmlns:a16="http://schemas.microsoft.com/office/drawing/2014/main" id="{A63F6267-6800-8A64-B895-5D5506442FDC}"/>
                </a:ext>
              </a:extLst>
            </p:cNvPr>
            <p:cNvSpPr/>
            <p:nvPr/>
          </p:nvSpPr>
          <p:spPr>
            <a:xfrm>
              <a:off x="9753336" y="5916972"/>
              <a:ext cx="1105654" cy="343742"/>
            </a:xfrm>
            <a:prstGeom prst="rect">
              <a:avLst/>
            </a:prstGeom>
            <a:solidFill>
              <a:srgbClr val="CACACA"/>
            </a:solidFill>
            <a:ln>
              <a:solidFill>
                <a:srgbClr val="CACACA"/>
              </a:solidFill>
            </a:ln>
          </p:spPr>
          <p:txBody>
            <a:bodyPr/>
            <a:lstStyle/>
            <a:p>
              <a:endParaRPr dirty="0"/>
            </a:p>
          </p:txBody>
        </p:sp>
        <p:sp>
          <p:nvSpPr>
            <p:cNvPr id="688" name="tx46">
              <a:extLst>
                <a:ext uri="{FF2B5EF4-FFF2-40B4-BE49-F238E27FC236}">
                  <a16:creationId xmlns:a16="http://schemas.microsoft.com/office/drawing/2014/main" id="{A17D5D1D-F42F-9808-29E0-26F0E8C05BE5}"/>
                </a:ext>
              </a:extLst>
            </p:cNvPr>
            <p:cNvSpPr/>
            <p:nvPr/>
          </p:nvSpPr>
          <p:spPr>
            <a:xfrm>
              <a:off x="4465027"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25%</a:t>
              </a:r>
            </a:p>
          </p:txBody>
        </p:sp>
        <p:sp>
          <p:nvSpPr>
            <p:cNvPr id="689" name="tx47">
              <a:extLst>
                <a:ext uri="{FF2B5EF4-FFF2-40B4-BE49-F238E27FC236}">
                  <a16:creationId xmlns:a16="http://schemas.microsoft.com/office/drawing/2014/main" id="{420E967F-9F4A-4880-6A67-8A1E229AD5CA}"/>
                </a:ext>
              </a:extLst>
            </p:cNvPr>
            <p:cNvSpPr/>
            <p:nvPr/>
          </p:nvSpPr>
          <p:spPr>
            <a:xfrm>
              <a:off x="7257102" y="285656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41%</a:t>
              </a:r>
            </a:p>
          </p:txBody>
        </p:sp>
        <p:sp>
          <p:nvSpPr>
            <p:cNvPr id="690" name="tx48">
              <a:extLst>
                <a:ext uri="{FF2B5EF4-FFF2-40B4-BE49-F238E27FC236}">
                  <a16:creationId xmlns:a16="http://schemas.microsoft.com/office/drawing/2014/main" id="{DB18E706-086A-B2E1-B0B7-FE757F0283AD}"/>
                </a:ext>
              </a:extLst>
            </p:cNvPr>
            <p:cNvSpPr/>
            <p:nvPr/>
          </p:nvSpPr>
          <p:spPr>
            <a:xfrm>
              <a:off x="10213579"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691" name="tx49">
              <a:extLst>
                <a:ext uri="{FF2B5EF4-FFF2-40B4-BE49-F238E27FC236}">
                  <a16:creationId xmlns:a16="http://schemas.microsoft.com/office/drawing/2014/main" id="{3114446A-E33C-CD3E-934C-38FE9D4F3F8C}"/>
                </a:ext>
              </a:extLst>
            </p:cNvPr>
            <p:cNvSpPr/>
            <p:nvPr/>
          </p:nvSpPr>
          <p:spPr>
            <a:xfrm>
              <a:off x="5488349"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37%</a:t>
              </a:r>
            </a:p>
          </p:txBody>
        </p:sp>
        <p:sp>
          <p:nvSpPr>
            <p:cNvPr id="692" name="tx50">
              <a:extLst>
                <a:ext uri="{FF2B5EF4-FFF2-40B4-BE49-F238E27FC236}">
                  <a16:creationId xmlns:a16="http://schemas.microsoft.com/office/drawing/2014/main" id="{88D23652-9A73-61E8-2752-2013403EFE65}"/>
                </a:ext>
              </a:extLst>
            </p:cNvPr>
            <p:cNvSpPr/>
            <p:nvPr/>
          </p:nvSpPr>
          <p:spPr>
            <a:xfrm>
              <a:off x="8043344"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694" name="tx52">
              <a:extLst>
                <a:ext uri="{FF2B5EF4-FFF2-40B4-BE49-F238E27FC236}">
                  <a16:creationId xmlns:a16="http://schemas.microsoft.com/office/drawing/2014/main" id="{AF29CF50-8250-CE8C-3241-2A5DACFE1800}"/>
                </a:ext>
              </a:extLst>
            </p:cNvPr>
            <p:cNvSpPr/>
            <p:nvPr/>
          </p:nvSpPr>
          <p:spPr>
            <a:xfrm>
              <a:off x="5815283"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32%</a:t>
              </a:r>
            </a:p>
          </p:txBody>
        </p:sp>
        <p:sp>
          <p:nvSpPr>
            <p:cNvPr id="695" name="tx53">
              <a:extLst>
                <a:ext uri="{FF2B5EF4-FFF2-40B4-BE49-F238E27FC236}">
                  <a16:creationId xmlns:a16="http://schemas.microsoft.com/office/drawing/2014/main" id="{59DF39C2-6968-1835-E90E-6FDF31E145D6}"/>
                </a:ext>
              </a:extLst>
            </p:cNvPr>
            <p:cNvSpPr/>
            <p:nvPr/>
          </p:nvSpPr>
          <p:spPr>
            <a:xfrm>
              <a:off x="8167091"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696" name="tx54">
              <a:extLst>
                <a:ext uri="{FF2B5EF4-FFF2-40B4-BE49-F238E27FC236}">
                  <a16:creationId xmlns:a16="http://schemas.microsoft.com/office/drawing/2014/main" id="{38DB5FE0-F469-766D-CE87-EC4F9B07F467}"/>
                </a:ext>
              </a:extLst>
            </p:cNvPr>
            <p:cNvSpPr/>
            <p:nvPr/>
          </p:nvSpPr>
          <p:spPr>
            <a:xfrm>
              <a:off x="10355692" y="3911794"/>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9%</a:t>
              </a:r>
            </a:p>
          </p:txBody>
        </p:sp>
        <p:sp>
          <p:nvSpPr>
            <p:cNvPr id="697" name="tx55">
              <a:extLst>
                <a:ext uri="{FF2B5EF4-FFF2-40B4-BE49-F238E27FC236}">
                  <a16:creationId xmlns:a16="http://schemas.microsoft.com/office/drawing/2014/main" id="{11BDBA08-B3CF-B197-2291-BF45F5503C37}"/>
                </a:ext>
              </a:extLst>
            </p:cNvPr>
            <p:cNvSpPr/>
            <p:nvPr/>
          </p:nvSpPr>
          <p:spPr>
            <a:xfrm>
              <a:off x="5803505"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34%</a:t>
              </a:r>
            </a:p>
          </p:txBody>
        </p:sp>
        <p:sp>
          <p:nvSpPr>
            <p:cNvPr id="698" name="tx56">
              <a:extLst>
                <a:ext uri="{FF2B5EF4-FFF2-40B4-BE49-F238E27FC236}">
                  <a16:creationId xmlns:a16="http://schemas.microsoft.com/office/drawing/2014/main" id="{E7A6930F-A86B-E256-0BB9-5C420907549B}"/>
                </a:ext>
              </a:extLst>
            </p:cNvPr>
            <p:cNvSpPr/>
            <p:nvPr/>
          </p:nvSpPr>
          <p:spPr>
            <a:xfrm>
              <a:off x="8077361"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20%</a:t>
              </a:r>
            </a:p>
          </p:txBody>
        </p:sp>
        <p:sp>
          <p:nvSpPr>
            <p:cNvPr id="699" name="tx57">
              <a:extLst>
                <a:ext uri="{FF2B5EF4-FFF2-40B4-BE49-F238E27FC236}">
                  <a16:creationId xmlns:a16="http://schemas.microsoft.com/office/drawing/2014/main" id="{9BE780C8-074F-8EB2-7579-9FF1C2301F60}"/>
                </a:ext>
              </a:extLst>
            </p:cNvPr>
            <p:cNvSpPr/>
            <p:nvPr/>
          </p:nvSpPr>
          <p:spPr>
            <a:xfrm>
              <a:off x="10164752"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700" name="tx58">
              <a:extLst>
                <a:ext uri="{FF2B5EF4-FFF2-40B4-BE49-F238E27FC236}">
                  <a16:creationId xmlns:a16="http://schemas.microsoft.com/office/drawing/2014/main" id="{7F410CCF-A718-F129-043E-AEE47C2B8D11}"/>
                </a:ext>
              </a:extLst>
            </p:cNvPr>
            <p:cNvSpPr/>
            <p:nvPr/>
          </p:nvSpPr>
          <p:spPr>
            <a:xfrm>
              <a:off x="5275295"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27%</a:t>
              </a:r>
            </a:p>
          </p:txBody>
        </p:sp>
        <p:sp>
          <p:nvSpPr>
            <p:cNvPr id="701" name="tx59">
              <a:extLst>
                <a:ext uri="{FF2B5EF4-FFF2-40B4-BE49-F238E27FC236}">
                  <a16:creationId xmlns:a16="http://schemas.microsoft.com/office/drawing/2014/main" id="{130872DC-B76F-E245-F3CA-A36FDE54F510}"/>
                </a:ext>
              </a:extLst>
            </p:cNvPr>
            <p:cNvSpPr/>
            <p:nvPr/>
          </p:nvSpPr>
          <p:spPr>
            <a:xfrm>
              <a:off x="7602992"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29%</a:t>
              </a:r>
            </a:p>
          </p:txBody>
        </p:sp>
        <p:sp>
          <p:nvSpPr>
            <p:cNvPr id="702" name="tx60">
              <a:extLst>
                <a:ext uri="{FF2B5EF4-FFF2-40B4-BE49-F238E27FC236}">
                  <a16:creationId xmlns:a16="http://schemas.microsoft.com/office/drawing/2014/main" id="{551D0DF7-6D85-3D38-0FE5-7132328EBDE4}"/>
                </a:ext>
              </a:extLst>
            </p:cNvPr>
            <p:cNvSpPr/>
            <p:nvPr/>
          </p:nvSpPr>
          <p:spPr>
            <a:xfrm>
              <a:off x="10236609" y="497190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703" name="tx61">
              <a:extLst>
                <a:ext uri="{FF2B5EF4-FFF2-40B4-BE49-F238E27FC236}">
                  <a16:creationId xmlns:a16="http://schemas.microsoft.com/office/drawing/2014/main" id="{E19D025B-78FB-784A-D0F3-B79CDCF47EF3}"/>
                </a:ext>
              </a:extLst>
            </p:cNvPr>
            <p:cNvSpPr/>
            <p:nvPr/>
          </p:nvSpPr>
          <p:spPr>
            <a:xfrm>
              <a:off x="4769189"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273" name="tx62">
              <a:extLst>
                <a:ext uri="{FF2B5EF4-FFF2-40B4-BE49-F238E27FC236}">
                  <a16:creationId xmlns:a16="http://schemas.microsoft.com/office/drawing/2014/main" id="{A0A7F9E1-3E10-4410-7AC4-1554E7775E62}"/>
                </a:ext>
              </a:extLst>
            </p:cNvPr>
            <p:cNvSpPr/>
            <p:nvPr/>
          </p:nvSpPr>
          <p:spPr>
            <a:xfrm>
              <a:off x="7646067"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40%</a:t>
              </a:r>
            </a:p>
          </p:txBody>
        </p:sp>
        <p:sp>
          <p:nvSpPr>
            <p:cNvPr id="276" name="tx63">
              <a:extLst>
                <a:ext uri="{FF2B5EF4-FFF2-40B4-BE49-F238E27FC236}">
                  <a16:creationId xmlns:a16="http://schemas.microsoft.com/office/drawing/2014/main" id="{20ED8C75-BD28-5C2D-8158-94E5940B75C6}"/>
                </a:ext>
              </a:extLst>
            </p:cNvPr>
            <p:cNvSpPr/>
            <p:nvPr/>
          </p:nvSpPr>
          <p:spPr>
            <a:xfrm>
              <a:off x="10258184" y="549829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10%</a:t>
              </a:r>
            </a:p>
          </p:txBody>
        </p:sp>
        <p:sp>
          <p:nvSpPr>
            <p:cNvPr id="280" name="tx64">
              <a:extLst>
                <a:ext uri="{FF2B5EF4-FFF2-40B4-BE49-F238E27FC236}">
                  <a16:creationId xmlns:a16="http://schemas.microsoft.com/office/drawing/2014/main" id="{ABEC1D60-9B5D-4BB3-1E9C-C9DF138A9A84}"/>
                </a:ext>
              </a:extLst>
            </p:cNvPr>
            <p:cNvSpPr/>
            <p:nvPr/>
          </p:nvSpPr>
          <p:spPr>
            <a:xfrm>
              <a:off x="4299466"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26%</a:t>
              </a:r>
            </a:p>
          </p:txBody>
        </p:sp>
        <p:sp>
          <p:nvSpPr>
            <p:cNvPr id="281" name="tx65">
              <a:extLst>
                <a:ext uri="{FF2B5EF4-FFF2-40B4-BE49-F238E27FC236}">
                  <a16:creationId xmlns:a16="http://schemas.microsoft.com/office/drawing/2014/main" id="{A67D3638-4BA0-2B8A-0F55-46B8A04BD0C0}"/>
                </a:ext>
              </a:extLst>
            </p:cNvPr>
            <p:cNvSpPr/>
            <p:nvPr/>
          </p:nvSpPr>
          <p:spPr>
            <a:xfrm>
              <a:off x="7029778"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39%</a:t>
              </a:r>
            </a:p>
          </p:txBody>
        </p:sp>
        <p:sp>
          <p:nvSpPr>
            <p:cNvPr id="286" name="tx66">
              <a:extLst>
                <a:ext uri="{FF2B5EF4-FFF2-40B4-BE49-F238E27FC236}">
                  <a16:creationId xmlns:a16="http://schemas.microsoft.com/office/drawing/2014/main" id="{4F781B0A-DD00-44F1-D811-6E124A866AD0}"/>
                </a:ext>
              </a:extLst>
            </p:cNvPr>
            <p:cNvSpPr/>
            <p:nvPr/>
          </p:nvSpPr>
          <p:spPr>
            <a:xfrm>
              <a:off x="10143475" y="6027133"/>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361" name="tx67">
              <a:extLst>
                <a:ext uri="{FF2B5EF4-FFF2-40B4-BE49-F238E27FC236}">
                  <a16:creationId xmlns:a16="http://schemas.microsoft.com/office/drawing/2014/main" id="{6082C4CC-70EA-EC54-C454-5D261D4C7379}"/>
                </a:ext>
              </a:extLst>
            </p:cNvPr>
            <p:cNvSpPr/>
            <p:nvPr/>
          </p:nvSpPr>
          <p:spPr>
            <a:xfrm>
              <a:off x="2858472" y="285412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13%</a:t>
              </a:r>
            </a:p>
          </p:txBody>
        </p:sp>
        <p:sp>
          <p:nvSpPr>
            <p:cNvPr id="378" name="tx68">
              <a:extLst>
                <a:ext uri="{FF2B5EF4-FFF2-40B4-BE49-F238E27FC236}">
                  <a16:creationId xmlns:a16="http://schemas.microsoft.com/office/drawing/2014/main" id="{29AC5C35-AEE5-4DCC-7A9A-67401F192EF5}"/>
                </a:ext>
              </a:extLst>
            </p:cNvPr>
            <p:cNvSpPr/>
            <p:nvPr/>
          </p:nvSpPr>
          <p:spPr>
            <a:xfrm>
              <a:off x="9252009" y="285656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399" name="tx70">
              <a:extLst>
                <a:ext uri="{FF2B5EF4-FFF2-40B4-BE49-F238E27FC236}">
                  <a16:creationId xmlns:a16="http://schemas.microsoft.com/office/drawing/2014/main" id="{8BB80D6B-E0E1-CA7E-5A78-075A1DA9AA82}"/>
                </a:ext>
              </a:extLst>
            </p:cNvPr>
            <p:cNvSpPr/>
            <p:nvPr/>
          </p:nvSpPr>
          <p:spPr>
            <a:xfrm>
              <a:off x="3124552" y="338295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19%</a:t>
              </a:r>
            </a:p>
          </p:txBody>
        </p:sp>
        <p:sp>
          <p:nvSpPr>
            <p:cNvPr id="400" name="tx71">
              <a:extLst>
                <a:ext uri="{FF2B5EF4-FFF2-40B4-BE49-F238E27FC236}">
                  <a16:creationId xmlns:a16="http://schemas.microsoft.com/office/drawing/2014/main" id="{8C79EA23-9B82-50C6-0436-2F52DCBD684F}"/>
                </a:ext>
              </a:extLst>
            </p:cNvPr>
            <p:cNvSpPr/>
            <p:nvPr/>
          </p:nvSpPr>
          <p:spPr>
            <a:xfrm>
              <a:off x="9369250" y="338539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401" name="tx72">
              <a:extLst>
                <a:ext uri="{FF2B5EF4-FFF2-40B4-BE49-F238E27FC236}">
                  <a16:creationId xmlns:a16="http://schemas.microsoft.com/office/drawing/2014/main" id="{433734ED-F9C9-2A41-4C33-694825F06B7A}"/>
                </a:ext>
              </a:extLst>
            </p:cNvPr>
            <p:cNvSpPr/>
            <p:nvPr/>
          </p:nvSpPr>
          <p:spPr>
            <a:xfrm>
              <a:off x="9997928" y="3382959"/>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a:t>
              </a:r>
            </a:p>
          </p:txBody>
        </p:sp>
        <p:sp>
          <p:nvSpPr>
            <p:cNvPr id="402" name="tx73">
              <a:extLst>
                <a:ext uri="{FF2B5EF4-FFF2-40B4-BE49-F238E27FC236}">
                  <a16:creationId xmlns:a16="http://schemas.microsoft.com/office/drawing/2014/main" id="{0E7E9384-009D-A6BA-2486-58976398C325}"/>
                </a:ext>
              </a:extLst>
            </p:cNvPr>
            <p:cNvSpPr/>
            <p:nvPr/>
          </p:nvSpPr>
          <p:spPr>
            <a:xfrm>
              <a:off x="3393441" y="391179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26%</a:t>
              </a:r>
            </a:p>
          </p:txBody>
        </p:sp>
        <p:sp>
          <p:nvSpPr>
            <p:cNvPr id="403" name="tx74">
              <a:extLst>
                <a:ext uri="{FF2B5EF4-FFF2-40B4-BE49-F238E27FC236}">
                  <a16:creationId xmlns:a16="http://schemas.microsoft.com/office/drawing/2014/main" id="{F18A125E-BF2B-3A03-1068-B6D167E8E585}"/>
                </a:ext>
              </a:extLst>
            </p:cNvPr>
            <p:cNvSpPr/>
            <p:nvPr/>
          </p:nvSpPr>
          <p:spPr>
            <a:xfrm>
              <a:off x="9449057" y="391423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405" name="tx76">
              <a:extLst>
                <a:ext uri="{FF2B5EF4-FFF2-40B4-BE49-F238E27FC236}">
                  <a16:creationId xmlns:a16="http://schemas.microsoft.com/office/drawing/2014/main" id="{CF5AE3CC-7879-D79B-EF00-2C8C3C06175C}"/>
                </a:ext>
              </a:extLst>
            </p:cNvPr>
            <p:cNvSpPr/>
            <p:nvPr/>
          </p:nvSpPr>
          <p:spPr>
            <a:xfrm>
              <a:off x="3345294"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25%</a:t>
              </a:r>
            </a:p>
          </p:txBody>
        </p:sp>
        <p:sp>
          <p:nvSpPr>
            <p:cNvPr id="406" name="tx77">
              <a:extLst>
                <a:ext uri="{FF2B5EF4-FFF2-40B4-BE49-F238E27FC236}">
                  <a16:creationId xmlns:a16="http://schemas.microsoft.com/office/drawing/2014/main" id="{EA39A8B2-ECFE-EB8D-0CDA-9D7283CFD94B}"/>
                </a:ext>
              </a:extLst>
            </p:cNvPr>
            <p:cNvSpPr/>
            <p:nvPr/>
          </p:nvSpPr>
          <p:spPr>
            <a:xfrm>
              <a:off x="9194104" y="44430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407" name="tx78">
              <a:extLst>
                <a:ext uri="{FF2B5EF4-FFF2-40B4-BE49-F238E27FC236}">
                  <a16:creationId xmlns:a16="http://schemas.microsoft.com/office/drawing/2014/main" id="{AC7E9D82-FD07-D64A-1503-373B3F4670B4}"/>
                </a:ext>
              </a:extLst>
            </p:cNvPr>
            <p:cNvSpPr/>
            <p:nvPr/>
          </p:nvSpPr>
          <p:spPr>
            <a:xfrm>
              <a:off x="3234843" y="4969464"/>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22%</a:t>
              </a:r>
            </a:p>
          </p:txBody>
        </p:sp>
        <p:sp>
          <p:nvSpPr>
            <p:cNvPr id="408" name="tx79">
              <a:extLst>
                <a:ext uri="{FF2B5EF4-FFF2-40B4-BE49-F238E27FC236}">
                  <a16:creationId xmlns:a16="http://schemas.microsoft.com/office/drawing/2014/main" id="{AED085E1-DF99-308F-1B1C-6BE829D06AF0}"/>
                </a:ext>
              </a:extLst>
            </p:cNvPr>
            <p:cNvSpPr/>
            <p:nvPr/>
          </p:nvSpPr>
          <p:spPr>
            <a:xfrm>
              <a:off x="9135982" y="497190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409" name="tx80">
              <a:extLst>
                <a:ext uri="{FF2B5EF4-FFF2-40B4-BE49-F238E27FC236}">
                  <a16:creationId xmlns:a16="http://schemas.microsoft.com/office/drawing/2014/main" id="{0BC03FCE-5BEF-60AE-3B47-90B3541A5FD6}"/>
                </a:ext>
              </a:extLst>
            </p:cNvPr>
            <p:cNvSpPr/>
            <p:nvPr/>
          </p:nvSpPr>
          <p:spPr>
            <a:xfrm>
              <a:off x="9618817" y="497190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410" name="tx81">
              <a:extLst>
                <a:ext uri="{FF2B5EF4-FFF2-40B4-BE49-F238E27FC236}">
                  <a16:creationId xmlns:a16="http://schemas.microsoft.com/office/drawing/2014/main" id="{819BD3FD-F320-B29D-6F8C-092A7D453671}"/>
                </a:ext>
              </a:extLst>
            </p:cNvPr>
            <p:cNvSpPr/>
            <p:nvPr/>
          </p:nvSpPr>
          <p:spPr>
            <a:xfrm>
              <a:off x="2951295" y="550073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15%</a:t>
              </a:r>
            </a:p>
          </p:txBody>
        </p:sp>
        <p:sp>
          <p:nvSpPr>
            <p:cNvPr id="411" name="tx82">
              <a:extLst>
                <a:ext uri="{FF2B5EF4-FFF2-40B4-BE49-F238E27FC236}">
                  <a16:creationId xmlns:a16="http://schemas.microsoft.com/office/drawing/2014/main" id="{26AEDBB8-A010-42AC-6CF2-CA1737CB4AF7}"/>
                </a:ext>
              </a:extLst>
            </p:cNvPr>
            <p:cNvSpPr/>
            <p:nvPr/>
          </p:nvSpPr>
          <p:spPr>
            <a:xfrm>
              <a:off x="2755461" y="6029573"/>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11%</a:t>
              </a:r>
            </a:p>
          </p:txBody>
        </p:sp>
        <p:sp>
          <p:nvSpPr>
            <p:cNvPr id="412" name="tx83">
              <a:extLst>
                <a:ext uri="{FF2B5EF4-FFF2-40B4-BE49-F238E27FC236}">
                  <a16:creationId xmlns:a16="http://schemas.microsoft.com/office/drawing/2014/main" id="{6A180C60-8DEF-CF17-E911-E81C5297789A}"/>
                </a:ext>
              </a:extLst>
            </p:cNvPr>
            <p:cNvSpPr/>
            <p:nvPr/>
          </p:nvSpPr>
          <p:spPr>
            <a:xfrm>
              <a:off x="8986307" y="6029573"/>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414" name="tx106">
              <a:extLst>
                <a:ext uri="{FF2B5EF4-FFF2-40B4-BE49-F238E27FC236}">
                  <a16:creationId xmlns:a16="http://schemas.microsoft.com/office/drawing/2014/main" id="{58E64658-03B9-D091-5A25-9E7389CA63A0}"/>
                </a:ext>
              </a:extLst>
            </p:cNvPr>
            <p:cNvSpPr/>
            <p:nvPr/>
          </p:nvSpPr>
          <p:spPr>
            <a:xfrm>
              <a:off x="3475112" y="2370357"/>
              <a:ext cx="0" cy="0"/>
            </a:xfrm>
            <a:prstGeom prst="rect">
              <a:avLst/>
            </a:prstGeom>
            <a:noFill/>
          </p:spPr>
          <p:txBody>
            <a:bodyPr wrap="none" lIns="0" tIns="0" rIns="0" bIns="0" anchor="ctr" anchorCtr="1"/>
            <a:lstStyle/>
            <a:p>
              <a:pPr marL="0" marR="0" indent="0" algn="l">
                <a:lnSpc>
                  <a:spcPts val="950"/>
                </a:lnSpc>
                <a:spcBef>
                  <a:spcPts val="0"/>
                </a:spcBef>
                <a:spcAft>
                  <a:spcPts val="0"/>
                </a:spcAft>
              </a:pPr>
              <a:endParaRPr dirty="0"/>
            </a:p>
          </p:txBody>
        </p:sp>
        <p:sp>
          <p:nvSpPr>
            <p:cNvPr id="415" name="tx107">
              <a:extLst>
                <a:ext uri="{FF2B5EF4-FFF2-40B4-BE49-F238E27FC236}">
                  <a16:creationId xmlns:a16="http://schemas.microsoft.com/office/drawing/2014/main" id="{7CDA5008-AB09-E55B-87C8-9E35E6EFFDDD}"/>
                </a:ext>
              </a:extLst>
            </p:cNvPr>
            <p:cNvSpPr/>
            <p:nvPr/>
          </p:nvSpPr>
          <p:spPr>
            <a:xfrm>
              <a:off x="3475112"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416" name="tx110">
              <a:extLst>
                <a:ext uri="{FF2B5EF4-FFF2-40B4-BE49-F238E27FC236}">
                  <a16:creationId xmlns:a16="http://schemas.microsoft.com/office/drawing/2014/main" id="{9DB53C03-C524-E0DE-5059-A4F7D3D3741C}"/>
                </a:ext>
              </a:extLst>
            </p:cNvPr>
            <p:cNvSpPr/>
            <p:nvPr/>
          </p:nvSpPr>
          <p:spPr>
            <a:xfrm>
              <a:off x="4738742"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417" name="tx116">
              <a:extLst>
                <a:ext uri="{FF2B5EF4-FFF2-40B4-BE49-F238E27FC236}">
                  <a16:creationId xmlns:a16="http://schemas.microsoft.com/office/drawing/2014/main" id="{D9279439-7ED9-677D-46F9-FC76705CA790}"/>
                </a:ext>
              </a:extLst>
            </p:cNvPr>
            <p:cNvSpPr/>
            <p:nvPr/>
          </p:nvSpPr>
          <p:spPr>
            <a:xfrm>
              <a:off x="7058363"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418" name="tx118">
              <a:extLst>
                <a:ext uri="{FF2B5EF4-FFF2-40B4-BE49-F238E27FC236}">
                  <a16:creationId xmlns:a16="http://schemas.microsoft.com/office/drawing/2014/main" id="{B94A1104-5FDF-9272-C5C3-C24791B5AB8F}"/>
                </a:ext>
              </a:extLst>
            </p:cNvPr>
            <p:cNvSpPr/>
            <p:nvPr/>
          </p:nvSpPr>
          <p:spPr>
            <a:xfrm>
              <a:off x="8235004" y="2370357"/>
              <a:ext cx="0" cy="0"/>
            </a:xfrm>
            <a:prstGeom prst="rect">
              <a:avLst/>
            </a:prstGeom>
            <a:noFill/>
          </p:spPr>
          <p:txBody>
            <a:bodyPr wrap="none" lIns="0" tIns="0" rIns="0" bIns="0" anchor="ctr" anchorCtr="1"/>
            <a:lstStyle/>
            <a:p>
              <a:pPr marL="0" marR="0" indent="0" algn="l">
                <a:lnSpc>
                  <a:spcPts val="950"/>
                </a:lnSpc>
                <a:spcBef>
                  <a:spcPts val="0"/>
                </a:spcBef>
                <a:spcAft>
                  <a:spcPts val="0"/>
                </a:spcAft>
              </a:pPr>
              <a:endParaRPr dirty="0"/>
            </a:p>
          </p:txBody>
        </p:sp>
        <p:sp>
          <p:nvSpPr>
            <p:cNvPr id="419" name="tx119">
              <a:extLst>
                <a:ext uri="{FF2B5EF4-FFF2-40B4-BE49-F238E27FC236}">
                  <a16:creationId xmlns:a16="http://schemas.microsoft.com/office/drawing/2014/main" id="{D32EC37A-CC43-315F-7E73-EBA5124F5404}"/>
                </a:ext>
              </a:extLst>
            </p:cNvPr>
            <p:cNvSpPr/>
            <p:nvPr/>
          </p:nvSpPr>
          <p:spPr>
            <a:xfrm>
              <a:off x="8235004"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420" name="tx122">
              <a:extLst>
                <a:ext uri="{FF2B5EF4-FFF2-40B4-BE49-F238E27FC236}">
                  <a16:creationId xmlns:a16="http://schemas.microsoft.com/office/drawing/2014/main" id="{0029FA9E-EEE5-05F2-2A96-8363F3C1122F}"/>
                </a:ext>
              </a:extLst>
            </p:cNvPr>
            <p:cNvSpPr/>
            <p:nvPr/>
          </p:nvSpPr>
          <p:spPr>
            <a:xfrm>
              <a:off x="9438308"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grpSp>
      <p:grpSp>
        <p:nvGrpSpPr>
          <p:cNvPr id="792" name="Group 791">
            <a:extLst>
              <a:ext uri="{FF2B5EF4-FFF2-40B4-BE49-F238E27FC236}">
                <a16:creationId xmlns:a16="http://schemas.microsoft.com/office/drawing/2014/main" id="{8B7D159A-81B8-8C8D-62B3-685AD98BA3F9}"/>
              </a:ext>
            </a:extLst>
          </p:cNvPr>
          <p:cNvGrpSpPr/>
          <p:nvPr/>
        </p:nvGrpSpPr>
        <p:grpSpPr>
          <a:xfrm>
            <a:off x="1111167" y="2293051"/>
            <a:ext cx="4008338" cy="4373891"/>
            <a:chOff x="2303773" y="2370357"/>
            <a:chExt cx="8546992" cy="3921972"/>
          </a:xfrm>
        </p:grpSpPr>
        <p:sp>
          <p:nvSpPr>
            <p:cNvPr id="793" name="rc4">
              <a:extLst>
                <a:ext uri="{FF2B5EF4-FFF2-40B4-BE49-F238E27FC236}">
                  <a16:creationId xmlns:a16="http://schemas.microsoft.com/office/drawing/2014/main" id="{4334004D-C044-1AF3-7572-E8D08DCF5B29}"/>
                </a:ext>
              </a:extLst>
            </p:cNvPr>
            <p:cNvSpPr/>
            <p:nvPr/>
          </p:nvSpPr>
          <p:spPr>
            <a:xfrm>
              <a:off x="2303773" y="2712347"/>
              <a:ext cx="1354999" cy="269016"/>
            </a:xfrm>
            <a:prstGeom prst="rect">
              <a:avLst/>
            </a:prstGeom>
            <a:solidFill>
              <a:srgbClr val="036061">
                <a:alpha val="100000"/>
              </a:srgbClr>
            </a:solidFill>
          </p:spPr>
          <p:txBody>
            <a:bodyPr/>
            <a:lstStyle/>
            <a:p>
              <a:endParaRPr dirty="0"/>
            </a:p>
          </p:txBody>
        </p:sp>
        <p:sp>
          <p:nvSpPr>
            <p:cNvPr id="794" name="rc5">
              <a:extLst>
                <a:ext uri="{FF2B5EF4-FFF2-40B4-BE49-F238E27FC236}">
                  <a16:creationId xmlns:a16="http://schemas.microsoft.com/office/drawing/2014/main" id="{8EF16334-DA14-5F59-33E7-9D798B68D317}"/>
                </a:ext>
              </a:extLst>
            </p:cNvPr>
            <p:cNvSpPr/>
            <p:nvPr/>
          </p:nvSpPr>
          <p:spPr>
            <a:xfrm>
              <a:off x="3658772" y="2712347"/>
              <a:ext cx="2328806" cy="269016"/>
            </a:xfrm>
            <a:prstGeom prst="rect">
              <a:avLst/>
            </a:prstGeom>
            <a:solidFill>
              <a:srgbClr val="0DD6CC">
                <a:alpha val="100000"/>
              </a:srgbClr>
            </a:solidFill>
          </p:spPr>
          <p:txBody>
            <a:bodyPr/>
            <a:lstStyle/>
            <a:p>
              <a:endParaRPr dirty="0"/>
            </a:p>
          </p:txBody>
        </p:sp>
        <p:sp>
          <p:nvSpPr>
            <p:cNvPr id="795" name="rc6">
              <a:extLst>
                <a:ext uri="{FF2B5EF4-FFF2-40B4-BE49-F238E27FC236}">
                  <a16:creationId xmlns:a16="http://schemas.microsoft.com/office/drawing/2014/main" id="{0728A88F-A85F-E757-1A23-EE1A3B53C077}"/>
                </a:ext>
              </a:extLst>
            </p:cNvPr>
            <p:cNvSpPr/>
            <p:nvPr/>
          </p:nvSpPr>
          <p:spPr>
            <a:xfrm>
              <a:off x="5987579" y="2712347"/>
              <a:ext cx="3140273" cy="269016"/>
            </a:xfrm>
            <a:prstGeom prst="rect">
              <a:avLst/>
            </a:prstGeom>
            <a:solidFill>
              <a:srgbClr val="E2B124">
                <a:alpha val="100000"/>
              </a:srgbClr>
            </a:solidFill>
          </p:spPr>
          <p:txBody>
            <a:bodyPr/>
            <a:lstStyle/>
            <a:p>
              <a:endParaRPr dirty="0"/>
            </a:p>
          </p:txBody>
        </p:sp>
        <p:sp>
          <p:nvSpPr>
            <p:cNvPr id="796" name="rc7">
              <a:extLst>
                <a:ext uri="{FF2B5EF4-FFF2-40B4-BE49-F238E27FC236}">
                  <a16:creationId xmlns:a16="http://schemas.microsoft.com/office/drawing/2014/main" id="{9631FFDD-A309-184E-0CCA-3FE44DED2F09}"/>
                </a:ext>
              </a:extLst>
            </p:cNvPr>
            <p:cNvSpPr/>
            <p:nvPr/>
          </p:nvSpPr>
          <p:spPr>
            <a:xfrm>
              <a:off x="9127853" y="2712347"/>
              <a:ext cx="451159" cy="269016"/>
            </a:xfrm>
            <a:prstGeom prst="rect">
              <a:avLst/>
            </a:prstGeom>
            <a:solidFill>
              <a:srgbClr val="E83237">
                <a:alpha val="100000"/>
              </a:srgbClr>
            </a:solidFill>
          </p:spPr>
          <p:txBody>
            <a:bodyPr/>
            <a:lstStyle/>
            <a:p>
              <a:endParaRPr dirty="0"/>
            </a:p>
          </p:txBody>
        </p:sp>
        <p:sp>
          <p:nvSpPr>
            <p:cNvPr id="797" name="rc8">
              <a:extLst>
                <a:ext uri="{FF2B5EF4-FFF2-40B4-BE49-F238E27FC236}">
                  <a16:creationId xmlns:a16="http://schemas.microsoft.com/office/drawing/2014/main" id="{622C75A7-C140-3C47-AEFF-1A1D2BDB9782}"/>
                </a:ext>
              </a:extLst>
            </p:cNvPr>
            <p:cNvSpPr/>
            <p:nvPr/>
          </p:nvSpPr>
          <p:spPr>
            <a:xfrm>
              <a:off x="9579012" y="2712347"/>
              <a:ext cx="302391" cy="269016"/>
            </a:xfrm>
            <a:prstGeom prst="rect">
              <a:avLst/>
            </a:prstGeom>
            <a:solidFill>
              <a:srgbClr val="7F0E11">
                <a:alpha val="100000"/>
              </a:srgbClr>
            </a:solidFill>
          </p:spPr>
          <p:txBody>
            <a:bodyPr/>
            <a:lstStyle/>
            <a:p>
              <a:endParaRPr dirty="0"/>
            </a:p>
          </p:txBody>
        </p:sp>
        <p:sp>
          <p:nvSpPr>
            <p:cNvPr id="798" name="rc9">
              <a:extLst>
                <a:ext uri="{FF2B5EF4-FFF2-40B4-BE49-F238E27FC236}">
                  <a16:creationId xmlns:a16="http://schemas.microsoft.com/office/drawing/2014/main" id="{739A6042-002F-2924-C082-70BCDB32E6F7}"/>
                </a:ext>
              </a:extLst>
            </p:cNvPr>
            <p:cNvSpPr/>
            <p:nvPr/>
          </p:nvSpPr>
          <p:spPr>
            <a:xfrm>
              <a:off x="9881404" y="2712347"/>
              <a:ext cx="969361" cy="269016"/>
            </a:xfrm>
            <a:prstGeom prst="rect">
              <a:avLst/>
            </a:prstGeom>
            <a:solidFill>
              <a:srgbClr val="CACACA"/>
            </a:solidFill>
            <a:ln>
              <a:solidFill>
                <a:srgbClr val="CACACA"/>
              </a:solidFill>
            </a:ln>
          </p:spPr>
          <p:txBody>
            <a:bodyPr/>
            <a:lstStyle/>
            <a:p>
              <a:endParaRPr dirty="0"/>
            </a:p>
          </p:txBody>
        </p:sp>
        <p:sp>
          <p:nvSpPr>
            <p:cNvPr id="799" name="rc10">
              <a:extLst>
                <a:ext uri="{FF2B5EF4-FFF2-40B4-BE49-F238E27FC236}">
                  <a16:creationId xmlns:a16="http://schemas.microsoft.com/office/drawing/2014/main" id="{45D3803C-9BCD-2FEF-6EF0-24D8FC7BF317}"/>
                </a:ext>
              </a:extLst>
            </p:cNvPr>
            <p:cNvSpPr/>
            <p:nvPr/>
          </p:nvSpPr>
          <p:spPr>
            <a:xfrm>
              <a:off x="2303773" y="3126218"/>
              <a:ext cx="1484287" cy="269016"/>
            </a:xfrm>
            <a:prstGeom prst="rect">
              <a:avLst/>
            </a:prstGeom>
            <a:solidFill>
              <a:srgbClr val="036061">
                <a:alpha val="100000"/>
              </a:srgbClr>
            </a:solidFill>
          </p:spPr>
          <p:txBody>
            <a:bodyPr/>
            <a:lstStyle/>
            <a:p>
              <a:endParaRPr dirty="0"/>
            </a:p>
          </p:txBody>
        </p:sp>
        <p:sp>
          <p:nvSpPr>
            <p:cNvPr id="800" name="rc11">
              <a:extLst>
                <a:ext uri="{FF2B5EF4-FFF2-40B4-BE49-F238E27FC236}">
                  <a16:creationId xmlns:a16="http://schemas.microsoft.com/office/drawing/2014/main" id="{B53061CD-7324-5FCA-D5AE-80AD2B74B01D}"/>
                </a:ext>
              </a:extLst>
            </p:cNvPr>
            <p:cNvSpPr/>
            <p:nvPr/>
          </p:nvSpPr>
          <p:spPr>
            <a:xfrm>
              <a:off x="3788061" y="3126218"/>
              <a:ext cx="2419592" cy="269016"/>
            </a:xfrm>
            <a:prstGeom prst="rect">
              <a:avLst/>
            </a:prstGeom>
            <a:solidFill>
              <a:srgbClr val="0DD6CC">
                <a:alpha val="100000"/>
              </a:srgbClr>
            </a:solidFill>
          </p:spPr>
          <p:txBody>
            <a:bodyPr/>
            <a:lstStyle/>
            <a:p>
              <a:endParaRPr dirty="0"/>
            </a:p>
          </p:txBody>
        </p:sp>
        <p:sp>
          <p:nvSpPr>
            <p:cNvPr id="801" name="rc12">
              <a:extLst>
                <a:ext uri="{FF2B5EF4-FFF2-40B4-BE49-F238E27FC236}">
                  <a16:creationId xmlns:a16="http://schemas.microsoft.com/office/drawing/2014/main" id="{6EADAAA2-00B2-43B0-4A6F-1BB2549B566C}"/>
                </a:ext>
              </a:extLst>
            </p:cNvPr>
            <p:cNvSpPr/>
            <p:nvPr/>
          </p:nvSpPr>
          <p:spPr>
            <a:xfrm>
              <a:off x="6207653" y="3126218"/>
              <a:ext cx="3004485" cy="269016"/>
            </a:xfrm>
            <a:prstGeom prst="rect">
              <a:avLst/>
            </a:prstGeom>
            <a:solidFill>
              <a:srgbClr val="E2B124">
                <a:alpha val="100000"/>
              </a:srgbClr>
            </a:solidFill>
          </p:spPr>
          <p:txBody>
            <a:bodyPr/>
            <a:lstStyle/>
            <a:p>
              <a:endParaRPr dirty="0"/>
            </a:p>
          </p:txBody>
        </p:sp>
        <p:sp>
          <p:nvSpPr>
            <p:cNvPr id="802" name="rc13">
              <a:extLst>
                <a:ext uri="{FF2B5EF4-FFF2-40B4-BE49-F238E27FC236}">
                  <a16:creationId xmlns:a16="http://schemas.microsoft.com/office/drawing/2014/main" id="{170FBC6B-09F8-63B1-CE60-C1E60BAFE9D7}"/>
                </a:ext>
              </a:extLst>
            </p:cNvPr>
            <p:cNvSpPr/>
            <p:nvPr/>
          </p:nvSpPr>
          <p:spPr>
            <a:xfrm>
              <a:off x="9212139" y="3126218"/>
              <a:ext cx="544702" cy="269016"/>
            </a:xfrm>
            <a:prstGeom prst="rect">
              <a:avLst/>
            </a:prstGeom>
            <a:solidFill>
              <a:srgbClr val="E83237">
                <a:alpha val="100000"/>
              </a:srgbClr>
            </a:solidFill>
          </p:spPr>
          <p:txBody>
            <a:bodyPr/>
            <a:lstStyle/>
            <a:p>
              <a:endParaRPr dirty="0"/>
            </a:p>
          </p:txBody>
        </p:sp>
        <p:sp>
          <p:nvSpPr>
            <p:cNvPr id="803" name="rc14">
              <a:extLst>
                <a:ext uri="{FF2B5EF4-FFF2-40B4-BE49-F238E27FC236}">
                  <a16:creationId xmlns:a16="http://schemas.microsoft.com/office/drawing/2014/main" id="{D0B5BDFF-1203-41DB-13FF-097CCEA2C257}"/>
                </a:ext>
              </a:extLst>
            </p:cNvPr>
            <p:cNvSpPr/>
            <p:nvPr/>
          </p:nvSpPr>
          <p:spPr>
            <a:xfrm>
              <a:off x="9756841" y="3126218"/>
              <a:ext cx="385370" cy="269016"/>
            </a:xfrm>
            <a:prstGeom prst="rect">
              <a:avLst/>
            </a:prstGeom>
            <a:solidFill>
              <a:srgbClr val="7F0E11">
                <a:alpha val="100000"/>
              </a:srgbClr>
            </a:solidFill>
          </p:spPr>
          <p:txBody>
            <a:bodyPr/>
            <a:lstStyle/>
            <a:p>
              <a:endParaRPr dirty="0"/>
            </a:p>
          </p:txBody>
        </p:sp>
        <p:sp>
          <p:nvSpPr>
            <p:cNvPr id="804" name="rc15">
              <a:extLst>
                <a:ext uri="{FF2B5EF4-FFF2-40B4-BE49-F238E27FC236}">
                  <a16:creationId xmlns:a16="http://schemas.microsoft.com/office/drawing/2014/main" id="{2C1C02D1-D58D-9244-D8B0-A80449CADAF9}"/>
                </a:ext>
              </a:extLst>
            </p:cNvPr>
            <p:cNvSpPr/>
            <p:nvPr/>
          </p:nvSpPr>
          <p:spPr>
            <a:xfrm>
              <a:off x="10142211" y="3126218"/>
              <a:ext cx="708553" cy="269016"/>
            </a:xfrm>
            <a:prstGeom prst="rect">
              <a:avLst/>
            </a:prstGeom>
            <a:solidFill>
              <a:srgbClr val="CACACA"/>
            </a:solidFill>
            <a:ln>
              <a:solidFill>
                <a:srgbClr val="CACACA"/>
              </a:solidFill>
            </a:ln>
          </p:spPr>
          <p:txBody>
            <a:bodyPr/>
            <a:lstStyle/>
            <a:p>
              <a:endParaRPr dirty="0"/>
            </a:p>
          </p:txBody>
        </p:sp>
        <p:sp>
          <p:nvSpPr>
            <p:cNvPr id="805" name="rc16">
              <a:extLst>
                <a:ext uri="{FF2B5EF4-FFF2-40B4-BE49-F238E27FC236}">
                  <a16:creationId xmlns:a16="http://schemas.microsoft.com/office/drawing/2014/main" id="{608359EF-B849-9459-4118-62363DAF1C9E}"/>
                </a:ext>
              </a:extLst>
            </p:cNvPr>
            <p:cNvSpPr/>
            <p:nvPr/>
          </p:nvSpPr>
          <p:spPr>
            <a:xfrm>
              <a:off x="2303773" y="3540089"/>
              <a:ext cx="1229783" cy="269016"/>
            </a:xfrm>
            <a:prstGeom prst="rect">
              <a:avLst/>
            </a:prstGeom>
            <a:solidFill>
              <a:srgbClr val="036061">
                <a:alpha val="100000"/>
              </a:srgbClr>
            </a:solidFill>
          </p:spPr>
          <p:txBody>
            <a:bodyPr/>
            <a:lstStyle/>
            <a:p>
              <a:endParaRPr dirty="0"/>
            </a:p>
          </p:txBody>
        </p:sp>
        <p:sp>
          <p:nvSpPr>
            <p:cNvPr id="806" name="rc17">
              <a:extLst>
                <a:ext uri="{FF2B5EF4-FFF2-40B4-BE49-F238E27FC236}">
                  <a16:creationId xmlns:a16="http://schemas.microsoft.com/office/drawing/2014/main" id="{A96D07EA-3307-9B9C-7B2C-B31201D7E9B3}"/>
                </a:ext>
              </a:extLst>
            </p:cNvPr>
            <p:cNvSpPr/>
            <p:nvPr/>
          </p:nvSpPr>
          <p:spPr>
            <a:xfrm>
              <a:off x="3533557" y="3540089"/>
              <a:ext cx="2240880" cy="269016"/>
            </a:xfrm>
            <a:prstGeom prst="rect">
              <a:avLst/>
            </a:prstGeom>
            <a:solidFill>
              <a:srgbClr val="0DD6CC">
                <a:alpha val="100000"/>
              </a:srgbClr>
            </a:solidFill>
          </p:spPr>
          <p:txBody>
            <a:bodyPr/>
            <a:lstStyle/>
            <a:p>
              <a:endParaRPr dirty="0"/>
            </a:p>
          </p:txBody>
        </p:sp>
        <p:sp>
          <p:nvSpPr>
            <p:cNvPr id="807" name="rc18">
              <a:extLst>
                <a:ext uri="{FF2B5EF4-FFF2-40B4-BE49-F238E27FC236}">
                  <a16:creationId xmlns:a16="http://schemas.microsoft.com/office/drawing/2014/main" id="{E4A30344-3BC7-D9C0-AB8A-992C9C7E621F}"/>
                </a:ext>
              </a:extLst>
            </p:cNvPr>
            <p:cNvSpPr/>
            <p:nvPr/>
          </p:nvSpPr>
          <p:spPr>
            <a:xfrm>
              <a:off x="5774437" y="3540089"/>
              <a:ext cx="3271784" cy="269016"/>
            </a:xfrm>
            <a:prstGeom prst="rect">
              <a:avLst/>
            </a:prstGeom>
            <a:solidFill>
              <a:srgbClr val="E2B124">
                <a:alpha val="100000"/>
              </a:srgbClr>
            </a:solidFill>
          </p:spPr>
          <p:txBody>
            <a:bodyPr/>
            <a:lstStyle/>
            <a:p>
              <a:endParaRPr dirty="0"/>
            </a:p>
          </p:txBody>
        </p:sp>
        <p:sp>
          <p:nvSpPr>
            <p:cNvPr id="808" name="rc19">
              <a:extLst>
                <a:ext uri="{FF2B5EF4-FFF2-40B4-BE49-F238E27FC236}">
                  <a16:creationId xmlns:a16="http://schemas.microsoft.com/office/drawing/2014/main" id="{D5E9F03D-2A8B-F371-1B2D-3BE0950A58D9}"/>
                </a:ext>
              </a:extLst>
            </p:cNvPr>
            <p:cNvSpPr/>
            <p:nvPr/>
          </p:nvSpPr>
          <p:spPr>
            <a:xfrm>
              <a:off x="9046222" y="3540089"/>
              <a:ext cx="360563" cy="269016"/>
            </a:xfrm>
            <a:prstGeom prst="rect">
              <a:avLst/>
            </a:prstGeom>
            <a:solidFill>
              <a:srgbClr val="E83237">
                <a:alpha val="100000"/>
              </a:srgbClr>
            </a:solidFill>
          </p:spPr>
          <p:txBody>
            <a:bodyPr/>
            <a:lstStyle/>
            <a:p>
              <a:endParaRPr dirty="0"/>
            </a:p>
          </p:txBody>
        </p:sp>
        <p:sp>
          <p:nvSpPr>
            <p:cNvPr id="809" name="rc20">
              <a:extLst>
                <a:ext uri="{FF2B5EF4-FFF2-40B4-BE49-F238E27FC236}">
                  <a16:creationId xmlns:a16="http://schemas.microsoft.com/office/drawing/2014/main" id="{CCBF67FA-CF40-86E4-6824-66ABB6450623}"/>
                </a:ext>
              </a:extLst>
            </p:cNvPr>
            <p:cNvSpPr/>
            <p:nvPr/>
          </p:nvSpPr>
          <p:spPr>
            <a:xfrm>
              <a:off x="9406785" y="3540089"/>
              <a:ext cx="222026" cy="269016"/>
            </a:xfrm>
            <a:prstGeom prst="rect">
              <a:avLst/>
            </a:prstGeom>
            <a:solidFill>
              <a:srgbClr val="7F0E11">
                <a:alpha val="100000"/>
              </a:srgbClr>
            </a:solidFill>
          </p:spPr>
          <p:txBody>
            <a:bodyPr/>
            <a:lstStyle/>
            <a:p>
              <a:endParaRPr dirty="0"/>
            </a:p>
          </p:txBody>
        </p:sp>
        <p:sp>
          <p:nvSpPr>
            <p:cNvPr id="810" name="rc21">
              <a:extLst>
                <a:ext uri="{FF2B5EF4-FFF2-40B4-BE49-F238E27FC236}">
                  <a16:creationId xmlns:a16="http://schemas.microsoft.com/office/drawing/2014/main" id="{73D8A682-D8EF-45BC-6311-B55AC6353413}"/>
                </a:ext>
              </a:extLst>
            </p:cNvPr>
            <p:cNvSpPr/>
            <p:nvPr/>
          </p:nvSpPr>
          <p:spPr>
            <a:xfrm>
              <a:off x="9628812" y="3540089"/>
              <a:ext cx="1221953" cy="269016"/>
            </a:xfrm>
            <a:prstGeom prst="rect">
              <a:avLst/>
            </a:prstGeom>
            <a:solidFill>
              <a:srgbClr val="CACACA"/>
            </a:solidFill>
            <a:ln>
              <a:solidFill>
                <a:srgbClr val="CACACA"/>
              </a:solidFill>
            </a:ln>
          </p:spPr>
          <p:txBody>
            <a:bodyPr/>
            <a:lstStyle/>
            <a:p>
              <a:endParaRPr dirty="0"/>
            </a:p>
          </p:txBody>
        </p:sp>
        <p:sp>
          <p:nvSpPr>
            <p:cNvPr id="811" name="rc22">
              <a:extLst>
                <a:ext uri="{FF2B5EF4-FFF2-40B4-BE49-F238E27FC236}">
                  <a16:creationId xmlns:a16="http://schemas.microsoft.com/office/drawing/2014/main" id="{F44FB658-006F-E2F3-0458-498446B931DA}"/>
                </a:ext>
              </a:extLst>
            </p:cNvPr>
            <p:cNvSpPr/>
            <p:nvPr/>
          </p:nvSpPr>
          <p:spPr>
            <a:xfrm>
              <a:off x="2303773" y="3953960"/>
              <a:ext cx="1433516" cy="269016"/>
            </a:xfrm>
            <a:prstGeom prst="rect">
              <a:avLst/>
            </a:prstGeom>
            <a:solidFill>
              <a:srgbClr val="036061">
                <a:alpha val="100000"/>
              </a:srgbClr>
            </a:solidFill>
          </p:spPr>
          <p:txBody>
            <a:bodyPr/>
            <a:lstStyle/>
            <a:p>
              <a:endParaRPr dirty="0"/>
            </a:p>
          </p:txBody>
        </p:sp>
        <p:sp>
          <p:nvSpPr>
            <p:cNvPr id="812" name="rc23">
              <a:extLst>
                <a:ext uri="{FF2B5EF4-FFF2-40B4-BE49-F238E27FC236}">
                  <a16:creationId xmlns:a16="http://schemas.microsoft.com/office/drawing/2014/main" id="{7C88A300-AF67-DE0E-B4A9-473489356F7C}"/>
                </a:ext>
              </a:extLst>
            </p:cNvPr>
            <p:cNvSpPr/>
            <p:nvPr/>
          </p:nvSpPr>
          <p:spPr>
            <a:xfrm>
              <a:off x="3737290" y="3953960"/>
              <a:ext cx="2805082" cy="269016"/>
            </a:xfrm>
            <a:prstGeom prst="rect">
              <a:avLst/>
            </a:prstGeom>
            <a:solidFill>
              <a:srgbClr val="0DD6CC">
                <a:alpha val="100000"/>
              </a:srgbClr>
            </a:solidFill>
          </p:spPr>
          <p:txBody>
            <a:bodyPr/>
            <a:lstStyle/>
            <a:p>
              <a:endParaRPr dirty="0"/>
            </a:p>
          </p:txBody>
        </p:sp>
        <p:sp>
          <p:nvSpPr>
            <p:cNvPr id="813" name="rc24">
              <a:extLst>
                <a:ext uri="{FF2B5EF4-FFF2-40B4-BE49-F238E27FC236}">
                  <a16:creationId xmlns:a16="http://schemas.microsoft.com/office/drawing/2014/main" id="{C91FE5E7-23B2-39DF-DF25-86428789FE1E}"/>
                </a:ext>
              </a:extLst>
            </p:cNvPr>
            <p:cNvSpPr/>
            <p:nvPr/>
          </p:nvSpPr>
          <p:spPr>
            <a:xfrm>
              <a:off x="6542372" y="3953960"/>
              <a:ext cx="2273394" cy="269016"/>
            </a:xfrm>
            <a:prstGeom prst="rect">
              <a:avLst/>
            </a:prstGeom>
            <a:solidFill>
              <a:srgbClr val="E2B124">
                <a:alpha val="100000"/>
              </a:srgbClr>
            </a:solidFill>
          </p:spPr>
          <p:txBody>
            <a:bodyPr/>
            <a:lstStyle/>
            <a:p>
              <a:endParaRPr dirty="0"/>
            </a:p>
          </p:txBody>
        </p:sp>
        <p:sp>
          <p:nvSpPr>
            <p:cNvPr id="814" name="rc25">
              <a:extLst>
                <a:ext uri="{FF2B5EF4-FFF2-40B4-BE49-F238E27FC236}">
                  <a16:creationId xmlns:a16="http://schemas.microsoft.com/office/drawing/2014/main" id="{423BF0D7-886B-7D11-5961-715E7804AD0E}"/>
                </a:ext>
              </a:extLst>
            </p:cNvPr>
            <p:cNvSpPr/>
            <p:nvPr/>
          </p:nvSpPr>
          <p:spPr>
            <a:xfrm>
              <a:off x="8815767" y="3953960"/>
              <a:ext cx="614969" cy="269016"/>
            </a:xfrm>
            <a:prstGeom prst="rect">
              <a:avLst/>
            </a:prstGeom>
            <a:solidFill>
              <a:srgbClr val="E83237">
                <a:alpha val="100000"/>
              </a:srgbClr>
            </a:solidFill>
          </p:spPr>
          <p:txBody>
            <a:bodyPr/>
            <a:lstStyle/>
            <a:p>
              <a:endParaRPr dirty="0"/>
            </a:p>
          </p:txBody>
        </p:sp>
        <p:sp>
          <p:nvSpPr>
            <p:cNvPr id="815" name="rc26">
              <a:extLst>
                <a:ext uri="{FF2B5EF4-FFF2-40B4-BE49-F238E27FC236}">
                  <a16:creationId xmlns:a16="http://schemas.microsoft.com/office/drawing/2014/main" id="{9E1F085D-5AE3-3358-29A2-E5355FD6B150}"/>
                </a:ext>
              </a:extLst>
            </p:cNvPr>
            <p:cNvSpPr/>
            <p:nvPr/>
          </p:nvSpPr>
          <p:spPr>
            <a:xfrm>
              <a:off x="9430736" y="3953960"/>
              <a:ext cx="374690" cy="269016"/>
            </a:xfrm>
            <a:prstGeom prst="rect">
              <a:avLst/>
            </a:prstGeom>
            <a:solidFill>
              <a:srgbClr val="7F0E11">
                <a:alpha val="100000"/>
              </a:srgbClr>
            </a:solidFill>
          </p:spPr>
          <p:txBody>
            <a:bodyPr/>
            <a:lstStyle/>
            <a:p>
              <a:endParaRPr dirty="0"/>
            </a:p>
          </p:txBody>
        </p:sp>
        <p:sp>
          <p:nvSpPr>
            <p:cNvPr id="816" name="rc27">
              <a:extLst>
                <a:ext uri="{FF2B5EF4-FFF2-40B4-BE49-F238E27FC236}">
                  <a16:creationId xmlns:a16="http://schemas.microsoft.com/office/drawing/2014/main" id="{5894C98F-36FF-6270-6F98-B1BA00FBDD87}"/>
                </a:ext>
              </a:extLst>
            </p:cNvPr>
            <p:cNvSpPr/>
            <p:nvPr/>
          </p:nvSpPr>
          <p:spPr>
            <a:xfrm>
              <a:off x="9805427" y="3953960"/>
              <a:ext cx="1045338" cy="269016"/>
            </a:xfrm>
            <a:prstGeom prst="rect">
              <a:avLst/>
            </a:prstGeom>
            <a:solidFill>
              <a:srgbClr val="CACACA"/>
            </a:solidFill>
            <a:ln>
              <a:solidFill>
                <a:srgbClr val="CACACA"/>
              </a:solidFill>
            </a:ln>
          </p:spPr>
          <p:txBody>
            <a:bodyPr/>
            <a:lstStyle/>
            <a:p>
              <a:endParaRPr dirty="0"/>
            </a:p>
          </p:txBody>
        </p:sp>
        <p:sp>
          <p:nvSpPr>
            <p:cNvPr id="817" name="rc28">
              <a:extLst>
                <a:ext uri="{FF2B5EF4-FFF2-40B4-BE49-F238E27FC236}">
                  <a16:creationId xmlns:a16="http://schemas.microsoft.com/office/drawing/2014/main" id="{680B3741-21D4-76D7-83EC-31C27EC90AF1}"/>
                </a:ext>
              </a:extLst>
            </p:cNvPr>
            <p:cNvSpPr/>
            <p:nvPr/>
          </p:nvSpPr>
          <p:spPr>
            <a:xfrm>
              <a:off x="2303773" y="4367830"/>
              <a:ext cx="1246111" cy="269016"/>
            </a:xfrm>
            <a:prstGeom prst="rect">
              <a:avLst/>
            </a:prstGeom>
            <a:solidFill>
              <a:srgbClr val="036061">
                <a:alpha val="100000"/>
              </a:srgbClr>
            </a:solidFill>
          </p:spPr>
          <p:txBody>
            <a:bodyPr/>
            <a:lstStyle/>
            <a:p>
              <a:endParaRPr dirty="0"/>
            </a:p>
          </p:txBody>
        </p:sp>
        <p:sp>
          <p:nvSpPr>
            <p:cNvPr id="818" name="rc29">
              <a:extLst>
                <a:ext uri="{FF2B5EF4-FFF2-40B4-BE49-F238E27FC236}">
                  <a16:creationId xmlns:a16="http://schemas.microsoft.com/office/drawing/2014/main" id="{C5FA57C5-6188-7257-78A7-84DA02114C40}"/>
                </a:ext>
              </a:extLst>
            </p:cNvPr>
            <p:cNvSpPr/>
            <p:nvPr/>
          </p:nvSpPr>
          <p:spPr>
            <a:xfrm>
              <a:off x="3549884" y="4367830"/>
              <a:ext cx="2095238" cy="269016"/>
            </a:xfrm>
            <a:prstGeom prst="rect">
              <a:avLst/>
            </a:prstGeom>
            <a:solidFill>
              <a:srgbClr val="0DD6CC">
                <a:alpha val="100000"/>
              </a:srgbClr>
            </a:solidFill>
          </p:spPr>
          <p:txBody>
            <a:bodyPr/>
            <a:lstStyle/>
            <a:p>
              <a:endParaRPr dirty="0"/>
            </a:p>
          </p:txBody>
        </p:sp>
        <p:sp>
          <p:nvSpPr>
            <p:cNvPr id="819" name="rc30">
              <a:extLst>
                <a:ext uri="{FF2B5EF4-FFF2-40B4-BE49-F238E27FC236}">
                  <a16:creationId xmlns:a16="http://schemas.microsoft.com/office/drawing/2014/main" id="{B2680B40-92C5-F78B-592F-D0D313E7AA91}"/>
                </a:ext>
              </a:extLst>
            </p:cNvPr>
            <p:cNvSpPr/>
            <p:nvPr/>
          </p:nvSpPr>
          <p:spPr>
            <a:xfrm>
              <a:off x="5645123" y="4367830"/>
              <a:ext cx="3537474" cy="269016"/>
            </a:xfrm>
            <a:prstGeom prst="rect">
              <a:avLst/>
            </a:prstGeom>
            <a:solidFill>
              <a:srgbClr val="E2B124">
                <a:alpha val="100000"/>
              </a:srgbClr>
            </a:solidFill>
          </p:spPr>
          <p:txBody>
            <a:bodyPr/>
            <a:lstStyle/>
            <a:p>
              <a:endParaRPr dirty="0"/>
            </a:p>
          </p:txBody>
        </p:sp>
        <p:sp>
          <p:nvSpPr>
            <p:cNvPr id="820" name="rc31">
              <a:extLst>
                <a:ext uri="{FF2B5EF4-FFF2-40B4-BE49-F238E27FC236}">
                  <a16:creationId xmlns:a16="http://schemas.microsoft.com/office/drawing/2014/main" id="{8D7249DE-1E0C-E02F-860B-5027E0038CA2}"/>
                </a:ext>
              </a:extLst>
            </p:cNvPr>
            <p:cNvSpPr/>
            <p:nvPr/>
          </p:nvSpPr>
          <p:spPr>
            <a:xfrm>
              <a:off x="9182597" y="4367830"/>
              <a:ext cx="465237" cy="269016"/>
            </a:xfrm>
            <a:prstGeom prst="rect">
              <a:avLst/>
            </a:prstGeom>
            <a:solidFill>
              <a:srgbClr val="E83237">
                <a:alpha val="100000"/>
              </a:srgbClr>
            </a:solidFill>
          </p:spPr>
          <p:txBody>
            <a:bodyPr/>
            <a:lstStyle/>
            <a:p>
              <a:endParaRPr dirty="0"/>
            </a:p>
          </p:txBody>
        </p:sp>
        <p:sp>
          <p:nvSpPr>
            <p:cNvPr id="821" name="rc32">
              <a:extLst>
                <a:ext uri="{FF2B5EF4-FFF2-40B4-BE49-F238E27FC236}">
                  <a16:creationId xmlns:a16="http://schemas.microsoft.com/office/drawing/2014/main" id="{04270DB0-DCA5-88DE-E26B-32598EEDE3E5}"/>
                </a:ext>
              </a:extLst>
            </p:cNvPr>
            <p:cNvSpPr/>
            <p:nvPr/>
          </p:nvSpPr>
          <p:spPr>
            <a:xfrm>
              <a:off x="9647834" y="4367830"/>
              <a:ext cx="113662" cy="269016"/>
            </a:xfrm>
            <a:prstGeom prst="rect">
              <a:avLst/>
            </a:prstGeom>
            <a:solidFill>
              <a:srgbClr val="7F0E11">
                <a:alpha val="100000"/>
              </a:srgbClr>
            </a:solidFill>
          </p:spPr>
          <p:txBody>
            <a:bodyPr/>
            <a:lstStyle/>
            <a:p>
              <a:endParaRPr dirty="0"/>
            </a:p>
          </p:txBody>
        </p:sp>
        <p:sp>
          <p:nvSpPr>
            <p:cNvPr id="822" name="rc33">
              <a:extLst>
                <a:ext uri="{FF2B5EF4-FFF2-40B4-BE49-F238E27FC236}">
                  <a16:creationId xmlns:a16="http://schemas.microsoft.com/office/drawing/2014/main" id="{FFC2514F-A79E-3BE5-494D-30C290AFE927}"/>
                </a:ext>
              </a:extLst>
            </p:cNvPr>
            <p:cNvSpPr/>
            <p:nvPr/>
          </p:nvSpPr>
          <p:spPr>
            <a:xfrm>
              <a:off x="9761497" y="4367830"/>
              <a:ext cx="1089267" cy="269016"/>
            </a:xfrm>
            <a:prstGeom prst="rect">
              <a:avLst/>
            </a:prstGeom>
            <a:solidFill>
              <a:srgbClr val="CACACA"/>
            </a:solidFill>
            <a:ln>
              <a:solidFill>
                <a:srgbClr val="CACACA"/>
              </a:solidFill>
            </a:ln>
          </p:spPr>
          <p:txBody>
            <a:bodyPr/>
            <a:lstStyle/>
            <a:p>
              <a:endParaRPr dirty="0"/>
            </a:p>
          </p:txBody>
        </p:sp>
        <p:sp>
          <p:nvSpPr>
            <p:cNvPr id="823" name="rc34">
              <a:extLst>
                <a:ext uri="{FF2B5EF4-FFF2-40B4-BE49-F238E27FC236}">
                  <a16:creationId xmlns:a16="http://schemas.microsoft.com/office/drawing/2014/main" id="{890D1AEE-79D3-5FC2-ADBD-8B39F325EBE1}"/>
                </a:ext>
              </a:extLst>
            </p:cNvPr>
            <p:cNvSpPr/>
            <p:nvPr/>
          </p:nvSpPr>
          <p:spPr>
            <a:xfrm>
              <a:off x="2303773" y="4781701"/>
              <a:ext cx="1339623" cy="269016"/>
            </a:xfrm>
            <a:prstGeom prst="rect">
              <a:avLst/>
            </a:prstGeom>
            <a:solidFill>
              <a:srgbClr val="036061">
                <a:alpha val="100000"/>
              </a:srgbClr>
            </a:solidFill>
          </p:spPr>
          <p:txBody>
            <a:bodyPr/>
            <a:lstStyle/>
            <a:p>
              <a:endParaRPr dirty="0"/>
            </a:p>
          </p:txBody>
        </p:sp>
        <p:sp>
          <p:nvSpPr>
            <p:cNvPr id="824" name="rc35">
              <a:extLst>
                <a:ext uri="{FF2B5EF4-FFF2-40B4-BE49-F238E27FC236}">
                  <a16:creationId xmlns:a16="http://schemas.microsoft.com/office/drawing/2014/main" id="{A138DD6E-F564-B8D5-8FDC-E9BED669C412}"/>
                </a:ext>
              </a:extLst>
            </p:cNvPr>
            <p:cNvSpPr/>
            <p:nvPr/>
          </p:nvSpPr>
          <p:spPr>
            <a:xfrm>
              <a:off x="3643396" y="4781701"/>
              <a:ext cx="2020588" cy="269016"/>
            </a:xfrm>
            <a:prstGeom prst="rect">
              <a:avLst/>
            </a:prstGeom>
            <a:solidFill>
              <a:srgbClr val="0DD6CC">
                <a:alpha val="100000"/>
              </a:srgbClr>
            </a:solidFill>
          </p:spPr>
          <p:txBody>
            <a:bodyPr/>
            <a:lstStyle/>
            <a:p>
              <a:endParaRPr dirty="0"/>
            </a:p>
          </p:txBody>
        </p:sp>
        <p:sp>
          <p:nvSpPr>
            <p:cNvPr id="825" name="rc36">
              <a:extLst>
                <a:ext uri="{FF2B5EF4-FFF2-40B4-BE49-F238E27FC236}">
                  <a16:creationId xmlns:a16="http://schemas.microsoft.com/office/drawing/2014/main" id="{F07213FC-DF14-511D-AEA8-3F65FA154DC2}"/>
                </a:ext>
              </a:extLst>
            </p:cNvPr>
            <p:cNvSpPr/>
            <p:nvPr/>
          </p:nvSpPr>
          <p:spPr>
            <a:xfrm>
              <a:off x="5663985" y="4781701"/>
              <a:ext cx="3715565" cy="269016"/>
            </a:xfrm>
            <a:prstGeom prst="rect">
              <a:avLst/>
            </a:prstGeom>
            <a:solidFill>
              <a:srgbClr val="E2B124">
                <a:alpha val="100000"/>
              </a:srgbClr>
            </a:solidFill>
          </p:spPr>
          <p:txBody>
            <a:bodyPr/>
            <a:lstStyle/>
            <a:p>
              <a:endParaRPr dirty="0"/>
            </a:p>
          </p:txBody>
        </p:sp>
        <p:sp>
          <p:nvSpPr>
            <p:cNvPr id="826" name="rc37">
              <a:extLst>
                <a:ext uri="{FF2B5EF4-FFF2-40B4-BE49-F238E27FC236}">
                  <a16:creationId xmlns:a16="http://schemas.microsoft.com/office/drawing/2014/main" id="{6965D735-6A54-51AA-900E-0DEA4C8C2D23}"/>
                </a:ext>
              </a:extLst>
            </p:cNvPr>
            <p:cNvSpPr/>
            <p:nvPr/>
          </p:nvSpPr>
          <p:spPr>
            <a:xfrm>
              <a:off x="9379550" y="4781701"/>
              <a:ext cx="297553" cy="269016"/>
            </a:xfrm>
            <a:prstGeom prst="rect">
              <a:avLst/>
            </a:prstGeom>
            <a:solidFill>
              <a:srgbClr val="E83237">
                <a:alpha val="100000"/>
              </a:srgbClr>
            </a:solidFill>
          </p:spPr>
          <p:txBody>
            <a:bodyPr/>
            <a:lstStyle/>
            <a:p>
              <a:endParaRPr dirty="0"/>
            </a:p>
          </p:txBody>
        </p:sp>
        <p:sp>
          <p:nvSpPr>
            <p:cNvPr id="827" name="rc38">
              <a:extLst>
                <a:ext uri="{FF2B5EF4-FFF2-40B4-BE49-F238E27FC236}">
                  <a16:creationId xmlns:a16="http://schemas.microsoft.com/office/drawing/2014/main" id="{DB734C6B-AF2E-BFCB-99CB-6D8162A9B966}"/>
                </a:ext>
              </a:extLst>
            </p:cNvPr>
            <p:cNvSpPr/>
            <p:nvPr/>
          </p:nvSpPr>
          <p:spPr>
            <a:xfrm>
              <a:off x="9677104" y="4781701"/>
              <a:ext cx="332766" cy="269016"/>
            </a:xfrm>
            <a:prstGeom prst="rect">
              <a:avLst/>
            </a:prstGeom>
            <a:solidFill>
              <a:srgbClr val="7F0E11">
                <a:alpha val="100000"/>
              </a:srgbClr>
            </a:solidFill>
          </p:spPr>
          <p:txBody>
            <a:bodyPr/>
            <a:lstStyle/>
            <a:p>
              <a:endParaRPr dirty="0"/>
            </a:p>
          </p:txBody>
        </p:sp>
        <p:sp>
          <p:nvSpPr>
            <p:cNvPr id="828" name="rc39">
              <a:extLst>
                <a:ext uri="{FF2B5EF4-FFF2-40B4-BE49-F238E27FC236}">
                  <a16:creationId xmlns:a16="http://schemas.microsoft.com/office/drawing/2014/main" id="{A2D4BF7B-89F6-2027-475D-A9E0E8ABE252}"/>
                </a:ext>
              </a:extLst>
            </p:cNvPr>
            <p:cNvSpPr/>
            <p:nvPr/>
          </p:nvSpPr>
          <p:spPr>
            <a:xfrm>
              <a:off x="10009870" y="4781701"/>
              <a:ext cx="840894" cy="269016"/>
            </a:xfrm>
            <a:prstGeom prst="rect">
              <a:avLst/>
            </a:prstGeom>
            <a:solidFill>
              <a:srgbClr val="CACACA"/>
            </a:solidFill>
            <a:ln>
              <a:solidFill>
                <a:srgbClr val="CACACA"/>
              </a:solidFill>
            </a:ln>
          </p:spPr>
          <p:txBody>
            <a:bodyPr/>
            <a:lstStyle/>
            <a:p>
              <a:endParaRPr dirty="0"/>
            </a:p>
          </p:txBody>
        </p:sp>
        <p:sp>
          <p:nvSpPr>
            <p:cNvPr id="829" name="rc40">
              <a:extLst>
                <a:ext uri="{FF2B5EF4-FFF2-40B4-BE49-F238E27FC236}">
                  <a16:creationId xmlns:a16="http://schemas.microsoft.com/office/drawing/2014/main" id="{4E3108C6-1EC9-B0B2-E948-931C62F1A5CA}"/>
                </a:ext>
              </a:extLst>
            </p:cNvPr>
            <p:cNvSpPr/>
            <p:nvPr/>
          </p:nvSpPr>
          <p:spPr>
            <a:xfrm>
              <a:off x="2303773" y="5195572"/>
              <a:ext cx="1165016" cy="269016"/>
            </a:xfrm>
            <a:prstGeom prst="rect">
              <a:avLst/>
            </a:prstGeom>
            <a:solidFill>
              <a:srgbClr val="036061">
                <a:alpha val="100000"/>
              </a:srgbClr>
            </a:solidFill>
          </p:spPr>
          <p:txBody>
            <a:bodyPr/>
            <a:lstStyle/>
            <a:p>
              <a:endParaRPr dirty="0"/>
            </a:p>
          </p:txBody>
        </p:sp>
        <p:sp>
          <p:nvSpPr>
            <p:cNvPr id="830" name="rc41">
              <a:extLst>
                <a:ext uri="{FF2B5EF4-FFF2-40B4-BE49-F238E27FC236}">
                  <a16:creationId xmlns:a16="http://schemas.microsoft.com/office/drawing/2014/main" id="{040ADFFA-6342-EABB-21B9-974805609C92}"/>
                </a:ext>
              </a:extLst>
            </p:cNvPr>
            <p:cNvSpPr/>
            <p:nvPr/>
          </p:nvSpPr>
          <p:spPr>
            <a:xfrm>
              <a:off x="3468789" y="5195572"/>
              <a:ext cx="2154547" cy="269016"/>
            </a:xfrm>
            <a:prstGeom prst="rect">
              <a:avLst/>
            </a:prstGeom>
            <a:solidFill>
              <a:srgbClr val="0DD6CC">
                <a:alpha val="100000"/>
              </a:srgbClr>
            </a:solidFill>
          </p:spPr>
          <p:txBody>
            <a:bodyPr/>
            <a:lstStyle/>
            <a:p>
              <a:endParaRPr dirty="0"/>
            </a:p>
          </p:txBody>
        </p:sp>
        <p:sp>
          <p:nvSpPr>
            <p:cNvPr id="831" name="rc42">
              <a:extLst>
                <a:ext uri="{FF2B5EF4-FFF2-40B4-BE49-F238E27FC236}">
                  <a16:creationId xmlns:a16="http://schemas.microsoft.com/office/drawing/2014/main" id="{2F89E9B9-4187-847B-180D-781137FDC30B}"/>
                </a:ext>
              </a:extLst>
            </p:cNvPr>
            <p:cNvSpPr/>
            <p:nvPr/>
          </p:nvSpPr>
          <p:spPr>
            <a:xfrm>
              <a:off x="5623337" y="5195572"/>
              <a:ext cx="3269489" cy="269016"/>
            </a:xfrm>
            <a:prstGeom prst="rect">
              <a:avLst/>
            </a:prstGeom>
            <a:solidFill>
              <a:srgbClr val="E2B124">
                <a:alpha val="100000"/>
              </a:srgbClr>
            </a:solidFill>
          </p:spPr>
          <p:txBody>
            <a:bodyPr/>
            <a:lstStyle/>
            <a:p>
              <a:endParaRPr dirty="0"/>
            </a:p>
          </p:txBody>
        </p:sp>
        <p:sp>
          <p:nvSpPr>
            <p:cNvPr id="832" name="rc43">
              <a:extLst>
                <a:ext uri="{FF2B5EF4-FFF2-40B4-BE49-F238E27FC236}">
                  <a16:creationId xmlns:a16="http://schemas.microsoft.com/office/drawing/2014/main" id="{3B0037D7-20BF-9331-1060-73325E3FFA8B}"/>
                </a:ext>
              </a:extLst>
            </p:cNvPr>
            <p:cNvSpPr/>
            <p:nvPr/>
          </p:nvSpPr>
          <p:spPr>
            <a:xfrm>
              <a:off x="8892827" y="5195572"/>
              <a:ext cx="477608" cy="269016"/>
            </a:xfrm>
            <a:prstGeom prst="rect">
              <a:avLst/>
            </a:prstGeom>
            <a:solidFill>
              <a:srgbClr val="E83237">
                <a:alpha val="100000"/>
              </a:srgbClr>
            </a:solidFill>
          </p:spPr>
          <p:txBody>
            <a:bodyPr/>
            <a:lstStyle/>
            <a:p>
              <a:endParaRPr dirty="0"/>
            </a:p>
          </p:txBody>
        </p:sp>
        <p:sp>
          <p:nvSpPr>
            <p:cNvPr id="833" name="rc44">
              <a:extLst>
                <a:ext uri="{FF2B5EF4-FFF2-40B4-BE49-F238E27FC236}">
                  <a16:creationId xmlns:a16="http://schemas.microsoft.com/office/drawing/2014/main" id="{E6119B29-876B-A4AC-8826-7625F01D2463}"/>
                </a:ext>
              </a:extLst>
            </p:cNvPr>
            <p:cNvSpPr/>
            <p:nvPr/>
          </p:nvSpPr>
          <p:spPr>
            <a:xfrm>
              <a:off x="9370435" y="5195572"/>
              <a:ext cx="335544" cy="269016"/>
            </a:xfrm>
            <a:prstGeom prst="rect">
              <a:avLst/>
            </a:prstGeom>
            <a:solidFill>
              <a:srgbClr val="7F0E11">
                <a:alpha val="100000"/>
              </a:srgbClr>
            </a:solidFill>
          </p:spPr>
          <p:txBody>
            <a:bodyPr/>
            <a:lstStyle/>
            <a:p>
              <a:endParaRPr dirty="0"/>
            </a:p>
          </p:txBody>
        </p:sp>
        <p:sp>
          <p:nvSpPr>
            <p:cNvPr id="834" name="rc45">
              <a:extLst>
                <a:ext uri="{FF2B5EF4-FFF2-40B4-BE49-F238E27FC236}">
                  <a16:creationId xmlns:a16="http://schemas.microsoft.com/office/drawing/2014/main" id="{C16AE732-DB2D-1C4F-3360-A9C54414FE4C}"/>
                </a:ext>
              </a:extLst>
            </p:cNvPr>
            <p:cNvSpPr/>
            <p:nvPr/>
          </p:nvSpPr>
          <p:spPr>
            <a:xfrm>
              <a:off x="9705980" y="5195572"/>
              <a:ext cx="1144785" cy="269016"/>
            </a:xfrm>
            <a:prstGeom prst="rect">
              <a:avLst/>
            </a:prstGeom>
            <a:solidFill>
              <a:srgbClr val="CACACA"/>
            </a:solidFill>
            <a:ln>
              <a:solidFill>
                <a:srgbClr val="CACACA"/>
              </a:solidFill>
            </a:ln>
          </p:spPr>
          <p:txBody>
            <a:bodyPr/>
            <a:lstStyle/>
            <a:p>
              <a:endParaRPr dirty="0"/>
            </a:p>
          </p:txBody>
        </p:sp>
        <p:sp>
          <p:nvSpPr>
            <p:cNvPr id="835" name="rc46">
              <a:extLst>
                <a:ext uri="{FF2B5EF4-FFF2-40B4-BE49-F238E27FC236}">
                  <a16:creationId xmlns:a16="http://schemas.microsoft.com/office/drawing/2014/main" id="{2318DAF9-A8F3-5DAD-E397-14186B2AD22E}"/>
                </a:ext>
              </a:extLst>
            </p:cNvPr>
            <p:cNvSpPr/>
            <p:nvPr/>
          </p:nvSpPr>
          <p:spPr>
            <a:xfrm>
              <a:off x="2303773" y="5609443"/>
              <a:ext cx="1560607" cy="269016"/>
            </a:xfrm>
            <a:prstGeom prst="rect">
              <a:avLst/>
            </a:prstGeom>
            <a:solidFill>
              <a:srgbClr val="036061">
                <a:alpha val="100000"/>
              </a:srgbClr>
            </a:solidFill>
          </p:spPr>
          <p:txBody>
            <a:bodyPr/>
            <a:lstStyle/>
            <a:p>
              <a:endParaRPr dirty="0"/>
            </a:p>
          </p:txBody>
        </p:sp>
        <p:sp>
          <p:nvSpPr>
            <p:cNvPr id="836" name="rc47">
              <a:extLst>
                <a:ext uri="{FF2B5EF4-FFF2-40B4-BE49-F238E27FC236}">
                  <a16:creationId xmlns:a16="http://schemas.microsoft.com/office/drawing/2014/main" id="{522EC288-3812-A274-D676-843A588CBECB}"/>
                </a:ext>
              </a:extLst>
            </p:cNvPr>
            <p:cNvSpPr/>
            <p:nvPr/>
          </p:nvSpPr>
          <p:spPr>
            <a:xfrm>
              <a:off x="3864380" y="5609443"/>
              <a:ext cx="2630537" cy="269016"/>
            </a:xfrm>
            <a:prstGeom prst="rect">
              <a:avLst/>
            </a:prstGeom>
            <a:solidFill>
              <a:srgbClr val="0DD6CC">
                <a:alpha val="100000"/>
              </a:srgbClr>
            </a:solidFill>
          </p:spPr>
          <p:txBody>
            <a:bodyPr/>
            <a:lstStyle/>
            <a:p>
              <a:endParaRPr dirty="0"/>
            </a:p>
          </p:txBody>
        </p:sp>
        <p:sp>
          <p:nvSpPr>
            <p:cNvPr id="837" name="rc48">
              <a:extLst>
                <a:ext uri="{FF2B5EF4-FFF2-40B4-BE49-F238E27FC236}">
                  <a16:creationId xmlns:a16="http://schemas.microsoft.com/office/drawing/2014/main" id="{3A9A77DF-5B1E-D8AE-682B-EBE8CB62D79E}"/>
                </a:ext>
              </a:extLst>
            </p:cNvPr>
            <p:cNvSpPr/>
            <p:nvPr/>
          </p:nvSpPr>
          <p:spPr>
            <a:xfrm>
              <a:off x="6494918" y="5609443"/>
              <a:ext cx="3020193" cy="269016"/>
            </a:xfrm>
            <a:prstGeom prst="rect">
              <a:avLst/>
            </a:prstGeom>
            <a:solidFill>
              <a:srgbClr val="E2B124">
                <a:alpha val="100000"/>
              </a:srgbClr>
            </a:solidFill>
          </p:spPr>
          <p:txBody>
            <a:bodyPr/>
            <a:lstStyle/>
            <a:p>
              <a:endParaRPr dirty="0"/>
            </a:p>
          </p:txBody>
        </p:sp>
        <p:sp>
          <p:nvSpPr>
            <p:cNvPr id="838" name="rc49">
              <a:extLst>
                <a:ext uri="{FF2B5EF4-FFF2-40B4-BE49-F238E27FC236}">
                  <a16:creationId xmlns:a16="http://schemas.microsoft.com/office/drawing/2014/main" id="{D1050F14-932D-CE4C-FCE7-885B907FACFC}"/>
                </a:ext>
              </a:extLst>
            </p:cNvPr>
            <p:cNvSpPr/>
            <p:nvPr/>
          </p:nvSpPr>
          <p:spPr>
            <a:xfrm>
              <a:off x="9515111" y="5609443"/>
              <a:ext cx="376847" cy="269016"/>
            </a:xfrm>
            <a:prstGeom prst="rect">
              <a:avLst/>
            </a:prstGeom>
            <a:solidFill>
              <a:srgbClr val="E83237">
                <a:alpha val="100000"/>
              </a:srgbClr>
            </a:solidFill>
          </p:spPr>
          <p:txBody>
            <a:bodyPr/>
            <a:lstStyle/>
            <a:p>
              <a:endParaRPr dirty="0"/>
            </a:p>
          </p:txBody>
        </p:sp>
        <p:sp>
          <p:nvSpPr>
            <p:cNvPr id="839" name="rc50">
              <a:extLst>
                <a:ext uri="{FF2B5EF4-FFF2-40B4-BE49-F238E27FC236}">
                  <a16:creationId xmlns:a16="http://schemas.microsoft.com/office/drawing/2014/main" id="{DEE69887-1519-2504-D1D1-B3072095931E}"/>
                </a:ext>
              </a:extLst>
            </p:cNvPr>
            <p:cNvSpPr/>
            <p:nvPr/>
          </p:nvSpPr>
          <p:spPr>
            <a:xfrm>
              <a:off x="9891959" y="5609443"/>
              <a:ext cx="234334" cy="269016"/>
            </a:xfrm>
            <a:prstGeom prst="rect">
              <a:avLst/>
            </a:prstGeom>
            <a:solidFill>
              <a:srgbClr val="7F0E11">
                <a:alpha val="100000"/>
              </a:srgbClr>
            </a:solidFill>
          </p:spPr>
          <p:txBody>
            <a:bodyPr/>
            <a:lstStyle/>
            <a:p>
              <a:endParaRPr dirty="0"/>
            </a:p>
          </p:txBody>
        </p:sp>
        <p:sp>
          <p:nvSpPr>
            <p:cNvPr id="840" name="rc51">
              <a:extLst>
                <a:ext uri="{FF2B5EF4-FFF2-40B4-BE49-F238E27FC236}">
                  <a16:creationId xmlns:a16="http://schemas.microsoft.com/office/drawing/2014/main" id="{DFB2AA4E-FAB6-2CDF-CC44-3150224193AE}"/>
                </a:ext>
              </a:extLst>
            </p:cNvPr>
            <p:cNvSpPr/>
            <p:nvPr/>
          </p:nvSpPr>
          <p:spPr>
            <a:xfrm>
              <a:off x="10126294" y="5609443"/>
              <a:ext cx="724471" cy="269016"/>
            </a:xfrm>
            <a:prstGeom prst="rect">
              <a:avLst/>
            </a:prstGeom>
            <a:solidFill>
              <a:srgbClr val="CACACA"/>
            </a:solidFill>
            <a:ln>
              <a:solidFill>
                <a:srgbClr val="CACACA"/>
              </a:solidFill>
            </a:ln>
          </p:spPr>
          <p:txBody>
            <a:bodyPr/>
            <a:lstStyle/>
            <a:p>
              <a:endParaRPr dirty="0"/>
            </a:p>
          </p:txBody>
        </p:sp>
        <p:sp>
          <p:nvSpPr>
            <p:cNvPr id="841" name="rc52">
              <a:extLst>
                <a:ext uri="{FF2B5EF4-FFF2-40B4-BE49-F238E27FC236}">
                  <a16:creationId xmlns:a16="http://schemas.microsoft.com/office/drawing/2014/main" id="{7A2FD3E0-3A2F-B959-AD8B-5B8CED3C7321}"/>
                </a:ext>
              </a:extLst>
            </p:cNvPr>
            <p:cNvSpPr/>
            <p:nvPr/>
          </p:nvSpPr>
          <p:spPr>
            <a:xfrm>
              <a:off x="2303773" y="6023313"/>
              <a:ext cx="1569745" cy="269016"/>
            </a:xfrm>
            <a:prstGeom prst="rect">
              <a:avLst/>
            </a:prstGeom>
            <a:solidFill>
              <a:srgbClr val="036061">
                <a:alpha val="100000"/>
              </a:srgbClr>
            </a:solidFill>
          </p:spPr>
          <p:txBody>
            <a:bodyPr/>
            <a:lstStyle/>
            <a:p>
              <a:endParaRPr dirty="0"/>
            </a:p>
          </p:txBody>
        </p:sp>
        <p:sp>
          <p:nvSpPr>
            <p:cNvPr id="842" name="rc53">
              <a:extLst>
                <a:ext uri="{FF2B5EF4-FFF2-40B4-BE49-F238E27FC236}">
                  <a16:creationId xmlns:a16="http://schemas.microsoft.com/office/drawing/2014/main" id="{72EB33CC-8557-A5BC-CD62-1273E1E26E07}"/>
                </a:ext>
              </a:extLst>
            </p:cNvPr>
            <p:cNvSpPr/>
            <p:nvPr/>
          </p:nvSpPr>
          <p:spPr>
            <a:xfrm>
              <a:off x="3873519" y="6023313"/>
              <a:ext cx="2285676" cy="269016"/>
            </a:xfrm>
            <a:prstGeom prst="rect">
              <a:avLst/>
            </a:prstGeom>
            <a:solidFill>
              <a:srgbClr val="0DD6CC">
                <a:alpha val="100000"/>
              </a:srgbClr>
            </a:solidFill>
          </p:spPr>
          <p:txBody>
            <a:bodyPr/>
            <a:lstStyle/>
            <a:p>
              <a:endParaRPr dirty="0"/>
            </a:p>
          </p:txBody>
        </p:sp>
        <p:sp>
          <p:nvSpPr>
            <p:cNvPr id="843" name="rc54">
              <a:extLst>
                <a:ext uri="{FF2B5EF4-FFF2-40B4-BE49-F238E27FC236}">
                  <a16:creationId xmlns:a16="http://schemas.microsoft.com/office/drawing/2014/main" id="{798D3159-730E-2BC1-B752-4FC112B432B9}"/>
                </a:ext>
              </a:extLst>
            </p:cNvPr>
            <p:cNvSpPr/>
            <p:nvPr/>
          </p:nvSpPr>
          <p:spPr>
            <a:xfrm>
              <a:off x="6159195" y="6023313"/>
              <a:ext cx="2952059" cy="269016"/>
            </a:xfrm>
            <a:prstGeom prst="rect">
              <a:avLst/>
            </a:prstGeom>
            <a:solidFill>
              <a:srgbClr val="E2B124">
                <a:alpha val="100000"/>
              </a:srgbClr>
            </a:solidFill>
          </p:spPr>
          <p:txBody>
            <a:bodyPr/>
            <a:lstStyle/>
            <a:p>
              <a:endParaRPr dirty="0"/>
            </a:p>
          </p:txBody>
        </p:sp>
        <p:sp>
          <p:nvSpPr>
            <p:cNvPr id="844" name="rc55">
              <a:extLst>
                <a:ext uri="{FF2B5EF4-FFF2-40B4-BE49-F238E27FC236}">
                  <a16:creationId xmlns:a16="http://schemas.microsoft.com/office/drawing/2014/main" id="{FBCFAAEE-03C8-8F04-935B-72381181D0C4}"/>
                </a:ext>
              </a:extLst>
            </p:cNvPr>
            <p:cNvSpPr/>
            <p:nvPr/>
          </p:nvSpPr>
          <p:spPr>
            <a:xfrm>
              <a:off x="9111254" y="6023313"/>
              <a:ext cx="518511" cy="269016"/>
            </a:xfrm>
            <a:prstGeom prst="rect">
              <a:avLst/>
            </a:prstGeom>
            <a:solidFill>
              <a:srgbClr val="E83237">
                <a:alpha val="100000"/>
              </a:srgbClr>
            </a:solidFill>
          </p:spPr>
          <p:txBody>
            <a:bodyPr/>
            <a:lstStyle/>
            <a:p>
              <a:endParaRPr dirty="0"/>
            </a:p>
          </p:txBody>
        </p:sp>
        <p:sp>
          <p:nvSpPr>
            <p:cNvPr id="845" name="rc56">
              <a:extLst>
                <a:ext uri="{FF2B5EF4-FFF2-40B4-BE49-F238E27FC236}">
                  <a16:creationId xmlns:a16="http://schemas.microsoft.com/office/drawing/2014/main" id="{54375A71-9070-114A-D39E-ADD3AFD24B14}"/>
                </a:ext>
              </a:extLst>
            </p:cNvPr>
            <p:cNvSpPr/>
            <p:nvPr/>
          </p:nvSpPr>
          <p:spPr>
            <a:xfrm>
              <a:off x="9629766" y="6023313"/>
              <a:ext cx="333383" cy="269016"/>
            </a:xfrm>
            <a:prstGeom prst="rect">
              <a:avLst/>
            </a:prstGeom>
            <a:solidFill>
              <a:srgbClr val="7F0E11">
                <a:alpha val="100000"/>
              </a:srgbClr>
            </a:solidFill>
          </p:spPr>
          <p:txBody>
            <a:bodyPr/>
            <a:lstStyle/>
            <a:p>
              <a:endParaRPr dirty="0"/>
            </a:p>
          </p:txBody>
        </p:sp>
        <p:sp>
          <p:nvSpPr>
            <p:cNvPr id="846" name="rc57">
              <a:extLst>
                <a:ext uri="{FF2B5EF4-FFF2-40B4-BE49-F238E27FC236}">
                  <a16:creationId xmlns:a16="http://schemas.microsoft.com/office/drawing/2014/main" id="{329CF8A7-14B8-432D-F4C7-41924122936C}"/>
                </a:ext>
              </a:extLst>
            </p:cNvPr>
            <p:cNvSpPr/>
            <p:nvPr/>
          </p:nvSpPr>
          <p:spPr>
            <a:xfrm>
              <a:off x="9963150" y="6023313"/>
              <a:ext cx="887615" cy="269016"/>
            </a:xfrm>
            <a:prstGeom prst="rect">
              <a:avLst/>
            </a:prstGeom>
            <a:solidFill>
              <a:srgbClr val="CACACA"/>
            </a:solidFill>
            <a:ln>
              <a:solidFill>
                <a:srgbClr val="CACACA"/>
              </a:solidFill>
            </a:ln>
          </p:spPr>
          <p:txBody>
            <a:bodyPr/>
            <a:lstStyle/>
            <a:p>
              <a:endParaRPr dirty="0"/>
            </a:p>
          </p:txBody>
        </p:sp>
        <p:sp>
          <p:nvSpPr>
            <p:cNvPr id="847" name="tx58">
              <a:extLst>
                <a:ext uri="{FF2B5EF4-FFF2-40B4-BE49-F238E27FC236}">
                  <a16:creationId xmlns:a16="http://schemas.microsoft.com/office/drawing/2014/main" id="{F04B121A-F1BD-75BC-2DAB-29362E895EC9}"/>
                </a:ext>
              </a:extLst>
            </p:cNvPr>
            <p:cNvSpPr/>
            <p:nvPr/>
          </p:nvSpPr>
          <p:spPr>
            <a:xfrm>
              <a:off x="4660487"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27%</a:t>
              </a:r>
            </a:p>
          </p:txBody>
        </p:sp>
        <p:sp>
          <p:nvSpPr>
            <p:cNvPr id="848" name="tx59">
              <a:extLst>
                <a:ext uri="{FF2B5EF4-FFF2-40B4-BE49-F238E27FC236}">
                  <a16:creationId xmlns:a16="http://schemas.microsoft.com/office/drawing/2014/main" id="{88EF3C07-BC39-6C5D-0638-62AB39E2ABAA}"/>
                </a:ext>
              </a:extLst>
            </p:cNvPr>
            <p:cNvSpPr/>
            <p:nvPr/>
          </p:nvSpPr>
          <p:spPr>
            <a:xfrm>
              <a:off x="7395027"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37%</a:t>
              </a:r>
            </a:p>
          </p:txBody>
        </p:sp>
        <p:sp>
          <p:nvSpPr>
            <p:cNvPr id="849" name="tx60">
              <a:extLst>
                <a:ext uri="{FF2B5EF4-FFF2-40B4-BE49-F238E27FC236}">
                  <a16:creationId xmlns:a16="http://schemas.microsoft.com/office/drawing/2014/main" id="{02BA5D7A-A2B6-1D68-E544-485914247C4E}"/>
                </a:ext>
              </a:extLst>
            </p:cNvPr>
            <p:cNvSpPr/>
            <p:nvPr/>
          </p:nvSpPr>
          <p:spPr>
            <a:xfrm>
              <a:off x="10203395" y="2787585"/>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11%</a:t>
              </a:r>
            </a:p>
          </p:txBody>
        </p:sp>
        <p:sp>
          <p:nvSpPr>
            <p:cNvPr id="850" name="tx61">
              <a:extLst>
                <a:ext uri="{FF2B5EF4-FFF2-40B4-BE49-F238E27FC236}">
                  <a16:creationId xmlns:a16="http://schemas.microsoft.com/office/drawing/2014/main" id="{705C9537-72C2-FB10-743E-8B8E5381C250}"/>
                </a:ext>
              </a:extLst>
            </p:cNvPr>
            <p:cNvSpPr/>
            <p:nvPr/>
          </p:nvSpPr>
          <p:spPr>
            <a:xfrm>
              <a:off x="4835168"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28%</a:t>
              </a:r>
            </a:p>
          </p:txBody>
        </p:sp>
        <p:sp>
          <p:nvSpPr>
            <p:cNvPr id="851" name="tx62">
              <a:extLst>
                <a:ext uri="{FF2B5EF4-FFF2-40B4-BE49-F238E27FC236}">
                  <a16:creationId xmlns:a16="http://schemas.microsoft.com/office/drawing/2014/main" id="{70A411BC-5793-26FA-8FF6-3BC1B82C6488}"/>
                </a:ext>
              </a:extLst>
            </p:cNvPr>
            <p:cNvSpPr/>
            <p:nvPr/>
          </p:nvSpPr>
          <p:spPr>
            <a:xfrm>
              <a:off x="7547207"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35%</a:t>
              </a:r>
            </a:p>
          </p:txBody>
        </p:sp>
        <p:sp>
          <p:nvSpPr>
            <p:cNvPr id="852" name="tx63">
              <a:extLst>
                <a:ext uri="{FF2B5EF4-FFF2-40B4-BE49-F238E27FC236}">
                  <a16:creationId xmlns:a16="http://schemas.microsoft.com/office/drawing/2014/main" id="{B5B276D4-2D09-BB6F-131B-624D7841C982}"/>
                </a:ext>
              </a:extLst>
            </p:cNvPr>
            <p:cNvSpPr/>
            <p:nvPr/>
          </p:nvSpPr>
          <p:spPr>
            <a:xfrm>
              <a:off x="10379004" y="319901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853" name="tx64">
              <a:extLst>
                <a:ext uri="{FF2B5EF4-FFF2-40B4-BE49-F238E27FC236}">
                  <a16:creationId xmlns:a16="http://schemas.microsoft.com/office/drawing/2014/main" id="{ACC8FA0C-297E-1137-6A8D-89692D50476A}"/>
                </a:ext>
              </a:extLst>
            </p:cNvPr>
            <p:cNvSpPr/>
            <p:nvPr/>
          </p:nvSpPr>
          <p:spPr>
            <a:xfrm>
              <a:off x="4491308"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26%</a:t>
              </a:r>
            </a:p>
          </p:txBody>
        </p:sp>
        <p:sp>
          <p:nvSpPr>
            <p:cNvPr id="854" name="tx65">
              <a:extLst>
                <a:ext uri="{FF2B5EF4-FFF2-40B4-BE49-F238E27FC236}">
                  <a16:creationId xmlns:a16="http://schemas.microsoft.com/office/drawing/2014/main" id="{EBE9965F-86A1-DB99-97A6-2BA4157F0944}"/>
                </a:ext>
              </a:extLst>
            </p:cNvPr>
            <p:cNvSpPr/>
            <p:nvPr/>
          </p:nvSpPr>
          <p:spPr>
            <a:xfrm>
              <a:off x="7247641"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38%</a:t>
              </a:r>
            </a:p>
          </p:txBody>
        </p:sp>
        <p:sp>
          <p:nvSpPr>
            <p:cNvPr id="855" name="tx66">
              <a:extLst>
                <a:ext uri="{FF2B5EF4-FFF2-40B4-BE49-F238E27FC236}">
                  <a16:creationId xmlns:a16="http://schemas.microsoft.com/office/drawing/2014/main" id="{D200E321-7AE7-1BC8-41CF-192AC8A4F5EE}"/>
                </a:ext>
              </a:extLst>
            </p:cNvPr>
            <p:cNvSpPr/>
            <p:nvPr/>
          </p:nvSpPr>
          <p:spPr>
            <a:xfrm>
              <a:off x="10077100" y="361532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14%</a:t>
              </a:r>
            </a:p>
          </p:txBody>
        </p:sp>
        <p:sp>
          <p:nvSpPr>
            <p:cNvPr id="856" name="tx67">
              <a:extLst>
                <a:ext uri="{FF2B5EF4-FFF2-40B4-BE49-F238E27FC236}">
                  <a16:creationId xmlns:a16="http://schemas.microsoft.com/office/drawing/2014/main" id="{A496FDC2-876E-B47E-18B5-2AFBEE43BF8F}"/>
                </a:ext>
              </a:extLst>
            </p:cNvPr>
            <p:cNvSpPr/>
            <p:nvPr/>
          </p:nvSpPr>
          <p:spPr>
            <a:xfrm>
              <a:off x="4977142"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33%</a:t>
              </a:r>
            </a:p>
          </p:txBody>
        </p:sp>
        <p:sp>
          <p:nvSpPr>
            <p:cNvPr id="857" name="tx68">
              <a:extLst>
                <a:ext uri="{FF2B5EF4-FFF2-40B4-BE49-F238E27FC236}">
                  <a16:creationId xmlns:a16="http://schemas.microsoft.com/office/drawing/2014/main" id="{C22BA678-27C9-771C-27FE-338DEA73F8F2}"/>
                </a:ext>
              </a:extLst>
            </p:cNvPr>
            <p:cNvSpPr/>
            <p:nvPr/>
          </p:nvSpPr>
          <p:spPr>
            <a:xfrm>
              <a:off x="7516381"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27%</a:t>
              </a:r>
            </a:p>
          </p:txBody>
        </p:sp>
        <p:sp>
          <p:nvSpPr>
            <p:cNvPr id="858" name="tx69">
              <a:extLst>
                <a:ext uri="{FF2B5EF4-FFF2-40B4-BE49-F238E27FC236}">
                  <a16:creationId xmlns:a16="http://schemas.microsoft.com/office/drawing/2014/main" id="{3FFD27A6-879E-8A0F-DCA6-842B488E5B39}"/>
                </a:ext>
              </a:extLst>
            </p:cNvPr>
            <p:cNvSpPr/>
            <p:nvPr/>
          </p:nvSpPr>
          <p:spPr>
            <a:xfrm>
              <a:off x="10165407"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12%</a:t>
              </a:r>
            </a:p>
          </p:txBody>
        </p:sp>
        <p:sp>
          <p:nvSpPr>
            <p:cNvPr id="859" name="tx70">
              <a:extLst>
                <a:ext uri="{FF2B5EF4-FFF2-40B4-BE49-F238E27FC236}">
                  <a16:creationId xmlns:a16="http://schemas.microsoft.com/office/drawing/2014/main" id="{37A11480-23A0-44FA-1F9F-458F4607B648}"/>
                </a:ext>
              </a:extLst>
            </p:cNvPr>
            <p:cNvSpPr/>
            <p:nvPr/>
          </p:nvSpPr>
          <p:spPr>
            <a:xfrm>
              <a:off x="4434815"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25%</a:t>
              </a:r>
            </a:p>
          </p:txBody>
        </p:sp>
        <p:sp>
          <p:nvSpPr>
            <p:cNvPr id="860" name="tx71">
              <a:extLst>
                <a:ext uri="{FF2B5EF4-FFF2-40B4-BE49-F238E27FC236}">
                  <a16:creationId xmlns:a16="http://schemas.microsoft.com/office/drawing/2014/main" id="{D33C8402-A985-8B7E-9630-05B6C5D603D6}"/>
                </a:ext>
              </a:extLst>
            </p:cNvPr>
            <p:cNvSpPr/>
            <p:nvPr/>
          </p:nvSpPr>
          <p:spPr>
            <a:xfrm>
              <a:off x="7251171"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41%</a:t>
              </a:r>
            </a:p>
          </p:txBody>
        </p:sp>
        <p:sp>
          <p:nvSpPr>
            <p:cNvPr id="861" name="tx72">
              <a:extLst>
                <a:ext uri="{FF2B5EF4-FFF2-40B4-BE49-F238E27FC236}">
                  <a16:creationId xmlns:a16="http://schemas.microsoft.com/office/drawing/2014/main" id="{2EE2C97E-195F-1334-77DF-2B7A3D41B3D4}"/>
                </a:ext>
              </a:extLst>
            </p:cNvPr>
            <p:cNvSpPr/>
            <p:nvPr/>
          </p:nvSpPr>
          <p:spPr>
            <a:xfrm>
              <a:off x="10143442"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862" name="tx73">
              <a:extLst>
                <a:ext uri="{FF2B5EF4-FFF2-40B4-BE49-F238E27FC236}">
                  <a16:creationId xmlns:a16="http://schemas.microsoft.com/office/drawing/2014/main" id="{B9914853-9D28-B37B-5CCE-A9EBDBBEF505}"/>
                </a:ext>
              </a:extLst>
            </p:cNvPr>
            <p:cNvSpPr/>
            <p:nvPr/>
          </p:nvSpPr>
          <p:spPr>
            <a:xfrm>
              <a:off x="4491002"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24%</a:t>
              </a:r>
            </a:p>
          </p:txBody>
        </p:sp>
        <p:sp>
          <p:nvSpPr>
            <p:cNvPr id="863" name="tx74">
              <a:extLst>
                <a:ext uri="{FF2B5EF4-FFF2-40B4-BE49-F238E27FC236}">
                  <a16:creationId xmlns:a16="http://schemas.microsoft.com/office/drawing/2014/main" id="{C5915093-B0DF-1B7F-1090-A37EDC774500}"/>
                </a:ext>
              </a:extLst>
            </p:cNvPr>
            <p:cNvSpPr/>
            <p:nvPr/>
          </p:nvSpPr>
          <p:spPr>
            <a:xfrm>
              <a:off x="7359078"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43%</a:t>
              </a:r>
            </a:p>
          </p:txBody>
        </p:sp>
        <p:sp>
          <p:nvSpPr>
            <p:cNvPr id="864" name="tx75">
              <a:extLst>
                <a:ext uri="{FF2B5EF4-FFF2-40B4-BE49-F238E27FC236}">
                  <a16:creationId xmlns:a16="http://schemas.microsoft.com/office/drawing/2014/main" id="{818D056F-4A0A-9E16-C629-11253FD1CFC9}"/>
                </a:ext>
              </a:extLst>
            </p:cNvPr>
            <p:cNvSpPr/>
            <p:nvPr/>
          </p:nvSpPr>
          <p:spPr>
            <a:xfrm>
              <a:off x="10267629"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10%</a:t>
              </a:r>
            </a:p>
          </p:txBody>
        </p:sp>
        <p:sp>
          <p:nvSpPr>
            <p:cNvPr id="865" name="tx76">
              <a:extLst>
                <a:ext uri="{FF2B5EF4-FFF2-40B4-BE49-F238E27FC236}">
                  <a16:creationId xmlns:a16="http://schemas.microsoft.com/office/drawing/2014/main" id="{543E97DF-E90C-805F-8436-A921F006122E}"/>
                </a:ext>
              </a:extLst>
            </p:cNvPr>
            <p:cNvSpPr/>
            <p:nvPr/>
          </p:nvSpPr>
          <p:spPr>
            <a:xfrm>
              <a:off x="4383374"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25%</a:t>
              </a:r>
            </a:p>
          </p:txBody>
        </p:sp>
        <p:sp>
          <p:nvSpPr>
            <p:cNvPr id="866" name="tx77">
              <a:extLst>
                <a:ext uri="{FF2B5EF4-FFF2-40B4-BE49-F238E27FC236}">
                  <a16:creationId xmlns:a16="http://schemas.microsoft.com/office/drawing/2014/main" id="{9448B470-E039-7BCF-70F9-BDAC012C25A8}"/>
                </a:ext>
              </a:extLst>
            </p:cNvPr>
            <p:cNvSpPr/>
            <p:nvPr/>
          </p:nvSpPr>
          <p:spPr>
            <a:xfrm>
              <a:off x="7095393"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38%</a:t>
              </a:r>
            </a:p>
          </p:txBody>
        </p:sp>
        <p:sp>
          <p:nvSpPr>
            <p:cNvPr id="867" name="tx78">
              <a:extLst>
                <a:ext uri="{FF2B5EF4-FFF2-40B4-BE49-F238E27FC236}">
                  <a16:creationId xmlns:a16="http://schemas.microsoft.com/office/drawing/2014/main" id="{EA32B414-080B-47B1-E7A1-FCCB8599D2D2}"/>
                </a:ext>
              </a:extLst>
            </p:cNvPr>
            <p:cNvSpPr/>
            <p:nvPr/>
          </p:nvSpPr>
          <p:spPr>
            <a:xfrm>
              <a:off x="10115683"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13%</a:t>
              </a:r>
            </a:p>
          </p:txBody>
        </p:sp>
        <p:sp>
          <p:nvSpPr>
            <p:cNvPr id="868" name="tx79">
              <a:extLst>
                <a:ext uri="{FF2B5EF4-FFF2-40B4-BE49-F238E27FC236}">
                  <a16:creationId xmlns:a16="http://schemas.microsoft.com/office/drawing/2014/main" id="{837FEED0-B571-7E99-9ACD-47E933ABE632}"/>
                </a:ext>
              </a:extLst>
            </p:cNvPr>
            <p:cNvSpPr/>
            <p:nvPr/>
          </p:nvSpPr>
          <p:spPr>
            <a:xfrm>
              <a:off x="5016960" y="568224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31%</a:t>
              </a:r>
            </a:p>
          </p:txBody>
        </p:sp>
        <p:sp>
          <p:nvSpPr>
            <p:cNvPr id="869" name="tx80">
              <a:extLst>
                <a:ext uri="{FF2B5EF4-FFF2-40B4-BE49-F238E27FC236}">
                  <a16:creationId xmlns:a16="http://schemas.microsoft.com/office/drawing/2014/main" id="{2D7FB04C-68A9-4AE2-B835-4C9103603AD9}"/>
                </a:ext>
              </a:extLst>
            </p:cNvPr>
            <p:cNvSpPr/>
            <p:nvPr/>
          </p:nvSpPr>
          <p:spPr>
            <a:xfrm>
              <a:off x="7842326" y="568224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35%</a:t>
              </a:r>
            </a:p>
          </p:txBody>
        </p:sp>
        <p:sp>
          <p:nvSpPr>
            <p:cNvPr id="870" name="tx81">
              <a:extLst>
                <a:ext uri="{FF2B5EF4-FFF2-40B4-BE49-F238E27FC236}">
                  <a16:creationId xmlns:a16="http://schemas.microsoft.com/office/drawing/2014/main" id="{87FAE576-FE25-3329-E43B-45544C61FAAB}"/>
                </a:ext>
              </a:extLst>
            </p:cNvPr>
            <p:cNvSpPr/>
            <p:nvPr/>
          </p:nvSpPr>
          <p:spPr>
            <a:xfrm>
              <a:off x="10371045" y="568224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871" name="tx82">
              <a:extLst>
                <a:ext uri="{FF2B5EF4-FFF2-40B4-BE49-F238E27FC236}">
                  <a16:creationId xmlns:a16="http://schemas.microsoft.com/office/drawing/2014/main" id="{A2F347D2-5EC1-E536-97A8-8FC60156A6CE}"/>
                </a:ext>
              </a:extLst>
            </p:cNvPr>
            <p:cNvSpPr/>
            <p:nvPr/>
          </p:nvSpPr>
          <p:spPr>
            <a:xfrm>
              <a:off x="4853668"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27%</a:t>
              </a:r>
            </a:p>
          </p:txBody>
        </p:sp>
        <p:sp>
          <p:nvSpPr>
            <p:cNvPr id="872" name="tx83">
              <a:extLst>
                <a:ext uri="{FF2B5EF4-FFF2-40B4-BE49-F238E27FC236}">
                  <a16:creationId xmlns:a16="http://schemas.microsoft.com/office/drawing/2014/main" id="{C7FA5CEF-BD7C-44E7-B0F6-A95990AF94AE}"/>
                </a:ext>
              </a:extLst>
            </p:cNvPr>
            <p:cNvSpPr/>
            <p:nvPr/>
          </p:nvSpPr>
          <p:spPr>
            <a:xfrm>
              <a:off x="7472536"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35%</a:t>
              </a:r>
            </a:p>
          </p:txBody>
        </p:sp>
        <p:sp>
          <p:nvSpPr>
            <p:cNvPr id="873" name="tx84">
              <a:extLst>
                <a:ext uri="{FF2B5EF4-FFF2-40B4-BE49-F238E27FC236}">
                  <a16:creationId xmlns:a16="http://schemas.microsoft.com/office/drawing/2014/main" id="{AF3B0F4B-BA49-8684-F2F4-6D2E019322D1}"/>
                </a:ext>
              </a:extLst>
            </p:cNvPr>
            <p:cNvSpPr/>
            <p:nvPr/>
          </p:nvSpPr>
          <p:spPr>
            <a:xfrm>
              <a:off x="10244269"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10%</a:t>
              </a:r>
            </a:p>
          </p:txBody>
        </p:sp>
        <p:sp>
          <p:nvSpPr>
            <p:cNvPr id="874" name="tx85">
              <a:extLst>
                <a:ext uri="{FF2B5EF4-FFF2-40B4-BE49-F238E27FC236}">
                  <a16:creationId xmlns:a16="http://schemas.microsoft.com/office/drawing/2014/main" id="{1416AB0C-5D67-46EE-A28D-C2E2177A9441}"/>
                </a:ext>
              </a:extLst>
            </p:cNvPr>
            <p:cNvSpPr/>
            <p:nvPr/>
          </p:nvSpPr>
          <p:spPr>
            <a:xfrm>
              <a:off x="2818584" y="278514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875" name="tx86">
              <a:extLst>
                <a:ext uri="{FF2B5EF4-FFF2-40B4-BE49-F238E27FC236}">
                  <a16:creationId xmlns:a16="http://schemas.microsoft.com/office/drawing/2014/main" id="{0DA92E9B-6A2D-05D0-C778-6BFE1610751C}"/>
                </a:ext>
              </a:extLst>
            </p:cNvPr>
            <p:cNvSpPr/>
            <p:nvPr/>
          </p:nvSpPr>
          <p:spPr>
            <a:xfrm>
              <a:off x="9235949" y="2787585"/>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877" name="tx88">
              <a:extLst>
                <a:ext uri="{FF2B5EF4-FFF2-40B4-BE49-F238E27FC236}">
                  <a16:creationId xmlns:a16="http://schemas.microsoft.com/office/drawing/2014/main" id="{65884287-821D-5D83-2F0D-225F654E9770}"/>
                </a:ext>
              </a:extLst>
            </p:cNvPr>
            <p:cNvSpPr/>
            <p:nvPr/>
          </p:nvSpPr>
          <p:spPr>
            <a:xfrm>
              <a:off x="2883228" y="320145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878" name="tx89">
              <a:extLst>
                <a:ext uri="{FF2B5EF4-FFF2-40B4-BE49-F238E27FC236}">
                  <a16:creationId xmlns:a16="http://schemas.microsoft.com/office/drawing/2014/main" id="{1DA5F67A-4189-4B47-7ADD-A9484E0E3A12}"/>
                </a:ext>
              </a:extLst>
            </p:cNvPr>
            <p:cNvSpPr/>
            <p:nvPr/>
          </p:nvSpPr>
          <p:spPr>
            <a:xfrm>
              <a:off x="9367006" y="3199016"/>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880" name="tx91">
              <a:extLst>
                <a:ext uri="{FF2B5EF4-FFF2-40B4-BE49-F238E27FC236}">
                  <a16:creationId xmlns:a16="http://schemas.microsoft.com/office/drawing/2014/main" id="{785F7314-EBB5-1AD5-6995-5F31EF442BC9}"/>
                </a:ext>
              </a:extLst>
            </p:cNvPr>
            <p:cNvSpPr/>
            <p:nvPr/>
          </p:nvSpPr>
          <p:spPr>
            <a:xfrm>
              <a:off x="2755976" y="3615326"/>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14%</a:t>
              </a:r>
            </a:p>
          </p:txBody>
        </p:sp>
        <p:sp>
          <p:nvSpPr>
            <p:cNvPr id="882" name="tx93">
              <a:extLst>
                <a:ext uri="{FF2B5EF4-FFF2-40B4-BE49-F238E27FC236}">
                  <a16:creationId xmlns:a16="http://schemas.microsoft.com/office/drawing/2014/main" id="{F8F246A4-EF2E-1CCD-31C8-708D2EC0B191}"/>
                </a:ext>
              </a:extLst>
            </p:cNvPr>
            <p:cNvSpPr/>
            <p:nvPr/>
          </p:nvSpPr>
          <p:spPr>
            <a:xfrm>
              <a:off x="2857842" y="4029197"/>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17%</a:t>
              </a:r>
            </a:p>
          </p:txBody>
        </p:sp>
        <p:sp>
          <p:nvSpPr>
            <p:cNvPr id="883" name="tx94">
              <a:extLst>
                <a:ext uri="{FF2B5EF4-FFF2-40B4-BE49-F238E27FC236}">
                  <a16:creationId xmlns:a16="http://schemas.microsoft.com/office/drawing/2014/main" id="{DFB2145D-9DC0-FC8B-3B67-D0AA44B25DCB}"/>
                </a:ext>
              </a:extLst>
            </p:cNvPr>
            <p:cNvSpPr/>
            <p:nvPr/>
          </p:nvSpPr>
          <p:spPr>
            <a:xfrm>
              <a:off x="9005768" y="4029197"/>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a:t>
              </a:r>
            </a:p>
          </p:txBody>
        </p:sp>
        <p:sp>
          <p:nvSpPr>
            <p:cNvPr id="885" name="tx96">
              <a:extLst>
                <a:ext uri="{FF2B5EF4-FFF2-40B4-BE49-F238E27FC236}">
                  <a16:creationId xmlns:a16="http://schemas.microsoft.com/office/drawing/2014/main" id="{746F9AF8-452A-E699-1FFE-C7E5B3C12707}"/>
                </a:ext>
              </a:extLst>
            </p:cNvPr>
            <p:cNvSpPr/>
            <p:nvPr/>
          </p:nvSpPr>
          <p:spPr>
            <a:xfrm>
              <a:off x="2764140"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15%</a:t>
              </a:r>
            </a:p>
          </p:txBody>
        </p:sp>
        <p:sp>
          <p:nvSpPr>
            <p:cNvPr id="886" name="tx97">
              <a:extLst>
                <a:ext uri="{FF2B5EF4-FFF2-40B4-BE49-F238E27FC236}">
                  <a16:creationId xmlns:a16="http://schemas.microsoft.com/office/drawing/2014/main" id="{03016D1D-3A0F-1378-B65B-87580039B4E4}"/>
                </a:ext>
              </a:extLst>
            </p:cNvPr>
            <p:cNvSpPr/>
            <p:nvPr/>
          </p:nvSpPr>
          <p:spPr>
            <a:xfrm>
              <a:off x="9297732" y="4443068"/>
              <a:ext cx="23496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5%</a:t>
              </a:r>
            </a:p>
          </p:txBody>
        </p:sp>
        <p:sp>
          <p:nvSpPr>
            <p:cNvPr id="887" name="tx98">
              <a:extLst>
                <a:ext uri="{FF2B5EF4-FFF2-40B4-BE49-F238E27FC236}">
                  <a16:creationId xmlns:a16="http://schemas.microsoft.com/office/drawing/2014/main" id="{565444CF-5FE1-CE0C-D358-45B014425505}"/>
                </a:ext>
              </a:extLst>
            </p:cNvPr>
            <p:cNvSpPr/>
            <p:nvPr/>
          </p:nvSpPr>
          <p:spPr>
            <a:xfrm>
              <a:off x="2810896"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16%</a:t>
              </a:r>
            </a:p>
          </p:txBody>
        </p:sp>
        <p:sp>
          <p:nvSpPr>
            <p:cNvPr id="889" name="tx100">
              <a:extLst>
                <a:ext uri="{FF2B5EF4-FFF2-40B4-BE49-F238E27FC236}">
                  <a16:creationId xmlns:a16="http://schemas.microsoft.com/office/drawing/2014/main" id="{E5B3216B-CCA5-1E27-61BB-C1BA2671A0B6}"/>
                </a:ext>
              </a:extLst>
            </p:cNvPr>
            <p:cNvSpPr/>
            <p:nvPr/>
          </p:nvSpPr>
          <p:spPr>
            <a:xfrm>
              <a:off x="2723592" y="5270809"/>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14%</a:t>
              </a:r>
            </a:p>
          </p:txBody>
        </p:sp>
        <p:sp>
          <p:nvSpPr>
            <p:cNvPr id="890" name="tx101">
              <a:extLst>
                <a:ext uri="{FF2B5EF4-FFF2-40B4-BE49-F238E27FC236}">
                  <a16:creationId xmlns:a16="http://schemas.microsoft.com/office/drawing/2014/main" id="{569D15B7-6920-9CB1-A87C-56F89D17274F}"/>
                </a:ext>
              </a:extLst>
            </p:cNvPr>
            <p:cNvSpPr/>
            <p:nvPr/>
          </p:nvSpPr>
          <p:spPr>
            <a:xfrm>
              <a:off x="9014147" y="526837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892" name="tx103">
              <a:extLst>
                <a:ext uri="{FF2B5EF4-FFF2-40B4-BE49-F238E27FC236}">
                  <a16:creationId xmlns:a16="http://schemas.microsoft.com/office/drawing/2014/main" id="{BE390B80-84BD-F142-EF02-D5C73F2DA7FA}"/>
                </a:ext>
              </a:extLst>
            </p:cNvPr>
            <p:cNvSpPr/>
            <p:nvPr/>
          </p:nvSpPr>
          <p:spPr>
            <a:xfrm>
              <a:off x="2921388" y="568224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18%</a:t>
              </a:r>
            </a:p>
          </p:txBody>
        </p:sp>
        <p:sp>
          <p:nvSpPr>
            <p:cNvPr id="894" name="tx105">
              <a:extLst>
                <a:ext uri="{FF2B5EF4-FFF2-40B4-BE49-F238E27FC236}">
                  <a16:creationId xmlns:a16="http://schemas.microsoft.com/office/drawing/2014/main" id="{6B180E87-226F-69EF-F1BE-447931A1731E}"/>
                </a:ext>
              </a:extLst>
            </p:cNvPr>
            <p:cNvSpPr/>
            <p:nvPr/>
          </p:nvSpPr>
          <p:spPr>
            <a:xfrm>
              <a:off x="2925957"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18%</a:t>
              </a:r>
            </a:p>
          </p:txBody>
        </p:sp>
        <p:sp>
          <p:nvSpPr>
            <p:cNvPr id="895" name="tx106">
              <a:extLst>
                <a:ext uri="{FF2B5EF4-FFF2-40B4-BE49-F238E27FC236}">
                  <a16:creationId xmlns:a16="http://schemas.microsoft.com/office/drawing/2014/main" id="{84B14595-67AC-EAE6-1196-33964C0B9331}"/>
                </a:ext>
              </a:extLst>
            </p:cNvPr>
            <p:cNvSpPr/>
            <p:nvPr/>
          </p:nvSpPr>
          <p:spPr>
            <a:xfrm>
              <a:off x="9253026" y="609611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6%</a:t>
              </a:r>
            </a:p>
          </p:txBody>
        </p:sp>
        <p:sp>
          <p:nvSpPr>
            <p:cNvPr id="897" name="tx131">
              <a:extLst>
                <a:ext uri="{FF2B5EF4-FFF2-40B4-BE49-F238E27FC236}">
                  <a16:creationId xmlns:a16="http://schemas.microsoft.com/office/drawing/2014/main" id="{C5637EC1-E67D-F522-ABDD-7249D7FF2A4D}"/>
                </a:ext>
              </a:extLst>
            </p:cNvPr>
            <p:cNvSpPr/>
            <p:nvPr/>
          </p:nvSpPr>
          <p:spPr>
            <a:xfrm>
              <a:off x="3384625" y="2370357"/>
              <a:ext cx="0" cy="0"/>
            </a:xfrm>
            <a:prstGeom prst="rect">
              <a:avLst/>
            </a:prstGeom>
            <a:noFill/>
          </p:spPr>
          <p:txBody>
            <a:bodyPr wrap="none" lIns="0" tIns="0" rIns="0" bIns="0" anchor="ctr" anchorCtr="1"/>
            <a:lstStyle/>
            <a:p>
              <a:pPr marL="0" marR="0" indent="0" algn="l">
                <a:lnSpc>
                  <a:spcPts val="950"/>
                </a:lnSpc>
                <a:spcBef>
                  <a:spcPts val="0"/>
                </a:spcBef>
                <a:spcAft>
                  <a:spcPts val="0"/>
                </a:spcAft>
              </a:pPr>
              <a:endParaRPr dirty="0"/>
            </a:p>
          </p:txBody>
        </p:sp>
        <p:sp>
          <p:nvSpPr>
            <p:cNvPr id="898" name="tx132">
              <a:extLst>
                <a:ext uri="{FF2B5EF4-FFF2-40B4-BE49-F238E27FC236}">
                  <a16:creationId xmlns:a16="http://schemas.microsoft.com/office/drawing/2014/main" id="{CC46414A-FAA9-6B29-CA50-1B315CD39600}"/>
                </a:ext>
              </a:extLst>
            </p:cNvPr>
            <p:cNvSpPr/>
            <p:nvPr/>
          </p:nvSpPr>
          <p:spPr>
            <a:xfrm>
              <a:off x="3384625"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899" name="tx135">
              <a:extLst>
                <a:ext uri="{FF2B5EF4-FFF2-40B4-BE49-F238E27FC236}">
                  <a16:creationId xmlns:a16="http://schemas.microsoft.com/office/drawing/2014/main" id="{CA9DA1CC-BFC9-8B3C-4992-5736AA165A9D}"/>
                </a:ext>
              </a:extLst>
            </p:cNvPr>
            <p:cNvSpPr/>
            <p:nvPr/>
          </p:nvSpPr>
          <p:spPr>
            <a:xfrm>
              <a:off x="4648254"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900" name="tx141">
              <a:extLst>
                <a:ext uri="{FF2B5EF4-FFF2-40B4-BE49-F238E27FC236}">
                  <a16:creationId xmlns:a16="http://schemas.microsoft.com/office/drawing/2014/main" id="{A8CC69FB-910D-E887-AFF9-D2F241C98260}"/>
                </a:ext>
              </a:extLst>
            </p:cNvPr>
            <p:cNvSpPr/>
            <p:nvPr/>
          </p:nvSpPr>
          <p:spPr>
            <a:xfrm>
              <a:off x="6967875"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901" name="tx143">
              <a:extLst>
                <a:ext uri="{FF2B5EF4-FFF2-40B4-BE49-F238E27FC236}">
                  <a16:creationId xmlns:a16="http://schemas.microsoft.com/office/drawing/2014/main" id="{5AA962D1-803F-8C1A-F1AF-D48B1F2CEFD6}"/>
                </a:ext>
              </a:extLst>
            </p:cNvPr>
            <p:cNvSpPr/>
            <p:nvPr/>
          </p:nvSpPr>
          <p:spPr>
            <a:xfrm>
              <a:off x="8144516" y="2370357"/>
              <a:ext cx="0" cy="0"/>
            </a:xfrm>
            <a:prstGeom prst="rect">
              <a:avLst/>
            </a:prstGeom>
            <a:noFill/>
          </p:spPr>
          <p:txBody>
            <a:bodyPr wrap="none" lIns="0" tIns="0" rIns="0" bIns="0" anchor="ctr" anchorCtr="1"/>
            <a:lstStyle/>
            <a:p>
              <a:pPr marL="0" marR="0" indent="0" algn="l">
                <a:lnSpc>
                  <a:spcPts val="950"/>
                </a:lnSpc>
                <a:spcBef>
                  <a:spcPts val="0"/>
                </a:spcBef>
                <a:spcAft>
                  <a:spcPts val="0"/>
                </a:spcAft>
              </a:pPr>
              <a:endParaRPr dirty="0"/>
            </a:p>
          </p:txBody>
        </p:sp>
        <p:sp>
          <p:nvSpPr>
            <p:cNvPr id="902" name="tx144">
              <a:extLst>
                <a:ext uri="{FF2B5EF4-FFF2-40B4-BE49-F238E27FC236}">
                  <a16:creationId xmlns:a16="http://schemas.microsoft.com/office/drawing/2014/main" id="{B854AEC7-8ABA-5276-2962-98396AC17570}"/>
                </a:ext>
              </a:extLst>
            </p:cNvPr>
            <p:cNvSpPr/>
            <p:nvPr/>
          </p:nvSpPr>
          <p:spPr>
            <a:xfrm>
              <a:off x="8144516"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sp>
          <p:nvSpPr>
            <p:cNvPr id="903" name="tx147">
              <a:extLst>
                <a:ext uri="{FF2B5EF4-FFF2-40B4-BE49-F238E27FC236}">
                  <a16:creationId xmlns:a16="http://schemas.microsoft.com/office/drawing/2014/main" id="{EE4F550A-2AD8-C6E7-B39A-F5A54CE0AFFA}"/>
                </a:ext>
              </a:extLst>
            </p:cNvPr>
            <p:cNvSpPr/>
            <p:nvPr/>
          </p:nvSpPr>
          <p:spPr>
            <a:xfrm>
              <a:off x="9347821" y="2500659"/>
              <a:ext cx="67081" cy="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  </a:t>
              </a:r>
            </a:p>
          </p:txBody>
        </p:sp>
      </p:grpSp>
      <p:sp>
        <p:nvSpPr>
          <p:cNvPr id="904" name="tx64">
            <a:extLst>
              <a:ext uri="{FF2B5EF4-FFF2-40B4-BE49-F238E27FC236}">
                <a16:creationId xmlns:a16="http://schemas.microsoft.com/office/drawing/2014/main" id="{7CDCCF8A-15C1-20A0-F354-54B8B9D4D042}"/>
              </a:ext>
            </a:extLst>
          </p:cNvPr>
          <p:cNvSpPr/>
          <p:nvPr/>
        </p:nvSpPr>
        <p:spPr>
          <a:xfrm>
            <a:off x="314626" y="6449149"/>
            <a:ext cx="618582"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100k+</a:t>
            </a:r>
          </a:p>
        </p:txBody>
      </p:sp>
      <p:sp>
        <p:nvSpPr>
          <p:cNvPr id="905" name="tx65">
            <a:extLst>
              <a:ext uri="{FF2B5EF4-FFF2-40B4-BE49-F238E27FC236}">
                <a16:creationId xmlns:a16="http://schemas.microsoft.com/office/drawing/2014/main" id="{2E700218-E018-00EC-8411-B55A83C12768}"/>
              </a:ext>
            </a:extLst>
          </p:cNvPr>
          <p:cNvSpPr/>
          <p:nvPr/>
        </p:nvSpPr>
        <p:spPr>
          <a:xfrm>
            <a:off x="161417" y="6002392"/>
            <a:ext cx="746394"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50k-100k</a:t>
            </a:r>
          </a:p>
        </p:txBody>
      </p:sp>
      <p:sp>
        <p:nvSpPr>
          <p:cNvPr id="906" name="tx66">
            <a:extLst>
              <a:ext uri="{FF2B5EF4-FFF2-40B4-BE49-F238E27FC236}">
                <a16:creationId xmlns:a16="http://schemas.microsoft.com/office/drawing/2014/main" id="{19FDA74A-0B1F-ECC4-C7B4-C4B56FF42DDE}"/>
              </a:ext>
            </a:extLst>
          </p:cNvPr>
          <p:cNvSpPr/>
          <p:nvPr/>
        </p:nvSpPr>
        <p:spPr>
          <a:xfrm>
            <a:off x="110232" y="5550048"/>
            <a:ext cx="793348" cy="9012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Income: Under 50k</a:t>
            </a:r>
          </a:p>
        </p:txBody>
      </p:sp>
      <p:sp>
        <p:nvSpPr>
          <p:cNvPr id="907" name="tx68">
            <a:extLst>
              <a:ext uri="{FF2B5EF4-FFF2-40B4-BE49-F238E27FC236}">
                <a16:creationId xmlns:a16="http://schemas.microsoft.com/office/drawing/2014/main" id="{799B4686-3C34-04BF-C407-B4E8E2877159}"/>
              </a:ext>
            </a:extLst>
          </p:cNvPr>
          <p:cNvSpPr/>
          <p:nvPr/>
        </p:nvSpPr>
        <p:spPr>
          <a:xfrm>
            <a:off x="478035" y="5060717"/>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45-64</a:t>
            </a:r>
          </a:p>
        </p:txBody>
      </p:sp>
      <p:sp>
        <p:nvSpPr>
          <p:cNvPr id="908" name="tx69">
            <a:extLst>
              <a:ext uri="{FF2B5EF4-FFF2-40B4-BE49-F238E27FC236}">
                <a16:creationId xmlns:a16="http://schemas.microsoft.com/office/drawing/2014/main" id="{5C5A11E6-1F1B-F987-90CA-C5F7F82B1B77}"/>
              </a:ext>
            </a:extLst>
          </p:cNvPr>
          <p:cNvSpPr/>
          <p:nvPr/>
        </p:nvSpPr>
        <p:spPr>
          <a:xfrm>
            <a:off x="469569" y="4609232"/>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35-44</a:t>
            </a:r>
          </a:p>
        </p:txBody>
      </p:sp>
      <p:sp>
        <p:nvSpPr>
          <p:cNvPr id="909" name="tx70">
            <a:extLst>
              <a:ext uri="{FF2B5EF4-FFF2-40B4-BE49-F238E27FC236}">
                <a16:creationId xmlns:a16="http://schemas.microsoft.com/office/drawing/2014/main" id="{3F9ABB90-8264-AF1C-B3F0-A3A3AE6A50BB}"/>
              </a:ext>
            </a:extLst>
          </p:cNvPr>
          <p:cNvSpPr/>
          <p:nvPr/>
        </p:nvSpPr>
        <p:spPr>
          <a:xfrm>
            <a:off x="473800" y="4144049"/>
            <a:ext cx="459405"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Age: 18-34</a:t>
            </a:r>
          </a:p>
        </p:txBody>
      </p:sp>
      <p:sp>
        <p:nvSpPr>
          <p:cNvPr id="910" name="tx71">
            <a:extLst>
              <a:ext uri="{FF2B5EF4-FFF2-40B4-BE49-F238E27FC236}">
                <a16:creationId xmlns:a16="http://schemas.microsoft.com/office/drawing/2014/main" id="{1865C1B2-C98E-8219-AD75-BDABBFE19A6D}"/>
              </a:ext>
            </a:extLst>
          </p:cNvPr>
          <p:cNvSpPr/>
          <p:nvPr/>
        </p:nvSpPr>
        <p:spPr>
          <a:xfrm>
            <a:off x="233547" y="3688125"/>
            <a:ext cx="678497"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Gender: Female</a:t>
            </a:r>
          </a:p>
        </p:txBody>
      </p:sp>
      <p:sp>
        <p:nvSpPr>
          <p:cNvPr id="911" name="tx72">
            <a:extLst>
              <a:ext uri="{FF2B5EF4-FFF2-40B4-BE49-F238E27FC236}">
                <a16:creationId xmlns:a16="http://schemas.microsoft.com/office/drawing/2014/main" id="{2C287405-AB7E-A5B5-7F9B-AFAD2D000C90}"/>
              </a:ext>
            </a:extLst>
          </p:cNvPr>
          <p:cNvSpPr/>
          <p:nvPr/>
        </p:nvSpPr>
        <p:spPr>
          <a:xfrm>
            <a:off x="356686" y="3231195"/>
            <a:ext cx="568904"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Gender: Male</a:t>
            </a:r>
          </a:p>
        </p:txBody>
      </p:sp>
      <p:sp>
        <p:nvSpPr>
          <p:cNvPr id="912" name="tx73">
            <a:extLst>
              <a:ext uri="{FF2B5EF4-FFF2-40B4-BE49-F238E27FC236}">
                <a16:creationId xmlns:a16="http://schemas.microsoft.com/office/drawing/2014/main" id="{62651275-7C80-3738-58AC-9449F8807DD8}"/>
              </a:ext>
            </a:extLst>
          </p:cNvPr>
          <p:cNvSpPr/>
          <p:nvPr/>
        </p:nvSpPr>
        <p:spPr>
          <a:xfrm>
            <a:off x="684932" y="2765520"/>
            <a:ext cx="260975" cy="89763"/>
          </a:xfrm>
          <a:prstGeom prst="rect">
            <a:avLst/>
          </a:prstGeom>
          <a:noFill/>
        </p:spPr>
        <p:txBody>
          <a:bodyPr wrap="none" lIns="0" tIns="0" rIns="0" bIns="0" anchor="ctr" anchorCtr="1"/>
          <a:lstStyle/>
          <a:p>
            <a:pPr marL="0" marR="0" indent="0" algn="l">
              <a:lnSpc>
                <a:spcPts val="950"/>
              </a:lnSpc>
              <a:spcBef>
                <a:spcPts val="0"/>
              </a:spcBef>
              <a:spcAft>
                <a:spcPts val="0"/>
              </a:spcAft>
            </a:pPr>
            <a:r>
              <a:rPr sz="900" dirty="0">
                <a:solidFill>
                  <a:srgbClr val="2B2B2B">
                    <a:alpha val="100000"/>
                  </a:srgbClr>
                </a:solidFill>
                <a:latin typeface="Arial"/>
                <a:cs typeface="Arial"/>
              </a:rPr>
              <a:t>Adults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D3628C-09D7-1148-8735-A8B1EBA73D15}"/>
              </a:ext>
            </a:extLst>
          </p:cNvPr>
          <p:cNvSpPr>
            <a:spLocks noGrp="1"/>
          </p:cNvSpPr>
          <p:nvPr>
            <p:ph type="body" sz="quarter" idx="10"/>
          </p:nvPr>
        </p:nvSpPr>
        <p:spPr>
          <a:xfrm>
            <a:off x="5181599" y="2326859"/>
            <a:ext cx="5915025" cy="3614518"/>
          </a:xfrm>
        </p:spPr>
        <p:txBody>
          <a:bodyPr>
            <a:noAutofit/>
          </a:bodyPr>
          <a:lstStyle/>
          <a:p>
            <a:pPr>
              <a:lnSpc>
                <a:spcPct val="170000"/>
              </a:lnSpc>
              <a:spcBef>
                <a:spcPts val="600"/>
              </a:spcBef>
              <a:spcAft>
                <a:spcPts val="600"/>
              </a:spcAft>
            </a:pPr>
            <a:r>
              <a:rPr lang="en-US" sz="1600" spc="-15" dirty="0">
                <a:solidFill>
                  <a:srgbClr val="2B2B2B"/>
                </a:solidFill>
                <a:cs typeface="EB Garamond"/>
              </a:rPr>
              <a:t>This poll was conducted between November 10-November 15, 2022 among a sample of 1,461 Adults 18-64. The interviews were conducted online and the data were weighted to approximate a target sample of Adults 18-64 based on gender, age, race, educational attainment, and region. Results from the full survey have a margin of error of plus or minus 3 percentage points.</a:t>
            </a:r>
          </a:p>
        </p:txBody>
      </p:sp>
      <p:sp>
        <p:nvSpPr>
          <p:cNvPr id="3" name="Text Placeholder 2">
            <a:extLst>
              <a:ext uri="{FF2B5EF4-FFF2-40B4-BE49-F238E27FC236}">
                <a16:creationId xmlns:a16="http://schemas.microsoft.com/office/drawing/2014/main" id="{BB9BDF09-4652-3441-86BF-E371871A2FD7}"/>
              </a:ext>
            </a:extLst>
          </p:cNvPr>
          <p:cNvSpPr>
            <a:spLocks noGrp="1"/>
          </p:cNvSpPr>
          <p:nvPr>
            <p:ph type="body" sz="quarter" idx="13"/>
          </p:nvPr>
        </p:nvSpPr>
        <p:spPr>
          <a:xfrm>
            <a:off x="5181598" y="1774217"/>
            <a:ext cx="5915025" cy="241829"/>
          </a:xfrm>
        </p:spPr>
        <p:txBody>
          <a:bodyPr/>
          <a:lstStyle/>
          <a:p>
            <a:r>
              <a:rPr lang="en-US" sz="1800" dirty="0"/>
              <a:t>Methodology</a:t>
            </a:r>
          </a:p>
        </p:txBody>
      </p:sp>
      <p:sp>
        <p:nvSpPr>
          <p:cNvPr id="5" name="TextBox 4">
            <a:extLst>
              <a:ext uri="{FF2B5EF4-FFF2-40B4-BE49-F238E27FC236}">
                <a16:creationId xmlns:a16="http://schemas.microsoft.com/office/drawing/2014/main" id="{09779EBE-EE81-33CA-A84B-C1F1F7A77370}"/>
              </a:ext>
            </a:extLst>
          </p:cNvPr>
          <p:cNvSpPr txBox="1"/>
          <p:nvPr/>
        </p:nvSpPr>
        <p:spPr>
          <a:xfrm>
            <a:off x="5181599" y="6245547"/>
            <a:ext cx="5994401" cy="430887"/>
          </a:xfrm>
          <a:prstGeom prst="rect">
            <a:avLst/>
          </a:prstGeom>
          <a:noFill/>
        </p:spPr>
        <p:txBody>
          <a:bodyPr wrap="square">
            <a:spAutoFit/>
          </a:bodyPr>
          <a:lstStyle/>
          <a:p>
            <a:r>
              <a:rPr lang="en-US" sz="1100" dirty="0">
                <a:latin typeface="Georgia" panose="02040502050405020303" pitchFamily="18" charset="0"/>
              </a:rPr>
              <a:t>“OOH Advertising Study” was sponsored by The Foundation for Outdoor Advertising Research and Education (FOARE), a 501 (c) (3) not for profit, charitable organization</a:t>
            </a:r>
          </a:p>
        </p:txBody>
      </p:sp>
    </p:spTree>
    <p:extLst>
      <p:ext uri="{BB962C8B-B14F-4D97-AF65-F5344CB8AC3E}">
        <p14:creationId xmlns:p14="http://schemas.microsoft.com/office/powerpoint/2010/main" val="863908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a:extLst>
              <a:ext uri="{FF2B5EF4-FFF2-40B4-BE49-F238E27FC236}">
                <a16:creationId xmlns:a16="http://schemas.microsoft.com/office/drawing/2014/main" id="{6079A186-DF60-A52E-D5FA-7783E9A4B386}"/>
              </a:ext>
            </a:extLst>
          </p:cNvPr>
          <p:cNvPicPr>
            <a:picLocks/>
          </p:cNvPicPr>
          <p:nvPr/>
        </p:nvPicPr>
        <p:blipFill>
          <a:blip r:embed="rId2" cstate="print"/>
          <a:stretch>
            <a:fillRect/>
          </a:stretch>
        </p:blipFill>
        <p:spPr>
          <a:xfrm>
            <a:off x="1414272" y="3965523"/>
            <a:ext cx="9363456" cy="950976"/>
          </a:xfrm>
          <a:prstGeom prst="rect">
            <a:avLst/>
          </a:prstGeom>
        </p:spPr>
      </p:pic>
      <p:sp>
        <p:nvSpPr>
          <p:cNvPr id="3" name="section1"/>
          <p:cNvSpPr>
            <a:spLocks noGrp="1"/>
          </p:cNvSpPr>
          <p:nvPr>
            <p:ph type="body" sz="quarter" idx="46" hasCustomPrompt="1"/>
          </p:nvPr>
        </p:nvSpPr>
        <p:spPr>
          <a:xfrm>
            <a:off x="2029313" y="1560088"/>
            <a:ext cx="8133374" cy="671513"/>
          </a:xfrm>
        </p:spPr>
        <p:txBody>
          <a:bodyPr/>
          <a:lstStyle/>
          <a:p>
            <a:endParaRPr lang="en-US" dirty="0"/>
          </a:p>
          <a:p>
            <a:r>
              <a:rPr lang="en-US" dirty="0"/>
              <a:t>TRAVEL Modes and Commuting</a:t>
            </a:r>
          </a:p>
          <a:p>
            <a:endParaRPr lang="en-US" dirty="0"/>
          </a:p>
        </p:txBody>
      </p:sp>
      <p:sp>
        <p:nvSpPr>
          <p:cNvPr id="4" name="section2"/>
          <p:cNvSpPr>
            <a:spLocks noGrp="1"/>
          </p:cNvSpPr>
          <p:nvPr>
            <p:ph type="body" sz="quarter" idx="47" hasCustomPrompt="1"/>
          </p:nvPr>
        </p:nvSpPr>
        <p:spPr>
          <a:xfrm>
            <a:off x="2029313" y="2408588"/>
            <a:ext cx="8133374" cy="671513"/>
          </a:xfrm>
        </p:spPr>
        <p:txBody>
          <a:bodyPr/>
          <a:lstStyle/>
          <a:p>
            <a:r>
              <a:rPr lang="en-US" dirty="0"/>
              <a:t>AWARENESS OF OOH ADVERTISING</a:t>
            </a:r>
          </a:p>
        </p:txBody>
      </p:sp>
      <p:sp>
        <p:nvSpPr>
          <p:cNvPr id="5" name="section3"/>
          <p:cNvSpPr>
            <a:spLocks noGrp="1"/>
          </p:cNvSpPr>
          <p:nvPr>
            <p:ph type="body" sz="quarter" idx="48" hasCustomPrompt="1"/>
          </p:nvPr>
        </p:nvSpPr>
        <p:spPr>
          <a:xfrm>
            <a:off x="2029313" y="3257088"/>
            <a:ext cx="8133374" cy="671513"/>
          </a:xfrm>
        </p:spPr>
        <p:txBody>
          <a:bodyPr/>
          <a:lstStyle/>
          <a:p>
            <a:r>
              <a:rPr lang="en-US" dirty="0"/>
              <a:t>ENGAGEMENT WITH OOH ADVERTISING</a:t>
            </a:r>
          </a:p>
        </p:txBody>
      </p:sp>
      <p:sp>
        <p:nvSpPr>
          <p:cNvPr id="6" name="section4"/>
          <p:cNvSpPr>
            <a:spLocks noGrp="1"/>
          </p:cNvSpPr>
          <p:nvPr>
            <p:ph type="body" sz="quarter" idx="49" hasCustomPrompt="1"/>
          </p:nvPr>
        </p:nvSpPr>
        <p:spPr>
          <a:xfrm>
            <a:off x="2029313" y="4105255"/>
            <a:ext cx="8133374" cy="671513"/>
          </a:xfrm>
        </p:spPr>
        <p:txBody>
          <a:bodyPr/>
          <a:lstStyle/>
          <a:p>
            <a:r>
              <a:rPr lang="en-US" dirty="0">
                <a:solidFill>
                  <a:schemeClr val="bg1"/>
                </a:solidFill>
              </a:rPr>
              <a:t>appendix</a:t>
            </a:r>
          </a:p>
        </p:txBody>
      </p:sp>
      <p:sp>
        <p:nvSpPr>
          <p:cNvPr id="8" name="black_box_title"/>
          <p:cNvSpPr>
            <a:spLocks noGrp="1"/>
          </p:cNvSpPr>
          <p:nvPr>
            <p:ph type="body" sz="quarter" idx="38" hasCustomPrompt="1"/>
          </p:nvPr>
        </p:nvSpPr>
        <p:spPr>
          <a:xfrm>
            <a:off x="3523029" y="1097114"/>
            <a:ext cx="5145942" cy="176493"/>
          </a:xfrm>
        </p:spPr>
        <p:txBody>
          <a:bodyPr/>
          <a:lstStyle/>
          <a:p>
            <a:r>
              <a:rPr lang="en-US" dirty="0"/>
              <a:t>CONTENTS</a:t>
            </a:r>
          </a:p>
        </p:txBody>
      </p:sp>
    </p:spTree>
    <p:extLst>
      <p:ext uri="{BB962C8B-B14F-4D97-AF65-F5344CB8AC3E}">
        <p14:creationId xmlns:p14="http://schemas.microsoft.com/office/powerpoint/2010/main" val="2677126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253" name="main_title">
            <a:extLst>
              <a:ext uri="{FF2B5EF4-FFF2-40B4-BE49-F238E27FC236}">
                <a16:creationId xmlns:a16="http://schemas.microsoft.com/office/drawing/2014/main" id="{465AE43C-9EEB-1E51-A8AB-700CDBC132FA}"/>
              </a:ext>
            </a:extLst>
          </p:cNvPr>
          <p:cNvSpPr>
            <a:spLocks noGrp="1"/>
          </p:cNvSpPr>
          <p:nvPr>
            <p:ph type="title" hasCustomPrompt="1"/>
          </p:nvPr>
        </p:nvSpPr>
        <p:spPr>
          <a:xfrm>
            <a:off x="1075429" y="914132"/>
            <a:ext cx="10594246" cy="225700"/>
          </a:xfrm>
        </p:spPr>
        <p:txBody>
          <a:bodyPr/>
          <a:lstStyle/>
          <a:p>
            <a:r>
              <a:rPr lang="en-US" sz="1800" dirty="0"/>
              <a:t>Definitions of OOH ad formats.</a:t>
            </a:r>
            <a:endParaRPr sz="1800" dirty="0"/>
          </a:p>
        </p:txBody>
      </p:sp>
      <p:sp>
        <p:nvSpPr>
          <p:cNvPr id="10" name="sub_title">
            <a:extLst>
              <a:ext uri="{FF2B5EF4-FFF2-40B4-BE49-F238E27FC236}">
                <a16:creationId xmlns:a16="http://schemas.microsoft.com/office/drawing/2014/main" id="{828C1683-178B-4D30-8087-350B00DA6AA3}"/>
              </a:ext>
            </a:extLst>
          </p:cNvPr>
          <p:cNvSpPr txBox="1">
            <a:spLocks/>
          </p:cNvSpPr>
          <p:nvPr/>
        </p:nvSpPr>
        <p:spPr>
          <a:xfrm>
            <a:off x="1075429" y="1911860"/>
            <a:ext cx="9737714" cy="3110082"/>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i="1" dirty="0">
                <a:solidFill>
                  <a:schemeClr val="accent1"/>
                </a:solidFill>
              </a:rPr>
              <a:t>Billboards</a:t>
            </a:r>
            <a:r>
              <a:rPr lang="en-US" sz="2000" dirty="0"/>
              <a:t> - billboards, digital billboard or poster, posters</a:t>
            </a:r>
            <a:br>
              <a:rPr lang="en-US" sz="2000" dirty="0"/>
            </a:br>
            <a:endParaRPr lang="en-US" sz="2000" dirty="0"/>
          </a:p>
          <a:p>
            <a:r>
              <a:rPr lang="en-US" sz="2000" b="1" i="1" dirty="0">
                <a:solidFill>
                  <a:schemeClr val="accent1"/>
                </a:solidFill>
              </a:rPr>
              <a:t>Place-Based</a:t>
            </a:r>
            <a:r>
              <a:rPr lang="en-US" sz="2000" dirty="0"/>
              <a:t> - Printed signs, video screens, shopping malls, movie theater</a:t>
            </a:r>
          </a:p>
          <a:p>
            <a:endParaRPr lang="en-US" sz="2000" b="1" i="1" dirty="0">
              <a:solidFill>
                <a:schemeClr val="accent1"/>
              </a:solidFill>
            </a:endParaRPr>
          </a:p>
          <a:p>
            <a:r>
              <a:rPr lang="en-US" sz="2000" b="1" i="1" dirty="0">
                <a:solidFill>
                  <a:schemeClr val="accent1"/>
                </a:solidFill>
              </a:rPr>
              <a:t>Street Furniture </a:t>
            </a:r>
            <a:r>
              <a:rPr lang="en-US" sz="2000" dirty="0"/>
              <a:t>- street level printed or digital, printed or digital ads in bus shelters</a:t>
            </a:r>
            <a:br>
              <a:rPr lang="en-US" sz="2000" dirty="0"/>
            </a:br>
            <a:endParaRPr lang="en-US" sz="2000" dirty="0"/>
          </a:p>
          <a:p>
            <a:r>
              <a:rPr lang="en-US" sz="2000" b="1" i="1" dirty="0">
                <a:solidFill>
                  <a:schemeClr val="accent1"/>
                </a:solidFill>
              </a:rPr>
              <a:t>Transit</a:t>
            </a:r>
            <a:r>
              <a:rPr lang="en-US" sz="2000" dirty="0"/>
              <a:t> - side of public bus, wrapped vehicles, mobile billboards, printed or digital ads in commuter rail or subway car/platform/station, ride share vehicles, taxis, airport</a:t>
            </a:r>
          </a:p>
        </p:txBody>
      </p:sp>
    </p:spTree>
    <p:extLst>
      <p:ext uri="{BB962C8B-B14F-4D97-AF65-F5344CB8AC3E}">
        <p14:creationId xmlns:p14="http://schemas.microsoft.com/office/powerpoint/2010/main" val="124691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58A7E50-69DE-5FA1-E71C-572A3A84D067}"/>
              </a:ext>
            </a:extLst>
          </p:cNvPr>
          <p:cNvGraphicFramePr/>
          <p:nvPr/>
        </p:nvGraphicFramePr>
        <p:xfrm>
          <a:off x="0" y="1887722"/>
          <a:ext cx="11118256" cy="4982388"/>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253" name="main_title">
            <a:extLst>
              <a:ext uri="{FF2B5EF4-FFF2-40B4-BE49-F238E27FC236}">
                <a16:creationId xmlns:a16="http://schemas.microsoft.com/office/drawing/2014/main" id="{465AE43C-9EEB-1E51-A8AB-700CDBC132FA}"/>
              </a:ext>
            </a:extLst>
          </p:cNvPr>
          <p:cNvSpPr>
            <a:spLocks noGrp="1"/>
          </p:cNvSpPr>
          <p:nvPr>
            <p:ph type="title" hasCustomPrompt="1"/>
          </p:nvPr>
        </p:nvSpPr>
        <p:spPr>
          <a:xfrm>
            <a:off x="1075429" y="914132"/>
            <a:ext cx="10594246" cy="225700"/>
          </a:xfrm>
        </p:spPr>
        <p:txBody>
          <a:bodyPr/>
          <a:lstStyle/>
          <a:p>
            <a:r>
              <a:rPr lang="en-US" sz="1800" dirty="0"/>
              <a:t>In the past 30 days, at least three-in-five adults have noticed a </a:t>
            </a:r>
            <a:r>
              <a:rPr lang="en-US" sz="1800" i="1" dirty="0"/>
              <a:t>billboard</a:t>
            </a:r>
            <a:r>
              <a:rPr lang="en-US" sz="1800" dirty="0"/>
              <a:t> (69%) or a </a:t>
            </a:r>
            <a:r>
              <a:rPr lang="en-US" sz="1800" i="1" dirty="0"/>
              <a:t>printed sign </a:t>
            </a:r>
            <a:r>
              <a:rPr lang="en-US" sz="1800" dirty="0"/>
              <a:t>(63%). At least half of adults have noticed advertising on a </a:t>
            </a:r>
            <a:r>
              <a:rPr lang="en-US" sz="1800" i="1" dirty="0"/>
              <a:t>video screen </a:t>
            </a:r>
            <a:r>
              <a:rPr lang="en-US" sz="1800" dirty="0"/>
              <a:t>(54%), </a:t>
            </a:r>
            <a:r>
              <a:rPr lang="en-US" sz="1800" i="1" dirty="0"/>
              <a:t>digital billboard or poster </a:t>
            </a:r>
            <a:r>
              <a:rPr lang="en-US" sz="1800" dirty="0"/>
              <a:t>(50%), </a:t>
            </a:r>
            <a:r>
              <a:rPr lang="en-US" sz="1800" i="1" dirty="0"/>
              <a:t>wrapped vehicle </a:t>
            </a:r>
            <a:r>
              <a:rPr lang="en-US" sz="1800" dirty="0"/>
              <a:t>(49%), or </a:t>
            </a:r>
            <a:r>
              <a:rPr lang="en-US" sz="1800" i="1" dirty="0"/>
              <a:t>poster </a:t>
            </a:r>
            <a:r>
              <a:rPr lang="en-US" sz="1800" dirty="0"/>
              <a:t>(49%) in the past 30 days.</a:t>
            </a:r>
            <a:endParaRPr sz="1800" dirty="0"/>
          </a:p>
        </p:txBody>
      </p:sp>
      <p:sp>
        <p:nvSpPr>
          <p:cNvPr id="257" name="pt227">
            <a:extLst>
              <a:ext uri="{FF2B5EF4-FFF2-40B4-BE49-F238E27FC236}">
                <a16:creationId xmlns:a16="http://schemas.microsoft.com/office/drawing/2014/main" id="{FFFCF058-B7EA-B42A-E439-76C25C819F20}"/>
              </a:ext>
            </a:extLst>
          </p:cNvPr>
          <p:cNvSpPr/>
          <p:nvPr/>
        </p:nvSpPr>
        <p:spPr>
          <a:xfrm>
            <a:off x="4273598" y="2044657"/>
            <a:ext cx="182880" cy="182880"/>
          </a:xfrm>
          <a:prstGeom prst="ellipse">
            <a:avLst/>
          </a:prstGeom>
          <a:solidFill>
            <a:schemeClr val="accent1">
              <a:lumMod val="50000"/>
            </a:schemeClr>
          </a:solidFill>
          <a:ln w="9000" cap="rnd">
            <a:solidFill>
              <a:schemeClr val="accent1">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58" name="pt229">
            <a:extLst>
              <a:ext uri="{FF2B5EF4-FFF2-40B4-BE49-F238E27FC236}">
                <a16:creationId xmlns:a16="http://schemas.microsoft.com/office/drawing/2014/main" id="{FC935BF7-D3AA-C4F5-2B14-2F18CC4FE907}"/>
              </a:ext>
            </a:extLst>
          </p:cNvPr>
          <p:cNvSpPr/>
          <p:nvPr/>
        </p:nvSpPr>
        <p:spPr>
          <a:xfrm>
            <a:off x="5584644" y="2044657"/>
            <a:ext cx="182880" cy="182880"/>
          </a:xfrm>
          <a:prstGeom prst="ellipse">
            <a:avLst/>
          </a:prstGeom>
          <a:solidFill>
            <a:schemeClr val="accent1"/>
          </a:solidFill>
          <a:ln w="9000" cap="rnd">
            <a:solidFill>
              <a:schemeClr val="accent1"/>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59" name="pt231">
            <a:extLst>
              <a:ext uri="{FF2B5EF4-FFF2-40B4-BE49-F238E27FC236}">
                <a16:creationId xmlns:a16="http://schemas.microsoft.com/office/drawing/2014/main" id="{4CBD4058-2611-0ED0-EF7D-9459BE5830AF}"/>
              </a:ext>
            </a:extLst>
          </p:cNvPr>
          <p:cNvSpPr/>
          <p:nvPr/>
        </p:nvSpPr>
        <p:spPr>
          <a:xfrm>
            <a:off x="6848756" y="2044657"/>
            <a:ext cx="182880" cy="182880"/>
          </a:xfrm>
          <a:prstGeom prst="ellipse">
            <a:avLst/>
          </a:prstGeom>
          <a:solidFill>
            <a:schemeClr val="accent6"/>
          </a:solidFill>
          <a:ln w="9000" cap="rnd">
            <a:solidFill>
              <a:schemeClr val="accent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0" name="pt233">
            <a:extLst>
              <a:ext uri="{FF2B5EF4-FFF2-40B4-BE49-F238E27FC236}">
                <a16:creationId xmlns:a16="http://schemas.microsoft.com/office/drawing/2014/main" id="{0D3D6A91-17CD-EA8A-04FA-8C87FCD5A798}"/>
              </a:ext>
            </a:extLst>
          </p:cNvPr>
          <p:cNvSpPr/>
          <p:nvPr/>
        </p:nvSpPr>
        <p:spPr>
          <a:xfrm>
            <a:off x="8206613" y="2044657"/>
            <a:ext cx="182880" cy="182880"/>
          </a:xfrm>
          <a:prstGeom prst="ellipse">
            <a:avLst/>
          </a:prstGeom>
          <a:solidFill>
            <a:schemeClr val="accent6">
              <a:lumMod val="50000"/>
            </a:schemeClr>
          </a:solidFill>
          <a:ln w="9000" cap="rnd">
            <a:solidFill>
              <a:schemeClr val="accent6">
                <a:lumMod val="50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1" name="pt235">
            <a:extLst>
              <a:ext uri="{FF2B5EF4-FFF2-40B4-BE49-F238E27FC236}">
                <a16:creationId xmlns:a16="http://schemas.microsoft.com/office/drawing/2014/main" id="{B8B686FC-FBFE-3C12-005D-9134BD591A59}"/>
              </a:ext>
            </a:extLst>
          </p:cNvPr>
          <p:cNvSpPr/>
          <p:nvPr/>
        </p:nvSpPr>
        <p:spPr>
          <a:xfrm>
            <a:off x="8887021" y="2044657"/>
            <a:ext cx="182880" cy="182880"/>
          </a:xfrm>
          <a:prstGeom prst="ellipse">
            <a:avLst/>
          </a:prstGeom>
          <a:solidFill>
            <a:schemeClr val="bg2">
              <a:lumMod val="75000"/>
            </a:schemeClr>
          </a:solidFill>
          <a:ln w="9000" cap="rnd">
            <a:solidFill>
              <a:schemeClr val="bg2">
                <a:lumMod val="75000"/>
              </a:scheme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62" name="tx236">
            <a:extLst>
              <a:ext uri="{FF2B5EF4-FFF2-40B4-BE49-F238E27FC236}">
                <a16:creationId xmlns:a16="http://schemas.microsoft.com/office/drawing/2014/main" id="{5F9ECEF8-0115-0BF6-F4C5-54F046483E2C}"/>
              </a:ext>
            </a:extLst>
          </p:cNvPr>
          <p:cNvSpPr/>
          <p:nvPr/>
        </p:nvSpPr>
        <p:spPr>
          <a:xfrm>
            <a:off x="4542101" y="2091372"/>
            <a:ext cx="952411"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In the past 7 days</a:t>
            </a:r>
          </a:p>
        </p:txBody>
      </p:sp>
      <p:sp>
        <p:nvSpPr>
          <p:cNvPr id="263" name="tx238">
            <a:extLst>
              <a:ext uri="{FF2B5EF4-FFF2-40B4-BE49-F238E27FC236}">
                <a16:creationId xmlns:a16="http://schemas.microsoft.com/office/drawing/2014/main" id="{BCF529A9-DF56-7CC5-F301-985D7DFF5F06}"/>
              </a:ext>
            </a:extLst>
          </p:cNvPr>
          <p:cNvSpPr/>
          <p:nvPr/>
        </p:nvSpPr>
        <p:spPr>
          <a:xfrm>
            <a:off x="5853146" y="2036343"/>
            <a:ext cx="905478"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In the past 8 - 30</a:t>
            </a:r>
          </a:p>
        </p:txBody>
      </p:sp>
      <p:sp>
        <p:nvSpPr>
          <p:cNvPr id="264" name="tx239">
            <a:extLst>
              <a:ext uri="{FF2B5EF4-FFF2-40B4-BE49-F238E27FC236}">
                <a16:creationId xmlns:a16="http://schemas.microsoft.com/office/drawing/2014/main" id="{F588E40C-9569-6EB9-3BE4-7661AE40C8AC}"/>
              </a:ext>
            </a:extLst>
          </p:cNvPr>
          <p:cNvSpPr/>
          <p:nvPr/>
        </p:nvSpPr>
        <p:spPr>
          <a:xfrm>
            <a:off x="5853146" y="2166645"/>
            <a:ext cx="422516"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days     </a:t>
            </a:r>
          </a:p>
        </p:txBody>
      </p:sp>
      <p:sp>
        <p:nvSpPr>
          <p:cNvPr id="265" name="tx240">
            <a:extLst>
              <a:ext uri="{FF2B5EF4-FFF2-40B4-BE49-F238E27FC236}">
                <a16:creationId xmlns:a16="http://schemas.microsoft.com/office/drawing/2014/main" id="{BDBB75B7-9B69-2933-60CD-E5D77C8BFF8F}"/>
              </a:ext>
            </a:extLst>
          </p:cNvPr>
          <p:cNvSpPr/>
          <p:nvPr/>
        </p:nvSpPr>
        <p:spPr>
          <a:xfrm>
            <a:off x="7117258" y="2036343"/>
            <a:ext cx="999223" cy="11425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More than 30 days</a:t>
            </a:r>
          </a:p>
        </p:txBody>
      </p:sp>
      <p:sp>
        <p:nvSpPr>
          <p:cNvPr id="266" name="tx241">
            <a:extLst>
              <a:ext uri="{FF2B5EF4-FFF2-40B4-BE49-F238E27FC236}">
                <a16:creationId xmlns:a16="http://schemas.microsoft.com/office/drawing/2014/main" id="{E895A075-A613-C587-8193-8ED557E630B3}"/>
              </a:ext>
            </a:extLst>
          </p:cNvPr>
          <p:cNvSpPr/>
          <p:nvPr/>
        </p:nvSpPr>
        <p:spPr>
          <a:xfrm>
            <a:off x="7117258" y="2189569"/>
            <a:ext cx="368947" cy="91332"/>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ago     </a:t>
            </a:r>
          </a:p>
        </p:txBody>
      </p:sp>
      <p:sp>
        <p:nvSpPr>
          <p:cNvPr id="267" name="tx242">
            <a:extLst>
              <a:ext uri="{FF2B5EF4-FFF2-40B4-BE49-F238E27FC236}">
                <a16:creationId xmlns:a16="http://schemas.microsoft.com/office/drawing/2014/main" id="{573D21F9-19F7-3AF4-05AD-F1DAAE9BC77D}"/>
              </a:ext>
            </a:extLst>
          </p:cNvPr>
          <p:cNvSpPr/>
          <p:nvPr/>
        </p:nvSpPr>
        <p:spPr>
          <a:xfrm>
            <a:off x="8475115" y="2097374"/>
            <a:ext cx="321773"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Never</a:t>
            </a:r>
          </a:p>
        </p:txBody>
      </p:sp>
      <p:sp>
        <p:nvSpPr>
          <p:cNvPr id="268" name="tx244">
            <a:extLst>
              <a:ext uri="{FF2B5EF4-FFF2-40B4-BE49-F238E27FC236}">
                <a16:creationId xmlns:a16="http://schemas.microsoft.com/office/drawing/2014/main" id="{15F3B1B8-0501-DB12-F30F-D9361CB6F317}"/>
              </a:ext>
            </a:extLst>
          </p:cNvPr>
          <p:cNvSpPr/>
          <p:nvPr/>
        </p:nvSpPr>
        <p:spPr>
          <a:xfrm>
            <a:off x="9155523" y="2106339"/>
            <a:ext cx="455936" cy="89763"/>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Not sure</a:t>
            </a:r>
          </a:p>
        </p:txBody>
      </p:sp>
      <p:sp>
        <p:nvSpPr>
          <p:cNvPr id="5" name="sub_title">
            <a:extLst>
              <a:ext uri="{FF2B5EF4-FFF2-40B4-BE49-F238E27FC236}">
                <a16:creationId xmlns:a16="http://schemas.microsoft.com/office/drawing/2014/main" id="{4218F0C2-E39F-B0E9-21DF-C84B8C6E8688}"/>
              </a:ext>
            </a:extLst>
          </p:cNvPr>
          <p:cNvSpPr txBox="1">
            <a:spLocks/>
          </p:cNvSpPr>
          <p:nvPr/>
        </p:nvSpPr>
        <p:spPr>
          <a:xfrm>
            <a:off x="1073744" y="17797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When was the last time you noticed advertising in each of the following types of out of home formats or environments?</a:t>
            </a:r>
          </a:p>
        </p:txBody>
      </p:sp>
      <p:graphicFrame>
        <p:nvGraphicFramePr>
          <p:cNvPr id="4" name="Table 257">
            <a:extLst>
              <a:ext uri="{FF2B5EF4-FFF2-40B4-BE49-F238E27FC236}">
                <a16:creationId xmlns:a16="http://schemas.microsoft.com/office/drawing/2014/main" id="{94F3CA54-42AB-F4CE-2319-247750C2C10F}"/>
              </a:ext>
            </a:extLst>
          </p:cNvPr>
          <p:cNvGraphicFramePr>
            <a:graphicFrameLocks noGrp="1"/>
          </p:cNvGraphicFramePr>
          <p:nvPr/>
        </p:nvGraphicFramePr>
        <p:xfrm>
          <a:off x="11054368" y="2366517"/>
          <a:ext cx="544200" cy="4349252"/>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228908">
                <a:tc>
                  <a:txBody>
                    <a:bodyPr/>
                    <a:lstStyle/>
                    <a:p>
                      <a:pPr algn="ctr" fontAlgn="b"/>
                      <a:r>
                        <a:rPr lang="en-US" sz="1100" b="0" i="0" u="none" strike="noStrike" dirty="0">
                          <a:solidFill>
                            <a:srgbClr val="000000"/>
                          </a:solidFill>
                          <a:effectLst/>
                          <a:latin typeface="+mn-lt"/>
                        </a:rPr>
                        <a:t>69%</a:t>
                      </a:r>
                    </a:p>
                  </a:txBody>
                  <a:tcPr marL="9525" marR="9525" marT="9525" marB="0" anchor="ctr">
                    <a:noFill/>
                  </a:tcPr>
                </a:tc>
                <a:extLst>
                  <a:ext uri="{0D108BD9-81ED-4DB2-BD59-A6C34878D82A}">
                    <a16:rowId xmlns:a16="http://schemas.microsoft.com/office/drawing/2014/main" val="741996259"/>
                  </a:ext>
                </a:extLst>
              </a:tr>
              <a:tr h="228908">
                <a:tc>
                  <a:txBody>
                    <a:bodyPr/>
                    <a:lstStyle/>
                    <a:p>
                      <a:pPr algn="ctr" fontAlgn="b"/>
                      <a:r>
                        <a:rPr lang="en-US" sz="1100" b="0" i="0" u="none" strike="noStrike" dirty="0">
                          <a:solidFill>
                            <a:srgbClr val="000000"/>
                          </a:solidFill>
                          <a:effectLst/>
                          <a:latin typeface="+mn-lt"/>
                        </a:rPr>
                        <a:t>63%</a:t>
                      </a:r>
                    </a:p>
                  </a:txBody>
                  <a:tcPr marL="9525" marR="9525" marT="9525" marB="0" anchor="ctr">
                    <a:noFill/>
                  </a:tcPr>
                </a:tc>
                <a:extLst>
                  <a:ext uri="{0D108BD9-81ED-4DB2-BD59-A6C34878D82A}">
                    <a16:rowId xmlns:a16="http://schemas.microsoft.com/office/drawing/2014/main" val="729593902"/>
                  </a:ext>
                </a:extLst>
              </a:tr>
              <a:tr h="228908">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3068539284"/>
                  </a:ext>
                </a:extLst>
              </a:tr>
              <a:tr h="228908">
                <a:tc>
                  <a:txBody>
                    <a:bodyPr/>
                    <a:lstStyle/>
                    <a:p>
                      <a:pPr algn="ctr" fontAlgn="b"/>
                      <a:r>
                        <a:rPr lang="en-US" sz="1100" b="0" i="0" u="none" strike="noStrike" dirty="0">
                          <a:solidFill>
                            <a:srgbClr val="000000"/>
                          </a:solidFill>
                          <a:effectLst/>
                          <a:latin typeface="+mn-lt"/>
                        </a:rPr>
                        <a:t>50%</a:t>
                      </a:r>
                    </a:p>
                  </a:txBody>
                  <a:tcPr marL="9525" marR="9525" marT="9525" marB="0" anchor="ctr">
                    <a:noFill/>
                  </a:tcPr>
                </a:tc>
                <a:extLst>
                  <a:ext uri="{0D108BD9-81ED-4DB2-BD59-A6C34878D82A}">
                    <a16:rowId xmlns:a16="http://schemas.microsoft.com/office/drawing/2014/main" val="4003323670"/>
                  </a:ext>
                </a:extLst>
              </a:tr>
              <a:tr h="228908">
                <a:tc>
                  <a:txBody>
                    <a:bodyPr/>
                    <a:lstStyle/>
                    <a:p>
                      <a:pPr algn="ctr" fontAlgn="b"/>
                      <a:r>
                        <a:rPr lang="en-US" sz="1100" b="0" i="0" u="none" strike="noStrike" dirty="0">
                          <a:solidFill>
                            <a:srgbClr val="000000"/>
                          </a:solidFill>
                          <a:effectLst/>
                          <a:latin typeface="+mn-lt"/>
                        </a:rPr>
                        <a:t>49%</a:t>
                      </a:r>
                    </a:p>
                  </a:txBody>
                  <a:tcPr marL="9525" marR="9525" marT="9525" marB="0" anchor="ctr">
                    <a:noFill/>
                  </a:tcPr>
                </a:tc>
                <a:extLst>
                  <a:ext uri="{0D108BD9-81ED-4DB2-BD59-A6C34878D82A}">
                    <a16:rowId xmlns:a16="http://schemas.microsoft.com/office/drawing/2014/main" val="636248873"/>
                  </a:ext>
                </a:extLst>
              </a:tr>
              <a:tr h="228908">
                <a:tc>
                  <a:txBody>
                    <a:bodyPr/>
                    <a:lstStyle/>
                    <a:p>
                      <a:pPr algn="ctr" fontAlgn="b"/>
                      <a:r>
                        <a:rPr lang="en-US" sz="1100" b="0" i="0" u="none" strike="noStrike" dirty="0">
                          <a:solidFill>
                            <a:srgbClr val="000000"/>
                          </a:solidFill>
                          <a:effectLst/>
                          <a:latin typeface="+mn-lt"/>
                        </a:rPr>
                        <a:t>49%</a:t>
                      </a:r>
                    </a:p>
                  </a:txBody>
                  <a:tcPr marL="9525" marR="9525" marT="9525" marB="0" anchor="ctr">
                    <a:noFill/>
                  </a:tcPr>
                </a:tc>
                <a:extLst>
                  <a:ext uri="{0D108BD9-81ED-4DB2-BD59-A6C34878D82A}">
                    <a16:rowId xmlns:a16="http://schemas.microsoft.com/office/drawing/2014/main" val="805623637"/>
                  </a:ext>
                </a:extLst>
              </a:tr>
              <a:tr h="228908">
                <a:tc>
                  <a:txBody>
                    <a:bodyPr/>
                    <a:lstStyle/>
                    <a:p>
                      <a:pPr algn="ctr" fontAlgn="b"/>
                      <a:r>
                        <a:rPr lang="en-US" sz="1100" b="0" i="0" u="none" strike="noStrike" dirty="0">
                          <a:solidFill>
                            <a:srgbClr val="000000"/>
                          </a:solidFill>
                          <a:effectLst/>
                          <a:latin typeface="+mn-lt"/>
                        </a:rPr>
                        <a:t>47%</a:t>
                      </a:r>
                    </a:p>
                  </a:txBody>
                  <a:tcPr marL="9525" marR="9525" marT="9525" marB="0" anchor="ctr">
                    <a:noFill/>
                  </a:tcPr>
                </a:tc>
                <a:extLst>
                  <a:ext uri="{0D108BD9-81ED-4DB2-BD59-A6C34878D82A}">
                    <a16:rowId xmlns:a16="http://schemas.microsoft.com/office/drawing/2014/main" val="2421115438"/>
                  </a:ext>
                </a:extLst>
              </a:tr>
              <a:tr h="228908">
                <a:tc>
                  <a:txBody>
                    <a:bodyPr/>
                    <a:lstStyle/>
                    <a:p>
                      <a:pPr algn="ctr" fontAlgn="b"/>
                      <a:r>
                        <a:rPr lang="en-US" sz="1100" b="0" i="0" u="none" strike="noStrike" dirty="0">
                          <a:solidFill>
                            <a:srgbClr val="000000"/>
                          </a:solidFill>
                          <a:effectLst/>
                          <a:latin typeface="+mn-lt"/>
                        </a:rPr>
                        <a:t>47%</a:t>
                      </a:r>
                    </a:p>
                  </a:txBody>
                  <a:tcPr marL="9525" marR="9525" marT="9525" marB="0" anchor="ctr">
                    <a:noFill/>
                  </a:tcPr>
                </a:tc>
                <a:extLst>
                  <a:ext uri="{0D108BD9-81ED-4DB2-BD59-A6C34878D82A}">
                    <a16:rowId xmlns:a16="http://schemas.microsoft.com/office/drawing/2014/main" val="3783728614"/>
                  </a:ext>
                </a:extLst>
              </a:tr>
              <a:tr h="228908">
                <a:tc>
                  <a:txBody>
                    <a:bodyPr/>
                    <a:lstStyle/>
                    <a:p>
                      <a:pPr algn="ctr" fontAlgn="b"/>
                      <a:r>
                        <a:rPr lang="en-US" sz="1100" b="0" i="0" u="none" strike="noStrike" dirty="0">
                          <a:solidFill>
                            <a:srgbClr val="000000"/>
                          </a:solidFill>
                          <a:effectLst/>
                          <a:latin typeface="+mn-lt"/>
                        </a:rPr>
                        <a:t>41%</a:t>
                      </a:r>
                    </a:p>
                  </a:txBody>
                  <a:tcPr marL="9525" marR="9525" marT="9525" marB="0" anchor="ctr">
                    <a:noFill/>
                  </a:tcPr>
                </a:tc>
                <a:extLst>
                  <a:ext uri="{0D108BD9-81ED-4DB2-BD59-A6C34878D82A}">
                    <a16:rowId xmlns:a16="http://schemas.microsoft.com/office/drawing/2014/main" val="1889427381"/>
                  </a:ext>
                </a:extLst>
              </a:tr>
              <a:tr h="228908">
                <a:tc>
                  <a:txBody>
                    <a:bodyPr/>
                    <a:lstStyle/>
                    <a:p>
                      <a:pPr algn="ctr" fontAlgn="b"/>
                      <a:r>
                        <a:rPr lang="en-US" sz="1100" b="0" i="0" u="none" strike="noStrike" dirty="0">
                          <a:solidFill>
                            <a:srgbClr val="000000"/>
                          </a:solidFill>
                          <a:effectLst/>
                          <a:latin typeface="+mn-lt"/>
                        </a:rPr>
                        <a:t>40%</a:t>
                      </a:r>
                    </a:p>
                  </a:txBody>
                  <a:tcPr marL="9525" marR="9525" marT="9525" marB="0" anchor="ctr">
                    <a:noFill/>
                  </a:tcPr>
                </a:tc>
                <a:extLst>
                  <a:ext uri="{0D108BD9-81ED-4DB2-BD59-A6C34878D82A}">
                    <a16:rowId xmlns:a16="http://schemas.microsoft.com/office/drawing/2014/main" val="1108320307"/>
                  </a:ext>
                </a:extLst>
              </a:tr>
              <a:tr h="228908">
                <a:tc>
                  <a:txBody>
                    <a:bodyPr/>
                    <a:lstStyle/>
                    <a:p>
                      <a:pPr algn="ctr" fontAlgn="b"/>
                      <a:r>
                        <a:rPr lang="en-US" sz="1100" b="0" i="0" u="none" strike="noStrike" dirty="0">
                          <a:solidFill>
                            <a:srgbClr val="000000"/>
                          </a:solidFill>
                          <a:effectLst/>
                          <a:latin typeface="+mn-lt"/>
                        </a:rPr>
                        <a:t>36%</a:t>
                      </a:r>
                    </a:p>
                  </a:txBody>
                  <a:tcPr marL="9525" marR="9525" marT="9525" marB="0" anchor="ctr">
                    <a:noFill/>
                  </a:tcPr>
                </a:tc>
                <a:extLst>
                  <a:ext uri="{0D108BD9-81ED-4DB2-BD59-A6C34878D82A}">
                    <a16:rowId xmlns:a16="http://schemas.microsoft.com/office/drawing/2014/main" val="324899603"/>
                  </a:ext>
                </a:extLst>
              </a:tr>
              <a:tr h="228908">
                <a:tc>
                  <a:txBody>
                    <a:bodyPr/>
                    <a:lstStyle/>
                    <a:p>
                      <a:pPr algn="ctr" fontAlgn="b"/>
                      <a:r>
                        <a:rPr lang="en-US" sz="1100" b="0" i="0" u="none" strike="noStrike" dirty="0">
                          <a:solidFill>
                            <a:srgbClr val="000000"/>
                          </a:solidFill>
                          <a:effectLst/>
                          <a:latin typeface="+mn-lt"/>
                        </a:rPr>
                        <a:t>30%</a:t>
                      </a:r>
                    </a:p>
                  </a:txBody>
                  <a:tcPr marL="9525" marR="9525" marT="9525" marB="0" anchor="ctr">
                    <a:noFill/>
                  </a:tcPr>
                </a:tc>
                <a:extLst>
                  <a:ext uri="{0D108BD9-81ED-4DB2-BD59-A6C34878D82A}">
                    <a16:rowId xmlns:a16="http://schemas.microsoft.com/office/drawing/2014/main" val="3639993590"/>
                  </a:ext>
                </a:extLst>
              </a:tr>
              <a:tr h="228908">
                <a:tc>
                  <a:txBody>
                    <a:bodyPr/>
                    <a:lstStyle/>
                    <a:p>
                      <a:pPr algn="ctr" fontAlgn="b"/>
                      <a:r>
                        <a:rPr lang="en-US" sz="1100" b="0" i="0" u="none" strike="noStrike" dirty="0">
                          <a:solidFill>
                            <a:srgbClr val="000000"/>
                          </a:solidFill>
                          <a:effectLst/>
                          <a:latin typeface="+mn-lt"/>
                        </a:rPr>
                        <a:t>28%</a:t>
                      </a:r>
                    </a:p>
                  </a:txBody>
                  <a:tcPr marL="9525" marR="9525" marT="9525" marB="0" anchor="ctr">
                    <a:noFill/>
                  </a:tcPr>
                </a:tc>
                <a:extLst>
                  <a:ext uri="{0D108BD9-81ED-4DB2-BD59-A6C34878D82A}">
                    <a16:rowId xmlns:a16="http://schemas.microsoft.com/office/drawing/2014/main" val="1865005501"/>
                  </a:ext>
                </a:extLst>
              </a:tr>
              <a:tr h="228908">
                <a:tc>
                  <a:txBody>
                    <a:bodyPr/>
                    <a:lstStyle/>
                    <a:p>
                      <a:pPr algn="ctr" fontAlgn="b"/>
                      <a:r>
                        <a:rPr lang="en-US" sz="1100" b="0" i="0" u="none" strike="noStrike" dirty="0">
                          <a:solidFill>
                            <a:srgbClr val="000000"/>
                          </a:solidFill>
                          <a:effectLst/>
                          <a:latin typeface="+mn-lt"/>
                        </a:rPr>
                        <a:t>24%</a:t>
                      </a:r>
                    </a:p>
                  </a:txBody>
                  <a:tcPr marL="9525" marR="9525" marT="9525" marB="0" anchor="ctr">
                    <a:noFill/>
                  </a:tcPr>
                </a:tc>
                <a:extLst>
                  <a:ext uri="{0D108BD9-81ED-4DB2-BD59-A6C34878D82A}">
                    <a16:rowId xmlns:a16="http://schemas.microsoft.com/office/drawing/2014/main" val="3625198018"/>
                  </a:ext>
                </a:extLst>
              </a:tr>
              <a:tr h="228908">
                <a:tc>
                  <a:txBody>
                    <a:bodyPr/>
                    <a:lstStyle/>
                    <a:p>
                      <a:pPr algn="ctr" fontAlgn="b"/>
                      <a:r>
                        <a:rPr lang="en-US" sz="1100" b="0" i="0" u="none" strike="noStrike" dirty="0">
                          <a:solidFill>
                            <a:srgbClr val="000000"/>
                          </a:solidFill>
                          <a:effectLst/>
                          <a:latin typeface="+mn-lt"/>
                        </a:rPr>
                        <a:t>22%</a:t>
                      </a:r>
                    </a:p>
                  </a:txBody>
                  <a:tcPr marL="9525" marR="9525" marT="9525" marB="0" anchor="ctr">
                    <a:noFill/>
                  </a:tcPr>
                </a:tc>
                <a:extLst>
                  <a:ext uri="{0D108BD9-81ED-4DB2-BD59-A6C34878D82A}">
                    <a16:rowId xmlns:a16="http://schemas.microsoft.com/office/drawing/2014/main" val="3594289111"/>
                  </a:ext>
                </a:extLst>
              </a:tr>
              <a:tr h="228908">
                <a:tc>
                  <a:txBody>
                    <a:bodyPr/>
                    <a:lstStyle/>
                    <a:p>
                      <a:pPr algn="ctr" fontAlgn="b"/>
                      <a:r>
                        <a:rPr lang="en-US" sz="1100" b="0" i="0" u="none" strike="noStrike" dirty="0">
                          <a:solidFill>
                            <a:srgbClr val="000000"/>
                          </a:solidFill>
                          <a:effectLst/>
                          <a:latin typeface="+mn-lt"/>
                        </a:rPr>
                        <a:t>22%</a:t>
                      </a:r>
                    </a:p>
                  </a:txBody>
                  <a:tcPr marL="9525" marR="9525" marT="9525" marB="0" anchor="ctr">
                    <a:noFill/>
                  </a:tcPr>
                </a:tc>
                <a:extLst>
                  <a:ext uri="{0D108BD9-81ED-4DB2-BD59-A6C34878D82A}">
                    <a16:rowId xmlns:a16="http://schemas.microsoft.com/office/drawing/2014/main" val="4203054478"/>
                  </a:ext>
                </a:extLst>
              </a:tr>
              <a:tr h="228908">
                <a:tc>
                  <a:txBody>
                    <a:bodyPr/>
                    <a:lstStyle/>
                    <a:p>
                      <a:pPr algn="ctr" fontAlgn="b"/>
                      <a:r>
                        <a:rPr lang="en-US" sz="1100" b="0" i="0" u="none" strike="noStrike" dirty="0">
                          <a:solidFill>
                            <a:srgbClr val="000000"/>
                          </a:solidFill>
                          <a:effectLst/>
                          <a:latin typeface="+mn-lt"/>
                        </a:rPr>
                        <a:t>21%</a:t>
                      </a:r>
                    </a:p>
                  </a:txBody>
                  <a:tcPr marL="9525" marR="9525" marT="9525" marB="0" anchor="ctr">
                    <a:noFill/>
                  </a:tcPr>
                </a:tc>
                <a:extLst>
                  <a:ext uri="{0D108BD9-81ED-4DB2-BD59-A6C34878D82A}">
                    <a16:rowId xmlns:a16="http://schemas.microsoft.com/office/drawing/2014/main" val="2621789755"/>
                  </a:ext>
                </a:extLst>
              </a:tr>
              <a:tr h="228908">
                <a:tc>
                  <a:txBody>
                    <a:bodyPr/>
                    <a:lstStyle/>
                    <a:p>
                      <a:pPr algn="ctr" fontAlgn="b"/>
                      <a:r>
                        <a:rPr lang="en-US" sz="1100" b="0" i="0" u="none" strike="noStrike" dirty="0">
                          <a:solidFill>
                            <a:srgbClr val="000000"/>
                          </a:solidFill>
                          <a:effectLst/>
                          <a:latin typeface="+mn-lt"/>
                        </a:rPr>
                        <a:t>19%</a:t>
                      </a:r>
                    </a:p>
                  </a:txBody>
                  <a:tcPr marL="9525" marR="9525" marT="9525" marB="0" anchor="ctr">
                    <a:noFill/>
                  </a:tcPr>
                </a:tc>
                <a:extLst>
                  <a:ext uri="{0D108BD9-81ED-4DB2-BD59-A6C34878D82A}">
                    <a16:rowId xmlns:a16="http://schemas.microsoft.com/office/drawing/2014/main" val="2573260638"/>
                  </a:ext>
                </a:extLst>
              </a:tr>
              <a:tr h="228908">
                <a:tc>
                  <a:txBody>
                    <a:bodyPr/>
                    <a:lstStyle/>
                    <a:p>
                      <a:pPr algn="ctr" fontAlgn="b"/>
                      <a:r>
                        <a:rPr lang="en-US" sz="1100" b="0" i="0" u="none" strike="noStrike" dirty="0">
                          <a:solidFill>
                            <a:srgbClr val="000000"/>
                          </a:solidFill>
                          <a:effectLst/>
                          <a:latin typeface="+mn-lt"/>
                        </a:rPr>
                        <a:t>16%</a:t>
                      </a:r>
                    </a:p>
                  </a:txBody>
                  <a:tcPr marL="9525" marR="9525" marT="9525" marB="0" anchor="ctr">
                    <a:noFill/>
                  </a:tcPr>
                </a:tc>
                <a:extLst>
                  <a:ext uri="{0D108BD9-81ED-4DB2-BD59-A6C34878D82A}">
                    <a16:rowId xmlns:a16="http://schemas.microsoft.com/office/drawing/2014/main" val="49667829"/>
                  </a:ext>
                </a:extLst>
              </a:tr>
            </a:tbl>
          </a:graphicData>
        </a:graphic>
      </p:graphicFrame>
      <p:sp>
        <p:nvSpPr>
          <p:cNvPr id="7" name="TextBox 6">
            <a:extLst>
              <a:ext uri="{FF2B5EF4-FFF2-40B4-BE49-F238E27FC236}">
                <a16:creationId xmlns:a16="http://schemas.microsoft.com/office/drawing/2014/main" id="{992A1215-4B18-5E3B-3F30-871F4EC91BC2}"/>
              </a:ext>
            </a:extLst>
          </p:cNvPr>
          <p:cNvSpPr txBox="1"/>
          <p:nvPr/>
        </p:nvSpPr>
        <p:spPr>
          <a:xfrm>
            <a:off x="10862849" y="1759960"/>
            <a:ext cx="866278" cy="459238"/>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Arial" panose="020B0604020202020204"/>
                <a:ea typeface="+mn-ea"/>
                <a:cs typeface="+mn-cs"/>
              </a:rPr>
              <a:t>Total In Past 30 Days</a:t>
            </a:r>
          </a:p>
        </p:txBody>
      </p:sp>
      <p:sp>
        <p:nvSpPr>
          <p:cNvPr id="8" name="TextBox 7">
            <a:extLst>
              <a:ext uri="{FF2B5EF4-FFF2-40B4-BE49-F238E27FC236}">
                <a16:creationId xmlns:a16="http://schemas.microsoft.com/office/drawing/2014/main" id="{7F9EF5D9-C7B3-C173-D7CA-8574AEA49071}"/>
              </a:ext>
            </a:extLst>
          </p:cNvPr>
          <p:cNvSpPr txBox="1"/>
          <p:nvPr/>
        </p:nvSpPr>
        <p:spPr>
          <a:xfrm>
            <a:off x="8166251" y="6724227"/>
            <a:ext cx="2933549" cy="184854"/>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2B2B"/>
                </a:solidFill>
                <a:effectLst/>
                <a:uLnTx/>
                <a:uFillTx/>
                <a:latin typeface="Arial" panose="020B0604020202020204"/>
                <a:ea typeface="+mn-ea"/>
                <a:cs typeface="+mn-cs"/>
              </a:rPr>
              <a:t>Total In Past 30 Days = In Past 7 Days + In Past 8 – 30 Days</a:t>
            </a:r>
          </a:p>
        </p:txBody>
      </p:sp>
    </p:spTree>
    <p:extLst>
      <p:ext uri="{BB962C8B-B14F-4D97-AF65-F5344CB8AC3E}">
        <p14:creationId xmlns:p14="http://schemas.microsoft.com/office/powerpoint/2010/main" val="77227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224F276-3F25-85DB-C751-2E320A93A83A}"/>
              </a:ext>
            </a:extLst>
          </p:cNvPr>
          <p:cNvGraphicFramePr/>
          <p:nvPr>
            <p:extLst>
              <p:ext uri="{D42A27DB-BD31-4B8C-83A1-F6EECF244321}">
                <p14:modId xmlns:p14="http://schemas.microsoft.com/office/powerpoint/2010/main" val="2490049393"/>
              </p:ext>
            </p:extLst>
          </p:nvPr>
        </p:nvGraphicFramePr>
        <p:xfrm>
          <a:off x="88900" y="1829726"/>
          <a:ext cx="11531600" cy="4935142"/>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253" name="main_title">
            <a:extLst>
              <a:ext uri="{FF2B5EF4-FFF2-40B4-BE49-F238E27FC236}">
                <a16:creationId xmlns:a16="http://schemas.microsoft.com/office/drawing/2014/main" id="{465AE43C-9EEB-1E51-A8AB-700CDBC132FA}"/>
              </a:ext>
            </a:extLst>
          </p:cNvPr>
          <p:cNvSpPr>
            <a:spLocks noGrp="1"/>
          </p:cNvSpPr>
          <p:nvPr>
            <p:ph type="title" hasCustomPrompt="1"/>
          </p:nvPr>
        </p:nvSpPr>
        <p:spPr>
          <a:xfrm>
            <a:off x="1075429" y="914132"/>
            <a:ext cx="10594246" cy="225700"/>
          </a:xfrm>
        </p:spPr>
        <p:txBody>
          <a:bodyPr/>
          <a:lstStyle/>
          <a:p>
            <a:r>
              <a:rPr lang="en-US" sz="1800" dirty="0"/>
              <a:t>Three-fourths of adults (78%) have noticed </a:t>
            </a:r>
            <a:r>
              <a:rPr lang="en-US" sz="1800" i="1" dirty="0"/>
              <a:t>at least one format of OOH ads </a:t>
            </a:r>
            <a:r>
              <a:rPr lang="en-US" sz="1800" dirty="0"/>
              <a:t>in the past 7 days and over half of adults have noticed </a:t>
            </a:r>
            <a:r>
              <a:rPr lang="en-US" sz="1800" i="1" dirty="0"/>
              <a:t>billboard ads </a:t>
            </a:r>
            <a:r>
              <a:rPr lang="en-US" sz="1800" dirty="0"/>
              <a:t>(60%), </a:t>
            </a:r>
            <a:r>
              <a:rPr lang="en-US" sz="1800" i="1" dirty="0"/>
              <a:t>place-based ads </a:t>
            </a:r>
            <a:r>
              <a:rPr lang="en-US" sz="1800" dirty="0"/>
              <a:t>(59%), and </a:t>
            </a:r>
            <a:r>
              <a:rPr lang="en-US" sz="1800" i="1" dirty="0"/>
              <a:t>transit ads </a:t>
            </a:r>
            <a:r>
              <a:rPr lang="en-US" sz="1800" dirty="0"/>
              <a:t>(57%) in the past 7 days.</a:t>
            </a:r>
            <a:endParaRPr sz="1800" dirty="0"/>
          </a:p>
        </p:txBody>
      </p:sp>
      <p:sp>
        <p:nvSpPr>
          <p:cNvPr id="5" name="sub_title">
            <a:extLst>
              <a:ext uri="{FF2B5EF4-FFF2-40B4-BE49-F238E27FC236}">
                <a16:creationId xmlns:a16="http://schemas.microsoft.com/office/drawing/2014/main" id="{4218F0C2-E39F-B0E9-21DF-C84B8C6E8688}"/>
              </a:ext>
            </a:extLst>
          </p:cNvPr>
          <p:cNvSpPr txBox="1">
            <a:spLocks/>
          </p:cNvSpPr>
          <p:nvPr/>
        </p:nvSpPr>
        <p:spPr>
          <a:xfrm>
            <a:off x="1073744" y="17797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When was the last time you noticed advertising in each of the following types of out of home formats or environments?</a:t>
            </a:r>
          </a:p>
        </p:txBody>
      </p:sp>
      <p:sp>
        <p:nvSpPr>
          <p:cNvPr id="4" name="pt87">
            <a:extLst>
              <a:ext uri="{FF2B5EF4-FFF2-40B4-BE49-F238E27FC236}">
                <a16:creationId xmlns:a16="http://schemas.microsoft.com/office/drawing/2014/main" id="{E4FA293D-1B65-5029-9B5E-0F419FF756E7}"/>
              </a:ext>
            </a:extLst>
          </p:cNvPr>
          <p:cNvSpPr/>
          <p:nvPr/>
        </p:nvSpPr>
        <p:spPr>
          <a:xfrm>
            <a:off x="4813558"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7" name="pt89">
            <a:extLst>
              <a:ext uri="{FF2B5EF4-FFF2-40B4-BE49-F238E27FC236}">
                <a16:creationId xmlns:a16="http://schemas.microsoft.com/office/drawing/2014/main" id="{887982DF-C741-A2E1-98CC-072C764507AC}"/>
              </a:ext>
            </a:extLst>
          </p:cNvPr>
          <p:cNvSpPr/>
          <p:nvPr/>
        </p:nvSpPr>
        <p:spPr>
          <a:xfrm>
            <a:off x="6907723"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 name="tx90">
            <a:extLst>
              <a:ext uri="{FF2B5EF4-FFF2-40B4-BE49-F238E27FC236}">
                <a16:creationId xmlns:a16="http://schemas.microsoft.com/office/drawing/2014/main" id="{760DA6B4-F856-8B37-6BF5-EE5C2BAC9D78}"/>
              </a:ext>
            </a:extLst>
          </p:cNvPr>
          <p:cNvSpPr/>
          <p:nvPr/>
        </p:nvSpPr>
        <p:spPr>
          <a:xfrm>
            <a:off x="5478011"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In the past 7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9" name="tx91">
            <a:extLst>
              <a:ext uri="{FF2B5EF4-FFF2-40B4-BE49-F238E27FC236}">
                <a16:creationId xmlns:a16="http://schemas.microsoft.com/office/drawing/2014/main" id="{3C3A6A3F-F09F-4E6F-E675-A481D8215F6D}"/>
              </a:ext>
            </a:extLst>
          </p:cNvPr>
          <p:cNvSpPr/>
          <p:nvPr/>
        </p:nvSpPr>
        <p:spPr>
          <a:xfrm>
            <a:off x="7740955"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t in the past 7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2" name="TextBox 1">
            <a:extLst>
              <a:ext uri="{FF2B5EF4-FFF2-40B4-BE49-F238E27FC236}">
                <a16:creationId xmlns:a16="http://schemas.microsoft.com/office/drawing/2014/main" id="{95C674E1-31B9-278B-B264-FEFE7FEB7E0B}"/>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baseline="0" dirty="0"/>
              <a:t>Data in charts reflects percent noticing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each form of OOH advertisement in the past 7 days, see appendix for full sample details.</a:t>
            </a:r>
          </a:p>
        </p:txBody>
      </p:sp>
    </p:spTree>
    <p:extLst>
      <p:ext uri="{BB962C8B-B14F-4D97-AF65-F5344CB8AC3E}">
        <p14:creationId xmlns:p14="http://schemas.microsoft.com/office/powerpoint/2010/main" val="2326199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64675BE-8BAF-DDC1-F375-C845CB54A61A}"/>
              </a:ext>
            </a:extLst>
          </p:cNvPr>
          <p:cNvGraphicFramePr/>
          <p:nvPr>
            <p:extLst>
              <p:ext uri="{D42A27DB-BD31-4B8C-83A1-F6EECF244321}">
                <p14:modId xmlns:p14="http://schemas.microsoft.com/office/powerpoint/2010/main" val="4012077489"/>
              </p:ext>
            </p:extLst>
          </p:nvPr>
        </p:nvGraphicFramePr>
        <p:xfrm>
          <a:off x="88900" y="1829726"/>
          <a:ext cx="11531600" cy="4935142"/>
        </p:xfrm>
        <a:graphic>
          <a:graphicData uri="http://schemas.openxmlformats.org/drawingml/2006/chart">
            <c:chart xmlns:c="http://schemas.openxmlformats.org/drawingml/2006/chart" xmlns:r="http://schemas.openxmlformats.org/officeDocument/2006/relationships" r:id="rId3"/>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253" name="main_title">
            <a:extLst>
              <a:ext uri="{FF2B5EF4-FFF2-40B4-BE49-F238E27FC236}">
                <a16:creationId xmlns:a16="http://schemas.microsoft.com/office/drawing/2014/main" id="{465AE43C-9EEB-1E51-A8AB-700CDBC132FA}"/>
              </a:ext>
            </a:extLst>
          </p:cNvPr>
          <p:cNvSpPr>
            <a:spLocks noGrp="1"/>
          </p:cNvSpPr>
          <p:nvPr>
            <p:ph type="title" hasCustomPrompt="1"/>
          </p:nvPr>
        </p:nvSpPr>
        <p:spPr>
          <a:xfrm>
            <a:off x="1075429" y="914132"/>
            <a:ext cx="10594246" cy="225700"/>
          </a:xfrm>
        </p:spPr>
        <p:txBody>
          <a:bodyPr/>
          <a:lstStyle/>
          <a:p>
            <a:r>
              <a:rPr lang="en-US" sz="1800" dirty="0"/>
              <a:t>Nearly nine-in-ten adults (88%) have noticed </a:t>
            </a:r>
            <a:r>
              <a:rPr lang="en-US" sz="1800" i="1" dirty="0"/>
              <a:t>at least one format of OOH ads </a:t>
            </a:r>
            <a:r>
              <a:rPr lang="en-US" sz="1800" dirty="0"/>
              <a:t>in the past 30 days. Four-in-five adults have noticed a format of </a:t>
            </a:r>
            <a:r>
              <a:rPr lang="en-US" sz="1800" i="1" dirty="0"/>
              <a:t>billboard</a:t>
            </a:r>
            <a:r>
              <a:rPr lang="en-US" sz="1800" dirty="0"/>
              <a:t> (79%) and </a:t>
            </a:r>
            <a:r>
              <a:rPr lang="en-US" sz="1800" i="1" dirty="0"/>
              <a:t>place-based</a:t>
            </a:r>
            <a:r>
              <a:rPr lang="en-US" sz="1800" dirty="0"/>
              <a:t> (79%) advertisements in the past 30 days.</a:t>
            </a:r>
            <a:endParaRPr sz="1800" dirty="0"/>
          </a:p>
        </p:txBody>
      </p:sp>
      <p:sp>
        <p:nvSpPr>
          <p:cNvPr id="5" name="sub_title">
            <a:extLst>
              <a:ext uri="{FF2B5EF4-FFF2-40B4-BE49-F238E27FC236}">
                <a16:creationId xmlns:a16="http://schemas.microsoft.com/office/drawing/2014/main" id="{4218F0C2-E39F-B0E9-21DF-C84B8C6E8688}"/>
              </a:ext>
            </a:extLst>
          </p:cNvPr>
          <p:cNvSpPr txBox="1">
            <a:spLocks/>
          </p:cNvSpPr>
          <p:nvPr/>
        </p:nvSpPr>
        <p:spPr>
          <a:xfrm>
            <a:off x="1073744" y="17797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When was the last time you noticed advertising in each of the following types of out of home formats or environments?</a:t>
            </a:r>
          </a:p>
        </p:txBody>
      </p:sp>
      <p:sp>
        <p:nvSpPr>
          <p:cNvPr id="4" name="pt87">
            <a:extLst>
              <a:ext uri="{FF2B5EF4-FFF2-40B4-BE49-F238E27FC236}">
                <a16:creationId xmlns:a16="http://schemas.microsoft.com/office/drawing/2014/main" id="{E4FA293D-1B65-5029-9B5E-0F419FF756E7}"/>
              </a:ext>
            </a:extLst>
          </p:cNvPr>
          <p:cNvSpPr/>
          <p:nvPr/>
        </p:nvSpPr>
        <p:spPr>
          <a:xfrm>
            <a:off x="4813558" y="2098657"/>
            <a:ext cx="182880" cy="182880"/>
          </a:xfrm>
          <a:prstGeom prst="ellipse">
            <a:avLst/>
          </a:prstGeom>
          <a:solidFill>
            <a:schemeClr val="accent2"/>
          </a:solidFill>
          <a:ln w="9000" cap="rnd">
            <a:solidFill>
              <a:schemeClr val="accent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7" name="pt89">
            <a:extLst>
              <a:ext uri="{FF2B5EF4-FFF2-40B4-BE49-F238E27FC236}">
                <a16:creationId xmlns:a16="http://schemas.microsoft.com/office/drawing/2014/main" id="{887982DF-C741-A2E1-98CC-072C764507AC}"/>
              </a:ext>
            </a:extLst>
          </p:cNvPr>
          <p:cNvSpPr/>
          <p:nvPr/>
        </p:nvSpPr>
        <p:spPr>
          <a:xfrm>
            <a:off x="6907723" y="209865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8" name="tx90">
            <a:extLst>
              <a:ext uri="{FF2B5EF4-FFF2-40B4-BE49-F238E27FC236}">
                <a16:creationId xmlns:a16="http://schemas.microsoft.com/office/drawing/2014/main" id="{760DA6B4-F856-8B37-6BF5-EE5C2BAC9D78}"/>
              </a:ext>
            </a:extLst>
          </p:cNvPr>
          <p:cNvSpPr/>
          <p:nvPr/>
        </p:nvSpPr>
        <p:spPr>
          <a:xfrm>
            <a:off x="5478011"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9" name="tx91">
            <a:extLst>
              <a:ext uri="{FF2B5EF4-FFF2-40B4-BE49-F238E27FC236}">
                <a16:creationId xmlns:a16="http://schemas.microsoft.com/office/drawing/2014/main" id="{3C3A6A3F-F09F-4E6F-E675-A481D8215F6D}"/>
              </a:ext>
            </a:extLst>
          </p:cNvPr>
          <p:cNvSpPr/>
          <p:nvPr/>
        </p:nvSpPr>
        <p:spPr>
          <a:xfrm>
            <a:off x="7740955"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t 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0" name="TextBox 9">
            <a:extLst>
              <a:ext uri="{FF2B5EF4-FFF2-40B4-BE49-F238E27FC236}">
                <a16:creationId xmlns:a16="http://schemas.microsoft.com/office/drawing/2014/main" id="{8C6F5B00-C22D-7384-3E23-5B8D385322F7}"/>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baseline="0" dirty="0"/>
              <a:t>Data in charts reflects percent noticing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each form of OOH advertisement in the past 30 days, see appendix for full sample details.</a:t>
            </a:r>
          </a:p>
        </p:txBody>
      </p:sp>
    </p:spTree>
    <p:extLst>
      <p:ext uri="{BB962C8B-B14F-4D97-AF65-F5344CB8AC3E}">
        <p14:creationId xmlns:p14="http://schemas.microsoft.com/office/powerpoint/2010/main" val="3173423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331878674"/>
              </p:ext>
            </p:extLst>
          </p:nvPr>
        </p:nvGraphicFramePr>
        <p:xfrm>
          <a:off x="0" y="1829726"/>
          <a:ext cx="11669675" cy="4935142"/>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a:t>
            </a:r>
            <a:r>
              <a:rPr lang="en-US" dirty="0"/>
              <a:t>5</a:t>
            </a:r>
            <a:endParaRPr dirty="0"/>
          </a:p>
        </p:txBody>
      </p:sp>
      <p:sp>
        <p:nvSpPr>
          <p:cNvPr id="253" name="main_title">
            <a:extLst>
              <a:ext uri="{FF2B5EF4-FFF2-40B4-BE49-F238E27FC236}">
                <a16:creationId xmlns:a16="http://schemas.microsoft.com/office/drawing/2014/main" id="{465AE43C-9EEB-1E51-A8AB-700CDBC132FA}"/>
              </a:ext>
            </a:extLst>
          </p:cNvPr>
          <p:cNvSpPr>
            <a:spLocks noGrp="1"/>
          </p:cNvSpPr>
          <p:nvPr>
            <p:ph type="title" hasCustomPrompt="1"/>
          </p:nvPr>
        </p:nvSpPr>
        <p:spPr>
          <a:xfrm>
            <a:off x="1075429" y="914132"/>
            <a:ext cx="10594246" cy="225700"/>
          </a:xfrm>
        </p:spPr>
        <p:txBody>
          <a:bodyPr/>
          <a:lstStyle/>
          <a:p>
            <a:r>
              <a:rPr lang="en-US" sz="1800" dirty="0"/>
              <a:t>Eighty-five percent of adults (85%) look at least one format of OOH ads </a:t>
            </a:r>
            <a:r>
              <a:rPr lang="en-US" sz="1800" i="1" dirty="0"/>
              <a:t>all the time</a:t>
            </a:r>
            <a:r>
              <a:rPr lang="en-US" sz="1800" dirty="0"/>
              <a:t>,</a:t>
            </a:r>
            <a:r>
              <a:rPr lang="en-US" sz="1800" i="1" dirty="0"/>
              <a:t> most of the time</a:t>
            </a:r>
            <a:r>
              <a:rPr lang="en-US" sz="1800" dirty="0"/>
              <a:t>, or </a:t>
            </a:r>
            <a:r>
              <a:rPr lang="en-US" sz="1800" i="1" dirty="0"/>
              <a:t>some of the time</a:t>
            </a:r>
            <a:r>
              <a:rPr lang="en-US" sz="1800" dirty="0"/>
              <a:t>. Four-in-five adults look at </a:t>
            </a:r>
            <a:r>
              <a:rPr lang="en-US" sz="1800" i="1" dirty="0"/>
              <a:t>place-based </a:t>
            </a:r>
            <a:r>
              <a:rPr lang="en-US" sz="1800" dirty="0"/>
              <a:t>(79%) and </a:t>
            </a:r>
            <a:r>
              <a:rPr lang="en-US" sz="1800" i="1" dirty="0"/>
              <a:t>billboard</a:t>
            </a:r>
            <a:r>
              <a:rPr lang="en-US" sz="1800" dirty="0"/>
              <a:t> (79%) advertisements while three-fourths look at </a:t>
            </a:r>
            <a:r>
              <a:rPr lang="en-US" sz="1800" i="1" dirty="0"/>
              <a:t>transit</a:t>
            </a:r>
            <a:r>
              <a:rPr lang="en-US" sz="1800" dirty="0"/>
              <a:t> (45%) advertisements </a:t>
            </a:r>
            <a:r>
              <a:rPr lang="en-US" sz="1800" i="1" dirty="0"/>
              <a:t>all</a:t>
            </a:r>
            <a:r>
              <a:rPr lang="en-US" sz="1800" dirty="0"/>
              <a:t>, </a:t>
            </a:r>
            <a:r>
              <a:rPr lang="en-US" sz="1800" i="1" dirty="0"/>
              <a:t>most</a:t>
            </a:r>
            <a:r>
              <a:rPr lang="en-US" sz="1800" dirty="0"/>
              <a:t>, or </a:t>
            </a:r>
            <a:r>
              <a:rPr lang="en-US" sz="1800" i="1" dirty="0"/>
              <a:t>some of the time</a:t>
            </a:r>
            <a:r>
              <a:rPr lang="en-US" sz="1800" dirty="0"/>
              <a:t>.</a:t>
            </a:r>
            <a:endParaRPr sz="1800" dirty="0"/>
          </a:p>
        </p:txBody>
      </p:sp>
      <p:sp>
        <p:nvSpPr>
          <p:cNvPr id="5" name="sub_title">
            <a:extLst>
              <a:ext uri="{FF2B5EF4-FFF2-40B4-BE49-F238E27FC236}">
                <a16:creationId xmlns:a16="http://schemas.microsoft.com/office/drawing/2014/main" id="{4218F0C2-E39F-B0E9-21DF-C84B8C6E8688}"/>
              </a:ext>
            </a:extLst>
          </p:cNvPr>
          <p:cNvSpPr txBox="1">
            <a:spLocks/>
          </p:cNvSpPr>
          <p:nvPr/>
        </p:nvSpPr>
        <p:spPr>
          <a:xfrm>
            <a:off x="1073744" y="17797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How often, if at all, do you look at advertising messages in each of the following out of home formats or environments?</a:t>
            </a:r>
          </a:p>
        </p:txBody>
      </p:sp>
      <p:sp>
        <p:nvSpPr>
          <p:cNvPr id="10" name="TextBox 9">
            <a:extLst>
              <a:ext uri="{FF2B5EF4-FFF2-40B4-BE49-F238E27FC236}">
                <a16:creationId xmlns:a16="http://schemas.microsoft.com/office/drawing/2014/main" id="{8C6F5B00-C22D-7384-3E23-5B8D385322F7}"/>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i="1" baseline="0" dirty="0"/>
              <a:t>Data in charts reflects percent </a:t>
            </a: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looking at each form of OOH advertisement all, some, or most of the time, see appendix for full sample details.</a:t>
            </a:r>
          </a:p>
        </p:txBody>
      </p:sp>
      <p:sp>
        <p:nvSpPr>
          <p:cNvPr id="2" name="pt87">
            <a:extLst>
              <a:ext uri="{FF2B5EF4-FFF2-40B4-BE49-F238E27FC236}">
                <a16:creationId xmlns:a16="http://schemas.microsoft.com/office/drawing/2014/main" id="{4FEE14F6-F44A-3B16-D596-56785AC3EF04}"/>
              </a:ext>
            </a:extLst>
          </p:cNvPr>
          <p:cNvSpPr/>
          <p:nvPr/>
        </p:nvSpPr>
        <p:spPr>
          <a:xfrm>
            <a:off x="4735496"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6" name="pt89">
            <a:extLst>
              <a:ext uri="{FF2B5EF4-FFF2-40B4-BE49-F238E27FC236}">
                <a16:creationId xmlns:a16="http://schemas.microsoft.com/office/drawing/2014/main" id="{0A89C42A-436E-25A0-5355-56D8A6F2B26F}"/>
              </a:ext>
            </a:extLst>
          </p:cNvPr>
          <p:cNvSpPr/>
          <p:nvPr/>
        </p:nvSpPr>
        <p:spPr>
          <a:xfrm>
            <a:off x="6911187"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1" name="tx90">
            <a:extLst>
              <a:ext uri="{FF2B5EF4-FFF2-40B4-BE49-F238E27FC236}">
                <a16:creationId xmlns:a16="http://schemas.microsoft.com/office/drawing/2014/main" id="{B74DF4C5-A3E2-4739-F1A2-5E8BC09B92F9}"/>
              </a:ext>
            </a:extLst>
          </p:cNvPr>
          <p:cNvSpPr/>
          <p:nvPr/>
        </p:nvSpPr>
        <p:spPr>
          <a:xfrm>
            <a:off x="5786288"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Look all, most, or some of the time</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2" name="tx91">
            <a:extLst>
              <a:ext uri="{FF2B5EF4-FFF2-40B4-BE49-F238E27FC236}">
                <a16:creationId xmlns:a16="http://schemas.microsoft.com/office/drawing/2014/main" id="{E641150E-E84A-DFC4-F8A5-C95688776ACB}"/>
              </a:ext>
            </a:extLst>
          </p:cNvPr>
          <p:cNvSpPr/>
          <p:nvPr/>
        </p:nvSpPr>
        <p:spPr>
          <a:xfrm>
            <a:off x="8186285"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lang="en-US" sz="950" dirty="0">
                <a:solidFill>
                  <a:srgbClr val="2B2B2B">
                    <a:alpha val="100000"/>
                  </a:srgbClr>
                </a:solidFill>
                <a:latin typeface="Arial"/>
                <a:cs typeface="Arial"/>
              </a:rPr>
              <a:t>Do not l</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ook all, most, or some of the time</a:t>
            </a:r>
          </a:p>
        </p:txBody>
      </p:sp>
    </p:spTree>
    <p:extLst>
      <p:ext uri="{BB962C8B-B14F-4D97-AF65-F5344CB8AC3E}">
        <p14:creationId xmlns:p14="http://schemas.microsoft.com/office/powerpoint/2010/main" val="3558957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rPr dirty="0"/>
              <a:t>OAAA</a:t>
            </a:r>
            <a:r>
              <a:rPr lang="en-US" dirty="0"/>
              <a:t>4</a:t>
            </a:r>
            <a:endParaRPr dirty="0"/>
          </a:p>
        </p:txBody>
      </p:sp>
      <p:sp>
        <p:nvSpPr>
          <p:cNvPr id="6" name="main_title">
            <a:extLst>
              <a:ext uri="{FF2B5EF4-FFF2-40B4-BE49-F238E27FC236}">
                <a16:creationId xmlns:a16="http://schemas.microsoft.com/office/drawing/2014/main" id="{533C27E3-CD81-3135-1156-7FFF4C65A1C8}"/>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OOH Viewership</a:t>
            </a:r>
          </a:p>
        </p:txBody>
      </p:sp>
      <p:sp>
        <p:nvSpPr>
          <p:cNvPr id="11" name="TextBox 10">
            <a:extLst>
              <a:ext uri="{FF2B5EF4-FFF2-40B4-BE49-F238E27FC236}">
                <a16:creationId xmlns:a16="http://schemas.microsoft.com/office/drawing/2014/main" id="{3B7A7729-1992-F877-2BB6-E89E66DC45D1}"/>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 reflects percent of each group noticing each form of advertisement in the past 30 days, see appendix for full sample details.</a:t>
            </a:r>
          </a:p>
        </p:txBody>
      </p:sp>
      <p:graphicFrame>
        <p:nvGraphicFramePr>
          <p:cNvPr id="8" name="Table 7">
            <a:extLst>
              <a:ext uri="{FF2B5EF4-FFF2-40B4-BE49-F238E27FC236}">
                <a16:creationId xmlns:a16="http://schemas.microsoft.com/office/drawing/2014/main" id="{94399B0F-3D70-E3D2-DBD5-54220B9ACDAC}"/>
              </a:ext>
            </a:extLst>
          </p:cNvPr>
          <p:cNvGraphicFramePr>
            <a:graphicFrameLocks noGrp="1"/>
          </p:cNvGraphicFramePr>
          <p:nvPr>
            <p:extLst>
              <p:ext uri="{D42A27DB-BD31-4B8C-83A1-F6EECF244321}">
                <p14:modId xmlns:p14="http://schemas.microsoft.com/office/powerpoint/2010/main" val="3031235124"/>
              </p:ext>
            </p:extLst>
          </p:nvPr>
        </p:nvGraphicFramePr>
        <p:xfrm>
          <a:off x="912824" y="1246889"/>
          <a:ext cx="10329411" cy="5415299"/>
        </p:xfrm>
        <a:graphic>
          <a:graphicData uri="http://schemas.openxmlformats.org/drawingml/2006/table">
            <a:tbl>
              <a:tblPr/>
              <a:tblGrid>
                <a:gridCol w="2213445">
                  <a:extLst>
                    <a:ext uri="{9D8B030D-6E8A-4147-A177-3AD203B41FA5}">
                      <a16:colId xmlns:a16="http://schemas.microsoft.com/office/drawing/2014/main" val="1337657631"/>
                    </a:ext>
                  </a:extLst>
                </a:gridCol>
                <a:gridCol w="901774">
                  <a:extLst>
                    <a:ext uri="{9D8B030D-6E8A-4147-A177-3AD203B41FA5}">
                      <a16:colId xmlns:a16="http://schemas.microsoft.com/office/drawing/2014/main" val="1311534693"/>
                    </a:ext>
                  </a:extLst>
                </a:gridCol>
                <a:gridCol w="901774">
                  <a:extLst>
                    <a:ext uri="{9D8B030D-6E8A-4147-A177-3AD203B41FA5}">
                      <a16:colId xmlns:a16="http://schemas.microsoft.com/office/drawing/2014/main" val="1416327180"/>
                    </a:ext>
                  </a:extLst>
                </a:gridCol>
                <a:gridCol w="901774">
                  <a:extLst>
                    <a:ext uri="{9D8B030D-6E8A-4147-A177-3AD203B41FA5}">
                      <a16:colId xmlns:a16="http://schemas.microsoft.com/office/drawing/2014/main" val="1779696128"/>
                    </a:ext>
                  </a:extLst>
                </a:gridCol>
                <a:gridCol w="901774">
                  <a:extLst>
                    <a:ext uri="{9D8B030D-6E8A-4147-A177-3AD203B41FA5}">
                      <a16:colId xmlns:a16="http://schemas.microsoft.com/office/drawing/2014/main" val="3928111379"/>
                    </a:ext>
                  </a:extLst>
                </a:gridCol>
                <a:gridCol w="901774">
                  <a:extLst>
                    <a:ext uri="{9D8B030D-6E8A-4147-A177-3AD203B41FA5}">
                      <a16:colId xmlns:a16="http://schemas.microsoft.com/office/drawing/2014/main" val="1890162326"/>
                    </a:ext>
                  </a:extLst>
                </a:gridCol>
                <a:gridCol w="901774">
                  <a:extLst>
                    <a:ext uri="{9D8B030D-6E8A-4147-A177-3AD203B41FA5}">
                      <a16:colId xmlns:a16="http://schemas.microsoft.com/office/drawing/2014/main" val="1276708673"/>
                    </a:ext>
                  </a:extLst>
                </a:gridCol>
                <a:gridCol w="901774">
                  <a:extLst>
                    <a:ext uri="{9D8B030D-6E8A-4147-A177-3AD203B41FA5}">
                      <a16:colId xmlns:a16="http://schemas.microsoft.com/office/drawing/2014/main" val="1232498878"/>
                    </a:ext>
                  </a:extLst>
                </a:gridCol>
                <a:gridCol w="901774">
                  <a:extLst>
                    <a:ext uri="{9D8B030D-6E8A-4147-A177-3AD203B41FA5}">
                      <a16:colId xmlns:a16="http://schemas.microsoft.com/office/drawing/2014/main" val="2350057471"/>
                    </a:ext>
                  </a:extLst>
                </a:gridCol>
                <a:gridCol w="901774">
                  <a:extLst>
                    <a:ext uri="{9D8B030D-6E8A-4147-A177-3AD203B41FA5}">
                      <a16:colId xmlns:a16="http://schemas.microsoft.com/office/drawing/2014/main" val="573053383"/>
                    </a:ext>
                  </a:extLst>
                </a:gridCol>
              </a:tblGrid>
              <a:tr h="126019">
                <a:tc rowSpan="2">
                  <a:txBody>
                    <a:bodyPr/>
                    <a:lstStyle/>
                    <a:p>
                      <a:pPr algn="l" fontAlgn="ctr"/>
                      <a:r>
                        <a:rPr lang="en-US" sz="800" b="1" i="1" u="none" strike="noStrike" dirty="0">
                          <a:solidFill>
                            <a:srgbClr val="FFFFFF"/>
                          </a:solidFill>
                          <a:effectLst/>
                          <a:latin typeface="Arial" panose="020B0604020202020204" pitchFamily="34" charset="0"/>
                        </a:rPr>
                        <a:t>Noticed OOH Media in Past 30 Days</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1" i="0" u="none" strike="noStrike" dirty="0">
                          <a:solidFill>
                            <a:srgbClr val="FFFFFF"/>
                          </a:solidFill>
                          <a:effectLst/>
                          <a:latin typeface="Arial" panose="020B0604020202020204" pitchFamily="34" charset="0"/>
                        </a:rPr>
                        <a:t>U.S.</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4">
                  <a:txBody>
                    <a:bodyPr/>
                    <a:lstStyle/>
                    <a:p>
                      <a:pPr algn="ctr" fontAlgn="b"/>
                      <a:r>
                        <a:rPr lang="en-US" sz="800" b="1" i="0" u="none" strike="noStrike" dirty="0">
                          <a:solidFill>
                            <a:srgbClr val="FFFFFF"/>
                          </a:solidFill>
                          <a:effectLst/>
                          <a:latin typeface="Arial" panose="020B0604020202020204" pitchFamily="34" charset="0"/>
                        </a:rPr>
                        <a:t>Ethnicity</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800" b="1" i="0" u="none" strike="noStrike" dirty="0">
                          <a:solidFill>
                            <a:srgbClr val="FFFFFF"/>
                          </a:solidFill>
                          <a:effectLst/>
                          <a:latin typeface="Arial" panose="020B0604020202020204" pitchFamily="34" charset="0"/>
                        </a:rPr>
                        <a:t>Age</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a:txBody>
                    <a:bodyPr/>
                    <a:lstStyle/>
                    <a:p>
                      <a:pPr algn="ctr" fontAlgn="b"/>
                      <a:r>
                        <a:rPr lang="en-US" sz="800" b="1" i="0" u="none" strike="noStrike" dirty="0">
                          <a:solidFill>
                            <a:srgbClr val="FFFFFF"/>
                          </a:solidFill>
                          <a:effectLst/>
                          <a:latin typeface="Arial" panose="020B0604020202020204" pitchFamily="34" charset="0"/>
                        </a:rPr>
                        <a:t>Income Level</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834891713"/>
                  </a:ext>
                </a:extLst>
              </a:tr>
              <a:tr h="126019">
                <a:tc vMerge="1">
                  <a:txBody>
                    <a:bodyPr/>
                    <a:lstStyle/>
                    <a:p>
                      <a:endParaRPr lang="en-US"/>
                    </a:p>
                  </a:txBody>
                  <a:tcPr/>
                </a:tc>
                <a:tc>
                  <a:txBody>
                    <a:bodyPr/>
                    <a:lstStyle/>
                    <a:p>
                      <a:pPr algn="ctr" fontAlgn="ctr"/>
                      <a:r>
                        <a:rPr lang="en-US" sz="800" b="1" i="0" u="none" strike="noStrike" dirty="0">
                          <a:solidFill>
                            <a:srgbClr val="FFFFFF"/>
                          </a:solidFill>
                          <a:effectLst/>
                          <a:latin typeface="Arial" panose="020B0604020202020204" pitchFamily="34" charset="0"/>
                        </a:rPr>
                        <a:t>Adults</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White</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Hispanic</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Black</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Asian</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18-34</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35-44</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45-64</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100k+</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893529316"/>
                  </a:ext>
                </a:extLst>
              </a:tr>
              <a:tr h="261271">
                <a:tc>
                  <a:txBody>
                    <a:bodyPr/>
                    <a:lstStyle/>
                    <a:p>
                      <a:pPr algn="l" fontAlgn="ctr"/>
                      <a:r>
                        <a:rPr lang="en-US" sz="800" b="0" i="0" u="none" strike="noStrike" dirty="0">
                          <a:solidFill>
                            <a:srgbClr val="000000"/>
                          </a:solidFill>
                          <a:effectLst/>
                          <a:latin typeface="Arial" panose="020B0604020202020204" pitchFamily="34" charset="0"/>
                        </a:rPr>
                        <a:t>Total OOH</a:t>
                      </a:r>
                    </a:p>
                    <a:p>
                      <a:pPr algn="l" fontAlgn="ctr"/>
                      <a:endParaRPr lang="en-US" sz="800" b="0" i="0" u="none" strike="noStrike" dirty="0">
                        <a:solidFill>
                          <a:srgbClr val="000000"/>
                        </a:solidFill>
                        <a:effectLst/>
                        <a:latin typeface="Arial" panose="020B0604020202020204" pitchFamily="34" charset="0"/>
                      </a:endParaRPr>
                    </a:p>
                    <a:p>
                      <a:pPr algn="l" fontAlgn="ctr"/>
                      <a:r>
                        <a:rPr lang="en-US" sz="800" b="0" i="0" u="none" strike="noStrike" dirty="0">
                          <a:solidFill>
                            <a:srgbClr val="000000"/>
                          </a:solidFill>
                          <a:effectLst/>
                          <a:latin typeface="Arial" panose="020B0604020202020204" pitchFamily="34" charset="0"/>
                        </a:rPr>
                        <a:t>Billboard</a:t>
                      </a:r>
                    </a:p>
                  </a:txBody>
                  <a:tcPr marL="3183" marR="3183" marT="3183"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88%</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69%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88%</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70%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91%</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65%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88%</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66%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92%</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72%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70%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90%</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72%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83%</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67%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76%</a:t>
                      </a:r>
                    </a:p>
                  </a:txBody>
                  <a:tcPr marL="3183" marR="3183" marT="3183" marB="0" anchor="ctr">
                    <a:lnL>
                      <a:noFill/>
                    </a:lnL>
                    <a:lnR>
                      <a:noFill/>
                    </a:lnR>
                    <a:lnT>
                      <a:noFill/>
                    </a:lnT>
                    <a:lnB>
                      <a:noFill/>
                    </a:lnB>
                  </a:tcPr>
                </a:tc>
                <a:extLst>
                  <a:ext uri="{0D108BD9-81ED-4DB2-BD59-A6C34878D82A}">
                    <a16:rowId xmlns:a16="http://schemas.microsoft.com/office/drawing/2014/main" val="3229872457"/>
                  </a:ext>
                </a:extLst>
              </a:tr>
              <a:tr h="261271">
                <a:tc>
                  <a:txBody>
                    <a:bodyPr/>
                    <a:lstStyle/>
                    <a:p>
                      <a:pPr algn="l" fontAlgn="ctr"/>
                      <a:r>
                        <a:rPr lang="en-US" sz="800" b="0" i="0" u="none" strike="noStrike" dirty="0">
                          <a:solidFill>
                            <a:srgbClr val="000000"/>
                          </a:solidFill>
                          <a:effectLst/>
                          <a:latin typeface="Arial" panose="020B0604020202020204" pitchFamily="34" charset="0"/>
                        </a:rPr>
                        <a:t>Printed signs in businesses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73%</a:t>
                      </a:r>
                    </a:p>
                  </a:txBody>
                  <a:tcPr marL="3183" marR="3183" marT="3183" marB="0" anchor="ctr">
                    <a:lnL>
                      <a:noFill/>
                    </a:lnL>
                    <a:lnR>
                      <a:noFill/>
                    </a:lnR>
                    <a:lnT>
                      <a:noFill/>
                    </a:lnT>
                    <a:lnB>
                      <a:noFill/>
                    </a:lnB>
                  </a:tcPr>
                </a:tc>
                <a:extLst>
                  <a:ext uri="{0D108BD9-81ED-4DB2-BD59-A6C34878D82A}">
                    <a16:rowId xmlns:a16="http://schemas.microsoft.com/office/drawing/2014/main" val="2922885402"/>
                  </a:ext>
                </a:extLst>
              </a:tr>
              <a:tr h="261271">
                <a:tc>
                  <a:txBody>
                    <a:bodyPr/>
                    <a:lstStyle/>
                    <a:p>
                      <a:pPr algn="l" fontAlgn="ctr"/>
                      <a:r>
                        <a:rPr lang="en-US" sz="800" b="0" i="0" u="none" strike="noStrike" dirty="0">
                          <a:solidFill>
                            <a:srgbClr val="000000"/>
                          </a:solidFill>
                          <a:effectLst/>
                          <a:latin typeface="Arial" panose="020B0604020202020204" pitchFamily="34" charset="0"/>
                        </a:rPr>
                        <a:t>Video screens at places of business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66%</a:t>
                      </a:r>
                    </a:p>
                  </a:txBody>
                  <a:tcPr marL="3183" marR="3183" marT="3183" marB="0" anchor="ctr">
                    <a:lnL>
                      <a:noFill/>
                    </a:lnL>
                    <a:lnR>
                      <a:noFill/>
                    </a:lnR>
                    <a:lnT>
                      <a:noFill/>
                    </a:lnT>
                    <a:lnB>
                      <a:noFill/>
                    </a:lnB>
                  </a:tcPr>
                </a:tc>
                <a:extLst>
                  <a:ext uri="{0D108BD9-81ED-4DB2-BD59-A6C34878D82A}">
                    <a16:rowId xmlns:a16="http://schemas.microsoft.com/office/drawing/2014/main" val="4166833564"/>
                  </a:ext>
                </a:extLst>
              </a:tr>
              <a:tr h="261271">
                <a:tc>
                  <a:txBody>
                    <a:bodyPr/>
                    <a:lstStyle/>
                    <a:p>
                      <a:pPr algn="l" fontAlgn="ctr"/>
                      <a:r>
                        <a:rPr lang="en-US" sz="800" b="0" i="0" u="none" strike="noStrike" dirty="0">
                          <a:solidFill>
                            <a:srgbClr val="000000"/>
                          </a:solidFill>
                          <a:effectLst/>
                          <a:latin typeface="Arial" panose="020B0604020202020204" pitchFamily="34" charset="0"/>
                        </a:rPr>
                        <a:t>Digital billboard or digital poster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3183" marR="3183" marT="3183" marB="0" anchor="ctr">
                    <a:lnL>
                      <a:noFill/>
                    </a:lnL>
                    <a:lnR>
                      <a:noFill/>
                    </a:lnR>
                    <a:lnT>
                      <a:noFill/>
                    </a:lnT>
                    <a:lnB>
                      <a:noFill/>
                    </a:lnB>
                  </a:tcPr>
                </a:tc>
                <a:extLst>
                  <a:ext uri="{0D108BD9-81ED-4DB2-BD59-A6C34878D82A}">
                    <a16:rowId xmlns:a16="http://schemas.microsoft.com/office/drawing/2014/main" val="1658520582"/>
                  </a:ext>
                </a:extLst>
              </a:tr>
              <a:tr h="261271">
                <a:tc>
                  <a:txBody>
                    <a:bodyPr/>
                    <a:lstStyle/>
                    <a:p>
                      <a:pPr algn="l" fontAlgn="ctr"/>
                      <a:r>
                        <a:rPr lang="en-US" sz="800" b="0" i="0" u="none" strike="noStrike" dirty="0">
                          <a:solidFill>
                            <a:srgbClr val="000000"/>
                          </a:solidFill>
                          <a:effectLst/>
                          <a:latin typeface="Arial" panose="020B0604020202020204" pitchFamily="34" charset="0"/>
                        </a:rPr>
                        <a:t>Poster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3183" marR="3183" marT="3183" marB="0" anchor="ctr">
                    <a:lnL>
                      <a:noFill/>
                    </a:lnL>
                    <a:lnR>
                      <a:noFill/>
                    </a:lnR>
                    <a:lnT>
                      <a:noFill/>
                    </a:lnT>
                    <a:lnB>
                      <a:noFill/>
                    </a:lnB>
                  </a:tcPr>
                </a:tc>
                <a:extLst>
                  <a:ext uri="{0D108BD9-81ED-4DB2-BD59-A6C34878D82A}">
                    <a16:rowId xmlns:a16="http://schemas.microsoft.com/office/drawing/2014/main" val="562664162"/>
                  </a:ext>
                </a:extLst>
              </a:tr>
              <a:tr h="261271">
                <a:tc>
                  <a:txBody>
                    <a:bodyPr/>
                    <a:lstStyle/>
                    <a:p>
                      <a:pPr algn="l" fontAlgn="ctr"/>
                      <a:r>
                        <a:rPr lang="en-US" sz="800" b="0" i="0" u="none" strike="noStrike" dirty="0">
                          <a:solidFill>
                            <a:srgbClr val="000000"/>
                          </a:solidFill>
                          <a:effectLst/>
                          <a:latin typeface="Arial" panose="020B0604020202020204" pitchFamily="34" charset="0"/>
                        </a:rPr>
                        <a:t>Wrapped vehicles or other signs on vehicles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3183" marR="3183" marT="3183" marB="0" anchor="ctr">
                    <a:lnL>
                      <a:noFill/>
                    </a:lnL>
                    <a:lnR>
                      <a:noFill/>
                    </a:lnR>
                    <a:lnT>
                      <a:noFill/>
                    </a:lnT>
                    <a:lnB>
                      <a:noFill/>
                    </a:lnB>
                  </a:tcPr>
                </a:tc>
                <a:extLst>
                  <a:ext uri="{0D108BD9-81ED-4DB2-BD59-A6C34878D82A}">
                    <a16:rowId xmlns:a16="http://schemas.microsoft.com/office/drawing/2014/main" val="3279986783"/>
                  </a:ext>
                </a:extLst>
              </a:tr>
              <a:tr h="261271">
                <a:tc>
                  <a:txBody>
                    <a:bodyPr/>
                    <a:lstStyle/>
                    <a:p>
                      <a:pPr algn="l" fontAlgn="ctr"/>
                      <a:r>
                        <a:rPr lang="en-US" sz="800" b="0" i="0" u="none" strike="noStrike" dirty="0">
                          <a:solidFill>
                            <a:srgbClr val="000000"/>
                          </a:solidFill>
                          <a:effectLst/>
                          <a:latin typeface="Arial" panose="020B0604020202020204" pitchFamily="34" charset="0"/>
                        </a:rPr>
                        <a:t>Any street-level print advertising such as sidewalk kiosks or displays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3183" marR="3183" marT="3183" marB="0" anchor="ctr">
                    <a:lnL>
                      <a:noFill/>
                    </a:lnL>
                    <a:lnR>
                      <a:noFill/>
                    </a:lnR>
                    <a:lnT>
                      <a:noFill/>
                    </a:lnT>
                    <a:lnB>
                      <a:noFill/>
                    </a:lnB>
                  </a:tcPr>
                </a:tc>
                <a:extLst>
                  <a:ext uri="{0D108BD9-81ED-4DB2-BD59-A6C34878D82A}">
                    <a16:rowId xmlns:a16="http://schemas.microsoft.com/office/drawing/2014/main" val="803734318"/>
                  </a:ext>
                </a:extLst>
              </a:tr>
              <a:tr h="261271">
                <a:tc>
                  <a:txBody>
                    <a:bodyPr/>
                    <a:lstStyle/>
                    <a:p>
                      <a:pPr algn="l" fontAlgn="ctr"/>
                      <a:r>
                        <a:rPr lang="en-US" sz="800" b="0" i="0" u="none" strike="noStrike" dirty="0">
                          <a:solidFill>
                            <a:srgbClr val="000000"/>
                          </a:solidFill>
                          <a:effectLst/>
                          <a:latin typeface="Arial" panose="020B0604020202020204" pitchFamily="34" charset="0"/>
                        </a:rPr>
                        <a:t>Side of a public bus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3183" marR="3183" marT="3183" marB="0" anchor="ctr">
                    <a:lnL>
                      <a:noFill/>
                    </a:lnL>
                    <a:lnR>
                      <a:noFill/>
                    </a:lnR>
                    <a:lnT>
                      <a:noFill/>
                    </a:lnT>
                    <a:lnB>
                      <a:noFill/>
                    </a:lnB>
                  </a:tcPr>
                </a:tc>
                <a:extLst>
                  <a:ext uri="{0D108BD9-81ED-4DB2-BD59-A6C34878D82A}">
                    <a16:rowId xmlns:a16="http://schemas.microsoft.com/office/drawing/2014/main" val="3984961431"/>
                  </a:ext>
                </a:extLst>
              </a:tr>
              <a:tr h="261271">
                <a:tc>
                  <a:txBody>
                    <a:bodyPr/>
                    <a:lstStyle/>
                    <a:p>
                      <a:pPr algn="l" fontAlgn="ctr"/>
                      <a:r>
                        <a:rPr lang="en-US" sz="800" b="0" i="0" u="none" strike="noStrike" dirty="0">
                          <a:solidFill>
                            <a:srgbClr val="000000"/>
                          </a:solidFill>
                          <a:effectLst/>
                          <a:latin typeface="Arial" panose="020B0604020202020204" pitchFamily="34" charset="0"/>
                        </a:rPr>
                        <a:t>Any street-level digital advertising such as sidewalk kiosks or displays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extLst>
                  <a:ext uri="{0D108BD9-81ED-4DB2-BD59-A6C34878D82A}">
                    <a16:rowId xmlns:a16="http://schemas.microsoft.com/office/drawing/2014/main" val="2437060089"/>
                  </a:ext>
                </a:extLst>
              </a:tr>
              <a:tr h="261271">
                <a:tc>
                  <a:txBody>
                    <a:bodyPr/>
                    <a:lstStyle/>
                    <a:p>
                      <a:pPr algn="l" fontAlgn="ctr"/>
                      <a:r>
                        <a:rPr lang="en-US" sz="800" b="0" i="0" u="none" strike="noStrike" dirty="0">
                          <a:solidFill>
                            <a:srgbClr val="000000"/>
                          </a:solidFill>
                          <a:effectLst/>
                          <a:latin typeface="Arial" panose="020B0604020202020204" pitchFamily="34" charset="0"/>
                        </a:rPr>
                        <a:t>Shopping mall</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3183" marR="3183" marT="3183" marB="0" anchor="ctr">
                    <a:lnL>
                      <a:noFill/>
                    </a:lnL>
                    <a:lnR>
                      <a:noFill/>
                    </a:lnR>
                    <a:lnT>
                      <a:noFill/>
                    </a:lnT>
                    <a:lnB>
                      <a:noFill/>
                    </a:lnB>
                  </a:tcPr>
                </a:tc>
                <a:extLst>
                  <a:ext uri="{0D108BD9-81ED-4DB2-BD59-A6C34878D82A}">
                    <a16:rowId xmlns:a16="http://schemas.microsoft.com/office/drawing/2014/main" val="1285816606"/>
                  </a:ext>
                </a:extLst>
              </a:tr>
              <a:tr h="261271">
                <a:tc>
                  <a:txBody>
                    <a:bodyPr/>
                    <a:lstStyle/>
                    <a:p>
                      <a:pPr algn="l" fontAlgn="ctr"/>
                      <a:r>
                        <a:rPr lang="en-US" sz="800" b="0" i="0" u="none" strike="noStrike" dirty="0">
                          <a:solidFill>
                            <a:srgbClr val="000000"/>
                          </a:solidFill>
                          <a:effectLst/>
                          <a:latin typeface="Arial" panose="020B0604020202020204" pitchFamily="34" charset="0"/>
                        </a:rPr>
                        <a:t>Mobile billboards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3183" marR="3183" marT="3183" marB="0" anchor="ctr">
                    <a:lnL>
                      <a:noFill/>
                    </a:lnL>
                    <a:lnR>
                      <a:noFill/>
                    </a:lnR>
                    <a:lnT>
                      <a:noFill/>
                    </a:lnT>
                    <a:lnB>
                      <a:noFill/>
                    </a:lnB>
                  </a:tcPr>
                </a:tc>
                <a:extLst>
                  <a:ext uri="{0D108BD9-81ED-4DB2-BD59-A6C34878D82A}">
                    <a16:rowId xmlns:a16="http://schemas.microsoft.com/office/drawing/2014/main" val="1268629413"/>
                  </a:ext>
                </a:extLst>
              </a:tr>
              <a:tr h="261271">
                <a:tc>
                  <a:txBody>
                    <a:bodyPr/>
                    <a:lstStyle/>
                    <a:p>
                      <a:pPr algn="l" fontAlgn="ctr"/>
                      <a:r>
                        <a:rPr lang="en-US" sz="800" b="0" i="0" u="none" strike="noStrike" dirty="0">
                          <a:solidFill>
                            <a:srgbClr val="000000"/>
                          </a:solidFill>
                          <a:effectLst/>
                          <a:latin typeface="Arial" panose="020B0604020202020204" pitchFamily="34" charset="0"/>
                        </a:rPr>
                        <a:t>Printed ads in bus shelters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3183" marR="3183" marT="3183" marB="0" anchor="ctr">
                    <a:lnL>
                      <a:noFill/>
                    </a:lnL>
                    <a:lnR>
                      <a:noFill/>
                    </a:lnR>
                    <a:lnT>
                      <a:noFill/>
                    </a:lnT>
                    <a:lnB>
                      <a:noFill/>
                    </a:lnB>
                  </a:tcPr>
                </a:tc>
                <a:extLst>
                  <a:ext uri="{0D108BD9-81ED-4DB2-BD59-A6C34878D82A}">
                    <a16:rowId xmlns:a16="http://schemas.microsoft.com/office/drawing/2014/main" val="587748243"/>
                  </a:ext>
                </a:extLst>
              </a:tr>
              <a:tr h="261271">
                <a:tc>
                  <a:txBody>
                    <a:bodyPr/>
                    <a:lstStyle/>
                    <a:p>
                      <a:pPr algn="l" fontAlgn="ctr"/>
                      <a:r>
                        <a:rPr lang="en-US" sz="800" b="0" i="0" u="none" strike="noStrike" dirty="0">
                          <a:solidFill>
                            <a:srgbClr val="000000"/>
                          </a:solidFill>
                          <a:effectLst/>
                          <a:latin typeface="Arial" panose="020B0604020202020204" pitchFamily="34" charset="0"/>
                        </a:rPr>
                        <a:t>Movie theater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32%</a:t>
                      </a:r>
                    </a:p>
                  </a:txBody>
                  <a:tcPr marL="3183" marR="3183" marT="3183" marB="0" anchor="ctr">
                    <a:lnL>
                      <a:noFill/>
                    </a:lnL>
                    <a:lnR>
                      <a:noFill/>
                    </a:lnR>
                    <a:lnT>
                      <a:noFill/>
                    </a:lnT>
                    <a:lnB>
                      <a:noFill/>
                    </a:lnB>
                  </a:tcPr>
                </a:tc>
                <a:extLst>
                  <a:ext uri="{0D108BD9-81ED-4DB2-BD59-A6C34878D82A}">
                    <a16:rowId xmlns:a16="http://schemas.microsoft.com/office/drawing/2014/main" val="1597023989"/>
                  </a:ext>
                </a:extLst>
              </a:tr>
              <a:tr h="261271">
                <a:tc>
                  <a:txBody>
                    <a:bodyPr/>
                    <a:lstStyle/>
                    <a:p>
                      <a:pPr algn="l" fontAlgn="ctr"/>
                      <a:r>
                        <a:rPr lang="en-US" sz="800" b="0" i="0" u="none" strike="noStrike" dirty="0">
                          <a:solidFill>
                            <a:srgbClr val="000000"/>
                          </a:solidFill>
                          <a:effectLst/>
                          <a:latin typeface="Arial" panose="020B0604020202020204" pitchFamily="34" charset="0"/>
                        </a:rPr>
                        <a:t>Printed ads in commuter rail or subway car, platform, or station</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31%</a:t>
                      </a:r>
                    </a:p>
                  </a:txBody>
                  <a:tcPr marL="3183" marR="3183" marT="3183" marB="0" anchor="ctr">
                    <a:lnL>
                      <a:noFill/>
                    </a:lnL>
                    <a:lnR>
                      <a:noFill/>
                    </a:lnR>
                    <a:lnT>
                      <a:noFill/>
                    </a:lnT>
                    <a:lnB>
                      <a:noFill/>
                    </a:lnB>
                  </a:tcPr>
                </a:tc>
                <a:extLst>
                  <a:ext uri="{0D108BD9-81ED-4DB2-BD59-A6C34878D82A}">
                    <a16:rowId xmlns:a16="http://schemas.microsoft.com/office/drawing/2014/main" val="1353625765"/>
                  </a:ext>
                </a:extLst>
              </a:tr>
              <a:tr h="261271">
                <a:tc>
                  <a:txBody>
                    <a:bodyPr/>
                    <a:lstStyle/>
                    <a:p>
                      <a:pPr algn="l" fontAlgn="ctr"/>
                      <a:r>
                        <a:rPr lang="en-US" sz="800" b="0" i="0" u="none" strike="noStrike" dirty="0">
                          <a:solidFill>
                            <a:srgbClr val="000000"/>
                          </a:solidFill>
                          <a:effectLst/>
                          <a:latin typeface="Arial" panose="020B0604020202020204" pitchFamily="34" charset="0"/>
                        </a:rPr>
                        <a:t>Ride-share vehicle (exterior or interior)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29%</a:t>
                      </a:r>
                    </a:p>
                  </a:txBody>
                  <a:tcPr marL="3183" marR="3183" marT="3183" marB="0" anchor="ctr">
                    <a:lnL>
                      <a:noFill/>
                    </a:lnL>
                    <a:lnR>
                      <a:noFill/>
                    </a:lnR>
                    <a:lnT>
                      <a:noFill/>
                    </a:lnT>
                    <a:lnB>
                      <a:noFill/>
                    </a:lnB>
                  </a:tcPr>
                </a:tc>
                <a:extLst>
                  <a:ext uri="{0D108BD9-81ED-4DB2-BD59-A6C34878D82A}">
                    <a16:rowId xmlns:a16="http://schemas.microsoft.com/office/drawing/2014/main" val="1466762294"/>
                  </a:ext>
                </a:extLst>
              </a:tr>
              <a:tr h="261271">
                <a:tc>
                  <a:txBody>
                    <a:bodyPr/>
                    <a:lstStyle/>
                    <a:p>
                      <a:pPr algn="l" fontAlgn="ctr"/>
                      <a:r>
                        <a:rPr lang="en-US" sz="800" b="0" i="0" u="none" strike="noStrike" dirty="0">
                          <a:solidFill>
                            <a:srgbClr val="000000"/>
                          </a:solidFill>
                          <a:effectLst/>
                          <a:latin typeface="Arial" panose="020B0604020202020204" pitchFamily="34" charset="0"/>
                        </a:rPr>
                        <a:t>Digital ads in bus shelters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27%</a:t>
                      </a:r>
                    </a:p>
                  </a:txBody>
                  <a:tcPr marL="3183" marR="3183" marT="3183" marB="0" anchor="ctr">
                    <a:lnL>
                      <a:noFill/>
                    </a:lnL>
                    <a:lnR>
                      <a:noFill/>
                    </a:lnR>
                    <a:lnT>
                      <a:noFill/>
                    </a:lnT>
                    <a:lnB>
                      <a:noFill/>
                    </a:lnB>
                  </a:tcPr>
                </a:tc>
                <a:extLst>
                  <a:ext uri="{0D108BD9-81ED-4DB2-BD59-A6C34878D82A}">
                    <a16:rowId xmlns:a16="http://schemas.microsoft.com/office/drawing/2014/main" val="447611457"/>
                  </a:ext>
                </a:extLst>
              </a:tr>
              <a:tr h="261271">
                <a:tc>
                  <a:txBody>
                    <a:bodyPr/>
                    <a:lstStyle/>
                    <a:p>
                      <a:pPr algn="l" fontAlgn="ctr"/>
                      <a:r>
                        <a:rPr lang="en-US" sz="800" b="0" i="0" u="none" strike="noStrike" dirty="0">
                          <a:solidFill>
                            <a:srgbClr val="000000"/>
                          </a:solidFill>
                          <a:effectLst/>
                          <a:latin typeface="Arial" panose="020B0604020202020204" pitchFamily="34" charset="0"/>
                        </a:rPr>
                        <a:t>Taxicab (exterior or interior)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24%</a:t>
                      </a:r>
                    </a:p>
                  </a:txBody>
                  <a:tcPr marL="3183" marR="3183" marT="3183" marB="0" anchor="ctr">
                    <a:lnL>
                      <a:noFill/>
                    </a:lnL>
                    <a:lnR>
                      <a:noFill/>
                    </a:lnR>
                    <a:lnT>
                      <a:noFill/>
                    </a:lnT>
                    <a:lnB>
                      <a:noFill/>
                    </a:lnB>
                  </a:tcPr>
                </a:tc>
                <a:extLst>
                  <a:ext uri="{0D108BD9-81ED-4DB2-BD59-A6C34878D82A}">
                    <a16:rowId xmlns:a16="http://schemas.microsoft.com/office/drawing/2014/main" val="714536958"/>
                  </a:ext>
                </a:extLst>
              </a:tr>
              <a:tr h="261271">
                <a:tc>
                  <a:txBody>
                    <a:bodyPr/>
                    <a:lstStyle/>
                    <a:p>
                      <a:pPr algn="l" fontAlgn="ctr"/>
                      <a:r>
                        <a:rPr lang="en-US" sz="800" b="0" i="0" u="none" strike="noStrike" dirty="0">
                          <a:solidFill>
                            <a:srgbClr val="000000"/>
                          </a:solidFill>
                          <a:effectLst/>
                          <a:latin typeface="Arial" panose="020B0604020202020204" pitchFamily="34" charset="0"/>
                        </a:rPr>
                        <a:t>Digital ads in commuter rail or subway car, platform, or station</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24%</a:t>
                      </a:r>
                    </a:p>
                  </a:txBody>
                  <a:tcPr marL="3183" marR="3183" marT="3183" marB="0" anchor="ctr">
                    <a:lnL>
                      <a:noFill/>
                    </a:lnL>
                    <a:lnR>
                      <a:noFill/>
                    </a:lnR>
                    <a:lnT>
                      <a:noFill/>
                    </a:lnT>
                    <a:lnB>
                      <a:noFill/>
                    </a:lnB>
                  </a:tcPr>
                </a:tc>
                <a:extLst>
                  <a:ext uri="{0D108BD9-81ED-4DB2-BD59-A6C34878D82A}">
                    <a16:rowId xmlns:a16="http://schemas.microsoft.com/office/drawing/2014/main" val="3808929507"/>
                  </a:ext>
                </a:extLst>
              </a:tr>
              <a:tr h="261271">
                <a:tc>
                  <a:txBody>
                    <a:bodyPr/>
                    <a:lstStyle/>
                    <a:p>
                      <a:pPr algn="l" fontAlgn="ctr"/>
                      <a:r>
                        <a:rPr lang="en-US" sz="800" b="0" i="0" u="none" strike="noStrike" dirty="0">
                          <a:solidFill>
                            <a:srgbClr val="000000"/>
                          </a:solidFill>
                          <a:effectLst/>
                          <a:latin typeface="Arial" panose="020B0604020202020204" pitchFamily="34" charset="0"/>
                        </a:rPr>
                        <a:t>Airport</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24%</a:t>
                      </a:r>
                    </a:p>
                  </a:txBody>
                  <a:tcPr marL="3183" marR="3183" marT="3183" marB="0" anchor="ctr">
                    <a:lnL>
                      <a:noFill/>
                    </a:lnL>
                    <a:lnR>
                      <a:noFill/>
                    </a:lnR>
                    <a:lnT>
                      <a:noFill/>
                    </a:lnT>
                    <a:lnB>
                      <a:noFill/>
                    </a:lnB>
                  </a:tcPr>
                </a:tc>
                <a:extLst>
                  <a:ext uri="{0D108BD9-81ED-4DB2-BD59-A6C34878D82A}">
                    <a16:rowId xmlns:a16="http://schemas.microsoft.com/office/drawing/2014/main" val="2107796706"/>
                  </a:ext>
                </a:extLst>
              </a:tr>
            </a:tbl>
          </a:graphicData>
        </a:graphic>
      </p:graphicFrame>
    </p:spTree>
    <p:extLst>
      <p:ext uri="{BB962C8B-B14F-4D97-AF65-F5344CB8AC3E}">
        <p14:creationId xmlns:p14="http://schemas.microsoft.com/office/powerpoint/2010/main" val="2402179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rPr dirty="0"/>
              <a:t>OAAA</a:t>
            </a:r>
            <a:r>
              <a:rPr lang="en-US" dirty="0"/>
              <a:t>4</a:t>
            </a:r>
            <a:endParaRPr dirty="0"/>
          </a:p>
        </p:txBody>
      </p:sp>
      <p:sp>
        <p:nvSpPr>
          <p:cNvPr id="6" name="main_title">
            <a:extLst>
              <a:ext uri="{FF2B5EF4-FFF2-40B4-BE49-F238E27FC236}">
                <a16:creationId xmlns:a16="http://schemas.microsoft.com/office/drawing/2014/main" id="{533C27E3-CD81-3135-1156-7FFF4C65A1C8}"/>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OOH Viewership Indexed</a:t>
            </a:r>
          </a:p>
        </p:txBody>
      </p:sp>
      <p:sp>
        <p:nvSpPr>
          <p:cNvPr id="5" name="TextBox 4">
            <a:extLst>
              <a:ext uri="{FF2B5EF4-FFF2-40B4-BE49-F238E27FC236}">
                <a16:creationId xmlns:a16="http://schemas.microsoft.com/office/drawing/2014/main" id="{40798F95-93BC-82D1-0EC1-FA18ACFDADCB}"/>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 reflects an index of each group noticing each form of advertisement in the past 30 days, see appendix for full sample details.</a:t>
            </a:r>
          </a:p>
        </p:txBody>
      </p:sp>
      <p:graphicFrame>
        <p:nvGraphicFramePr>
          <p:cNvPr id="7" name="Table 6">
            <a:extLst>
              <a:ext uri="{FF2B5EF4-FFF2-40B4-BE49-F238E27FC236}">
                <a16:creationId xmlns:a16="http://schemas.microsoft.com/office/drawing/2014/main" id="{142B17DB-B7DB-D836-8848-A0794BDBA80B}"/>
              </a:ext>
            </a:extLst>
          </p:cNvPr>
          <p:cNvGraphicFramePr>
            <a:graphicFrameLocks noGrp="1"/>
          </p:cNvGraphicFramePr>
          <p:nvPr>
            <p:extLst>
              <p:ext uri="{D42A27DB-BD31-4B8C-83A1-F6EECF244321}">
                <p14:modId xmlns:p14="http://schemas.microsoft.com/office/powerpoint/2010/main" val="1323570169"/>
              </p:ext>
            </p:extLst>
          </p:nvPr>
        </p:nvGraphicFramePr>
        <p:xfrm>
          <a:off x="931296" y="1248779"/>
          <a:ext cx="10329410" cy="5413413"/>
        </p:xfrm>
        <a:graphic>
          <a:graphicData uri="http://schemas.openxmlformats.org/drawingml/2006/table">
            <a:tbl>
              <a:tblPr/>
              <a:tblGrid>
                <a:gridCol w="2213444">
                  <a:extLst>
                    <a:ext uri="{9D8B030D-6E8A-4147-A177-3AD203B41FA5}">
                      <a16:colId xmlns:a16="http://schemas.microsoft.com/office/drawing/2014/main" val="1327059209"/>
                    </a:ext>
                  </a:extLst>
                </a:gridCol>
                <a:gridCol w="901774">
                  <a:extLst>
                    <a:ext uri="{9D8B030D-6E8A-4147-A177-3AD203B41FA5}">
                      <a16:colId xmlns:a16="http://schemas.microsoft.com/office/drawing/2014/main" val="1689861685"/>
                    </a:ext>
                  </a:extLst>
                </a:gridCol>
                <a:gridCol w="901774">
                  <a:extLst>
                    <a:ext uri="{9D8B030D-6E8A-4147-A177-3AD203B41FA5}">
                      <a16:colId xmlns:a16="http://schemas.microsoft.com/office/drawing/2014/main" val="3260386946"/>
                    </a:ext>
                  </a:extLst>
                </a:gridCol>
                <a:gridCol w="901774">
                  <a:extLst>
                    <a:ext uri="{9D8B030D-6E8A-4147-A177-3AD203B41FA5}">
                      <a16:colId xmlns:a16="http://schemas.microsoft.com/office/drawing/2014/main" val="1435234640"/>
                    </a:ext>
                  </a:extLst>
                </a:gridCol>
                <a:gridCol w="901774">
                  <a:extLst>
                    <a:ext uri="{9D8B030D-6E8A-4147-A177-3AD203B41FA5}">
                      <a16:colId xmlns:a16="http://schemas.microsoft.com/office/drawing/2014/main" val="1757160801"/>
                    </a:ext>
                  </a:extLst>
                </a:gridCol>
                <a:gridCol w="901774">
                  <a:extLst>
                    <a:ext uri="{9D8B030D-6E8A-4147-A177-3AD203B41FA5}">
                      <a16:colId xmlns:a16="http://schemas.microsoft.com/office/drawing/2014/main" val="3950686208"/>
                    </a:ext>
                  </a:extLst>
                </a:gridCol>
                <a:gridCol w="901774">
                  <a:extLst>
                    <a:ext uri="{9D8B030D-6E8A-4147-A177-3AD203B41FA5}">
                      <a16:colId xmlns:a16="http://schemas.microsoft.com/office/drawing/2014/main" val="2769003567"/>
                    </a:ext>
                  </a:extLst>
                </a:gridCol>
                <a:gridCol w="901774">
                  <a:extLst>
                    <a:ext uri="{9D8B030D-6E8A-4147-A177-3AD203B41FA5}">
                      <a16:colId xmlns:a16="http://schemas.microsoft.com/office/drawing/2014/main" val="224764506"/>
                    </a:ext>
                  </a:extLst>
                </a:gridCol>
                <a:gridCol w="901774">
                  <a:extLst>
                    <a:ext uri="{9D8B030D-6E8A-4147-A177-3AD203B41FA5}">
                      <a16:colId xmlns:a16="http://schemas.microsoft.com/office/drawing/2014/main" val="97460581"/>
                    </a:ext>
                  </a:extLst>
                </a:gridCol>
                <a:gridCol w="901774">
                  <a:extLst>
                    <a:ext uri="{9D8B030D-6E8A-4147-A177-3AD203B41FA5}">
                      <a16:colId xmlns:a16="http://schemas.microsoft.com/office/drawing/2014/main" val="1139704509"/>
                    </a:ext>
                  </a:extLst>
                </a:gridCol>
              </a:tblGrid>
              <a:tr h="112559">
                <a:tc rowSpan="2">
                  <a:txBody>
                    <a:bodyPr/>
                    <a:lstStyle/>
                    <a:p>
                      <a:pPr algn="l" fontAlgn="ctr"/>
                      <a:r>
                        <a:rPr lang="en-US" sz="800" b="1" i="1" u="none" strike="noStrike" dirty="0">
                          <a:solidFill>
                            <a:srgbClr val="FFFFFF"/>
                          </a:solidFill>
                          <a:effectLst/>
                          <a:latin typeface="Arial" panose="020B0604020202020204" pitchFamily="34" charset="0"/>
                        </a:rPr>
                        <a:t>Noticed OOH Media in Past 30 Days</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1" i="0" u="none" strike="noStrike" dirty="0">
                          <a:solidFill>
                            <a:srgbClr val="FFFFFF"/>
                          </a:solidFill>
                          <a:effectLst/>
                          <a:latin typeface="Arial" panose="020B0604020202020204" pitchFamily="34" charset="0"/>
                        </a:rPr>
                        <a:t>U.S.</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4">
                  <a:txBody>
                    <a:bodyPr/>
                    <a:lstStyle/>
                    <a:p>
                      <a:pPr algn="ctr" fontAlgn="b"/>
                      <a:r>
                        <a:rPr lang="en-US" sz="800" b="1" i="0" u="none" strike="noStrike" dirty="0">
                          <a:solidFill>
                            <a:srgbClr val="FFFFFF"/>
                          </a:solidFill>
                          <a:effectLst/>
                          <a:latin typeface="Arial" panose="020B0604020202020204" pitchFamily="34" charset="0"/>
                        </a:rPr>
                        <a:t>Ethnicity</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800" b="1" i="0" u="none" strike="noStrike" dirty="0">
                          <a:solidFill>
                            <a:srgbClr val="FFFFFF"/>
                          </a:solidFill>
                          <a:effectLst/>
                          <a:latin typeface="Arial" panose="020B0604020202020204" pitchFamily="34" charset="0"/>
                        </a:rPr>
                        <a:t>Age</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a:txBody>
                    <a:bodyPr/>
                    <a:lstStyle/>
                    <a:p>
                      <a:pPr algn="ctr" fontAlgn="b"/>
                      <a:r>
                        <a:rPr lang="en-US" sz="800" b="1" i="0" u="none" strike="noStrike" dirty="0">
                          <a:solidFill>
                            <a:srgbClr val="FFFFFF"/>
                          </a:solidFill>
                          <a:effectLst/>
                          <a:latin typeface="Arial" panose="020B0604020202020204" pitchFamily="34" charset="0"/>
                        </a:rPr>
                        <a:t>Income Level</a:t>
                      </a:r>
                    </a:p>
                  </a:txBody>
                  <a:tcPr marL="3183" marR="3183" marT="318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881211632"/>
                  </a:ext>
                </a:extLst>
              </a:tr>
              <a:tr h="112559">
                <a:tc vMerge="1">
                  <a:txBody>
                    <a:bodyPr/>
                    <a:lstStyle/>
                    <a:p>
                      <a:endParaRPr lang="en-US"/>
                    </a:p>
                  </a:txBody>
                  <a:tcPr/>
                </a:tc>
                <a:tc>
                  <a:txBody>
                    <a:bodyPr/>
                    <a:lstStyle/>
                    <a:p>
                      <a:pPr algn="ctr" fontAlgn="ctr"/>
                      <a:r>
                        <a:rPr lang="en-US" sz="800" b="1" i="0" u="none" strike="noStrike" dirty="0">
                          <a:solidFill>
                            <a:srgbClr val="FFFFFF"/>
                          </a:solidFill>
                          <a:effectLst/>
                          <a:latin typeface="Arial" panose="020B0604020202020204" pitchFamily="34" charset="0"/>
                        </a:rPr>
                        <a:t>Adults</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White</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Hispanic</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Black</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Asian</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18-34</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35-44</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45-64</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100k+</a:t>
                      </a:r>
                    </a:p>
                  </a:txBody>
                  <a:tcPr marL="3183" marR="3183" marT="318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493099878"/>
                  </a:ext>
                </a:extLst>
              </a:tr>
              <a:tr h="261268">
                <a:tc>
                  <a:txBody>
                    <a:bodyPr/>
                    <a:lstStyle/>
                    <a:p>
                      <a:pPr algn="l" fontAlgn="ctr"/>
                      <a:r>
                        <a:rPr lang="en-US" sz="800" b="0" i="0" u="none" strike="noStrike" dirty="0">
                          <a:solidFill>
                            <a:srgbClr val="000000"/>
                          </a:solidFill>
                          <a:effectLst/>
                          <a:latin typeface="Arial" panose="020B0604020202020204" pitchFamily="34" charset="0"/>
                        </a:rPr>
                        <a:t>Total OOH</a:t>
                      </a:r>
                    </a:p>
                    <a:p>
                      <a:pPr algn="l" fontAlgn="ctr"/>
                      <a:endParaRPr lang="en-US" sz="800" b="0" i="0" u="none" strike="noStrike" dirty="0">
                        <a:solidFill>
                          <a:srgbClr val="000000"/>
                        </a:solidFill>
                        <a:effectLst/>
                        <a:latin typeface="Arial" panose="020B0604020202020204" pitchFamily="34" charset="0"/>
                      </a:endParaRPr>
                    </a:p>
                    <a:p>
                      <a:pPr algn="l" fontAlgn="ctr"/>
                      <a:r>
                        <a:rPr lang="en-US" sz="800" b="0" i="0" u="none" strike="noStrike" dirty="0">
                          <a:solidFill>
                            <a:srgbClr val="000000"/>
                          </a:solidFill>
                          <a:effectLst/>
                          <a:latin typeface="Arial" panose="020B0604020202020204" pitchFamily="34" charset="0"/>
                        </a:rPr>
                        <a:t>Billboard</a:t>
                      </a:r>
                    </a:p>
                  </a:txBody>
                  <a:tcPr marL="3183" marR="3183" marT="3183"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101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94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101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94</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97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p>
                      <a:pPr algn="ctr" fontAlgn="ctr"/>
                      <a:endParaRPr lang="en-US" sz="1000" b="0" i="0" u="none" strike="noStrike" dirty="0">
                        <a:solidFill>
                          <a:srgbClr val="000000"/>
                        </a:solidFill>
                        <a:effectLst/>
                        <a:latin typeface="Arial" panose="020B0604020202020204" pitchFamily="34" charset="0"/>
                      </a:endParaRPr>
                    </a:p>
                    <a:p>
                      <a:pPr algn="ctr" fontAlgn="ctr"/>
                      <a:r>
                        <a:rPr lang="en-US" sz="1000" b="0" i="0" u="none" strike="noStrike" dirty="0">
                          <a:solidFill>
                            <a:srgbClr val="000000"/>
                          </a:solidFill>
                          <a:effectLst/>
                          <a:latin typeface="Arial" panose="020B0604020202020204" pitchFamily="34" charset="0"/>
                        </a:rPr>
                        <a:t>110</a:t>
                      </a:r>
                    </a:p>
                  </a:txBody>
                  <a:tcPr marL="3183" marR="3183" marT="3183" marB="0" anchor="ctr">
                    <a:lnL>
                      <a:noFill/>
                    </a:lnL>
                    <a:lnR>
                      <a:noFill/>
                    </a:lnR>
                    <a:lnT>
                      <a:noFill/>
                    </a:lnT>
                    <a:lnB>
                      <a:noFill/>
                    </a:lnB>
                  </a:tcPr>
                </a:tc>
                <a:extLst>
                  <a:ext uri="{0D108BD9-81ED-4DB2-BD59-A6C34878D82A}">
                    <a16:rowId xmlns:a16="http://schemas.microsoft.com/office/drawing/2014/main" val="1663202155"/>
                  </a:ext>
                </a:extLst>
              </a:tr>
              <a:tr h="261268">
                <a:tc>
                  <a:txBody>
                    <a:bodyPr/>
                    <a:lstStyle/>
                    <a:p>
                      <a:pPr algn="l" fontAlgn="ctr"/>
                      <a:r>
                        <a:rPr lang="en-US" sz="800" b="0" i="0" u="none" strike="noStrike" dirty="0">
                          <a:solidFill>
                            <a:srgbClr val="000000"/>
                          </a:solidFill>
                          <a:effectLst/>
                          <a:latin typeface="Arial" panose="020B0604020202020204" pitchFamily="34" charset="0"/>
                        </a:rPr>
                        <a:t>Printed signs in businesses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116</a:t>
                      </a:r>
                    </a:p>
                  </a:txBody>
                  <a:tcPr marL="3183" marR="3183" marT="3183" marB="0" anchor="ctr">
                    <a:lnL>
                      <a:noFill/>
                    </a:lnL>
                    <a:lnR>
                      <a:noFill/>
                    </a:lnR>
                    <a:lnT>
                      <a:noFill/>
                    </a:lnT>
                    <a:lnB>
                      <a:noFill/>
                    </a:lnB>
                  </a:tcPr>
                </a:tc>
                <a:extLst>
                  <a:ext uri="{0D108BD9-81ED-4DB2-BD59-A6C34878D82A}">
                    <a16:rowId xmlns:a16="http://schemas.microsoft.com/office/drawing/2014/main" val="3393259517"/>
                  </a:ext>
                </a:extLst>
              </a:tr>
              <a:tr h="261268">
                <a:tc>
                  <a:txBody>
                    <a:bodyPr/>
                    <a:lstStyle/>
                    <a:p>
                      <a:pPr algn="l" fontAlgn="ctr"/>
                      <a:r>
                        <a:rPr lang="en-US" sz="800" b="0" i="0" u="none" strike="noStrike" dirty="0">
                          <a:solidFill>
                            <a:srgbClr val="000000"/>
                          </a:solidFill>
                          <a:effectLst/>
                          <a:latin typeface="Arial" panose="020B0604020202020204" pitchFamily="34" charset="0"/>
                        </a:rPr>
                        <a:t>Video screens at places of business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122</a:t>
                      </a:r>
                    </a:p>
                  </a:txBody>
                  <a:tcPr marL="3183" marR="3183" marT="3183" marB="0" anchor="ctr">
                    <a:lnL>
                      <a:noFill/>
                    </a:lnL>
                    <a:lnR>
                      <a:noFill/>
                    </a:lnR>
                    <a:lnT>
                      <a:noFill/>
                    </a:lnT>
                    <a:lnB>
                      <a:noFill/>
                    </a:lnB>
                  </a:tcPr>
                </a:tc>
                <a:extLst>
                  <a:ext uri="{0D108BD9-81ED-4DB2-BD59-A6C34878D82A}">
                    <a16:rowId xmlns:a16="http://schemas.microsoft.com/office/drawing/2014/main" val="3225766657"/>
                  </a:ext>
                </a:extLst>
              </a:tr>
              <a:tr h="261268">
                <a:tc>
                  <a:txBody>
                    <a:bodyPr/>
                    <a:lstStyle/>
                    <a:p>
                      <a:pPr algn="l" fontAlgn="ctr"/>
                      <a:r>
                        <a:rPr lang="en-US" sz="800" b="0" i="0" u="none" strike="noStrike" dirty="0">
                          <a:solidFill>
                            <a:srgbClr val="000000"/>
                          </a:solidFill>
                          <a:effectLst/>
                          <a:latin typeface="Arial" panose="020B0604020202020204" pitchFamily="34" charset="0"/>
                        </a:rPr>
                        <a:t>Digital billboard or digital poster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122</a:t>
                      </a:r>
                    </a:p>
                  </a:txBody>
                  <a:tcPr marL="3183" marR="3183" marT="3183" marB="0" anchor="ctr">
                    <a:lnL>
                      <a:noFill/>
                    </a:lnL>
                    <a:lnR>
                      <a:noFill/>
                    </a:lnR>
                    <a:lnT>
                      <a:noFill/>
                    </a:lnT>
                    <a:lnB>
                      <a:noFill/>
                    </a:lnB>
                  </a:tcPr>
                </a:tc>
                <a:extLst>
                  <a:ext uri="{0D108BD9-81ED-4DB2-BD59-A6C34878D82A}">
                    <a16:rowId xmlns:a16="http://schemas.microsoft.com/office/drawing/2014/main" val="2026705984"/>
                  </a:ext>
                </a:extLst>
              </a:tr>
              <a:tr h="261268">
                <a:tc>
                  <a:txBody>
                    <a:bodyPr/>
                    <a:lstStyle/>
                    <a:p>
                      <a:pPr algn="l" fontAlgn="ctr"/>
                      <a:r>
                        <a:rPr lang="en-US" sz="800" b="0" i="0" u="none" strike="noStrike" dirty="0">
                          <a:solidFill>
                            <a:srgbClr val="000000"/>
                          </a:solidFill>
                          <a:effectLst/>
                          <a:latin typeface="Arial" panose="020B0604020202020204" pitchFamily="34" charset="0"/>
                        </a:rPr>
                        <a:t>Poster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120</a:t>
                      </a:r>
                    </a:p>
                  </a:txBody>
                  <a:tcPr marL="3183" marR="3183" marT="3183" marB="0" anchor="ctr">
                    <a:lnL>
                      <a:noFill/>
                    </a:lnL>
                    <a:lnR>
                      <a:noFill/>
                    </a:lnR>
                    <a:lnT>
                      <a:noFill/>
                    </a:lnT>
                    <a:lnB>
                      <a:noFill/>
                    </a:lnB>
                  </a:tcPr>
                </a:tc>
                <a:extLst>
                  <a:ext uri="{0D108BD9-81ED-4DB2-BD59-A6C34878D82A}">
                    <a16:rowId xmlns:a16="http://schemas.microsoft.com/office/drawing/2014/main" val="3589840084"/>
                  </a:ext>
                </a:extLst>
              </a:tr>
              <a:tr h="261268">
                <a:tc>
                  <a:txBody>
                    <a:bodyPr/>
                    <a:lstStyle/>
                    <a:p>
                      <a:pPr algn="l" fontAlgn="ctr"/>
                      <a:r>
                        <a:rPr lang="en-US" sz="800" b="0" i="0" u="none" strike="noStrike" dirty="0">
                          <a:solidFill>
                            <a:srgbClr val="000000"/>
                          </a:solidFill>
                          <a:effectLst/>
                          <a:latin typeface="Arial" panose="020B0604020202020204" pitchFamily="34" charset="0"/>
                        </a:rPr>
                        <a:t>Wrapped vehicles or other signs on vehicles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3183" marR="3183" marT="3183" marB="0" anchor="ctr">
                    <a:lnL>
                      <a:noFill/>
                    </a:lnL>
                    <a:lnR>
                      <a:noFill/>
                    </a:lnR>
                    <a:lnT>
                      <a:noFill/>
                    </a:lnT>
                    <a:lnB>
                      <a:noFill/>
                    </a:lnB>
                  </a:tcPr>
                </a:tc>
                <a:extLst>
                  <a:ext uri="{0D108BD9-81ED-4DB2-BD59-A6C34878D82A}">
                    <a16:rowId xmlns:a16="http://schemas.microsoft.com/office/drawing/2014/main" val="778231563"/>
                  </a:ext>
                </a:extLst>
              </a:tr>
              <a:tr h="261268">
                <a:tc>
                  <a:txBody>
                    <a:bodyPr/>
                    <a:lstStyle/>
                    <a:p>
                      <a:pPr algn="l" fontAlgn="ctr"/>
                      <a:r>
                        <a:rPr lang="en-US" sz="800" b="0" i="0" u="none" strike="noStrike" dirty="0">
                          <a:solidFill>
                            <a:srgbClr val="000000"/>
                          </a:solidFill>
                          <a:effectLst/>
                          <a:latin typeface="Arial" panose="020B0604020202020204" pitchFamily="34" charset="0"/>
                        </a:rPr>
                        <a:t>Any street-level print advertising such as sidewalk kiosks or displays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3183" marR="3183" marT="3183" marB="0" anchor="ctr">
                    <a:lnL>
                      <a:noFill/>
                    </a:lnL>
                    <a:lnR>
                      <a:noFill/>
                    </a:lnR>
                    <a:lnT>
                      <a:noFill/>
                    </a:lnT>
                    <a:lnB>
                      <a:noFill/>
                    </a:lnB>
                  </a:tcPr>
                </a:tc>
                <a:extLst>
                  <a:ext uri="{0D108BD9-81ED-4DB2-BD59-A6C34878D82A}">
                    <a16:rowId xmlns:a16="http://schemas.microsoft.com/office/drawing/2014/main" val="2624023167"/>
                  </a:ext>
                </a:extLst>
              </a:tr>
              <a:tr h="261268">
                <a:tc>
                  <a:txBody>
                    <a:bodyPr/>
                    <a:lstStyle/>
                    <a:p>
                      <a:pPr algn="l" fontAlgn="ctr"/>
                      <a:r>
                        <a:rPr lang="en-US" sz="800" b="0" i="0" u="none" strike="noStrike" dirty="0">
                          <a:solidFill>
                            <a:srgbClr val="000000"/>
                          </a:solidFill>
                          <a:effectLst/>
                          <a:latin typeface="Arial" panose="020B0604020202020204" pitchFamily="34" charset="0"/>
                        </a:rPr>
                        <a:t>Side of a public bus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126</a:t>
                      </a:r>
                    </a:p>
                  </a:txBody>
                  <a:tcPr marL="3183" marR="3183" marT="3183" marB="0" anchor="ctr">
                    <a:lnL>
                      <a:noFill/>
                    </a:lnL>
                    <a:lnR>
                      <a:noFill/>
                    </a:lnR>
                    <a:lnT>
                      <a:noFill/>
                    </a:lnT>
                    <a:lnB>
                      <a:noFill/>
                    </a:lnB>
                  </a:tcPr>
                </a:tc>
                <a:extLst>
                  <a:ext uri="{0D108BD9-81ED-4DB2-BD59-A6C34878D82A}">
                    <a16:rowId xmlns:a16="http://schemas.microsoft.com/office/drawing/2014/main" val="1575714663"/>
                  </a:ext>
                </a:extLst>
              </a:tr>
              <a:tr h="261268">
                <a:tc>
                  <a:txBody>
                    <a:bodyPr/>
                    <a:lstStyle/>
                    <a:p>
                      <a:pPr algn="l" fontAlgn="ctr"/>
                      <a:r>
                        <a:rPr lang="en-US" sz="800" b="0" i="0" u="none" strike="noStrike" dirty="0">
                          <a:solidFill>
                            <a:srgbClr val="000000"/>
                          </a:solidFill>
                          <a:effectLst/>
                          <a:latin typeface="Arial" panose="020B0604020202020204" pitchFamily="34" charset="0"/>
                        </a:rPr>
                        <a:t>Any street-level digital advertising such as sidewalk kiosks or displays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115</a:t>
                      </a:r>
                    </a:p>
                  </a:txBody>
                  <a:tcPr marL="3183" marR="3183" marT="3183" marB="0" anchor="ctr">
                    <a:lnL>
                      <a:noFill/>
                    </a:lnL>
                    <a:lnR>
                      <a:noFill/>
                    </a:lnR>
                    <a:lnT>
                      <a:noFill/>
                    </a:lnT>
                    <a:lnB>
                      <a:noFill/>
                    </a:lnB>
                  </a:tcPr>
                </a:tc>
                <a:extLst>
                  <a:ext uri="{0D108BD9-81ED-4DB2-BD59-A6C34878D82A}">
                    <a16:rowId xmlns:a16="http://schemas.microsoft.com/office/drawing/2014/main" val="1365994483"/>
                  </a:ext>
                </a:extLst>
              </a:tr>
              <a:tr h="261268">
                <a:tc>
                  <a:txBody>
                    <a:bodyPr/>
                    <a:lstStyle/>
                    <a:p>
                      <a:pPr algn="l" fontAlgn="ctr"/>
                      <a:r>
                        <a:rPr lang="en-US" sz="800" b="0" i="0" u="none" strike="noStrike" dirty="0">
                          <a:solidFill>
                            <a:srgbClr val="000000"/>
                          </a:solidFill>
                          <a:effectLst/>
                          <a:latin typeface="Arial" panose="020B0604020202020204" pitchFamily="34" charset="0"/>
                        </a:rPr>
                        <a:t>Shopping mall</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3183" marR="3183" marT="3183" marB="0" anchor="ctr">
                    <a:lnL>
                      <a:noFill/>
                    </a:lnL>
                    <a:lnR>
                      <a:noFill/>
                    </a:lnR>
                    <a:lnT>
                      <a:noFill/>
                    </a:lnT>
                    <a:lnB>
                      <a:noFill/>
                    </a:lnB>
                  </a:tcPr>
                </a:tc>
                <a:extLst>
                  <a:ext uri="{0D108BD9-81ED-4DB2-BD59-A6C34878D82A}">
                    <a16:rowId xmlns:a16="http://schemas.microsoft.com/office/drawing/2014/main" val="2766877851"/>
                  </a:ext>
                </a:extLst>
              </a:tr>
              <a:tr h="261268">
                <a:tc>
                  <a:txBody>
                    <a:bodyPr/>
                    <a:lstStyle/>
                    <a:p>
                      <a:pPr algn="l" fontAlgn="ctr"/>
                      <a:r>
                        <a:rPr lang="en-US" sz="800" b="0" i="0" u="none" strike="noStrike" dirty="0">
                          <a:solidFill>
                            <a:srgbClr val="000000"/>
                          </a:solidFill>
                          <a:effectLst/>
                          <a:latin typeface="Arial" panose="020B0604020202020204" pitchFamily="34" charset="0"/>
                        </a:rPr>
                        <a:t>Mobile billboards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136</a:t>
                      </a:r>
                    </a:p>
                  </a:txBody>
                  <a:tcPr marL="3183" marR="3183" marT="3183" marB="0" anchor="ctr">
                    <a:lnL>
                      <a:noFill/>
                    </a:lnL>
                    <a:lnR>
                      <a:noFill/>
                    </a:lnR>
                    <a:lnT>
                      <a:noFill/>
                    </a:lnT>
                    <a:lnB>
                      <a:noFill/>
                    </a:lnB>
                  </a:tcPr>
                </a:tc>
                <a:extLst>
                  <a:ext uri="{0D108BD9-81ED-4DB2-BD59-A6C34878D82A}">
                    <a16:rowId xmlns:a16="http://schemas.microsoft.com/office/drawing/2014/main" val="802000498"/>
                  </a:ext>
                </a:extLst>
              </a:tr>
              <a:tr h="261268">
                <a:tc>
                  <a:txBody>
                    <a:bodyPr/>
                    <a:lstStyle/>
                    <a:p>
                      <a:pPr algn="l" fontAlgn="ctr"/>
                      <a:r>
                        <a:rPr lang="en-US" sz="800" b="0" i="0" u="none" strike="noStrike" dirty="0">
                          <a:solidFill>
                            <a:srgbClr val="000000"/>
                          </a:solidFill>
                          <a:effectLst/>
                          <a:latin typeface="Arial" panose="020B0604020202020204" pitchFamily="34" charset="0"/>
                        </a:rPr>
                        <a:t>Printed ads in bus shelters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123</a:t>
                      </a:r>
                    </a:p>
                  </a:txBody>
                  <a:tcPr marL="3183" marR="3183" marT="3183" marB="0" anchor="ctr">
                    <a:lnL>
                      <a:noFill/>
                    </a:lnL>
                    <a:lnR>
                      <a:noFill/>
                    </a:lnR>
                    <a:lnT>
                      <a:noFill/>
                    </a:lnT>
                    <a:lnB>
                      <a:noFill/>
                    </a:lnB>
                  </a:tcPr>
                </a:tc>
                <a:extLst>
                  <a:ext uri="{0D108BD9-81ED-4DB2-BD59-A6C34878D82A}">
                    <a16:rowId xmlns:a16="http://schemas.microsoft.com/office/drawing/2014/main" val="925384293"/>
                  </a:ext>
                </a:extLst>
              </a:tr>
              <a:tr h="261268">
                <a:tc>
                  <a:txBody>
                    <a:bodyPr/>
                    <a:lstStyle/>
                    <a:p>
                      <a:pPr algn="l" fontAlgn="ctr"/>
                      <a:r>
                        <a:rPr lang="en-US" sz="800" b="0" i="0" u="none" strike="noStrike" dirty="0">
                          <a:solidFill>
                            <a:srgbClr val="000000"/>
                          </a:solidFill>
                          <a:effectLst/>
                          <a:latin typeface="Arial" panose="020B0604020202020204" pitchFamily="34" charset="0"/>
                        </a:rPr>
                        <a:t>Movie theater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114</a:t>
                      </a:r>
                    </a:p>
                  </a:txBody>
                  <a:tcPr marL="3183" marR="3183" marT="3183" marB="0" anchor="ctr">
                    <a:lnL>
                      <a:noFill/>
                    </a:lnL>
                    <a:lnR>
                      <a:noFill/>
                    </a:lnR>
                    <a:lnT>
                      <a:noFill/>
                    </a:lnT>
                    <a:lnB>
                      <a:noFill/>
                    </a:lnB>
                  </a:tcPr>
                </a:tc>
                <a:extLst>
                  <a:ext uri="{0D108BD9-81ED-4DB2-BD59-A6C34878D82A}">
                    <a16:rowId xmlns:a16="http://schemas.microsoft.com/office/drawing/2014/main" val="1447635912"/>
                  </a:ext>
                </a:extLst>
              </a:tr>
              <a:tr h="261268">
                <a:tc>
                  <a:txBody>
                    <a:bodyPr/>
                    <a:lstStyle/>
                    <a:p>
                      <a:pPr algn="l" fontAlgn="ctr"/>
                      <a:r>
                        <a:rPr lang="en-US" sz="800" b="0" i="0" u="none" strike="noStrike" dirty="0">
                          <a:solidFill>
                            <a:srgbClr val="000000"/>
                          </a:solidFill>
                          <a:effectLst/>
                          <a:latin typeface="Arial" panose="020B0604020202020204" pitchFamily="34" charset="0"/>
                        </a:rPr>
                        <a:t>Printed ads in commuter rail or subway car, platform, or station</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167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183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129</a:t>
                      </a:r>
                    </a:p>
                  </a:txBody>
                  <a:tcPr marL="3183" marR="3183" marT="3183" marB="0" anchor="ctr">
                    <a:lnL>
                      <a:noFill/>
                    </a:lnL>
                    <a:lnR>
                      <a:noFill/>
                    </a:lnR>
                    <a:lnT>
                      <a:noFill/>
                    </a:lnT>
                    <a:lnB>
                      <a:noFill/>
                    </a:lnB>
                  </a:tcPr>
                </a:tc>
                <a:extLst>
                  <a:ext uri="{0D108BD9-81ED-4DB2-BD59-A6C34878D82A}">
                    <a16:rowId xmlns:a16="http://schemas.microsoft.com/office/drawing/2014/main" val="2957729975"/>
                  </a:ext>
                </a:extLst>
              </a:tr>
              <a:tr h="261268">
                <a:tc>
                  <a:txBody>
                    <a:bodyPr/>
                    <a:lstStyle/>
                    <a:p>
                      <a:pPr algn="l" fontAlgn="ctr"/>
                      <a:r>
                        <a:rPr lang="en-US" sz="800" b="0" i="0" u="none" strike="noStrike" dirty="0">
                          <a:solidFill>
                            <a:srgbClr val="000000"/>
                          </a:solidFill>
                          <a:effectLst/>
                          <a:latin typeface="Arial" panose="020B0604020202020204" pitchFamily="34" charset="0"/>
                        </a:rPr>
                        <a:t>Ride-share vehicle (exterior or interior)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164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132</a:t>
                      </a:r>
                    </a:p>
                  </a:txBody>
                  <a:tcPr marL="3183" marR="3183" marT="3183" marB="0" anchor="ctr">
                    <a:lnL>
                      <a:noFill/>
                    </a:lnL>
                    <a:lnR>
                      <a:noFill/>
                    </a:lnR>
                    <a:lnT>
                      <a:noFill/>
                    </a:lnT>
                    <a:lnB>
                      <a:noFill/>
                    </a:lnB>
                  </a:tcPr>
                </a:tc>
                <a:extLst>
                  <a:ext uri="{0D108BD9-81ED-4DB2-BD59-A6C34878D82A}">
                    <a16:rowId xmlns:a16="http://schemas.microsoft.com/office/drawing/2014/main" val="2826048290"/>
                  </a:ext>
                </a:extLst>
              </a:tr>
              <a:tr h="261268">
                <a:tc>
                  <a:txBody>
                    <a:bodyPr/>
                    <a:lstStyle/>
                    <a:p>
                      <a:pPr algn="l" fontAlgn="ctr"/>
                      <a:r>
                        <a:rPr lang="en-US" sz="800" b="0" i="0" u="none" strike="noStrike" dirty="0">
                          <a:solidFill>
                            <a:srgbClr val="000000"/>
                          </a:solidFill>
                          <a:effectLst/>
                          <a:latin typeface="Arial" panose="020B0604020202020204" pitchFamily="34" charset="0"/>
                        </a:rPr>
                        <a:t>Digital ads in bus shelters</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141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123</a:t>
                      </a:r>
                    </a:p>
                  </a:txBody>
                  <a:tcPr marL="3183" marR="3183" marT="3183" marB="0" anchor="ctr">
                    <a:lnL>
                      <a:noFill/>
                    </a:lnL>
                    <a:lnR>
                      <a:noFill/>
                    </a:lnR>
                    <a:lnT>
                      <a:noFill/>
                    </a:lnT>
                    <a:lnB>
                      <a:noFill/>
                    </a:lnB>
                  </a:tcPr>
                </a:tc>
                <a:extLst>
                  <a:ext uri="{0D108BD9-81ED-4DB2-BD59-A6C34878D82A}">
                    <a16:rowId xmlns:a16="http://schemas.microsoft.com/office/drawing/2014/main" val="4213470633"/>
                  </a:ext>
                </a:extLst>
              </a:tr>
              <a:tr h="261268">
                <a:tc>
                  <a:txBody>
                    <a:bodyPr/>
                    <a:lstStyle/>
                    <a:p>
                      <a:pPr algn="l" fontAlgn="ctr"/>
                      <a:r>
                        <a:rPr lang="en-US" sz="800" b="0" i="0" u="none" strike="noStrike" dirty="0">
                          <a:solidFill>
                            <a:srgbClr val="000000"/>
                          </a:solidFill>
                          <a:effectLst/>
                          <a:latin typeface="Arial" panose="020B0604020202020204" pitchFamily="34" charset="0"/>
                        </a:rPr>
                        <a:t>Taxicab (exterior or interior)</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143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152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86</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114</a:t>
                      </a:r>
                    </a:p>
                  </a:txBody>
                  <a:tcPr marL="3183" marR="3183" marT="3183" marB="0" anchor="ctr">
                    <a:lnL>
                      <a:noFill/>
                    </a:lnL>
                    <a:lnR>
                      <a:noFill/>
                    </a:lnR>
                    <a:lnT>
                      <a:noFill/>
                    </a:lnT>
                    <a:lnB>
                      <a:noFill/>
                    </a:lnB>
                  </a:tcPr>
                </a:tc>
                <a:extLst>
                  <a:ext uri="{0D108BD9-81ED-4DB2-BD59-A6C34878D82A}">
                    <a16:rowId xmlns:a16="http://schemas.microsoft.com/office/drawing/2014/main" val="3820469860"/>
                  </a:ext>
                </a:extLst>
              </a:tr>
              <a:tr h="261268">
                <a:tc>
                  <a:txBody>
                    <a:bodyPr/>
                    <a:lstStyle/>
                    <a:p>
                      <a:pPr algn="l" fontAlgn="ctr"/>
                      <a:r>
                        <a:rPr lang="en-US" sz="800" b="0" i="0" u="none" strike="noStrike" dirty="0">
                          <a:solidFill>
                            <a:srgbClr val="000000"/>
                          </a:solidFill>
                          <a:effectLst/>
                          <a:latin typeface="Arial" panose="020B0604020202020204" pitchFamily="34" charset="0"/>
                        </a:rPr>
                        <a:t>Digital ads in commuter rail or subway car, platform, or station</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79</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142</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168</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137</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126</a:t>
                      </a:r>
                    </a:p>
                  </a:txBody>
                  <a:tcPr marL="3183" marR="3183" marT="3183" marB="0" anchor="ctr">
                    <a:lnL>
                      <a:noFill/>
                    </a:lnL>
                    <a:lnR>
                      <a:noFill/>
                    </a:lnR>
                    <a:lnT>
                      <a:noFill/>
                    </a:lnT>
                    <a:lnB>
                      <a:noFill/>
                    </a:lnB>
                  </a:tcPr>
                </a:tc>
                <a:extLst>
                  <a:ext uri="{0D108BD9-81ED-4DB2-BD59-A6C34878D82A}">
                    <a16:rowId xmlns:a16="http://schemas.microsoft.com/office/drawing/2014/main" val="2545208541"/>
                  </a:ext>
                </a:extLst>
              </a:tr>
              <a:tr h="261268">
                <a:tc>
                  <a:txBody>
                    <a:bodyPr/>
                    <a:lstStyle/>
                    <a:p>
                      <a:pPr algn="l" fontAlgn="ctr"/>
                      <a:r>
                        <a:rPr lang="en-US" sz="800" b="0" i="0" u="none" strike="noStrike" dirty="0">
                          <a:solidFill>
                            <a:srgbClr val="000000"/>
                          </a:solidFill>
                          <a:effectLst/>
                          <a:latin typeface="Arial" panose="020B0604020202020204" pitchFamily="34" charset="0"/>
                        </a:rPr>
                        <a:t>Airport</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94</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150</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131</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3183" marR="3183" marT="318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150</a:t>
                      </a:r>
                    </a:p>
                  </a:txBody>
                  <a:tcPr marL="3183" marR="3183" marT="3183" marB="0" anchor="ctr">
                    <a:lnL>
                      <a:noFill/>
                    </a:lnL>
                    <a:lnR>
                      <a:noFill/>
                    </a:lnR>
                    <a:lnT>
                      <a:noFill/>
                    </a:lnT>
                    <a:lnB>
                      <a:noFill/>
                    </a:lnB>
                  </a:tcPr>
                </a:tc>
                <a:extLst>
                  <a:ext uri="{0D108BD9-81ED-4DB2-BD59-A6C34878D82A}">
                    <a16:rowId xmlns:a16="http://schemas.microsoft.com/office/drawing/2014/main" val="1477800532"/>
                  </a:ext>
                </a:extLst>
              </a:tr>
            </a:tbl>
          </a:graphicData>
        </a:graphic>
      </p:graphicFrame>
    </p:spTree>
    <p:extLst>
      <p:ext uri="{BB962C8B-B14F-4D97-AF65-F5344CB8AC3E}">
        <p14:creationId xmlns:p14="http://schemas.microsoft.com/office/powerpoint/2010/main" val="2839092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 name="Chart 253">
            <a:extLst>
              <a:ext uri="{FF2B5EF4-FFF2-40B4-BE49-F238E27FC236}">
                <a16:creationId xmlns:a16="http://schemas.microsoft.com/office/drawing/2014/main" id="{458DAB82-00FB-5476-9419-80AAA1E6A231}"/>
              </a:ext>
            </a:extLst>
          </p:cNvPr>
          <p:cNvGraphicFramePr/>
          <p:nvPr/>
        </p:nvGraphicFramePr>
        <p:xfrm>
          <a:off x="-227599" y="1887722"/>
          <a:ext cx="11895589" cy="4919478"/>
        </p:xfrm>
        <a:graphic>
          <a:graphicData uri="http://schemas.openxmlformats.org/drawingml/2006/chart">
            <c:chart xmlns:c="http://schemas.openxmlformats.org/drawingml/2006/chart" xmlns:r="http://schemas.openxmlformats.org/officeDocument/2006/relationships" r:id="rId3"/>
          </a:graphicData>
        </a:graphic>
      </p:graphicFrame>
      <p:sp>
        <p:nvSpPr>
          <p:cNvPr id="22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rPr dirty="0"/>
              <a:t>OAAA6</a:t>
            </a:r>
          </a:p>
        </p:txBody>
      </p:sp>
      <p:sp>
        <p:nvSpPr>
          <p:cNvPr id="233" name="main_title">
            <a:extLst>
              <a:ext uri="{FF2B5EF4-FFF2-40B4-BE49-F238E27FC236}">
                <a16:creationId xmlns:a16="http://schemas.microsoft.com/office/drawing/2014/main" id="{BFC59171-A7DC-15FF-6529-40867BE934D6}"/>
              </a:ext>
            </a:extLst>
          </p:cNvPr>
          <p:cNvSpPr>
            <a:spLocks noGrp="1"/>
          </p:cNvSpPr>
          <p:nvPr>
            <p:ph type="title" hasCustomPrompt="1"/>
          </p:nvPr>
        </p:nvSpPr>
        <p:spPr>
          <a:xfrm>
            <a:off x="1075429" y="914132"/>
            <a:ext cx="10594246" cy="225700"/>
          </a:xfrm>
        </p:spPr>
        <p:txBody>
          <a:bodyPr/>
          <a:lstStyle/>
          <a:p>
            <a:r>
              <a:rPr lang="en-US" sz="1800" dirty="0"/>
              <a:t>Advertisements on </a:t>
            </a:r>
            <a:r>
              <a:rPr lang="en-US" sz="1800" i="1" dirty="0"/>
              <a:t>billboards</a:t>
            </a:r>
            <a:r>
              <a:rPr lang="en-US" sz="1800" dirty="0"/>
              <a:t> (+44), in </a:t>
            </a:r>
            <a:r>
              <a:rPr lang="en-US" sz="1800" i="1" dirty="0"/>
              <a:t>magazines/newspapers </a:t>
            </a:r>
            <a:r>
              <a:rPr lang="en-US" sz="1800" dirty="0"/>
              <a:t>(+42), in </a:t>
            </a:r>
            <a:r>
              <a:rPr lang="en-US" sz="1800" i="1" dirty="0"/>
              <a:t>arenas/stadiums </a:t>
            </a:r>
            <a:r>
              <a:rPr lang="en-US" sz="1800" dirty="0"/>
              <a:t>(+41) and in businesses, movie theaters, and shopping malls (+40) have the highest net favorability among adults.</a:t>
            </a:r>
            <a:endParaRPr sz="1800" dirty="0"/>
          </a:p>
        </p:txBody>
      </p:sp>
      <p:sp>
        <p:nvSpPr>
          <p:cNvPr id="234" name="sub_title">
            <a:extLst>
              <a:ext uri="{FF2B5EF4-FFF2-40B4-BE49-F238E27FC236}">
                <a16:creationId xmlns:a16="http://schemas.microsoft.com/office/drawing/2014/main" id="{BFBEC4B3-DBE4-4A4C-1799-FC3D9C7A4F3E}"/>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During your typical daily activities when you view or hear advertisements in the following locations or formats, do you have a favorable or unfavorable opinion towards the advertising?</a:t>
            </a:r>
          </a:p>
        </p:txBody>
      </p:sp>
      <p:sp>
        <p:nvSpPr>
          <p:cNvPr id="242" name="pt207">
            <a:extLst>
              <a:ext uri="{FF2B5EF4-FFF2-40B4-BE49-F238E27FC236}">
                <a16:creationId xmlns:a16="http://schemas.microsoft.com/office/drawing/2014/main" id="{650F8FCB-01F1-5699-8B11-AC5D3EAC007D}"/>
              </a:ext>
            </a:extLst>
          </p:cNvPr>
          <p:cNvSpPr/>
          <p:nvPr/>
        </p:nvSpPr>
        <p:spPr>
          <a:xfrm>
            <a:off x="3852045" y="2056716"/>
            <a:ext cx="182880" cy="182880"/>
          </a:xfrm>
          <a:prstGeom prst="ellipse">
            <a:avLst/>
          </a:prstGeom>
          <a:solidFill>
            <a:srgbClr val="036061">
              <a:alpha val="100000"/>
            </a:srgbClr>
          </a:solidFill>
          <a:ln w="9000" cap="rnd">
            <a:solidFill>
              <a:srgbClr val="036061">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3" name="pt209">
            <a:extLst>
              <a:ext uri="{FF2B5EF4-FFF2-40B4-BE49-F238E27FC236}">
                <a16:creationId xmlns:a16="http://schemas.microsoft.com/office/drawing/2014/main" id="{BCFCB3EC-88B6-276C-A2A5-2CDD18B85693}"/>
              </a:ext>
            </a:extLst>
          </p:cNvPr>
          <p:cNvSpPr/>
          <p:nvPr/>
        </p:nvSpPr>
        <p:spPr>
          <a:xfrm>
            <a:off x="4988510" y="2056716"/>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4" name="pt211">
            <a:extLst>
              <a:ext uri="{FF2B5EF4-FFF2-40B4-BE49-F238E27FC236}">
                <a16:creationId xmlns:a16="http://schemas.microsoft.com/office/drawing/2014/main" id="{014D8B6E-7290-127D-1B29-25843523D668}"/>
              </a:ext>
            </a:extLst>
          </p:cNvPr>
          <p:cNvSpPr/>
          <p:nvPr/>
        </p:nvSpPr>
        <p:spPr>
          <a:xfrm>
            <a:off x="6446869" y="2056716"/>
            <a:ext cx="182880" cy="182880"/>
          </a:xfrm>
          <a:prstGeom prst="ellipse">
            <a:avLst/>
          </a:prstGeom>
          <a:solidFill>
            <a:srgbClr val="CACACA"/>
          </a:solidFill>
          <a:ln w="9000" cap="rnd">
            <a:solidFill>
              <a:srgbClr val="CACACA">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5" name="pt213">
            <a:extLst>
              <a:ext uri="{FF2B5EF4-FFF2-40B4-BE49-F238E27FC236}">
                <a16:creationId xmlns:a16="http://schemas.microsoft.com/office/drawing/2014/main" id="{5B55CDFA-7449-1405-6F34-88A019C66FAB}"/>
              </a:ext>
            </a:extLst>
          </p:cNvPr>
          <p:cNvSpPr/>
          <p:nvPr/>
        </p:nvSpPr>
        <p:spPr>
          <a:xfrm>
            <a:off x="7586229" y="2056716"/>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6" name="pt215">
            <a:extLst>
              <a:ext uri="{FF2B5EF4-FFF2-40B4-BE49-F238E27FC236}">
                <a16:creationId xmlns:a16="http://schemas.microsoft.com/office/drawing/2014/main" id="{FA227E2A-8AD9-54D0-7CAA-C3E0C3C152BA}"/>
              </a:ext>
            </a:extLst>
          </p:cNvPr>
          <p:cNvSpPr/>
          <p:nvPr/>
        </p:nvSpPr>
        <p:spPr>
          <a:xfrm>
            <a:off x="8709422" y="2056716"/>
            <a:ext cx="182880" cy="182880"/>
          </a:xfrm>
          <a:prstGeom prst="ellipse">
            <a:avLst/>
          </a:prstGeom>
          <a:solidFill>
            <a:srgbClr val="7F0E11">
              <a:alpha val="100000"/>
            </a:srgbClr>
          </a:solidFill>
          <a:ln w="9000" cap="rnd">
            <a:solidFill>
              <a:srgbClr val="7F0E11">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47" name="tx216">
            <a:extLst>
              <a:ext uri="{FF2B5EF4-FFF2-40B4-BE49-F238E27FC236}">
                <a16:creationId xmlns:a16="http://schemas.microsoft.com/office/drawing/2014/main" id="{0E3EDCB1-70C8-0EED-8025-DB3DEFD09714}"/>
              </a:ext>
            </a:extLst>
          </p:cNvPr>
          <p:cNvSpPr/>
          <p:nvPr/>
        </p:nvSpPr>
        <p:spPr>
          <a:xfrm>
            <a:off x="4103615" y="2098836"/>
            <a:ext cx="777830" cy="11461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Very favorable</a:t>
            </a:r>
          </a:p>
        </p:txBody>
      </p:sp>
      <p:sp>
        <p:nvSpPr>
          <p:cNvPr id="248" name="tx218">
            <a:extLst>
              <a:ext uri="{FF2B5EF4-FFF2-40B4-BE49-F238E27FC236}">
                <a16:creationId xmlns:a16="http://schemas.microsoft.com/office/drawing/2014/main" id="{48F0B5F9-192C-1BE0-277C-2A380DE8DEA6}"/>
              </a:ext>
            </a:extLst>
          </p:cNvPr>
          <p:cNvSpPr/>
          <p:nvPr/>
        </p:nvSpPr>
        <p:spPr>
          <a:xfrm>
            <a:off x="5240080" y="2111631"/>
            <a:ext cx="1099724"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 favorable</a:t>
            </a:r>
          </a:p>
        </p:txBody>
      </p:sp>
      <p:sp>
        <p:nvSpPr>
          <p:cNvPr id="249" name="tx220">
            <a:extLst>
              <a:ext uri="{FF2B5EF4-FFF2-40B4-BE49-F238E27FC236}">
                <a16:creationId xmlns:a16="http://schemas.microsoft.com/office/drawing/2014/main" id="{B7605F4A-E15F-5DAC-F265-64B66D6D3F56}"/>
              </a:ext>
            </a:extLst>
          </p:cNvPr>
          <p:cNvSpPr/>
          <p:nvPr/>
        </p:nvSpPr>
        <p:spPr>
          <a:xfrm>
            <a:off x="6698439" y="2063819"/>
            <a:ext cx="780726" cy="90366"/>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Don't know/No</a:t>
            </a:r>
          </a:p>
        </p:txBody>
      </p:sp>
      <p:sp>
        <p:nvSpPr>
          <p:cNvPr id="250" name="tx221">
            <a:extLst>
              <a:ext uri="{FF2B5EF4-FFF2-40B4-BE49-F238E27FC236}">
                <a16:creationId xmlns:a16="http://schemas.microsoft.com/office/drawing/2014/main" id="{753F3AEA-E370-D846-E52D-3B86396076D1}"/>
              </a:ext>
            </a:extLst>
          </p:cNvPr>
          <p:cNvSpPr/>
          <p:nvPr/>
        </p:nvSpPr>
        <p:spPr>
          <a:xfrm>
            <a:off x="6698439" y="2172886"/>
            <a:ext cx="523138" cy="111601"/>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opinion    </a:t>
            </a:r>
          </a:p>
        </p:txBody>
      </p:sp>
      <p:sp>
        <p:nvSpPr>
          <p:cNvPr id="251" name="tx222">
            <a:extLst>
              <a:ext uri="{FF2B5EF4-FFF2-40B4-BE49-F238E27FC236}">
                <a16:creationId xmlns:a16="http://schemas.microsoft.com/office/drawing/2014/main" id="{F47EB6E7-0190-1B3E-E8EB-431CD8298125}"/>
              </a:ext>
            </a:extLst>
          </p:cNvPr>
          <p:cNvSpPr/>
          <p:nvPr/>
        </p:nvSpPr>
        <p:spPr>
          <a:xfrm>
            <a:off x="7837799" y="2052363"/>
            <a:ext cx="56995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Somewhat</a:t>
            </a:r>
          </a:p>
        </p:txBody>
      </p:sp>
      <p:sp>
        <p:nvSpPr>
          <p:cNvPr id="252" name="tx223">
            <a:extLst>
              <a:ext uri="{FF2B5EF4-FFF2-40B4-BE49-F238E27FC236}">
                <a16:creationId xmlns:a16="http://schemas.microsoft.com/office/drawing/2014/main" id="{EA7691E6-A0ED-62CF-EDF3-8DC08234EA12}"/>
              </a:ext>
            </a:extLst>
          </p:cNvPr>
          <p:cNvSpPr/>
          <p:nvPr/>
        </p:nvSpPr>
        <p:spPr>
          <a:xfrm>
            <a:off x="7837799" y="2184837"/>
            <a:ext cx="764559" cy="90125"/>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unfavorable    </a:t>
            </a:r>
          </a:p>
        </p:txBody>
      </p:sp>
      <p:sp>
        <p:nvSpPr>
          <p:cNvPr id="253" name="tx224">
            <a:extLst>
              <a:ext uri="{FF2B5EF4-FFF2-40B4-BE49-F238E27FC236}">
                <a16:creationId xmlns:a16="http://schemas.microsoft.com/office/drawing/2014/main" id="{9FC083DC-0F25-F407-0491-5BD022A654B3}"/>
              </a:ext>
            </a:extLst>
          </p:cNvPr>
          <p:cNvSpPr/>
          <p:nvPr/>
        </p:nvSpPr>
        <p:spPr>
          <a:xfrm>
            <a:off x="8960992" y="2107241"/>
            <a:ext cx="911993" cy="11461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Very unfavorable</a:t>
            </a:r>
          </a:p>
        </p:txBody>
      </p:sp>
      <p:sp>
        <p:nvSpPr>
          <p:cNvPr id="256" name="TextBox 255">
            <a:extLst>
              <a:ext uri="{FF2B5EF4-FFF2-40B4-BE49-F238E27FC236}">
                <a16:creationId xmlns:a16="http://schemas.microsoft.com/office/drawing/2014/main" id="{537329E5-817A-EC6A-C737-8393AC9E6B61}"/>
              </a:ext>
            </a:extLst>
          </p:cNvPr>
          <p:cNvSpPr txBox="1"/>
          <p:nvPr/>
        </p:nvSpPr>
        <p:spPr>
          <a:xfrm>
            <a:off x="10893329" y="1927600"/>
            <a:ext cx="866278" cy="459238"/>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Arial" panose="020B0604020202020204"/>
                <a:ea typeface="+mn-ea"/>
                <a:cs typeface="+mn-cs"/>
              </a:rPr>
              <a:t>Net Favorability</a:t>
            </a:r>
          </a:p>
        </p:txBody>
      </p:sp>
      <p:graphicFrame>
        <p:nvGraphicFramePr>
          <p:cNvPr id="257" name="Table 257">
            <a:extLst>
              <a:ext uri="{FF2B5EF4-FFF2-40B4-BE49-F238E27FC236}">
                <a16:creationId xmlns:a16="http://schemas.microsoft.com/office/drawing/2014/main" id="{BAD5038D-ED7F-4ED9-776D-F5B37B29545A}"/>
              </a:ext>
            </a:extLst>
          </p:cNvPr>
          <p:cNvGraphicFramePr>
            <a:graphicFrameLocks noGrp="1"/>
          </p:cNvGraphicFramePr>
          <p:nvPr/>
        </p:nvGraphicFramePr>
        <p:xfrm>
          <a:off x="11054368" y="2370835"/>
          <a:ext cx="544200" cy="4289040"/>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238280">
                <a:tc>
                  <a:txBody>
                    <a:bodyPr/>
                    <a:lstStyle/>
                    <a:p>
                      <a:pPr algn="ctr" fontAlgn="b"/>
                      <a:r>
                        <a:rPr lang="en-US" sz="1100" b="0" i="0" u="none" strike="noStrike" dirty="0">
                          <a:solidFill>
                            <a:srgbClr val="000000"/>
                          </a:solidFill>
                          <a:effectLst/>
                          <a:latin typeface="+mn-lt"/>
                        </a:rPr>
                        <a:t>+44</a:t>
                      </a:r>
                    </a:p>
                  </a:txBody>
                  <a:tcPr marL="9525" marR="9525" marT="9525" marB="0" anchor="ctr">
                    <a:noFill/>
                  </a:tcPr>
                </a:tc>
                <a:extLst>
                  <a:ext uri="{0D108BD9-81ED-4DB2-BD59-A6C34878D82A}">
                    <a16:rowId xmlns:a16="http://schemas.microsoft.com/office/drawing/2014/main" val="741996259"/>
                  </a:ext>
                </a:extLst>
              </a:tr>
              <a:tr h="238280">
                <a:tc>
                  <a:txBody>
                    <a:bodyPr/>
                    <a:lstStyle/>
                    <a:p>
                      <a:pPr algn="ctr" fontAlgn="b"/>
                      <a:r>
                        <a:rPr lang="en-US" sz="1100" b="0" i="0" u="none" strike="noStrike" dirty="0">
                          <a:solidFill>
                            <a:srgbClr val="000000"/>
                          </a:solidFill>
                          <a:effectLst/>
                          <a:latin typeface="+mn-lt"/>
                        </a:rPr>
                        <a:t>+42</a:t>
                      </a:r>
                    </a:p>
                  </a:txBody>
                  <a:tcPr marL="9525" marR="9525" marT="9525" marB="0" anchor="ctr">
                    <a:noFill/>
                  </a:tcPr>
                </a:tc>
                <a:extLst>
                  <a:ext uri="{0D108BD9-81ED-4DB2-BD59-A6C34878D82A}">
                    <a16:rowId xmlns:a16="http://schemas.microsoft.com/office/drawing/2014/main" val="729593902"/>
                  </a:ext>
                </a:extLst>
              </a:tr>
              <a:tr h="238280">
                <a:tc>
                  <a:txBody>
                    <a:bodyPr/>
                    <a:lstStyle/>
                    <a:p>
                      <a:pPr algn="ctr" fontAlgn="b"/>
                      <a:r>
                        <a:rPr lang="en-US" sz="1100" b="0" i="0" u="none" strike="noStrike" dirty="0">
                          <a:solidFill>
                            <a:srgbClr val="000000"/>
                          </a:solidFill>
                          <a:effectLst/>
                          <a:latin typeface="+mn-lt"/>
                        </a:rPr>
                        <a:t>+33</a:t>
                      </a:r>
                    </a:p>
                  </a:txBody>
                  <a:tcPr marL="9525" marR="9525" marT="9525" marB="0" anchor="ctr">
                    <a:noFill/>
                  </a:tcPr>
                </a:tc>
                <a:extLst>
                  <a:ext uri="{0D108BD9-81ED-4DB2-BD59-A6C34878D82A}">
                    <a16:rowId xmlns:a16="http://schemas.microsoft.com/office/drawing/2014/main" val="3068539284"/>
                  </a:ext>
                </a:extLst>
              </a:tr>
              <a:tr h="238280">
                <a:tc>
                  <a:txBody>
                    <a:bodyPr/>
                    <a:lstStyle/>
                    <a:p>
                      <a:pPr algn="ctr" fontAlgn="b"/>
                      <a:r>
                        <a:rPr lang="en-US" sz="1100" b="0" i="0" u="none" strike="noStrike" dirty="0">
                          <a:solidFill>
                            <a:srgbClr val="000000"/>
                          </a:solidFill>
                          <a:effectLst/>
                          <a:latin typeface="+mn-lt"/>
                        </a:rPr>
                        <a:t>+40</a:t>
                      </a:r>
                    </a:p>
                  </a:txBody>
                  <a:tcPr marL="9525" marR="9525" marT="9525" marB="0" anchor="ctr">
                    <a:noFill/>
                  </a:tcPr>
                </a:tc>
                <a:extLst>
                  <a:ext uri="{0D108BD9-81ED-4DB2-BD59-A6C34878D82A}">
                    <a16:rowId xmlns:a16="http://schemas.microsoft.com/office/drawing/2014/main" val="4003323670"/>
                  </a:ext>
                </a:extLst>
              </a:tr>
              <a:tr h="238280">
                <a:tc>
                  <a:txBody>
                    <a:bodyPr/>
                    <a:lstStyle/>
                    <a:p>
                      <a:pPr algn="ctr" fontAlgn="b"/>
                      <a:r>
                        <a:rPr lang="en-US" sz="1100" b="0" i="0" u="none" strike="noStrike" dirty="0">
                          <a:solidFill>
                            <a:srgbClr val="000000"/>
                          </a:solidFill>
                          <a:effectLst/>
                          <a:latin typeface="+mn-lt"/>
                        </a:rPr>
                        <a:t>+40</a:t>
                      </a:r>
                    </a:p>
                  </a:txBody>
                  <a:tcPr marL="9525" marR="9525" marT="9525" marB="0" anchor="ctr">
                    <a:noFill/>
                  </a:tcPr>
                </a:tc>
                <a:extLst>
                  <a:ext uri="{0D108BD9-81ED-4DB2-BD59-A6C34878D82A}">
                    <a16:rowId xmlns:a16="http://schemas.microsoft.com/office/drawing/2014/main" val="636248873"/>
                  </a:ext>
                </a:extLst>
              </a:tr>
              <a:tr h="238280">
                <a:tc>
                  <a:txBody>
                    <a:bodyPr/>
                    <a:lstStyle/>
                    <a:p>
                      <a:pPr algn="ctr" fontAlgn="b"/>
                      <a:r>
                        <a:rPr lang="en-US" sz="1100" b="0" i="0" u="none" strike="noStrike" dirty="0">
                          <a:solidFill>
                            <a:srgbClr val="000000"/>
                          </a:solidFill>
                          <a:effectLst/>
                          <a:latin typeface="+mn-lt"/>
                        </a:rPr>
                        <a:t>+40</a:t>
                      </a:r>
                    </a:p>
                  </a:txBody>
                  <a:tcPr marL="9525" marR="9525" marT="9525" marB="0" anchor="ctr">
                    <a:noFill/>
                  </a:tcPr>
                </a:tc>
                <a:extLst>
                  <a:ext uri="{0D108BD9-81ED-4DB2-BD59-A6C34878D82A}">
                    <a16:rowId xmlns:a16="http://schemas.microsoft.com/office/drawing/2014/main" val="805623637"/>
                  </a:ext>
                </a:extLst>
              </a:tr>
              <a:tr h="238280">
                <a:tc>
                  <a:txBody>
                    <a:bodyPr/>
                    <a:lstStyle/>
                    <a:p>
                      <a:pPr algn="ctr" fontAlgn="b"/>
                      <a:r>
                        <a:rPr lang="en-US" sz="1100" b="0" i="0" u="none" strike="noStrike" dirty="0">
                          <a:solidFill>
                            <a:srgbClr val="000000"/>
                          </a:solidFill>
                          <a:effectLst/>
                          <a:latin typeface="+mn-lt"/>
                        </a:rPr>
                        <a:t>+41</a:t>
                      </a:r>
                    </a:p>
                  </a:txBody>
                  <a:tcPr marL="9525" marR="9525" marT="9525" marB="0" anchor="ctr">
                    <a:noFill/>
                  </a:tcPr>
                </a:tc>
                <a:extLst>
                  <a:ext uri="{0D108BD9-81ED-4DB2-BD59-A6C34878D82A}">
                    <a16:rowId xmlns:a16="http://schemas.microsoft.com/office/drawing/2014/main" val="2421115438"/>
                  </a:ext>
                </a:extLst>
              </a:tr>
              <a:tr h="238280">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3783728614"/>
                  </a:ext>
                </a:extLst>
              </a:tr>
              <a:tr h="238280">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1889427381"/>
                  </a:ext>
                </a:extLst>
              </a:tr>
              <a:tr h="238280">
                <a:tc>
                  <a:txBody>
                    <a:bodyPr/>
                    <a:lstStyle/>
                    <a:p>
                      <a:pPr algn="ctr" fontAlgn="b"/>
                      <a:r>
                        <a:rPr lang="en-US" sz="1100" b="0" i="0" u="none" strike="noStrike" dirty="0">
                          <a:solidFill>
                            <a:srgbClr val="000000"/>
                          </a:solidFill>
                          <a:effectLst/>
                          <a:latin typeface="+mn-lt"/>
                        </a:rPr>
                        <a:t>+30</a:t>
                      </a:r>
                    </a:p>
                  </a:txBody>
                  <a:tcPr marL="9525" marR="9525" marT="9525" marB="0" anchor="ctr">
                    <a:noFill/>
                  </a:tcPr>
                </a:tc>
                <a:extLst>
                  <a:ext uri="{0D108BD9-81ED-4DB2-BD59-A6C34878D82A}">
                    <a16:rowId xmlns:a16="http://schemas.microsoft.com/office/drawing/2014/main" val="1108320307"/>
                  </a:ext>
                </a:extLst>
              </a:tr>
              <a:tr h="238280">
                <a:tc>
                  <a:txBody>
                    <a:bodyPr/>
                    <a:lstStyle/>
                    <a:p>
                      <a:pPr algn="ctr" fontAlgn="b"/>
                      <a:r>
                        <a:rPr lang="en-US" sz="1100" b="0" i="0" u="none" strike="noStrike" dirty="0">
                          <a:solidFill>
                            <a:srgbClr val="000000"/>
                          </a:solidFill>
                          <a:effectLst/>
                          <a:latin typeface="+mn-lt"/>
                        </a:rPr>
                        <a:t>+32</a:t>
                      </a:r>
                    </a:p>
                  </a:txBody>
                  <a:tcPr marL="9525" marR="9525" marT="9525" marB="0" anchor="ctr">
                    <a:noFill/>
                  </a:tcPr>
                </a:tc>
                <a:extLst>
                  <a:ext uri="{0D108BD9-81ED-4DB2-BD59-A6C34878D82A}">
                    <a16:rowId xmlns:a16="http://schemas.microsoft.com/office/drawing/2014/main" val="324899603"/>
                  </a:ext>
                </a:extLst>
              </a:tr>
              <a:tr h="238280">
                <a:tc>
                  <a:txBody>
                    <a:bodyPr/>
                    <a:lstStyle/>
                    <a:p>
                      <a:pPr algn="ctr" fontAlgn="b"/>
                      <a:r>
                        <a:rPr lang="en-US" sz="1100" b="0" i="0" u="none" strike="noStrike" dirty="0">
                          <a:solidFill>
                            <a:srgbClr val="000000"/>
                          </a:solidFill>
                          <a:effectLst/>
                          <a:latin typeface="+mn-lt"/>
                        </a:rPr>
                        <a:t>+31</a:t>
                      </a:r>
                    </a:p>
                  </a:txBody>
                  <a:tcPr marL="9525" marR="9525" marT="9525" marB="0" anchor="ctr">
                    <a:noFill/>
                  </a:tcPr>
                </a:tc>
                <a:extLst>
                  <a:ext uri="{0D108BD9-81ED-4DB2-BD59-A6C34878D82A}">
                    <a16:rowId xmlns:a16="http://schemas.microsoft.com/office/drawing/2014/main" val="3639993590"/>
                  </a:ext>
                </a:extLst>
              </a:tr>
              <a:tr h="238280">
                <a:tc>
                  <a:txBody>
                    <a:bodyPr/>
                    <a:lstStyle/>
                    <a:p>
                      <a:pPr algn="ctr" fontAlgn="b"/>
                      <a:r>
                        <a:rPr lang="en-US" sz="1100" b="0" i="0" u="none" strike="noStrike" dirty="0">
                          <a:solidFill>
                            <a:srgbClr val="000000"/>
                          </a:solidFill>
                          <a:effectLst/>
                          <a:latin typeface="+mn-lt"/>
                        </a:rPr>
                        <a:t>+29</a:t>
                      </a:r>
                    </a:p>
                  </a:txBody>
                  <a:tcPr marL="9525" marR="9525" marT="9525" marB="0" anchor="ctr">
                    <a:noFill/>
                  </a:tcPr>
                </a:tc>
                <a:extLst>
                  <a:ext uri="{0D108BD9-81ED-4DB2-BD59-A6C34878D82A}">
                    <a16:rowId xmlns:a16="http://schemas.microsoft.com/office/drawing/2014/main" val="1865005501"/>
                  </a:ext>
                </a:extLst>
              </a:tr>
              <a:tr h="238280">
                <a:tc>
                  <a:txBody>
                    <a:bodyPr/>
                    <a:lstStyle/>
                    <a:p>
                      <a:pPr algn="ctr" fontAlgn="b"/>
                      <a:r>
                        <a:rPr lang="en-US" sz="1100" b="0" i="0" u="none" strike="noStrike" dirty="0">
                          <a:solidFill>
                            <a:srgbClr val="000000"/>
                          </a:solidFill>
                          <a:effectLst/>
                          <a:latin typeface="+mn-lt"/>
                        </a:rPr>
                        <a:t>+25</a:t>
                      </a:r>
                    </a:p>
                  </a:txBody>
                  <a:tcPr marL="9525" marR="9525" marT="9525" marB="0" anchor="ctr">
                    <a:noFill/>
                  </a:tcPr>
                </a:tc>
                <a:extLst>
                  <a:ext uri="{0D108BD9-81ED-4DB2-BD59-A6C34878D82A}">
                    <a16:rowId xmlns:a16="http://schemas.microsoft.com/office/drawing/2014/main" val="3625198018"/>
                  </a:ext>
                </a:extLst>
              </a:tr>
              <a:tr h="238280">
                <a:tc>
                  <a:txBody>
                    <a:bodyPr/>
                    <a:lstStyle/>
                    <a:p>
                      <a:pPr algn="ctr" fontAlgn="b"/>
                      <a:r>
                        <a:rPr lang="en-US" sz="1100" b="0" i="0" u="none" strike="noStrike" dirty="0">
                          <a:solidFill>
                            <a:srgbClr val="000000"/>
                          </a:solidFill>
                          <a:effectLst/>
                          <a:latin typeface="+mn-lt"/>
                        </a:rPr>
                        <a:t>+27</a:t>
                      </a:r>
                    </a:p>
                  </a:txBody>
                  <a:tcPr marL="9525" marR="9525" marT="9525" marB="0" anchor="ctr">
                    <a:noFill/>
                  </a:tcPr>
                </a:tc>
                <a:extLst>
                  <a:ext uri="{0D108BD9-81ED-4DB2-BD59-A6C34878D82A}">
                    <a16:rowId xmlns:a16="http://schemas.microsoft.com/office/drawing/2014/main" val="3594289111"/>
                  </a:ext>
                </a:extLst>
              </a:tr>
              <a:tr h="238280">
                <a:tc>
                  <a:txBody>
                    <a:bodyPr/>
                    <a:lstStyle/>
                    <a:p>
                      <a:pPr algn="ctr" fontAlgn="b"/>
                      <a:r>
                        <a:rPr lang="en-US" sz="1100" b="0" i="0" u="none" strike="noStrike" dirty="0">
                          <a:solidFill>
                            <a:srgbClr val="000000"/>
                          </a:solidFill>
                          <a:effectLst/>
                          <a:latin typeface="+mn-lt"/>
                        </a:rPr>
                        <a:t>+19</a:t>
                      </a:r>
                    </a:p>
                  </a:txBody>
                  <a:tcPr marL="9525" marR="9525" marT="9525" marB="0" anchor="ctr">
                    <a:noFill/>
                  </a:tcPr>
                </a:tc>
                <a:extLst>
                  <a:ext uri="{0D108BD9-81ED-4DB2-BD59-A6C34878D82A}">
                    <a16:rowId xmlns:a16="http://schemas.microsoft.com/office/drawing/2014/main" val="4203054478"/>
                  </a:ext>
                </a:extLst>
              </a:tr>
              <a:tr h="238280">
                <a:tc>
                  <a:txBody>
                    <a:bodyPr/>
                    <a:lstStyle/>
                    <a:p>
                      <a:pPr algn="ctr" fontAlgn="b"/>
                      <a:r>
                        <a:rPr lang="en-US" sz="1100" b="0" i="0" u="none" strike="noStrike" dirty="0">
                          <a:solidFill>
                            <a:srgbClr val="000000"/>
                          </a:solidFill>
                          <a:effectLst/>
                          <a:latin typeface="+mn-lt"/>
                        </a:rPr>
                        <a:t>+21</a:t>
                      </a:r>
                    </a:p>
                  </a:txBody>
                  <a:tcPr marL="9525" marR="9525" marT="9525" marB="0" anchor="ctr">
                    <a:noFill/>
                  </a:tcPr>
                </a:tc>
                <a:extLst>
                  <a:ext uri="{0D108BD9-81ED-4DB2-BD59-A6C34878D82A}">
                    <a16:rowId xmlns:a16="http://schemas.microsoft.com/office/drawing/2014/main" val="2621789755"/>
                  </a:ext>
                </a:extLst>
              </a:tr>
              <a:tr h="238280">
                <a:tc>
                  <a:txBody>
                    <a:bodyPr/>
                    <a:lstStyle/>
                    <a:p>
                      <a:pPr algn="ctr" fontAlgn="b"/>
                      <a:r>
                        <a:rPr lang="en-US" sz="1100" b="0" i="0" u="none" strike="noStrike" dirty="0">
                          <a:solidFill>
                            <a:srgbClr val="000000"/>
                          </a:solidFill>
                          <a:effectLst/>
                          <a:latin typeface="+mn-lt"/>
                        </a:rPr>
                        <a:t>+13</a:t>
                      </a:r>
                    </a:p>
                  </a:txBody>
                  <a:tcPr marL="9525" marR="9525" marT="9525" marB="0" anchor="ctr">
                    <a:noFill/>
                  </a:tcPr>
                </a:tc>
                <a:extLst>
                  <a:ext uri="{0D108BD9-81ED-4DB2-BD59-A6C34878D82A}">
                    <a16:rowId xmlns:a16="http://schemas.microsoft.com/office/drawing/2014/main" val="2573260638"/>
                  </a:ext>
                </a:extLst>
              </a:tr>
            </a:tbl>
          </a:graphicData>
        </a:graphic>
      </p:graphicFrame>
      <p:sp>
        <p:nvSpPr>
          <p:cNvPr id="326" name="TextBox 325">
            <a:extLst>
              <a:ext uri="{FF2B5EF4-FFF2-40B4-BE49-F238E27FC236}">
                <a16:creationId xmlns:a16="http://schemas.microsoft.com/office/drawing/2014/main" id="{9EB3B603-E49B-E660-6FAE-ED17FBC139B2}"/>
              </a:ext>
            </a:extLst>
          </p:cNvPr>
          <p:cNvSpPr txBox="1"/>
          <p:nvPr/>
        </p:nvSpPr>
        <p:spPr>
          <a:xfrm>
            <a:off x="10074941" y="1927600"/>
            <a:ext cx="804904" cy="459238"/>
          </a:xfrm>
          <a:prstGeom prst="rect">
            <a:avLst/>
          </a:prstGeom>
        </p:spPr>
        <p:txBody>
          <a:bodyPr vert="horz" wrap="square" lIns="0" tIns="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B2B"/>
                </a:solidFill>
                <a:effectLst/>
                <a:uLnTx/>
                <a:uFillTx/>
                <a:latin typeface="Arial" panose="020B0604020202020204"/>
                <a:ea typeface="+mn-ea"/>
                <a:cs typeface="+mn-cs"/>
              </a:rPr>
              <a:t>Total Favorable</a:t>
            </a:r>
          </a:p>
        </p:txBody>
      </p:sp>
      <p:graphicFrame>
        <p:nvGraphicFramePr>
          <p:cNvPr id="327" name="Table 257">
            <a:extLst>
              <a:ext uri="{FF2B5EF4-FFF2-40B4-BE49-F238E27FC236}">
                <a16:creationId xmlns:a16="http://schemas.microsoft.com/office/drawing/2014/main" id="{30F0719B-7BAF-80D3-C0FF-AFDD845175A8}"/>
              </a:ext>
            </a:extLst>
          </p:cNvPr>
          <p:cNvGraphicFramePr>
            <a:graphicFrameLocks noGrp="1"/>
          </p:cNvGraphicFramePr>
          <p:nvPr/>
        </p:nvGraphicFramePr>
        <p:xfrm>
          <a:off x="10225613" y="2370835"/>
          <a:ext cx="544200" cy="4289040"/>
        </p:xfrm>
        <a:graphic>
          <a:graphicData uri="http://schemas.openxmlformats.org/drawingml/2006/table">
            <a:tbl>
              <a:tblPr firstRow="1" bandRow="1">
                <a:tableStyleId>{5C22544A-7EE6-4342-B048-85BDC9FD1C3A}</a:tableStyleId>
              </a:tblPr>
              <a:tblGrid>
                <a:gridCol w="544200">
                  <a:extLst>
                    <a:ext uri="{9D8B030D-6E8A-4147-A177-3AD203B41FA5}">
                      <a16:colId xmlns:a16="http://schemas.microsoft.com/office/drawing/2014/main" val="682431992"/>
                    </a:ext>
                  </a:extLst>
                </a:gridCol>
              </a:tblGrid>
              <a:tr h="238280">
                <a:tc>
                  <a:txBody>
                    <a:bodyPr/>
                    <a:lstStyle/>
                    <a:p>
                      <a:pPr algn="ctr" fontAlgn="b"/>
                      <a:r>
                        <a:rPr lang="en-US" sz="1100" b="0" i="0" u="none" strike="noStrike" dirty="0">
                          <a:solidFill>
                            <a:srgbClr val="000000"/>
                          </a:solidFill>
                          <a:effectLst/>
                          <a:latin typeface="+mn-lt"/>
                        </a:rPr>
                        <a:t>61%</a:t>
                      </a:r>
                    </a:p>
                  </a:txBody>
                  <a:tcPr marL="9525" marR="9525" marT="9525" marB="0" anchor="ctr">
                    <a:noFill/>
                  </a:tcPr>
                </a:tc>
                <a:extLst>
                  <a:ext uri="{0D108BD9-81ED-4DB2-BD59-A6C34878D82A}">
                    <a16:rowId xmlns:a16="http://schemas.microsoft.com/office/drawing/2014/main" val="741996259"/>
                  </a:ext>
                </a:extLst>
              </a:tr>
              <a:tr h="238280">
                <a:tc>
                  <a:txBody>
                    <a:bodyPr/>
                    <a:lstStyle/>
                    <a:p>
                      <a:pPr algn="ctr" fontAlgn="b"/>
                      <a:r>
                        <a:rPr lang="en-US" sz="1100" b="0" i="0" u="none" strike="noStrike" dirty="0">
                          <a:solidFill>
                            <a:srgbClr val="000000"/>
                          </a:solidFill>
                          <a:effectLst/>
                          <a:latin typeface="+mn-lt"/>
                        </a:rPr>
                        <a:t>60%</a:t>
                      </a:r>
                    </a:p>
                  </a:txBody>
                  <a:tcPr marL="9525" marR="9525" marT="9525" marB="0" anchor="ctr">
                    <a:noFill/>
                  </a:tcPr>
                </a:tc>
                <a:extLst>
                  <a:ext uri="{0D108BD9-81ED-4DB2-BD59-A6C34878D82A}">
                    <a16:rowId xmlns:a16="http://schemas.microsoft.com/office/drawing/2014/main" val="729593902"/>
                  </a:ext>
                </a:extLst>
              </a:tr>
              <a:tr h="238280">
                <a:tc>
                  <a:txBody>
                    <a:bodyPr/>
                    <a:lstStyle/>
                    <a:p>
                      <a:pPr algn="ctr" fontAlgn="b"/>
                      <a:r>
                        <a:rPr lang="en-US" sz="1100" b="0" i="0" u="none" strike="noStrike" dirty="0">
                          <a:solidFill>
                            <a:srgbClr val="000000"/>
                          </a:solidFill>
                          <a:effectLst/>
                          <a:latin typeface="+mn-lt"/>
                        </a:rPr>
                        <a:t>59%</a:t>
                      </a:r>
                    </a:p>
                  </a:txBody>
                  <a:tcPr marL="9525" marR="9525" marT="9525" marB="0" anchor="ctr">
                    <a:noFill/>
                  </a:tcPr>
                </a:tc>
                <a:extLst>
                  <a:ext uri="{0D108BD9-81ED-4DB2-BD59-A6C34878D82A}">
                    <a16:rowId xmlns:a16="http://schemas.microsoft.com/office/drawing/2014/main" val="3068539284"/>
                  </a:ext>
                </a:extLst>
              </a:tr>
              <a:tr h="238280">
                <a:tc>
                  <a:txBody>
                    <a:bodyPr/>
                    <a:lstStyle/>
                    <a:p>
                      <a:pPr algn="ctr" fontAlgn="b"/>
                      <a:r>
                        <a:rPr lang="en-US" sz="1100" b="0" i="0" u="none" strike="noStrike" dirty="0">
                          <a:solidFill>
                            <a:srgbClr val="000000"/>
                          </a:solidFill>
                          <a:effectLst/>
                          <a:latin typeface="+mn-lt"/>
                        </a:rPr>
                        <a:t>58%</a:t>
                      </a:r>
                    </a:p>
                  </a:txBody>
                  <a:tcPr marL="9525" marR="9525" marT="9525" marB="0" anchor="ctr">
                    <a:noFill/>
                  </a:tcPr>
                </a:tc>
                <a:extLst>
                  <a:ext uri="{0D108BD9-81ED-4DB2-BD59-A6C34878D82A}">
                    <a16:rowId xmlns:a16="http://schemas.microsoft.com/office/drawing/2014/main" val="4003323670"/>
                  </a:ext>
                </a:extLst>
              </a:tr>
              <a:tr h="238280">
                <a:tc>
                  <a:txBody>
                    <a:bodyPr/>
                    <a:lstStyle/>
                    <a:p>
                      <a:pPr algn="ctr" fontAlgn="b"/>
                      <a:r>
                        <a:rPr lang="en-US" sz="1100" b="0" i="0" u="none" strike="noStrike" dirty="0">
                          <a:solidFill>
                            <a:srgbClr val="000000"/>
                          </a:solidFill>
                          <a:effectLst/>
                          <a:latin typeface="+mn-lt"/>
                        </a:rPr>
                        <a:t>57%</a:t>
                      </a:r>
                    </a:p>
                  </a:txBody>
                  <a:tcPr marL="9525" marR="9525" marT="9525" marB="0" anchor="ctr">
                    <a:noFill/>
                  </a:tcPr>
                </a:tc>
                <a:extLst>
                  <a:ext uri="{0D108BD9-81ED-4DB2-BD59-A6C34878D82A}">
                    <a16:rowId xmlns:a16="http://schemas.microsoft.com/office/drawing/2014/main" val="636248873"/>
                  </a:ext>
                </a:extLst>
              </a:tr>
              <a:tr h="238280">
                <a:tc>
                  <a:txBody>
                    <a:bodyPr/>
                    <a:lstStyle/>
                    <a:p>
                      <a:pPr algn="ctr" fontAlgn="b"/>
                      <a:r>
                        <a:rPr lang="en-US" sz="1100" b="0" i="0" u="none" strike="noStrike" dirty="0">
                          <a:solidFill>
                            <a:srgbClr val="000000"/>
                          </a:solidFill>
                          <a:effectLst/>
                          <a:latin typeface="+mn-lt"/>
                        </a:rPr>
                        <a:t>57%</a:t>
                      </a:r>
                    </a:p>
                  </a:txBody>
                  <a:tcPr marL="9525" marR="9525" marT="9525" marB="0" anchor="ctr">
                    <a:noFill/>
                  </a:tcPr>
                </a:tc>
                <a:extLst>
                  <a:ext uri="{0D108BD9-81ED-4DB2-BD59-A6C34878D82A}">
                    <a16:rowId xmlns:a16="http://schemas.microsoft.com/office/drawing/2014/main" val="805623637"/>
                  </a:ext>
                </a:extLst>
              </a:tr>
              <a:tr h="238280">
                <a:tc>
                  <a:txBody>
                    <a:bodyPr/>
                    <a:lstStyle/>
                    <a:p>
                      <a:pPr algn="ctr" fontAlgn="b"/>
                      <a:r>
                        <a:rPr lang="en-US" sz="1100" b="0" i="0" u="none" strike="noStrike" dirty="0">
                          <a:solidFill>
                            <a:srgbClr val="000000"/>
                          </a:solidFill>
                          <a:effectLst/>
                          <a:latin typeface="+mn-lt"/>
                        </a:rPr>
                        <a:t>57%</a:t>
                      </a:r>
                    </a:p>
                  </a:txBody>
                  <a:tcPr marL="9525" marR="9525" marT="9525" marB="0" anchor="ctr">
                    <a:noFill/>
                  </a:tcPr>
                </a:tc>
                <a:extLst>
                  <a:ext uri="{0D108BD9-81ED-4DB2-BD59-A6C34878D82A}">
                    <a16:rowId xmlns:a16="http://schemas.microsoft.com/office/drawing/2014/main" val="2421115438"/>
                  </a:ext>
                </a:extLst>
              </a:tr>
              <a:tr h="238280">
                <a:tc>
                  <a:txBody>
                    <a:bodyPr/>
                    <a:lstStyle/>
                    <a:p>
                      <a:pPr algn="ctr" fontAlgn="b"/>
                      <a:r>
                        <a:rPr lang="en-US" sz="1100" b="0" i="0" u="none" strike="noStrike" dirty="0">
                          <a:solidFill>
                            <a:srgbClr val="000000"/>
                          </a:solidFill>
                          <a:effectLst/>
                          <a:latin typeface="+mn-lt"/>
                        </a:rPr>
                        <a:t>55%</a:t>
                      </a:r>
                    </a:p>
                  </a:txBody>
                  <a:tcPr marL="9525" marR="9525" marT="9525" marB="0" anchor="ctr">
                    <a:noFill/>
                  </a:tcPr>
                </a:tc>
                <a:extLst>
                  <a:ext uri="{0D108BD9-81ED-4DB2-BD59-A6C34878D82A}">
                    <a16:rowId xmlns:a16="http://schemas.microsoft.com/office/drawing/2014/main" val="3783728614"/>
                  </a:ext>
                </a:extLst>
              </a:tr>
              <a:tr h="238280">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1889427381"/>
                  </a:ext>
                </a:extLst>
              </a:tr>
              <a:tr h="238280">
                <a:tc>
                  <a:txBody>
                    <a:bodyPr/>
                    <a:lstStyle/>
                    <a:p>
                      <a:pPr algn="ctr" fontAlgn="b"/>
                      <a:r>
                        <a:rPr lang="en-US" sz="1100" b="0" i="0" u="none" strike="noStrike" dirty="0">
                          <a:solidFill>
                            <a:srgbClr val="000000"/>
                          </a:solidFill>
                          <a:effectLst/>
                          <a:latin typeface="+mn-lt"/>
                        </a:rPr>
                        <a:t>54%</a:t>
                      </a:r>
                    </a:p>
                  </a:txBody>
                  <a:tcPr marL="9525" marR="9525" marT="9525" marB="0" anchor="ctr">
                    <a:noFill/>
                  </a:tcPr>
                </a:tc>
                <a:extLst>
                  <a:ext uri="{0D108BD9-81ED-4DB2-BD59-A6C34878D82A}">
                    <a16:rowId xmlns:a16="http://schemas.microsoft.com/office/drawing/2014/main" val="1108320307"/>
                  </a:ext>
                </a:extLst>
              </a:tr>
              <a:tr h="238280">
                <a:tc>
                  <a:txBody>
                    <a:bodyPr/>
                    <a:lstStyle/>
                    <a:p>
                      <a:pPr algn="ctr" fontAlgn="b"/>
                      <a:r>
                        <a:rPr lang="en-US" sz="1100" b="0" i="0" u="none" strike="noStrike" dirty="0">
                          <a:solidFill>
                            <a:srgbClr val="000000"/>
                          </a:solidFill>
                          <a:effectLst/>
                          <a:latin typeface="+mn-lt"/>
                        </a:rPr>
                        <a:t>51%</a:t>
                      </a:r>
                    </a:p>
                  </a:txBody>
                  <a:tcPr marL="9525" marR="9525" marT="9525" marB="0" anchor="ctr">
                    <a:noFill/>
                  </a:tcPr>
                </a:tc>
                <a:extLst>
                  <a:ext uri="{0D108BD9-81ED-4DB2-BD59-A6C34878D82A}">
                    <a16:rowId xmlns:a16="http://schemas.microsoft.com/office/drawing/2014/main" val="324899603"/>
                  </a:ext>
                </a:extLst>
              </a:tr>
              <a:tr h="238280">
                <a:tc>
                  <a:txBody>
                    <a:bodyPr/>
                    <a:lstStyle/>
                    <a:p>
                      <a:pPr algn="ctr" fontAlgn="b"/>
                      <a:r>
                        <a:rPr lang="en-US" sz="1100" b="0" i="0" u="none" strike="noStrike" dirty="0">
                          <a:solidFill>
                            <a:srgbClr val="000000"/>
                          </a:solidFill>
                          <a:effectLst/>
                          <a:latin typeface="+mn-lt"/>
                        </a:rPr>
                        <a:t>50%</a:t>
                      </a:r>
                    </a:p>
                  </a:txBody>
                  <a:tcPr marL="9525" marR="9525" marT="9525" marB="0" anchor="ctr">
                    <a:noFill/>
                  </a:tcPr>
                </a:tc>
                <a:extLst>
                  <a:ext uri="{0D108BD9-81ED-4DB2-BD59-A6C34878D82A}">
                    <a16:rowId xmlns:a16="http://schemas.microsoft.com/office/drawing/2014/main" val="3639993590"/>
                  </a:ext>
                </a:extLst>
              </a:tr>
              <a:tr h="238280">
                <a:tc>
                  <a:txBody>
                    <a:bodyPr/>
                    <a:lstStyle/>
                    <a:p>
                      <a:pPr algn="ctr" fontAlgn="b"/>
                      <a:r>
                        <a:rPr lang="en-US" sz="1100" b="0" i="0" u="none" strike="noStrike" dirty="0">
                          <a:solidFill>
                            <a:srgbClr val="000000"/>
                          </a:solidFill>
                          <a:effectLst/>
                          <a:latin typeface="+mn-lt"/>
                        </a:rPr>
                        <a:t>48%</a:t>
                      </a:r>
                    </a:p>
                  </a:txBody>
                  <a:tcPr marL="9525" marR="9525" marT="9525" marB="0" anchor="ctr">
                    <a:noFill/>
                  </a:tcPr>
                </a:tc>
                <a:extLst>
                  <a:ext uri="{0D108BD9-81ED-4DB2-BD59-A6C34878D82A}">
                    <a16:rowId xmlns:a16="http://schemas.microsoft.com/office/drawing/2014/main" val="1865005501"/>
                  </a:ext>
                </a:extLst>
              </a:tr>
              <a:tr h="238280">
                <a:tc>
                  <a:txBody>
                    <a:bodyPr/>
                    <a:lstStyle/>
                    <a:p>
                      <a:pPr algn="ctr" fontAlgn="b"/>
                      <a:r>
                        <a:rPr lang="en-US" sz="1100" b="0" i="0" u="none" strike="noStrike" dirty="0">
                          <a:solidFill>
                            <a:srgbClr val="000000"/>
                          </a:solidFill>
                          <a:effectLst/>
                          <a:latin typeface="+mn-lt"/>
                        </a:rPr>
                        <a:t>47%</a:t>
                      </a:r>
                    </a:p>
                  </a:txBody>
                  <a:tcPr marL="9525" marR="9525" marT="9525" marB="0" anchor="ctr">
                    <a:noFill/>
                  </a:tcPr>
                </a:tc>
                <a:extLst>
                  <a:ext uri="{0D108BD9-81ED-4DB2-BD59-A6C34878D82A}">
                    <a16:rowId xmlns:a16="http://schemas.microsoft.com/office/drawing/2014/main" val="3625198018"/>
                  </a:ext>
                </a:extLst>
              </a:tr>
              <a:tr h="238280">
                <a:tc>
                  <a:txBody>
                    <a:bodyPr/>
                    <a:lstStyle/>
                    <a:p>
                      <a:pPr algn="ctr" fontAlgn="b"/>
                      <a:r>
                        <a:rPr lang="en-US" sz="1100" b="0" i="0" u="none" strike="noStrike" dirty="0">
                          <a:solidFill>
                            <a:srgbClr val="000000"/>
                          </a:solidFill>
                          <a:effectLst/>
                          <a:latin typeface="+mn-lt"/>
                        </a:rPr>
                        <a:t>45%</a:t>
                      </a:r>
                    </a:p>
                  </a:txBody>
                  <a:tcPr marL="9525" marR="9525" marT="9525" marB="0" anchor="ctr">
                    <a:noFill/>
                  </a:tcPr>
                </a:tc>
                <a:extLst>
                  <a:ext uri="{0D108BD9-81ED-4DB2-BD59-A6C34878D82A}">
                    <a16:rowId xmlns:a16="http://schemas.microsoft.com/office/drawing/2014/main" val="3594289111"/>
                  </a:ext>
                </a:extLst>
              </a:tr>
              <a:tr h="238280">
                <a:tc>
                  <a:txBody>
                    <a:bodyPr/>
                    <a:lstStyle/>
                    <a:p>
                      <a:pPr algn="ctr" fontAlgn="b"/>
                      <a:r>
                        <a:rPr lang="en-US" sz="1100" b="0" i="0" u="none" strike="noStrike" dirty="0">
                          <a:solidFill>
                            <a:srgbClr val="000000"/>
                          </a:solidFill>
                          <a:effectLst/>
                          <a:latin typeface="+mn-lt"/>
                        </a:rPr>
                        <a:t>41%</a:t>
                      </a:r>
                    </a:p>
                  </a:txBody>
                  <a:tcPr marL="9525" marR="9525" marT="9525" marB="0" anchor="ctr">
                    <a:noFill/>
                  </a:tcPr>
                </a:tc>
                <a:extLst>
                  <a:ext uri="{0D108BD9-81ED-4DB2-BD59-A6C34878D82A}">
                    <a16:rowId xmlns:a16="http://schemas.microsoft.com/office/drawing/2014/main" val="4203054478"/>
                  </a:ext>
                </a:extLst>
              </a:tr>
              <a:tr h="238280">
                <a:tc>
                  <a:txBody>
                    <a:bodyPr/>
                    <a:lstStyle/>
                    <a:p>
                      <a:pPr algn="ctr" fontAlgn="b"/>
                      <a:r>
                        <a:rPr lang="en-US" sz="1100" b="0" i="0" u="none" strike="noStrike" dirty="0">
                          <a:solidFill>
                            <a:srgbClr val="000000"/>
                          </a:solidFill>
                          <a:effectLst/>
                          <a:latin typeface="+mn-lt"/>
                        </a:rPr>
                        <a:t>41%</a:t>
                      </a:r>
                    </a:p>
                  </a:txBody>
                  <a:tcPr marL="9525" marR="9525" marT="9525" marB="0" anchor="ctr">
                    <a:noFill/>
                  </a:tcPr>
                </a:tc>
                <a:extLst>
                  <a:ext uri="{0D108BD9-81ED-4DB2-BD59-A6C34878D82A}">
                    <a16:rowId xmlns:a16="http://schemas.microsoft.com/office/drawing/2014/main" val="2621789755"/>
                  </a:ext>
                </a:extLst>
              </a:tr>
              <a:tr h="238280">
                <a:tc>
                  <a:txBody>
                    <a:bodyPr/>
                    <a:lstStyle/>
                    <a:p>
                      <a:pPr algn="ctr" fontAlgn="b"/>
                      <a:r>
                        <a:rPr lang="en-US" sz="1100" b="0" i="0" u="none" strike="noStrike" dirty="0">
                          <a:solidFill>
                            <a:srgbClr val="000000"/>
                          </a:solidFill>
                          <a:effectLst/>
                          <a:latin typeface="+mn-lt"/>
                        </a:rPr>
                        <a:t>36%</a:t>
                      </a:r>
                    </a:p>
                  </a:txBody>
                  <a:tcPr marL="9525" marR="9525" marT="9525" marB="0" anchor="ctr">
                    <a:noFill/>
                  </a:tcPr>
                </a:tc>
                <a:extLst>
                  <a:ext uri="{0D108BD9-81ED-4DB2-BD59-A6C34878D82A}">
                    <a16:rowId xmlns:a16="http://schemas.microsoft.com/office/drawing/2014/main" val="2573260638"/>
                  </a:ext>
                </a:extLst>
              </a:tr>
            </a:tbl>
          </a:graphicData>
        </a:graphic>
      </p:graphicFrame>
      <p:sp>
        <p:nvSpPr>
          <p:cNvPr id="3" name="Rectangle: Rounded Corners 2">
            <a:extLst>
              <a:ext uri="{FF2B5EF4-FFF2-40B4-BE49-F238E27FC236}">
                <a16:creationId xmlns:a16="http://schemas.microsoft.com/office/drawing/2014/main" id="{69100422-99AB-E151-DC07-2A8C6D57BD73}"/>
              </a:ext>
            </a:extLst>
          </p:cNvPr>
          <p:cNvSpPr/>
          <p:nvPr/>
        </p:nvSpPr>
        <p:spPr>
          <a:xfrm>
            <a:off x="751746" y="2416377"/>
            <a:ext cx="1743253" cy="467254"/>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E5A56776-5BA3-5E6A-D485-15E16B1FD795}"/>
              </a:ext>
            </a:extLst>
          </p:cNvPr>
          <p:cNvSpPr/>
          <p:nvPr/>
        </p:nvSpPr>
        <p:spPr>
          <a:xfrm>
            <a:off x="751745" y="3123611"/>
            <a:ext cx="1743253" cy="961227"/>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B19F61F-40E4-6632-9F7A-D2E0ACCF24C1}"/>
              </a:ext>
            </a:extLst>
          </p:cNvPr>
          <p:cNvSpPr txBox="1"/>
          <p:nvPr/>
        </p:nvSpPr>
        <p:spPr>
          <a:xfrm>
            <a:off x="4017390" y="6724227"/>
            <a:ext cx="7406988" cy="18288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2B2B"/>
                </a:solidFill>
                <a:effectLst/>
                <a:uLnTx/>
                <a:uFillTx/>
                <a:latin typeface="Arial" panose="020B0604020202020204"/>
                <a:ea typeface="+mn-ea"/>
                <a:cs typeface="+mn-cs"/>
              </a:rPr>
              <a:t>Total Favorable = Very favorable + Somewhat favorable | Net Favorability = (Very favorable + Somewhat favorable) – (Very unfavorable + Somewhat unfavorable)</a:t>
            </a:r>
          </a:p>
        </p:txBody>
      </p:sp>
    </p:spTree>
    <p:extLst>
      <p:ext uri="{BB962C8B-B14F-4D97-AF65-F5344CB8AC3E}">
        <p14:creationId xmlns:p14="http://schemas.microsoft.com/office/powerpoint/2010/main" val="1262591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rPr dirty="0"/>
              <a:t>OAAA6</a:t>
            </a:r>
          </a:p>
        </p:txBody>
      </p:sp>
      <p:sp>
        <p:nvSpPr>
          <p:cNvPr id="6" name="main_title">
            <a:extLst>
              <a:ext uri="{FF2B5EF4-FFF2-40B4-BE49-F238E27FC236}">
                <a16:creationId xmlns:a16="http://schemas.microsoft.com/office/drawing/2014/main" id="{533C27E3-CD81-3135-1156-7FFF4C65A1C8}"/>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OOH Favorability</a:t>
            </a:r>
          </a:p>
        </p:txBody>
      </p:sp>
      <p:sp>
        <p:nvSpPr>
          <p:cNvPr id="7" name="sub_title">
            <a:extLst>
              <a:ext uri="{FF2B5EF4-FFF2-40B4-BE49-F238E27FC236}">
                <a16:creationId xmlns:a16="http://schemas.microsoft.com/office/drawing/2014/main" id="{D824C951-CD67-98B1-E11C-7B12E5C9D5ED}"/>
              </a:ext>
            </a:extLst>
          </p:cNvPr>
          <p:cNvSpPr txBox="1">
            <a:spLocks/>
          </p:cNvSpPr>
          <p:nvPr/>
        </p:nvSpPr>
        <p:spPr>
          <a:xfrm>
            <a:off x="1075429" y="1294064"/>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During your typical daily activities when you view or hear advertisements in the following locations or formats, do you have a favorable or unfavorable opinion towards the advertising?</a:t>
            </a:r>
          </a:p>
        </p:txBody>
      </p:sp>
      <p:sp>
        <p:nvSpPr>
          <p:cNvPr id="11" name="TextBox 10">
            <a:extLst>
              <a:ext uri="{FF2B5EF4-FFF2-40B4-BE49-F238E27FC236}">
                <a16:creationId xmlns:a16="http://schemas.microsoft.com/office/drawing/2014/main" id="{3B7A7729-1992-F877-2BB6-E89E66DC45D1}"/>
              </a:ext>
            </a:extLst>
          </p:cNvPr>
          <p:cNvSpPr txBox="1"/>
          <p:nvPr/>
        </p:nvSpPr>
        <p:spPr>
          <a:xfrm>
            <a:off x="1590675" y="6715257"/>
            <a:ext cx="10080827" cy="142743"/>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Data in heatmap reflects percent of each group expressing each form of advertisement as very favorable or somewhat favorable and is compared among each demographic group, see appendix for full sample details.</a:t>
            </a:r>
          </a:p>
        </p:txBody>
      </p:sp>
      <p:graphicFrame>
        <p:nvGraphicFramePr>
          <p:cNvPr id="3" name="Table 2">
            <a:extLst>
              <a:ext uri="{FF2B5EF4-FFF2-40B4-BE49-F238E27FC236}">
                <a16:creationId xmlns:a16="http://schemas.microsoft.com/office/drawing/2014/main" id="{80AAFDA6-0540-DCE1-9536-3F6215FE87ED}"/>
              </a:ext>
            </a:extLst>
          </p:cNvPr>
          <p:cNvGraphicFramePr>
            <a:graphicFrameLocks noGrp="1"/>
          </p:cNvGraphicFramePr>
          <p:nvPr/>
        </p:nvGraphicFramePr>
        <p:xfrm>
          <a:off x="931296" y="1767602"/>
          <a:ext cx="10329406" cy="4857330"/>
        </p:xfrm>
        <a:graphic>
          <a:graphicData uri="http://schemas.openxmlformats.org/drawingml/2006/table">
            <a:tbl>
              <a:tblPr/>
              <a:tblGrid>
                <a:gridCol w="2211910">
                  <a:extLst>
                    <a:ext uri="{9D8B030D-6E8A-4147-A177-3AD203B41FA5}">
                      <a16:colId xmlns:a16="http://schemas.microsoft.com/office/drawing/2014/main" val="3950858858"/>
                    </a:ext>
                  </a:extLst>
                </a:gridCol>
                <a:gridCol w="901944">
                  <a:extLst>
                    <a:ext uri="{9D8B030D-6E8A-4147-A177-3AD203B41FA5}">
                      <a16:colId xmlns:a16="http://schemas.microsoft.com/office/drawing/2014/main" val="1091174371"/>
                    </a:ext>
                  </a:extLst>
                </a:gridCol>
                <a:gridCol w="901944">
                  <a:extLst>
                    <a:ext uri="{9D8B030D-6E8A-4147-A177-3AD203B41FA5}">
                      <a16:colId xmlns:a16="http://schemas.microsoft.com/office/drawing/2014/main" val="845564975"/>
                    </a:ext>
                  </a:extLst>
                </a:gridCol>
                <a:gridCol w="901944">
                  <a:extLst>
                    <a:ext uri="{9D8B030D-6E8A-4147-A177-3AD203B41FA5}">
                      <a16:colId xmlns:a16="http://schemas.microsoft.com/office/drawing/2014/main" val="3368711514"/>
                    </a:ext>
                  </a:extLst>
                </a:gridCol>
                <a:gridCol w="901944">
                  <a:extLst>
                    <a:ext uri="{9D8B030D-6E8A-4147-A177-3AD203B41FA5}">
                      <a16:colId xmlns:a16="http://schemas.microsoft.com/office/drawing/2014/main" val="4046658460"/>
                    </a:ext>
                  </a:extLst>
                </a:gridCol>
                <a:gridCol w="901944">
                  <a:extLst>
                    <a:ext uri="{9D8B030D-6E8A-4147-A177-3AD203B41FA5}">
                      <a16:colId xmlns:a16="http://schemas.microsoft.com/office/drawing/2014/main" val="1560595712"/>
                    </a:ext>
                  </a:extLst>
                </a:gridCol>
                <a:gridCol w="901944">
                  <a:extLst>
                    <a:ext uri="{9D8B030D-6E8A-4147-A177-3AD203B41FA5}">
                      <a16:colId xmlns:a16="http://schemas.microsoft.com/office/drawing/2014/main" val="2576701147"/>
                    </a:ext>
                  </a:extLst>
                </a:gridCol>
                <a:gridCol w="901944">
                  <a:extLst>
                    <a:ext uri="{9D8B030D-6E8A-4147-A177-3AD203B41FA5}">
                      <a16:colId xmlns:a16="http://schemas.microsoft.com/office/drawing/2014/main" val="4006578171"/>
                    </a:ext>
                  </a:extLst>
                </a:gridCol>
                <a:gridCol w="901944">
                  <a:extLst>
                    <a:ext uri="{9D8B030D-6E8A-4147-A177-3AD203B41FA5}">
                      <a16:colId xmlns:a16="http://schemas.microsoft.com/office/drawing/2014/main" val="1543376697"/>
                    </a:ext>
                  </a:extLst>
                </a:gridCol>
                <a:gridCol w="901944">
                  <a:extLst>
                    <a:ext uri="{9D8B030D-6E8A-4147-A177-3AD203B41FA5}">
                      <a16:colId xmlns:a16="http://schemas.microsoft.com/office/drawing/2014/main" val="2419224782"/>
                    </a:ext>
                  </a:extLst>
                </a:gridCol>
              </a:tblGrid>
              <a:tr h="124401">
                <a:tc rowSpan="2">
                  <a:txBody>
                    <a:bodyPr/>
                    <a:lstStyle/>
                    <a:p>
                      <a:pPr algn="l" fontAlgn="ctr"/>
                      <a:r>
                        <a:rPr lang="en-US" sz="800" b="1" i="1" u="none" strike="noStrike" dirty="0">
                          <a:solidFill>
                            <a:srgbClr val="FFFFFF"/>
                          </a:solidFill>
                          <a:effectLst/>
                          <a:latin typeface="Arial" panose="020B0604020202020204" pitchFamily="34" charset="0"/>
                        </a:rPr>
                        <a:t>OOH Media Favorability</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1" i="0" u="none" strike="noStrike" dirty="0">
                          <a:solidFill>
                            <a:srgbClr val="FFFFFF"/>
                          </a:solidFill>
                          <a:effectLst/>
                          <a:latin typeface="Arial" panose="020B0604020202020204" pitchFamily="34" charset="0"/>
                        </a:rPr>
                        <a:t>U.S.</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4">
                  <a:txBody>
                    <a:bodyPr/>
                    <a:lstStyle/>
                    <a:p>
                      <a:pPr algn="ctr" fontAlgn="b"/>
                      <a:r>
                        <a:rPr lang="en-US" sz="800" b="1" i="0" u="none" strike="noStrike" dirty="0">
                          <a:solidFill>
                            <a:srgbClr val="FFFFFF"/>
                          </a:solidFill>
                          <a:effectLst/>
                          <a:latin typeface="Arial" panose="020B0604020202020204" pitchFamily="34" charset="0"/>
                        </a:rPr>
                        <a:t>Ethnicity</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800" b="1" i="0" u="none" strike="noStrike" dirty="0">
                          <a:solidFill>
                            <a:srgbClr val="FFFFFF"/>
                          </a:solidFill>
                          <a:effectLst/>
                          <a:latin typeface="Arial" panose="020B0604020202020204" pitchFamily="34" charset="0"/>
                        </a:rPr>
                        <a:t>Age</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a:txBody>
                    <a:bodyPr/>
                    <a:lstStyle/>
                    <a:p>
                      <a:pPr algn="ctr" fontAlgn="b"/>
                      <a:r>
                        <a:rPr lang="en-US" sz="800" b="1" i="0" u="none" strike="noStrike" dirty="0">
                          <a:solidFill>
                            <a:srgbClr val="FFFFFF"/>
                          </a:solidFill>
                          <a:effectLst/>
                          <a:latin typeface="Arial" panose="020B0604020202020204" pitchFamily="34" charset="0"/>
                        </a:rPr>
                        <a:t>Income Level</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2517518365"/>
                  </a:ext>
                </a:extLst>
              </a:tr>
              <a:tr h="124401">
                <a:tc vMerge="1">
                  <a:txBody>
                    <a:bodyPr/>
                    <a:lstStyle/>
                    <a:p>
                      <a:endParaRPr lang="en-US"/>
                    </a:p>
                  </a:txBody>
                  <a:tcPr/>
                </a:tc>
                <a:tc>
                  <a:txBody>
                    <a:bodyPr/>
                    <a:lstStyle/>
                    <a:p>
                      <a:pPr algn="ctr" fontAlgn="ctr"/>
                      <a:r>
                        <a:rPr lang="en-US" sz="800" b="1" i="0" u="none" strike="noStrike" dirty="0">
                          <a:solidFill>
                            <a:srgbClr val="FFFFFF"/>
                          </a:solidFill>
                          <a:effectLst/>
                          <a:latin typeface="Arial" panose="020B0604020202020204" pitchFamily="34" charset="0"/>
                        </a:rPr>
                        <a:t>Adults</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White</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Hispanic</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Black</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Asian</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18-34</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35-44</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45-64</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100k+</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212452696"/>
                  </a:ext>
                </a:extLst>
              </a:tr>
              <a:tr h="255748">
                <a:tc>
                  <a:txBody>
                    <a:bodyPr/>
                    <a:lstStyle/>
                    <a:p>
                      <a:pPr algn="l" fontAlgn="ctr"/>
                      <a:r>
                        <a:rPr lang="en-US" sz="800" b="0" i="0" u="none" strike="noStrike" dirty="0">
                          <a:solidFill>
                            <a:srgbClr val="000000"/>
                          </a:solidFill>
                          <a:effectLst/>
                          <a:latin typeface="Arial" panose="020B0604020202020204" pitchFamily="34" charset="0"/>
                        </a:rPr>
                        <a:t>Billboards</a:t>
                      </a:r>
                    </a:p>
                  </a:txBody>
                  <a:tcPr marL="5013" marR="5013" marT="5013"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71%</a:t>
                      </a:r>
                    </a:p>
                  </a:txBody>
                  <a:tcPr marL="5013" marR="5013" marT="5013" marB="0" anchor="ctr">
                    <a:lnL>
                      <a:noFill/>
                    </a:lnL>
                    <a:lnR>
                      <a:noFill/>
                    </a:lnR>
                    <a:lnT>
                      <a:noFill/>
                    </a:lnT>
                    <a:lnB>
                      <a:noFill/>
                    </a:lnB>
                  </a:tcPr>
                </a:tc>
                <a:extLst>
                  <a:ext uri="{0D108BD9-81ED-4DB2-BD59-A6C34878D82A}">
                    <a16:rowId xmlns:a16="http://schemas.microsoft.com/office/drawing/2014/main" val="1181670107"/>
                  </a:ext>
                </a:extLst>
              </a:tr>
              <a:tr h="255748">
                <a:tc>
                  <a:txBody>
                    <a:bodyPr/>
                    <a:lstStyle/>
                    <a:p>
                      <a:pPr algn="l" fontAlgn="ctr"/>
                      <a:r>
                        <a:rPr lang="en-US" sz="800" b="0" i="0" u="none" strike="noStrike" dirty="0">
                          <a:solidFill>
                            <a:srgbClr val="000000"/>
                          </a:solidFill>
                          <a:effectLst/>
                          <a:latin typeface="Arial" panose="020B0604020202020204" pitchFamily="34" charset="0"/>
                        </a:rPr>
                        <a:t>Magazines or newspapers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extLst>
                  <a:ext uri="{0D108BD9-81ED-4DB2-BD59-A6C34878D82A}">
                    <a16:rowId xmlns:a16="http://schemas.microsoft.com/office/drawing/2014/main" val="1057794480"/>
                  </a:ext>
                </a:extLst>
              </a:tr>
              <a:tr h="255748">
                <a:tc>
                  <a:txBody>
                    <a:bodyPr/>
                    <a:lstStyle/>
                    <a:p>
                      <a:pPr algn="l" fontAlgn="ctr"/>
                      <a:r>
                        <a:rPr lang="en-US" sz="800" b="0" i="0" u="none" strike="noStrike" dirty="0">
                          <a:solidFill>
                            <a:srgbClr val="000000"/>
                          </a:solidFill>
                          <a:effectLst/>
                          <a:latin typeface="Arial" panose="020B0604020202020204" pitchFamily="34" charset="0"/>
                        </a:rPr>
                        <a:t>Television</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extLst>
                  <a:ext uri="{0D108BD9-81ED-4DB2-BD59-A6C34878D82A}">
                    <a16:rowId xmlns:a16="http://schemas.microsoft.com/office/drawing/2014/main" val="2710642934"/>
                  </a:ext>
                </a:extLst>
              </a:tr>
              <a:tr h="255748">
                <a:tc>
                  <a:txBody>
                    <a:bodyPr/>
                    <a:lstStyle/>
                    <a:p>
                      <a:pPr algn="l" fontAlgn="ctr"/>
                      <a:r>
                        <a:rPr lang="en-US" sz="800" b="0" i="0" u="none" strike="noStrike" dirty="0">
                          <a:solidFill>
                            <a:srgbClr val="000000"/>
                          </a:solidFill>
                          <a:effectLst/>
                          <a:latin typeface="Arial" panose="020B0604020202020204" pitchFamily="34" charset="0"/>
                        </a:rPr>
                        <a:t>Signs in places of business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extLst>
                  <a:ext uri="{0D108BD9-81ED-4DB2-BD59-A6C34878D82A}">
                    <a16:rowId xmlns:a16="http://schemas.microsoft.com/office/drawing/2014/main" val="2015548292"/>
                  </a:ext>
                </a:extLst>
              </a:tr>
              <a:tr h="255748">
                <a:tc>
                  <a:txBody>
                    <a:bodyPr/>
                    <a:lstStyle/>
                    <a:p>
                      <a:pPr algn="l" fontAlgn="ctr"/>
                      <a:r>
                        <a:rPr lang="en-US" sz="800" b="0" i="0" u="none" strike="noStrike" dirty="0">
                          <a:solidFill>
                            <a:srgbClr val="000000"/>
                          </a:solidFill>
                          <a:effectLst/>
                          <a:latin typeface="Arial" panose="020B0604020202020204" pitchFamily="34" charset="0"/>
                        </a:rPr>
                        <a:t>Movie theater</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extLst>
                  <a:ext uri="{0D108BD9-81ED-4DB2-BD59-A6C34878D82A}">
                    <a16:rowId xmlns:a16="http://schemas.microsoft.com/office/drawing/2014/main" val="3845198660"/>
                  </a:ext>
                </a:extLst>
              </a:tr>
              <a:tr h="255748">
                <a:tc>
                  <a:txBody>
                    <a:bodyPr/>
                    <a:lstStyle/>
                    <a:p>
                      <a:pPr algn="l" fontAlgn="ctr"/>
                      <a:r>
                        <a:rPr lang="en-US" sz="800" b="0" i="0" u="none" strike="noStrike" dirty="0">
                          <a:solidFill>
                            <a:srgbClr val="000000"/>
                          </a:solidFill>
                          <a:effectLst/>
                          <a:latin typeface="Arial" panose="020B0604020202020204" pitchFamily="34" charset="0"/>
                        </a:rPr>
                        <a:t>Shopping Malls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extLst>
                  <a:ext uri="{0D108BD9-81ED-4DB2-BD59-A6C34878D82A}">
                    <a16:rowId xmlns:a16="http://schemas.microsoft.com/office/drawing/2014/main" val="4007835434"/>
                  </a:ext>
                </a:extLst>
              </a:tr>
              <a:tr h="255748">
                <a:tc>
                  <a:txBody>
                    <a:bodyPr/>
                    <a:lstStyle/>
                    <a:p>
                      <a:pPr algn="l" fontAlgn="ctr"/>
                      <a:r>
                        <a:rPr lang="en-US" sz="800" b="0" i="0" u="none" strike="noStrike" dirty="0">
                          <a:solidFill>
                            <a:srgbClr val="000000"/>
                          </a:solidFill>
                          <a:effectLst/>
                          <a:latin typeface="Arial" panose="020B0604020202020204" pitchFamily="34" charset="0"/>
                        </a:rPr>
                        <a:t>Arenas and stadiums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66%</a:t>
                      </a:r>
                    </a:p>
                  </a:txBody>
                  <a:tcPr marL="5013" marR="5013" marT="5013" marB="0" anchor="ctr">
                    <a:lnL>
                      <a:noFill/>
                    </a:lnL>
                    <a:lnR>
                      <a:noFill/>
                    </a:lnR>
                    <a:lnT>
                      <a:noFill/>
                    </a:lnT>
                    <a:lnB>
                      <a:noFill/>
                    </a:lnB>
                  </a:tcPr>
                </a:tc>
                <a:extLst>
                  <a:ext uri="{0D108BD9-81ED-4DB2-BD59-A6C34878D82A}">
                    <a16:rowId xmlns:a16="http://schemas.microsoft.com/office/drawing/2014/main" val="4038658145"/>
                  </a:ext>
                </a:extLst>
              </a:tr>
              <a:tr h="255748">
                <a:tc>
                  <a:txBody>
                    <a:bodyPr/>
                    <a:lstStyle/>
                    <a:p>
                      <a:pPr algn="l" fontAlgn="ctr"/>
                      <a:r>
                        <a:rPr lang="en-US" sz="800" b="0" i="0" u="none" strike="noStrike" dirty="0">
                          <a:solidFill>
                            <a:srgbClr val="000000"/>
                          </a:solidFill>
                          <a:effectLst/>
                          <a:latin typeface="Arial" panose="020B0604020202020204" pitchFamily="34" charset="0"/>
                        </a:rPr>
                        <a:t>Social media</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55%</a:t>
                      </a:r>
                    </a:p>
                  </a:txBody>
                  <a:tcPr marL="5013" marR="5013" marT="5013" marB="0" anchor="ctr">
                    <a:lnL>
                      <a:noFill/>
                    </a:lnL>
                    <a:lnR>
                      <a:noFill/>
                    </a:lnR>
                    <a:lnT>
                      <a:noFill/>
                    </a:lnT>
                    <a:lnB>
                      <a:noFill/>
                    </a:lnB>
                  </a:tcPr>
                </a:tc>
                <a:extLst>
                  <a:ext uri="{0D108BD9-81ED-4DB2-BD59-A6C34878D82A}">
                    <a16:rowId xmlns:a16="http://schemas.microsoft.com/office/drawing/2014/main" val="1864666208"/>
                  </a:ext>
                </a:extLst>
              </a:tr>
              <a:tr h="255748">
                <a:tc>
                  <a:txBody>
                    <a:bodyPr/>
                    <a:lstStyle/>
                    <a:p>
                      <a:pPr algn="l" fontAlgn="ctr"/>
                      <a:r>
                        <a:rPr lang="en-US" sz="800" b="0" i="0" u="none" strike="noStrike" dirty="0">
                          <a:solidFill>
                            <a:srgbClr val="000000"/>
                          </a:solidFill>
                          <a:effectLst/>
                          <a:latin typeface="Arial" panose="020B0604020202020204" pitchFamily="34" charset="0"/>
                        </a:rPr>
                        <a:t>Online media, websites, and search engines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extLst>
                  <a:ext uri="{0D108BD9-81ED-4DB2-BD59-A6C34878D82A}">
                    <a16:rowId xmlns:a16="http://schemas.microsoft.com/office/drawing/2014/main" val="2906196562"/>
                  </a:ext>
                </a:extLst>
              </a:tr>
              <a:tr h="255748">
                <a:tc>
                  <a:txBody>
                    <a:bodyPr/>
                    <a:lstStyle/>
                    <a:p>
                      <a:pPr algn="l" fontAlgn="ctr"/>
                      <a:r>
                        <a:rPr lang="en-US" sz="800" b="0" i="0" u="none" strike="noStrike" dirty="0">
                          <a:solidFill>
                            <a:srgbClr val="000000"/>
                          </a:solidFill>
                          <a:effectLst/>
                          <a:latin typeface="Arial" panose="020B0604020202020204" pitchFamily="34" charset="0"/>
                        </a:rPr>
                        <a:t>Radio, podcasts, and audio streaming</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72%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extLst>
                  <a:ext uri="{0D108BD9-81ED-4DB2-BD59-A6C34878D82A}">
                    <a16:rowId xmlns:a16="http://schemas.microsoft.com/office/drawing/2014/main" val="1252584298"/>
                  </a:ext>
                </a:extLst>
              </a:tr>
              <a:tr h="255748">
                <a:tc>
                  <a:txBody>
                    <a:bodyPr/>
                    <a:lstStyle/>
                    <a:p>
                      <a:pPr algn="l" fontAlgn="ctr"/>
                      <a:r>
                        <a:rPr lang="en-US" sz="800" b="0" i="0" u="none" strike="noStrike" dirty="0">
                          <a:solidFill>
                            <a:srgbClr val="000000"/>
                          </a:solidFill>
                          <a:effectLst/>
                          <a:latin typeface="Arial" panose="020B0604020202020204" pitchFamily="34" charset="0"/>
                        </a:rPr>
                        <a:t>Mobile billboards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extLst>
                  <a:ext uri="{0D108BD9-81ED-4DB2-BD59-A6C34878D82A}">
                    <a16:rowId xmlns:a16="http://schemas.microsoft.com/office/drawing/2014/main" val="335307698"/>
                  </a:ext>
                </a:extLst>
              </a:tr>
              <a:tr h="255748">
                <a:tc>
                  <a:txBody>
                    <a:bodyPr/>
                    <a:lstStyle/>
                    <a:p>
                      <a:pPr algn="l" fontAlgn="ctr"/>
                      <a:r>
                        <a:rPr lang="en-US" sz="800" b="0" i="0" u="none" strike="noStrike" dirty="0">
                          <a:solidFill>
                            <a:srgbClr val="000000"/>
                          </a:solidFill>
                          <a:effectLst/>
                          <a:latin typeface="Arial" panose="020B0604020202020204" pitchFamily="34" charset="0"/>
                        </a:rPr>
                        <a:t>Street level sidewalk kiosks or displays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57%</a:t>
                      </a:r>
                    </a:p>
                  </a:txBody>
                  <a:tcPr marL="5013" marR="5013" marT="5013" marB="0" anchor="ctr">
                    <a:lnL>
                      <a:noFill/>
                    </a:lnL>
                    <a:lnR>
                      <a:noFill/>
                    </a:lnR>
                    <a:lnT>
                      <a:noFill/>
                    </a:lnT>
                    <a:lnB>
                      <a:noFill/>
                    </a:lnB>
                  </a:tcPr>
                </a:tc>
                <a:extLst>
                  <a:ext uri="{0D108BD9-81ED-4DB2-BD59-A6C34878D82A}">
                    <a16:rowId xmlns:a16="http://schemas.microsoft.com/office/drawing/2014/main" val="2288252635"/>
                  </a:ext>
                </a:extLst>
              </a:tr>
              <a:tr h="255748">
                <a:tc>
                  <a:txBody>
                    <a:bodyPr/>
                    <a:lstStyle/>
                    <a:p>
                      <a:pPr algn="l" fontAlgn="ctr"/>
                      <a:r>
                        <a:rPr lang="en-US" sz="800" b="0" i="0" u="none" strike="noStrike" dirty="0">
                          <a:solidFill>
                            <a:srgbClr val="000000"/>
                          </a:solidFill>
                          <a:effectLst/>
                          <a:latin typeface="Arial" panose="020B0604020202020204" pitchFamily="34" charset="0"/>
                        </a:rPr>
                        <a:t>On or in buses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56%</a:t>
                      </a:r>
                    </a:p>
                  </a:txBody>
                  <a:tcPr marL="5013" marR="5013" marT="5013" marB="0" anchor="ctr">
                    <a:lnL>
                      <a:noFill/>
                    </a:lnL>
                    <a:lnR>
                      <a:noFill/>
                    </a:lnR>
                    <a:lnT>
                      <a:noFill/>
                    </a:lnT>
                    <a:lnB>
                      <a:noFill/>
                    </a:lnB>
                  </a:tcPr>
                </a:tc>
                <a:extLst>
                  <a:ext uri="{0D108BD9-81ED-4DB2-BD59-A6C34878D82A}">
                    <a16:rowId xmlns:a16="http://schemas.microsoft.com/office/drawing/2014/main" val="1666544872"/>
                  </a:ext>
                </a:extLst>
              </a:tr>
              <a:tr h="255748">
                <a:tc>
                  <a:txBody>
                    <a:bodyPr/>
                    <a:lstStyle/>
                    <a:p>
                      <a:pPr algn="l" fontAlgn="ctr"/>
                      <a:r>
                        <a:rPr lang="en-US" sz="800" b="0" i="0" u="none" strike="noStrike" dirty="0">
                          <a:solidFill>
                            <a:srgbClr val="000000"/>
                          </a:solidFill>
                          <a:effectLst/>
                          <a:latin typeface="Arial" panose="020B0604020202020204" pitchFamily="34" charset="0"/>
                        </a:rPr>
                        <a:t>Wrapped vehicles or other signs on vehicles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63%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extLst>
                  <a:ext uri="{0D108BD9-81ED-4DB2-BD59-A6C34878D82A}">
                    <a16:rowId xmlns:a16="http://schemas.microsoft.com/office/drawing/2014/main" val="2472666449"/>
                  </a:ext>
                </a:extLst>
              </a:tr>
              <a:tr h="255748">
                <a:tc>
                  <a:txBody>
                    <a:bodyPr/>
                    <a:lstStyle/>
                    <a:p>
                      <a:pPr algn="l" fontAlgn="ctr"/>
                      <a:r>
                        <a:rPr lang="en-US" sz="800" b="0" i="0" u="none" strike="noStrike" dirty="0">
                          <a:solidFill>
                            <a:srgbClr val="000000"/>
                          </a:solidFill>
                          <a:effectLst/>
                          <a:latin typeface="Arial" panose="020B0604020202020204" pitchFamily="34" charset="0"/>
                        </a:rPr>
                        <a:t>Airports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59%</a:t>
                      </a:r>
                    </a:p>
                  </a:txBody>
                  <a:tcPr marL="5013" marR="5013" marT="5013" marB="0" anchor="ctr">
                    <a:lnL>
                      <a:noFill/>
                    </a:lnL>
                    <a:lnR>
                      <a:noFill/>
                    </a:lnR>
                    <a:lnT>
                      <a:noFill/>
                    </a:lnT>
                    <a:lnB>
                      <a:noFill/>
                    </a:lnB>
                  </a:tcPr>
                </a:tc>
                <a:extLst>
                  <a:ext uri="{0D108BD9-81ED-4DB2-BD59-A6C34878D82A}">
                    <a16:rowId xmlns:a16="http://schemas.microsoft.com/office/drawing/2014/main" val="2749914722"/>
                  </a:ext>
                </a:extLst>
              </a:tr>
              <a:tr h="255748">
                <a:tc>
                  <a:txBody>
                    <a:bodyPr/>
                    <a:lstStyle/>
                    <a:p>
                      <a:pPr algn="l" fontAlgn="ctr"/>
                      <a:r>
                        <a:rPr lang="en-US" sz="800" b="0" i="0" u="none" strike="noStrike" dirty="0">
                          <a:solidFill>
                            <a:srgbClr val="000000"/>
                          </a:solidFill>
                          <a:effectLst/>
                          <a:latin typeface="Arial" panose="020B0604020202020204" pitchFamily="34" charset="0"/>
                        </a:rPr>
                        <a:t>Bus shelters or benches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44%</a:t>
                      </a:r>
                    </a:p>
                  </a:txBody>
                  <a:tcPr marL="5013" marR="5013" marT="5013" marB="0" anchor="ctr">
                    <a:lnL>
                      <a:noFill/>
                    </a:lnL>
                    <a:lnR>
                      <a:noFill/>
                    </a:lnR>
                    <a:lnT>
                      <a:noFill/>
                    </a:lnT>
                    <a:lnB>
                      <a:noFill/>
                    </a:lnB>
                  </a:tcPr>
                </a:tc>
                <a:extLst>
                  <a:ext uri="{0D108BD9-81ED-4DB2-BD59-A6C34878D82A}">
                    <a16:rowId xmlns:a16="http://schemas.microsoft.com/office/drawing/2014/main" val="991073150"/>
                  </a:ext>
                </a:extLst>
              </a:tr>
              <a:tr h="255748">
                <a:tc>
                  <a:txBody>
                    <a:bodyPr/>
                    <a:lstStyle/>
                    <a:p>
                      <a:pPr algn="l" fontAlgn="ctr"/>
                      <a:r>
                        <a:rPr lang="en-US" sz="800" b="0" i="0" u="none" strike="noStrike" dirty="0">
                          <a:solidFill>
                            <a:srgbClr val="000000"/>
                          </a:solidFill>
                          <a:effectLst/>
                          <a:latin typeface="Arial" panose="020B0604020202020204" pitchFamily="34" charset="0"/>
                        </a:rPr>
                        <a:t>Subway or public transit station posters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52%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5013" marR="5013" marT="5013" marB="0" anchor="ctr">
                    <a:lnL>
                      <a:noFill/>
                    </a:lnL>
                    <a:lnR>
                      <a:noFill/>
                    </a:lnR>
                    <a:lnT>
                      <a:noFill/>
                    </a:lnT>
                    <a:lnB>
                      <a:noFill/>
                    </a:lnB>
                  </a:tcPr>
                </a:tc>
                <a:extLst>
                  <a:ext uri="{0D108BD9-81ED-4DB2-BD59-A6C34878D82A}">
                    <a16:rowId xmlns:a16="http://schemas.microsoft.com/office/drawing/2014/main" val="2222350485"/>
                  </a:ext>
                </a:extLst>
              </a:tr>
              <a:tr h="255748">
                <a:tc>
                  <a:txBody>
                    <a:bodyPr/>
                    <a:lstStyle/>
                    <a:p>
                      <a:pPr algn="l" fontAlgn="ctr"/>
                      <a:r>
                        <a:rPr lang="en-US" sz="800" b="0" i="0" u="none" strike="noStrike" dirty="0">
                          <a:solidFill>
                            <a:srgbClr val="000000"/>
                          </a:solidFill>
                          <a:effectLst/>
                          <a:latin typeface="Arial" panose="020B0604020202020204" pitchFamily="34" charset="0"/>
                        </a:rPr>
                        <a:t>Taxi or ride-share vehicles (exterior or interior)</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37%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40%</a:t>
                      </a:r>
                    </a:p>
                  </a:txBody>
                  <a:tcPr marL="5013" marR="5013" marT="5013" marB="0" anchor="ctr">
                    <a:lnL>
                      <a:noFill/>
                    </a:lnL>
                    <a:lnR>
                      <a:noFill/>
                    </a:lnR>
                    <a:lnT>
                      <a:noFill/>
                    </a:lnT>
                    <a:lnB>
                      <a:noFill/>
                    </a:lnB>
                  </a:tcPr>
                </a:tc>
                <a:extLst>
                  <a:ext uri="{0D108BD9-81ED-4DB2-BD59-A6C34878D82A}">
                    <a16:rowId xmlns:a16="http://schemas.microsoft.com/office/drawing/2014/main" val="3510153427"/>
                  </a:ext>
                </a:extLst>
              </a:tr>
            </a:tbl>
          </a:graphicData>
        </a:graphic>
      </p:graphicFrame>
    </p:spTree>
    <p:extLst>
      <p:ext uri="{BB962C8B-B14F-4D97-AF65-F5344CB8AC3E}">
        <p14:creationId xmlns:p14="http://schemas.microsoft.com/office/powerpoint/2010/main" val="257885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
            <a:extLst>
              <a:ext uri="{FF2B5EF4-FFF2-40B4-BE49-F238E27FC236}">
                <a16:creationId xmlns:a16="http://schemas.microsoft.com/office/drawing/2014/main" id="{7BAC4FAA-1479-ACCD-D5EA-A74F00423A1D}"/>
              </a:ext>
            </a:extLst>
          </p:cNvPr>
          <p:cNvPicPr>
            <a:picLocks/>
          </p:cNvPicPr>
          <p:nvPr/>
        </p:nvPicPr>
        <p:blipFill>
          <a:blip r:embed="rId2" cstate="print"/>
          <a:stretch>
            <a:fillRect/>
          </a:stretch>
        </p:blipFill>
        <p:spPr>
          <a:xfrm>
            <a:off x="1414272" y="1420356"/>
            <a:ext cx="9363456" cy="950976"/>
          </a:xfrm>
          <a:prstGeom prst="rect">
            <a:avLst/>
          </a:prstGeom>
        </p:spPr>
      </p:pic>
      <p:sp>
        <p:nvSpPr>
          <p:cNvPr id="3" name="section1"/>
          <p:cNvSpPr>
            <a:spLocks noGrp="1"/>
          </p:cNvSpPr>
          <p:nvPr>
            <p:ph type="body" sz="quarter" idx="46" hasCustomPrompt="1"/>
          </p:nvPr>
        </p:nvSpPr>
        <p:spPr>
          <a:xfrm>
            <a:off x="2029313" y="1560088"/>
            <a:ext cx="8133374" cy="671513"/>
          </a:xfrm>
        </p:spPr>
        <p:txBody>
          <a:bodyPr/>
          <a:lstStyle/>
          <a:p>
            <a:r>
              <a:rPr lang="en-US" dirty="0">
                <a:solidFill>
                  <a:schemeClr val="bg1"/>
                </a:solidFill>
              </a:rPr>
              <a:t>TRAVEL Modes and Commuting</a:t>
            </a:r>
          </a:p>
        </p:txBody>
      </p:sp>
      <p:sp>
        <p:nvSpPr>
          <p:cNvPr id="4" name="section2"/>
          <p:cNvSpPr>
            <a:spLocks noGrp="1"/>
          </p:cNvSpPr>
          <p:nvPr>
            <p:ph type="body" sz="quarter" idx="47" hasCustomPrompt="1"/>
          </p:nvPr>
        </p:nvSpPr>
        <p:spPr>
          <a:xfrm>
            <a:off x="2029313" y="2408588"/>
            <a:ext cx="8133374" cy="671513"/>
          </a:xfrm>
        </p:spPr>
        <p:txBody>
          <a:bodyPr/>
          <a:lstStyle/>
          <a:p>
            <a:r>
              <a:rPr lang="en-US" dirty="0"/>
              <a:t>AWARENESS OF OOH ADVERTISING</a:t>
            </a:r>
          </a:p>
        </p:txBody>
      </p:sp>
      <p:sp>
        <p:nvSpPr>
          <p:cNvPr id="5" name="section3"/>
          <p:cNvSpPr>
            <a:spLocks noGrp="1"/>
          </p:cNvSpPr>
          <p:nvPr>
            <p:ph type="body" sz="quarter" idx="48" hasCustomPrompt="1"/>
          </p:nvPr>
        </p:nvSpPr>
        <p:spPr>
          <a:xfrm>
            <a:off x="2029313" y="3257088"/>
            <a:ext cx="8133374" cy="671513"/>
          </a:xfrm>
        </p:spPr>
        <p:txBody>
          <a:bodyPr/>
          <a:lstStyle/>
          <a:p>
            <a:r>
              <a:rPr lang="en-US" dirty="0"/>
              <a:t>ENGAGEMENT WITH OOH ADVERTISING</a:t>
            </a:r>
          </a:p>
        </p:txBody>
      </p:sp>
      <p:sp>
        <p:nvSpPr>
          <p:cNvPr id="6" name="section4"/>
          <p:cNvSpPr>
            <a:spLocks noGrp="1"/>
          </p:cNvSpPr>
          <p:nvPr>
            <p:ph type="body" sz="quarter" idx="49" hasCustomPrompt="1"/>
          </p:nvPr>
        </p:nvSpPr>
        <p:spPr>
          <a:xfrm>
            <a:off x="2029313" y="4105255"/>
            <a:ext cx="8133374" cy="671513"/>
          </a:xfrm>
        </p:spPr>
        <p:txBody>
          <a:bodyPr/>
          <a:lstStyle/>
          <a:p>
            <a:r>
              <a:rPr lang="en-US" dirty="0"/>
              <a:t>appendix</a:t>
            </a:r>
          </a:p>
        </p:txBody>
      </p:sp>
      <p:sp>
        <p:nvSpPr>
          <p:cNvPr id="8" name="black_box_title"/>
          <p:cNvSpPr>
            <a:spLocks noGrp="1"/>
          </p:cNvSpPr>
          <p:nvPr>
            <p:ph type="body" sz="quarter" idx="38" hasCustomPrompt="1"/>
          </p:nvPr>
        </p:nvSpPr>
        <p:spPr>
          <a:xfrm>
            <a:off x="3523029" y="1097114"/>
            <a:ext cx="5145942" cy="176493"/>
          </a:xfrm>
        </p:spPr>
        <p:txBody>
          <a:bodyPr/>
          <a:lstStyle/>
          <a:p>
            <a:r>
              <a:rPr lang="en-US" dirty="0"/>
              <a:t>CONTENTS</a:t>
            </a:r>
          </a:p>
        </p:txBody>
      </p:sp>
    </p:spTree>
    <p:extLst>
      <p:ext uri="{BB962C8B-B14F-4D97-AF65-F5344CB8AC3E}">
        <p14:creationId xmlns:p14="http://schemas.microsoft.com/office/powerpoint/2010/main" val="4020852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rPr dirty="0"/>
              <a:t>OAAA6</a:t>
            </a:r>
          </a:p>
        </p:txBody>
      </p:sp>
      <p:sp>
        <p:nvSpPr>
          <p:cNvPr id="6" name="main_title">
            <a:extLst>
              <a:ext uri="{FF2B5EF4-FFF2-40B4-BE49-F238E27FC236}">
                <a16:creationId xmlns:a16="http://schemas.microsoft.com/office/drawing/2014/main" id="{533C27E3-CD81-3135-1156-7FFF4C65A1C8}"/>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OOH Favorability Indexed</a:t>
            </a:r>
          </a:p>
        </p:txBody>
      </p:sp>
      <p:sp>
        <p:nvSpPr>
          <p:cNvPr id="7" name="sub_title">
            <a:extLst>
              <a:ext uri="{FF2B5EF4-FFF2-40B4-BE49-F238E27FC236}">
                <a16:creationId xmlns:a16="http://schemas.microsoft.com/office/drawing/2014/main" id="{D824C951-CD67-98B1-E11C-7B12E5C9D5ED}"/>
              </a:ext>
            </a:extLst>
          </p:cNvPr>
          <p:cNvSpPr txBox="1">
            <a:spLocks/>
          </p:cNvSpPr>
          <p:nvPr/>
        </p:nvSpPr>
        <p:spPr>
          <a:xfrm>
            <a:off x="1075429" y="1294064"/>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During your typical daily activities when you view or hear advertisements in the following locations or formats, do you have a favorable or unfavorable opinion towards the advertising?</a:t>
            </a:r>
          </a:p>
        </p:txBody>
      </p:sp>
      <p:sp>
        <p:nvSpPr>
          <p:cNvPr id="11" name="TextBox 10">
            <a:extLst>
              <a:ext uri="{FF2B5EF4-FFF2-40B4-BE49-F238E27FC236}">
                <a16:creationId xmlns:a16="http://schemas.microsoft.com/office/drawing/2014/main" id="{3B7A7729-1992-F877-2BB6-E89E66DC45D1}"/>
              </a:ext>
            </a:extLst>
          </p:cNvPr>
          <p:cNvSpPr txBox="1"/>
          <p:nvPr/>
        </p:nvSpPr>
        <p:spPr>
          <a:xfrm>
            <a:off x="1590675" y="6715257"/>
            <a:ext cx="10080827" cy="142743"/>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Data in chart reflects an index of each group expressing each form of advertisement as very favorable or somewhat favorable and is compared among each demographic group, see appendix for full sample details.</a:t>
            </a:r>
          </a:p>
        </p:txBody>
      </p:sp>
      <p:graphicFrame>
        <p:nvGraphicFramePr>
          <p:cNvPr id="5" name="Table 4">
            <a:extLst>
              <a:ext uri="{FF2B5EF4-FFF2-40B4-BE49-F238E27FC236}">
                <a16:creationId xmlns:a16="http://schemas.microsoft.com/office/drawing/2014/main" id="{F709D829-792F-76C5-2929-D00E2A0E79CC}"/>
              </a:ext>
            </a:extLst>
          </p:cNvPr>
          <p:cNvGraphicFramePr>
            <a:graphicFrameLocks noGrp="1"/>
          </p:cNvGraphicFramePr>
          <p:nvPr/>
        </p:nvGraphicFramePr>
        <p:xfrm>
          <a:off x="931296" y="1767602"/>
          <a:ext cx="10329406" cy="4858896"/>
        </p:xfrm>
        <a:graphic>
          <a:graphicData uri="http://schemas.openxmlformats.org/drawingml/2006/table">
            <a:tbl>
              <a:tblPr/>
              <a:tblGrid>
                <a:gridCol w="2211910">
                  <a:extLst>
                    <a:ext uri="{9D8B030D-6E8A-4147-A177-3AD203B41FA5}">
                      <a16:colId xmlns:a16="http://schemas.microsoft.com/office/drawing/2014/main" val="3288480753"/>
                    </a:ext>
                  </a:extLst>
                </a:gridCol>
                <a:gridCol w="901944">
                  <a:extLst>
                    <a:ext uri="{9D8B030D-6E8A-4147-A177-3AD203B41FA5}">
                      <a16:colId xmlns:a16="http://schemas.microsoft.com/office/drawing/2014/main" val="3180286187"/>
                    </a:ext>
                  </a:extLst>
                </a:gridCol>
                <a:gridCol w="901944">
                  <a:extLst>
                    <a:ext uri="{9D8B030D-6E8A-4147-A177-3AD203B41FA5}">
                      <a16:colId xmlns:a16="http://schemas.microsoft.com/office/drawing/2014/main" val="3039168999"/>
                    </a:ext>
                  </a:extLst>
                </a:gridCol>
                <a:gridCol w="901944">
                  <a:extLst>
                    <a:ext uri="{9D8B030D-6E8A-4147-A177-3AD203B41FA5}">
                      <a16:colId xmlns:a16="http://schemas.microsoft.com/office/drawing/2014/main" val="1759962389"/>
                    </a:ext>
                  </a:extLst>
                </a:gridCol>
                <a:gridCol w="901944">
                  <a:extLst>
                    <a:ext uri="{9D8B030D-6E8A-4147-A177-3AD203B41FA5}">
                      <a16:colId xmlns:a16="http://schemas.microsoft.com/office/drawing/2014/main" val="3467623909"/>
                    </a:ext>
                  </a:extLst>
                </a:gridCol>
                <a:gridCol w="901944">
                  <a:extLst>
                    <a:ext uri="{9D8B030D-6E8A-4147-A177-3AD203B41FA5}">
                      <a16:colId xmlns:a16="http://schemas.microsoft.com/office/drawing/2014/main" val="1699464586"/>
                    </a:ext>
                  </a:extLst>
                </a:gridCol>
                <a:gridCol w="901944">
                  <a:extLst>
                    <a:ext uri="{9D8B030D-6E8A-4147-A177-3AD203B41FA5}">
                      <a16:colId xmlns:a16="http://schemas.microsoft.com/office/drawing/2014/main" val="3872763166"/>
                    </a:ext>
                  </a:extLst>
                </a:gridCol>
                <a:gridCol w="901944">
                  <a:extLst>
                    <a:ext uri="{9D8B030D-6E8A-4147-A177-3AD203B41FA5}">
                      <a16:colId xmlns:a16="http://schemas.microsoft.com/office/drawing/2014/main" val="145309027"/>
                    </a:ext>
                  </a:extLst>
                </a:gridCol>
                <a:gridCol w="901944">
                  <a:extLst>
                    <a:ext uri="{9D8B030D-6E8A-4147-A177-3AD203B41FA5}">
                      <a16:colId xmlns:a16="http://schemas.microsoft.com/office/drawing/2014/main" val="3516851181"/>
                    </a:ext>
                  </a:extLst>
                </a:gridCol>
                <a:gridCol w="901944">
                  <a:extLst>
                    <a:ext uri="{9D8B030D-6E8A-4147-A177-3AD203B41FA5}">
                      <a16:colId xmlns:a16="http://schemas.microsoft.com/office/drawing/2014/main" val="4252939500"/>
                    </a:ext>
                  </a:extLst>
                </a:gridCol>
              </a:tblGrid>
              <a:tr h="126153">
                <a:tc rowSpan="2">
                  <a:txBody>
                    <a:bodyPr/>
                    <a:lstStyle/>
                    <a:p>
                      <a:pPr algn="l" fontAlgn="ctr"/>
                      <a:r>
                        <a:rPr lang="en-US" sz="800" b="1" i="1" u="none" strike="noStrike" dirty="0">
                          <a:solidFill>
                            <a:srgbClr val="FFFFFF"/>
                          </a:solidFill>
                          <a:effectLst/>
                          <a:latin typeface="Arial" panose="020B0604020202020204" pitchFamily="34" charset="0"/>
                        </a:rPr>
                        <a:t>OOH Media Favorability Index</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b"/>
                      <a:r>
                        <a:rPr lang="en-US" sz="800" b="1" i="0" u="none" strike="noStrike" dirty="0">
                          <a:solidFill>
                            <a:srgbClr val="FFFFFF"/>
                          </a:solidFill>
                          <a:effectLst/>
                          <a:latin typeface="Arial" panose="020B0604020202020204" pitchFamily="34" charset="0"/>
                        </a:rPr>
                        <a:t>U.S.</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4">
                  <a:txBody>
                    <a:bodyPr/>
                    <a:lstStyle/>
                    <a:p>
                      <a:pPr algn="ctr" fontAlgn="b"/>
                      <a:r>
                        <a:rPr lang="en-US" sz="800" b="1" i="0" u="none" strike="noStrike" dirty="0">
                          <a:solidFill>
                            <a:srgbClr val="FFFFFF"/>
                          </a:solidFill>
                          <a:effectLst/>
                          <a:latin typeface="Arial" panose="020B0604020202020204" pitchFamily="34" charset="0"/>
                        </a:rPr>
                        <a:t>Ethnicity</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800" b="1" i="0" u="none" strike="noStrike" dirty="0">
                          <a:solidFill>
                            <a:srgbClr val="FFFFFF"/>
                          </a:solidFill>
                          <a:effectLst/>
                          <a:latin typeface="Arial" panose="020B0604020202020204" pitchFamily="34" charset="0"/>
                        </a:rPr>
                        <a:t>Age</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a:txBody>
                    <a:bodyPr/>
                    <a:lstStyle/>
                    <a:p>
                      <a:pPr algn="ctr" fontAlgn="b"/>
                      <a:r>
                        <a:rPr lang="en-US" sz="800" b="1" i="0" u="none" strike="noStrike" dirty="0">
                          <a:solidFill>
                            <a:srgbClr val="FFFFFF"/>
                          </a:solidFill>
                          <a:effectLst/>
                          <a:latin typeface="Arial" panose="020B0604020202020204" pitchFamily="34" charset="0"/>
                        </a:rPr>
                        <a:t>Income Level</a:t>
                      </a:r>
                    </a:p>
                  </a:txBody>
                  <a:tcPr marL="5013" marR="5013" marT="5013"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2675097309"/>
                  </a:ext>
                </a:extLst>
              </a:tr>
              <a:tr h="126153">
                <a:tc vMerge="1">
                  <a:txBody>
                    <a:bodyPr/>
                    <a:lstStyle/>
                    <a:p>
                      <a:endParaRPr lang="en-US"/>
                    </a:p>
                  </a:txBody>
                  <a:tcPr/>
                </a:tc>
                <a:tc>
                  <a:txBody>
                    <a:bodyPr/>
                    <a:lstStyle/>
                    <a:p>
                      <a:pPr algn="ctr" fontAlgn="ctr"/>
                      <a:r>
                        <a:rPr lang="en-US" sz="800" b="1" i="0" u="none" strike="noStrike" dirty="0">
                          <a:solidFill>
                            <a:srgbClr val="FFFFFF"/>
                          </a:solidFill>
                          <a:effectLst/>
                          <a:latin typeface="Arial" panose="020B0604020202020204" pitchFamily="34" charset="0"/>
                        </a:rPr>
                        <a:t>Adults</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White</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Hispanic</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Black</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Asian</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18-34</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35-44</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45-64</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fontAlgn="ctr"/>
                      <a:r>
                        <a:rPr lang="en-US" sz="800" b="1" i="0" u="none" strike="noStrike" dirty="0">
                          <a:solidFill>
                            <a:srgbClr val="FFFFFF"/>
                          </a:solidFill>
                          <a:effectLst/>
                          <a:latin typeface="Arial" panose="020B0604020202020204" pitchFamily="34" charset="0"/>
                        </a:rPr>
                        <a:t>100k+</a:t>
                      </a:r>
                    </a:p>
                  </a:txBody>
                  <a:tcPr marL="5013" marR="5013" marT="501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294962194"/>
                  </a:ext>
                </a:extLst>
              </a:tr>
              <a:tr h="255835">
                <a:tc>
                  <a:txBody>
                    <a:bodyPr/>
                    <a:lstStyle/>
                    <a:p>
                      <a:pPr algn="l" fontAlgn="ctr"/>
                      <a:r>
                        <a:rPr lang="en-US" sz="800" b="0" i="0" u="none" strike="noStrike" dirty="0">
                          <a:solidFill>
                            <a:srgbClr val="000000"/>
                          </a:solidFill>
                          <a:effectLst/>
                          <a:latin typeface="Arial" panose="020B0604020202020204" pitchFamily="34" charset="0"/>
                        </a:rPr>
                        <a:t>Billboards</a:t>
                      </a:r>
                    </a:p>
                  </a:txBody>
                  <a:tcPr marL="5013" marR="5013" marT="5013"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116</a:t>
                      </a:r>
                    </a:p>
                  </a:txBody>
                  <a:tcPr marL="5013" marR="5013" marT="5013" marB="0" anchor="ctr">
                    <a:lnL>
                      <a:noFill/>
                    </a:lnL>
                    <a:lnR>
                      <a:noFill/>
                    </a:lnR>
                    <a:lnT>
                      <a:noFill/>
                    </a:lnT>
                    <a:lnB>
                      <a:noFill/>
                    </a:lnB>
                  </a:tcPr>
                </a:tc>
                <a:extLst>
                  <a:ext uri="{0D108BD9-81ED-4DB2-BD59-A6C34878D82A}">
                    <a16:rowId xmlns:a16="http://schemas.microsoft.com/office/drawing/2014/main" val="2813213277"/>
                  </a:ext>
                </a:extLst>
              </a:tr>
              <a:tr h="255835">
                <a:tc>
                  <a:txBody>
                    <a:bodyPr/>
                    <a:lstStyle/>
                    <a:p>
                      <a:pPr algn="l" fontAlgn="ctr"/>
                      <a:r>
                        <a:rPr lang="en-US" sz="800" b="0" i="0" u="none" strike="noStrike" dirty="0">
                          <a:solidFill>
                            <a:srgbClr val="000000"/>
                          </a:solidFill>
                          <a:effectLst/>
                          <a:latin typeface="Arial" panose="020B0604020202020204" pitchFamily="34" charset="0"/>
                        </a:rPr>
                        <a:t>Magazines or newspapers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5013" marR="5013" marT="5013" marB="0" anchor="ctr">
                    <a:lnL>
                      <a:noFill/>
                    </a:lnL>
                    <a:lnR>
                      <a:noFill/>
                    </a:lnR>
                    <a:lnT>
                      <a:noFill/>
                    </a:lnT>
                    <a:lnB>
                      <a:noFill/>
                    </a:lnB>
                  </a:tcPr>
                </a:tc>
                <a:extLst>
                  <a:ext uri="{0D108BD9-81ED-4DB2-BD59-A6C34878D82A}">
                    <a16:rowId xmlns:a16="http://schemas.microsoft.com/office/drawing/2014/main" val="1180380078"/>
                  </a:ext>
                </a:extLst>
              </a:tr>
              <a:tr h="255835">
                <a:tc>
                  <a:txBody>
                    <a:bodyPr/>
                    <a:lstStyle/>
                    <a:p>
                      <a:pPr algn="l" fontAlgn="ctr"/>
                      <a:r>
                        <a:rPr lang="en-US" sz="800" b="0" i="0" u="none" strike="noStrike" dirty="0">
                          <a:solidFill>
                            <a:srgbClr val="000000"/>
                          </a:solidFill>
                          <a:effectLst/>
                          <a:latin typeface="Arial" panose="020B0604020202020204" pitchFamily="34" charset="0"/>
                        </a:rPr>
                        <a:t>Television</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107</a:t>
                      </a:r>
                    </a:p>
                  </a:txBody>
                  <a:tcPr marL="5013" marR="5013" marT="5013" marB="0" anchor="ctr">
                    <a:lnL>
                      <a:noFill/>
                    </a:lnL>
                    <a:lnR>
                      <a:noFill/>
                    </a:lnR>
                    <a:lnT>
                      <a:noFill/>
                    </a:lnT>
                    <a:lnB>
                      <a:noFill/>
                    </a:lnB>
                  </a:tcPr>
                </a:tc>
                <a:extLst>
                  <a:ext uri="{0D108BD9-81ED-4DB2-BD59-A6C34878D82A}">
                    <a16:rowId xmlns:a16="http://schemas.microsoft.com/office/drawing/2014/main" val="1061581484"/>
                  </a:ext>
                </a:extLst>
              </a:tr>
              <a:tr h="255835">
                <a:tc>
                  <a:txBody>
                    <a:bodyPr/>
                    <a:lstStyle/>
                    <a:p>
                      <a:pPr algn="l" fontAlgn="ctr"/>
                      <a:r>
                        <a:rPr lang="en-US" sz="800" b="0" i="0" u="none" strike="noStrike" dirty="0">
                          <a:solidFill>
                            <a:srgbClr val="000000"/>
                          </a:solidFill>
                          <a:effectLst/>
                          <a:latin typeface="Arial" panose="020B0604020202020204" pitchFamily="34" charset="0"/>
                        </a:rPr>
                        <a:t>Signs in places of business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5013" marR="5013" marT="5013" marB="0" anchor="ctr">
                    <a:lnL>
                      <a:noFill/>
                    </a:lnL>
                    <a:lnR>
                      <a:noFill/>
                    </a:lnR>
                    <a:lnT>
                      <a:noFill/>
                    </a:lnT>
                    <a:lnB>
                      <a:noFill/>
                    </a:lnB>
                  </a:tcPr>
                </a:tc>
                <a:extLst>
                  <a:ext uri="{0D108BD9-81ED-4DB2-BD59-A6C34878D82A}">
                    <a16:rowId xmlns:a16="http://schemas.microsoft.com/office/drawing/2014/main" val="3492598762"/>
                  </a:ext>
                </a:extLst>
              </a:tr>
              <a:tr h="255835">
                <a:tc>
                  <a:txBody>
                    <a:bodyPr/>
                    <a:lstStyle/>
                    <a:p>
                      <a:pPr algn="l" fontAlgn="ctr"/>
                      <a:r>
                        <a:rPr lang="en-US" sz="800" b="0" i="0" u="none" strike="noStrike" dirty="0">
                          <a:solidFill>
                            <a:srgbClr val="000000"/>
                          </a:solidFill>
                          <a:effectLst/>
                          <a:latin typeface="Arial" panose="020B0604020202020204" pitchFamily="34" charset="0"/>
                        </a:rPr>
                        <a:t>Movie theater</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5013" marR="5013" marT="5013" marB="0" anchor="ctr">
                    <a:lnL>
                      <a:noFill/>
                    </a:lnL>
                    <a:lnR>
                      <a:noFill/>
                    </a:lnR>
                    <a:lnT>
                      <a:noFill/>
                    </a:lnT>
                    <a:lnB>
                      <a:noFill/>
                    </a:lnB>
                  </a:tcPr>
                </a:tc>
                <a:extLst>
                  <a:ext uri="{0D108BD9-81ED-4DB2-BD59-A6C34878D82A}">
                    <a16:rowId xmlns:a16="http://schemas.microsoft.com/office/drawing/2014/main" val="3334873700"/>
                  </a:ext>
                </a:extLst>
              </a:tr>
              <a:tr h="255835">
                <a:tc>
                  <a:txBody>
                    <a:bodyPr/>
                    <a:lstStyle/>
                    <a:p>
                      <a:pPr algn="l" fontAlgn="ctr"/>
                      <a:r>
                        <a:rPr lang="en-US" sz="800" b="0" i="0" u="none" strike="noStrike" dirty="0">
                          <a:solidFill>
                            <a:srgbClr val="000000"/>
                          </a:solidFill>
                          <a:effectLst/>
                          <a:latin typeface="Arial" panose="020B0604020202020204" pitchFamily="34" charset="0"/>
                        </a:rPr>
                        <a:t>Shopping Malls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5013" marR="5013" marT="5013" marB="0" anchor="ctr">
                    <a:lnL>
                      <a:noFill/>
                    </a:lnL>
                    <a:lnR>
                      <a:noFill/>
                    </a:lnR>
                    <a:lnT>
                      <a:noFill/>
                    </a:lnT>
                    <a:lnB>
                      <a:noFill/>
                    </a:lnB>
                  </a:tcPr>
                </a:tc>
                <a:extLst>
                  <a:ext uri="{0D108BD9-81ED-4DB2-BD59-A6C34878D82A}">
                    <a16:rowId xmlns:a16="http://schemas.microsoft.com/office/drawing/2014/main" val="3851895851"/>
                  </a:ext>
                </a:extLst>
              </a:tr>
              <a:tr h="255835">
                <a:tc>
                  <a:txBody>
                    <a:bodyPr/>
                    <a:lstStyle/>
                    <a:p>
                      <a:pPr algn="l" fontAlgn="ctr"/>
                      <a:r>
                        <a:rPr lang="en-US" sz="800" b="0" i="0" u="none" strike="noStrike" dirty="0">
                          <a:solidFill>
                            <a:srgbClr val="000000"/>
                          </a:solidFill>
                          <a:effectLst/>
                          <a:latin typeface="Arial" panose="020B0604020202020204" pitchFamily="34" charset="0"/>
                        </a:rPr>
                        <a:t>Arenas and stadiums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116</a:t>
                      </a:r>
                    </a:p>
                  </a:txBody>
                  <a:tcPr marL="5013" marR="5013" marT="5013" marB="0" anchor="ctr">
                    <a:lnL>
                      <a:noFill/>
                    </a:lnL>
                    <a:lnR>
                      <a:noFill/>
                    </a:lnR>
                    <a:lnT>
                      <a:noFill/>
                    </a:lnT>
                    <a:lnB>
                      <a:noFill/>
                    </a:lnB>
                  </a:tcPr>
                </a:tc>
                <a:extLst>
                  <a:ext uri="{0D108BD9-81ED-4DB2-BD59-A6C34878D82A}">
                    <a16:rowId xmlns:a16="http://schemas.microsoft.com/office/drawing/2014/main" val="1136514598"/>
                  </a:ext>
                </a:extLst>
              </a:tr>
              <a:tr h="255835">
                <a:tc>
                  <a:txBody>
                    <a:bodyPr/>
                    <a:lstStyle/>
                    <a:p>
                      <a:pPr algn="l" fontAlgn="ctr"/>
                      <a:r>
                        <a:rPr lang="en-US" sz="800" b="0" i="0" u="none" strike="noStrike" dirty="0">
                          <a:solidFill>
                            <a:srgbClr val="000000"/>
                          </a:solidFill>
                          <a:effectLst/>
                          <a:latin typeface="Arial" panose="020B0604020202020204" pitchFamily="34" charset="0"/>
                        </a:rPr>
                        <a:t>Social media</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extLst>
                  <a:ext uri="{0D108BD9-81ED-4DB2-BD59-A6C34878D82A}">
                    <a16:rowId xmlns:a16="http://schemas.microsoft.com/office/drawing/2014/main" val="3316773191"/>
                  </a:ext>
                </a:extLst>
              </a:tr>
              <a:tr h="255835">
                <a:tc>
                  <a:txBody>
                    <a:bodyPr/>
                    <a:lstStyle/>
                    <a:p>
                      <a:pPr algn="l" fontAlgn="ctr"/>
                      <a:r>
                        <a:rPr lang="en-US" sz="800" b="0" i="0" u="none" strike="noStrike" dirty="0">
                          <a:solidFill>
                            <a:srgbClr val="000000"/>
                          </a:solidFill>
                          <a:effectLst/>
                          <a:latin typeface="Arial" panose="020B0604020202020204" pitchFamily="34" charset="0"/>
                        </a:rPr>
                        <a:t>Online media, websites, and search engines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5013" marR="5013" marT="5013" marB="0" anchor="ctr">
                    <a:lnL>
                      <a:noFill/>
                    </a:lnL>
                    <a:lnR>
                      <a:noFill/>
                    </a:lnR>
                    <a:lnT>
                      <a:noFill/>
                    </a:lnT>
                    <a:lnB>
                      <a:noFill/>
                    </a:lnB>
                  </a:tcPr>
                </a:tc>
                <a:extLst>
                  <a:ext uri="{0D108BD9-81ED-4DB2-BD59-A6C34878D82A}">
                    <a16:rowId xmlns:a16="http://schemas.microsoft.com/office/drawing/2014/main" val="3124265773"/>
                  </a:ext>
                </a:extLst>
              </a:tr>
              <a:tr h="255835">
                <a:tc>
                  <a:txBody>
                    <a:bodyPr/>
                    <a:lstStyle/>
                    <a:p>
                      <a:pPr algn="l" fontAlgn="ctr"/>
                      <a:r>
                        <a:rPr lang="en-US" sz="800" b="0" i="0" u="none" strike="noStrike" dirty="0">
                          <a:solidFill>
                            <a:srgbClr val="000000"/>
                          </a:solidFill>
                          <a:effectLst/>
                          <a:latin typeface="Arial" panose="020B0604020202020204" pitchFamily="34" charset="0"/>
                        </a:rPr>
                        <a:t>Radio, podcasts, and audio streaming</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5013" marR="5013" marT="5013" marB="0" anchor="ctr">
                    <a:lnL>
                      <a:noFill/>
                    </a:lnL>
                    <a:lnR>
                      <a:noFill/>
                    </a:lnR>
                    <a:lnT>
                      <a:noFill/>
                    </a:lnT>
                    <a:lnB>
                      <a:noFill/>
                    </a:lnB>
                  </a:tcPr>
                </a:tc>
                <a:extLst>
                  <a:ext uri="{0D108BD9-81ED-4DB2-BD59-A6C34878D82A}">
                    <a16:rowId xmlns:a16="http://schemas.microsoft.com/office/drawing/2014/main" val="4270155999"/>
                  </a:ext>
                </a:extLst>
              </a:tr>
              <a:tr h="255835">
                <a:tc>
                  <a:txBody>
                    <a:bodyPr/>
                    <a:lstStyle/>
                    <a:p>
                      <a:pPr algn="l" fontAlgn="ctr"/>
                      <a:r>
                        <a:rPr lang="en-US" sz="800" b="0" i="0" u="none" strike="noStrike" dirty="0">
                          <a:solidFill>
                            <a:srgbClr val="000000"/>
                          </a:solidFill>
                          <a:effectLst/>
                          <a:latin typeface="Arial" panose="020B0604020202020204" pitchFamily="34" charset="0"/>
                        </a:rPr>
                        <a:t>Mobile billboards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5013" marR="5013" marT="5013" marB="0" anchor="ctr">
                    <a:lnL>
                      <a:noFill/>
                    </a:lnL>
                    <a:lnR>
                      <a:noFill/>
                    </a:lnR>
                    <a:lnT>
                      <a:noFill/>
                    </a:lnT>
                    <a:lnB>
                      <a:noFill/>
                    </a:lnB>
                  </a:tcPr>
                </a:tc>
                <a:extLst>
                  <a:ext uri="{0D108BD9-81ED-4DB2-BD59-A6C34878D82A}">
                    <a16:rowId xmlns:a16="http://schemas.microsoft.com/office/drawing/2014/main" val="285556623"/>
                  </a:ext>
                </a:extLst>
              </a:tr>
              <a:tr h="255835">
                <a:tc>
                  <a:txBody>
                    <a:bodyPr/>
                    <a:lstStyle/>
                    <a:p>
                      <a:pPr algn="l" fontAlgn="ctr"/>
                      <a:r>
                        <a:rPr lang="en-US" sz="800" b="0" i="0" u="none" strike="noStrike" dirty="0">
                          <a:solidFill>
                            <a:srgbClr val="000000"/>
                          </a:solidFill>
                          <a:effectLst/>
                          <a:latin typeface="Arial" panose="020B0604020202020204" pitchFamily="34" charset="0"/>
                        </a:rPr>
                        <a:t>Street level sidewalk kiosks or displays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86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114</a:t>
                      </a:r>
                    </a:p>
                  </a:txBody>
                  <a:tcPr marL="5013" marR="5013" marT="5013" marB="0" anchor="ctr">
                    <a:lnL>
                      <a:noFill/>
                    </a:lnL>
                    <a:lnR>
                      <a:noFill/>
                    </a:lnR>
                    <a:lnT>
                      <a:noFill/>
                    </a:lnT>
                    <a:lnB>
                      <a:noFill/>
                    </a:lnB>
                  </a:tcPr>
                </a:tc>
                <a:extLst>
                  <a:ext uri="{0D108BD9-81ED-4DB2-BD59-A6C34878D82A}">
                    <a16:rowId xmlns:a16="http://schemas.microsoft.com/office/drawing/2014/main" val="1199413430"/>
                  </a:ext>
                </a:extLst>
              </a:tr>
              <a:tr h="255835">
                <a:tc>
                  <a:txBody>
                    <a:bodyPr/>
                    <a:lstStyle/>
                    <a:p>
                      <a:pPr algn="l" fontAlgn="ctr"/>
                      <a:r>
                        <a:rPr lang="en-US" sz="800" b="0" i="0" u="none" strike="noStrike" dirty="0">
                          <a:solidFill>
                            <a:srgbClr val="000000"/>
                          </a:solidFill>
                          <a:effectLst/>
                          <a:latin typeface="Arial" panose="020B0604020202020204" pitchFamily="34" charset="0"/>
                        </a:rPr>
                        <a:t>On or in buses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117</a:t>
                      </a:r>
                    </a:p>
                  </a:txBody>
                  <a:tcPr marL="5013" marR="5013" marT="5013" marB="0" anchor="ctr">
                    <a:lnL>
                      <a:noFill/>
                    </a:lnL>
                    <a:lnR>
                      <a:noFill/>
                    </a:lnR>
                    <a:lnT>
                      <a:noFill/>
                    </a:lnT>
                    <a:lnB>
                      <a:noFill/>
                    </a:lnB>
                  </a:tcPr>
                </a:tc>
                <a:extLst>
                  <a:ext uri="{0D108BD9-81ED-4DB2-BD59-A6C34878D82A}">
                    <a16:rowId xmlns:a16="http://schemas.microsoft.com/office/drawing/2014/main" val="530931873"/>
                  </a:ext>
                </a:extLst>
              </a:tr>
              <a:tr h="255835">
                <a:tc>
                  <a:txBody>
                    <a:bodyPr/>
                    <a:lstStyle/>
                    <a:p>
                      <a:pPr algn="l" fontAlgn="ctr"/>
                      <a:r>
                        <a:rPr lang="en-US" sz="800" b="0" i="0" u="none" strike="noStrike" dirty="0">
                          <a:solidFill>
                            <a:srgbClr val="000000"/>
                          </a:solidFill>
                          <a:effectLst/>
                          <a:latin typeface="Arial" panose="020B0604020202020204" pitchFamily="34" charset="0"/>
                        </a:rPr>
                        <a:t>Wrapped vehicles or other signs on vehicles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96</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106</a:t>
                      </a:r>
                    </a:p>
                  </a:txBody>
                  <a:tcPr marL="5013" marR="5013" marT="5013" marB="0" anchor="ctr">
                    <a:lnL>
                      <a:noFill/>
                    </a:lnL>
                    <a:lnR>
                      <a:noFill/>
                    </a:lnR>
                    <a:lnT>
                      <a:noFill/>
                    </a:lnT>
                    <a:lnB>
                      <a:noFill/>
                    </a:lnB>
                  </a:tcPr>
                </a:tc>
                <a:extLst>
                  <a:ext uri="{0D108BD9-81ED-4DB2-BD59-A6C34878D82A}">
                    <a16:rowId xmlns:a16="http://schemas.microsoft.com/office/drawing/2014/main" val="2431502658"/>
                  </a:ext>
                </a:extLst>
              </a:tr>
              <a:tr h="255835">
                <a:tc>
                  <a:txBody>
                    <a:bodyPr/>
                    <a:lstStyle/>
                    <a:p>
                      <a:pPr algn="l" fontAlgn="ctr"/>
                      <a:r>
                        <a:rPr lang="en-US" sz="800" b="0" i="0" u="none" strike="noStrike" dirty="0">
                          <a:solidFill>
                            <a:srgbClr val="000000"/>
                          </a:solidFill>
                          <a:effectLst/>
                          <a:latin typeface="Arial" panose="020B0604020202020204" pitchFamily="34" charset="0"/>
                        </a:rPr>
                        <a:t>Airports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131</a:t>
                      </a:r>
                    </a:p>
                  </a:txBody>
                  <a:tcPr marL="5013" marR="5013" marT="5013" marB="0" anchor="ctr">
                    <a:lnL>
                      <a:noFill/>
                    </a:lnL>
                    <a:lnR>
                      <a:noFill/>
                    </a:lnR>
                    <a:lnT>
                      <a:noFill/>
                    </a:lnT>
                    <a:lnB>
                      <a:noFill/>
                    </a:lnB>
                  </a:tcPr>
                </a:tc>
                <a:extLst>
                  <a:ext uri="{0D108BD9-81ED-4DB2-BD59-A6C34878D82A}">
                    <a16:rowId xmlns:a16="http://schemas.microsoft.com/office/drawing/2014/main" val="276086969"/>
                  </a:ext>
                </a:extLst>
              </a:tr>
              <a:tr h="255835">
                <a:tc>
                  <a:txBody>
                    <a:bodyPr/>
                    <a:lstStyle/>
                    <a:p>
                      <a:pPr algn="l" fontAlgn="ctr"/>
                      <a:r>
                        <a:rPr lang="en-US" sz="800" b="0" i="0" u="none" strike="noStrike" dirty="0">
                          <a:solidFill>
                            <a:srgbClr val="000000"/>
                          </a:solidFill>
                          <a:effectLst/>
                          <a:latin typeface="Arial" panose="020B0604020202020204" pitchFamily="34" charset="0"/>
                        </a:rPr>
                        <a:t>Bus shelters or benches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105</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107</a:t>
                      </a:r>
                    </a:p>
                  </a:txBody>
                  <a:tcPr marL="5013" marR="5013" marT="5013" marB="0" anchor="ctr">
                    <a:lnL>
                      <a:noFill/>
                    </a:lnL>
                    <a:lnR>
                      <a:noFill/>
                    </a:lnR>
                    <a:lnT>
                      <a:noFill/>
                    </a:lnT>
                    <a:lnB>
                      <a:noFill/>
                    </a:lnB>
                  </a:tcPr>
                </a:tc>
                <a:extLst>
                  <a:ext uri="{0D108BD9-81ED-4DB2-BD59-A6C34878D82A}">
                    <a16:rowId xmlns:a16="http://schemas.microsoft.com/office/drawing/2014/main" val="1548003736"/>
                  </a:ext>
                </a:extLst>
              </a:tr>
              <a:tr h="255835">
                <a:tc>
                  <a:txBody>
                    <a:bodyPr/>
                    <a:lstStyle/>
                    <a:p>
                      <a:pPr algn="l" fontAlgn="ctr"/>
                      <a:r>
                        <a:rPr lang="en-US" sz="800" b="0" i="0" u="none" strike="noStrike" dirty="0">
                          <a:solidFill>
                            <a:srgbClr val="000000"/>
                          </a:solidFill>
                          <a:effectLst/>
                          <a:latin typeface="Arial" panose="020B0604020202020204" pitchFamily="34" charset="0"/>
                        </a:rPr>
                        <a:t>Subway or public transit station posters</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112</a:t>
                      </a:r>
                    </a:p>
                  </a:txBody>
                  <a:tcPr marL="5013" marR="5013" marT="5013" marB="0" anchor="ctr">
                    <a:lnL>
                      <a:noFill/>
                    </a:lnL>
                    <a:lnR>
                      <a:noFill/>
                    </a:lnR>
                    <a:lnT>
                      <a:noFill/>
                    </a:lnT>
                    <a:lnB>
                      <a:noFill/>
                    </a:lnB>
                  </a:tcPr>
                </a:tc>
                <a:extLst>
                  <a:ext uri="{0D108BD9-81ED-4DB2-BD59-A6C34878D82A}">
                    <a16:rowId xmlns:a16="http://schemas.microsoft.com/office/drawing/2014/main" val="3581431237"/>
                  </a:ext>
                </a:extLst>
              </a:tr>
              <a:tr h="255835">
                <a:tc>
                  <a:txBody>
                    <a:bodyPr/>
                    <a:lstStyle/>
                    <a:p>
                      <a:pPr algn="l" fontAlgn="ctr"/>
                      <a:r>
                        <a:rPr lang="en-US" sz="800" b="0" i="0" u="none" strike="noStrike" dirty="0">
                          <a:solidFill>
                            <a:srgbClr val="000000"/>
                          </a:solidFill>
                          <a:effectLst/>
                          <a:latin typeface="Arial" panose="020B0604020202020204" pitchFamily="34" charset="0"/>
                        </a:rPr>
                        <a:t>Taxi or ride-share vehicles (exterior or interior)</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100</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94</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128</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119</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97</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92</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103</a:t>
                      </a:r>
                    </a:p>
                  </a:txBody>
                  <a:tcPr marL="5013" marR="5013" marT="5013"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Arial" panose="020B0604020202020204" pitchFamily="34" charset="0"/>
                        </a:rPr>
                        <a:t>111</a:t>
                      </a:r>
                    </a:p>
                  </a:txBody>
                  <a:tcPr marL="5013" marR="5013" marT="5013" marB="0" anchor="ctr">
                    <a:lnL>
                      <a:noFill/>
                    </a:lnL>
                    <a:lnR>
                      <a:noFill/>
                    </a:lnR>
                    <a:lnT>
                      <a:noFill/>
                    </a:lnT>
                    <a:lnB>
                      <a:noFill/>
                    </a:lnB>
                  </a:tcPr>
                </a:tc>
                <a:extLst>
                  <a:ext uri="{0D108BD9-81ED-4DB2-BD59-A6C34878D82A}">
                    <a16:rowId xmlns:a16="http://schemas.microsoft.com/office/drawing/2014/main" val="199674579"/>
                  </a:ext>
                </a:extLst>
              </a:tr>
            </a:tbl>
          </a:graphicData>
        </a:graphic>
      </p:graphicFrame>
    </p:spTree>
    <p:extLst>
      <p:ext uri="{BB962C8B-B14F-4D97-AF65-F5344CB8AC3E}">
        <p14:creationId xmlns:p14="http://schemas.microsoft.com/office/powerpoint/2010/main" val="72644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2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t>Oaaa First Polling Presentation</a:t>
            </a:r>
          </a:p>
        </p:txBody>
      </p:sp>
      <p:sp>
        <p:nvSpPr>
          <p:cNvPr id="230" name="qnum"/>
          <p:cNvSpPr>
            <a:spLocks noGrp="1"/>
          </p:cNvSpPr>
          <p:nvPr>
            <p:ph type="body" sz="quarter" idx="14" hasCustomPrompt="1"/>
          </p:nvPr>
        </p:nvSpPr>
        <p:spPr>
          <a:xfrm>
            <a:off x="-1859501" y="-875507"/>
            <a:ext cx="1673225" cy="728663"/>
          </a:xfrm>
        </p:spPr>
        <p:txBody>
          <a:bodyPr/>
          <a:lstStyle/>
          <a:p>
            <a:r>
              <a:t>OAAA6</a:t>
            </a:r>
          </a:p>
        </p:txBody>
      </p:sp>
      <p:sp>
        <p:nvSpPr>
          <p:cNvPr id="6" name="main_title">
            <a:extLst>
              <a:ext uri="{FF2B5EF4-FFF2-40B4-BE49-F238E27FC236}">
                <a16:creationId xmlns:a16="http://schemas.microsoft.com/office/drawing/2014/main" id="{533C27E3-CD81-3135-1156-7FFF4C65A1C8}"/>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B2B2B"/>
                </a:solidFill>
                <a:effectLst/>
                <a:uLnTx/>
                <a:uFillTx/>
                <a:latin typeface="Georgia" panose="02040502050405020303" pitchFamily="18" charset="0"/>
                <a:ea typeface="EB Garamond" pitchFamily="2" charset="0"/>
                <a:cs typeface="+mj-cs"/>
              </a:rPr>
              <a:t>OOH Favorability Indexed</a:t>
            </a:r>
          </a:p>
        </p:txBody>
      </p:sp>
      <p:sp>
        <p:nvSpPr>
          <p:cNvPr id="7" name="sub_title">
            <a:extLst>
              <a:ext uri="{FF2B5EF4-FFF2-40B4-BE49-F238E27FC236}">
                <a16:creationId xmlns:a16="http://schemas.microsoft.com/office/drawing/2014/main" id="{D824C951-CD67-98B1-E11C-7B12E5C9D5ED}"/>
              </a:ext>
            </a:extLst>
          </p:cNvPr>
          <p:cNvSpPr txBox="1">
            <a:spLocks/>
          </p:cNvSpPr>
          <p:nvPr/>
        </p:nvSpPr>
        <p:spPr>
          <a:xfrm>
            <a:off x="1075429" y="1294064"/>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2B2B2B"/>
                </a:solidFill>
                <a:effectLst/>
                <a:uLnTx/>
                <a:uFillTx/>
                <a:latin typeface="Arial" panose="020B0604020202020204" pitchFamily="34" charset="0"/>
                <a:cs typeface="Arial" panose="020B0604020202020204" pitchFamily="34" charset="0"/>
              </a:rPr>
              <a:t>During your typical daily activities when you view or hear advertisements in the following locations or formats, do you have a favorable or unfavorable opinion towards the advertising?</a:t>
            </a:r>
          </a:p>
        </p:txBody>
      </p:sp>
      <p:graphicFrame>
        <p:nvGraphicFramePr>
          <p:cNvPr id="3" name="Table 2">
            <a:extLst>
              <a:ext uri="{FF2B5EF4-FFF2-40B4-BE49-F238E27FC236}">
                <a16:creationId xmlns:a16="http://schemas.microsoft.com/office/drawing/2014/main" id="{764C41CD-59F0-64F0-1F3F-906D73B21F83}"/>
              </a:ext>
            </a:extLst>
          </p:cNvPr>
          <p:cNvGraphicFramePr>
            <a:graphicFrameLocks noGrp="1"/>
          </p:cNvGraphicFramePr>
          <p:nvPr/>
        </p:nvGraphicFramePr>
        <p:xfrm>
          <a:off x="931296" y="1767601"/>
          <a:ext cx="10329406" cy="4862026"/>
        </p:xfrm>
        <a:graphic>
          <a:graphicData uri="http://schemas.openxmlformats.org/drawingml/2006/table">
            <a:tbl>
              <a:tblPr/>
              <a:tblGrid>
                <a:gridCol w="1929472">
                  <a:extLst>
                    <a:ext uri="{9D8B030D-6E8A-4147-A177-3AD203B41FA5}">
                      <a16:colId xmlns:a16="http://schemas.microsoft.com/office/drawing/2014/main" val="3103300270"/>
                    </a:ext>
                  </a:extLst>
                </a:gridCol>
                <a:gridCol w="933326">
                  <a:extLst>
                    <a:ext uri="{9D8B030D-6E8A-4147-A177-3AD203B41FA5}">
                      <a16:colId xmlns:a16="http://schemas.microsoft.com/office/drawing/2014/main" val="1348543355"/>
                    </a:ext>
                  </a:extLst>
                </a:gridCol>
                <a:gridCol w="933326">
                  <a:extLst>
                    <a:ext uri="{9D8B030D-6E8A-4147-A177-3AD203B41FA5}">
                      <a16:colId xmlns:a16="http://schemas.microsoft.com/office/drawing/2014/main" val="1416323119"/>
                    </a:ext>
                  </a:extLst>
                </a:gridCol>
                <a:gridCol w="933326">
                  <a:extLst>
                    <a:ext uri="{9D8B030D-6E8A-4147-A177-3AD203B41FA5}">
                      <a16:colId xmlns:a16="http://schemas.microsoft.com/office/drawing/2014/main" val="3864216344"/>
                    </a:ext>
                  </a:extLst>
                </a:gridCol>
                <a:gridCol w="933326">
                  <a:extLst>
                    <a:ext uri="{9D8B030D-6E8A-4147-A177-3AD203B41FA5}">
                      <a16:colId xmlns:a16="http://schemas.microsoft.com/office/drawing/2014/main" val="612043111"/>
                    </a:ext>
                  </a:extLst>
                </a:gridCol>
                <a:gridCol w="933326">
                  <a:extLst>
                    <a:ext uri="{9D8B030D-6E8A-4147-A177-3AD203B41FA5}">
                      <a16:colId xmlns:a16="http://schemas.microsoft.com/office/drawing/2014/main" val="2791168286"/>
                    </a:ext>
                  </a:extLst>
                </a:gridCol>
                <a:gridCol w="933326">
                  <a:extLst>
                    <a:ext uri="{9D8B030D-6E8A-4147-A177-3AD203B41FA5}">
                      <a16:colId xmlns:a16="http://schemas.microsoft.com/office/drawing/2014/main" val="3569867502"/>
                    </a:ext>
                  </a:extLst>
                </a:gridCol>
                <a:gridCol w="933326">
                  <a:extLst>
                    <a:ext uri="{9D8B030D-6E8A-4147-A177-3AD203B41FA5}">
                      <a16:colId xmlns:a16="http://schemas.microsoft.com/office/drawing/2014/main" val="309290806"/>
                    </a:ext>
                  </a:extLst>
                </a:gridCol>
                <a:gridCol w="933326">
                  <a:extLst>
                    <a:ext uri="{9D8B030D-6E8A-4147-A177-3AD203B41FA5}">
                      <a16:colId xmlns:a16="http://schemas.microsoft.com/office/drawing/2014/main" val="3471911574"/>
                    </a:ext>
                  </a:extLst>
                </a:gridCol>
                <a:gridCol w="933326">
                  <a:extLst>
                    <a:ext uri="{9D8B030D-6E8A-4147-A177-3AD203B41FA5}">
                      <a16:colId xmlns:a16="http://schemas.microsoft.com/office/drawing/2014/main" val="6145812"/>
                    </a:ext>
                  </a:extLst>
                </a:gridCol>
              </a:tblGrid>
              <a:tr h="145043">
                <a:tc rowSpan="2">
                  <a:txBody>
                    <a:bodyPr/>
                    <a:lstStyle/>
                    <a:p>
                      <a:pPr algn="l" fontAlgn="ctr"/>
                      <a:r>
                        <a:rPr lang="en-US" sz="800" b="1" i="1" u="none" strike="noStrike" dirty="0">
                          <a:solidFill>
                            <a:srgbClr val="FFFFFF"/>
                          </a:solidFill>
                          <a:effectLst/>
                          <a:latin typeface="Arial" panose="020B0604020202020204" pitchFamily="34" charset="0"/>
                        </a:rPr>
                        <a:t>OOH Media Favorability Index</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rtl="0" fontAlgn="b"/>
                      <a:r>
                        <a:rPr lang="en-US" sz="800" b="1" i="0" u="none" strike="noStrike" dirty="0">
                          <a:solidFill>
                            <a:srgbClr val="FFFFFF"/>
                          </a:solidFill>
                          <a:effectLst/>
                          <a:latin typeface="Arial" panose="020B0604020202020204" pitchFamily="34" charset="0"/>
                        </a:rPr>
                        <a:t>U.S.</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gridSpan="4">
                  <a:txBody>
                    <a:bodyPr/>
                    <a:lstStyle/>
                    <a:p>
                      <a:pPr algn="ctr" rtl="0" fontAlgn="b"/>
                      <a:r>
                        <a:rPr lang="en-US" sz="800" b="1" i="0" u="none" strike="noStrike">
                          <a:solidFill>
                            <a:srgbClr val="FFFFFF"/>
                          </a:solidFill>
                          <a:effectLst/>
                          <a:latin typeface="Arial" panose="020B0604020202020204" pitchFamily="34" charset="0"/>
                        </a:rPr>
                        <a:t>Ethnicity</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rtl="0" fontAlgn="b"/>
                      <a:r>
                        <a:rPr lang="en-US" sz="800" b="1" i="0" u="none" strike="noStrike">
                          <a:solidFill>
                            <a:srgbClr val="FFFFFF"/>
                          </a:solidFill>
                          <a:effectLst/>
                          <a:latin typeface="Arial" panose="020B0604020202020204" pitchFamily="34" charset="0"/>
                        </a:rPr>
                        <a:t>Age</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a:txBody>
                    <a:bodyPr/>
                    <a:lstStyle/>
                    <a:p>
                      <a:pPr algn="ctr" rtl="0" fontAlgn="b"/>
                      <a:r>
                        <a:rPr lang="en-US" sz="800" b="1" i="0" u="none" strike="noStrike" dirty="0">
                          <a:solidFill>
                            <a:srgbClr val="FFFFFF"/>
                          </a:solidFill>
                          <a:effectLst/>
                          <a:latin typeface="Arial" panose="020B0604020202020204" pitchFamily="34" charset="0"/>
                        </a:rPr>
                        <a:t>Income Level</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775784362"/>
                  </a:ext>
                </a:extLst>
              </a:tr>
              <a:tr h="121792">
                <a:tc vMerge="1">
                  <a:txBody>
                    <a:bodyPr/>
                    <a:lstStyle/>
                    <a:p>
                      <a:endParaRPr lang="en-US"/>
                    </a:p>
                  </a:txBody>
                  <a:tcPr/>
                </a:tc>
                <a:tc>
                  <a:txBody>
                    <a:bodyPr/>
                    <a:lstStyle/>
                    <a:p>
                      <a:pPr algn="ctr" rtl="0" fontAlgn="ctr"/>
                      <a:r>
                        <a:rPr lang="en-US" sz="800" b="1" i="0" u="none" strike="noStrike">
                          <a:solidFill>
                            <a:srgbClr val="FFFFFF"/>
                          </a:solidFill>
                          <a:effectLst/>
                          <a:latin typeface="Arial" panose="020B0604020202020204" pitchFamily="34" charset="0"/>
                        </a:rPr>
                        <a:t>Adults</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dirty="0">
                          <a:solidFill>
                            <a:srgbClr val="FFFFFF"/>
                          </a:solidFill>
                          <a:effectLst/>
                          <a:latin typeface="Arial" panose="020B0604020202020204" pitchFamily="34" charset="0"/>
                        </a:rPr>
                        <a:t>White</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a:solidFill>
                            <a:srgbClr val="FFFFFF"/>
                          </a:solidFill>
                          <a:effectLst/>
                          <a:latin typeface="Arial" panose="020B0604020202020204" pitchFamily="34" charset="0"/>
                        </a:rPr>
                        <a:t>Hispanic</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a:solidFill>
                            <a:srgbClr val="FFFFFF"/>
                          </a:solidFill>
                          <a:effectLst/>
                          <a:latin typeface="Arial" panose="020B0604020202020204" pitchFamily="34" charset="0"/>
                        </a:rPr>
                        <a:t>Black</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a:solidFill>
                            <a:srgbClr val="FFFFFF"/>
                          </a:solidFill>
                          <a:effectLst/>
                          <a:latin typeface="Arial" panose="020B0604020202020204" pitchFamily="34" charset="0"/>
                        </a:rPr>
                        <a:t>Asian</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a:solidFill>
                            <a:srgbClr val="FFFFFF"/>
                          </a:solidFill>
                          <a:effectLst/>
                          <a:latin typeface="Arial" panose="020B0604020202020204" pitchFamily="34" charset="0"/>
                        </a:rPr>
                        <a:t>18-34</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a:solidFill>
                            <a:srgbClr val="FFFFFF"/>
                          </a:solidFill>
                          <a:effectLst/>
                          <a:latin typeface="Arial" panose="020B0604020202020204" pitchFamily="34" charset="0"/>
                        </a:rPr>
                        <a:t>35-44</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a:solidFill>
                            <a:srgbClr val="FFFFFF"/>
                          </a:solidFill>
                          <a:effectLst/>
                          <a:latin typeface="Arial" panose="020B0604020202020204" pitchFamily="34" charset="0"/>
                        </a:rPr>
                        <a:t>45-64</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tc>
                  <a:txBody>
                    <a:bodyPr/>
                    <a:lstStyle/>
                    <a:p>
                      <a:pPr algn="ctr" rtl="0" fontAlgn="ctr"/>
                      <a:r>
                        <a:rPr lang="en-US" sz="800" b="1" i="0" u="none" strike="noStrike" dirty="0">
                          <a:solidFill>
                            <a:srgbClr val="FFFFFF"/>
                          </a:solidFill>
                          <a:effectLst/>
                          <a:latin typeface="Arial" panose="020B0604020202020204" pitchFamily="34" charset="0"/>
                        </a:rPr>
                        <a:t>100k+</a:t>
                      </a:r>
                    </a:p>
                  </a:txBody>
                  <a:tcPr marL="4568" marR="4568" marT="456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000000"/>
                    </a:solidFill>
                  </a:tcPr>
                </a:tc>
                <a:extLst>
                  <a:ext uri="{0D108BD9-81ED-4DB2-BD59-A6C34878D82A}">
                    <a16:rowId xmlns:a16="http://schemas.microsoft.com/office/drawing/2014/main" val="1742094843"/>
                  </a:ext>
                </a:extLst>
              </a:tr>
              <a:tr h="758487">
                <a:tc>
                  <a:txBody>
                    <a:bodyPr/>
                    <a:lstStyle/>
                    <a:p>
                      <a:pPr algn="l" fontAlgn="ctr"/>
                      <a:r>
                        <a:rPr lang="en-US" sz="800" b="0" i="0" u="none" strike="noStrike" dirty="0">
                          <a:solidFill>
                            <a:srgbClr val="000000"/>
                          </a:solidFill>
                          <a:effectLst/>
                          <a:latin typeface="Arial" panose="020B0604020202020204" pitchFamily="34" charset="0"/>
                        </a:rPr>
                        <a:t>Any OOH Advertisement</a:t>
                      </a:r>
                    </a:p>
                  </a:txBody>
                  <a:tcPr marL="6350" marR="6350" marT="635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96</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114</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120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108</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96</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102</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112</a:t>
                      </a:r>
                    </a:p>
                  </a:txBody>
                  <a:tcPr marL="9525" marR="9525" marT="9525" marB="0" anchor="ctr">
                    <a:lnL>
                      <a:noFill/>
                    </a:lnL>
                    <a:lnR>
                      <a:noFill/>
                    </a:lnR>
                    <a:lnT>
                      <a:noFill/>
                    </a:lnT>
                    <a:lnB>
                      <a:noFill/>
                    </a:lnB>
                  </a:tcPr>
                </a:tc>
                <a:extLst>
                  <a:ext uri="{0D108BD9-81ED-4DB2-BD59-A6C34878D82A}">
                    <a16:rowId xmlns:a16="http://schemas.microsoft.com/office/drawing/2014/main" val="821691379"/>
                  </a:ext>
                </a:extLst>
              </a:tr>
              <a:tr h="758487">
                <a:tc>
                  <a:txBody>
                    <a:bodyPr/>
                    <a:lstStyle/>
                    <a:p>
                      <a:pPr algn="l" fontAlgn="ctr"/>
                      <a:r>
                        <a:rPr lang="en-US" sz="800" b="0" i="0" u="none" strike="noStrike">
                          <a:solidFill>
                            <a:srgbClr val="000000"/>
                          </a:solidFill>
                          <a:effectLst/>
                          <a:latin typeface="Arial" panose="020B0604020202020204" pitchFamily="34" charset="0"/>
                        </a:rPr>
                        <a:t>Magazines or newspapers</a:t>
                      </a:r>
                    </a:p>
                  </a:txBody>
                  <a:tcPr marL="6350" marR="6350" marT="6350"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98</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110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105</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97</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97</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105</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105</a:t>
                      </a:r>
                    </a:p>
                  </a:txBody>
                  <a:tcPr marL="9525" marR="9525" marT="9525" marB="0" anchor="ctr">
                    <a:lnL>
                      <a:noFill/>
                    </a:lnL>
                    <a:lnR>
                      <a:noFill/>
                    </a:lnR>
                    <a:lnT>
                      <a:noFill/>
                    </a:lnT>
                    <a:lnB>
                      <a:noFill/>
                    </a:lnB>
                  </a:tcPr>
                </a:tc>
                <a:extLst>
                  <a:ext uri="{0D108BD9-81ED-4DB2-BD59-A6C34878D82A}">
                    <a16:rowId xmlns:a16="http://schemas.microsoft.com/office/drawing/2014/main" val="353909312"/>
                  </a:ext>
                </a:extLst>
              </a:tr>
              <a:tr h="798060">
                <a:tc>
                  <a:txBody>
                    <a:bodyPr/>
                    <a:lstStyle/>
                    <a:p>
                      <a:pPr algn="l" fontAlgn="ctr"/>
                      <a:r>
                        <a:rPr lang="en-US" sz="800" b="0" i="0" u="none" strike="noStrike">
                          <a:solidFill>
                            <a:srgbClr val="000000"/>
                          </a:solidFill>
                          <a:effectLst/>
                          <a:latin typeface="Arial" panose="020B0604020202020204" pitchFamily="34" charset="0"/>
                        </a:rPr>
                        <a:t>Television</a:t>
                      </a:r>
                    </a:p>
                  </a:txBody>
                  <a:tcPr marL="6350" marR="6350" marT="6350"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95</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112</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134</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102</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107</a:t>
                      </a:r>
                    </a:p>
                  </a:txBody>
                  <a:tcPr marL="9525" marR="9525" marT="9525" marB="0" anchor="ctr">
                    <a:lnL>
                      <a:noFill/>
                    </a:lnL>
                    <a:lnR>
                      <a:noFill/>
                    </a:lnR>
                    <a:lnT>
                      <a:noFill/>
                    </a:lnT>
                    <a:lnB>
                      <a:noFill/>
                    </a:lnB>
                  </a:tcPr>
                </a:tc>
                <a:extLst>
                  <a:ext uri="{0D108BD9-81ED-4DB2-BD59-A6C34878D82A}">
                    <a16:rowId xmlns:a16="http://schemas.microsoft.com/office/drawing/2014/main" val="137702890"/>
                  </a:ext>
                </a:extLst>
              </a:tr>
              <a:tr h="758487">
                <a:tc>
                  <a:txBody>
                    <a:bodyPr/>
                    <a:lstStyle/>
                    <a:p>
                      <a:pPr algn="l" fontAlgn="ctr"/>
                      <a:r>
                        <a:rPr lang="en-US" sz="800" b="0" i="0" u="none" strike="noStrike" dirty="0">
                          <a:solidFill>
                            <a:srgbClr val="000000"/>
                          </a:solidFill>
                          <a:effectLst/>
                          <a:latin typeface="Arial" panose="020B0604020202020204" pitchFamily="34" charset="0"/>
                        </a:rPr>
                        <a:t>Online media, websites, and search engines (banner, display, and video ads)</a:t>
                      </a:r>
                    </a:p>
                  </a:txBody>
                  <a:tcPr marL="6350" marR="6350" marT="6350"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120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126</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131</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109</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96</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106</a:t>
                      </a:r>
                    </a:p>
                  </a:txBody>
                  <a:tcPr marL="9525" marR="9525" marT="9525" marB="0" anchor="ctr">
                    <a:lnL>
                      <a:noFill/>
                    </a:lnL>
                    <a:lnR>
                      <a:noFill/>
                    </a:lnR>
                    <a:lnT>
                      <a:noFill/>
                    </a:lnT>
                    <a:lnB>
                      <a:noFill/>
                    </a:lnB>
                  </a:tcPr>
                </a:tc>
                <a:extLst>
                  <a:ext uri="{0D108BD9-81ED-4DB2-BD59-A6C34878D82A}">
                    <a16:rowId xmlns:a16="http://schemas.microsoft.com/office/drawing/2014/main" val="1030648107"/>
                  </a:ext>
                </a:extLst>
              </a:tr>
              <a:tr h="758487">
                <a:tc>
                  <a:txBody>
                    <a:bodyPr/>
                    <a:lstStyle/>
                    <a:p>
                      <a:pPr algn="l" fontAlgn="ctr"/>
                      <a:r>
                        <a:rPr lang="en-US" sz="800" b="0" i="0" u="none" strike="noStrike">
                          <a:solidFill>
                            <a:srgbClr val="000000"/>
                          </a:solidFill>
                          <a:effectLst/>
                          <a:latin typeface="Arial" panose="020B0604020202020204" pitchFamily="34" charset="0"/>
                        </a:rPr>
                        <a:t>Radio, podcasts, and audio streaming</a:t>
                      </a:r>
                    </a:p>
                  </a:txBody>
                  <a:tcPr marL="6350" marR="6350" marT="6350"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94</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111</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133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107</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106</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96</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98</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106</a:t>
                      </a:r>
                    </a:p>
                  </a:txBody>
                  <a:tcPr marL="9525" marR="9525" marT="9525" marB="0" anchor="ctr">
                    <a:lnL>
                      <a:noFill/>
                    </a:lnL>
                    <a:lnR>
                      <a:noFill/>
                    </a:lnR>
                    <a:lnT>
                      <a:noFill/>
                    </a:lnT>
                    <a:lnB>
                      <a:noFill/>
                    </a:lnB>
                  </a:tcPr>
                </a:tc>
                <a:extLst>
                  <a:ext uri="{0D108BD9-81ED-4DB2-BD59-A6C34878D82A}">
                    <a16:rowId xmlns:a16="http://schemas.microsoft.com/office/drawing/2014/main" val="2868800883"/>
                  </a:ext>
                </a:extLst>
              </a:tr>
              <a:tr h="758487">
                <a:tc>
                  <a:txBody>
                    <a:bodyPr/>
                    <a:lstStyle/>
                    <a:p>
                      <a:pPr algn="l" fontAlgn="ctr"/>
                      <a:r>
                        <a:rPr lang="en-US" sz="800" b="0" i="0" u="none" strike="noStrike" dirty="0">
                          <a:solidFill>
                            <a:srgbClr val="000000"/>
                          </a:solidFill>
                          <a:effectLst/>
                          <a:latin typeface="Arial" panose="020B0604020202020204" pitchFamily="34" charset="0"/>
                        </a:rPr>
                        <a:t>Social media</a:t>
                      </a:r>
                    </a:p>
                  </a:txBody>
                  <a:tcPr marL="6350" marR="6350" marT="6350"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104</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125</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127</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111</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98</a:t>
                      </a: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89</a:t>
                      </a:r>
                    </a:p>
                  </a:txBody>
                  <a:tcPr marL="9525" marR="9525" marT="9525" marB="0" anchor="ctr">
                    <a:lnL>
                      <a:noFill/>
                    </a:lnL>
                    <a:lnR>
                      <a:noFill/>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100</a:t>
                      </a:r>
                    </a:p>
                  </a:txBody>
                  <a:tcPr marL="9525" marR="9525" marT="9525" marB="0" anchor="ctr">
                    <a:lnL>
                      <a:noFill/>
                    </a:lnL>
                    <a:lnR>
                      <a:noFill/>
                    </a:lnR>
                    <a:lnT>
                      <a:noFill/>
                    </a:lnT>
                    <a:lnB>
                      <a:noFill/>
                    </a:lnB>
                  </a:tcPr>
                </a:tc>
                <a:extLst>
                  <a:ext uri="{0D108BD9-81ED-4DB2-BD59-A6C34878D82A}">
                    <a16:rowId xmlns:a16="http://schemas.microsoft.com/office/drawing/2014/main" val="3074212021"/>
                  </a:ext>
                </a:extLst>
              </a:tr>
            </a:tbl>
          </a:graphicData>
        </a:graphic>
      </p:graphicFrame>
      <p:sp>
        <p:nvSpPr>
          <p:cNvPr id="4" name="TextBox 3">
            <a:extLst>
              <a:ext uri="{FF2B5EF4-FFF2-40B4-BE49-F238E27FC236}">
                <a16:creationId xmlns:a16="http://schemas.microsoft.com/office/drawing/2014/main" id="{589AF186-FC0B-5B0C-41BE-78ED911C202D}"/>
              </a:ext>
            </a:extLst>
          </p:cNvPr>
          <p:cNvSpPr txBox="1"/>
          <p:nvPr/>
        </p:nvSpPr>
        <p:spPr>
          <a:xfrm>
            <a:off x="2095500" y="6569207"/>
            <a:ext cx="9125152" cy="282443"/>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B2B2B"/>
                </a:solidFill>
                <a:effectLst/>
                <a:uLnTx/>
                <a:uFillTx/>
                <a:latin typeface="Arial" panose="020B0604020202020204"/>
                <a:ea typeface="+mn-ea"/>
                <a:cs typeface="+mn-cs"/>
              </a:rPr>
              <a:t>Data in chart reflects an index of each group expressing each form of advertisement as very favorable or somewhat favorable and is compared among each demographic group, any OOH advertisements reflect average across each format of OOH advertisement, see appendix for full sample details.</a:t>
            </a:r>
          </a:p>
        </p:txBody>
      </p:sp>
    </p:spTree>
    <p:extLst>
      <p:ext uri="{BB962C8B-B14F-4D97-AF65-F5344CB8AC3E}">
        <p14:creationId xmlns:p14="http://schemas.microsoft.com/office/powerpoint/2010/main" val="3677776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black_box_title"/>
          <p:cNvSpPr>
            <a:spLocks noGrp="1"/>
          </p:cNvSpPr>
          <p:nvPr>
            <p:ph type="body" sz="quarter" idx="13" hasCustomPrompt="1"/>
          </p:nvPr>
        </p:nvSpPr>
        <p:spPr>
          <a:xfrm>
            <a:off x="1073744" y="672572"/>
            <a:ext cx="6858000" cy="176493"/>
          </a:xfrm>
        </p:spPr>
        <p:txBody>
          <a:bodyPr/>
          <a:lstStyle/>
          <a:p>
            <a:r>
              <a:rPr lang="en-US" dirty="0"/>
              <a:t>APPENDIX</a:t>
            </a:r>
            <a:endParaRPr dirty="0"/>
          </a:p>
        </p:txBody>
      </p:sp>
      <p:sp>
        <p:nvSpPr>
          <p:cNvPr id="27"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8" name="qnum"/>
          <p:cNvSpPr>
            <a:spLocks noGrp="1"/>
          </p:cNvSpPr>
          <p:nvPr>
            <p:ph type="body" sz="quarter" idx="14" hasCustomPrompt="1"/>
          </p:nvPr>
        </p:nvSpPr>
        <p:spPr>
          <a:xfrm>
            <a:off x="-1859501" y="-875507"/>
            <a:ext cx="1673225" cy="728663"/>
          </a:xfrm>
        </p:spPr>
        <p:txBody>
          <a:bodyPr/>
          <a:lstStyle/>
          <a:p>
            <a:r>
              <a:rPr dirty="0"/>
              <a:t>OAAAdem1</a:t>
            </a:r>
          </a:p>
        </p:txBody>
      </p:sp>
      <p:sp>
        <p:nvSpPr>
          <p:cNvPr id="31" name="main_title">
            <a:extLst>
              <a:ext uri="{FF2B5EF4-FFF2-40B4-BE49-F238E27FC236}">
                <a16:creationId xmlns:a16="http://schemas.microsoft.com/office/drawing/2014/main" id="{D5022683-C090-6B14-2E3B-21998949AA08}"/>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One-third of students travel to school to take classes (35%), three-in-ten take classes online (29%), and one-fifth live at school (19%).</a:t>
            </a:r>
          </a:p>
        </p:txBody>
      </p:sp>
      <p:sp>
        <p:nvSpPr>
          <p:cNvPr id="2" name="sub_title">
            <a:extLst>
              <a:ext uri="{FF2B5EF4-FFF2-40B4-BE49-F238E27FC236}">
                <a16:creationId xmlns:a16="http://schemas.microsoft.com/office/drawing/2014/main" id="{1CAB01D0-1038-418B-CB1D-75A37473E96C}"/>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Which statement best describes your educational environment, even if none are exactly correct? </a:t>
            </a:r>
            <a:r>
              <a:rPr lang="en-US" sz="1200" b="1" dirty="0">
                <a:solidFill>
                  <a:schemeClr val="accent1"/>
                </a:solidFill>
              </a:rPr>
              <a:t>N = 105 ADULTS WHO ARE STUDENTS, MOE = +/-10%</a:t>
            </a:r>
            <a:endParaRPr lang="en-US" sz="1200" dirty="0"/>
          </a:p>
        </p:txBody>
      </p:sp>
      <p:grpSp>
        <p:nvGrpSpPr>
          <p:cNvPr id="84" name="Group 83">
            <a:extLst>
              <a:ext uri="{FF2B5EF4-FFF2-40B4-BE49-F238E27FC236}">
                <a16:creationId xmlns:a16="http://schemas.microsoft.com/office/drawing/2014/main" id="{D2AD1105-9325-8538-B11E-5EC4F18E478A}"/>
              </a:ext>
            </a:extLst>
          </p:cNvPr>
          <p:cNvGrpSpPr/>
          <p:nvPr/>
        </p:nvGrpSpPr>
        <p:grpSpPr>
          <a:xfrm>
            <a:off x="1642867" y="2051501"/>
            <a:ext cx="9097522" cy="4763068"/>
            <a:chOff x="1647948" y="2132403"/>
            <a:chExt cx="9092441" cy="4275312"/>
          </a:xfrm>
        </p:grpSpPr>
        <p:sp>
          <p:nvSpPr>
            <p:cNvPr id="85" name="rc4">
              <a:extLst>
                <a:ext uri="{FF2B5EF4-FFF2-40B4-BE49-F238E27FC236}">
                  <a16:creationId xmlns:a16="http://schemas.microsoft.com/office/drawing/2014/main" id="{B5275C4F-4870-6ADF-7C5D-7C8FB78C01A7}"/>
                </a:ext>
              </a:extLst>
            </p:cNvPr>
            <p:cNvSpPr/>
            <p:nvPr/>
          </p:nvSpPr>
          <p:spPr>
            <a:xfrm>
              <a:off x="5558676" y="3770354"/>
              <a:ext cx="1270986" cy="1945066"/>
            </a:xfrm>
            <a:prstGeom prst="rect">
              <a:avLst/>
            </a:prstGeom>
            <a:solidFill>
              <a:srgbClr val="0DD6CC">
                <a:alpha val="100000"/>
              </a:srgbClr>
            </a:solidFill>
          </p:spPr>
          <p:txBody>
            <a:bodyPr/>
            <a:lstStyle/>
            <a:p>
              <a:endParaRPr dirty="0"/>
            </a:p>
          </p:txBody>
        </p:sp>
        <p:sp>
          <p:nvSpPr>
            <p:cNvPr id="86" name="rc5">
              <a:extLst>
                <a:ext uri="{FF2B5EF4-FFF2-40B4-BE49-F238E27FC236}">
                  <a16:creationId xmlns:a16="http://schemas.microsoft.com/office/drawing/2014/main" id="{2F8DB259-2EF8-F3CF-75AA-ACB9DFBA2C0E}"/>
                </a:ext>
              </a:extLst>
            </p:cNvPr>
            <p:cNvSpPr/>
            <p:nvPr/>
          </p:nvSpPr>
          <p:spPr>
            <a:xfrm>
              <a:off x="1647948" y="2132403"/>
              <a:ext cx="1270986" cy="3583016"/>
            </a:xfrm>
            <a:prstGeom prst="rect">
              <a:avLst/>
            </a:prstGeom>
            <a:solidFill>
              <a:srgbClr val="4657CE"/>
            </a:solidFill>
            <a:ln>
              <a:solidFill>
                <a:srgbClr val="4657CE"/>
              </a:solidFill>
            </a:ln>
          </p:spPr>
          <p:txBody>
            <a:bodyPr/>
            <a:lstStyle/>
            <a:p>
              <a:endParaRPr dirty="0"/>
            </a:p>
          </p:txBody>
        </p:sp>
        <p:sp>
          <p:nvSpPr>
            <p:cNvPr id="87" name="rc6">
              <a:extLst>
                <a:ext uri="{FF2B5EF4-FFF2-40B4-BE49-F238E27FC236}">
                  <a16:creationId xmlns:a16="http://schemas.microsoft.com/office/drawing/2014/main" id="{A62FFC6D-14F1-478E-74FC-12FD2C863531}"/>
                </a:ext>
              </a:extLst>
            </p:cNvPr>
            <p:cNvSpPr/>
            <p:nvPr/>
          </p:nvSpPr>
          <p:spPr>
            <a:xfrm>
              <a:off x="3603312" y="2746635"/>
              <a:ext cx="1270986" cy="2968785"/>
            </a:xfrm>
            <a:prstGeom prst="rect">
              <a:avLst/>
            </a:prstGeom>
            <a:solidFill>
              <a:schemeClr val="accent3"/>
            </a:solidFill>
            <a:ln>
              <a:solidFill>
                <a:schemeClr val="accent3"/>
              </a:solidFill>
            </a:ln>
          </p:spPr>
          <p:txBody>
            <a:bodyPr/>
            <a:lstStyle/>
            <a:p>
              <a:endParaRPr dirty="0"/>
            </a:p>
          </p:txBody>
        </p:sp>
        <p:sp>
          <p:nvSpPr>
            <p:cNvPr id="88" name="rc7">
              <a:extLst>
                <a:ext uri="{FF2B5EF4-FFF2-40B4-BE49-F238E27FC236}">
                  <a16:creationId xmlns:a16="http://schemas.microsoft.com/office/drawing/2014/main" id="{52CE56E1-D456-BE06-3B54-E4614E9E9F05}"/>
                </a:ext>
              </a:extLst>
            </p:cNvPr>
            <p:cNvSpPr/>
            <p:nvPr/>
          </p:nvSpPr>
          <p:spPr>
            <a:xfrm>
              <a:off x="7514039" y="4282213"/>
              <a:ext cx="1270986" cy="1433206"/>
            </a:xfrm>
            <a:prstGeom prst="rect">
              <a:avLst/>
            </a:prstGeom>
            <a:solidFill>
              <a:srgbClr val="8069FF"/>
            </a:solidFill>
            <a:ln>
              <a:solidFill>
                <a:srgbClr val="8069FF"/>
              </a:solidFill>
            </a:ln>
          </p:spPr>
          <p:txBody>
            <a:bodyPr/>
            <a:lstStyle/>
            <a:p>
              <a:endParaRPr dirty="0"/>
            </a:p>
          </p:txBody>
        </p:sp>
        <p:sp>
          <p:nvSpPr>
            <p:cNvPr id="89" name="rc8">
              <a:extLst>
                <a:ext uri="{FF2B5EF4-FFF2-40B4-BE49-F238E27FC236}">
                  <a16:creationId xmlns:a16="http://schemas.microsoft.com/office/drawing/2014/main" id="{856C8F62-3C5A-17CF-DD9E-C37DF7A77663}"/>
                </a:ext>
              </a:extLst>
            </p:cNvPr>
            <p:cNvSpPr/>
            <p:nvPr/>
          </p:nvSpPr>
          <p:spPr>
            <a:xfrm>
              <a:off x="9469403" y="5408304"/>
              <a:ext cx="1270986" cy="307115"/>
            </a:xfrm>
            <a:prstGeom prst="rect">
              <a:avLst/>
            </a:prstGeom>
            <a:solidFill>
              <a:srgbClr val="CACACA"/>
            </a:solidFill>
            <a:ln>
              <a:solidFill>
                <a:srgbClr val="CACACA"/>
              </a:solidFill>
            </a:ln>
          </p:spPr>
          <p:txBody>
            <a:bodyPr/>
            <a:lstStyle/>
            <a:p>
              <a:endParaRPr dirty="0"/>
            </a:p>
          </p:txBody>
        </p:sp>
        <p:sp>
          <p:nvSpPr>
            <p:cNvPr id="90" name="tx9">
              <a:extLst>
                <a:ext uri="{FF2B5EF4-FFF2-40B4-BE49-F238E27FC236}">
                  <a16:creationId xmlns:a16="http://schemas.microsoft.com/office/drawing/2014/main" id="{4B124C0E-B938-B826-3CA7-5336A068AE1F}"/>
                </a:ext>
              </a:extLst>
            </p:cNvPr>
            <p:cNvSpPr/>
            <p:nvPr/>
          </p:nvSpPr>
          <p:spPr>
            <a:xfrm>
              <a:off x="5904944" y="4039979"/>
              <a:ext cx="578449" cy="215075"/>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rgbClr val="2B2B2B">
                      <a:alpha val="100000"/>
                    </a:srgbClr>
                  </a:solidFill>
                  <a:latin typeface="Arial"/>
                  <a:cs typeface="Arial"/>
                </a:rPr>
                <a:t>19%</a:t>
              </a:r>
            </a:p>
          </p:txBody>
        </p:sp>
        <p:sp>
          <p:nvSpPr>
            <p:cNvPr id="91" name="tx10">
              <a:extLst>
                <a:ext uri="{FF2B5EF4-FFF2-40B4-BE49-F238E27FC236}">
                  <a16:creationId xmlns:a16="http://schemas.microsoft.com/office/drawing/2014/main" id="{A4EF86B3-B5E4-3F93-8423-DB1FFB0FF3E6}"/>
                </a:ext>
              </a:extLst>
            </p:cNvPr>
            <p:cNvSpPr/>
            <p:nvPr/>
          </p:nvSpPr>
          <p:spPr>
            <a:xfrm>
              <a:off x="1994217" y="2402028"/>
              <a:ext cx="578449" cy="215075"/>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chemeClr val="bg1"/>
                  </a:solidFill>
                  <a:latin typeface="Arial"/>
                  <a:cs typeface="Arial"/>
                </a:rPr>
                <a:t>35%</a:t>
              </a:r>
            </a:p>
          </p:txBody>
        </p:sp>
        <p:sp>
          <p:nvSpPr>
            <p:cNvPr id="92" name="tx11">
              <a:extLst>
                <a:ext uri="{FF2B5EF4-FFF2-40B4-BE49-F238E27FC236}">
                  <a16:creationId xmlns:a16="http://schemas.microsoft.com/office/drawing/2014/main" id="{E0CED08B-BE71-BAB3-4EAC-3D931CCF5D20}"/>
                </a:ext>
              </a:extLst>
            </p:cNvPr>
            <p:cNvSpPr/>
            <p:nvPr/>
          </p:nvSpPr>
          <p:spPr>
            <a:xfrm>
              <a:off x="9896036" y="4982489"/>
              <a:ext cx="417720" cy="215075"/>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rgbClr val="2B2B2B">
                      <a:alpha val="100000"/>
                    </a:srgbClr>
                  </a:solidFill>
                  <a:latin typeface="Arial"/>
                  <a:cs typeface="Arial"/>
                </a:rPr>
                <a:t>3%</a:t>
              </a:r>
            </a:p>
          </p:txBody>
        </p:sp>
        <p:sp>
          <p:nvSpPr>
            <p:cNvPr id="93" name="tx12">
              <a:extLst>
                <a:ext uri="{FF2B5EF4-FFF2-40B4-BE49-F238E27FC236}">
                  <a16:creationId xmlns:a16="http://schemas.microsoft.com/office/drawing/2014/main" id="{31609245-3526-2F06-3CDB-9E4088CE185C}"/>
                </a:ext>
              </a:extLst>
            </p:cNvPr>
            <p:cNvSpPr/>
            <p:nvPr/>
          </p:nvSpPr>
          <p:spPr>
            <a:xfrm>
              <a:off x="3949580" y="3016260"/>
              <a:ext cx="578449" cy="215075"/>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latin typeface="Arial"/>
                  <a:cs typeface="Arial"/>
                </a:rPr>
                <a:t>29%</a:t>
              </a:r>
            </a:p>
          </p:txBody>
        </p:sp>
        <p:sp>
          <p:nvSpPr>
            <p:cNvPr id="94" name="tx13">
              <a:extLst>
                <a:ext uri="{FF2B5EF4-FFF2-40B4-BE49-F238E27FC236}">
                  <a16:creationId xmlns:a16="http://schemas.microsoft.com/office/drawing/2014/main" id="{F3601432-0A80-02D5-A55A-64CB34509926}"/>
                </a:ext>
              </a:extLst>
            </p:cNvPr>
            <p:cNvSpPr/>
            <p:nvPr/>
          </p:nvSpPr>
          <p:spPr>
            <a:xfrm>
              <a:off x="7860308" y="4556174"/>
              <a:ext cx="578449" cy="210739"/>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rgbClr val="FFFFFF">
                      <a:alpha val="100000"/>
                    </a:srgbClr>
                  </a:solidFill>
                  <a:latin typeface="Arial"/>
                  <a:cs typeface="Arial"/>
                </a:rPr>
                <a:t>14%</a:t>
              </a:r>
            </a:p>
          </p:txBody>
        </p:sp>
        <p:sp>
          <p:nvSpPr>
            <p:cNvPr id="95" name="tx14">
              <a:extLst>
                <a:ext uri="{FF2B5EF4-FFF2-40B4-BE49-F238E27FC236}">
                  <a16:creationId xmlns:a16="http://schemas.microsoft.com/office/drawing/2014/main" id="{1B3F987E-0811-27E4-6F70-079462EDD139}"/>
                </a:ext>
              </a:extLst>
            </p:cNvPr>
            <p:cNvSpPr/>
            <p:nvPr/>
          </p:nvSpPr>
          <p:spPr>
            <a:xfrm>
              <a:off x="1728629" y="5800554"/>
              <a:ext cx="1109624"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travel to school</a:t>
              </a:r>
            </a:p>
          </p:txBody>
        </p:sp>
        <p:sp>
          <p:nvSpPr>
            <p:cNvPr id="96" name="tx15">
              <a:extLst>
                <a:ext uri="{FF2B5EF4-FFF2-40B4-BE49-F238E27FC236}">
                  <a16:creationId xmlns:a16="http://schemas.microsoft.com/office/drawing/2014/main" id="{0BDF06A4-0393-B73E-5D7C-566C9E35ED38}"/>
                </a:ext>
              </a:extLst>
            </p:cNvPr>
            <p:cNvSpPr/>
            <p:nvPr/>
          </p:nvSpPr>
          <p:spPr>
            <a:xfrm>
              <a:off x="1779454" y="5965146"/>
              <a:ext cx="1007973"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to take classes</a:t>
              </a:r>
            </a:p>
          </p:txBody>
        </p:sp>
        <p:sp>
          <p:nvSpPr>
            <p:cNvPr id="97" name="tx16">
              <a:extLst>
                <a:ext uri="{FF2B5EF4-FFF2-40B4-BE49-F238E27FC236}">
                  <a16:creationId xmlns:a16="http://schemas.microsoft.com/office/drawing/2014/main" id="{DD1A1D42-5F8B-DD91-A942-D04BB1039E55}"/>
                </a:ext>
              </a:extLst>
            </p:cNvPr>
            <p:cNvSpPr/>
            <p:nvPr/>
          </p:nvSpPr>
          <p:spPr>
            <a:xfrm>
              <a:off x="3777185" y="5800554"/>
              <a:ext cx="923239"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take classes</a:t>
              </a:r>
            </a:p>
          </p:txBody>
        </p:sp>
        <p:sp>
          <p:nvSpPr>
            <p:cNvPr id="98" name="tx17">
              <a:extLst>
                <a:ext uri="{FF2B5EF4-FFF2-40B4-BE49-F238E27FC236}">
                  <a16:creationId xmlns:a16="http://schemas.microsoft.com/office/drawing/2014/main" id="{55BF99FD-B58B-BAB1-5F99-713AB0E2051F}"/>
                </a:ext>
              </a:extLst>
            </p:cNvPr>
            <p:cNvSpPr/>
            <p:nvPr/>
          </p:nvSpPr>
          <p:spPr>
            <a:xfrm>
              <a:off x="4035503" y="5965146"/>
              <a:ext cx="406603"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online</a:t>
              </a:r>
            </a:p>
          </p:txBody>
        </p:sp>
        <p:sp>
          <p:nvSpPr>
            <p:cNvPr id="99" name="tx18">
              <a:extLst>
                <a:ext uri="{FF2B5EF4-FFF2-40B4-BE49-F238E27FC236}">
                  <a16:creationId xmlns:a16="http://schemas.microsoft.com/office/drawing/2014/main" id="{F3A30309-404E-D01C-1D5D-E8459DE24AE1}"/>
                </a:ext>
              </a:extLst>
            </p:cNvPr>
            <p:cNvSpPr/>
            <p:nvPr/>
          </p:nvSpPr>
          <p:spPr>
            <a:xfrm>
              <a:off x="5711366" y="5800554"/>
              <a:ext cx="965606"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live at school</a:t>
              </a:r>
            </a:p>
          </p:txBody>
        </p:sp>
        <p:sp>
          <p:nvSpPr>
            <p:cNvPr id="100" name="tx19">
              <a:extLst>
                <a:ext uri="{FF2B5EF4-FFF2-40B4-BE49-F238E27FC236}">
                  <a16:creationId xmlns:a16="http://schemas.microsoft.com/office/drawing/2014/main" id="{B38EC84D-264A-99BF-FE66-98B5DBA64D8B}"/>
                </a:ext>
              </a:extLst>
            </p:cNvPr>
            <p:cNvSpPr/>
            <p:nvPr/>
          </p:nvSpPr>
          <p:spPr>
            <a:xfrm>
              <a:off x="7594720" y="5800554"/>
              <a:ext cx="1109624"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travel to school</a:t>
              </a:r>
            </a:p>
          </p:txBody>
        </p:sp>
        <p:sp>
          <p:nvSpPr>
            <p:cNvPr id="101" name="tx20">
              <a:extLst>
                <a:ext uri="{FF2B5EF4-FFF2-40B4-BE49-F238E27FC236}">
                  <a16:creationId xmlns:a16="http://schemas.microsoft.com/office/drawing/2014/main" id="{446E891E-A8ED-E7EA-0262-73C8809A69E1}"/>
                </a:ext>
              </a:extLst>
            </p:cNvPr>
            <p:cNvSpPr/>
            <p:nvPr/>
          </p:nvSpPr>
          <p:spPr>
            <a:xfrm>
              <a:off x="7429595" y="5964688"/>
              <a:ext cx="1439875" cy="11384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for some classes and</a:t>
              </a:r>
            </a:p>
          </p:txBody>
        </p:sp>
        <p:sp>
          <p:nvSpPr>
            <p:cNvPr id="102" name="tx21">
              <a:extLst>
                <a:ext uri="{FF2B5EF4-FFF2-40B4-BE49-F238E27FC236}">
                  <a16:creationId xmlns:a16="http://schemas.microsoft.com/office/drawing/2014/main" id="{E1E7B29B-D152-C85C-E32E-843768767AA4}"/>
                </a:ext>
              </a:extLst>
            </p:cNvPr>
            <p:cNvSpPr/>
            <p:nvPr/>
          </p:nvSpPr>
          <p:spPr>
            <a:xfrm>
              <a:off x="7522787" y="6129738"/>
              <a:ext cx="1253489"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take some classes</a:t>
              </a:r>
            </a:p>
          </p:txBody>
        </p:sp>
        <p:sp>
          <p:nvSpPr>
            <p:cNvPr id="103" name="tx22">
              <a:extLst>
                <a:ext uri="{FF2B5EF4-FFF2-40B4-BE49-F238E27FC236}">
                  <a16:creationId xmlns:a16="http://schemas.microsoft.com/office/drawing/2014/main" id="{66334966-56B2-6B2C-D97F-5647BB86899C}"/>
                </a:ext>
              </a:extLst>
            </p:cNvPr>
            <p:cNvSpPr/>
            <p:nvPr/>
          </p:nvSpPr>
          <p:spPr>
            <a:xfrm>
              <a:off x="7946231" y="6294330"/>
              <a:ext cx="406603"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online</a:t>
              </a:r>
            </a:p>
          </p:txBody>
        </p:sp>
        <p:sp>
          <p:nvSpPr>
            <p:cNvPr id="104" name="tx23">
              <a:extLst>
                <a:ext uri="{FF2B5EF4-FFF2-40B4-BE49-F238E27FC236}">
                  <a16:creationId xmlns:a16="http://schemas.microsoft.com/office/drawing/2014/main" id="{C7734695-4758-8882-9B95-FE5DE07E4402}"/>
                </a:ext>
              </a:extLst>
            </p:cNvPr>
            <p:cNvSpPr/>
            <p:nvPr/>
          </p:nvSpPr>
          <p:spPr>
            <a:xfrm>
              <a:off x="9579726" y="5766873"/>
              <a:ext cx="1050340" cy="147066"/>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Something else</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37"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38" name="qnum"/>
          <p:cNvSpPr>
            <a:spLocks noGrp="1"/>
          </p:cNvSpPr>
          <p:nvPr>
            <p:ph type="body" sz="quarter" idx="14" hasCustomPrompt="1"/>
          </p:nvPr>
        </p:nvSpPr>
        <p:spPr>
          <a:xfrm>
            <a:off x="-1859501" y="-875507"/>
            <a:ext cx="1673225" cy="728663"/>
          </a:xfrm>
        </p:spPr>
        <p:txBody>
          <a:bodyPr/>
          <a:lstStyle/>
          <a:p>
            <a:r>
              <a:rPr dirty="0"/>
              <a:t>OAAAdem3</a:t>
            </a:r>
          </a:p>
        </p:txBody>
      </p:sp>
      <p:sp>
        <p:nvSpPr>
          <p:cNvPr id="41" name="main_title">
            <a:extLst>
              <a:ext uri="{FF2B5EF4-FFF2-40B4-BE49-F238E27FC236}">
                <a16:creationId xmlns:a16="http://schemas.microsoft.com/office/drawing/2014/main" id="{D1AD4CA1-52BA-A839-8D75-49E9F3E15984}"/>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Breakdown of current occupations among adults.</a:t>
            </a:r>
          </a:p>
        </p:txBody>
      </p:sp>
      <p:sp>
        <p:nvSpPr>
          <p:cNvPr id="2" name="sub_title">
            <a:extLst>
              <a:ext uri="{FF2B5EF4-FFF2-40B4-BE49-F238E27FC236}">
                <a16:creationId xmlns:a16="http://schemas.microsoft.com/office/drawing/2014/main" id="{41F41EB6-0AD0-00DB-366E-58A0DE8211EB}"/>
              </a:ext>
            </a:extLst>
          </p:cNvPr>
          <p:cNvSpPr txBox="1">
            <a:spLocks/>
          </p:cNvSpPr>
          <p:nvPr/>
        </p:nvSpPr>
        <p:spPr>
          <a:xfrm>
            <a:off x="1075429" y="1294064"/>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Which of the following best describes your current occupation, even if none are exactly correct? </a:t>
            </a:r>
            <a:r>
              <a:rPr lang="en-US" sz="1200" b="1" dirty="0">
                <a:solidFill>
                  <a:schemeClr val="accent1"/>
                </a:solidFill>
              </a:rPr>
              <a:t>N = 805 ADULTS WHO ARE EMPLOYED, MOE = +/-3%</a:t>
            </a:r>
            <a:endParaRPr lang="en-US" sz="1200" dirty="0"/>
          </a:p>
        </p:txBody>
      </p:sp>
      <p:grpSp>
        <p:nvGrpSpPr>
          <p:cNvPr id="71" name="Group 70">
            <a:extLst>
              <a:ext uri="{FF2B5EF4-FFF2-40B4-BE49-F238E27FC236}">
                <a16:creationId xmlns:a16="http://schemas.microsoft.com/office/drawing/2014/main" id="{8F2CFDBA-BDF8-F0D9-C11D-90915247A8AA}"/>
              </a:ext>
            </a:extLst>
          </p:cNvPr>
          <p:cNvGrpSpPr/>
          <p:nvPr/>
        </p:nvGrpSpPr>
        <p:grpSpPr>
          <a:xfrm>
            <a:off x="242966" y="1949530"/>
            <a:ext cx="10977972" cy="4633983"/>
            <a:chOff x="1245644" y="2073306"/>
            <a:chExt cx="9680104" cy="4212784"/>
          </a:xfrm>
        </p:grpSpPr>
        <p:sp>
          <p:nvSpPr>
            <p:cNvPr id="72" name="rc4">
              <a:extLst>
                <a:ext uri="{FF2B5EF4-FFF2-40B4-BE49-F238E27FC236}">
                  <a16:creationId xmlns:a16="http://schemas.microsoft.com/office/drawing/2014/main" id="{6E834912-9B05-E5E0-418C-15DA8161EC71}"/>
                </a:ext>
              </a:extLst>
            </p:cNvPr>
            <p:cNvSpPr/>
            <p:nvPr/>
          </p:nvSpPr>
          <p:spPr>
            <a:xfrm>
              <a:off x="3878436" y="2946422"/>
              <a:ext cx="4404570" cy="283762"/>
            </a:xfrm>
            <a:prstGeom prst="rect">
              <a:avLst/>
            </a:prstGeom>
            <a:solidFill>
              <a:schemeClr val="accent3"/>
            </a:solidFill>
            <a:ln>
              <a:solidFill>
                <a:schemeClr val="accent3"/>
              </a:solidFill>
            </a:ln>
          </p:spPr>
          <p:txBody>
            <a:bodyPr/>
            <a:lstStyle/>
            <a:p>
              <a:endParaRPr dirty="0"/>
            </a:p>
          </p:txBody>
        </p:sp>
        <p:sp>
          <p:nvSpPr>
            <p:cNvPr id="73" name="rc5">
              <a:extLst>
                <a:ext uri="{FF2B5EF4-FFF2-40B4-BE49-F238E27FC236}">
                  <a16:creationId xmlns:a16="http://schemas.microsoft.com/office/drawing/2014/main" id="{B7F81658-AB5A-B7C3-E925-4EB180E75D2F}"/>
                </a:ext>
              </a:extLst>
            </p:cNvPr>
            <p:cNvSpPr/>
            <p:nvPr/>
          </p:nvSpPr>
          <p:spPr>
            <a:xfrm>
              <a:off x="3878436" y="3819538"/>
              <a:ext cx="2936380" cy="283762"/>
            </a:xfrm>
            <a:prstGeom prst="rect">
              <a:avLst/>
            </a:prstGeom>
            <a:solidFill>
              <a:schemeClr val="accent1"/>
            </a:solidFill>
            <a:ln>
              <a:solidFill>
                <a:schemeClr val="accent1"/>
              </a:solidFill>
            </a:ln>
          </p:spPr>
          <p:txBody>
            <a:bodyPr/>
            <a:lstStyle/>
            <a:p>
              <a:endParaRPr dirty="0"/>
            </a:p>
          </p:txBody>
        </p:sp>
        <p:sp>
          <p:nvSpPr>
            <p:cNvPr id="74" name="rc6">
              <a:extLst>
                <a:ext uri="{FF2B5EF4-FFF2-40B4-BE49-F238E27FC236}">
                  <a16:creationId xmlns:a16="http://schemas.microsoft.com/office/drawing/2014/main" id="{4A301014-3638-88A4-4D9C-E45B3DE52810}"/>
                </a:ext>
              </a:extLst>
            </p:cNvPr>
            <p:cNvSpPr/>
            <p:nvPr/>
          </p:nvSpPr>
          <p:spPr>
            <a:xfrm>
              <a:off x="3878436" y="2509864"/>
              <a:ext cx="4404570" cy="283762"/>
            </a:xfrm>
            <a:prstGeom prst="rect">
              <a:avLst/>
            </a:prstGeom>
            <a:solidFill>
              <a:srgbClr val="4657CE">
                <a:alpha val="100000"/>
              </a:srgbClr>
            </a:solidFill>
          </p:spPr>
          <p:txBody>
            <a:bodyPr/>
            <a:lstStyle/>
            <a:p>
              <a:endParaRPr dirty="0"/>
            </a:p>
          </p:txBody>
        </p:sp>
        <p:sp>
          <p:nvSpPr>
            <p:cNvPr id="75" name="rc7">
              <a:extLst>
                <a:ext uri="{FF2B5EF4-FFF2-40B4-BE49-F238E27FC236}">
                  <a16:creationId xmlns:a16="http://schemas.microsoft.com/office/drawing/2014/main" id="{C6F8E3AC-0B56-3F49-22BF-E5C3C36DC2DB}"/>
                </a:ext>
              </a:extLst>
            </p:cNvPr>
            <p:cNvSpPr/>
            <p:nvPr/>
          </p:nvSpPr>
          <p:spPr>
            <a:xfrm>
              <a:off x="3878436" y="3382980"/>
              <a:ext cx="2936380" cy="283762"/>
            </a:xfrm>
            <a:prstGeom prst="rect">
              <a:avLst/>
            </a:prstGeom>
            <a:solidFill>
              <a:srgbClr val="8069FF"/>
            </a:solidFill>
            <a:ln>
              <a:solidFill>
                <a:srgbClr val="8069FF"/>
              </a:solidFill>
            </a:ln>
          </p:spPr>
          <p:txBody>
            <a:bodyPr/>
            <a:lstStyle/>
            <a:p>
              <a:endParaRPr dirty="0"/>
            </a:p>
          </p:txBody>
        </p:sp>
        <p:sp>
          <p:nvSpPr>
            <p:cNvPr id="76" name="rc8">
              <a:extLst>
                <a:ext uri="{FF2B5EF4-FFF2-40B4-BE49-F238E27FC236}">
                  <a16:creationId xmlns:a16="http://schemas.microsoft.com/office/drawing/2014/main" id="{2CC67C98-B674-D586-C450-A76099E57728}"/>
                </a:ext>
              </a:extLst>
            </p:cNvPr>
            <p:cNvSpPr/>
            <p:nvPr/>
          </p:nvSpPr>
          <p:spPr>
            <a:xfrm>
              <a:off x="3878436" y="5565770"/>
              <a:ext cx="880914" cy="283762"/>
            </a:xfrm>
            <a:prstGeom prst="rect">
              <a:avLst/>
            </a:prstGeom>
            <a:solidFill>
              <a:srgbClr val="D600AB"/>
            </a:solidFill>
            <a:ln>
              <a:solidFill>
                <a:srgbClr val="C00000"/>
              </a:solidFill>
            </a:ln>
          </p:spPr>
          <p:txBody>
            <a:bodyPr/>
            <a:lstStyle/>
            <a:p>
              <a:endParaRPr dirty="0"/>
            </a:p>
          </p:txBody>
        </p:sp>
        <p:sp>
          <p:nvSpPr>
            <p:cNvPr id="77" name="rc9">
              <a:extLst>
                <a:ext uri="{FF2B5EF4-FFF2-40B4-BE49-F238E27FC236}">
                  <a16:creationId xmlns:a16="http://schemas.microsoft.com/office/drawing/2014/main" id="{DEA1CC4C-B086-4AB7-FFF4-80AF3846BE6F}"/>
                </a:ext>
              </a:extLst>
            </p:cNvPr>
            <p:cNvSpPr/>
            <p:nvPr/>
          </p:nvSpPr>
          <p:spPr>
            <a:xfrm>
              <a:off x="3878436" y="4692654"/>
              <a:ext cx="2349104" cy="283762"/>
            </a:xfrm>
            <a:prstGeom prst="rect">
              <a:avLst/>
            </a:prstGeom>
            <a:solidFill>
              <a:schemeClr val="accent6"/>
            </a:solidFill>
            <a:ln>
              <a:solidFill>
                <a:schemeClr val="accent6"/>
              </a:solidFill>
            </a:ln>
          </p:spPr>
          <p:txBody>
            <a:bodyPr/>
            <a:lstStyle/>
            <a:p>
              <a:endParaRPr dirty="0"/>
            </a:p>
          </p:txBody>
        </p:sp>
        <p:sp>
          <p:nvSpPr>
            <p:cNvPr id="78" name="rc10">
              <a:extLst>
                <a:ext uri="{FF2B5EF4-FFF2-40B4-BE49-F238E27FC236}">
                  <a16:creationId xmlns:a16="http://schemas.microsoft.com/office/drawing/2014/main" id="{E8CCA365-E325-5C04-59D8-C32F687DF3B4}"/>
                </a:ext>
              </a:extLst>
            </p:cNvPr>
            <p:cNvSpPr/>
            <p:nvPr/>
          </p:nvSpPr>
          <p:spPr>
            <a:xfrm>
              <a:off x="3878436" y="4256096"/>
              <a:ext cx="2349104" cy="283762"/>
            </a:xfrm>
            <a:prstGeom prst="rect">
              <a:avLst/>
            </a:prstGeom>
            <a:solidFill>
              <a:srgbClr val="83184E">
                <a:alpha val="100000"/>
              </a:srgbClr>
            </a:solidFill>
          </p:spPr>
          <p:txBody>
            <a:bodyPr/>
            <a:lstStyle/>
            <a:p>
              <a:endParaRPr dirty="0"/>
            </a:p>
          </p:txBody>
        </p:sp>
        <p:sp>
          <p:nvSpPr>
            <p:cNvPr id="79" name="rc11">
              <a:extLst>
                <a:ext uri="{FF2B5EF4-FFF2-40B4-BE49-F238E27FC236}">
                  <a16:creationId xmlns:a16="http://schemas.microsoft.com/office/drawing/2014/main" id="{5ED79C52-6DBC-7DD4-3D68-EA1795381D84}"/>
                </a:ext>
              </a:extLst>
            </p:cNvPr>
            <p:cNvSpPr/>
            <p:nvPr/>
          </p:nvSpPr>
          <p:spPr>
            <a:xfrm>
              <a:off x="3878436" y="6002328"/>
              <a:ext cx="293638" cy="283762"/>
            </a:xfrm>
            <a:prstGeom prst="rect">
              <a:avLst/>
            </a:prstGeom>
            <a:solidFill>
              <a:srgbClr val="7DADFF">
                <a:alpha val="100000"/>
              </a:srgbClr>
            </a:solidFill>
          </p:spPr>
          <p:txBody>
            <a:bodyPr/>
            <a:lstStyle/>
            <a:p>
              <a:endParaRPr dirty="0"/>
            </a:p>
          </p:txBody>
        </p:sp>
        <p:sp>
          <p:nvSpPr>
            <p:cNvPr id="80" name="rc12">
              <a:extLst>
                <a:ext uri="{FF2B5EF4-FFF2-40B4-BE49-F238E27FC236}">
                  <a16:creationId xmlns:a16="http://schemas.microsoft.com/office/drawing/2014/main" id="{7C5692DF-BD61-2D6F-DA05-BFAE5CCEB8BB}"/>
                </a:ext>
              </a:extLst>
            </p:cNvPr>
            <p:cNvSpPr/>
            <p:nvPr/>
          </p:nvSpPr>
          <p:spPr>
            <a:xfrm>
              <a:off x="3878436" y="5129212"/>
              <a:ext cx="1761828" cy="283762"/>
            </a:xfrm>
            <a:prstGeom prst="rect">
              <a:avLst/>
            </a:prstGeom>
            <a:solidFill>
              <a:srgbClr val="00B589">
                <a:alpha val="100000"/>
              </a:srgbClr>
            </a:solidFill>
          </p:spPr>
          <p:txBody>
            <a:bodyPr/>
            <a:lstStyle/>
            <a:p>
              <a:endParaRPr dirty="0"/>
            </a:p>
          </p:txBody>
        </p:sp>
        <p:sp>
          <p:nvSpPr>
            <p:cNvPr id="81" name="rc13">
              <a:extLst>
                <a:ext uri="{FF2B5EF4-FFF2-40B4-BE49-F238E27FC236}">
                  <a16:creationId xmlns:a16="http://schemas.microsoft.com/office/drawing/2014/main" id="{9D7CDAD7-1C86-8583-5A5B-A851FF18249D}"/>
                </a:ext>
              </a:extLst>
            </p:cNvPr>
            <p:cNvSpPr/>
            <p:nvPr/>
          </p:nvSpPr>
          <p:spPr>
            <a:xfrm>
              <a:off x="3878436" y="2073306"/>
              <a:ext cx="7047312" cy="283762"/>
            </a:xfrm>
            <a:prstGeom prst="rect">
              <a:avLst/>
            </a:prstGeom>
            <a:solidFill>
              <a:srgbClr val="CACACA"/>
            </a:solidFill>
            <a:ln>
              <a:solidFill>
                <a:srgbClr val="CACACA"/>
              </a:solidFill>
            </a:ln>
          </p:spPr>
          <p:txBody>
            <a:bodyPr/>
            <a:lstStyle/>
            <a:p>
              <a:endParaRPr dirty="0"/>
            </a:p>
          </p:txBody>
        </p:sp>
        <p:sp>
          <p:nvSpPr>
            <p:cNvPr id="82" name="tx14">
              <a:extLst>
                <a:ext uri="{FF2B5EF4-FFF2-40B4-BE49-F238E27FC236}">
                  <a16:creationId xmlns:a16="http://schemas.microsoft.com/office/drawing/2014/main" id="{63AB7B78-E221-8E71-672D-5E797D1324E8}"/>
                </a:ext>
              </a:extLst>
            </p:cNvPr>
            <p:cNvSpPr/>
            <p:nvPr/>
          </p:nvSpPr>
          <p:spPr>
            <a:xfrm>
              <a:off x="7719019" y="3009276"/>
              <a:ext cx="433836" cy="158054"/>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15%</a:t>
              </a:r>
            </a:p>
          </p:txBody>
        </p:sp>
        <p:sp>
          <p:nvSpPr>
            <p:cNvPr id="83" name="tx15">
              <a:extLst>
                <a:ext uri="{FF2B5EF4-FFF2-40B4-BE49-F238E27FC236}">
                  <a16:creationId xmlns:a16="http://schemas.microsoft.com/office/drawing/2014/main" id="{1AA26775-D4AB-F7A1-B160-5F75800C6AF0}"/>
                </a:ext>
              </a:extLst>
            </p:cNvPr>
            <p:cNvSpPr/>
            <p:nvPr/>
          </p:nvSpPr>
          <p:spPr>
            <a:xfrm>
              <a:off x="6944968" y="3879140"/>
              <a:ext cx="433836" cy="161306"/>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10%</a:t>
              </a:r>
            </a:p>
          </p:txBody>
        </p:sp>
        <p:sp>
          <p:nvSpPr>
            <p:cNvPr id="84" name="tx16">
              <a:extLst>
                <a:ext uri="{FF2B5EF4-FFF2-40B4-BE49-F238E27FC236}">
                  <a16:creationId xmlns:a16="http://schemas.microsoft.com/office/drawing/2014/main" id="{E4CAA2CE-5A98-E81A-6160-19F2A0E78498}"/>
                </a:ext>
              </a:extLst>
            </p:cNvPr>
            <p:cNvSpPr/>
            <p:nvPr/>
          </p:nvSpPr>
          <p:spPr>
            <a:xfrm>
              <a:off x="6944968" y="3442582"/>
              <a:ext cx="433836" cy="161306"/>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10%</a:t>
              </a:r>
            </a:p>
          </p:txBody>
        </p:sp>
        <p:sp>
          <p:nvSpPr>
            <p:cNvPr id="85" name="tx17">
              <a:extLst>
                <a:ext uri="{FF2B5EF4-FFF2-40B4-BE49-F238E27FC236}">
                  <a16:creationId xmlns:a16="http://schemas.microsoft.com/office/drawing/2014/main" id="{7E29C189-1FCC-E75D-04F8-61DE65C2B839}"/>
                </a:ext>
              </a:extLst>
            </p:cNvPr>
            <p:cNvSpPr/>
            <p:nvPr/>
          </p:nvSpPr>
          <p:spPr>
            <a:xfrm>
              <a:off x="4853337" y="5625372"/>
              <a:ext cx="313290" cy="161306"/>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3%</a:t>
              </a:r>
            </a:p>
          </p:txBody>
        </p:sp>
        <p:sp>
          <p:nvSpPr>
            <p:cNvPr id="86" name="tx18">
              <a:extLst>
                <a:ext uri="{FF2B5EF4-FFF2-40B4-BE49-F238E27FC236}">
                  <a16:creationId xmlns:a16="http://schemas.microsoft.com/office/drawing/2014/main" id="{448F23B9-6C03-7D76-C888-0270F540465B}"/>
                </a:ext>
              </a:extLst>
            </p:cNvPr>
            <p:cNvSpPr/>
            <p:nvPr/>
          </p:nvSpPr>
          <p:spPr>
            <a:xfrm>
              <a:off x="6321528" y="4752256"/>
              <a:ext cx="313290" cy="161306"/>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8%</a:t>
              </a:r>
            </a:p>
          </p:txBody>
        </p:sp>
        <p:sp>
          <p:nvSpPr>
            <p:cNvPr id="87" name="tx19">
              <a:extLst>
                <a:ext uri="{FF2B5EF4-FFF2-40B4-BE49-F238E27FC236}">
                  <a16:creationId xmlns:a16="http://schemas.microsoft.com/office/drawing/2014/main" id="{AD4A36B9-B6AB-8E4B-297E-4D236C2FF5DA}"/>
                </a:ext>
              </a:extLst>
            </p:cNvPr>
            <p:cNvSpPr/>
            <p:nvPr/>
          </p:nvSpPr>
          <p:spPr>
            <a:xfrm>
              <a:off x="6321528" y="4315698"/>
              <a:ext cx="313290" cy="161306"/>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8%</a:t>
              </a:r>
            </a:p>
          </p:txBody>
        </p:sp>
        <p:sp>
          <p:nvSpPr>
            <p:cNvPr id="88" name="tx20">
              <a:extLst>
                <a:ext uri="{FF2B5EF4-FFF2-40B4-BE49-F238E27FC236}">
                  <a16:creationId xmlns:a16="http://schemas.microsoft.com/office/drawing/2014/main" id="{8AE2EAD7-F459-158F-DCA5-06C68931B7DE}"/>
                </a:ext>
              </a:extLst>
            </p:cNvPr>
            <p:cNvSpPr/>
            <p:nvPr/>
          </p:nvSpPr>
          <p:spPr>
            <a:xfrm>
              <a:off x="4266061" y="6065182"/>
              <a:ext cx="313290" cy="158054"/>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1%</a:t>
              </a:r>
            </a:p>
          </p:txBody>
        </p:sp>
        <p:sp>
          <p:nvSpPr>
            <p:cNvPr id="89" name="tx21">
              <a:extLst>
                <a:ext uri="{FF2B5EF4-FFF2-40B4-BE49-F238E27FC236}">
                  <a16:creationId xmlns:a16="http://schemas.microsoft.com/office/drawing/2014/main" id="{EECBBD4C-8F50-7E20-4A11-3F91BD48AE42}"/>
                </a:ext>
              </a:extLst>
            </p:cNvPr>
            <p:cNvSpPr/>
            <p:nvPr/>
          </p:nvSpPr>
          <p:spPr>
            <a:xfrm>
              <a:off x="5734252" y="5188814"/>
              <a:ext cx="313290" cy="161306"/>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6%</a:t>
              </a:r>
            </a:p>
          </p:txBody>
        </p:sp>
        <p:sp>
          <p:nvSpPr>
            <p:cNvPr id="90" name="tx22">
              <a:extLst>
                <a:ext uri="{FF2B5EF4-FFF2-40B4-BE49-F238E27FC236}">
                  <a16:creationId xmlns:a16="http://schemas.microsoft.com/office/drawing/2014/main" id="{2FF9BE24-1F1D-9A0F-3B22-65010A82047B}"/>
                </a:ext>
              </a:extLst>
            </p:cNvPr>
            <p:cNvSpPr/>
            <p:nvPr/>
          </p:nvSpPr>
          <p:spPr>
            <a:xfrm>
              <a:off x="10361761" y="2132908"/>
              <a:ext cx="433836" cy="161306"/>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2B2B2B">
                      <a:alpha val="100000"/>
                    </a:srgbClr>
                  </a:solidFill>
                  <a:latin typeface="Arial"/>
                  <a:cs typeface="Arial"/>
                </a:rPr>
                <a:t>24%</a:t>
              </a:r>
            </a:p>
          </p:txBody>
        </p:sp>
        <p:sp>
          <p:nvSpPr>
            <p:cNvPr id="91" name="tx23">
              <a:extLst>
                <a:ext uri="{FF2B5EF4-FFF2-40B4-BE49-F238E27FC236}">
                  <a16:creationId xmlns:a16="http://schemas.microsoft.com/office/drawing/2014/main" id="{81BC0B19-FC7A-41A8-910C-BE14607D4A7B}"/>
                </a:ext>
              </a:extLst>
            </p:cNvPr>
            <p:cNvSpPr/>
            <p:nvPr/>
          </p:nvSpPr>
          <p:spPr>
            <a:xfrm>
              <a:off x="7719019" y="2572718"/>
              <a:ext cx="433836" cy="158054"/>
            </a:xfrm>
            <a:prstGeom prst="rect">
              <a:avLst/>
            </a:prstGeom>
            <a:noFill/>
          </p:spPr>
          <p:txBody>
            <a:bodyPr wrap="none" lIns="0" tIns="0" rIns="0" bIns="0" anchor="ctr" anchorCtr="1"/>
            <a:lstStyle/>
            <a:p>
              <a:pPr marL="0" marR="0" indent="0" algn="l">
                <a:lnSpc>
                  <a:spcPts val="1707"/>
                </a:lnSpc>
                <a:spcBef>
                  <a:spcPts val="0"/>
                </a:spcBef>
                <a:spcAft>
                  <a:spcPts val="0"/>
                </a:spcAft>
              </a:pPr>
              <a:r>
                <a:rPr sz="1707" b="1" dirty="0">
                  <a:solidFill>
                    <a:srgbClr val="FFFFFF">
                      <a:alpha val="100000"/>
                    </a:srgbClr>
                  </a:solidFill>
                  <a:latin typeface="Arial"/>
                  <a:cs typeface="Arial"/>
                </a:rPr>
                <a:t>15%</a:t>
              </a:r>
            </a:p>
          </p:txBody>
        </p:sp>
        <p:sp>
          <p:nvSpPr>
            <p:cNvPr id="92" name="tx24">
              <a:extLst>
                <a:ext uri="{FF2B5EF4-FFF2-40B4-BE49-F238E27FC236}">
                  <a16:creationId xmlns:a16="http://schemas.microsoft.com/office/drawing/2014/main" id="{9A0451ED-2821-769E-391C-BA70A9DA218A}"/>
                </a:ext>
              </a:extLst>
            </p:cNvPr>
            <p:cNvSpPr/>
            <p:nvPr/>
          </p:nvSpPr>
          <p:spPr>
            <a:xfrm>
              <a:off x="2933290" y="6071759"/>
              <a:ext cx="837914"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Military Specific</a:t>
              </a:r>
            </a:p>
          </p:txBody>
        </p:sp>
        <p:sp>
          <p:nvSpPr>
            <p:cNvPr id="93" name="tx25">
              <a:extLst>
                <a:ext uri="{FF2B5EF4-FFF2-40B4-BE49-F238E27FC236}">
                  <a16:creationId xmlns:a16="http://schemas.microsoft.com/office/drawing/2014/main" id="{A0431F0B-6398-59B0-A1E8-2D0D49B74A28}"/>
                </a:ext>
              </a:extLst>
            </p:cNvPr>
            <p:cNvSpPr/>
            <p:nvPr/>
          </p:nvSpPr>
          <p:spPr>
            <a:xfrm>
              <a:off x="2182307" y="5637373"/>
              <a:ext cx="1642649"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Farming, Fishing, and Forestry</a:t>
              </a:r>
            </a:p>
          </p:txBody>
        </p:sp>
        <p:sp>
          <p:nvSpPr>
            <p:cNvPr id="94" name="tx26">
              <a:extLst>
                <a:ext uri="{FF2B5EF4-FFF2-40B4-BE49-F238E27FC236}">
                  <a16:creationId xmlns:a16="http://schemas.microsoft.com/office/drawing/2014/main" id="{3AD9DE6D-F6D0-043B-15C7-01E494C36CBE}"/>
                </a:ext>
              </a:extLst>
            </p:cNvPr>
            <p:cNvSpPr/>
            <p:nvPr/>
          </p:nvSpPr>
          <p:spPr>
            <a:xfrm>
              <a:off x="1777514" y="5198643"/>
              <a:ext cx="2078799"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Technology and Scientific Occupations</a:t>
              </a:r>
            </a:p>
          </p:txBody>
        </p:sp>
        <p:sp>
          <p:nvSpPr>
            <p:cNvPr id="95" name="tx27">
              <a:extLst>
                <a:ext uri="{FF2B5EF4-FFF2-40B4-BE49-F238E27FC236}">
                  <a16:creationId xmlns:a16="http://schemas.microsoft.com/office/drawing/2014/main" id="{137AE669-1A49-0B73-3506-A12596669F0F}"/>
                </a:ext>
              </a:extLst>
            </p:cNvPr>
            <p:cNvSpPr/>
            <p:nvPr/>
          </p:nvSpPr>
          <p:spPr>
            <a:xfrm>
              <a:off x="1600943" y="4770651"/>
              <a:ext cx="2273287" cy="10786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Construction, Extraction, and Maintenance</a:t>
              </a:r>
            </a:p>
          </p:txBody>
        </p:sp>
        <p:sp>
          <p:nvSpPr>
            <p:cNvPr id="96" name="tx28">
              <a:extLst>
                <a:ext uri="{FF2B5EF4-FFF2-40B4-BE49-F238E27FC236}">
                  <a16:creationId xmlns:a16="http://schemas.microsoft.com/office/drawing/2014/main" id="{2CBE63EB-92D0-5C81-C68B-D0D5FAD13C11}"/>
                </a:ext>
              </a:extLst>
            </p:cNvPr>
            <p:cNvSpPr/>
            <p:nvPr/>
          </p:nvSpPr>
          <p:spPr>
            <a:xfrm>
              <a:off x="1326192" y="4327699"/>
              <a:ext cx="2574912" cy="114255"/>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Production, Transportation, and Material Moving</a:t>
              </a:r>
            </a:p>
          </p:txBody>
        </p:sp>
        <p:sp>
          <p:nvSpPr>
            <p:cNvPr id="97" name="tx29">
              <a:extLst>
                <a:ext uri="{FF2B5EF4-FFF2-40B4-BE49-F238E27FC236}">
                  <a16:creationId xmlns:a16="http://schemas.microsoft.com/office/drawing/2014/main" id="{8715F7A1-38F9-BA9B-FE03-5EC441BA489E}"/>
                </a:ext>
              </a:extLst>
            </p:cNvPr>
            <p:cNvSpPr/>
            <p:nvPr/>
          </p:nvSpPr>
          <p:spPr>
            <a:xfrm>
              <a:off x="1817737" y="3888969"/>
              <a:ext cx="2052015"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Professional and Related Occupations</a:t>
              </a:r>
            </a:p>
          </p:txBody>
        </p:sp>
        <p:sp>
          <p:nvSpPr>
            <p:cNvPr id="98" name="tx30">
              <a:extLst>
                <a:ext uri="{FF2B5EF4-FFF2-40B4-BE49-F238E27FC236}">
                  <a16:creationId xmlns:a16="http://schemas.microsoft.com/office/drawing/2014/main" id="{2CC814C9-24C5-5BE3-90B1-8CB3C3D029EE}"/>
                </a:ext>
              </a:extLst>
            </p:cNvPr>
            <p:cNvSpPr/>
            <p:nvPr/>
          </p:nvSpPr>
          <p:spPr>
            <a:xfrm>
              <a:off x="2908390" y="3476541"/>
              <a:ext cx="885209"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Sales and Office</a:t>
              </a:r>
            </a:p>
          </p:txBody>
        </p:sp>
        <p:sp>
          <p:nvSpPr>
            <p:cNvPr id="99" name="tx31">
              <a:extLst>
                <a:ext uri="{FF2B5EF4-FFF2-40B4-BE49-F238E27FC236}">
                  <a16:creationId xmlns:a16="http://schemas.microsoft.com/office/drawing/2014/main" id="{E17CCE60-997E-B3E3-2968-D6D4C907786E}"/>
                </a:ext>
              </a:extLst>
            </p:cNvPr>
            <p:cNvSpPr/>
            <p:nvPr/>
          </p:nvSpPr>
          <p:spPr>
            <a:xfrm>
              <a:off x="1245644" y="3015853"/>
              <a:ext cx="2668898" cy="11642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Management, Business, and Financial Operations</a:t>
              </a:r>
            </a:p>
          </p:txBody>
        </p:sp>
        <p:sp>
          <p:nvSpPr>
            <p:cNvPr id="100" name="tx32">
              <a:extLst>
                <a:ext uri="{FF2B5EF4-FFF2-40B4-BE49-F238E27FC236}">
                  <a16:creationId xmlns:a16="http://schemas.microsoft.com/office/drawing/2014/main" id="{B0D3F2DB-FCBE-F4A3-F5EE-AB12E6E0A34F}"/>
                </a:ext>
              </a:extLst>
            </p:cNvPr>
            <p:cNvSpPr/>
            <p:nvPr/>
          </p:nvSpPr>
          <p:spPr>
            <a:xfrm>
              <a:off x="3346559" y="2603425"/>
              <a:ext cx="402247"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Service</a:t>
              </a:r>
            </a:p>
          </p:txBody>
        </p:sp>
        <p:sp>
          <p:nvSpPr>
            <p:cNvPr id="101" name="tx33">
              <a:extLst>
                <a:ext uri="{FF2B5EF4-FFF2-40B4-BE49-F238E27FC236}">
                  <a16:creationId xmlns:a16="http://schemas.microsoft.com/office/drawing/2014/main" id="{CDACE877-B0C5-610B-36E3-5F567443A88F}"/>
                </a:ext>
              </a:extLst>
            </p:cNvPr>
            <p:cNvSpPr/>
            <p:nvPr/>
          </p:nvSpPr>
          <p:spPr>
            <a:xfrm>
              <a:off x="3438102" y="2166867"/>
              <a:ext cx="301745"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Other</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16"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17" name="qnum"/>
          <p:cNvSpPr>
            <a:spLocks noGrp="1"/>
          </p:cNvSpPr>
          <p:nvPr>
            <p:ph type="body" sz="quarter" idx="14" hasCustomPrompt="1"/>
          </p:nvPr>
        </p:nvSpPr>
        <p:spPr>
          <a:xfrm>
            <a:off x="-1859501" y="-875507"/>
            <a:ext cx="1673225" cy="728663"/>
          </a:xfrm>
        </p:spPr>
        <p:txBody>
          <a:bodyPr/>
          <a:lstStyle/>
          <a:p>
            <a:r>
              <a:rPr dirty="0"/>
              <a:t>OAAAdem4</a:t>
            </a:r>
          </a:p>
        </p:txBody>
      </p:sp>
      <p:sp>
        <p:nvSpPr>
          <p:cNvPr id="21" name="sub_title">
            <a:extLst>
              <a:ext uri="{FF2B5EF4-FFF2-40B4-BE49-F238E27FC236}">
                <a16:creationId xmlns:a16="http://schemas.microsoft.com/office/drawing/2014/main" id="{D439FF0B-918E-8C56-4F0C-3ABCB44F2A01}"/>
              </a:ext>
            </a:extLst>
          </p:cNvPr>
          <p:cNvSpPr txBox="1">
            <a:spLocks/>
          </p:cNvSpPr>
          <p:nvPr/>
        </p:nvSpPr>
        <p:spPr>
          <a:xfrm>
            <a:off x="1075429" y="1294064"/>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Do you use a smartphone or other mobile device with internet access?</a:t>
            </a:r>
          </a:p>
        </p:txBody>
      </p:sp>
      <p:sp>
        <p:nvSpPr>
          <p:cNvPr id="2" name="main_title">
            <a:extLst>
              <a:ext uri="{FF2B5EF4-FFF2-40B4-BE49-F238E27FC236}">
                <a16:creationId xmlns:a16="http://schemas.microsoft.com/office/drawing/2014/main" id="{BA364329-4234-8977-18A6-88629E39C092}"/>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The vast majority of adults (98%) use a smartphone or other mobile device with internet access. </a:t>
            </a:r>
          </a:p>
        </p:txBody>
      </p:sp>
      <p:grpSp>
        <p:nvGrpSpPr>
          <p:cNvPr id="4" name="Group 3">
            <a:extLst>
              <a:ext uri="{FF2B5EF4-FFF2-40B4-BE49-F238E27FC236}">
                <a16:creationId xmlns:a16="http://schemas.microsoft.com/office/drawing/2014/main" id="{01CEB1EB-1E56-D517-A9C8-9178B47BE9B3}"/>
              </a:ext>
            </a:extLst>
          </p:cNvPr>
          <p:cNvGrpSpPr/>
          <p:nvPr/>
        </p:nvGrpSpPr>
        <p:grpSpPr>
          <a:xfrm>
            <a:off x="1642867" y="2164080"/>
            <a:ext cx="9097522" cy="4099869"/>
            <a:chOff x="1984026" y="2154848"/>
            <a:chExt cx="8420284" cy="4252867"/>
          </a:xfrm>
        </p:grpSpPr>
        <p:sp>
          <p:nvSpPr>
            <p:cNvPr id="15" name="rc4">
              <a:extLst>
                <a:ext uri="{FF2B5EF4-FFF2-40B4-BE49-F238E27FC236}">
                  <a16:creationId xmlns:a16="http://schemas.microsoft.com/office/drawing/2014/main" id="{7916D3FB-7A68-03CF-51A7-B68DCDDD8461}"/>
                </a:ext>
              </a:extLst>
            </p:cNvPr>
            <p:cNvSpPr/>
            <p:nvPr/>
          </p:nvSpPr>
          <p:spPr>
            <a:xfrm>
              <a:off x="1984026" y="2154848"/>
              <a:ext cx="2065352" cy="4031903"/>
            </a:xfrm>
            <a:prstGeom prst="rect">
              <a:avLst/>
            </a:prstGeom>
            <a:solidFill>
              <a:schemeClr val="accent1"/>
            </a:solidFill>
            <a:ln>
              <a:solidFill>
                <a:schemeClr val="accent1"/>
              </a:solidFill>
            </a:ln>
          </p:spPr>
          <p:txBody>
            <a:bodyPr/>
            <a:lstStyle/>
            <a:p>
              <a:endParaRPr dirty="0"/>
            </a:p>
          </p:txBody>
        </p:sp>
        <p:sp>
          <p:nvSpPr>
            <p:cNvPr id="18" name="rc5">
              <a:extLst>
                <a:ext uri="{FF2B5EF4-FFF2-40B4-BE49-F238E27FC236}">
                  <a16:creationId xmlns:a16="http://schemas.microsoft.com/office/drawing/2014/main" id="{6830F83C-1AC8-2562-9048-FAA296219D3C}"/>
                </a:ext>
              </a:extLst>
            </p:cNvPr>
            <p:cNvSpPr/>
            <p:nvPr/>
          </p:nvSpPr>
          <p:spPr>
            <a:xfrm>
              <a:off x="5161492" y="6062053"/>
              <a:ext cx="2065352" cy="124698"/>
            </a:xfrm>
            <a:prstGeom prst="rect">
              <a:avLst/>
            </a:prstGeom>
            <a:solidFill>
              <a:schemeClr val="accent6"/>
            </a:solidFill>
            <a:ln>
              <a:solidFill>
                <a:schemeClr val="accent6"/>
              </a:solidFill>
            </a:ln>
          </p:spPr>
          <p:txBody>
            <a:bodyPr/>
            <a:lstStyle/>
            <a:p>
              <a:endParaRPr dirty="0"/>
            </a:p>
          </p:txBody>
        </p:sp>
        <p:sp>
          <p:nvSpPr>
            <p:cNvPr id="19" name="rc6">
              <a:extLst>
                <a:ext uri="{FF2B5EF4-FFF2-40B4-BE49-F238E27FC236}">
                  <a16:creationId xmlns:a16="http://schemas.microsoft.com/office/drawing/2014/main" id="{84D5182D-8473-2A88-AD2D-76606F080E88}"/>
                </a:ext>
              </a:extLst>
            </p:cNvPr>
            <p:cNvSpPr/>
            <p:nvPr/>
          </p:nvSpPr>
          <p:spPr>
            <a:xfrm>
              <a:off x="8338958" y="6186751"/>
              <a:ext cx="2065352" cy="0"/>
            </a:xfrm>
            <a:prstGeom prst="rect">
              <a:avLst/>
            </a:prstGeom>
            <a:solidFill>
              <a:srgbClr val="E83237">
                <a:alpha val="100000"/>
              </a:srgbClr>
            </a:solidFill>
          </p:spPr>
          <p:txBody>
            <a:bodyPr/>
            <a:lstStyle/>
            <a:p>
              <a:endParaRPr dirty="0"/>
            </a:p>
          </p:txBody>
        </p:sp>
        <p:sp>
          <p:nvSpPr>
            <p:cNvPr id="20" name="tx7">
              <a:extLst>
                <a:ext uri="{FF2B5EF4-FFF2-40B4-BE49-F238E27FC236}">
                  <a16:creationId xmlns:a16="http://schemas.microsoft.com/office/drawing/2014/main" id="{8F7A5126-C07D-293A-16E3-8F91DB078A1D}"/>
                </a:ext>
              </a:extLst>
            </p:cNvPr>
            <p:cNvSpPr/>
            <p:nvPr/>
          </p:nvSpPr>
          <p:spPr>
            <a:xfrm>
              <a:off x="5959201" y="5583012"/>
              <a:ext cx="46993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lang="en-US" sz="2560" b="1" dirty="0">
                  <a:solidFill>
                    <a:srgbClr val="2B2B2B">
                      <a:alpha val="100000"/>
                    </a:srgbClr>
                  </a:solidFill>
                  <a:latin typeface="Arial"/>
                  <a:cs typeface="Arial"/>
                </a:rPr>
                <a:t>2</a:t>
              </a:r>
              <a:r>
                <a:rPr sz="2560" b="1" dirty="0">
                  <a:solidFill>
                    <a:srgbClr val="2B2B2B">
                      <a:alpha val="100000"/>
                    </a:srgbClr>
                  </a:solidFill>
                  <a:latin typeface="Arial"/>
                  <a:cs typeface="Arial"/>
                </a:rPr>
                <a:t>%</a:t>
              </a:r>
            </a:p>
          </p:txBody>
        </p:sp>
        <p:sp>
          <p:nvSpPr>
            <p:cNvPr id="22" name="tx8">
              <a:extLst>
                <a:ext uri="{FF2B5EF4-FFF2-40B4-BE49-F238E27FC236}">
                  <a16:creationId xmlns:a16="http://schemas.microsoft.com/office/drawing/2014/main" id="{B94358CE-931C-10B3-35E1-0F12DFD6E596}"/>
                </a:ext>
              </a:extLst>
            </p:cNvPr>
            <p:cNvSpPr/>
            <p:nvPr/>
          </p:nvSpPr>
          <p:spPr>
            <a:xfrm>
              <a:off x="9136667" y="5707710"/>
              <a:ext cx="46993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sz="2560" b="1" dirty="0">
                  <a:solidFill>
                    <a:srgbClr val="2B2B2B">
                      <a:alpha val="100000"/>
                    </a:srgbClr>
                  </a:solidFill>
                  <a:latin typeface="Arial"/>
                  <a:cs typeface="Arial"/>
                </a:rPr>
                <a:t>0%</a:t>
              </a:r>
            </a:p>
          </p:txBody>
        </p:sp>
        <p:sp>
          <p:nvSpPr>
            <p:cNvPr id="23" name="tx9">
              <a:extLst>
                <a:ext uri="{FF2B5EF4-FFF2-40B4-BE49-F238E27FC236}">
                  <a16:creationId xmlns:a16="http://schemas.microsoft.com/office/drawing/2014/main" id="{95B18D22-E460-DE58-BBBD-1E3E1C12AC89}"/>
                </a:ext>
              </a:extLst>
            </p:cNvPr>
            <p:cNvSpPr/>
            <p:nvPr/>
          </p:nvSpPr>
          <p:spPr>
            <a:xfrm>
              <a:off x="2691325" y="2458176"/>
              <a:ext cx="650755" cy="241959"/>
            </a:xfrm>
            <a:prstGeom prst="rect">
              <a:avLst/>
            </a:prstGeom>
            <a:noFill/>
          </p:spPr>
          <p:txBody>
            <a:bodyPr wrap="none" lIns="0" tIns="0" rIns="0" bIns="0" anchor="ctr" anchorCtr="1"/>
            <a:lstStyle/>
            <a:p>
              <a:pPr marL="0" marR="0" indent="0" algn="l">
                <a:lnSpc>
                  <a:spcPts val="2560"/>
                </a:lnSpc>
                <a:spcBef>
                  <a:spcPts val="0"/>
                </a:spcBef>
                <a:spcAft>
                  <a:spcPts val="0"/>
                </a:spcAft>
              </a:pPr>
              <a:r>
                <a:rPr sz="2560" b="1" dirty="0">
                  <a:latin typeface="Arial"/>
                  <a:cs typeface="Arial"/>
                </a:rPr>
                <a:t>9</a:t>
              </a:r>
              <a:r>
                <a:rPr lang="en-US" sz="2560" b="1" dirty="0">
                  <a:latin typeface="Arial"/>
                  <a:cs typeface="Arial"/>
                </a:rPr>
                <a:t>8</a:t>
              </a:r>
              <a:r>
                <a:rPr sz="2560" b="1" dirty="0">
                  <a:latin typeface="Arial"/>
                  <a:cs typeface="Arial"/>
                </a:rPr>
                <a:t>%</a:t>
              </a:r>
            </a:p>
          </p:txBody>
        </p:sp>
        <p:sp>
          <p:nvSpPr>
            <p:cNvPr id="24" name="tx10">
              <a:extLst>
                <a:ext uri="{FF2B5EF4-FFF2-40B4-BE49-F238E27FC236}">
                  <a16:creationId xmlns:a16="http://schemas.microsoft.com/office/drawing/2014/main" id="{DCB0457C-D741-9A4D-1CC4-7B4B8B6AD3F4}"/>
                </a:ext>
              </a:extLst>
            </p:cNvPr>
            <p:cNvSpPr/>
            <p:nvPr/>
          </p:nvSpPr>
          <p:spPr>
            <a:xfrm>
              <a:off x="2885410" y="6294330"/>
              <a:ext cx="262585"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Yes</a:t>
              </a:r>
            </a:p>
          </p:txBody>
        </p:sp>
        <p:sp>
          <p:nvSpPr>
            <p:cNvPr id="25" name="tx11">
              <a:extLst>
                <a:ext uri="{FF2B5EF4-FFF2-40B4-BE49-F238E27FC236}">
                  <a16:creationId xmlns:a16="http://schemas.microsoft.com/office/drawing/2014/main" id="{C210E503-911B-E4AD-6A40-F239D9F330BD}"/>
                </a:ext>
              </a:extLst>
            </p:cNvPr>
            <p:cNvSpPr/>
            <p:nvPr/>
          </p:nvSpPr>
          <p:spPr>
            <a:xfrm>
              <a:off x="6096785" y="6294330"/>
              <a:ext cx="194767"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No</a:t>
              </a:r>
            </a:p>
          </p:txBody>
        </p:sp>
        <p:sp>
          <p:nvSpPr>
            <p:cNvPr id="26" name="tx12">
              <a:extLst>
                <a:ext uri="{FF2B5EF4-FFF2-40B4-BE49-F238E27FC236}">
                  <a16:creationId xmlns:a16="http://schemas.microsoft.com/office/drawing/2014/main" id="{48967F45-2976-B748-103A-953D11071F4D}"/>
                </a:ext>
              </a:extLst>
            </p:cNvPr>
            <p:cNvSpPr/>
            <p:nvPr/>
          </p:nvSpPr>
          <p:spPr>
            <a:xfrm>
              <a:off x="9083675" y="6294330"/>
              <a:ext cx="575919"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Not sure</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13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lang="en-US" dirty="0"/>
              <a:t>Oaaa First Polling Presentation</a:t>
            </a:r>
          </a:p>
        </p:txBody>
      </p:sp>
      <p:sp>
        <p:nvSpPr>
          <p:cNvPr id="140" name="qnum"/>
          <p:cNvSpPr>
            <a:spLocks noGrp="1"/>
          </p:cNvSpPr>
          <p:nvPr>
            <p:ph type="body" sz="quarter" idx="14" hasCustomPrompt="1"/>
          </p:nvPr>
        </p:nvSpPr>
        <p:spPr>
          <a:xfrm>
            <a:off x="-1859501" y="-875507"/>
            <a:ext cx="2108421" cy="728663"/>
          </a:xfrm>
        </p:spPr>
        <p:txBody>
          <a:bodyPr/>
          <a:lstStyle/>
          <a:p>
            <a:r>
              <a:rPr lang="en-US" dirty="0"/>
              <a:t>OAAAdemprofile</a:t>
            </a:r>
          </a:p>
        </p:txBody>
      </p:sp>
      <p:grpSp>
        <p:nvGrpSpPr>
          <p:cNvPr id="5" name="Group 4">
            <a:extLst>
              <a:ext uri="{FF2B5EF4-FFF2-40B4-BE49-F238E27FC236}">
                <a16:creationId xmlns:a16="http://schemas.microsoft.com/office/drawing/2014/main" id="{4AB74DEC-C2A7-8E93-D950-FC04F7862812}"/>
              </a:ext>
            </a:extLst>
          </p:cNvPr>
          <p:cNvGrpSpPr/>
          <p:nvPr/>
        </p:nvGrpSpPr>
        <p:grpSpPr>
          <a:xfrm>
            <a:off x="938637" y="1437640"/>
            <a:ext cx="10618281" cy="4973320"/>
            <a:chOff x="3227208" y="347980"/>
            <a:chExt cx="8355192" cy="5717540"/>
          </a:xfrm>
        </p:grpSpPr>
        <p:grpSp>
          <p:nvGrpSpPr>
            <p:cNvPr id="6" name="Group 5">
              <a:extLst>
                <a:ext uri="{FF2B5EF4-FFF2-40B4-BE49-F238E27FC236}">
                  <a16:creationId xmlns:a16="http://schemas.microsoft.com/office/drawing/2014/main" id="{785B8CEE-5471-367F-AB20-934E0C10E1AF}"/>
                </a:ext>
              </a:extLst>
            </p:cNvPr>
            <p:cNvGrpSpPr/>
            <p:nvPr/>
          </p:nvGrpSpPr>
          <p:grpSpPr>
            <a:xfrm>
              <a:off x="3227208" y="762736"/>
              <a:ext cx="8355192" cy="5302784"/>
              <a:chOff x="3196474" y="417052"/>
              <a:chExt cx="8467206" cy="5394469"/>
            </a:xfrm>
          </p:grpSpPr>
          <p:grpSp>
            <p:nvGrpSpPr>
              <p:cNvPr id="19" name="Group 18">
                <a:extLst>
                  <a:ext uri="{FF2B5EF4-FFF2-40B4-BE49-F238E27FC236}">
                    <a16:creationId xmlns:a16="http://schemas.microsoft.com/office/drawing/2014/main" id="{2EC8AFCB-BD07-08F5-290E-7B11A752E20B}"/>
                  </a:ext>
                </a:extLst>
              </p:cNvPr>
              <p:cNvGrpSpPr/>
              <p:nvPr/>
            </p:nvGrpSpPr>
            <p:grpSpPr>
              <a:xfrm>
                <a:off x="3408680" y="2103120"/>
                <a:ext cx="8122920" cy="1884680"/>
                <a:chOff x="3581400" y="2153920"/>
                <a:chExt cx="7340600" cy="1884680"/>
              </a:xfrm>
            </p:grpSpPr>
            <p:cxnSp>
              <p:nvCxnSpPr>
                <p:cNvPr id="33" name="Straight Connector 32">
                  <a:extLst>
                    <a:ext uri="{FF2B5EF4-FFF2-40B4-BE49-F238E27FC236}">
                      <a16:creationId xmlns:a16="http://schemas.microsoft.com/office/drawing/2014/main" id="{E9DE8D69-7B95-9365-2636-A2942D339F22}"/>
                    </a:ext>
                  </a:extLst>
                </p:cNvPr>
                <p:cNvCxnSpPr/>
                <p:nvPr/>
              </p:nvCxnSpPr>
              <p:spPr>
                <a:xfrm>
                  <a:off x="3596640" y="2153920"/>
                  <a:ext cx="73253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18D098-E205-FBEE-A703-7F96EC0AD16F}"/>
                    </a:ext>
                  </a:extLst>
                </p:cNvPr>
                <p:cNvCxnSpPr/>
                <p:nvPr/>
              </p:nvCxnSpPr>
              <p:spPr>
                <a:xfrm>
                  <a:off x="3581400" y="4038600"/>
                  <a:ext cx="73253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A3B0CFEC-F489-82AA-A0AD-2621A5751B3C}"/>
                  </a:ext>
                </a:extLst>
              </p:cNvPr>
              <p:cNvCxnSpPr>
                <a:cxnSpLocks/>
              </p:cNvCxnSpPr>
              <p:nvPr/>
            </p:nvCxnSpPr>
            <p:spPr>
              <a:xfrm>
                <a:off x="7305040" y="477520"/>
                <a:ext cx="0" cy="5273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A13E25-7B64-E141-655F-50D240880894}"/>
                  </a:ext>
                </a:extLst>
              </p:cNvPr>
              <p:cNvSpPr/>
              <p:nvPr/>
            </p:nvSpPr>
            <p:spPr>
              <a:xfrm>
                <a:off x="3196474" y="417052"/>
                <a:ext cx="732189" cy="313390"/>
              </a:xfrm>
              <a:prstGeom prst="rect">
                <a:avLst/>
              </a:prstGeom>
            </p:spPr>
            <p:txBody>
              <a:bodyPr wrap="square">
                <a:spAutoFit/>
              </a:bodyPr>
              <a:lstStyle/>
              <a:p>
                <a:pPr lvl="0">
                  <a:defRPr/>
                </a:pPr>
                <a:r>
                  <a:rPr lang="en-US" sz="900" b="1" spc="140" dirty="0">
                    <a:latin typeface="Arial" panose="020B0604020202020204" pitchFamily="34" charset="0"/>
                  </a:rPr>
                  <a:t>GENDER</a:t>
                </a:r>
              </a:p>
            </p:txBody>
          </p:sp>
          <p:sp>
            <p:nvSpPr>
              <p:cNvPr id="22" name="Rectangle 21">
                <a:extLst>
                  <a:ext uri="{FF2B5EF4-FFF2-40B4-BE49-F238E27FC236}">
                    <a16:creationId xmlns:a16="http://schemas.microsoft.com/office/drawing/2014/main" id="{055EDC19-4C83-3C86-2782-60082DE0399F}"/>
                  </a:ext>
                </a:extLst>
              </p:cNvPr>
              <p:cNvSpPr/>
              <p:nvPr/>
            </p:nvSpPr>
            <p:spPr>
              <a:xfrm>
                <a:off x="7348966" y="417052"/>
                <a:ext cx="456518" cy="313390"/>
              </a:xfrm>
              <a:prstGeom prst="rect">
                <a:avLst/>
              </a:prstGeom>
            </p:spPr>
            <p:txBody>
              <a:bodyPr wrap="square">
                <a:spAutoFit/>
              </a:bodyPr>
              <a:lstStyle/>
              <a:p>
                <a:pPr lvl="0">
                  <a:defRPr/>
                </a:pPr>
                <a:r>
                  <a:rPr lang="en-US" sz="900" b="1" spc="140" dirty="0">
                    <a:latin typeface="Arial" panose="020B0604020202020204" pitchFamily="34" charset="0"/>
                  </a:rPr>
                  <a:t>AGE</a:t>
                </a:r>
              </a:p>
            </p:txBody>
          </p:sp>
          <p:sp>
            <p:nvSpPr>
              <p:cNvPr id="23" name="Rectangle 22">
                <a:extLst>
                  <a:ext uri="{FF2B5EF4-FFF2-40B4-BE49-F238E27FC236}">
                    <a16:creationId xmlns:a16="http://schemas.microsoft.com/office/drawing/2014/main" id="{1EC6DA07-BD9B-7B25-1E51-28AA2BBE4A5F}"/>
                  </a:ext>
                </a:extLst>
              </p:cNvPr>
              <p:cNvSpPr/>
              <p:nvPr/>
            </p:nvSpPr>
            <p:spPr>
              <a:xfrm>
                <a:off x="3215640" y="2184400"/>
                <a:ext cx="908957" cy="313390"/>
              </a:xfrm>
              <a:prstGeom prst="rect">
                <a:avLst/>
              </a:prstGeom>
            </p:spPr>
            <p:txBody>
              <a:bodyPr wrap="square">
                <a:spAutoFit/>
              </a:bodyPr>
              <a:lstStyle/>
              <a:p>
                <a:pPr lvl="0">
                  <a:defRPr/>
                </a:pPr>
                <a:r>
                  <a:rPr lang="en-US" sz="900" b="1" spc="140" dirty="0">
                    <a:latin typeface="Arial" panose="020B0604020202020204" pitchFamily="34" charset="0"/>
                  </a:rPr>
                  <a:t>INCOME</a:t>
                </a:r>
              </a:p>
            </p:txBody>
          </p:sp>
          <p:sp>
            <p:nvSpPr>
              <p:cNvPr id="24" name="Rectangle 23">
                <a:extLst>
                  <a:ext uri="{FF2B5EF4-FFF2-40B4-BE49-F238E27FC236}">
                    <a16:creationId xmlns:a16="http://schemas.microsoft.com/office/drawing/2014/main" id="{AE65B146-A8F1-DDCD-A4D8-8CA873D51529}"/>
                  </a:ext>
                </a:extLst>
              </p:cNvPr>
              <p:cNvSpPr/>
              <p:nvPr/>
            </p:nvSpPr>
            <p:spPr>
              <a:xfrm>
                <a:off x="7345388" y="2190763"/>
                <a:ext cx="823180" cy="269963"/>
              </a:xfrm>
              <a:prstGeom prst="rect">
                <a:avLst/>
              </a:prstGeom>
            </p:spPr>
            <p:txBody>
              <a:bodyPr wrap="square">
                <a:spAutoFit/>
              </a:bodyPr>
              <a:lstStyle/>
              <a:p>
                <a:pPr lvl="0">
                  <a:defRPr/>
                </a:pPr>
                <a:r>
                  <a:rPr lang="en-US" sz="900" b="1" spc="140" dirty="0">
                    <a:latin typeface="Arial" panose="020B0604020202020204" pitchFamily="34" charset="0"/>
                  </a:rPr>
                  <a:t>ETHNICITY</a:t>
                </a:r>
              </a:p>
            </p:txBody>
          </p:sp>
          <p:sp>
            <p:nvSpPr>
              <p:cNvPr id="25" name="Rectangle 24">
                <a:extLst>
                  <a:ext uri="{FF2B5EF4-FFF2-40B4-BE49-F238E27FC236}">
                    <a16:creationId xmlns:a16="http://schemas.microsoft.com/office/drawing/2014/main" id="{A447EB7F-9222-9B7A-817F-52EFD2BDEC86}"/>
                  </a:ext>
                </a:extLst>
              </p:cNvPr>
              <p:cNvSpPr/>
              <p:nvPr/>
            </p:nvSpPr>
            <p:spPr>
              <a:xfrm>
                <a:off x="3215640" y="4069865"/>
                <a:ext cx="1197025" cy="313390"/>
              </a:xfrm>
              <a:prstGeom prst="rect">
                <a:avLst/>
              </a:prstGeom>
            </p:spPr>
            <p:txBody>
              <a:bodyPr wrap="square">
                <a:spAutoFit/>
              </a:bodyPr>
              <a:lstStyle/>
              <a:p>
                <a:pPr lvl="0" algn="ctr">
                  <a:defRPr/>
                </a:pPr>
                <a:r>
                  <a:rPr lang="en-US" sz="900" b="1" spc="140" dirty="0">
                    <a:latin typeface="Arial" panose="020B0604020202020204" pitchFamily="34" charset="0"/>
                  </a:rPr>
                  <a:t>COMMUNITY TYPE</a:t>
                </a:r>
              </a:p>
            </p:txBody>
          </p:sp>
          <p:sp>
            <p:nvSpPr>
              <p:cNvPr id="26" name="Rectangle 25">
                <a:extLst>
                  <a:ext uri="{FF2B5EF4-FFF2-40B4-BE49-F238E27FC236}">
                    <a16:creationId xmlns:a16="http://schemas.microsoft.com/office/drawing/2014/main" id="{E40D874E-9E61-241B-69A9-C42CA5F1C67E}"/>
                  </a:ext>
                </a:extLst>
              </p:cNvPr>
              <p:cNvSpPr/>
              <p:nvPr/>
            </p:nvSpPr>
            <p:spPr>
              <a:xfrm>
                <a:off x="7362265" y="4069865"/>
                <a:ext cx="982740" cy="313390"/>
              </a:xfrm>
              <a:prstGeom prst="rect">
                <a:avLst/>
              </a:prstGeom>
            </p:spPr>
            <p:txBody>
              <a:bodyPr wrap="square">
                <a:spAutoFit/>
              </a:bodyPr>
              <a:lstStyle/>
              <a:p>
                <a:pPr lvl="0">
                  <a:defRPr/>
                </a:pPr>
                <a:r>
                  <a:rPr lang="en-US" sz="900" b="1" spc="140" dirty="0">
                    <a:latin typeface="Arial" panose="020B0604020202020204" pitchFamily="34" charset="0"/>
                  </a:rPr>
                  <a:t>REGION</a:t>
                </a:r>
              </a:p>
            </p:txBody>
          </p:sp>
          <p:graphicFrame>
            <p:nvGraphicFramePr>
              <p:cNvPr id="27" name="Chart 26">
                <a:extLst>
                  <a:ext uri="{FF2B5EF4-FFF2-40B4-BE49-F238E27FC236}">
                    <a16:creationId xmlns:a16="http://schemas.microsoft.com/office/drawing/2014/main" id="{A8153C22-4FFE-FD94-B095-FBE9C97669E5}"/>
                  </a:ext>
                </a:extLst>
              </p:cNvPr>
              <p:cNvGraphicFramePr/>
              <p:nvPr>
                <p:extLst>
                  <p:ext uri="{D42A27DB-BD31-4B8C-83A1-F6EECF244321}">
                    <p14:modId xmlns:p14="http://schemas.microsoft.com/office/powerpoint/2010/main" val="2928004755"/>
                  </p:ext>
                </p:extLst>
              </p:nvPr>
            </p:nvGraphicFramePr>
            <p:xfrm>
              <a:off x="3799840" y="721359"/>
              <a:ext cx="2834640" cy="12801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7FEB7F63-A75E-A9CA-6167-6DD33FB66194}"/>
                  </a:ext>
                </a:extLst>
              </p:cNvPr>
              <p:cNvGraphicFramePr/>
              <p:nvPr>
                <p:extLst>
                  <p:ext uri="{D42A27DB-BD31-4B8C-83A1-F6EECF244321}">
                    <p14:modId xmlns:p14="http://schemas.microsoft.com/office/powerpoint/2010/main" val="2677695497"/>
                  </p:ext>
                </p:extLst>
              </p:nvPr>
            </p:nvGraphicFramePr>
            <p:xfrm>
              <a:off x="7599680" y="746760"/>
              <a:ext cx="4064000" cy="12801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a:extLst>
                  <a:ext uri="{FF2B5EF4-FFF2-40B4-BE49-F238E27FC236}">
                    <a16:creationId xmlns:a16="http://schemas.microsoft.com/office/drawing/2014/main" id="{780CB6AB-9775-6B95-AA8C-6AD51BEF075E}"/>
                  </a:ext>
                </a:extLst>
              </p:cNvPr>
              <p:cNvGraphicFramePr/>
              <p:nvPr>
                <p:extLst>
                  <p:ext uri="{D42A27DB-BD31-4B8C-83A1-F6EECF244321}">
                    <p14:modId xmlns:p14="http://schemas.microsoft.com/office/powerpoint/2010/main" val="2449917116"/>
                  </p:ext>
                </p:extLst>
              </p:nvPr>
            </p:nvGraphicFramePr>
            <p:xfrm>
              <a:off x="7503160" y="2641600"/>
              <a:ext cx="4064000" cy="12801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a:extLst>
                  <a:ext uri="{FF2B5EF4-FFF2-40B4-BE49-F238E27FC236}">
                    <a16:creationId xmlns:a16="http://schemas.microsoft.com/office/drawing/2014/main" id="{2CF60320-0D14-9F42-6ADC-BBB7851AFEE4}"/>
                  </a:ext>
                </a:extLst>
              </p:cNvPr>
              <p:cNvGraphicFramePr/>
              <p:nvPr>
                <p:extLst>
                  <p:ext uri="{D42A27DB-BD31-4B8C-83A1-F6EECF244321}">
                    <p14:modId xmlns:p14="http://schemas.microsoft.com/office/powerpoint/2010/main" val="3856334132"/>
                  </p:ext>
                </p:extLst>
              </p:nvPr>
            </p:nvGraphicFramePr>
            <p:xfrm>
              <a:off x="3215640" y="2646680"/>
              <a:ext cx="4064000" cy="1280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Chart 30">
                <a:extLst>
                  <a:ext uri="{FF2B5EF4-FFF2-40B4-BE49-F238E27FC236}">
                    <a16:creationId xmlns:a16="http://schemas.microsoft.com/office/drawing/2014/main" id="{F695BCC1-F43B-B4EA-9F3E-7F5263910035}"/>
                  </a:ext>
                </a:extLst>
              </p:cNvPr>
              <p:cNvGraphicFramePr/>
              <p:nvPr>
                <p:extLst>
                  <p:ext uri="{D42A27DB-BD31-4B8C-83A1-F6EECF244321}">
                    <p14:modId xmlns:p14="http://schemas.microsoft.com/office/powerpoint/2010/main" val="1923149230"/>
                  </p:ext>
                </p:extLst>
              </p:nvPr>
            </p:nvGraphicFramePr>
            <p:xfrm>
              <a:off x="7579360" y="4531360"/>
              <a:ext cx="4064000" cy="128016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Chart 31">
                <a:extLst>
                  <a:ext uri="{FF2B5EF4-FFF2-40B4-BE49-F238E27FC236}">
                    <a16:creationId xmlns:a16="http://schemas.microsoft.com/office/drawing/2014/main" id="{8BFD82B5-91C3-D4EE-1882-EFFFDBB71F1A}"/>
                  </a:ext>
                </a:extLst>
              </p:cNvPr>
              <p:cNvGraphicFramePr/>
              <p:nvPr>
                <p:extLst>
                  <p:ext uri="{D42A27DB-BD31-4B8C-83A1-F6EECF244321}">
                    <p14:modId xmlns:p14="http://schemas.microsoft.com/office/powerpoint/2010/main" val="1989016862"/>
                  </p:ext>
                </p:extLst>
              </p:nvPr>
            </p:nvGraphicFramePr>
            <p:xfrm>
              <a:off x="3576320" y="4500880"/>
              <a:ext cx="3281680" cy="1280161"/>
            </p:xfrm>
            <a:graphic>
              <a:graphicData uri="http://schemas.openxmlformats.org/drawingml/2006/chart">
                <c:chart xmlns:c="http://schemas.openxmlformats.org/drawingml/2006/chart" xmlns:r="http://schemas.openxmlformats.org/officeDocument/2006/relationships" r:id="rId8"/>
              </a:graphicData>
            </a:graphic>
          </p:graphicFrame>
        </p:grpSp>
        <p:sp>
          <p:nvSpPr>
            <p:cNvPr id="9" name="Rectangle 8">
              <a:extLst>
                <a:ext uri="{FF2B5EF4-FFF2-40B4-BE49-F238E27FC236}">
                  <a16:creationId xmlns:a16="http://schemas.microsoft.com/office/drawing/2014/main" id="{A14756D1-34F3-A452-6E57-89584527F741}"/>
                </a:ext>
              </a:extLst>
            </p:cNvPr>
            <p:cNvSpPr/>
            <p:nvPr/>
          </p:nvSpPr>
          <p:spPr>
            <a:xfrm>
              <a:off x="7028214" y="413077"/>
              <a:ext cx="122317" cy="20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25866FB4-7ECB-14E9-9E69-067FCE2A1A19}"/>
                </a:ext>
              </a:extLst>
            </p:cNvPr>
            <p:cNvSpPr txBox="1"/>
            <p:nvPr/>
          </p:nvSpPr>
          <p:spPr>
            <a:xfrm>
              <a:off x="7155250" y="347980"/>
              <a:ext cx="424067" cy="328602"/>
            </a:xfrm>
            <a:prstGeom prst="rect">
              <a:avLst/>
            </a:prstGeom>
            <a:noFill/>
          </p:spPr>
          <p:txBody>
            <a:bodyPr wrap="none" rtlCol="0">
              <a:spAutoFit/>
            </a:bodyPr>
            <a:lstStyle/>
            <a:p>
              <a:r>
                <a:rPr lang="en-US" sz="1000" dirty="0">
                  <a:latin typeface="Arial" panose="020B0604020202020204" pitchFamily="34" charset="0"/>
                </a:rPr>
                <a:t>Adults</a:t>
              </a:r>
            </a:p>
          </p:txBody>
        </p:sp>
      </p:grpSp>
      <p:sp>
        <p:nvSpPr>
          <p:cNvPr id="37" name="TextBox 36">
            <a:extLst>
              <a:ext uri="{FF2B5EF4-FFF2-40B4-BE49-F238E27FC236}">
                <a16:creationId xmlns:a16="http://schemas.microsoft.com/office/drawing/2014/main" id="{A71392AC-1012-D7D8-274D-C963801945CE}"/>
              </a:ext>
            </a:extLst>
          </p:cNvPr>
          <p:cNvSpPr txBox="1"/>
          <p:nvPr/>
        </p:nvSpPr>
        <p:spPr>
          <a:xfrm>
            <a:off x="3911918" y="6643396"/>
            <a:ext cx="4443517" cy="214147"/>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140" normalizeH="0" baseline="0" noProof="0" dirty="0">
                <a:ln>
                  <a:noFill/>
                </a:ln>
                <a:solidFill>
                  <a:srgbClr val="2B2B2B"/>
                </a:solidFill>
                <a:effectLst/>
                <a:uLnTx/>
                <a:uFillTx/>
                <a:latin typeface="Arial" panose="020B0604020202020204"/>
                <a:ea typeface="+mn-ea"/>
                <a:cs typeface="+mn-cs"/>
              </a:rPr>
              <a:t>Percentages calculated as N size out of total respondents (N = 1,914).</a:t>
            </a:r>
          </a:p>
        </p:txBody>
      </p:sp>
      <p:sp>
        <p:nvSpPr>
          <p:cNvPr id="3" name="main_title">
            <a:extLst>
              <a:ext uri="{FF2B5EF4-FFF2-40B4-BE49-F238E27FC236}">
                <a16:creationId xmlns:a16="http://schemas.microsoft.com/office/drawing/2014/main" id="{76F82CEF-F34D-44A7-6913-91AF69C490CC}"/>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Breakdown of key demographics among respondents.</a:t>
            </a:r>
          </a:p>
        </p:txBody>
      </p:sp>
    </p:spTree>
    <p:extLst>
      <p:ext uri="{BB962C8B-B14F-4D97-AF65-F5344CB8AC3E}">
        <p14:creationId xmlns:p14="http://schemas.microsoft.com/office/powerpoint/2010/main" val="3945706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lack_box_title"/>
          <p:cNvSpPr>
            <a:spLocks noGrp="1"/>
          </p:cNvSpPr>
          <p:nvPr>
            <p:ph type="body" sz="quarter" idx="13" hasCustomPrompt="1"/>
          </p:nvPr>
        </p:nvSpPr>
        <p:spPr>
          <a:xfrm>
            <a:off x="1073744" y="672572"/>
            <a:ext cx="6858000" cy="176493"/>
          </a:xfrm>
        </p:spPr>
        <p:txBody>
          <a:bodyPr/>
          <a:lstStyle/>
          <a:p>
            <a:r>
              <a:rPr lang="en-US" dirty="0"/>
              <a:t>APPENDIX</a:t>
            </a:r>
          </a:p>
        </p:txBody>
      </p:sp>
      <p:sp>
        <p:nvSpPr>
          <p:cNvPr id="13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lang="en-US" dirty="0"/>
              <a:t>Oaaa First Polling Presentation</a:t>
            </a:r>
          </a:p>
        </p:txBody>
      </p:sp>
      <p:sp>
        <p:nvSpPr>
          <p:cNvPr id="140" name="qnum"/>
          <p:cNvSpPr>
            <a:spLocks noGrp="1"/>
          </p:cNvSpPr>
          <p:nvPr>
            <p:ph type="body" sz="quarter" idx="14" hasCustomPrompt="1"/>
          </p:nvPr>
        </p:nvSpPr>
        <p:spPr>
          <a:xfrm>
            <a:off x="-1859501" y="-875507"/>
            <a:ext cx="2108421" cy="728663"/>
          </a:xfrm>
        </p:spPr>
        <p:txBody>
          <a:bodyPr/>
          <a:lstStyle/>
          <a:p>
            <a:r>
              <a:rPr lang="en-US" dirty="0"/>
              <a:t>OAAAdemprofile</a:t>
            </a:r>
          </a:p>
        </p:txBody>
      </p:sp>
      <p:graphicFrame>
        <p:nvGraphicFramePr>
          <p:cNvPr id="4" name="Table 3">
            <a:extLst>
              <a:ext uri="{FF2B5EF4-FFF2-40B4-BE49-F238E27FC236}">
                <a16:creationId xmlns:a16="http://schemas.microsoft.com/office/drawing/2014/main" id="{CD43F162-8FED-EBA9-1060-FE7011CA80EA}"/>
              </a:ext>
            </a:extLst>
          </p:cNvPr>
          <p:cNvGraphicFramePr>
            <a:graphicFrameLocks noGrp="1"/>
          </p:cNvGraphicFramePr>
          <p:nvPr>
            <p:extLst>
              <p:ext uri="{D42A27DB-BD31-4B8C-83A1-F6EECF244321}">
                <p14:modId xmlns:p14="http://schemas.microsoft.com/office/powerpoint/2010/main" val="1126776612"/>
              </p:ext>
            </p:extLst>
          </p:nvPr>
        </p:nvGraphicFramePr>
        <p:xfrm>
          <a:off x="6795723" y="1406606"/>
          <a:ext cx="4448217" cy="5095570"/>
        </p:xfrm>
        <a:graphic>
          <a:graphicData uri="http://schemas.openxmlformats.org/drawingml/2006/table">
            <a:tbl>
              <a:tblPr firstRow="1" bandRow="1">
                <a:tableStyleId>{85BE263C-DBD7-4A20-BB59-AAB30ACAA65A}</a:tableStyleId>
              </a:tblPr>
              <a:tblGrid>
                <a:gridCol w="1855779">
                  <a:extLst>
                    <a:ext uri="{9D8B030D-6E8A-4147-A177-3AD203B41FA5}">
                      <a16:colId xmlns:a16="http://schemas.microsoft.com/office/drawing/2014/main" val="1814753040"/>
                    </a:ext>
                  </a:extLst>
                </a:gridCol>
                <a:gridCol w="1296219">
                  <a:extLst>
                    <a:ext uri="{9D8B030D-6E8A-4147-A177-3AD203B41FA5}">
                      <a16:colId xmlns:a16="http://schemas.microsoft.com/office/drawing/2014/main" val="1917551613"/>
                    </a:ext>
                  </a:extLst>
                </a:gridCol>
                <a:gridCol w="1296219">
                  <a:extLst>
                    <a:ext uri="{9D8B030D-6E8A-4147-A177-3AD203B41FA5}">
                      <a16:colId xmlns:a16="http://schemas.microsoft.com/office/drawing/2014/main" val="2780404726"/>
                    </a:ext>
                  </a:extLst>
                </a:gridCol>
              </a:tblGrid>
              <a:tr h="379903">
                <a:tc>
                  <a:txBody>
                    <a:bodyPr/>
                    <a:lstStyle/>
                    <a:p>
                      <a:pPr algn="l" fontAlgn="b"/>
                      <a:r>
                        <a:rPr lang="en-US" sz="1100" b="1" i="1" u="none" strike="noStrike" dirty="0">
                          <a:solidFill>
                            <a:srgbClr val="000000"/>
                          </a:solidFill>
                          <a:effectLst/>
                          <a:latin typeface="+mn-lt"/>
                        </a:rPr>
                        <a:t>Demo</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1" u="none" strike="noStrike" dirty="0">
                          <a:solidFill>
                            <a:srgbClr val="000000"/>
                          </a:solidFill>
                          <a:effectLst/>
                          <a:latin typeface="+mn-lt"/>
                        </a:rPr>
                        <a:t>N Size</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1" u="none" strike="noStrike" dirty="0">
                          <a:solidFill>
                            <a:srgbClr val="000000"/>
                          </a:solidFill>
                          <a:effectLst/>
                          <a:latin typeface="+mn-lt"/>
                        </a:rPr>
                        <a:t>MOE</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98858576"/>
                  </a:ext>
                </a:extLst>
              </a:tr>
              <a:tr h="523963">
                <a:tc>
                  <a:txBody>
                    <a:bodyPr/>
                    <a:lstStyle/>
                    <a:p>
                      <a:pPr algn="l" fontAlgn="b"/>
                      <a:r>
                        <a:rPr lang="en-US" sz="1100" b="0" i="0" u="none" strike="noStrike" dirty="0">
                          <a:solidFill>
                            <a:srgbClr val="000000"/>
                          </a:solidFill>
                          <a:effectLst/>
                          <a:latin typeface="+mn-lt"/>
                        </a:rPr>
                        <a:t>Gender: Male</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719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9072093"/>
                  </a:ext>
                </a:extLst>
              </a:tr>
              <a:tr h="523963">
                <a:tc>
                  <a:txBody>
                    <a:bodyPr/>
                    <a:lstStyle/>
                    <a:p>
                      <a:pPr algn="l" fontAlgn="b"/>
                      <a:r>
                        <a:rPr lang="en-US" sz="1100" b="0" i="0" u="none" strike="noStrike" dirty="0">
                          <a:solidFill>
                            <a:srgbClr val="000000"/>
                          </a:solidFill>
                          <a:effectLst/>
                          <a:latin typeface="+mn-lt"/>
                        </a:rPr>
                        <a:t>Gender: Female</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742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4376426"/>
                  </a:ext>
                </a:extLst>
              </a:tr>
              <a:tr h="523963">
                <a:tc>
                  <a:txBody>
                    <a:bodyPr/>
                    <a:lstStyle/>
                    <a:p>
                      <a:pPr algn="l" fontAlgn="b"/>
                      <a:r>
                        <a:rPr lang="en-US" sz="1100" b="0" i="0" u="none" strike="noStrike" dirty="0">
                          <a:solidFill>
                            <a:srgbClr val="000000"/>
                          </a:solidFill>
                          <a:effectLst/>
                          <a:latin typeface="+mn-lt"/>
                        </a:rPr>
                        <a:t>Ethnicity: White</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1,107</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7517241"/>
                  </a:ext>
                </a:extLst>
              </a:tr>
              <a:tr h="523963">
                <a:tc>
                  <a:txBody>
                    <a:bodyPr/>
                    <a:lstStyle/>
                    <a:p>
                      <a:pPr algn="l" fontAlgn="b"/>
                      <a:r>
                        <a:rPr lang="en-US" sz="1100" b="0" i="0" u="none" strike="noStrike" dirty="0">
                          <a:solidFill>
                            <a:srgbClr val="000000"/>
                          </a:solidFill>
                          <a:effectLst/>
                          <a:latin typeface="+mn-lt"/>
                        </a:rPr>
                        <a:t>Ethnicity: Hispanic</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275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6%</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7946909"/>
                  </a:ext>
                </a:extLst>
              </a:tr>
              <a:tr h="523963">
                <a:tc>
                  <a:txBody>
                    <a:bodyPr/>
                    <a:lstStyle/>
                    <a:p>
                      <a:pPr algn="l" fontAlgn="b"/>
                      <a:r>
                        <a:rPr lang="en-US" sz="1100" b="0" i="0" u="none" strike="noStrike" dirty="0">
                          <a:solidFill>
                            <a:srgbClr val="000000"/>
                          </a:solidFill>
                          <a:effectLst/>
                          <a:latin typeface="+mn-lt"/>
                        </a:rPr>
                        <a:t>Ethnicity: Black</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199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7%</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430671"/>
                  </a:ext>
                </a:extLst>
              </a:tr>
              <a:tr h="523963">
                <a:tc>
                  <a:txBody>
                    <a:bodyPr/>
                    <a:lstStyle/>
                    <a:p>
                      <a:pPr algn="l" fontAlgn="b"/>
                      <a:r>
                        <a:rPr lang="en-US" sz="1100" b="0" i="0" u="none" strike="noStrike" dirty="0">
                          <a:solidFill>
                            <a:srgbClr val="000000"/>
                          </a:solidFill>
                          <a:effectLst/>
                          <a:latin typeface="+mn-lt"/>
                        </a:rPr>
                        <a:t>Ethnicity: Asian</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99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10%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4982696"/>
                  </a:ext>
                </a:extLst>
              </a:tr>
              <a:tr h="523963">
                <a:tc>
                  <a:txBody>
                    <a:bodyPr/>
                    <a:lstStyle/>
                    <a:p>
                      <a:pPr algn="l" fontAlgn="b"/>
                      <a:r>
                        <a:rPr lang="en-US" sz="1100" b="0" i="0" u="none" strike="noStrike" dirty="0">
                          <a:solidFill>
                            <a:srgbClr val="000000"/>
                          </a:solidFill>
                          <a:effectLst/>
                          <a:latin typeface="+mn-lt"/>
                        </a:rPr>
                        <a:t>Community: Urban</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413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8512164"/>
                  </a:ext>
                </a:extLst>
              </a:tr>
              <a:tr h="523963">
                <a:tc>
                  <a:txBody>
                    <a:bodyPr/>
                    <a:lstStyle/>
                    <a:p>
                      <a:pPr algn="l" fontAlgn="b"/>
                      <a:r>
                        <a:rPr lang="en-US" sz="1100" b="0" i="0" u="none" strike="noStrike" dirty="0">
                          <a:solidFill>
                            <a:srgbClr val="000000"/>
                          </a:solidFill>
                          <a:effectLst/>
                          <a:latin typeface="+mn-lt"/>
                        </a:rPr>
                        <a:t>Community: Suburban</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652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1799259"/>
                  </a:ext>
                </a:extLst>
              </a:tr>
              <a:tr h="523963">
                <a:tc>
                  <a:txBody>
                    <a:bodyPr/>
                    <a:lstStyle/>
                    <a:p>
                      <a:pPr algn="l" fontAlgn="b"/>
                      <a:r>
                        <a:rPr lang="en-US" sz="1100" b="0" i="0" u="none" strike="noStrike" dirty="0">
                          <a:solidFill>
                            <a:srgbClr val="000000"/>
                          </a:solidFill>
                          <a:effectLst/>
                          <a:latin typeface="+mn-lt"/>
                        </a:rPr>
                        <a:t>Community: Rural</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397</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86645562"/>
                  </a:ext>
                </a:extLst>
              </a:tr>
            </a:tbl>
          </a:graphicData>
        </a:graphic>
      </p:graphicFrame>
      <p:graphicFrame>
        <p:nvGraphicFramePr>
          <p:cNvPr id="7" name="Table 6">
            <a:extLst>
              <a:ext uri="{FF2B5EF4-FFF2-40B4-BE49-F238E27FC236}">
                <a16:creationId xmlns:a16="http://schemas.microsoft.com/office/drawing/2014/main" id="{624985C7-CC6A-7BE1-0B68-4923FE6C1D50}"/>
              </a:ext>
            </a:extLst>
          </p:cNvPr>
          <p:cNvGraphicFramePr>
            <a:graphicFrameLocks noGrp="1"/>
          </p:cNvGraphicFramePr>
          <p:nvPr>
            <p:extLst>
              <p:ext uri="{D42A27DB-BD31-4B8C-83A1-F6EECF244321}">
                <p14:modId xmlns:p14="http://schemas.microsoft.com/office/powerpoint/2010/main" val="3471527824"/>
              </p:ext>
            </p:extLst>
          </p:nvPr>
        </p:nvGraphicFramePr>
        <p:xfrm>
          <a:off x="1073744" y="1406607"/>
          <a:ext cx="4448217" cy="5095567"/>
        </p:xfrm>
        <a:graphic>
          <a:graphicData uri="http://schemas.openxmlformats.org/drawingml/2006/table">
            <a:tbl>
              <a:tblPr firstRow="1" bandRow="1">
                <a:tableStyleId>{85BE263C-DBD7-4A20-BB59-AAB30ACAA65A}</a:tableStyleId>
              </a:tblPr>
              <a:tblGrid>
                <a:gridCol w="1855779">
                  <a:extLst>
                    <a:ext uri="{9D8B030D-6E8A-4147-A177-3AD203B41FA5}">
                      <a16:colId xmlns:a16="http://schemas.microsoft.com/office/drawing/2014/main" val="1814753040"/>
                    </a:ext>
                  </a:extLst>
                </a:gridCol>
                <a:gridCol w="1296219">
                  <a:extLst>
                    <a:ext uri="{9D8B030D-6E8A-4147-A177-3AD203B41FA5}">
                      <a16:colId xmlns:a16="http://schemas.microsoft.com/office/drawing/2014/main" val="1917551613"/>
                    </a:ext>
                  </a:extLst>
                </a:gridCol>
                <a:gridCol w="1296219">
                  <a:extLst>
                    <a:ext uri="{9D8B030D-6E8A-4147-A177-3AD203B41FA5}">
                      <a16:colId xmlns:a16="http://schemas.microsoft.com/office/drawing/2014/main" val="2780404726"/>
                    </a:ext>
                  </a:extLst>
                </a:gridCol>
              </a:tblGrid>
              <a:tr h="392218">
                <a:tc>
                  <a:txBody>
                    <a:bodyPr/>
                    <a:lstStyle/>
                    <a:p>
                      <a:pPr algn="l" fontAlgn="b"/>
                      <a:r>
                        <a:rPr lang="en-US" sz="1100" b="1" i="1" u="none" strike="noStrike" dirty="0">
                          <a:solidFill>
                            <a:srgbClr val="000000"/>
                          </a:solidFill>
                          <a:effectLst/>
                          <a:latin typeface="+mn-lt"/>
                        </a:rPr>
                        <a:t>Demo</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1" u="none" strike="noStrike" dirty="0">
                          <a:solidFill>
                            <a:srgbClr val="000000"/>
                          </a:solidFill>
                          <a:effectLst/>
                          <a:latin typeface="+mn-lt"/>
                        </a:rPr>
                        <a:t>N Size</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US" sz="1100" b="1" i="1" u="none" strike="noStrike" dirty="0">
                          <a:solidFill>
                            <a:srgbClr val="000000"/>
                          </a:solidFill>
                          <a:effectLst/>
                          <a:latin typeface="+mn-lt"/>
                        </a:rPr>
                        <a:t>MOE</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98858576"/>
                  </a:ext>
                </a:extLst>
              </a:tr>
              <a:tr h="671907">
                <a:tc>
                  <a:txBody>
                    <a:bodyPr/>
                    <a:lstStyle/>
                    <a:p>
                      <a:pPr algn="l" fontAlgn="b"/>
                      <a:r>
                        <a:rPr lang="en-US" sz="1100" b="0" i="0" u="none" strike="noStrike" dirty="0">
                          <a:solidFill>
                            <a:srgbClr val="000000"/>
                          </a:solidFill>
                          <a:effectLst/>
                          <a:latin typeface="+mn-lt"/>
                        </a:rPr>
                        <a:t>Adults</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1,461</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3%</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9072093"/>
                  </a:ext>
                </a:extLst>
              </a:tr>
              <a:tr h="671907">
                <a:tc>
                  <a:txBody>
                    <a:bodyPr/>
                    <a:lstStyle/>
                    <a:p>
                      <a:pPr algn="l" fontAlgn="b"/>
                      <a:r>
                        <a:rPr lang="en-US" sz="1100" b="0" i="0" u="none" strike="noStrike" dirty="0">
                          <a:solidFill>
                            <a:srgbClr val="000000"/>
                          </a:solidFill>
                          <a:effectLst/>
                          <a:latin typeface="+mn-lt"/>
                        </a:rPr>
                        <a:t>Age: 18-34</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545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4376426"/>
                  </a:ext>
                </a:extLst>
              </a:tr>
              <a:tr h="671907">
                <a:tc>
                  <a:txBody>
                    <a:bodyPr/>
                    <a:lstStyle/>
                    <a:p>
                      <a:pPr algn="l" fontAlgn="b"/>
                      <a:r>
                        <a:rPr lang="en-US" sz="1100" b="0" i="0" u="none" strike="noStrike" dirty="0">
                          <a:solidFill>
                            <a:srgbClr val="000000"/>
                          </a:solidFill>
                          <a:effectLst/>
                          <a:latin typeface="+mn-lt"/>
                        </a:rPr>
                        <a:t>Age: 35-44</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307</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6%</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7517241"/>
                  </a:ext>
                </a:extLst>
              </a:tr>
              <a:tr h="671907">
                <a:tc>
                  <a:txBody>
                    <a:bodyPr/>
                    <a:lstStyle/>
                    <a:p>
                      <a:pPr algn="l" fontAlgn="b"/>
                      <a:r>
                        <a:rPr lang="en-US" sz="1100" b="0" i="0" u="none" strike="noStrike" dirty="0">
                          <a:solidFill>
                            <a:srgbClr val="000000"/>
                          </a:solidFill>
                          <a:effectLst/>
                          <a:latin typeface="+mn-lt"/>
                        </a:rPr>
                        <a:t>Age: 45-64</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609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7946909"/>
                  </a:ext>
                </a:extLst>
              </a:tr>
              <a:tr h="671907">
                <a:tc>
                  <a:txBody>
                    <a:bodyPr/>
                    <a:lstStyle/>
                    <a:p>
                      <a:pPr algn="l" fontAlgn="b"/>
                      <a:r>
                        <a:rPr lang="en-US" sz="1100" b="0" i="0" u="none" strike="noStrike" dirty="0">
                          <a:solidFill>
                            <a:srgbClr val="000000"/>
                          </a:solidFill>
                          <a:effectLst/>
                          <a:latin typeface="+mn-lt"/>
                        </a:rPr>
                        <a:t>Income: Under 50k</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765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4982696"/>
                  </a:ext>
                </a:extLst>
              </a:tr>
              <a:tr h="671907">
                <a:tc>
                  <a:txBody>
                    <a:bodyPr/>
                    <a:lstStyle/>
                    <a:p>
                      <a:pPr algn="l" fontAlgn="b"/>
                      <a:r>
                        <a:rPr lang="en-US" sz="1100" b="0" i="0" u="none" strike="noStrike" dirty="0">
                          <a:solidFill>
                            <a:srgbClr val="000000"/>
                          </a:solidFill>
                          <a:effectLst/>
                          <a:latin typeface="+mn-lt"/>
                        </a:rPr>
                        <a:t>Income: 50k-100k</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474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8512164"/>
                  </a:ext>
                </a:extLst>
              </a:tr>
              <a:tr h="671907">
                <a:tc>
                  <a:txBody>
                    <a:bodyPr/>
                    <a:lstStyle/>
                    <a:p>
                      <a:pPr algn="l" fontAlgn="b"/>
                      <a:r>
                        <a:rPr lang="en-US" sz="1100" b="0" i="0" u="none" strike="noStrike" dirty="0">
                          <a:solidFill>
                            <a:srgbClr val="000000"/>
                          </a:solidFill>
                          <a:effectLst/>
                          <a:latin typeface="+mn-lt"/>
                        </a:rPr>
                        <a:t>Income: 100k+</a:t>
                      </a:r>
                    </a:p>
                  </a:txBody>
                  <a:tcPr marL="6350" marR="6350" marT="635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223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7%</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1799259"/>
                  </a:ext>
                </a:extLst>
              </a:tr>
            </a:tbl>
          </a:graphicData>
        </a:graphic>
      </p:graphicFrame>
      <p:sp>
        <p:nvSpPr>
          <p:cNvPr id="3" name="main_title">
            <a:extLst>
              <a:ext uri="{FF2B5EF4-FFF2-40B4-BE49-F238E27FC236}">
                <a16:creationId xmlns:a16="http://schemas.microsoft.com/office/drawing/2014/main" id="{8820996F-F905-A804-097C-3E6FE5F92594}"/>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Breakdown of key demographics among respondents.</a:t>
            </a:r>
          </a:p>
        </p:txBody>
      </p:sp>
    </p:spTree>
    <p:extLst>
      <p:ext uri="{BB962C8B-B14F-4D97-AF65-F5344CB8AC3E}">
        <p14:creationId xmlns:p14="http://schemas.microsoft.com/office/powerpoint/2010/main" val="4187026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D0528-19BF-67A0-96A3-C69D8D86BE0E}"/>
              </a:ext>
            </a:extLst>
          </p:cNvPr>
          <p:cNvPicPr>
            <a:picLocks noChangeAspect="1"/>
          </p:cNvPicPr>
          <p:nvPr/>
        </p:nvPicPr>
        <p:blipFill>
          <a:blip r:embed="rId2"/>
          <a:stretch>
            <a:fillRect/>
          </a:stretch>
        </p:blipFill>
        <p:spPr>
          <a:xfrm>
            <a:off x="4099915" y="4046817"/>
            <a:ext cx="3992169" cy="1245619"/>
          </a:xfrm>
          <a:prstGeom prst="rect">
            <a:avLst/>
          </a:prstGeom>
        </p:spPr>
      </p:pic>
      <p:sp>
        <p:nvSpPr>
          <p:cNvPr id="3" name="TextBox 2">
            <a:extLst>
              <a:ext uri="{FF2B5EF4-FFF2-40B4-BE49-F238E27FC236}">
                <a16:creationId xmlns:a16="http://schemas.microsoft.com/office/drawing/2014/main" id="{082AD2FC-7009-9D98-8F48-35903697140A}"/>
              </a:ext>
            </a:extLst>
          </p:cNvPr>
          <p:cNvSpPr txBox="1"/>
          <p:nvPr/>
        </p:nvSpPr>
        <p:spPr>
          <a:xfrm>
            <a:off x="6585527" y="6107001"/>
            <a:ext cx="5606473" cy="430887"/>
          </a:xfrm>
          <a:prstGeom prst="rect">
            <a:avLst/>
          </a:prstGeom>
          <a:noFill/>
        </p:spPr>
        <p:txBody>
          <a:bodyPr wrap="square">
            <a:spAutoFit/>
          </a:bodyPr>
          <a:lstStyle/>
          <a:p>
            <a:r>
              <a:rPr lang="en-US" sz="1100" dirty="0">
                <a:solidFill>
                  <a:schemeClr val="bg1"/>
                </a:solidFill>
                <a:latin typeface="Franklin Gothic Book" panose="020B0503020102020204" pitchFamily="34" charset="0"/>
              </a:rPr>
              <a:t>“OOH Advertising Study” was sponsored by The Foundation for Outdoor Advertising Research and Education (FOARE), a 501 (c) (3) not for profit, charitable organization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546BBA86-35C8-DBFB-BF66-6A9725D3DC43}"/>
              </a:ext>
            </a:extLst>
          </p:cNvPr>
          <p:cNvGrpSpPr/>
          <p:nvPr/>
        </p:nvGrpSpPr>
        <p:grpSpPr>
          <a:xfrm>
            <a:off x="3113257" y="3323097"/>
            <a:ext cx="8325124" cy="3312624"/>
            <a:chOff x="3724920" y="3126218"/>
            <a:chExt cx="7193518" cy="3166111"/>
          </a:xfrm>
        </p:grpSpPr>
        <p:sp>
          <p:nvSpPr>
            <p:cNvPr id="111" name="rc4">
              <a:extLst>
                <a:ext uri="{FF2B5EF4-FFF2-40B4-BE49-F238E27FC236}">
                  <a16:creationId xmlns:a16="http://schemas.microsoft.com/office/drawing/2014/main" id="{F62DF874-700D-D16A-5541-872F767EBA93}"/>
                </a:ext>
              </a:extLst>
            </p:cNvPr>
            <p:cNvSpPr/>
            <p:nvPr/>
          </p:nvSpPr>
          <p:spPr>
            <a:xfrm>
              <a:off x="3724920" y="3126218"/>
              <a:ext cx="4190803" cy="269016"/>
            </a:xfrm>
            <a:prstGeom prst="rect">
              <a:avLst/>
            </a:prstGeom>
            <a:solidFill>
              <a:srgbClr val="0DD6CC">
                <a:alpha val="100000"/>
              </a:srgbClr>
            </a:solidFill>
          </p:spPr>
          <p:txBody>
            <a:bodyPr/>
            <a:lstStyle/>
            <a:p>
              <a:endParaRPr dirty="0"/>
            </a:p>
          </p:txBody>
        </p:sp>
        <p:sp>
          <p:nvSpPr>
            <p:cNvPr id="112" name="rc5">
              <a:extLst>
                <a:ext uri="{FF2B5EF4-FFF2-40B4-BE49-F238E27FC236}">
                  <a16:creationId xmlns:a16="http://schemas.microsoft.com/office/drawing/2014/main" id="{3F066AAA-4CD4-4FE9-BB74-F03C03278C27}"/>
                </a:ext>
              </a:extLst>
            </p:cNvPr>
            <p:cNvSpPr/>
            <p:nvPr/>
          </p:nvSpPr>
          <p:spPr>
            <a:xfrm>
              <a:off x="7915723" y="3126218"/>
              <a:ext cx="3002715" cy="269016"/>
            </a:xfrm>
            <a:prstGeom prst="rect">
              <a:avLst/>
            </a:prstGeom>
            <a:solidFill>
              <a:srgbClr val="E83237">
                <a:alpha val="100000"/>
              </a:srgbClr>
            </a:solidFill>
          </p:spPr>
          <p:txBody>
            <a:bodyPr/>
            <a:lstStyle/>
            <a:p>
              <a:endParaRPr dirty="0"/>
            </a:p>
          </p:txBody>
        </p:sp>
        <p:sp>
          <p:nvSpPr>
            <p:cNvPr id="113" name="rc8">
              <a:extLst>
                <a:ext uri="{FF2B5EF4-FFF2-40B4-BE49-F238E27FC236}">
                  <a16:creationId xmlns:a16="http://schemas.microsoft.com/office/drawing/2014/main" id="{3570CA08-8A11-24F7-EC72-49B44992FED4}"/>
                </a:ext>
              </a:extLst>
            </p:cNvPr>
            <p:cNvSpPr/>
            <p:nvPr/>
          </p:nvSpPr>
          <p:spPr>
            <a:xfrm>
              <a:off x="3724920" y="4367830"/>
              <a:ext cx="1049387" cy="269016"/>
            </a:xfrm>
            <a:prstGeom prst="rect">
              <a:avLst/>
            </a:prstGeom>
            <a:solidFill>
              <a:srgbClr val="0DD6CC">
                <a:alpha val="100000"/>
              </a:srgbClr>
            </a:solidFill>
          </p:spPr>
          <p:txBody>
            <a:bodyPr/>
            <a:lstStyle/>
            <a:p>
              <a:endParaRPr dirty="0"/>
            </a:p>
          </p:txBody>
        </p:sp>
        <p:sp>
          <p:nvSpPr>
            <p:cNvPr id="114" name="rc9">
              <a:extLst>
                <a:ext uri="{FF2B5EF4-FFF2-40B4-BE49-F238E27FC236}">
                  <a16:creationId xmlns:a16="http://schemas.microsoft.com/office/drawing/2014/main" id="{24A7EBE0-85F3-44BA-5E4E-BCFC44C83E16}"/>
                </a:ext>
              </a:extLst>
            </p:cNvPr>
            <p:cNvSpPr/>
            <p:nvPr/>
          </p:nvSpPr>
          <p:spPr>
            <a:xfrm>
              <a:off x="4774307" y="4367830"/>
              <a:ext cx="6144131" cy="269016"/>
            </a:xfrm>
            <a:prstGeom prst="rect">
              <a:avLst/>
            </a:prstGeom>
            <a:solidFill>
              <a:srgbClr val="E83237">
                <a:alpha val="100000"/>
              </a:srgbClr>
            </a:solidFill>
          </p:spPr>
          <p:txBody>
            <a:bodyPr/>
            <a:lstStyle/>
            <a:p>
              <a:endParaRPr dirty="0"/>
            </a:p>
          </p:txBody>
        </p:sp>
        <p:sp>
          <p:nvSpPr>
            <p:cNvPr id="115" name="rc10">
              <a:extLst>
                <a:ext uri="{FF2B5EF4-FFF2-40B4-BE49-F238E27FC236}">
                  <a16:creationId xmlns:a16="http://schemas.microsoft.com/office/drawing/2014/main" id="{31B30401-49D5-0EFE-7B43-E3E403D5E999}"/>
                </a:ext>
              </a:extLst>
            </p:cNvPr>
            <p:cNvSpPr/>
            <p:nvPr/>
          </p:nvSpPr>
          <p:spPr>
            <a:xfrm>
              <a:off x="3724920" y="5609443"/>
              <a:ext cx="549484" cy="269016"/>
            </a:xfrm>
            <a:prstGeom prst="rect">
              <a:avLst/>
            </a:prstGeom>
            <a:solidFill>
              <a:srgbClr val="0DD6CC">
                <a:alpha val="100000"/>
              </a:srgbClr>
            </a:solidFill>
          </p:spPr>
          <p:txBody>
            <a:bodyPr/>
            <a:lstStyle/>
            <a:p>
              <a:endParaRPr dirty="0"/>
            </a:p>
          </p:txBody>
        </p:sp>
        <p:sp>
          <p:nvSpPr>
            <p:cNvPr id="116" name="rc11">
              <a:extLst>
                <a:ext uri="{FF2B5EF4-FFF2-40B4-BE49-F238E27FC236}">
                  <a16:creationId xmlns:a16="http://schemas.microsoft.com/office/drawing/2014/main" id="{67869CF9-2F33-4935-804B-D4CFD6CB17D5}"/>
                </a:ext>
              </a:extLst>
            </p:cNvPr>
            <p:cNvSpPr/>
            <p:nvPr/>
          </p:nvSpPr>
          <p:spPr>
            <a:xfrm>
              <a:off x="4274404" y="5609443"/>
              <a:ext cx="6644034" cy="269016"/>
            </a:xfrm>
            <a:prstGeom prst="rect">
              <a:avLst/>
            </a:prstGeom>
            <a:solidFill>
              <a:srgbClr val="E83237">
                <a:alpha val="100000"/>
              </a:srgbClr>
            </a:solidFill>
          </p:spPr>
          <p:txBody>
            <a:bodyPr/>
            <a:lstStyle/>
            <a:p>
              <a:endParaRPr dirty="0"/>
            </a:p>
          </p:txBody>
        </p:sp>
        <p:sp>
          <p:nvSpPr>
            <p:cNvPr id="117" name="rc12">
              <a:extLst>
                <a:ext uri="{FF2B5EF4-FFF2-40B4-BE49-F238E27FC236}">
                  <a16:creationId xmlns:a16="http://schemas.microsoft.com/office/drawing/2014/main" id="{A2D0DEDA-9864-CC97-09E6-233913137159}"/>
                </a:ext>
              </a:extLst>
            </p:cNvPr>
            <p:cNvSpPr/>
            <p:nvPr/>
          </p:nvSpPr>
          <p:spPr>
            <a:xfrm>
              <a:off x="3724920" y="3540089"/>
              <a:ext cx="1500348" cy="269016"/>
            </a:xfrm>
            <a:prstGeom prst="rect">
              <a:avLst/>
            </a:prstGeom>
            <a:solidFill>
              <a:srgbClr val="0DD6CC">
                <a:alpha val="100000"/>
              </a:srgbClr>
            </a:solidFill>
          </p:spPr>
          <p:txBody>
            <a:bodyPr/>
            <a:lstStyle/>
            <a:p>
              <a:endParaRPr dirty="0"/>
            </a:p>
          </p:txBody>
        </p:sp>
        <p:sp>
          <p:nvSpPr>
            <p:cNvPr id="118" name="rc13">
              <a:extLst>
                <a:ext uri="{FF2B5EF4-FFF2-40B4-BE49-F238E27FC236}">
                  <a16:creationId xmlns:a16="http://schemas.microsoft.com/office/drawing/2014/main" id="{202B3202-393D-858C-0D99-F25677D50E91}"/>
                </a:ext>
              </a:extLst>
            </p:cNvPr>
            <p:cNvSpPr/>
            <p:nvPr/>
          </p:nvSpPr>
          <p:spPr>
            <a:xfrm>
              <a:off x="5225268" y="3540089"/>
              <a:ext cx="5693170" cy="269016"/>
            </a:xfrm>
            <a:prstGeom prst="rect">
              <a:avLst/>
            </a:prstGeom>
            <a:solidFill>
              <a:srgbClr val="E83237">
                <a:alpha val="100000"/>
              </a:srgbClr>
            </a:solidFill>
          </p:spPr>
          <p:txBody>
            <a:bodyPr/>
            <a:lstStyle/>
            <a:p>
              <a:endParaRPr dirty="0"/>
            </a:p>
          </p:txBody>
        </p:sp>
        <p:sp>
          <p:nvSpPr>
            <p:cNvPr id="119" name="rc14">
              <a:extLst>
                <a:ext uri="{FF2B5EF4-FFF2-40B4-BE49-F238E27FC236}">
                  <a16:creationId xmlns:a16="http://schemas.microsoft.com/office/drawing/2014/main" id="{40B80DED-D1F0-3038-6BFD-57E0512A54E4}"/>
                </a:ext>
              </a:extLst>
            </p:cNvPr>
            <p:cNvSpPr/>
            <p:nvPr/>
          </p:nvSpPr>
          <p:spPr>
            <a:xfrm>
              <a:off x="3724920" y="5195572"/>
              <a:ext cx="557165" cy="269016"/>
            </a:xfrm>
            <a:prstGeom prst="rect">
              <a:avLst/>
            </a:prstGeom>
            <a:solidFill>
              <a:srgbClr val="0DD6CC">
                <a:alpha val="100000"/>
              </a:srgbClr>
            </a:solidFill>
          </p:spPr>
          <p:txBody>
            <a:bodyPr/>
            <a:lstStyle/>
            <a:p>
              <a:endParaRPr dirty="0"/>
            </a:p>
          </p:txBody>
        </p:sp>
        <p:sp>
          <p:nvSpPr>
            <p:cNvPr id="120" name="rc15">
              <a:extLst>
                <a:ext uri="{FF2B5EF4-FFF2-40B4-BE49-F238E27FC236}">
                  <a16:creationId xmlns:a16="http://schemas.microsoft.com/office/drawing/2014/main" id="{F5FF744E-24D0-22FA-A5A4-40A7251A60F6}"/>
                </a:ext>
              </a:extLst>
            </p:cNvPr>
            <p:cNvSpPr/>
            <p:nvPr/>
          </p:nvSpPr>
          <p:spPr>
            <a:xfrm>
              <a:off x="4282085" y="5195572"/>
              <a:ext cx="6636353" cy="269016"/>
            </a:xfrm>
            <a:prstGeom prst="rect">
              <a:avLst/>
            </a:prstGeom>
            <a:solidFill>
              <a:srgbClr val="E83237">
                <a:alpha val="100000"/>
              </a:srgbClr>
            </a:solidFill>
          </p:spPr>
          <p:txBody>
            <a:bodyPr/>
            <a:lstStyle/>
            <a:p>
              <a:endParaRPr dirty="0"/>
            </a:p>
          </p:txBody>
        </p:sp>
        <p:sp>
          <p:nvSpPr>
            <p:cNvPr id="121" name="rc16">
              <a:extLst>
                <a:ext uri="{FF2B5EF4-FFF2-40B4-BE49-F238E27FC236}">
                  <a16:creationId xmlns:a16="http://schemas.microsoft.com/office/drawing/2014/main" id="{BEFD1F3A-59B6-8E3F-7F46-A50C4A96FDC9}"/>
                </a:ext>
              </a:extLst>
            </p:cNvPr>
            <p:cNvSpPr/>
            <p:nvPr/>
          </p:nvSpPr>
          <p:spPr>
            <a:xfrm>
              <a:off x="3724920" y="4781701"/>
              <a:ext cx="560021" cy="269016"/>
            </a:xfrm>
            <a:prstGeom prst="rect">
              <a:avLst/>
            </a:prstGeom>
            <a:solidFill>
              <a:srgbClr val="0DD6CC">
                <a:alpha val="100000"/>
              </a:srgbClr>
            </a:solidFill>
          </p:spPr>
          <p:txBody>
            <a:bodyPr/>
            <a:lstStyle/>
            <a:p>
              <a:endParaRPr dirty="0"/>
            </a:p>
          </p:txBody>
        </p:sp>
        <p:sp>
          <p:nvSpPr>
            <p:cNvPr id="122" name="rc17">
              <a:extLst>
                <a:ext uri="{FF2B5EF4-FFF2-40B4-BE49-F238E27FC236}">
                  <a16:creationId xmlns:a16="http://schemas.microsoft.com/office/drawing/2014/main" id="{E97988F4-F7C5-F47A-C4DB-66B835D9D4C6}"/>
                </a:ext>
              </a:extLst>
            </p:cNvPr>
            <p:cNvSpPr/>
            <p:nvPr/>
          </p:nvSpPr>
          <p:spPr>
            <a:xfrm>
              <a:off x="4284941" y="4781701"/>
              <a:ext cx="6633497" cy="269016"/>
            </a:xfrm>
            <a:prstGeom prst="rect">
              <a:avLst/>
            </a:prstGeom>
            <a:solidFill>
              <a:srgbClr val="E83237">
                <a:alpha val="100000"/>
              </a:srgbClr>
            </a:solidFill>
          </p:spPr>
          <p:txBody>
            <a:bodyPr/>
            <a:lstStyle/>
            <a:p>
              <a:endParaRPr dirty="0"/>
            </a:p>
          </p:txBody>
        </p:sp>
        <p:sp>
          <p:nvSpPr>
            <p:cNvPr id="123" name="rc18">
              <a:extLst>
                <a:ext uri="{FF2B5EF4-FFF2-40B4-BE49-F238E27FC236}">
                  <a16:creationId xmlns:a16="http://schemas.microsoft.com/office/drawing/2014/main" id="{287E01D0-C59D-1DB8-1A94-2B8D6375A298}"/>
                </a:ext>
              </a:extLst>
            </p:cNvPr>
            <p:cNvSpPr/>
            <p:nvPr/>
          </p:nvSpPr>
          <p:spPr>
            <a:xfrm>
              <a:off x="3724920" y="3953960"/>
              <a:ext cx="1174252" cy="269016"/>
            </a:xfrm>
            <a:prstGeom prst="rect">
              <a:avLst/>
            </a:prstGeom>
            <a:solidFill>
              <a:srgbClr val="0DD6CC">
                <a:alpha val="100000"/>
              </a:srgbClr>
            </a:solidFill>
          </p:spPr>
          <p:txBody>
            <a:bodyPr/>
            <a:lstStyle/>
            <a:p>
              <a:endParaRPr dirty="0"/>
            </a:p>
          </p:txBody>
        </p:sp>
        <p:sp>
          <p:nvSpPr>
            <p:cNvPr id="124" name="rc19">
              <a:extLst>
                <a:ext uri="{FF2B5EF4-FFF2-40B4-BE49-F238E27FC236}">
                  <a16:creationId xmlns:a16="http://schemas.microsoft.com/office/drawing/2014/main" id="{6C8720D0-2D67-7064-5660-3BBB60CB1130}"/>
                </a:ext>
              </a:extLst>
            </p:cNvPr>
            <p:cNvSpPr/>
            <p:nvPr/>
          </p:nvSpPr>
          <p:spPr>
            <a:xfrm>
              <a:off x="4899172" y="3953960"/>
              <a:ext cx="6019266" cy="269016"/>
            </a:xfrm>
            <a:prstGeom prst="rect">
              <a:avLst/>
            </a:prstGeom>
            <a:solidFill>
              <a:srgbClr val="E83237">
                <a:alpha val="100000"/>
              </a:srgbClr>
            </a:solidFill>
          </p:spPr>
          <p:txBody>
            <a:bodyPr/>
            <a:lstStyle/>
            <a:p>
              <a:endParaRPr dirty="0"/>
            </a:p>
          </p:txBody>
        </p:sp>
        <p:sp>
          <p:nvSpPr>
            <p:cNvPr id="125" name="rc20">
              <a:extLst>
                <a:ext uri="{FF2B5EF4-FFF2-40B4-BE49-F238E27FC236}">
                  <a16:creationId xmlns:a16="http://schemas.microsoft.com/office/drawing/2014/main" id="{B9542C7D-7592-37EF-AA42-B2DEBA324183}"/>
                </a:ext>
              </a:extLst>
            </p:cNvPr>
            <p:cNvSpPr/>
            <p:nvPr/>
          </p:nvSpPr>
          <p:spPr>
            <a:xfrm>
              <a:off x="3724920" y="6023313"/>
              <a:ext cx="440670" cy="269016"/>
            </a:xfrm>
            <a:prstGeom prst="rect">
              <a:avLst/>
            </a:prstGeom>
            <a:solidFill>
              <a:srgbClr val="0DD6CC">
                <a:alpha val="100000"/>
              </a:srgbClr>
            </a:solidFill>
          </p:spPr>
          <p:txBody>
            <a:bodyPr/>
            <a:lstStyle/>
            <a:p>
              <a:endParaRPr dirty="0"/>
            </a:p>
          </p:txBody>
        </p:sp>
        <p:sp>
          <p:nvSpPr>
            <p:cNvPr id="126" name="rc21">
              <a:extLst>
                <a:ext uri="{FF2B5EF4-FFF2-40B4-BE49-F238E27FC236}">
                  <a16:creationId xmlns:a16="http://schemas.microsoft.com/office/drawing/2014/main" id="{400D0516-3E42-ECBD-0733-765A929B2DDE}"/>
                </a:ext>
              </a:extLst>
            </p:cNvPr>
            <p:cNvSpPr/>
            <p:nvPr/>
          </p:nvSpPr>
          <p:spPr>
            <a:xfrm>
              <a:off x="4165591" y="6023313"/>
              <a:ext cx="6752847" cy="269016"/>
            </a:xfrm>
            <a:prstGeom prst="rect">
              <a:avLst/>
            </a:prstGeom>
            <a:solidFill>
              <a:srgbClr val="E83237">
                <a:alpha val="100000"/>
              </a:srgbClr>
            </a:solidFill>
          </p:spPr>
          <p:txBody>
            <a:bodyPr/>
            <a:lstStyle/>
            <a:p>
              <a:endParaRPr dirty="0"/>
            </a:p>
          </p:txBody>
        </p:sp>
        <p:sp>
          <p:nvSpPr>
            <p:cNvPr id="127" name="tx22">
              <a:extLst>
                <a:ext uri="{FF2B5EF4-FFF2-40B4-BE49-F238E27FC236}">
                  <a16:creationId xmlns:a16="http://schemas.microsoft.com/office/drawing/2014/main" id="{6C8A4C89-2651-8078-D8F4-AB372595D070}"/>
                </a:ext>
              </a:extLst>
            </p:cNvPr>
            <p:cNvSpPr/>
            <p:nvPr/>
          </p:nvSpPr>
          <p:spPr>
            <a:xfrm>
              <a:off x="5657633"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58%</a:t>
              </a:r>
            </a:p>
          </p:txBody>
        </p:sp>
        <p:sp>
          <p:nvSpPr>
            <p:cNvPr id="192" name="tx24">
              <a:extLst>
                <a:ext uri="{FF2B5EF4-FFF2-40B4-BE49-F238E27FC236}">
                  <a16:creationId xmlns:a16="http://schemas.microsoft.com/office/drawing/2014/main" id="{26F1D1EB-F4A4-FDC5-E977-7A9437F2DCB7}"/>
                </a:ext>
              </a:extLst>
            </p:cNvPr>
            <p:cNvSpPr/>
            <p:nvPr/>
          </p:nvSpPr>
          <p:spPr>
            <a:xfrm>
              <a:off x="4086925" y="4443068"/>
              <a:ext cx="325377" cy="118540"/>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15%</a:t>
              </a:r>
            </a:p>
          </p:txBody>
        </p:sp>
        <p:sp>
          <p:nvSpPr>
            <p:cNvPr id="193" name="tx25">
              <a:extLst>
                <a:ext uri="{FF2B5EF4-FFF2-40B4-BE49-F238E27FC236}">
                  <a16:creationId xmlns:a16="http://schemas.microsoft.com/office/drawing/2014/main" id="{BA43F96A-3D72-12D0-E9E0-6E40DD71295C}"/>
                </a:ext>
              </a:extLst>
            </p:cNvPr>
            <p:cNvSpPr/>
            <p:nvPr/>
          </p:nvSpPr>
          <p:spPr>
            <a:xfrm>
              <a:off x="3882178" y="5682241"/>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194" name="tx26">
              <a:extLst>
                <a:ext uri="{FF2B5EF4-FFF2-40B4-BE49-F238E27FC236}">
                  <a16:creationId xmlns:a16="http://schemas.microsoft.com/office/drawing/2014/main" id="{D9A7D4CC-707B-9C00-2203-14E0ED5D2177}"/>
                </a:ext>
              </a:extLst>
            </p:cNvPr>
            <p:cNvSpPr/>
            <p:nvPr/>
          </p:nvSpPr>
          <p:spPr>
            <a:xfrm>
              <a:off x="4312405"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21%</a:t>
              </a:r>
            </a:p>
          </p:txBody>
        </p:sp>
        <p:sp>
          <p:nvSpPr>
            <p:cNvPr id="195" name="tx27">
              <a:extLst>
                <a:ext uri="{FF2B5EF4-FFF2-40B4-BE49-F238E27FC236}">
                  <a16:creationId xmlns:a16="http://schemas.microsoft.com/office/drawing/2014/main" id="{8248B55F-6D8A-859A-3D84-3964B56BF0F9}"/>
                </a:ext>
              </a:extLst>
            </p:cNvPr>
            <p:cNvSpPr/>
            <p:nvPr/>
          </p:nvSpPr>
          <p:spPr>
            <a:xfrm>
              <a:off x="3886019" y="526837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196" name="tx28">
              <a:extLst>
                <a:ext uri="{FF2B5EF4-FFF2-40B4-BE49-F238E27FC236}">
                  <a16:creationId xmlns:a16="http://schemas.microsoft.com/office/drawing/2014/main" id="{86DEF08A-179B-BC43-31A9-74B21BE5B198}"/>
                </a:ext>
              </a:extLst>
            </p:cNvPr>
            <p:cNvSpPr/>
            <p:nvPr/>
          </p:nvSpPr>
          <p:spPr>
            <a:xfrm>
              <a:off x="3887447" y="4854500"/>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p>
          </p:txBody>
        </p:sp>
        <p:sp>
          <p:nvSpPr>
            <p:cNvPr id="197" name="tx29">
              <a:extLst>
                <a:ext uri="{FF2B5EF4-FFF2-40B4-BE49-F238E27FC236}">
                  <a16:creationId xmlns:a16="http://schemas.microsoft.com/office/drawing/2014/main" id="{B2A0E207-41C5-C1DE-9B9C-D70842546A15}"/>
                </a:ext>
              </a:extLst>
            </p:cNvPr>
            <p:cNvSpPr/>
            <p:nvPr/>
          </p:nvSpPr>
          <p:spPr>
            <a:xfrm>
              <a:off x="4149357"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16%</a:t>
              </a:r>
            </a:p>
          </p:txBody>
        </p:sp>
        <p:sp>
          <p:nvSpPr>
            <p:cNvPr id="198" name="tx30">
              <a:extLst>
                <a:ext uri="{FF2B5EF4-FFF2-40B4-BE49-F238E27FC236}">
                  <a16:creationId xmlns:a16="http://schemas.microsoft.com/office/drawing/2014/main" id="{F7D151D2-A70D-33B9-4922-E8FF55BC055B}"/>
                </a:ext>
              </a:extLst>
            </p:cNvPr>
            <p:cNvSpPr/>
            <p:nvPr/>
          </p:nvSpPr>
          <p:spPr>
            <a:xfrm>
              <a:off x="3827772" y="6096112"/>
              <a:ext cx="23496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6%</a:t>
              </a:r>
            </a:p>
          </p:txBody>
        </p:sp>
        <p:sp>
          <p:nvSpPr>
            <p:cNvPr id="199" name="tx31">
              <a:extLst>
                <a:ext uri="{FF2B5EF4-FFF2-40B4-BE49-F238E27FC236}">
                  <a16:creationId xmlns:a16="http://schemas.microsoft.com/office/drawing/2014/main" id="{DC1BD7B3-4E12-84F1-5E4B-1AB6069FF8FC}"/>
                </a:ext>
              </a:extLst>
            </p:cNvPr>
            <p:cNvSpPr/>
            <p:nvPr/>
          </p:nvSpPr>
          <p:spPr>
            <a:xfrm>
              <a:off x="9254392" y="3199016"/>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42%</a:t>
              </a:r>
            </a:p>
          </p:txBody>
        </p:sp>
        <p:sp>
          <p:nvSpPr>
            <p:cNvPr id="200" name="tx33">
              <a:extLst>
                <a:ext uri="{FF2B5EF4-FFF2-40B4-BE49-F238E27FC236}">
                  <a16:creationId xmlns:a16="http://schemas.microsoft.com/office/drawing/2014/main" id="{6717F179-75B5-00A2-65E7-54967BEB68C2}"/>
                </a:ext>
              </a:extLst>
            </p:cNvPr>
            <p:cNvSpPr/>
            <p:nvPr/>
          </p:nvSpPr>
          <p:spPr>
            <a:xfrm>
              <a:off x="7683684" y="4440629"/>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85%</a:t>
              </a:r>
            </a:p>
          </p:txBody>
        </p:sp>
        <p:sp>
          <p:nvSpPr>
            <p:cNvPr id="201" name="tx34">
              <a:extLst>
                <a:ext uri="{FF2B5EF4-FFF2-40B4-BE49-F238E27FC236}">
                  <a16:creationId xmlns:a16="http://schemas.microsoft.com/office/drawing/2014/main" id="{A2349FEC-CE2E-43A8-A33A-F12390D0A6EB}"/>
                </a:ext>
              </a:extLst>
            </p:cNvPr>
            <p:cNvSpPr/>
            <p:nvPr/>
          </p:nvSpPr>
          <p:spPr>
            <a:xfrm>
              <a:off x="7433733" y="5682241"/>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92%</a:t>
              </a:r>
            </a:p>
          </p:txBody>
        </p:sp>
        <p:sp>
          <p:nvSpPr>
            <p:cNvPr id="202" name="tx35">
              <a:extLst>
                <a:ext uri="{FF2B5EF4-FFF2-40B4-BE49-F238E27FC236}">
                  <a16:creationId xmlns:a16="http://schemas.microsoft.com/office/drawing/2014/main" id="{1D1B76A2-ED30-69FD-826C-7E0B7F7E9AC9}"/>
                </a:ext>
              </a:extLst>
            </p:cNvPr>
            <p:cNvSpPr/>
            <p:nvPr/>
          </p:nvSpPr>
          <p:spPr>
            <a:xfrm>
              <a:off x="7909165" y="3612887"/>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79%</a:t>
              </a:r>
            </a:p>
          </p:txBody>
        </p:sp>
        <p:sp>
          <p:nvSpPr>
            <p:cNvPr id="203" name="tx36">
              <a:extLst>
                <a:ext uri="{FF2B5EF4-FFF2-40B4-BE49-F238E27FC236}">
                  <a16:creationId xmlns:a16="http://schemas.microsoft.com/office/drawing/2014/main" id="{408C7828-31D1-F745-DC4C-68F33E95140E}"/>
                </a:ext>
              </a:extLst>
            </p:cNvPr>
            <p:cNvSpPr/>
            <p:nvPr/>
          </p:nvSpPr>
          <p:spPr>
            <a:xfrm>
              <a:off x="7437573" y="526837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92%</a:t>
              </a:r>
            </a:p>
          </p:txBody>
        </p:sp>
        <p:sp>
          <p:nvSpPr>
            <p:cNvPr id="204" name="tx37">
              <a:extLst>
                <a:ext uri="{FF2B5EF4-FFF2-40B4-BE49-F238E27FC236}">
                  <a16:creationId xmlns:a16="http://schemas.microsoft.com/office/drawing/2014/main" id="{5196797D-6923-64B1-E189-850924DBFA42}"/>
                </a:ext>
              </a:extLst>
            </p:cNvPr>
            <p:cNvSpPr/>
            <p:nvPr/>
          </p:nvSpPr>
          <p:spPr>
            <a:xfrm>
              <a:off x="7439001" y="4854500"/>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92%</a:t>
              </a:r>
            </a:p>
          </p:txBody>
        </p:sp>
        <p:sp>
          <p:nvSpPr>
            <p:cNvPr id="205" name="tx38">
              <a:extLst>
                <a:ext uri="{FF2B5EF4-FFF2-40B4-BE49-F238E27FC236}">
                  <a16:creationId xmlns:a16="http://schemas.microsoft.com/office/drawing/2014/main" id="{B53DB721-ED33-693B-8068-15A7C054B879}"/>
                </a:ext>
              </a:extLst>
            </p:cNvPr>
            <p:cNvSpPr/>
            <p:nvPr/>
          </p:nvSpPr>
          <p:spPr>
            <a:xfrm>
              <a:off x="7746117" y="4026758"/>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84%</a:t>
              </a:r>
            </a:p>
          </p:txBody>
        </p:sp>
        <p:sp>
          <p:nvSpPr>
            <p:cNvPr id="206" name="tx39">
              <a:extLst>
                <a:ext uri="{FF2B5EF4-FFF2-40B4-BE49-F238E27FC236}">
                  <a16:creationId xmlns:a16="http://schemas.microsoft.com/office/drawing/2014/main" id="{B38CD28C-C044-BCC6-EAC1-6AB173CA0C7A}"/>
                </a:ext>
              </a:extLst>
            </p:cNvPr>
            <p:cNvSpPr/>
            <p:nvPr/>
          </p:nvSpPr>
          <p:spPr>
            <a:xfrm>
              <a:off x="7379326" y="6096112"/>
              <a:ext cx="325377" cy="12097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94%</a:t>
              </a:r>
            </a:p>
          </p:txBody>
        </p:sp>
      </p:grpSp>
      <p:sp>
        <p:nvSpPr>
          <p:cNvPr id="2" name="main_title"/>
          <p:cNvSpPr>
            <a:spLocks noGrp="1"/>
          </p:cNvSpPr>
          <p:nvPr>
            <p:ph type="title" hasCustomPrompt="1"/>
          </p:nvPr>
        </p:nvSpPr>
        <p:spPr>
          <a:xfrm>
            <a:off x="1075429" y="914132"/>
            <a:ext cx="10594246" cy="225700"/>
          </a:xfrm>
        </p:spPr>
        <p:txBody>
          <a:bodyPr/>
          <a:lstStyle/>
          <a:p>
            <a:r>
              <a:rPr lang="en-US" sz="1800" dirty="0"/>
              <a:t>Nearly nine-in-ten adults have </a:t>
            </a:r>
            <a:r>
              <a:rPr lang="en-US" sz="1800" i="1" dirty="0"/>
              <a:t>driven or ridden in any type of vehicle </a:t>
            </a:r>
            <a:r>
              <a:rPr lang="en-US" sz="1800" dirty="0"/>
              <a:t>(86%) and over half have </a:t>
            </a:r>
            <a:r>
              <a:rPr lang="en-US" sz="1800" i="1" dirty="0"/>
              <a:t>walked in a town, city, or downtown</a:t>
            </a:r>
            <a:r>
              <a:rPr lang="en-US" sz="1800" dirty="0"/>
              <a:t> (58%) within the last 30 days.</a:t>
            </a:r>
            <a:endParaRPr sz="1800" dirty="0"/>
          </a:p>
        </p:txBody>
      </p:sp>
      <p:sp>
        <p:nvSpPr>
          <p:cNvPr id="62" name="black_box_title"/>
          <p:cNvSpPr>
            <a:spLocks noGrp="1"/>
          </p:cNvSpPr>
          <p:nvPr>
            <p:ph type="body" sz="quarter" idx="13" hasCustomPrompt="1"/>
          </p:nvPr>
        </p:nvSpPr>
        <p:spPr>
          <a:xfrm>
            <a:off x="1073744" y="672572"/>
            <a:ext cx="6858000" cy="176493"/>
          </a:xfrm>
        </p:spPr>
        <p:txBody>
          <a:bodyPr/>
          <a:lstStyle/>
          <a:p>
            <a:r>
              <a:rPr lang="en-US" dirty="0"/>
              <a:t>TRAVEL PATTERNS</a:t>
            </a:r>
            <a:endParaRPr dirty="0"/>
          </a:p>
        </p:txBody>
      </p:sp>
      <p:sp>
        <p:nvSpPr>
          <p:cNvPr id="63" name="sub_title"/>
          <p:cNvSpPr>
            <a:spLocks noGrp="1"/>
          </p:cNvSpPr>
          <p:nvPr>
            <p:ph type="body" sz="quarter" idx="11" hasCustomPrompt="1"/>
          </p:nvPr>
        </p:nvSpPr>
        <p:spPr>
          <a:xfrm>
            <a:off x="1073744" y="1551196"/>
            <a:ext cx="10594246" cy="500305"/>
          </a:xfrm>
        </p:spPr>
        <p:txBody>
          <a:bodyPr/>
          <a:lstStyle/>
          <a:p>
            <a:r>
              <a:rPr sz="1200" dirty="0"/>
              <a:t>Within the last 30 days, have you done any of the following activities? Select all that apply.</a:t>
            </a:r>
          </a:p>
        </p:txBody>
      </p:sp>
      <p:sp>
        <p:nvSpPr>
          <p:cNvPr id="64"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65" name="qnum"/>
          <p:cNvSpPr>
            <a:spLocks noGrp="1"/>
          </p:cNvSpPr>
          <p:nvPr>
            <p:ph type="body" sz="quarter" idx="14" hasCustomPrompt="1"/>
          </p:nvPr>
        </p:nvSpPr>
        <p:spPr>
          <a:xfrm>
            <a:off x="-1859501" y="-875507"/>
            <a:ext cx="1673225" cy="728663"/>
          </a:xfrm>
        </p:spPr>
        <p:txBody>
          <a:bodyPr/>
          <a:lstStyle/>
          <a:p>
            <a:r>
              <a:rPr dirty="0"/>
              <a:t>OAAA1</a:t>
            </a:r>
          </a:p>
        </p:txBody>
      </p:sp>
      <p:sp>
        <p:nvSpPr>
          <p:cNvPr id="227" name="pt87">
            <a:extLst>
              <a:ext uri="{FF2B5EF4-FFF2-40B4-BE49-F238E27FC236}">
                <a16:creationId xmlns:a16="http://schemas.microsoft.com/office/drawing/2014/main" id="{1A96E257-2562-12DD-F964-B1C15325BE3E}"/>
              </a:ext>
            </a:extLst>
          </p:cNvPr>
          <p:cNvSpPr/>
          <p:nvPr/>
        </p:nvSpPr>
        <p:spPr>
          <a:xfrm>
            <a:off x="4940557"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228" name="pt89">
            <a:extLst>
              <a:ext uri="{FF2B5EF4-FFF2-40B4-BE49-F238E27FC236}">
                <a16:creationId xmlns:a16="http://schemas.microsoft.com/office/drawing/2014/main" id="{DF7936C4-F792-C5B5-83BD-9A0DB1ED042B}"/>
              </a:ext>
            </a:extLst>
          </p:cNvPr>
          <p:cNvSpPr/>
          <p:nvPr/>
        </p:nvSpPr>
        <p:spPr>
          <a:xfrm>
            <a:off x="6607157"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229" name="tx90">
            <a:extLst>
              <a:ext uri="{FF2B5EF4-FFF2-40B4-BE49-F238E27FC236}">
                <a16:creationId xmlns:a16="http://schemas.microsoft.com/office/drawing/2014/main" id="{01D466B4-F5B4-E271-7E6A-D080322EC356}"/>
              </a:ext>
            </a:extLst>
          </p:cNvPr>
          <p:cNvSpPr/>
          <p:nvPr/>
        </p:nvSpPr>
        <p:spPr>
          <a:xfrm>
            <a:off x="5211314" y="2152995"/>
            <a:ext cx="1307966"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Selected                         </a:t>
            </a:r>
          </a:p>
        </p:txBody>
      </p:sp>
      <p:sp>
        <p:nvSpPr>
          <p:cNvPr id="230" name="tx91">
            <a:extLst>
              <a:ext uri="{FF2B5EF4-FFF2-40B4-BE49-F238E27FC236}">
                <a16:creationId xmlns:a16="http://schemas.microsoft.com/office/drawing/2014/main" id="{D89D5A57-0C0A-B971-816D-116F293A9BBC}"/>
              </a:ext>
            </a:extLst>
          </p:cNvPr>
          <p:cNvSpPr/>
          <p:nvPr/>
        </p:nvSpPr>
        <p:spPr>
          <a:xfrm>
            <a:off x="6894288" y="2152995"/>
            <a:ext cx="1529238"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Not Selected                         </a:t>
            </a:r>
          </a:p>
        </p:txBody>
      </p:sp>
      <p:sp>
        <p:nvSpPr>
          <p:cNvPr id="4" name="rc4">
            <a:extLst>
              <a:ext uri="{FF2B5EF4-FFF2-40B4-BE49-F238E27FC236}">
                <a16:creationId xmlns:a16="http://schemas.microsoft.com/office/drawing/2014/main" id="{7D2952A2-8150-EAAE-8AC3-55970DC06817}"/>
              </a:ext>
            </a:extLst>
          </p:cNvPr>
          <p:cNvSpPr/>
          <p:nvPr/>
        </p:nvSpPr>
        <p:spPr>
          <a:xfrm>
            <a:off x="3113257" y="2881303"/>
            <a:ext cx="6106157" cy="281048"/>
          </a:xfrm>
          <a:prstGeom prst="rect">
            <a:avLst/>
          </a:prstGeom>
          <a:solidFill>
            <a:srgbClr val="0DD6CC">
              <a:alpha val="100000"/>
            </a:srgbClr>
          </a:solidFill>
        </p:spPr>
        <p:txBody>
          <a:bodyPr/>
          <a:lstStyle/>
          <a:p>
            <a:endParaRPr dirty="0"/>
          </a:p>
        </p:txBody>
      </p:sp>
      <p:sp>
        <p:nvSpPr>
          <p:cNvPr id="23" name="rc5">
            <a:extLst>
              <a:ext uri="{FF2B5EF4-FFF2-40B4-BE49-F238E27FC236}">
                <a16:creationId xmlns:a16="http://schemas.microsoft.com/office/drawing/2014/main" id="{03C5F2C1-50EF-1E1C-4C8C-2087EAB8B87A}"/>
              </a:ext>
            </a:extLst>
          </p:cNvPr>
          <p:cNvSpPr/>
          <p:nvPr/>
        </p:nvSpPr>
        <p:spPr>
          <a:xfrm>
            <a:off x="9219414" y="2877070"/>
            <a:ext cx="2218967" cy="281048"/>
          </a:xfrm>
          <a:prstGeom prst="rect">
            <a:avLst/>
          </a:prstGeom>
          <a:solidFill>
            <a:srgbClr val="E83237">
              <a:alpha val="100000"/>
            </a:srgbClr>
          </a:solidFill>
        </p:spPr>
        <p:txBody>
          <a:bodyPr/>
          <a:lstStyle/>
          <a:p>
            <a:endParaRPr dirty="0"/>
          </a:p>
        </p:txBody>
      </p:sp>
      <p:sp>
        <p:nvSpPr>
          <p:cNvPr id="54" name="tx23">
            <a:extLst>
              <a:ext uri="{FF2B5EF4-FFF2-40B4-BE49-F238E27FC236}">
                <a16:creationId xmlns:a16="http://schemas.microsoft.com/office/drawing/2014/main" id="{DEE26AF4-12F7-9A8C-EB99-E824FA02BC94}"/>
              </a:ext>
            </a:extLst>
          </p:cNvPr>
          <p:cNvSpPr/>
          <p:nvPr/>
        </p:nvSpPr>
        <p:spPr>
          <a:xfrm>
            <a:off x="6101276" y="2950351"/>
            <a:ext cx="376562" cy="140129"/>
          </a:xfrm>
          <a:prstGeom prst="rect">
            <a:avLst/>
          </a:prstGeom>
          <a:noFill/>
        </p:spPr>
        <p:txBody>
          <a:bodyPr wrap="none" lIns="0" tIns="0" rIns="0" bIns="0" anchor="ctr" anchorCtr="1"/>
          <a:lstStyle/>
          <a:p>
            <a:pPr marL="0" marR="0" indent="0" algn="l">
              <a:lnSpc>
                <a:spcPts val="1280"/>
              </a:lnSpc>
              <a:spcBef>
                <a:spcPts val="0"/>
              </a:spcBef>
              <a:spcAft>
                <a:spcPts val="0"/>
              </a:spcAft>
            </a:pPr>
            <a:r>
              <a:rPr lang="en-US" sz="1280" b="1" dirty="0">
                <a:solidFill>
                  <a:srgbClr val="2B2B2B">
                    <a:alpha val="100000"/>
                  </a:srgbClr>
                </a:solidFill>
                <a:latin typeface="Arial"/>
                <a:cs typeface="Arial"/>
              </a:rPr>
              <a:t>72</a:t>
            </a:r>
            <a:r>
              <a:rPr sz="1280" b="1" dirty="0">
                <a:solidFill>
                  <a:srgbClr val="2B2B2B">
                    <a:alpha val="100000"/>
                  </a:srgbClr>
                </a:solidFill>
                <a:latin typeface="Arial"/>
                <a:cs typeface="Arial"/>
              </a:rPr>
              <a:t>%</a:t>
            </a:r>
          </a:p>
        </p:txBody>
      </p:sp>
      <p:sp>
        <p:nvSpPr>
          <p:cNvPr id="55" name="tx32">
            <a:extLst>
              <a:ext uri="{FF2B5EF4-FFF2-40B4-BE49-F238E27FC236}">
                <a16:creationId xmlns:a16="http://schemas.microsoft.com/office/drawing/2014/main" id="{BF343C80-3DB7-73FA-7FB1-0EF0697AFC0D}"/>
              </a:ext>
            </a:extLst>
          </p:cNvPr>
          <p:cNvSpPr/>
          <p:nvPr/>
        </p:nvSpPr>
        <p:spPr>
          <a:xfrm>
            <a:off x="10197850" y="2953176"/>
            <a:ext cx="376562" cy="137304"/>
          </a:xfrm>
          <a:prstGeom prst="rect">
            <a:avLst/>
          </a:prstGeom>
          <a:noFill/>
        </p:spPr>
        <p:txBody>
          <a:bodyPr wrap="none" lIns="0" tIns="0" rIns="0" bIns="0" anchor="ctr" anchorCtr="1"/>
          <a:lstStyle/>
          <a:p>
            <a:pPr marL="0" marR="0" indent="0" algn="l">
              <a:lnSpc>
                <a:spcPts val="1280"/>
              </a:lnSpc>
              <a:spcBef>
                <a:spcPts val="0"/>
              </a:spcBef>
              <a:spcAft>
                <a:spcPts val="0"/>
              </a:spcAft>
            </a:pPr>
            <a:r>
              <a:rPr lang="en-US" sz="1280" b="1" dirty="0">
                <a:solidFill>
                  <a:srgbClr val="FFFFFF">
                    <a:alpha val="100000"/>
                  </a:srgbClr>
                </a:solidFill>
                <a:latin typeface="Arial"/>
                <a:cs typeface="Arial"/>
              </a:rPr>
              <a:t>28</a:t>
            </a:r>
            <a:r>
              <a:rPr sz="1280" b="1" dirty="0">
                <a:solidFill>
                  <a:srgbClr val="FFFFFF">
                    <a:alpha val="100000"/>
                  </a:srgbClr>
                </a:solidFill>
                <a:latin typeface="Arial"/>
                <a:cs typeface="Arial"/>
              </a:rPr>
              <a:t>%</a:t>
            </a:r>
          </a:p>
        </p:txBody>
      </p:sp>
      <p:sp>
        <p:nvSpPr>
          <p:cNvPr id="56" name="tx50">
            <a:extLst>
              <a:ext uri="{FF2B5EF4-FFF2-40B4-BE49-F238E27FC236}">
                <a16:creationId xmlns:a16="http://schemas.microsoft.com/office/drawing/2014/main" id="{811EFD9C-C137-032E-7261-C2E5C7977A15}"/>
              </a:ext>
            </a:extLst>
          </p:cNvPr>
          <p:cNvSpPr/>
          <p:nvPr/>
        </p:nvSpPr>
        <p:spPr>
          <a:xfrm>
            <a:off x="358013" y="2940426"/>
            <a:ext cx="2537624" cy="132340"/>
          </a:xfrm>
          <a:prstGeom prst="rect">
            <a:avLst/>
          </a:prstGeom>
          <a:noFill/>
        </p:spPr>
        <p:txBody>
          <a:bodyPr wrap="none" lIns="0" tIns="0" rIns="0" bIns="0" anchor="ctr" anchorCtr="1"/>
          <a:lstStyle/>
          <a:p>
            <a:pPr marL="0" marR="0" indent="0" algn="l">
              <a:lnSpc>
                <a:spcPts val="950"/>
              </a:lnSpc>
              <a:spcBef>
                <a:spcPts val="0"/>
              </a:spcBef>
              <a:spcAft>
                <a:spcPts val="0"/>
              </a:spcAft>
            </a:pPr>
            <a:r>
              <a:rPr lang="en-US" sz="950" dirty="0">
                <a:solidFill>
                  <a:srgbClr val="2B2B2B">
                    <a:alpha val="100000"/>
                  </a:srgbClr>
                </a:solidFill>
                <a:latin typeface="Arial"/>
                <a:cs typeface="Arial"/>
              </a:rPr>
              <a:t>All forms of transportation other than private vehicle</a:t>
            </a:r>
            <a:endParaRPr sz="950" dirty="0">
              <a:solidFill>
                <a:srgbClr val="2B2B2B">
                  <a:alpha val="100000"/>
                </a:srgbClr>
              </a:solidFill>
              <a:latin typeface="Arial"/>
              <a:cs typeface="Arial"/>
            </a:endParaRPr>
          </a:p>
        </p:txBody>
      </p:sp>
      <p:sp>
        <p:nvSpPr>
          <p:cNvPr id="58" name="tx42">
            <a:extLst>
              <a:ext uri="{FF2B5EF4-FFF2-40B4-BE49-F238E27FC236}">
                <a16:creationId xmlns:a16="http://schemas.microsoft.com/office/drawing/2014/main" id="{E1FAF7C3-2883-1997-1CD2-3931CBEBB31F}"/>
              </a:ext>
            </a:extLst>
          </p:cNvPr>
          <p:cNvSpPr/>
          <p:nvPr/>
        </p:nvSpPr>
        <p:spPr>
          <a:xfrm>
            <a:off x="1191921" y="6413795"/>
            <a:ext cx="1932190"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Ridden a motorcycle or scooter</a:t>
            </a:r>
          </a:p>
        </p:txBody>
      </p:sp>
      <p:sp>
        <p:nvSpPr>
          <p:cNvPr id="59" name="tx43">
            <a:extLst>
              <a:ext uri="{FF2B5EF4-FFF2-40B4-BE49-F238E27FC236}">
                <a16:creationId xmlns:a16="http://schemas.microsoft.com/office/drawing/2014/main" id="{B15D9BC8-7E26-CC55-F114-ACB1009C188F}"/>
              </a:ext>
            </a:extLst>
          </p:cNvPr>
          <p:cNvSpPr/>
          <p:nvPr/>
        </p:nvSpPr>
        <p:spPr>
          <a:xfrm>
            <a:off x="1164065" y="5981404"/>
            <a:ext cx="1955788"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Ridden as a passenger in a taxi</a:t>
            </a:r>
          </a:p>
        </p:txBody>
      </p:sp>
      <p:sp>
        <p:nvSpPr>
          <p:cNvPr id="60" name="tx44">
            <a:extLst>
              <a:ext uri="{FF2B5EF4-FFF2-40B4-BE49-F238E27FC236}">
                <a16:creationId xmlns:a16="http://schemas.microsoft.com/office/drawing/2014/main" id="{4827E65A-04B9-0F57-A5B7-322C2D704D81}"/>
              </a:ext>
            </a:extLst>
          </p:cNvPr>
          <p:cNvSpPr/>
          <p:nvPr/>
        </p:nvSpPr>
        <p:spPr>
          <a:xfrm>
            <a:off x="531666" y="5548993"/>
            <a:ext cx="2630756"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Ridden as a passenger on a commuter rail</a:t>
            </a:r>
          </a:p>
        </p:txBody>
      </p:sp>
      <p:sp>
        <p:nvSpPr>
          <p:cNvPr id="61" name="tx45">
            <a:extLst>
              <a:ext uri="{FF2B5EF4-FFF2-40B4-BE49-F238E27FC236}">
                <a16:creationId xmlns:a16="http://schemas.microsoft.com/office/drawing/2014/main" id="{353FC078-79BE-502D-FE5A-0997A3AB0A0F}"/>
              </a:ext>
            </a:extLst>
          </p:cNvPr>
          <p:cNvSpPr/>
          <p:nvPr/>
        </p:nvSpPr>
        <p:spPr>
          <a:xfrm>
            <a:off x="1816508" y="5116639"/>
            <a:ext cx="1265042"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Ridden on a subway</a:t>
            </a:r>
          </a:p>
        </p:txBody>
      </p:sp>
      <p:sp>
        <p:nvSpPr>
          <p:cNvPr id="66" name="tx46">
            <a:extLst>
              <a:ext uri="{FF2B5EF4-FFF2-40B4-BE49-F238E27FC236}">
                <a16:creationId xmlns:a16="http://schemas.microsoft.com/office/drawing/2014/main" id="{F7AB4AE7-FA4B-5374-DD84-485A11AB294F}"/>
              </a:ext>
            </a:extLst>
          </p:cNvPr>
          <p:cNvSpPr/>
          <p:nvPr/>
        </p:nvSpPr>
        <p:spPr>
          <a:xfrm>
            <a:off x="740134" y="4684248"/>
            <a:ext cx="2413772"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Ridden as a passenger on a public bus</a:t>
            </a:r>
          </a:p>
        </p:txBody>
      </p:sp>
      <p:sp>
        <p:nvSpPr>
          <p:cNvPr id="67" name="tx47">
            <a:extLst>
              <a:ext uri="{FF2B5EF4-FFF2-40B4-BE49-F238E27FC236}">
                <a16:creationId xmlns:a16="http://schemas.microsoft.com/office/drawing/2014/main" id="{5BAB635E-C19A-2ADD-D963-7204EAAD7766}"/>
              </a:ext>
            </a:extLst>
          </p:cNvPr>
          <p:cNvSpPr/>
          <p:nvPr/>
        </p:nvSpPr>
        <p:spPr>
          <a:xfrm>
            <a:off x="2040200" y="4251860"/>
            <a:ext cx="1024320"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Ridden a bicycle</a:t>
            </a:r>
          </a:p>
        </p:txBody>
      </p:sp>
      <p:sp>
        <p:nvSpPr>
          <p:cNvPr id="68" name="tx48">
            <a:extLst>
              <a:ext uri="{FF2B5EF4-FFF2-40B4-BE49-F238E27FC236}">
                <a16:creationId xmlns:a16="http://schemas.microsoft.com/office/drawing/2014/main" id="{5DE34C64-8AAE-DBC1-58BF-F1BCED6919DD}"/>
              </a:ext>
            </a:extLst>
          </p:cNvPr>
          <p:cNvSpPr/>
          <p:nvPr/>
        </p:nvSpPr>
        <p:spPr>
          <a:xfrm>
            <a:off x="276837" y="3770116"/>
            <a:ext cx="2902615" cy="132760"/>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Ridden as a passenger in a Lyft, Uber, or other</a:t>
            </a:r>
          </a:p>
        </p:txBody>
      </p:sp>
      <p:sp>
        <p:nvSpPr>
          <p:cNvPr id="69" name="tx49">
            <a:extLst>
              <a:ext uri="{FF2B5EF4-FFF2-40B4-BE49-F238E27FC236}">
                <a16:creationId xmlns:a16="http://schemas.microsoft.com/office/drawing/2014/main" id="{C018B926-9955-4A5F-11F7-621AEA08DCA6}"/>
              </a:ext>
            </a:extLst>
          </p:cNvPr>
          <p:cNvSpPr/>
          <p:nvPr/>
        </p:nvSpPr>
        <p:spPr>
          <a:xfrm>
            <a:off x="1735220" y="3896773"/>
            <a:ext cx="1342256" cy="10397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ride-share car service</a:t>
            </a:r>
          </a:p>
        </p:txBody>
      </p:sp>
      <p:sp>
        <p:nvSpPr>
          <p:cNvPr id="70" name="tx50">
            <a:extLst>
              <a:ext uri="{FF2B5EF4-FFF2-40B4-BE49-F238E27FC236}">
                <a16:creationId xmlns:a16="http://schemas.microsoft.com/office/drawing/2014/main" id="{DC0E2305-EE2E-AB2C-FD2C-767D62A82CEC}"/>
              </a:ext>
            </a:extLst>
          </p:cNvPr>
          <p:cNvSpPr/>
          <p:nvPr/>
        </p:nvSpPr>
        <p:spPr>
          <a:xfrm>
            <a:off x="607775" y="3387084"/>
            <a:ext cx="2537624"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Walked in a town, city, or downtown area</a:t>
            </a:r>
          </a:p>
        </p:txBody>
      </p:sp>
      <p:sp>
        <p:nvSpPr>
          <p:cNvPr id="71" name="tx51">
            <a:extLst>
              <a:ext uri="{FF2B5EF4-FFF2-40B4-BE49-F238E27FC236}">
                <a16:creationId xmlns:a16="http://schemas.microsoft.com/office/drawing/2014/main" id="{630B2F0C-7098-E0FF-7BA8-7252CB141D95}"/>
              </a:ext>
            </a:extLst>
          </p:cNvPr>
          <p:cNvSpPr/>
          <p:nvPr/>
        </p:nvSpPr>
        <p:spPr>
          <a:xfrm>
            <a:off x="288498" y="2455498"/>
            <a:ext cx="2886697" cy="132341"/>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Driven or ridden in a car, truck, or other private</a:t>
            </a:r>
          </a:p>
        </p:txBody>
      </p:sp>
      <p:sp>
        <p:nvSpPr>
          <p:cNvPr id="72" name="tx52">
            <a:extLst>
              <a:ext uri="{FF2B5EF4-FFF2-40B4-BE49-F238E27FC236}">
                <a16:creationId xmlns:a16="http://schemas.microsoft.com/office/drawing/2014/main" id="{89CC5E60-B8C7-895B-F573-8BCA11AF2E48}"/>
              </a:ext>
            </a:extLst>
          </p:cNvPr>
          <p:cNvSpPr/>
          <p:nvPr/>
        </p:nvSpPr>
        <p:spPr>
          <a:xfrm>
            <a:off x="2578921" y="2581736"/>
            <a:ext cx="434526" cy="103972"/>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vehicle</a:t>
            </a:r>
          </a:p>
        </p:txBody>
      </p:sp>
      <p:sp>
        <p:nvSpPr>
          <p:cNvPr id="73" name="rc6">
            <a:extLst>
              <a:ext uri="{FF2B5EF4-FFF2-40B4-BE49-F238E27FC236}">
                <a16:creationId xmlns:a16="http://schemas.microsoft.com/office/drawing/2014/main" id="{8E18829B-DB3E-1B79-F4F3-AB6992B734F1}"/>
              </a:ext>
            </a:extLst>
          </p:cNvPr>
          <p:cNvSpPr/>
          <p:nvPr/>
        </p:nvSpPr>
        <p:spPr>
          <a:xfrm>
            <a:off x="3113257" y="2445311"/>
            <a:ext cx="7260257" cy="281049"/>
          </a:xfrm>
          <a:prstGeom prst="rect">
            <a:avLst/>
          </a:prstGeom>
          <a:solidFill>
            <a:srgbClr val="0DD6CC">
              <a:alpha val="100000"/>
            </a:srgbClr>
          </a:solidFill>
        </p:spPr>
        <p:txBody>
          <a:bodyPr/>
          <a:lstStyle/>
          <a:p>
            <a:endParaRPr dirty="0"/>
          </a:p>
        </p:txBody>
      </p:sp>
      <p:sp>
        <p:nvSpPr>
          <p:cNvPr id="74" name="rc7">
            <a:extLst>
              <a:ext uri="{FF2B5EF4-FFF2-40B4-BE49-F238E27FC236}">
                <a16:creationId xmlns:a16="http://schemas.microsoft.com/office/drawing/2014/main" id="{4D18EB3F-A559-651C-3477-6A43FE256762}"/>
              </a:ext>
            </a:extLst>
          </p:cNvPr>
          <p:cNvSpPr/>
          <p:nvPr/>
        </p:nvSpPr>
        <p:spPr>
          <a:xfrm>
            <a:off x="10373515" y="2445311"/>
            <a:ext cx="1064867" cy="281049"/>
          </a:xfrm>
          <a:prstGeom prst="rect">
            <a:avLst/>
          </a:prstGeom>
          <a:solidFill>
            <a:srgbClr val="E83237">
              <a:alpha val="100000"/>
            </a:srgbClr>
          </a:solidFill>
        </p:spPr>
        <p:txBody>
          <a:bodyPr/>
          <a:lstStyle/>
          <a:p>
            <a:endParaRPr dirty="0"/>
          </a:p>
        </p:txBody>
      </p:sp>
      <p:sp>
        <p:nvSpPr>
          <p:cNvPr id="75" name="tx24">
            <a:extLst>
              <a:ext uri="{FF2B5EF4-FFF2-40B4-BE49-F238E27FC236}">
                <a16:creationId xmlns:a16="http://schemas.microsoft.com/office/drawing/2014/main" id="{DB92B5CD-4EDA-6FA5-9C6D-D2400E8396FB}"/>
              </a:ext>
            </a:extLst>
          </p:cNvPr>
          <p:cNvSpPr/>
          <p:nvPr/>
        </p:nvSpPr>
        <p:spPr>
          <a:xfrm>
            <a:off x="6555105" y="2514359"/>
            <a:ext cx="376562" cy="14012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2B2B2B">
                    <a:alpha val="100000"/>
                  </a:srgbClr>
                </a:solidFill>
                <a:latin typeface="Arial"/>
                <a:cs typeface="Arial"/>
              </a:rPr>
              <a:t>8</a:t>
            </a:r>
            <a:r>
              <a:rPr lang="en-US" sz="1280" b="1" dirty="0">
                <a:solidFill>
                  <a:srgbClr val="2B2B2B">
                    <a:alpha val="100000"/>
                  </a:srgbClr>
                </a:solidFill>
                <a:latin typeface="Arial"/>
                <a:cs typeface="Arial"/>
              </a:rPr>
              <a:t>6</a:t>
            </a:r>
            <a:r>
              <a:rPr sz="1280" b="1" dirty="0">
                <a:solidFill>
                  <a:srgbClr val="2B2B2B">
                    <a:alpha val="100000"/>
                  </a:srgbClr>
                </a:solidFill>
                <a:latin typeface="Arial"/>
                <a:cs typeface="Arial"/>
              </a:rPr>
              <a:t>%</a:t>
            </a:r>
          </a:p>
        </p:txBody>
      </p:sp>
      <p:sp>
        <p:nvSpPr>
          <p:cNvPr id="76" name="tx33">
            <a:extLst>
              <a:ext uri="{FF2B5EF4-FFF2-40B4-BE49-F238E27FC236}">
                <a16:creationId xmlns:a16="http://schemas.microsoft.com/office/drawing/2014/main" id="{802DB0A1-3C67-9AE7-915F-126302E282EB}"/>
              </a:ext>
            </a:extLst>
          </p:cNvPr>
          <p:cNvSpPr/>
          <p:nvPr/>
        </p:nvSpPr>
        <p:spPr>
          <a:xfrm>
            <a:off x="10717668" y="2514359"/>
            <a:ext cx="376562" cy="140129"/>
          </a:xfrm>
          <a:prstGeom prst="rect">
            <a:avLst/>
          </a:prstGeom>
          <a:noFill/>
        </p:spPr>
        <p:txBody>
          <a:bodyPr wrap="none" lIns="0" tIns="0" rIns="0" bIns="0" anchor="ctr" anchorCtr="1"/>
          <a:lstStyle/>
          <a:p>
            <a:pPr marL="0" marR="0" indent="0" algn="l">
              <a:lnSpc>
                <a:spcPts val="1280"/>
              </a:lnSpc>
              <a:spcBef>
                <a:spcPts val="0"/>
              </a:spcBef>
              <a:spcAft>
                <a:spcPts val="0"/>
              </a:spcAft>
            </a:pPr>
            <a:r>
              <a:rPr sz="1280" b="1" dirty="0">
                <a:solidFill>
                  <a:srgbClr val="FFFFFF">
                    <a:alpha val="100000"/>
                  </a:srgbClr>
                </a:solidFill>
                <a:latin typeface="Arial"/>
                <a:cs typeface="Arial"/>
              </a:rPr>
              <a:t>1</a:t>
            </a:r>
            <a:r>
              <a:rPr lang="en-US" sz="1280" b="1" dirty="0">
                <a:solidFill>
                  <a:srgbClr val="FFFFFF">
                    <a:alpha val="100000"/>
                  </a:srgbClr>
                </a:solidFill>
                <a:latin typeface="Arial"/>
                <a:cs typeface="Arial"/>
              </a:rPr>
              <a:t>4</a:t>
            </a:r>
            <a:r>
              <a:rPr sz="1280" b="1" dirty="0">
                <a:solidFill>
                  <a:srgbClr val="FFFFFF">
                    <a:alpha val="100000"/>
                  </a:srgbClr>
                </a:solidFill>
                <a:latin typeface="Arial"/>
                <a:cs typeface="Aria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black_box_title"/>
          <p:cNvSpPr>
            <a:spLocks noGrp="1"/>
          </p:cNvSpPr>
          <p:nvPr>
            <p:ph type="body" sz="quarter" idx="13" hasCustomPrompt="1"/>
          </p:nvPr>
        </p:nvSpPr>
        <p:spPr>
          <a:xfrm>
            <a:off x="1073744" y="672572"/>
            <a:ext cx="6858000" cy="176493"/>
          </a:xfrm>
        </p:spPr>
        <p:txBody>
          <a:bodyPr/>
          <a:lstStyle/>
          <a:p>
            <a:r>
              <a:rPr lang="en-US" dirty="0"/>
              <a:t>TRAVEL PATTERNS</a:t>
            </a:r>
          </a:p>
        </p:txBody>
      </p:sp>
      <p:sp>
        <p:nvSpPr>
          <p:cNvPr id="41"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42" name="qnum"/>
          <p:cNvSpPr>
            <a:spLocks noGrp="1"/>
          </p:cNvSpPr>
          <p:nvPr>
            <p:ph type="body" sz="quarter" idx="14" hasCustomPrompt="1"/>
          </p:nvPr>
        </p:nvSpPr>
        <p:spPr>
          <a:xfrm>
            <a:off x="-1859501" y="-875507"/>
            <a:ext cx="1673225" cy="728663"/>
          </a:xfrm>
        </p:spPr>
        <p:txBody>
          <a:bodyPr/>
          <a:lstStyle/>
          <a:p>
            <a:r>
              <a:rPr dirty="0"/>
              <a:t>OAAAdem2</a:t>
            </a:r>
          </a:p>
        </p:txBody>
      </p:sp>
      <p:sp>
        <p:nvSpPr>
          <p:cNvPr id="45" name="main_title">
            <a:extLst>
              <a:ext uri="{FF2B5EF4-FFF2-40B4-BE49-F238E27FC236}">
                <a16:creationId xmlns:a16="http://schemas.microsoft.com/office/drawing/2014/main" id="{EA99325A-8F58-0BEA-157A-409BF7D02C1C}"/>
              </a:ext>
            </a:extLst>
          </p:cNvPr>
          <p:cNvSpPr txBox="1">
            <a:spLocks/>
          </p:cNvSpPr>
          <p:nvPr/>
        </p:nvSpPr>
        <p:spPr>
          <a:xfrm>
            <a:off x="1075429" y="914132"/>
            <a:ext cx="10594246" cy="2257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200" b="0" i="0" kern="1200" spc="0" baseline="0">
                <a:solidFill>
                  <a:schemeClr val="tx1"/>
                </a:solidFill>
                <a:latin typeface="Georgia" panose="02040502050405020303" pitchFamily="18" charset="0"/>
                <a:ea typeface="EB Garamond" pitchFamily="2" charset="0"/>
                <a:cs typeface="+mj-cs"/>
              </a:defRPr>
            </a:lvl1pPr>
          </a:lstStyle>
          <a:p>
            <a:r>
              <a:rPr lang="en-US" sz="1800" dirty="0"/>
              <a:t>Over three-quarters of employed adults </a:t>
            </a:r>
            <a:r>
              <a:rPr lang="en-US" sz="1800" i="1" dirty="0"/>
              <a:t>travel to work at least part of the week </a:t>
            </a:r>
            <a:r>
              <a:rPr lang="en-US" sz="1800" dirty="0"/>
              <a:t>(77%), over half </a:t>
            </a:r>
            <a:r>
              <a:rPr lang="en-US" sz="1800" i="1" dirty="0"/>
              <a:t>travel every workday</a:t>
            </a:r>
            <a:r>
              <a:rPr lang="en-US" sz="1800" dirty="0"/>
              <a:t> (55%), one-fifth are in a </a:t>
            </a:r>
            <a:r>
              <a:rPr lang="en-US" sz="1800" i="1" dirty="0"/>
              <a:t>hybrid model of part-time commuting </a:t>
            </a:r>
            <a:r>
              <a:rPr lang="en-US" sz="1800" dirty="0"/>
              <a:t>(22%) or </a:t>
            </a:r>
            <a:r>
              <a:rPr lang="en-US" sz="1800" i="1" dirty="0"/>
              <a:t>work from home </a:t>
            </a:r>
            <a:r>
              <a:rPr lang="en-US" sz="1800" dirty="0"/>
              <a:t>(20%), and one-in-ten </a:t>
            </a:r>
            <a:r>
              <a:rPr lang="en-US" sz="1800" i="1" dirty="0"/>
              <a:t>mostly travel to work but also work from home some days </a:t>
            </a:r>
            <a:r>
              <a:rPr lang="en-US" sz="1800" dirty="0"/>
              <a:t>(12%).</a:t>
            </a:r>
          </a:p>
        </p:txBody>
      </p:sp>
      <p:grpSp>
        <p:nvGrpSpPr>
          <p:cNvPr id="46" name="Group 45">
            <a:extLst>
              <a:ext uri="{FF2B5EF4-FFF2-40B4-BE49-F238E27FC236}">
                <a16:creationId xmlns:a16="http://schemas.microsoft.com/office/drawing/2014/main" id="{7F46ECF1-7631-07AA-DAB9-78FC29A8E77A}"/>
              </a:ext>
            </a:extLst>
          </p:cNvPr>
          <p:cNvGrpSpPr/>
          <p:nvPr/>
        </p:nvGrpSpPr>
        <p:grpSpPr>
          <a:xfrm>
            <a:off x="747181" y="2207615"/>
            <a:ext cx="2705971" cy="4222308"/>
            <a:chOff x="1561218" y="2117440"/>
            <a:chExt cx="2705971" cy="3796499"/>
          </a:xfrm>
        </p:grpSpPr>
        <p:sp>
          <p:nvSpPr>
            <p:cNvPr id="77" name="rc4">
              <a:extLst>
                <a:ext uri="{FF2B5EF4-FFF2-40B4-BE49-F238E27FC236}">
                  <a16:creationId xmlns:a16="http://schemas.microsoft.com/office/drawing/2014/main" id="{35255A47-0F0F-30FC-271B-72DCC64D37CE}"/>
                </a:ext>
              </a:extLst>
            </p:cNvPr>
            <p:cNvSpPr/>
            <p:nvPr/>
          </p:nvSpPr>
          <p:spPr>
            <a:xfrm>
              <a:off x="1561218" y="2117440"/>
              <a:ext cx="1065988" cy="3283758"/>
            </a:xfrm>
            <a:prstGeom prst="rect">
              <a:avLst/>
            </a:prstGeom>
            <a:solidFill>
              <a:srgbClr val="4657CE"/>
            </a:solidFill>
            <a:ln>
              <a:solidFill>
                <a:srgbClr val="4657CE"/>
              </a:solidFill>
            </a:ln>
          </p:spPr>
          <p:txBody>
            <a:bodyPr/>
            <a:lstStyle/>
            <a:p>
              <a:endParaRPr dirty="0"/>
            </a:p>
          </p:txBody>
        </p:sp>
        <p:sp>
          <p:nvSpPr>
            <p:cNvPr id="78" name="rc5">
              <a:extLst>
                <a:ext uri="{FF2B5EF4-FFF2-40B4-BE49-F238E27FC236}">
                  <a16:creationId xmlns:a16="http://schemas.microsoft.com/office/drawing/2014/main" id="{7C52B864-0B68-CDB7-5C21-5B4F0ACBC7B9}"/>
                </a:ext>
              </a:extLst>
            </p:cNvPr>
            <p:cNvSpPr/>
            <p:nvPr/>
          </p:nvSpPr>
          <p:spPr>
            <a:xfrm>
              <a:off x="3201201" y="4072928"/>
              <a:ext cx="1065988" cy="1328270"/>
            </a:xfrm>
            <a:prstGeom prst="rect">
              <a:avLst/>
            </a:prstGeom>
            <a:solidFill>
              <a:schemeClr val="accent3"/>
            </a:solidFill>
            <a:ln>
              <a:solidFill>
                <a:schemeClr val="accent3"/>
              </a:solidFill>
            </a:ln>
          </p:spPr>
          <p:txBody>
            <a:bodyPr/>
            <a:lstStyle/>
            <a:p>
              <a:endParaRPr dirty="0"/>
            </a:p>
          </p:txBody>
        </p:sp>
        <p:sp>
          <p:nvSpPr>
            <p:cNvPr id="84" name="tx10">
              <a:extLst>
                <a:ext uri="{FF2B5EF4-FFF2-40B4-BE49-F238E27FC236}">
                  <a16:creationId xmlns:a16="http://schemas.microsoft.com/office/drawing/2014/main" id="{C6000FF4-8FA6-4E58-CDBA-A83EB2495F06}"/>
                </a:ext>
              </a:extLst>
            </p:cNvPr>
            <p:cNvSpPr/>
            <p:nvPr/>
          </p:nvSpPr>
          <p:spPr>
            <a:xfrm>
              <a:off x="1804988" y="2391402"/>
              <a:ext cx="578449" cy="210739"/>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chemeClr val="bg1"/>
                  </a:solidFill>
                  <a:latin typeface="Arial"/>
                  <a:cs typeface="Arial"/>
                </a:rPr>
                <a:t>55%</a:t>
              </a:r>
            </a:p>
          </p:txBody>
        </p:sp>
        <p:sp>
          <p:nvSpPr>
            <p:cNvPr id="85" name="tx11">
              <a:extLst>
                <a:ext uri="{FF2B5EF4-FFF2-40B4-BE49-F238E27FC236}">
                  <a16:creationId xmlns:a16="http://schemas.microsoft.com/office/drawing/2014/main" id="{54ABDD4F-E69B-6393-2C84-BC93897A590D}"/>
                </a:ext>
              </a:extLst>
            </p:cNvPr>
            <p:cNvSpPr/>
            <p:nvPr/>
          </p:nvSpPr>
          <p:spPr>
            <a:xfrm>
              <a:off x="3444970" y="4406548"/>
              <a:ext cx="578449" cy="215075"/>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rgbClr val="2B2B2B">
                      <a:alpha val="100000"/>
                    </a:srgbClr>
                  </a:solidFill>
                  <a:latin typeface="Arial"/>
                  <a:cs typeface="Arial"/>
                </a:rPr>
                <a:t>2</a:t>
              </a:r>
              <a:r>
                <a:rPr lang="en-US" sz="2276" b="1" dirty="0">
                  <a:solidFill>
                    <a:srgbClr val="2B2B2B">
                      <a:alpha val="100000"/>
                    </a:srgbClr>
                  </a:solidFill>
                  <a:latin typeface="Arial"/>
                  <a:cs typeface="Arial"/>
                </a:rPr>
                <a:t>2</a:t>
              </a:r>
              <a:r>
                <a:rPr sz="2276" b="1" dirty="0">
                  <a:solidFill>
                    <a:srgbClr val="2B2B2B">
                      <a:alpha val="100000"/>
                    </a:srgbClr>
                  </a:solidFill>
                  <a:latin typeface="Arial"/>
                  <a:cs typeface="Arial"/>
                </a:rPr>
                <a:t>%</a:t>
              </a:r>
            </a:p>
          </p:txBody>
        </p:sp>
        <p:sp>
          <p:nvSpPr>
            <p:cNvPr id="90" name="tx16">
              <a:extLst>
                <a:ext uri="{FF2B5EF4-FFF2-40B4-BE49-F238E27FC236}">
                  <a16:creationId xmlns:a16="http://schemas.microsoft.com/office/drawing/2014/main" id="{E535446A-D53A-467C-7D4D-52BE2A7C8E0A}"/>
                </a:ext>
              </a:extLst>
            </p:cNvPr>
            <p:cNvSpPr/>
            <p:nvPr/>
          </p:nvSpPr>
          <p:spPr>
            <a:xfrm>
              <a:off x="1780802" y="5471370"/>
              <a:ext cx="626821"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travel to</a:t>
              </a:r>
            </a:p>
          </p:txBody>
        </p:sp>
        <p:sp>
          <p:nvSpPr>
            <p:cNvPr id="91" name="tx17">
              <a:extLst>
                <a:ext uri="{FF2B5EF4-FFF2-40B4-BE49-F238E27FC236}">
                  <a16:creationId xmlns:a16="http://schemas.microsoft.com/office/drawing/2014/main" id="{D37E8991-C47A-6972-EB82-81838337B072}"/>
                </a:ext>
              </a:extLst>
            </p:cNvPr>
            <p:cNvSpPr/>
            <p:nvPr/>
          </p:nvSpPr>
          <p:spPr>
            <a:xfrm>
              <a:off x="1704602" y="5604567"/>
              <a:ext cx="779221" cy="14477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my place of</a:t>
              </a:r>
            </a:p>
          </p:txBody>
        </p:sp>
        <p:sp>
          <p:nvSpPr>
            <p:cNvPr id="92" name="tx18">
              <a:extLst>
                <a:ext uri="{FF2B5EF4-FFF2-40B4-BE49-F238E27FC236}">
                  <a16:creationId xmlns:a16="http://schemas.microsoft.com/office/drawing/2014/main" id="{F138FC70-C037-4D7D-58BF-B173CA5729DA}"/>
                </a:ext>
              </a:extLst>
            </p:cNvPr>
            <p:cNvSpPr/>
            <p:nvPr/>
          </p:nvSpPr>
          <p:spPr>
            <a:xfrm>
              <a:off x="1793527" y="5800554"/>
              <a:ext cx="601370" cy="113385"/>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business</a:t>
              </a:r>
            </a:p>
          </p:txBody>
        </p:sp>
        <p:sp>
          <p:nvSpPr>
            <p:cNvPr id="93" name="tx19">
              <a:extLst>
                <a:ext uri="{FF2B5EF4-FFF2-40B4-BE49-F238E27FC236}">
                  <a16:creationId xmlns:a16="http://schemas.microsoft.com/office/drawing/2014/main" id="{9C5FF4D5-8837-3AAA-4106-D49B71685035}"/>
                </a:ext>
              </a:extLst>
            </p:cNvPr>
            <p:cNvSpPr/>
            <p:nvPr/>
          </p:nvSpPr>
          <p:spPr>
            <a:xfrm>
              <a:off x="3357386" y="5470912"/>
              <a:ext cx="753618" cy="113842"/>
            </a:xfrm>
            <a:prstGeom prst="rect">
              <a:avLst/>
            </a:prstGeom>
            <a:noFill/>
          </p:spPr>
          <p:txBody>
            <a:bodyPr wrap="none" lIns="0" tIns="0" rIns="0" bIns="0" anchor="ctr" anchorCtr="1"/>
            <a:lstStyle/>
            <a:p>
              <a:pPr marL="0" marR="0" indent="0" algn="l">
                <a:lnSpc>
                  <a:spcPts val="1200"/>
                </a:lnSpc>
                <a:spcBef>
                  <a:spcPts val="0"/>
                </a:spcBef>
                <a:spcAft>
                  <a:spcPts val="0"/>
                </a:spcAft>
              </a:pPr>
              <a:r>
                <a:rPr lang="en-US" sz="1200" dirty="0">
                  <a:solidFill>
                    <a:srgbClr val="2B2B2B">
                      <a:alpha val="100000"/>
                    </a:srgbClr>
                  </a:solidFill>
                  <a:latin typeface="Arial"/>
                  <a:cs typeface="Arial"/>
                </a:rPr>
                <a:t>Hybrid travel</a:t>
              </a:r>
              <a:endParaRPr sz="1200" dirty="0">
                <a:solidFill>
                  <a:srgbClr val="2B2B2B">
                    <a:alpha val="100000"/>
                  </a:srgbClr>
                </a:solidFill>
                <a:latin typeface="Arial"/>
                <a:cs typeface="Arial"/>
              </a:endParaRPr>
            </a:p>
          </p:txBody>
        </p:sp>
      </p:grpSp>
      <p:sp>
        <p:nvSpPr>
          <p:cNvPr id="66" name="rc5">
            <a:extLst>
              <a:ext uri="{FF2B5EF4-FFF2-40B4-BE49-F238E27FC236}">
                <a16:creationId xmlns:a16="http://schemas.microsoft.com/office/drawing/2014/main" id="{CADFB1B1-E8D3-2B8E-D071-D8BA07E9FA06}"/>
              </a:ext>
            </a:extLst>
          </p:cNvPr>
          <p:cNvSpPr/>
          <p:nvPr/>
        </p:nvSpPr>
        <p:spPr>
          <a:xfrm>
            <a:off x="4023420" y="4531653"/>
            <a:ext cx="1065988" cy="1328020"/>
          </a:xfrm>
          <a:prstGeom prst="rect">
            <a:avLst/>
          </a:prstGeom>
          <a:solidFill>
            <a:schemeClr val="accent1">
              <a:lumMod val="50000"/>
            </a:schemeClr>
          </a:solidFill>
          <a:ln>
            <a:solidFill>
              <a:schemeClr val="accent1">
                <a:lumMod val="50000"/>
              </a:schemeClr>
            </a:solidFill>
          </a:ln>
        </p:spPr>
        <p:txBody>
          <a:bodyPr/>
          <a:lstStyle/>
          <a:p>
            <a:endParaRPr dirty="0"/>
          </a:p>
        </p:txBody>
      </p:sp>
      <p:sp>
        <p:nvSpPr>
          <p:cNvPr id="67" name="rc6">
            <a:extLst>
              <a:ext uri="{FF2B5EF4-FFF2-40B4-BE49-F238E27FC236}">
                <a16:creationId xmlns:a16="http://schemas.microsoft.com/office/drawing/2014/main" id="{48E70332-8457-FD9D-FB8F-9A788F86DACA}"/>
              </a:ext>
            </a:extLst>
          </p:cNvPr>
          <p:cNvSpPr/>
          <p:nvPr/>
        </p:nvSpPr>
        <p:spPr>
          <a:xfrm>
            <a:off x="5663402" y="5062861"/>
            <a:ext cx="1065988" cy="796812"/>
          </a:xfrm>
          <a:prstGeom prst="rect">
            <a:avLst/>
          </a:prstGeom>
          <a:solidFill>
            <a:schemeClr val="accent1"/>
          </a:solidFill>
          <a:ln>
            <a:solidFill>
              <a:schemeClr val="accent1"/>
            </a:solidFill>
          </a:ln>
        </p:spPr>
        <p:txBody>
          <a:bodyPr/>
          <a:lstStyle/>
          <a:p>
            <a:endParaRPr dirty="0"/>
          </a:p>
        </p:txBody>
      </p:sp>
      <p:sp>
        <p:nvSpPr>
          <p:cNvPr id="68" name="rc7">
            <a:extLst>
              <a:ext uri="{FF2B5EF4-FFF2-40B4-BE49-F238E27FC236}">
                <a16:creationId xmlns:a16="http://schemas.microsoft.com/office/drawing/2014/main" id="{9DCC9497-CC42-54D3-A94D-53B981F85DA8}"/>
              </a:ext>
            </a:extLst>
          </p:cNvPr>
          <p:cNvSpPr/>
          <p:nvPr/>
        </p:nvSpPr>
        <p:spPr>
          <a:xfrm>
            <a:off x="7303385" y="5461268"/>
            <a:ext cx="1065988" cy="398406"/>
          </a:xfrm>
          <a:prstGeom prst="rect">
            <a:avLst/>
          </a:prstGeom>
          <a:solidFill>
            <a:srgbClr val="8069FF"/>
          </a:solidFill>
          <a:ln>
            <a:solidFill>
              <a:srgbClr val="8069FF"/>
            </a:solidFill>
          </a:ln>
        </p:spPr>
        <p:txBody>
          <a:bodyPr/>
          <a:lstStyle/>
          <a:p>
            <a:endParaRPr dirty="0"/>
          </a:p>
        </p:txBody>
      </p:sp>
      <p:sp>
        <p:nvSpPr>
          <p:cNvPr id="69" name="rc8">
            <a:extLst>
              <a:ext uri="{FF2B5EF4-FFF2-40B4-BE49-F238E27FC236}">
                <a16:creationId xmlns:a16="http://schemas.microsoft.com/office/drawing/2014/main" id="{A0A0B031-FDC9-6FF6-4DC7-745B43E1F96A}"/>
              </a:ext>
            </a:extLst>
          </p:cNvPr>
          <p:cNvSpPr/>
          <p:nvPr/>
        </p:nvSpPr>
        <p:spPr>
          <a:xfrm>
            <a:off x="8943367" y="5594070"/>
            <a:ext cx="1065988" cy="265603"/>
          </a:xfrm>
          <a:prstGeom prst="rect">
            <a:avLst/>
          </a:prstGeom>
          <a:solidFill>
            <a:srgbClr val="D600AB"/>
          </a:solidFill>
          <a:ln>
            <a:solidFill>
              <a:srgbClr val="D600AB"/>
            </a:solidFill>
          </a:ln>
        </p:spPr>
        <p:txBody>
          <a:bodyPr/>
          <a:lstStyle/>
          <a:p>
            <a:endParaRPr dirty="0"/>
          </a:p>
        </p:txBody>
      </p:sp>
      <p:sp>
        <p:nvSpPr>
          <p:cNvPr id="70" name="rc9">
            <a:extLst>
              <a:ext uri="{FF2B5EF4-FFF2-40B4-BE49-F238E27FC236}">
                <a16:creationId xmlns:a16="http://schemas.microsoft.com/office/drawing/2014/main" id="{9B49F0A1-1DC9-73B4-8840-6AC73B60D086}"/>
              </a:ext>
            </a:extLst>
          </p:cNvPr>
          <p:cNvSpPr/>
          <p:nvPr/>
        </p:nvSpPr>
        <p:spPr>
          <a:xfrm>
            <a:off x="10583350" y="5594070"/>
            <a:ext cx="1065988" cy="265603"/>
          </a:xfrm>
          <a:prstGeom prst="rect">
            <a:avLst/>
          </a:prstGeom>
          <a:solidFill>
            <a:schemeClr val="bg2">
              <a:lumMod val="75000"/>
            </a:schemeClr>
          </a:solidFill>
          <a:ln>
            <a:solidFill>
              <a:schemeClr val="bg2">
                <a:lumMod val="75000"/>
              </a:schemeClr>
            </a:solidFill>
          </a:ln>
        </p:spPr>
        <p:txBody>
          <a:bodyPr/>
          <a:lstStyle/>
          <a:p>
            <a:endParaRPr dirty="0"/>
          </a:p>
        </p:txBody>
      </p:sp>
      <p:sp>
        <p:nvSpPr>
          <p:cNvPr id="71" name="tx11">
            <a:extLst>
              <a:ext uri="{FF2B5EF4-FFF2-40B4-BE49-F238E27FC236}">
                <a16:creationId xmlns:a16="http://schemas.microsoft.com/office/drawing/2014/main" id="{3F89F47A-F3EF-9DE2-EB03-49345A686825}"/>
              </a:ext>
            </a:extLst>
          </p:cNvPr>
          <p:cNvSpPr/>
          <p:nvPr/>
        </p:nvSpPr>
        <p:spPr>
          <a:xfrm>
            <a:off x="4267189" y="4831518"/>
            <a:ext cx="578449" cy="239197"/>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chemeClr val="bg1"/>
                </a:solidFill>
                <a:latin typeface="Arial"/>
                <a:cs typeface="Arial"/>
              </a:rPr>
              <a:t>20%</a:t>
            </a:r>
          </a:p>
        </p:txBody>
      </p:sp>
      <p:sp>
        <p:nvSpPr>
          <p:cNvPr id="72" name="tx12">
            <a:extLst>
              <a:ext uri="{FF2B5EF4-FFF2-40B4-BE49-F238E27FC236}">
                <a16:creationId xmlns:a16="http://schemas.microsoft.com/office/drawing/2014/main" id="{CD5F8420-2147-D105-D829-0C8831F16F91}"/>
              </a:ext>
            </a:extLst>
          </p:cNvPr>
          <p:cNvSpPr/>
          <p:nvPr/>
        </p:nvSpPr>
        <p:spPr>
          <a:xfrm>
            <a:off x="7627519" y="4987694"/>
            <a:ext cx="417720" cy="239197"/>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rgbClr val="2B2B2B">
                    <a:alpha val="100000"/>
                  </a:srgbClr>
                </a:solidFill>
                <a:latin typeface="Arial"/>
                <a:cs typeface="Arial"/>
              </a:rPr>
              <a:t>6%</a:t>
            </a:r>
          </a:p>
        </p:txBody>
      </p:sp>
      <p:sp>
        <p:nvSpPr>
          <p:cNvPr id="73" name="tx13">
            <a:extLst>
              <a:ext uri="{FF2B5EF4-FFF2-40B4-BE49-F238E27FC236}">
                <a16:creationId xmlns:a16="http://schemas.microsoft.com/office/drawing/2014/main" id="{1D44E3F3-4613-BB86-A58A-E75E167EB0F9}"/>
              </a:ext>
            </a:extLst>
          </p:cNvPr>
          <p:cNvSpPr/>
          <p:nvPr/>
        </p:nvSpPr>
        <p:spPr>
          <a:xfrm>
            <a:off x="9267501" y="5125318"/>
            <a:ext cx="417720" cy="234375"/>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rgbClr val="2B2B2B">
                    <a:alpha val="100000"/>
                  </a:srgbClr>
                </a:solidFill>
                <a:latin typeface="Arial"/>
                <a:cs typeface="Arial"/>
              </a:rPr>
              <a:t>4%</a:t>
            </a:r>
          </a:p>
        </p:txBody>
      </p:sp>
      <p:sp>
        <p:nvSpPr>
          <p:cNvPr id="74" name="tx14">
            <a:extLst>
              <a:ext uri="{FF2B5EF4-FFF2-40B4-BE49-F238E27FC236}">
                <a16:creationId xmlns:a16="http://schemas.microsoft.com/office/drawing/2014/main" id="{A83F7636-9539-5DE5-DD97-8498B358E8D1}"/>
              </a:ext>
            </a:extLst>
          </p:cNvPr>
          <p:cNvSpPr/>
          <p:nvPr/>
        </p:nvSpPr>
        <p:spPr>
          <a:xfrm>
            <a:off x="10907484" y="5125318"/>
            <a:ext cx="417720" cy="234375"/>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solidFill>
                  <a:srgbClr val="2B2B2B">
                    <a:alpha val="100000"/>
                  </a:srgbClr>
                </a:solidFill>
                <a:latin typeface="Arial"/>
                <a:cs typeface="Arial"/>
              </a:rPr>
              <a:t>4%</a:t>
            </a:r>
          </a:p>
        </p:txBody>
      </p:sp>
      <p:sp>
        <p:nvSpPr>
          <p:cNvPr id="75" name="tx15">
            <a:extLst>
              <a:ext uri="{FF2B5EF4-FFF2-40B4-BE49-F238E27FC236}">
                <a16:creationId xmlns:a16="http://schemas.microsoft.com/office/drawing/2014/main" id="{045B191C-7EA4-C868-BFF2-873551E82886}"/>
              </a:ext>
            </a:extLst>
          </p:cNvPr>
          <p:cNvSpPr/>
          <p:nvPr/>
        </p:nvSpPr>
        <p:spPr>
          <a:xfrm>
            <a:off x="5907172" y="5362726"/>
            <a:ext cx="578449" cy="239197"/>
          </a:xfrm>
          <a:prstGeom prst="rect">
            <a:avLst/>
          </a:prstGeom>
          <a:noFill/>
        </p:spPr>
        <p:txBody>
          <a:bodyPr wrap="none" lIns="0" tIns="0" rIns="0" bIns="0" anchor="ctr" anchorCtr="1"/>
          <a:lstStyle/>
          <a:p>
            <a:pPr marL="0" marR="0" indent="0" algn="l">
              <a:lnSpc>
                <a:spcPts val="2276"/>
              </a:lnSpc>
              <a:spcBef>
                <a:spcPts val="0"/>
              </a:spcBef>
              <a:spcAft>
                <a:spcPts val="0"/>
              </a:spcAft>
            </a:pPr>
            <a:r>
              <a:rPr sz="2276" b="1" dirty="0">
                <a:latin typeface="Arial"/>
                <a:cs typeface="Arial"/>
              </a:rPr>
              <a:t>12%</a:t>
            </a:r>
          </a:p>
        </p:txBody>
      </p:sp>
      <p:sp>
        <p:nvSpPr>
          <p:cNvPr id="76" name="tx19">
            <a:extLst>
              <a:ext uri="{FF2B5EF4-FFF2-40B4-BE49-F238E27FC236}">
                <a16:creationId xmlns:a16="http://schemas.microsoft.com/office/drawing/2014/main" id="{F41C519E-3AEB-4B6B-4B28-8724092C36B0}"/>
              </a:ext>
            </a:extLst>
          </p:cNvPr>
          <p:cNvSpPr/>
          <p:nvPr/>
        </p:nvSpPr>
        <p:spPr>
          <a:xfrm>
            <a:off x="4179605" y="5937206"/>
            <a:ext cx="753618" cy="12661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work from</a:t>
            </a:r>
          </a:p>
        </p:txBody>
      </p:sp>
      <p:sp>
        <p:nvSpPr>
          <p:cNvPr id="112" name="tx20">
            <a:extLst>
              <a:ext uri="{FF2B5EF4-FFF2-40B4-BE49-F238E27FC236}">
                <a16:creationId xmlns:a16="http://schemas.microsoft.com/office/drawing/2014/main" id="{DE7B6BA4-FBA2-7DD7-C6A1-71D297DB625A}"/>
              </a:ext>
            </a:extLst>
          </p:cNvPr>
          <p:cNvSpPr/>
          <p:nvPr/>
        </p:nvSpPr>
        <p:spPr>
          <a:xfrm>
            <a:off x="4365838" y="6120768"/>
            <a:ext cx="381152" cy="12610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home</a:t>
            </a:r>
          </a:p>
        </p:txBody>
      </p:sp>
      <p:sp>
        <p:nvSpPr>
          <p:cNvPr id="113" name="tx21">
            <a:extLst>
              <a:ext uri="{FF2B5EF4-FFF2-40B4-BE49-F238E27FC236}">
                <a16:creationId xmlns:a16="http://schemas.microsoft.com/office/drawing/2014/main" id="{82C26EE4-8AD6-59E8-38D3-01E5CA9340E3}"/>
              </a:ext>
            </a:extLst>
          </p:cNvPr>
          <p:cNvSpPr/>
          <p:nvPr/>
        </p:nvSpPr>
        <p:spPr>
          <a:xfrm>
            <a:off x="5726395" y="5903307"/>
            <a:ext cx="940003" cy="16050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mostly travel</a:t>
            </a:r>
          </a:p>
        </p:txBody>
      </p:sp>
      <p:sp>
        <p:nvSpPr>
          <p:cNvPr id="114" name="tx22">
            <a:extLst>
              <a:ext uri="{FF2B5EF4-FFF2-40B4-BE49-F238E27FC236}">
                <a16:creationId xmlns:a16="http://schemas.microsoft.com/office/drawing/2014/main" id="{AB8CB0C7-CC11-9598-D98F-953253B99078}"/>
              </a:ext>
            </a:extLst>
          </p:cNvPr>
          <p:cNvSpPr/>
          <p:nvPr/>
        </p:nvSpPr>
        <p:spPr>
          <a:xfrm>
            <a:off x="5722052" y="6085852"/>
            <a:ext cx="948689" cy="16101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to my place of</a:t>
            </a:r>
          </a:p>
        </p:txBody>
      </p:sp>
      <p:sp>
        <p:nvSpPr>
          <p:cNvPr id="115" name="tx23">
            <a:extLst>
              <a:ext uri="{FF2B5EF4-FFF2-40B4-BE49-F238E27FC236}">
                <a16:creationId xmlns:a16="http://schemas.microsoft.com/office/drawing/2014/main" id="{7C8F24E5-FADC-99D8-1E51-6E62502D739C}"/>
              </a:ext>
            </a:extLst>
          </p:cNvPr>
          <p:cNvSpPr/>
          <p:nvPr/>
        </p:nvSpPr>
        <p:spPr>
          <a:xfrm>
            <a:off x="5768610" y="6303820"/>
            <a:ext cx="855573" cy="12610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business but</a:t>
            </a:r>
          </a:p>
        </p:txBody>
      </p:sp>
      <p:sp>
        <p:nvSpPr>
          <p:cNvPr id="116" name="tx24">
            <a:extLst>
              <a:ext uri="{FF2B5EF4-FFF2-40B4-BE49-F238E27FC236}">
                <a16:creationId xmlns:a16="http://schemas.microsoft.com/office/drawing/2014/main" id="{2FD175B3-F2D8-E73B-2312-130FA7A1C31E}"/>
              </a:ext>
            </a:extLst>
          </p:cNvPr>
          <p:cNvSpPr/>
          <p:nvPr/>
        </p:nvSpPr>
        <p:spPr>
          <a:xfrm>
            <a:off x="5650195" y="6486363"/>
            <a:ext cx="1092403" cy="12661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work from home</a:t>
            </a:r>
          </a:p>
        </p:txBody>
      </p:sp>
      <p:sp>
        <p:nvSpPr>
          <p:cNvPr id="117" name="tx25">
            <a:extLst>
              <a:ext uri="{FF2B5EF4-FFF2-40B4-BE49-F238E27FC236}">
                <a16:creationId xmlns:a16="http://schemas.microsoft.com/office/drawing/2014/main" id="{F3B4E240-0071-3CDD-EFA1-92D73112EB11}"/>
              </a:ext>
            </a:extLst>
          </p:cNvPr>
          <p:cNvSpPr/>
          <p:nvPr/>
        </p:nvSpPr>
        <p:spPr>
          <a:xfrm>
            <a:off x="5827970" y="6635517"/>
            <a:ext cx="736854" cy="16050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some days</a:t>
            </a:r>
          </a:p>
        </p:txBody>
      </p:sp>
      <p:sp>
        <p:nvSpPr>
          <p:cNvPr id="118" name="tx26">
            <a:extLst>
              <a:ext uri="{FF2B5EF4-FFF2-40B4-BE49-F238E27FC236}">
                <a16:creationId xmlns:a16="http://schemas.microsoft.com/office/drawing/2014/main" id="{C1D178D3-0330-E466-A590-6E8368E227EA}"/>
              </a:ext>
            </a:extLst>
          </p:cNvPr>
          <p:cNvSpPr/>
          <p:nvPr/>
        </p:nvSpPr>
        <p:spPr>
          <a:xfrm>
            <a:off x="7391828" y="5903307"/>
            <a:ext cx="889101" cy="16050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mostly work</a:t>
            </a:r>
          </a:p>
        </p:txBody>
      </p:sp>
      <p:sp>
        <p:nvSpPr>
          <p:cNvPr id="119" name="tx27">
            <a:extLst>
              <a:ext uri="{FF2B5EF4-FFF2-40B4-BE49-F238E27FC236}">
                <a16:creationId xmlns:a16="http://schemas.microsoft.com/office/drawing/2014/main" id="{69DA31EB-3C18-AD78-B830-534EC23C2A9D}"/>
              </a:ext>
            </a:extLst>
          </p:cNvPr>
          <p:cNvSpPr/>
          <p:nvPr/>
        </p:nvSpPr>
        <p:spPr>
          <a:xfrm>
            <a:off x="7472219" y="6086805"/>
            <a:ext cx="728319" cy="12661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from home</a:t>
            </a:r>
            <a:r>
              <a:rPr lang="en-US" sz="1200" dirty="0">
                <a:solidFill>
                  <a:srgbClr val="2B2B2B">
                    <a:alpha val="100000"/>
                  </a:srgbClr>
                </a:solidFill>
                <a:latin typeface="Arial"/>
                <a:cs typeface="Arial"/>
              </a:rPr>
              <a:t> but</a:t>
            </a:r>
            <a:endParaRPr sz="1200" dirty="0">
              <a:solidFill>
                <a:srgbClr val="2B2B2B">
                  <a:alpha val="100000"/>
                </a:srgbClr>
              </a:solidFill>
              <a:latin typeface="Arial"/>
              <a:cs typeface="Arial"/>
            </a:endParaRPr>
          </a:p>
        </p:txBody>
      </p:sp>
      <p:sp>
        <p:nvSpPr>
          <p:cNvPr id="120" name="tx28">
            <a:extLst>
              <a:ext uri="{FF2B5EF4-FFF2-40B4-BE49-F238E27FC236}">
                <a16:creationId xmlns:a16="http://schemas.microsoft.com/office/drawing/2014/main" id="{15052019-979C-0721-01F6-D6FE2088229B}"/>
              </a:ext>
            </a:extLst>
          </p:cNvPr>
          <p:cNvSpPr/>
          <p:nvPr/>
        </p:nvSpPr>
        <p:spPr>
          <a:xfrm>
            <a:off x="7438234" y="6270367"/>
            <a:ext cx="796289" cy="12610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travel to</a:t>
            </a:r>
            <a:r>
              <a:rPr lang="en-US" sz="1200" dirty="0">
                <a:solidFill>
                  <a:srgbClr val="2B2B2B">
                    <a:alpha val="100000"/>
                  </a:srgbClr>
                </a:solidFill>
                <a:latin typeface="Arial"/>
                <a:cs typeface="Arial"/>
              </a:rPr>
              <a:t> my place</a:t>
            </a:r>
            <a:endParaRPr sz="1200" dirty="0">
              <a:solidFill>
                <a:srgbClr val="2B2B2B">
                  <a:alpha val="100000"/>
                </a:srgbClr>
              </a:solidFill>
              <a:latin typeface="Arial"/>
              <a:cs typeface="Arial"/>
            </a:endParaRPr>
          </a:p>
        </p:txBody>
      </p:sp>
      <p:sp>
        <p:nvSpPr>
          <p:cNvPr id="122" name="tx30">
            <a:extLst>
              <a:ext uri="{FF2B5EF4-FFF2-40B4-BE49-F238E27FC236}">
                <a16:creationId xmlns:a16="http://schemas.microsoft.com/office/drawing/2014/main" id="{AA36F77F-89A0-0506-0648-337336983C43}"/>
              </a:ext>
            </a:extLst>
          </p:cNvPr>
          <p:cNvSpPr/>
          <p:nvPr/>
        </p:nvSpPr>
        <p:spPr>
          <a:xfrm>
            <a:off x="7328201" y="6439467"/>
            <a:ext cx="1016355" cy="126102"/>
          </a:xfrm>
          <a:prstGeom prst="rect">
            <a:avLst/>
          </a:prstGeom>
          <a:noFill/>
        </p:spPr>
        <p:txBody>
          <a:bodyPr wrap="none" lIns="0" tIns="0" rIns="0" bIns="0" anchor="ctr" anchorCtr="1"/>
          <a:lstStyle/>
          <a:p>
            <a:pPr marL="0" marR="0" indent="0" algn="l">
              <a:lnSpc>
                <a:spcPts val="1200"/>
              </a:lnSpc>
              <a:spcBef>
                <a:spcPts val="0"/>
              </a:spcBef>
              <a:spcAft>
                <a:spcPts val="0"/>
              </a:spcAft>
            </a:pPr>
            <a:r>
              <a:rPr lang="en-US" sz="1200" dirty="0">
                <a:solidFill>
                  <a:srgbClr val="2B2B2B">
                    <a:alpha val="100000"/>
                  </a:srgbClr>
                </a:solidFill>
                <a:latin typeface="Arial"/>
                <a:cs typeface="Arial"/>
              </a:rPr>
              <a:t>of </a:t>
            </a:r>
            <a:r>
              <a:rPr sz="1200" dirty="0">
                <a:solidFill>
                  <a:srgbClr val="2B2B2B">
                    <a:alpha val="100000"/>
                  </a:srgbClr>
                </a:solidFill>
                <a:latin typeface="Arial"/>
                <a:cs typeface="Arial"/>
              </a:rPr>
              <a:t>business some</a:t>
            </a:r>
          </a:p>
        </p:txBody>
      </p:sp>
      <p:sp>
        <p:nvSpPr>
          <p:cNvPr id="123" name="tx31">
            <a:extLst>
              <a:ext uri="{FF2B5EF4-FFF2-40B4-BE49-F238E27FC236}">
                <a16:creationId xmlns:a16="http://schemas.microsoft.com/office/drawing/2014/main" id="{A9C7FDDF-F89A-7D9A-E0D0-9611DD2027B2}"/>
              </a:ext>
            </a:extLst>
          </p:cNvPr>
          <p:cNvSpPr/>
          <p:nvPr/>
        </p:nvSpPr>
        <p:spPr>
          <a:xfrm>
            <a:off x="7675445" y="6595549"/>
            <a:ext cx="321868" cy="16050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days</a:t>
            </a:r>
          </a:p>
        </p:txBody>
      </p:sp>
      <p:sp>
        <p:nvSpPr>
          <p:cNvPr id="124" name="tx32">
            <a:extLst>
              <a:ext uri="{FF2B5EF4-FFF2-40B4-BE49-F238E27FC236}">
                <a16:creationId xmlns:a16="http://schemas.microsoft.com/office/drawing/2014/main" id="{5D5F909B-F8BE-F701-E309-D448B6EA25A0}"/>
              </a:ext>
            </a:extLst>
          </p:cNvPr>
          <p:cNvSpPr/>
          <p:nvPr/>
        </p:nvSpPr>
        <p:spPr>
          <a:xfrm>
            <a:off x="9192593" y="5903307"/>
            <a:ext cx="567537" cy="160509"/>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I equally</a:t>
            </a:r>
          </a:p>
        </p:txBody>
      </p:sp>
      <p:sp>
        <p:nvSpPr>
          <p:cNvPr id="125" name="tx33">
            <a:extLst>
              <a:ext uri="{FF2B5EF4-FFF2-40B4-BE49-F238E27FC236}">
                <a16:creationId xmlns:a16="http://schemas.microsoft.com/office/drawing/2014/main" id="{F794A5AE-3454-DB79-8017-6DFACF61F951}"/>
              </a:ext>
            </a:extLst>
          </p:cNvPr>
          <p:cNvSpPr/>
          <p:nvPr/>
        </p:nvSpPr>
        <p:spPr>
          <a:xfrm>
            <a:off x="8930160" y="6086805"/>
            <a:ext cx="1092403" cy="126610"/>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work from home</a:t>
            </a:r>
          </a:p>
        </p:txBody>
      </p:sp>
      <p:sp>
        <p:nvSpPr>
          <p:cNvPr id="126" name="tx34">
            <a:extLst>
              <a:ext uri="{FF2B5EF4-FFF2-40B4-BE49-F238E27FC236}">
                <a16:creationId xmlns:a16="http://schemas.microsoft.com/office/drawing/2014/main" id="{C6029078-46C0-4759-1805-05A435EAB133}"/>
              </a:ext>
            </a:extLst>
          </p:cNvPr>
          <p:cNvSpPr/>
          <p:nvPr/>
        </p:nvSpPr>
        <p:spPr>
          <a:xfrm>
            <a:off x="9057033" y="6259216"/>
            <a:ext cx="838657" cy="12610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and travel to</a:t>
            </a:r>
          </a:p>
        </p:txBody>
      </p:sp>
      <p:sp>
        <p:nvSpPr>
          <p:cNvPr id="127" name="tx35">
            <a:extLst>
              <a:ext uri="{FF2B5EF4-FFF2-40B4-BE49-F238E27FC236}">
                <a16:creationId xmlns:a16="http://schemas.microsoft.com/office/drawing/2014/main" id="{E91B42CD-C37D-1E12-5725-EC4E4F55F13B}"/>
              </a:ext>
            </a:extLst>
          </p:cNvPr>
          <p:cNvSpPr/>
          <p:nvPr/>
        </p:nvSpPr>
        <p:spPr>
          <a:xfrm>
            <a:off x="9086751" y="6396201"/>
            <a:ext cx="779221" cy="161017"/>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my place of</a:t>
            </a:r>
          </a:p>
        </p:txBody>
      </p:sp>
      <p:sp>
        <p:nvSpPr>
          <p:cNvPr id="128" name="tx36">
            <a:extLst>
              <a:ext uri="{FF2B5EF4-FFF2-40B4-BE49-F238E27FC236}">
                <a16:creationId xmlns:a16="http://schemas.microsoft.com/office/drawing/2014/main" id="{337D13BE-DBDF-AFC2-FC5B-F63E3E9F723A}"/>
              </a:ext>
            </a:extLst>
          </p:cNvPr>
          <p:cNvSpPr/>
          <p:nvPr/>
        </p:nvSpPr>
        <p:spPr>
          <a:xfrm>
            <a:off x="9175676" y="6591868"/>
            <a:ext cx="601370" cy="126102"/>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business</a:t>
            </a:r>
          </a:p>
        </p:txBody>
      </p:sp>
      <p:sp>
        <p:nvSpPr>
          <p:cNvPr id="129" name="tx37">
            <a:extLst>
              <a:ext uri="{FF2B5EF4-FFF2-40B4-BE49-F238E27FC236}">
                <a16:creationId xmlns:a16="http://schemas.microsoft.com/office/drawing/2014/main" id="{3E1C429F-8F3B-5F61-433A-178F6A33E76F}"/>
              </a:ext>
            </a:extLst>
          </p:cNvPr>
          <p:cNvSpPr/>
          <p:nvPr/>
        </p:nvSpPr>
        <p:spPr>
          <a:xfrm>
            <a:off x="10591174" y="5900257"/>
            <a:ext cx="1050340" cy="163561"/>
          </a:xfrm>
          <a:prstGeom prst="rect">
            <a:avLst/>
          </a:prstGeom>
          <a:noFill/>
        </p:spPr>
        <p:txBody>
          <a:bodyPr wrap="none" lIns="0" tIns="0" rIns="0" bIns="0" anchor="ctr" anchorCtr="1"/>
          <a:lstStyle/>
          <a:p>
            <a:pPr marL="0" marR="0" indent="0" algn="l">
              <a:lnSpc>
                <a:spcPts val="1200"/>
              </a:lnSpc>
              <a:spcBef>
                <a:spcPts val="0"/>
              </a:spcBef>
              <a:spcAft>
                <a:spcPts val="0"/>
              </a:spcAft>
            </a:pPr>
            <a:r>
              <a:rPr sz="1200" dirty="0">
                <a:solidFill>
                  <a:srgbClr val="2B2B2B">
                    <a:alpha val="100000"/>
                  </a:srgbClr>
                </a:solidFill>
                <a:latin typeface="Arial"/>
                <a:cs typeface="Arial"/>
              </a:rPr>
              <a:t>Something else</a:t>
            </a:r>
          </a:p>
        </p:txBody>
      </p:sp>
      <p:sp>
        <p:nvSpPr>
          <p:cNvPr id="130" name="TextBox 129">
            <a:extLst>
              <a:ext uri="{FF2B5EF4-FFF2-40B4-BE49-F238E27FC236}">
                <a16:creationId xmlns:a16="http://schemas.microsoft.com/office/drawing/2014/main" id="{C500A02A-54F1-4AA9-898B-F5842880F3A3}"/>
              </a:ext>
            </a:extLst>
          </p:cNvPr>
          <p:cNvSpPr txBox="1"/>
          <p:nvPr/>
        </p:nvSpPr>
        <p:spPr>
          <a:xfrm>
            <a:off x="745079" y="6536113"/>
            <a:ext cx="4462541" cy="305960"/>
          </a:xfrm>
          <a:prstGeom prst="rect">
            <a:avLst/>
          </a:prstGeom>
        </p:spPr>
        <p:txBody>
          <a:bodyPr vert="horz" wrap="square" lIns="0" tIns="0" rIns="0" bIns="0" rtlCol="0" anchor="ctr" anchorCtr="0">
            <a:noAutofit/>
          </a:bodyPr>
          <a:lstStyle/>
          <a:p>
            <a:pPr algn="l"/>
            <a:r>
              <a:rPr lang="en-US" sz="800" i="1" baseline="0" dirty="0"/>
              <a:t>Hybrid Travel = I mostly travel to work but work from home some days + I mostly work from home but travel to work some days + I equally work from and travel to work.</a:t>
            </a:r>
          </a:p>
        </p:txBody>
      </p:sp>
      <p:sp>
        <p:nvSpPr>
          <p:cNvPr id="131" name="sub_title">
            <a:extLst>
              <a:ext uri="{FF2B5EF4-FFF2-40B4-BE49-F238E27FC236}">
                <a16:creationId xmlns:a16="http://schemas.microsoft.com/office/drawing/2014/main" id="{5D686E0E-0580-7C81-DA39-01EB86C090D8}"/>
              </a:ext>
            </a:extLst>
          </p:cNvPr>
          <p:cNvSpPr txBox="1">
            <a:spLocks/>
          </p:cNvSpPr>
          <p:nvPr/>
        </p:nvSpPr>
        <p:spPr>
          <a:xfrm>
            <a:off x="1075429" y="1781232"/>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Which statement best describes your work environment, even if none are exactly correct? </a:t>
            </a:r>
            <a:r>
              <a:rPr lang="en-US" sz="1200" b="1" dirty="0">
                <a:solidFill>
                  <a:schemeClr val="accent1"/>
                </a:solidFill>
              </a:rPr>
              <a:t>N = 805 ADULTS WHO ARE EMPLOYED, MOE = +/-3%</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a:extLst>
              <a:ext uri="{FF2B5EF4-FFF2-40B4-BE49-F238E27FC236}">
                <a16:creationId xmlns:a16="http://schemas.microsoft.com/office/drawing/2014/main" id="{BDABF911-E203-5C42-8E53-A4BDA21D0AAD}"/>
              </a:ext>
            </a:extLst>
          </p:cNvPr>
          <p:cNvPicPr>
            <a:picLocks/>
          </p:cNvPicPr>
          <p:nvPr/>
        </p:nvPicPr>
        <p:blipFill>
          <a:blip r:embed="rId2" cstate="print"/>
          <a:stretch>
            <a:fillRect/>
          </a:stretch>
        </p:blipFill>
        <p:spPr>
          <a:xfrm>
            <a:off x="1414272" y="2268856"/>
            <a:ext cx="9363456" cy="950976"/>
          </a:xfrm>
          <a:prstGeom prst="rect">
            <a:avLst/>
          </a:prstGeom>
        </p:spPr>
      </p:pic>
      <p:sp>
        <p:nvSpPr>
          <p:cNvPr id="3" name="section1"/>
          <p:cNvSpPr>
            <a:spLocks noGrp="1"/>
          </p:cNvSpPr>
          <p:nvPr>
            <p:ph type="body" sz="quarter" idx="46" hasCustomPrompt="1"/>
          </p:nvPr>
        </p:nvSpPr>
        <p:spPr>
          <a:xfrm>
            <a:off x="2029313" y="1560088"/>
            <a:ext cx="8133374" cy="671513"/>
          </a:xfrm>
        </p:spPr>
        <p:txBody>
          <a:bodyPr/>
          <a:lstStyle/>
          <a:p>
            <a:endParaRPr lang="en-US" dirty="0"/>
          </a:p>
          <a:p>
            <a:r>
              <a:rPr lang="en-US" dirty="0"/>
              <a:t>TRAVEL Modes and Commuting</a:t>
            </a:r>
          </a:p>
          <a:p>
            <a:endParaRPr lang="en-US" dirty="0"/>
          </a:p>
        </p:txBody>
      </p:sp>
      <p:sp>
        <p:nvSpPr>
          <p:cNvPr id="4" name="section2"/>
          <p:cNvSpPr>
            <a:spLocks noGrp="1"/>
          </p:cNvSpPr>
          <p:nvPr>
            <p:ph type="body" sz="quarter" idx="47" hasCustomPrompt="1"/>
          </p:nvPr>
        </p:nvSpPr>
        <p:spPr>
          <a:xfrm>
            <a:off x="2029313" y="2408588"/>
            <a:ext cx="8133374" cy="671513"/>
          </a:xfrm>
        </p:spPr>
        <p:txBody>
          <a:bodyPr/>
          <a:lstStyle/>
          <a:p>
            <a:r>
              <a:rPr lang="en-US" dirty="0">
                <a:solidFill>
                  <a:schemeClr val="bg1"/>
                </a:solidFill>
              </a:rPr>
              <a:t>AWARENESS OF OOH ADVERTISING</a:t>
            </a:r>
          </a:p>
        </p:txBody>
      </p:sp>
      <p:sp>
        <p:nvSpPr>
          <p:cNvPr id="5" name="section3"/>
          <p:cNvSpPr>
            <a:spLocks noGrp="1"/>
          </p:cNvSpPr>
          <p:nvPr>
            <p:ph type="body" sz="quarter" idx="48" hasCustomPrompt="1"/>
          </p:nvPr>
        </p:nvSpPr>
        <p:spPr>
          <a:xfrm>
            <a:off x="2029313" y="3257088"/>
            <a:ext cx="8133374" cy="671513"/>
          </a:xfrm>
        </p:spPr>
        <p:txBody>
          <a:bodyPr/>
          <a:lstStyle/>
          <a:p>
            <a:r>
              <a:rPr lang="en-US" dirty="0"/>
              <a:t>ENGAGEMENT WITH OOH ADVERTISING</a:t>
            </a:r>
          </a:p>
        </p:txBody>
      </p:sp>
      <p:sp>
        <p:nvSpPr>
          <p:cNvPr id="6" name="section4"/>
          <p:cNvSpPr>
            <a:spLocks noGrp="1"/>
          </p:cNvSpPr>
          <p:nvPr>
            <p:ph type="body" sz="quarter" idx="49" hasCustomPrompt="1"/>
          </p:nvPr>
        </p:nvSpPr>
        <p:spPr>
          <a:xfrm>
            <a:off x="2029313" y="4105255"/>
            <a:ext cx="8133374" cy="671513"/>
          </a:xfrm>
        </p:spPr>
        <p:txBody>
          <a:bodyPr/>
          <a:lstStyle/>
          <a:p>
            <a:r>
              <a:rPr lang="en-US" dirty="0"/>
              <a:t>appendix</a:t>
            </a:r>
          </a:p>
        </p:txBody>
      </p:sp>
      <p:sp>
        <p:nvSpPr>
          <p:cNvPr id="8" name="black_box_title"/>
          <p:cNvSpPr>
            <a:spLocks noGrp="1"/>
          </p:cNvSpPr>
          <p:nvPr>
            <p:ph type="body" sz="quarter" idx="38" hasCustomPrompt="1"/>
          </p:nvPr>
        </p:nvSpPr>
        <p:spPr>
          <a:xfrm>
            <a:off x="3523029" y="1097114"/>
            <a:ext cx="5145942" cy="176493"/>
          </a:xfrm>
        </p:spPr>
        <p:txBody>
          <a:bodyPr/>
          <a:lstStyle/>
          <a:p>
            <a:r>
              <a:rPr lang="en-US" dirty="0"/>
              <a:t>CONTENTS</a:t>
            </a:r>
          </a:p>
        </p:txBody>
      </p:sp>
    </p:spTree>
    <p:extLst>
      <p:ext uri="{BB962C8B-B14F-4D97-AF65-F5344CB8AC3E}">
        <p14:creationId xmlns:p14="http://schemas.microsoft.com/office/powerpoint/2010/main" val="218816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357423219"/>
              </p:ext>
            </p:extLst>
          </p:nvPr>
        </p:nvGraphicFramePr>
        <p:xfrm>
          <a:off x="1002859" y="2310986"/>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11" name="pt87">
            <a:extLst>
              <a:ext uri="{FF2B5EF4-FFF2-40B4-BE49-F238E27FC236}">
                <a16:creationId xmlns:a16="http://schemas.microsoft.com/office/drawing/2014/main" id="{A488B97C-8476-0185-A91B-179C065B80F1}"/>
              </a:ext>
            </a:extLst>
          </p:cNvPr>
          <p:cNvSpPr/>
          <p:nvPr/>
        </p:nvSpPr>
        <p:spPr>
          <a:xfrm>
            <a:off x="1836188"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2" name="pt89">
            <a:extLst>
              <a:ext uri="{FF2B5EF4-FFF2-40B4-BE49-F238E27FC236}">
                <a16:creationId xmlns:a16="http://schemas.microsoft.com/office/drawing/2014/main" id="{8C754AA6-5828-7A97-9E52-7656EDE5C8CD}"/>
              </a:ext>
            </a:extLst>
          </p:cNvPr>
          <p:cNvSpPr/>
          <p:nvPr/>
        </p:nvSpPr>
        <p:spPr>
          <a:xfrm>
            <a:off x="3930353"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13" name="tx90">
            <a:extLst>
              <a:ext uri="{FF2B5EF4-FFF2-40B4-BE49-F238E27FC236}">
                <a16:creationId xmlns:a16="http://schemas.microsoft.com/office/drawing/2014/main" id="{9663BD34-400B-5948-A255-2D12144FC985}"/>
              </a:ext>
            </a:extLst>
          </p:cNvPr>
          <p:cNvSpPr/>
          <p:nvPr/>
        </p:nvSpPr>
        <p:spPr>
          <a:xfrm>
            <a:off x="2500641" y="2152995"/>
            <a:ext cx="275086" cy="92297"/>
          </a:xfrm>
          <a:prstGeom prst="rect">
            <a:avLst/>
          </a:prstGeom>
          <a:noFill/>
        </p:spPr>
        <p:txBody>
          <a:bodyPr wrap="none" lIns="0" tIns="0" rIns="0" bIns="0" anchor="ctr" anchorCtr="1"/>
          <a:lstStyle/>
          <a:p>
            <a:pPr marL="0" marR="0" indent="0">
              <a:lnSpc>
                <a:spcPts val="950"/>
              </a:lnSpc>
              <a:spcBef>
                <a:spcPts val="0"/>
              </a:spcBef>
              <a:spcAft>
                <a:spcPts val="0"/>
              </a:spcAft>
            </a:pPr>
            <a:r>
              <a:rPr lang="en-US" sz="950" dirty="0">
                <a:solidFill>
                  <a:srgbClr val="2B2B2B">
                    <a:alpha val="100000"/>
                  </a:srgbClr>
                </a:solidFill>
                <a:latin typeface="Arial"/>
                <a:cs typeface="Arial"/>
              </a:rPr>
              <a:t>In the past 7 days</a:t>
            </a:r>
            <a:endParaRPr sz="950" dirty="0">
              <a:solidFill>
                <a:srgbClr val="2B2B2B">
                  <a:alpha val="100000"/>
                </a:srgbClr>
              </a:solidFill>
              <a:latin typeface="Arial"/>
              <a:cs typeface="Arial"/>
            </a:endParaRPr>
          </a:p>
        </p:txBody>
      </p:sp>
      <p:sp>
        <p:nvSpPr>
          <p:cNvPr id="14" name="tx91">
            <a:extLst>
              <a:ext uri="{FF2B5EF4-FFF2-40B4-BE49-F238E27FC236}">
                <a16:creationId xmlns:a16="http://schemas.microsoft.com/office/drawing/2014/main" id="{210991B4-85E0-11A9-0295-FA7D57D9DDDD}"/>
              </a:ext>
            </a:extLst>
          </p:cNvPr>
          <p:cNvSpPr/>
          <p:nvPr/>
        </p:nvSpPr>
        <p:spPr>
          <a:xfrm>
            <a:off x="4763585" y="2152995"/>
            <a:ext cx="182880"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a:t>
            </a:r>
            <a:r>
              <a:rPr lang="en-US" sz="950" dirty="0">
                <a:solidFill>
                  <a:srgbClr val="2B2B2B">
                    <a:alpha val="100000"/>
                  </a:srgbClr>
                </a:solidFill>
                <a:latin typeface="Arial"/>
                <a:cs typeface="Arial"/>
              </a:rPr>
              <a:t>t in the past 7 days</a:t>
            </a:r>
            <a:endParaRPr sz="950" dirty="0">
              <a:solidFill>
                <a:srgbClr val="2B2B2B">
                  <a:alpha val="100000"/>
                </a:srgbClr>
              </a:solidFill>
              <a:latin typeface="Arial"/>
              <a:cs typeface="Arial"/>
            </a:endParaRPr>
          </a:p>
        </p:txBody>
      </p:sp>
      <p:sp>
        <p:nvSpPr>
          <p:cNvPr id="15" name="pt87">
            <a:extLst>
              <a:ext uri="{FF2B5EF4-FFF2-40B4-BE49-F238E27FC236}">
                <a16:creationId xmlns:a16="http://schemas.microsoft.com/office/drawing/2014/main" id="{F1BFDE95-04F2-C464-ADA9-96C1867FCCCB}"/>
              </a:ext>
            </a:extLst>
          </p:cNvPr>
          <p:cNvSpPr/>
          <p:nvPr/>
        </p:nvSpPr>
        <p:spPr>
          <a:xfrm>
            <a:off x="7303820" y="2098657"/>
            <a:ext cx="182880" cy="182880"/>
          </a:xfrm>
          <a:prstGeom prst="ellipse">
            <a:avLst/>
          </a:prstGeom>
          <a:solidFill>
            <a:schemeClr val="accent2"/>
          </a:solidFill>
          <a:ln w="9000" cap="rnd">
            <a:solidFill>
              <a:schemeClr val="accent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 name="pt89">
            <a:extLst>
              <a:ext uri="{FF2B5EF4-FFF2-40B4-BE49-F238E27FC236}">
                <a16:creationId xmlns:a16="http://schemas.microsoft.com/office/drawing/2014/main" id="{C02B66F8-6B17-7A72-17B2-6E2ED54DFC91}"/>
              </a:ext>
            </a:extLst>
          </p:cNvPr>
          <p:cNvSpPr/>
          <p:nvPr/>
        </p:nvSpPr>
        <p:spPr>
          <a:xfrm>
            <a:off x="9397985" y="209865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 name="tx90">
            <a:extLst>
              <a:ext uri="{FF2B5EF4-FFF2-40B4-BE49-F238E27FC236}">
                <a16:creationId xmlns:a16="http://schemas.microsoft.com/office/drawing/2014/main" id="{BC018F13-5829-440B-79E9-1ADB164201AA}"/>
              </a:ext>
            </a:extLst>
          </p:cNvPr>
          <p:cNvSpPr/>
          <p:nvPr/>
        </p:nvSpPr>
        <p:spPr>
          <a:xfrm>
            <a:off x="7968273"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8" name="tx91">
            <a:extLst>
              <a:ext uri="{FF2B5EF4-FFF2-40B4-BE49-F238E27FC236}">
                <a16:creationId xmlns:a16="http://schemas.microsoft.com/office/drawing/2014/main" id="{89F5907C-3896-681D-3606-63DF668C9485}"/>
              </a:ext>
            </a:extLst>
          </p:cNvPr>
          <p:cNvSpPr/>
          <p:nvPr/>
        </p:nvSpPr>
        <p:spPr>
          <a:xfrm>
            <a:off x="10231217"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t 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graphicFrame>
        <p:nvGraphicFramePr>
          <p:cNvPr id="4" name="Chart 3">
            <a:extLst>
              <a:ext uri="{FF2B5EF4-FFF2-40B4-BE49-F238E27FC236}">
                <a16:creationId xmlns:a16="http://schemas.microsoft.com/office/drawing/2014/main" id="{61F0E556-E5EC-ABFB-E449-BE979C2F7324}"/>
              </a:ext>
            </a:extLst>
          </p:cNvPr>
          <p:cNvGraphicFramePr/>
          <p:nvPr>
            <p:extLst>
              <p:ext uri="{D42A27DB-BD31-4B8C-83A1-F6EECF244321}">
                <p14:modId xmlns:p14="http://schemas.microsoft.com/office/powerpoint/2010/main" val="688404844"/>
              </p:ext>
            </p:extLst>
          </p:nvPr>
        </p:nvGraphicFramePr>
        <p:xfrm>
          <a:off x="6376192" y="2310986"/>
          <a:ext cx="5300763" cy="440771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01B08A-08BF-8FF6-F7FA-BE75ED1CA577}"/>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noticing at least one form of any OOH advertisements in the past </a:t>
            </a:r>
            <a:r>
              <a:rPr lang="en-US" sz="800" i="1" dirty="0"/>
              <a:t>7</a:t>
            </a:r>
            <a:r>
              <a:rPr lang="en-US" sz="800" i="1" baseline="0" dirty="0"/>
              <a:t> days and in the past 30 days, see appendix for full sample details.</a:t>
            </a:r>
          </a:p>
        </p:txBody>
      </p:sp>
      <p:sp>
        <p:nvSpPr>
          <p:cNvPr id="10" name="main_title">
            <a:extLst>
              <a:ext uri="{FF2B5EF4-FFF2-40B4-BE49-F238E27FC236}">
                <a16:creationId xmlns:a16="http://schemas.microsoft.com/office/drawing/2014/main" id="{14970D35-C71B-14BB-A3E5-DE4FC18562D7}"/>
              </a:ext>
            </a:extLst>
          </p:cNvPr>
          <p:cNvSpPr>
            <a:spLocks noGrp="1"/>
          </p:cNvSpPr>
          <p:nvPr>
            <p:ph type="title" hasCustomPrompt="1"/>
          </p:nvPr>
        </p:nvSpPr>
        <p:spPr>
          <a:xfrm>
            <a:off x="1075429" y="914132"/>
            <a:ext cx="10594246" cy="225700"/>
          </a:xfrm>
        </p:spPr>
        <p:txBody>
          <a:bodyPr/>
          <a:lstStyle/>
          <a:p>
            <a:r>
              <a:rPr lang="en-US" sz="1800" dirty="0"/>
              <a:t>Nine-in-ten adults (88%) have noticed at least one form of any OOH ads </a:t>
            </a:r>
            <a:r>
              <a:rPr lang="en-US" sz="1800" i="1" dirty="0"/>
              <a:t>in the past 30 days</a:t>
            </a:r>
            <a:r>
              <a:rPr lang="en-US" sz="1800" dirty="0"/>
              <a:t> and four-in-five (78%) have noticed at least one format of OOH ads </a:t>
            </a:r>
            <a:r>
              <a:rPr lang="en-US" sz="1800" i="1" dirty="0"/>
              <a:t>in the past 7 days</a:t>
            </a:r>
            <a:r>
              <a:rPr lang="en-US" sz="1800" dirty="0"/>
              <a:t>. </a:t>
            </a:r>
            <a:endParaRPr sz="1800" dirty="0"/>
          </a:p>
        </p:txBody>
      </p:sp>
      <p:sp>
        <p:nvSpPr>
          <p:cNvPr id="19" name="sub_title">
            <a:extLst>
              <a:ext uri="{FF2B5EF4-FFF2-40B4-BE49-F238E27FC236}">
                <a16:creationId xmlns:a16="http://schemas.microsoft.com/office/drawing/2014/main" id="{6A245AA6-AD54-41C5-1BF9-000EA6CF15AA}"/>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When was the last time you noticed advertising in each of the following types of out of home formats or environments?</a:t>
            </a:r>
          </a:p>
        </p:txBody>
      </p:sp>
    </p:spTree>
    <p:extLst>
      <p:ext uri="{BB962C8B-B14F-4D97-AF65-F5344CB8AC3E}">
        <p14:creationId xmlns:p14="http://schemas.microsoft.com/office/powerpoint/2010/main" val="232430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9F84D3-1C46-975B-BE7A-D56B8E037963}"/>
              </a:ext>
            </a:extLst>
          </p:cNvPr>
          <p:cNvGraphicFramePr/>
          <p:nvPr>
            <p:extLst>
              <p:ext uri="{D42A27DB-BD31-4B8C-83A1-F6EECF244321}">
                <p14:modId xmlns:p14="http://schemas.microsoft.com/office/powerpoint/2010/main" val="2666687848"/>
              </p:ext>
            </p:extLst>
          </p:nvPr>
        </p:nvGraphicFramePr>
        <p:xfrm>
          <a:off x="1002859" y="2310986"/>
          <a:ext cx="5300763" cy="4407716"/>
        </p:xfrm>
        <a:graphic>
          <a:graphicData uri="http://schemas.openxmlformats.org/drawingml/2006/chart">
            <c:chart xmlns:c="http://schemas.openxmlformats.org/drawingml/2006/chart" xmlns:r="http://schemas.openxmlformats.org/officeDocument/2006/relationships" r:id="rId2"/>
          </a:graphicData>
        </a:graphic>
      </p:graphicFrame>
      <p:sp>
        <p:nvSpPr>
          <p:cNvPr id="247" name="black_box_title"/>
          <p:cNvSpPr>
            <a:spLocks noGrp="1"/>
          </p:cNvSpPr>
          <p:nvPr>
            <p:ph type="body" sz="quarter" idx="13" hasCustomPrompt="1"/>
          </p:nvPr>
        </p:nvSpPr>
        <p:spPr>
          <a:xfrm>
            <a:off x="1073744" y="672572"/>
            <a:ext cx="6858000" cy="176493"/>
          </a:xfrm>
        </p:spPr>
        <p:txBody>
          <a:bodyPr/>
          <a:lstStyle/>
          <a:p>
            <a:r>
              <a:rPr lang="en-US" dirty="0"/>
              <a:t>AWARENESS OF OOH ADVERTISING</a:t>
            </a:r>
          </a:p>
        </p:txBody>
      </p:sp>
      <p:sp>
        <p:nvSpPr>
          <p:cNvPr id="249" name="presentation_title"/>
          <p:cNvSpPr>
            <a:spLocks noGrp="1"/>
          </p:cNvSpPr>
          <p:nvPr>
            <p:ph type="body" sz="quarter" idx="15" hasCustomPrompt="1"/>
          </p:nvPr>
        </p:nvSpPr>
        <p:spPr>
          <a:xfrm>
            <a:off x="-1022350" y="-1549400"/>
            <a:ext cx="1862138" cy="495300"/>
          </a:xfrm>
        </p:spPr>
        <p:txBody>
          <a:bodyPr>
            <a:normAutofit fontScale="85000" lnSpcReduction="10000"/>
          </a:bodyPr>
          <a:lstStyle/>
          <a:p>
            <a:r>
              <a:rPr dirty="0"/>
              <a:t>Oaaa First Polling Presentation</a:t>
            </a:r>
          </a:p>
        </p:txBody>
      </p:sp>
      <p:sp>
        <p:nvSpPr>
          <p:cNvPr id="250" name="qnum"/>
          <p:cNvSpPr>
            <a:spLocks noGrp="1"/>
          </p:cNvSpPr>
          <p:nvPr>
            <p:ph type="body" sz="quarter" idx="14" hasCustomPrompt="1"/>
          </p:nvPr>
        </p:nvSpPr>
        <p:spPr>
          <a:xfrm>
            <a:off x="-1859501" y="-875507"/>
            <a:ext cx="1673225" cy="728663"/>
          </a:xfrm>
        </p:spPr>
        <p:txBody>
          <a:bodyPr/>
          <a:lstStyle/>
          <a:p>
            <a:r>
              <a:rPr dirty="0"/>
              <a:t>OAAA4</a:t>
            </a:r>
          </a:p>
        </p:txBody>
      </p:sp>
      <p:sp>
        <p:nvSpPr>
          <p:cNvPr id="11" name="pt87">
            <a:extLst>
              <a:ext uri="{FF2B5EF4-FFF2-40B4-BE49-F238E27FC236}">
                <a16:creationId xmlns:a16="http://schemas.microsoft.com/office/drawing/2014/main" id="{A488B97C-8476-0185-A91B-179C065B80F1}"/>
              </a:ext>
            </a:extLst>
          </p:cNvPr>
          <p:cNvSpPr/>
          <p:nvPr/>
        </p:nvSpPr>
        <p:spPr>
          <a:xfrm>
            <a:off x="1836188" y="2098657"/>
            <a:ext cx="182880" cy="182880"/>
          </a:xfrm>
          <a:prstGeom prst="ellipse">
            <a:avLst/>
          </a:prstGeom>
          <a:solidFill>
            <a:srgbClr val="0DD6CC">
              <a:alpha val="100000"/>
            </a:srgbClr>
          </a:solidFill>
          <a:ln w="9000" cap="rnd">
            <a:solidFill>
              <a:srgbClr val="0DD6CC">
                <a:alpha val="100000"/>
              </a:srgbClr>
            </a:solidFill>
            <a:prstDash val="solid"/>
            <a:round/>
          </a:ln>
        </p:spPr>
        <p:txBody>
          <a:bodyPr/>
          <a:lstStyle/>
          <a:p>
            <a:endParaRPr dirty="0"/>
          </a:p>
        </p:txBody>
      </p:sp>
      <p:sp>
        <p:nvSpPr>
          <p:cNvPr id="12" name="pt89">
            <a:extLst>
              <a:ext uri="{FF2B5EF4-FFF2-40B4-BE49-F238E27FC236}">
                <a16:creationId xmlns:a16="http://schemas.microsoft.com/office/drawing/2014/main" id="{8C754AA6-5828-7A97-9E52-7656EDE5C8CD}"/>
              </a:ext>
            </a:extLst>
          </p:cNvPr>
          <p:cNvSpPr/>
          <p:nvPr/>
        </p:nvSpPr>
        <p:spPr>
          <a:xfrm>
            <a:off x="3930353" y="2098657"/>
            <a:ext cx="182880" cy="182880"/>
          </a:xfrm>
          <a:prstGeom prst="ellipse">
            <a:avLst/>
          </a:prstGeom>
          <a:solidFill>
            <a:srgbClr val="E83237">
              <a:alpha val="100000"/>
            </a:srgbClr>
          </a:solidFill>
          <a:ln w="9000" cap="rnd">
            <a:solidFill>
              <a:srgbClr val="E83237">
                <a:alpha val="100000"/>
              </a:srgbClr>
            </a:solidFill>
            <a:prstDash val="solid"/>
            <a:round/>
          </a:ln>
        </p:spPr>
        <p:txBody>
          <a:bodyPr/>
          <a:lstStyle/>
          <a:p>
            <a:endParaRPr dirty="0"/>
          </a:p>
        </p:txBody>
      </p:sp>
      <p:sp>
        <p:nvSpPr>
          <p:cNvPr id="13" name="tx90">
            <a:extLst>
              <a:ext uri="{FF2B5EF4-FFF2-40B4-BE49-F238E27FC236}">
                <a16:creationId xmlns:a16="http://schemas.microsoft.com/office/drawing/2014/main" id="{9663BD34-400B-5948-A255-2D12144FC985}"/>
              </a:ext>
            </a:extLst>
          </p:cNvPr>
          <p:cNvSpPr/>
          <p:nvPr/>
        </p:nvSpPr>
        <p:spPr>
          <a:xfrm>
            <a:off x="2500641" y="2152995"/>
            <a:ext cx="275086" cy="92297"/>
          </a:xfrm>
          <a:prstGeom prst="rect">
            <a:avLst/>
          </a:prstGeom>
          <a:noFill/>
        </p:spPr>
        <p:txBody>
          <a:bodyPr wrap="none" lIns="0" tIns="0" rIns="0" bIns="0" anchor="ctr" anchorCtr="1"/>
          <a:lstStyle/>
          <a:p>
            <a:pPr marL="0" marR="0" indent="0">
              <a:lnSpc>
                <a:spcPts val="950"/>
              </a:lnSpc>
              <a:spcBef>
                <a:spcPts val="0"/>
              </a:spcBef>
              <a:spcAft>
                <a:spcPts val="0"/>
              </a:spcAft>
            </a:pPr>
            <a:r>
              <a:rPr lang="en-US" sz="950" dirty="0">
                <a:solidFill>
                  <a:srgbClr val="2B2B2B">
                    <a:alpha val="100000"/>
                  </a:srgbClr>
                </a:solidFill>
                <a:latin typeface="Arial"/>
                <a:cs typeface="Arial"/>
              </a:rPr>
              <a:t>In the past 7 days</a:t>
            </a:r>
            <a:endParaRPr sz="950" dirty="0">
              <a:solidFill>
                <a:srgbClr val="2B2B2B">
                  <a:alpha val="100000"/>
                </a:srgbClr>
              </a:solidFill>
              <a:latin typeface="Arial"/>
              <a:cs typeface="Arial"/>
            </a:endParaRPr>
          </a:p>
        </p:txBody>
      </p:sp>
      <p:sp>
        <p:nvSpPr>
          <p:cNvPr id="14" name="tx91">
            <a:extLst>
              <a:ext uri="{FF2B5EF4-FFF2-40B4-BE49-F238E27FC236}">
                <a16:creationId xmlns:a16="http://schemas.microsoft.com/office/drawing/2014/main" id="{210991B4-85E0-11A9-0295-FA7D57D9DDDD}"/>
              </a:ext>
            </a:extLst>
          </p:cNvPr>
          <p:cNvSpPr/>
          <p:nvPr/>
        </p:nvSpPr>
        <p:spPr>
          <a:xfrm>
            <a:off x="4763585" y="2152995"/>
            <a:ext cx="182880" cy="92297"/>
          </a:xfrm>
          <a:prstGeom prst="rect">
            <a:avLst/>
          </a:prstGeom>
          <a:noFill/>
        </p:spPr>
        <p:txBody>
          <a:bodyPr wrap="none" lIns="0" tIns="0" rIns="0" bIns="0" anchor="ctr" anchorCtr="1"/>
          <a:lstStyle/>
          <a:p>
            <a:pPr marL="0" marR="0" indent="0" algn="l">
              <a:lnSpc>
                <a:spcPts val="950"/>
              </a:lnSpc>
              <a:spcBef>
                <a:spcPts val="0"/>
              </a:spcBef>
              <a:spcAft>
                <a:spcPts val="0"/>
              </a:spcAft>
            </a:pPr>
            <a:r>
              <a:rPr sz="950" dirty="0">
                <a:solidFill>
                  <a:srgbClr val="2B2B2B">
                    <a:alpha val="100000"/>
                  </a:srgbClr>
                </a:solidFill>
                <a:latin typeface="Arial"/>
                <a:cs typeface="Arial"/>
              </a:rPr>
              <a:t>No</a:t>
            </a:r>
            <a:r>
              <a:rPr lang="en-US" sz="950" dirty="0">
                <a:solidFill>
                  <a:srgbClr val="2B2B2B">
                    <a:alpha val="100000"/>
                  </a:srgbClr>
                </a:solidFill>
                <a:latin typeface="Arial"/>
                <a:cs typeface="Arial"/>
              </a:rPr>
              <a:t>t in the past 7 days</a:t>
            </a:r>
            <a:endParaRPr sz="950" dirty="0">
              <a:solidFill>
                <a:srgbClr val="2B2B2B">
                  <a:alpha val="100000"/>
                </a:srgbClr>
              </a:solidFill>
              <a:latin typeface="Arial"/>
              <a:cs typeface="Arial"/>
            </a:endParaRPr>
          </a:p>
        </p:txBody>
      </p:sp>
      <p:sp>
        <p:nvSpPr>
          <p:cNvPr id="15" name="pt87">
            <a:extLst>
              <a:ext uri="{FF2B5EF4-FFF2-40B4-BE49-F238E27FC236}">
                <a16:creationId xmlns:a16="http://schemas.microsoft.com/office/drawing/2014/main" id="{F1BFDE95-04F2-C464-ADA9-96C1867FCCCB}"/>
              </a:ext>
            </a:extLst>
          </p:cNvPr>
          <p:cNvSpPr/>
          <p:nvPr/>
        </p:nvSpPr>
        <p:spPr>
          <a:xfrm>
            <a:off x="7303820" y="2098657"/>
            <a:ext cx="182880" cy="182880"/>
          </a:xfrm>
          <a:prstGeom prst="ellipse">
            <a:avLst/>
          </a:prstGeom>
          <a:solidFill>
            <a:schemeClr val="accent2"/>
          </a:solidFill>
          <a:ln w="9000" cap="rnd">
            <a:solidFill>
              <a:schemeClr val="accent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6" name="pt89">
            <a:extLst>
              <a:ext uri="{FF2B5EF4-FFF2-40B4-BE49-F238E27FC236}">
                <a16:creationId xmlns:a16="http://schemas.microsoft.com/office/drawing/2014/main" id="{C02B66F8-6B17-7A72-17B2-6E2ED54DFC91}"/>
              </a:ext>
            </a:extLst>
          </p:cNvPr>
          <p:cNvSpPr/>
          <p:nvPr/>
        </p:nvSpPr>
        <p:spPr>
          <a:xfrm>
            <a:off x="9397985" y="2098657"/>
            <a:ext cx="182880" cy="182880"/>
          </a:xfrm>
          <a:prstGeom prst="ellipse">
            <a:avLst/>
          </a:prstGeom>
          <a:solidFill>
            <a:schemeClr val="accent3"/>
          </a:solidFill>
          <a:ln w="9000" cap="rnd">
            <a:solidFill>
              <a:schemeClr val="accent3"/>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17" name="tx90">
            <a:extLst>
              <a:ext uri="{FF2B5EF4-FFF2-40B4-BE49-F238E27FC236}">
                <a16:creationId xmlns:a16="http://schemas.microsoft.com/office/drawing/2014/main" id="{BC018F13-5829-440B-79E9-1ADB164201AA}"/>
              </a:ext>
            </a:extLst>
          </p:cNvPr>
          <p:cNvSpPr/>
          <p:nvPr/>
        </p:nvSpPr>
        <p:spPr>
          <a:xfrm>
            <a:off x="7968273" y="2152995"/>
            <a:ext cx="275086"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sp>
        <p:nvSpPr>
          <p:cNvPr id="18" name="tx91">
            <a:extLst>
              <a:ext uri="{FF2B5EF4-FFF2-40B4-BE49-F238E27FC236}">
                <a16:creationId xmlns:a16="http://schemas.microsoft.com/office/drawing/2014/main" id="{89F5907C-3896-681D-3606-63DF668C9485}"/>
              </a:ext>
            </a:extLst>
          </p:cNvPr>
          <p:cNvSpPr/>
          <p:nvPr/>
        </p:nvSpPr>
        <p:spPr>
          <a:xfrm>
            <a:off x="10231217" y="2152995"/>
            <a:ext cx="182880" cy="92297"/>
          </a:xfrm>
          <a:prstGeom prst="rect">
            <a:avLst/>
          </a:prstGeom>
          <a:noFill/>
        </p:spPr>
        <p:txBody>
          <a:bodyPr wrap="none" lIns="0" tIns="0" rIns="0" bIns="0" anchor="ctr" anchorCtr="1"/>
          <a:lstStyle/>
          <a:p>
            <a:pPr marL="0" marR="0" lvl="0" indent="0" algn="l" defTabSz="914400" rtl="0" eaLnBrk="1" fontAlgn="auto" latinLnBrk="0" hangingPunct="1">
              <a:lnSpc>
                <a:spcPts val="950"/>
              </a:lnSpc>
              <a:spcBef>
                <a:spcPts val="0"/>
              </a:spcBef>
              <a:spcAft>
                <a:spcPts val="0"/>
              </a:spcAft>
              <a:buClrTx/>
              <a:buSzTx/>
              <a:buFontTx/>
              <a:buNone/>
              <a:tabLst/>
              <a:defRPr/>
            </a:pPr>
            <a:r>
              <a:rPr kumimoji="0" sz="950" b="0" i="0" u="none" strike="noStrike" kern="1200" cap="none" spc="0" normalizeH="0" baseline="0" noProof="0" dirty="0">
                <a:ln>
                  <a:noFill/>
                </a:ln>
                <a:solidFill>
                  <a:srgbClr val="2B2B2B">
                    <a:alpha val="100000"/>
                  </a:srgbClr>
                </a:solidFill>
                <a:effectLst/>
                <a:uLnTx/>
                <a:uFillTx/>
                <a:latin typeface="Arial"/>
                <a:ea typeface="+mn-ea"/>
                <a:cs typeface="Arial"/>
              </a:rPr>
              <a:t>No</a:t>
            </a:r>
            <a:r>
              <a:rPr kumimoji="0" lang="en-US" sz="950" b="0" i="0" u="none" strike="noStrike" kern="1200" cap="none" spc="0" normalizeH="0" baseline="0" noProof="0" dirty="0">
                <a:ln>
                  <a:noFill/>
                </a:ln>
                <a:solidFill>
                  <a:srgbClr val="2B2B2B">
                    <a:alpha val="100000"/>
                  </a:srgbClr>
                </a:solidFill>
                <a:effectLst/>
                <a:uLnTx/>
                <a:uFillTx/>
                <a:latin typeface="Arial"/>
                <a:ea typeface="+mn-ea"/>
                <a:cs typeface="Arial"/>
              </a:rPr>
              <a:t>t in the past 30 days</a:t>
            </a:r>
            <a:endParaRPr kumimoji="0" sz="950" b="0" i="0" u="none" strike="noStrike" kern="1200" cap="none" spc="0" normalizeH="0" baseline="0" noProof="0" dirty="0">
              <a:ln>
                <a:noFill/>
              </a:ln>
              <a:solidFill>
                <a:srgbClr val="2B2B2B">
                  <a:alpha val="100000"/>
                </a:srgbClr>
              </a:solidFill>
              <a:effectLst/>
              <a:uLnTx/>
              <a:uFillTx/>
              <a:latin typeface="Arial"/>
              <a:ea typeface="+mn-ea"/>
              <a:cs typeface="Arial"/>
            </a:endParaRPr>
          </a:p>
        </p:txBody>
      </p:sp>
      <p:graphicFrame>
        <p:nvGraphicFramePr>
          <p:cNvPr id="4" name="Chart 3">
            <a:extLst>
              <a:ext uri="{FF2B5EF4-FFF2-40B4-BE49-F238E27FC236}">
                <a16:creationId xmlns:a16="http://schemas.microsoft.com/office/drawing/2014/main" id="{61F0E556-E5EC-ABFB-E449-BE979C2F7324}"/>
              </a:ext>
            </a:extLst>
          </p:cNvPr>
          <p:cNvGraphicFramePr/>
          <p:nvPr>
            <p:extLst>
              <p:ext uri="{D42A27DB-BD31-4B8C-83A1-F6EECF244321}">
                <p14:modId xmlns:p14="http://schemas.microsoft.com/office/powerpoint/2010/main" val="3282600664"/>
              </p:ext>
            </p:extLst>
          </p:nvPr>
        </p:nvGraphicFramePr>
        <p:xfrm>
          <a:off x="6376192" y="2310986"/>
          <a:ext cx="5300763" cy="440771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A47A4CD-922D-FFDF-5C5E-30A12A313EB4}"/>
              </a:ext>
            </a:extLst>
          </p:cNvPr>
          <p:cNvSpPr txBox="1"/>
          <p:nvPr/>
        </p:nvSpPr>
        <p:spPr>
          <a:xfrm>
            <a:off x="2609910" y="6715257"/>
            <a:ext cx="8826701" cy="225700"/>
          </a:xfrm>
          <a:prstGeom prst="rect">
            <a:avLst/>
          </a:prstGeom>
        </p:spPr>
        <p:txBody>
          <a:bodyPr vert="horz" wrap="square" lIns="0" tIns="0" rIns="0" bIns="0" rtlCol="0" anchor="t" anchorCtr="0">
            <a:noAutofit/>
          </a:bodyPr>
          <a:lstStyle/>
          <a:p>
            <a:pPr algn="r"/>
            <a:r>
              <a:rPr lang="en-US" sz="800" i="1" baseline="0" dirty="0"/>
              <a:t>Data in charts reflects percent noticing at least one form of billboard advertisements in the past </a:t>
            </a:r>
            <a:r>
              <a:rPr lang="en-US" sz="800" i="1" dirty="0"/>
              <a:t>7</a:t>
            </a:r>
            <a:r>
              <a:rPr lang="en-US" sz="800" i="1" baseline="0" dirty="0"/>
              <a:t> days and in the past 30 days, see appendix for full sample details.</a:t>
            </a:r>
          </a:p>
        </p:txBody>
      </p:sp>
      <p:sp>
        <p:nvSpPr>
          <p:cNvPr id="9" name="main_title">
            <a:extLst>
              <a:ext uri="{FF2B5EF4-FFF2-40B4-BE49-F238E27FC236}">
                <a16:creationId xmlns:a16="http://schemas.microsoft.com/office/drawing/2014/main" id="{CFB2667A-BF44-0E1C-334D-B9939B2EDD1D}"/>
              </a:ext>
            </a:extLst>
          </p:cNvPr>
          <p:cNvSpPr>
            <a:spLocks noGrp="1"/>
          </p:cNvSpPr>
          <p:nvPr>
            <p:ph type="title" hasCustomPrompt="1"/>
          </p:nvPr>
        </p:nvSpPr>
        <p:spPr>
          <a:xfrm>
            <a:off x="1075429" y="914132"/>
            <a:ext cx="10594246" cy="225700"/>
          </a:xfrm>
        </p:spPr>
        <p:txBody>
          <a:bodyPr/>
          <a:lstStyle/>
          <a:p>
            <a:r>
              <a:rPr lang="en-US" sz="1800" dirty="0"/>
              <a:t>Four-in-five adults (79%) have noticed at least one form of billboard ads </a:t>
            </a:r>
            <a:r>
              <a:rPr lang="en-US" sz="1800" i="1" dirty="0"/>
              <a:t>in the past 30 days</a:t>
            </a:r>
            <a:r>
              <a:rPr lang="en-US" sz="1800" dirty="0"/>
              <a:t> and three-in-five (60%) have noticed at least one form of billboard ads </a:t>
            </a:r>
            <a:r>
              <a:rPr lang="en-US" sz="1800" i="1" dirty="0"/>
              <a:t>in the past 7 days</a:t>
            </a:r>
            <a:r>
              <a:rPr lang="en-US" sz="1800" dirty="0"/>
              <a:t>. </a:t>
            </a:r>
            <a:endParaRPr sz="1800" dirty="0"/>
          </a:p>
        </p:txBody>
      </p:sp>
      <p:sp>
        <p:nvSpPr>
          <p:cNvPr id="19" name="sub_title">
            <a:extLst>
              <a:ext uri="{FF2B5EF4-FFF2-40B4-BE49-F238E27FC236}">
                <a16:creationId xmlns:a16="http://schemas.microsoft.com/office/drawing/2014/main" id="{491DD716-B448-8BBD-AA48-3FE0FF7C3B74}"/>
              </a:ext>
            </a:extLst>
          </p:cNvPr>
          <p:cNvSpPr txBox="1">
            <a:spLocks/>
          </p:cNvSpPr>
          <p:nvPr/>
        </p:nvSpPr>
        <p:spPr>
          <a:xfrm>
            <a:off x="1073744" y="1551196"/>
            <a:ext cx="10594246" cy="500305"/>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a:buNone/>
              <a:defRPr sz="14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525" indent="0" algn="l" defTabSz="914400" rtl="0" eaLnBrk="1" latinLnBrk="0" hangingPunct="1">
              <a:lnSpc>
                <a:spcPct val="110000"/>
              </a:lnSpc>
              <a:spcBef>
                <a:spcPts val="500"/>
              </a:spcBef>
              <a:buFont typeface="Arial"/>
              <a:buNone/>
              <a:tabLst/>
              <a:defRPr sz="1400" b="0" i="0" kern="1200">
                <a:solidFill>
                  <a:schemeClr val="tx1"/>
                </a:solidFill>
                <a:latin typeface="Arial" panose="020B0604020202020204" pitchFamily="34" charset="0"/>
                <a:ea typeface="+mn-ea"/>
                <a:cs typeface="+mn-cs"/>
              </a:defRPr>
            </a:lvl2pPr>
            <a:lvl3pPr marL="295275" indent="-285750"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spc="0" baseline="0">
                <a:solidFill>
                  <a:schemeClr val="tx1"/>
                </a:solidFill>
                <a:latin typeface="Arial" panose="020B0604020202020204" pitchFamily="34" charset="0"/>
                <a:ea typeface="+mn-ea"/>
                <a:cs typeface="+mn-cs"/>
              </a:defRPr>
            </a:lvl3pPr>
            <a:lvl4pPr marL="458788" indent="-225425"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4pPr>
            <a:lvl5pPr marL="692150" indent="-233363" algn="l" defTabSz="914400" rtl="0" eaLnBrk="1" latinLnBrk="0" hangingPunct="1">
              <a:lnSpc>
                <a:spcPct val="90000"/>
              </a:lnSpc>
              <a:spcBef>
                <a:spcPts val="500"/>
              </a:spcBef>
              <a:buClr>
                <a:schemeClr val="accent1"/>
              </a:buClr>
              <a:buFont typeface="Arial" panose="020B0604020202020204" pitchFamily="34" charset="0"/>
              <a:buChar char="•"/>
              <a:tabLst/>
              <a:defRPr sz="14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t>When was the last time you noticed advertising in each of the following types of out of home formats or environments?</a:t>
            </a:r>
          </a:p>
        </p:txBody>
      </p:sp>
    </p:spTree>
    <p:extLst>
      <p:ext uri="{BB962C8B-B14F-4D97-AF65-F5344CB8AC3E}">
        <p14:creationId xmlns:p14="http://schemas.microsoft.com/office/powerpoint/2010/main" val="4041447001"/>
      </p:ext>
    </p:extLst>
  </p:cSld>
  <p:clrMapOvr>
    <a:masterClrMapping/>
  </p:clrMapOvr>
</p:sld>
</file>

<file path=ppt/theme/theme1.xml><?xml version="1.0" encoding="utf-8"?>
<a:theme xmlns:a="http://schemas.openxmlformats.org/drawingml/2006/main" name="MC-Theme2">
  <a:themeElements>
    <a:clrScheme name="Morning Consult Chart Palette">
      <a:dk1>
        <a:srgbClr val="2B2B2B"/>
      </a:dk1>
      <a:lt1>
        <a:srgbClr val="FFFFFF"/>
      </a:lt1>
      <a:dk2>
        <a:srgbClr val="000000"/>
      </a:dk2>
      <a:lt2>
        <a:srgbClr val="F1F1F1"/>
      </a:lt2>
      <a:accent1>
        <a:srgbClr val="0DD6CC"/>
      </a:accent1>
      <a:accent2>
        <a:srgbClr val="4657CE"/>
      </a:accent2>
      <a:accent3>
        <a:srgbClr val="E2B124"/>
      </a:accent3>
      <a:accent4>
        <a:srgbClr val="83184E"/>
      </a:accent4>
      <a:accent5>
        <a:srgbClr val="00B589"/>
      </a:accent5>
      <a:accent6>
        <a:srgbClr val="E83237"/>
      </a:accent6>
      <a:hlink>
        <a:srgbClr val="0DD6CC"/>
      </a:hlink>
      <a:folHlink>
        <a:srgbClr val="4657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t" anchorCtr="0">
        <a:noAutofit/>
      </a:bodyPr>
      <a:lstStyle>
        <a:defPPr algn="l">
          <a:defRPr sz="1200" spc="140" baseline="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2B2B2B"/>
      </a:dk1>
      <a:lt1>
        <a:srgbClr val="FFFFFF"/>
      </a:lt1>
      <a:dk2>
        <a:srgbClr val="000000"/>
      </a:dk2>
      <a:lt2>
        <a:srgbClr val="F1F1F1"/>
      </a:lt2>
      <a:accent1>
        <a:srgbClr val="0DD6CC"/>
      </a:accent1>
      <a:accent2>
        <a:srgbClr val="4657CE"/>
      </a:accent2>
      <a:accent3>
        <a:srgbClr val="E2B124"/>
      </a:accent3>
      <a:accent4>
        <a:srgbClr val="83184E"/>
      </a:accent4>
      <a:accent5>
        <a:srgbClr val="00B589"/>
      </a:accent5>
      <a:accent6>
        <a:srgbClr val="E83237"/>
      </a:accent6>
      <a:hlink>
        <a:srgbClr val="0DD6CC"/>
      </a:hlink>
      <a:folHlink>
        <a:srgbClr val="4657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chorCtr="0">
        <a:noAutofit/>
      </a:bodyPr>
      <a:lstStyle>
        <a:defPPr algn="l">
          <a:lnSpc>
            <a:spcPct val="125000"/>
          </a:lnSpc>
          <a:spcAft>
            <a:spcPts val="600"/>
          </a:spcAft>
          <a:defRPr sz="1200" dirty="0">
            <a:latin typeface="Arial" panose="020B0604020202020204" pitchFamily="34" charset="0"/>
            <a:ea typeface="EB Garamond" pitchFamily="2" charset="0"/>
          </a:defRPr>
        </a:defPPr>
      </a:lstStyle>
    </a:txDef>
  </a:objectDefaults>
  <a:extraClrSchemeLst/>
  <a:extLst>
    <a:ext uri="{05A4C25C-085E-4340-85A3-A5531E510DB2}">
      <thm15:themeFamily xmlns:thm15="http://schemas.microsoft.com/office/thememl/2012/main" name="MC-Commercial-Powerpoint-Template" id="{7FB861C6-6D47-47AC-AB61-1337056CED83}" vid="{10B09A4A-68C7-46DD-A627-1CB5134D86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0B955D17822488E3D6493B9383791" ma:contentTypeVersion="16" ma:contentTypeDescription="Create a new document." ma:contentTypeScope="" ma:versionID="2a4bef5a47a0ec5067cf92c3b2bd2652">
  <xsd:schema xmlns:xsd="http://www.w3.org/2001/XMLSchema" xmlns:xs="http://www.w3.org/2001/XMLSchema" xmlns:p="http://schemas.microsoft.com/office/2006/metadata/properties" xmlns:ns2="08496985-b4e7-44f6-a0fb-cf9483876b39" xmlns:ns3="e29b85ed-18c3-4aa1-9352-a89c372114b7" targetNamespace="http://schemas.microsoft.com/office/2006/metadata/properties" ma:root="true" ma:fieldsID="15ff1a198686ba1378f8650914e3fc0c" ns2:_="" ns3:_="">
    <xsd:import namespace="08496985-b4e7-44f6-a0fb-cf9483876b39"/>
    <xsd:import namespace="e29b85ed-18c3-4aa1-9352-a89c372114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96985-b4e7-44f6-a0fb-cf9483876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65c139-1191-4e94-91d1-d1b6c7293a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9b85ed-18c3-4aa1-9352-a89c372114b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a577695-007a-488e-ae47-e5fcc9bb8086}" ma:internalName="TaxCatchAll" ma:showField="CatchAllData" ma:web="e29b85ed-18c3-4aa1-9352-a89c372114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9b85ed-18c3-4aa1-9352-a89c372114b7" xsi:nil="true"/>
    <lcf76f155ced4ddcb4097134ff3c332f xmlns="08496985-b4e7-44f6-a0fb-cf9483876b3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9E3643-0513-4306-A267-DB47BED2A0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96985-b4e7-44f6-a0fb-cf9483876b39"/>
    <ds:schemaRef ds:uri="e29b85ed-18c3-4aa1-9352-a89c37211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E8FC56-60AB-4E67-B955-86D25A3E77AE}">
  <ds:schemaRefs>
    <ds:schemaRef ds:uri="http://schemas.microsoft.com/sharepoint/v3/contenttype/forms"/>
  </ds:schemaRefs>
</ds:datastoreItem>
</file>

<file path=customXml/itemProps3.xml><?xml version="1.0" encoding="utf-8"?>
<ds:datastoreItem xmlns:ds="http://schemas.openxmlformats.org/officeDocument/2006/customXml" ds:itemID="{F557471A-DC25-4EE7-A13B-D65AE5BDFBD4}">
  <ds:schemaRefs>
    <ds:schemaRef ds:uri="http://purl.org/dc/dcmitype/"/>
    <ds:schemaRef ds:uri="http://schemas.microsoft.com/office/2006/metadata/propertie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e29b85ed-18c3-4aa1-9352-a89c372114b7"/>
    <ds:schemaRef ds:uri="08496985-b4e7-44f6-a0fb-cf9483876b39"/>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88518</TotalTime>
  <Words>7825</Words>
  <Application>Microsoft Office PowerPoint</Application>
  <PresentationFormat>Widescreen</PresentationFormat>
  <Paragraphs>1927</Paragraphs>
  <Slides>47</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47</vt:i4>
      </vt:variant>
    </vt:vector>
  </HeadingPairs>
  <TitlesOfParts>
    <vt:vector size="52" baseType="lpstr">
      <vt:lpstr>Arial</vt:lpstr>
      <vt:lpstr>Franklin Gothic Book</vt:lpstr>
      <vt:lpstr>Georgia</vt:lpstr>
      <vt:lpstr>MC-Theme2</vt:lpstr>
      <vt:lpstr>Office Theme</vt:lpstr>
      <vt:lpstr>PowerPoint Presentation</vt:lpstr>
      <vt:lpstr>PowerPoint Presentation</vt:lpstr>
      <vt:lpstr>PowerPoint Presentation</vt:lpstr>
      <vt:lpstr>PowerPoint Presentation</vt:lpstr>
      <vt:lpstr>Nearly nine-in-ten adults have driven or ridden in any type of vehicle (86%) and over half have walked in a town, city, or downtown (58%) within the last 30 days.</vt:lpstr>
      <vt:lpstr>PowerPoint Presentation</vt:lpstr>
      <vt:lpstr>PowerPoint Presentation</vt:lpstr>
      <vt:lpstr>Nine-in-ten adults (88%) have noticed at least one form of any OOH ads in the past 30 days and four-in-five (78%) have noticed at least one format of OOH ads in the past 7 days. </vt:lpstr>
      <vt:lpstr>Four-in-five adults (79%) have noticed at least one form of billboard ads in the past 30 days and three-in-five (60%) have noticed at least one form of billboard ads in the past 7 days. </vt:lpstr>
      <vt:lpstr>Four-in-five adults (79%) have noticed at least one form of place-based ads in the past 30 days and three-in-five (59%) have noticed at least one form of place-based ads in the past 7 days. </vt:lpstr>
      <vt:lpstr>Three-fourths of adults (75%) have noticed at least one form of transit ads in the past 30 days and over half (57%) have noticed at least one form of transit ads in the past 7 days. </vt:lpstr>
      <vt:lpstr>Three-in-five adults (62%) have noticed at least one form of street furniture ads in the past 30 days and two-in-five (42%) have noticed at least one form of street furniture ads in the past 7 days. </vt:lpstr>
      <vt:lpstr>Eighty-five percent of adults (85%) look at at least one form of any OOH ads all the time, most of the time, or some of the time. </vt:lpstr>
      <vt:lpstr>Four-in-five adults (79%) look at at least one form of billboard ads all the time, most of the time, or some of the time. </vt:lpstr>
      <vt:lpstr>Four-in-five adults (79%) look at at least one form of place-based ads all the time, most of the time, or some of the time. </vt:lpstr>
      <vt:lpstr>Three-fourths of adults (77%) look at at least one form of transit ads all the time, most of the time, or some of the time. </vt:lpstr>
      <vt:lpstr>Two thirds of adults (64%) look at at least one form of street furniture OOH ads all the time, most of the time, or some of the time. </vt:lpstr>
      <vt:lpstr>The average net favorability across all forms of OOH ads (+31) is higher than the net favorability of social media (+27), online media, websites, and search engines (+27), and radio, podcasts, and audio streaming (+30).</vt:lpstr>
      <vt:lpstr>The total  favorability (+61%) and average net favorability of Billboard ads (+44) is higher than all other forms of media.</vt:lpstr>
      <vt:lpstr>PowerPoint Presentation</vt:lpstr>
      <vt:lpstr>Four-in-five adults have done at least one engagement activity (78%) within the past 60 days after seeing an  OOH ad.</vt:lpstr>
      <vt:lpstr>Two-in-five adults have used an online search (44%) or watched a television program (41%) within the past 60 days after seeing an OOH ad.</vt:lpstr>
      <vt:lpstr>Three-fourths of adults have done at least one engagement activity on their smartphone or mobile device (76%) within the past 60 days after seeing an OOH 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of OOH ad formats.</vt:lpstr>
      <vt:lpstr>In the past 30 days, at least three-in-five adults have noticed a billboard (69%) or a printed sign (63%). At least half of adults have noticed advertising on a video screen (54%), digital billboard or poster (50%), wrapped vehicle (49%), or poster (49%) in the past 30 days.</vt:lpstr>
      <vt:lpstr>Three-fourths of adults (78%) have noticed at least one format of OOH ads in the past 7 days and over half of adults have noticed billboard ads (60%), place-based ads (59%), and transit ads (57%) in the past 7 days.</vt:lpstr>
      <vt:lpstr>Nearly nine-in-ten adults (88%) have noticed at least one format of OOH ads in the past 30 days. Four-in-five adults have noticed a format of billboard (79%) and place-based (79%) advertisements in the past 30 days.</vt:lpstr>
      <vt:lpstr>Eighty-five percent of adults (85%) look at least one format of OOH ads all the time, most of the time, or some of the time. Four-in-five adults look at place-based (79%) and billboard (79%) advertisements while three-fourths look at transit (45%) advertisements all, most, or some of the time.</vt:lpstr>
      <vt:lpstr>PowerPoint Presentation</vt:lpstr>
      <vt:lpstr>PowerPoint Presentation</vt:lpstr>
      <vt:lpstr>Advertisements on billboards (+44), in magazines/newspapers (+42), in arenas/stadiums (+41) and in businesses, movie theaters, and shopping malls (+40) have the highest net favorability among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Harry</dc:creator>
  <cp:lastModifiedBy>Steve Nicklin</cp:lastModifiedBy>
  <cp:revision>1040</cp:revision>
  <cp:lastPrinted>2023-03-08T17:40:23Z</cp:lastPrinted>
  <dcterms:created xsi:type="dcterms:W3CDTF">2018-01-22T16:53:35Z</dcterms:created>
  <dcterms:modified xsi:type="dcterms:W3CDTF">2023-03-14T20:21:30Z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0x0101004BD0B955D17822488E3D6493B9383791</vt:lpwstr>
  </property>
  <property fmtid="{D5CDD505-2E9C-101B-9397-08002B2CF9AE}" pid="3" name="MediaServiceImageTags">
    <vt:lpwstr/>
  </property>
</Properties>
</file>