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2.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3.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4.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5.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theme/theme6.xml" ContentType="application/vnd.openxmlformats-officedocument.theme+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7.xml" ContentType="application/vnd.openxmlformats-officedocument.theme+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theme/theme8.xml" ContentType="application/vnd.openxmlformats-officedocument.theme+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notesSlides/notesSlide8.xml" ContentType="application/vnd.openxmlformats-officedocument.presentationml.notesSlide+xml"/>
  <Override PartName="/ppt/charts/chart6.xml" ContentType="application/vnd.openxmlformats-officedocument.drawingml.chart+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10.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3.xml" ContentType="application/vnd.openxmlformats-officedocument.themeOverride+xml"/>
  <Override PartName="/ppt/charts/chart14.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4.xml" ContentType="application/vnd.openxmlformats-officedocument.themeOverride+xml"/>
  <Override PartName="/ppt/notesSlides/notesSlide13.xml" ContentType="application/vnd.openxmlformats-officedocument.presentationml.notesSlide+xml"/>
  <Override PartName="/ppt/charts/chart15.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5.xml" ContentType="application/vnd.openxmlformats-officedocument.themeOverride+xml"/>
  <Override PartName="/ppt/charts/chart16.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6.xml" ContentType="application/vnd.openxmlformats-officedocument.themeOverride+xml"/>
  <Override PartName="/ppt/notesSlides/notesSlide14.xml" ContentType="application/vnd.openxmlformats-officedocument.presentationml.notesSlide+xml"/>
  <Override PartName="/ppt/charts/chart17.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5.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6.xml" ContentType="application/vnd.openxmlformats-officedocument.presentationml.notesSlide+xml"/>
  <Override PartName="/ppt/charts/chart20.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7.xml" ContentType="application/vnd.openxmlformats-officedocument.themeOverride+xml"/>
  <Override PartName="/ppt/charts/chart21.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7.xml" ContentType="application/vnd.openxmlformats-officedocument.presentationml.notesSlide+xml"/>
  <Override PartName="/ppt/charts/chart22.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8.xml" ContentType="application/vnd.openxmlformats-officedocument.themeOverride+xml"/>
  <Override PartName="/ppt/notesSlides/notesSlide18.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7.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28.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9.xml" ContentType="application/vnd.openxmlformats-officedocument.presentationml.notesSlide+xml"/>
  <Override PartName="/ppt/charts/chart29.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0.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1.xml" ContentType="application/vnd.openxmlformats-officedocument.presentationml.notesSlide+xml"/>
  <Override PartName="/ppt/charts/chart32.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9.xml" ContentType="application/vnd.openxmlformats-officedocument.themeOverride+xml"/>
  <Override PartName="/ppt/charts/chart3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2.xml" ContentType="application/vnd.openxmlformats-officedocument.presentationml.notesSlide+xml"/>
  <Override PartName="/ppt/charts/chart34.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5.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23.xml" ContentType="application/vnd.openxmlformats-officedocument.presentationml.notesSlide+xml"/>
  <Override PartName="/ppt/charts/chart36.xml" ContentType="application/vnd.openxmlformats-officedocument.drawingml.chart+xml"/>
  <Override PartName="/ppt/notesSlides/notesSlide24.xml" ContentType="application/vnd.openxmlformats-officedocument.presentationml.notesSlide+xml"/>
  <Override PartName="/ppt/charts/chart37.xml" ContentType="application/vnd.openxmlformats-officedocument.drawingml.chart+xml"/>
  <Override PartName="/ppt/notesSlides/notesSlide25.xml" ContentType="application/vnd.openxmlformats-officedocument.presentationml.notesSlide+xml"/>
  <Override PartName="/ppt/charts/chart38.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26.xml" ContentType="application/vnd.openxmlformats-officedocument.presentationml.notesSlide+xml"/>
  <Override PartName="/ppt/charts/chart39.xml" ContentType="application/vnd.openxmlformats-officedocument.drawingml.chart+xml"/>
  <Override PartName="/ppt/charts/chart40.xml" ContentType="application/vnd.openxmlformats-officedocument.drawingml.chart+xml"/>
  <Override PartName="/ppt/notesSlides/notesSlide27.xml" ContentType="application/vnd.openxmlformats-officedocument.presentationml.notesSlid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28.xml" ContentType="application/vnd.openxmlformats-officedocument.presentationml.notesSlid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29.xml" ContentType="application/vnd.openxmlformats-officedocument.presentationml.notesSlid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0.xml" ContentType="application/vnd.openxmlformats-officedocument.presentationml.notesSlid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31.xml" ContentType="application/vnd.openxmlformats-officedocument.presentationml.notesSlid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32.xml" ContentType="application/vnd.openxmlformats-officedocument.presentationml.notesSlid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33.xml" ContentType="application/vnd.openxmlformats-officedocument.presentationml.notesSlid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4.xml" ContentType="application/vnd.openxmlformats-officedocument.presentationml.notesSlid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35.xml" ContentType="application/vnd.openxmlformats-officedocument.presentationml.notesSlid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36.xml" ContentType="application/vnd.openxmlformats-officedocument.presentationml.notesSlid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37.xml" ContentType="application/vnd.openxmlformats-officedocument.presentationml.notesSlid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38.xml" ContentType="application/vnd.openxmlformats-officedocument.presentationml.notesSlid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5" r:id="rId4"/>
    <p:sldMasterId id="2147484242" r:id="rId5"/>
    <p:sldMasterId id="2147484353" r:id="rId6"/>
    <p:sldMasterId id="2147484386" r:id="rId7"/>
    <p:sldMasterId id="2147484417" r:id="rId8"/>
    <p:sldMasterId id="2147484483" r:id="rId9"/>
    <p:sldMasterId id="2147484514" r:id="rId10"/>
    <p:sldMasterId id="2147484579" r:id="rId11"/>
    <p:sldMasterId id="2147484610" r:id="rId12"/>
  </p:sldMasterIdLst>
  <p:notesMasterIdLst>
    <p:notesMasterId r:id="rId58"/>
  </p:notesMasterIdLst>
  <p:handoutMasterIdLst>
    <p:handoutMasterId r:id="rId59"/>
  </p:handoutMasterIdLst>
  <p:sldIdLst>
    <p:sldId id="1311" r:id="rId13"/>
    <p:sldId id="1504" r:id="rId14"/>
    <p:sldId id="7564" r:id="rId15"/>
    <p:sldId id="6111" r:id="rId16"/>
    <p:sldId id="7515" r:id="rId17"/>
    <p:sldId id="7531" r:id="rId18"/>
    <p:sldId id="7358" r:id="rId19"/>
    <p:sldId id="7182" r:id="rId20"/>
    <p:sldId id="6433" r:id="rId21"/>
    <p:sldId id="7489" r:id="rId22"/>
    <p:sldId id="7187" r:id="rId23"/>
    <p:sldId id="7532" r:id="rId24"/>
    <p:sldId id="7533" r:id="rId25"/>
    <p:sldId id="7556" r:id="rId26"/>
    <p:sldId id="7557" r:id="rId27"/>
    <p:sldId id="7558" r:id="rId28"/>
    <p:sldId id="7559" r:id="rId29"/>
    <p:sldId id="7560" r:id="rId30"/>
    <p:sldId id="7502" r:id="rId31"/>
    <p:sldId id="7561" r:id="rId32"/>
    <p:sldId id="7562" r:id="rId33"/>
    <p:sldId id="7563" r:id="rId34"/>
    <p:sldId id="7506" r:id="rId35"/>
    <p:sldId id="7490" r:id="rId36"/>
    <p:sldId id="7492" r:id="rId37"/>
    <p:sldId id="7491" r:id="rId38"/>
    <p:sldId id="7493" r:id="rId39"/>
    <p:sldId id="7494" r:id="rId40"/>
    <p:sldId id="7495" r:id="rId41"/>
    <p:sldId id="7496" r:id="rId42"/>
    <p:sldId id="7497" r:id="rId43"/>
    <p:sldId id="7498" r:id="rId44"/>
    <p:sldId id="7508" r:id="rId45"/>
    <p:sldId id="7499" r:id="rId46"/>
    <p:sldId id="7514" r:id="rId47"/>
    <p:sldId id="7500" r:id="rId48"/>
    <p:sldId id="7512" r:id="rId49"/>
    <p:sldId id="7510" r:id="rId50"/>
    <p:sldId id="7501" r:id="rId51"/>
    <p:sldId id="7504" r:id="rId52"/>
    <p:sldId id="7511" r:id="rId53"/>
    <p:sldId id="7505" r:id="rId54"/>
    <p:sldId id="7503" r:id="rId55"/>
    <p:sldId id="7507" r:id="rId56"/>
    <p:sldId id="1791" r:id="rId5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77FA3CA-05E5-000D-F90B-090CC132BB67}" name="Jacklyn  Cooney" initials="JC" userId="S::jacklyn.cooney@harrispoll.com::4671fd87-1c36-424f-adfb-fe46f037022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awny Saez" initials="TS" lastIdx="5" clrIdx="0">
    <p:extLst>
      <p:ext uri="{19B8F6BF-5375-455C-9EA6-DF929625EA0E}">
        <p15:presenceInfo xmlns:p15="http://schemas.microsoft.com/office/powerpoint/2012/main" userId="S::tawny.saez@harrisinsights.com::2913b00c-fb6f-4e8a-bee1-8c08f32ef7de" providerId="AD"/>
      </p:ext>
    </p:extLst>
  </p:cmAuthor>
  <p:cmAuthor id="2" name="Andrew Higham" initials="AH" lastIdx="4" clrIdx="1">
    <p:extLst>
      <p:ext uri="{19B8F6BF-5375-455C-9EA6-DF929625EA0E}">
        <p15:presenceInfo xmlns:p15="http://schemas.microsoft.com/office/powerpoint/2012/main" userId="S::andrew.higham@harrisinsights.com::35dafcc8-73c5-404a-9731-d0dc709edbaf" providerId="AD"/>
      </p:ext>
    </p:extLst>
  </p:cmAuthor>
  <p:cmAuthor id="3" name="Marie Aloi" initials="MA" lastIdx="8" clrIdx="2">
    <p:extLst>
      <p:ext uri="{19B8F6BF-5375-455C-9EA6-DF929625EA0E}">
        <p15:presenceInfo xmlns:p15="http://schemas.microsoft.com/office/powerpoint/2012/main" userId="S-1-12-1-1671365597-1128412942-364009609-4032178151" providerId="AD"/>
      </p:ext>
    </p:extLst>
  </p:cmAuthor>
  <p:cmAuthor id="4" name="Chris McAllister" initials="CM" lastIdx="4" clrIdx="3">
    <p:extLst>
      <p:ext uri="{19B8F6BF-5375-455C-9EA6-DF929625EA0E}">
        <p15:presenceInfo xmlns:p15="http://schemas.microsoft.com/office/powerpoint/2012/main" userId="S::chris.mcallister@harrisinsights.com::1c21de35-29b4-45c9-a39e-8ffc18f06b64" providerId="AD"/>
      </p:ext>
    </p:extLst>
  </p:cmAuthor>
  <p:cmAuthor id="5" name="John Gerzema" initials="JG" lastIdx="4" clrIdx="4">
    <p:extLst>
      <p:ext uri="{19B8F6BF-5375-455C-9EA6-DF929625EA0E}">
        <p15:presenceInfo xmlns:p15="http://schemas.microsoft.com/office/powerpoint/2012/main" userId="S::jgerzema@harrisinsights.com::9479822d-61de-40b2-b816-750aef508154" providerId="AD"/>
      </p:ext>
    </p:extLst>
  </p:cmAuthor>
  <p:cmAuthor id="6" name="Steve Nicklin" initials="SN" lastIdx="13" clrIdx="5">
    <p:extLst>
      <p:ext uri="{19B8F6BF-5375-455C-9EA6-DF929625EA0E}">
        <p15:presenceInfo xmlns:p15="http://schemas.microsoft.com/office/powerpoint/2012/main" userId="S::snicklin@oaaa.org::4d267a5b-9ae4-459a-bbb3-586e46512d6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17ACF"/>
    <a:srgbClr val="7F7F7F"/>
    <a:srgbClr val="FFC3B4"/>
    <a:srgbClr val="7FE7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93E690-7D3D-4ED0-877E-304BF1EAE554}" v="1" dt="2022-03-07T22:09:02.249"/>
    <p1510:client id="{B60C8993-99C2-4D48-8100-043F313A74FB}" v="3" dt="2022-03-07T18:39:56.1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88"/>
    <p:restoredTop sz="96361"/>
  </p:normalViewPr>
  <p:slideViewPr>
    <p:cSldViewPr snapToGrid="0" snapToObjects="1">
      <p:cViewPr varScale="1">
        <p:scale>
          <a:sx n="111" d="100"/>
          <a:sy n="111" d="100"/>
        </p:scale>
        <p:origin x="282" y="114"/>
      </p:cViewPr>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notesMaster" Target="notesMasters/notesMaster1.xml"/><Relationship Id="rId66"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39.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handoutMaster" Target="handoutMasters/handoutMaster1.xml"/><Relationship Id="rId67" Type="http://schemas.microsoft.com/office/2018/10/relationships/authors" Target="authors.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commentAuthors" Target="commentAuthors.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Nicklin" userId="4d267a5b-9ae4-459a-bbb3-586e46512d6c" providerId="ADAL" clId="{96158126-B5DE-478C-96F9-730A96162756}"/>
    <pc:docChg chg="modSld">
      <pc:chgData name="Steve Nicklin" userId="4d267a5b-9ae4-459a-bbb3-586e46512d6c" providerId="ADAL" clId="{96158126-B5DE-478C-96F9-730A96162756}" dt="2022-03-07T22:59:41.809" v="5" actId="6549"/>
      <pc:docMkLst>
        <pc:docMk/>
      </pc:docMkLst>
      <pc:sldChg chg="modSp mod">
        <pc:chgData name="Steve Nicklin" userId="4d267a5b-9ae4-459a-bbb3-586e46512d6c" providerId="ADAL" clId="{96158126-B5DE-478C-96F9-730A96162756}" dt="2022-03-07T22:59:41.809" v="5" actId="6549"/>
        <pc:sldMkLst>
          <pc:docMk/>
          <pc:sldMk cId="1941136910" sldId="6111"/>
        </pc:sldMkLst>
        <pc:graphicFrameChg chg="modGraphic">
          <ac:chgData name="Steve Nicklin" userId="4d267a5b-9ae4-459a-bbb3-586e46512d6c" providerId="ADAL" clId="{96158126-B5DE-478C-96F9-730A96162756}" dt="2022-03-07T22:59:41.809" v="5" actId="6549"/>
          <ac:graphicFrameMkLst>
            <pc:docMk/>
            <pc:sldMk cId="1941136910" sldId="6111"/>
            <ac:graphicFrameMk id="13" creationId="{E3EBA47B-C3BB-4E7A-BA64-389C908DCB57}"/>
          </ac:graphicFrameMkLst>
        </pc:graphicFrameChg>
      </pc:sldChg>
      <pc:sldChg chg="modSp mod">
        <pc:chgData name="Steve Nicklin" userId="4d267a5b-9ae4-459a-bbb3-586e46512d6c" providerId="ADAL" clId="{96158126-B5DE-478C-96F9-730A96162756}" dt="2022-03-07T22:58:58.496" v="3" actId="20577"/>
        <pc:sldMkLst>
          <pc:docMk/>
          <pc:sldMk cId="1237450852" sldId="7564"/>
        </pc:sldMkLst>
        <pc:graphicFrameChg chg="modGraphic">
          <ac:chgData name="Steve Nicklin" userId="4d267a5b-9ae4-459a-bbb3-586e46512d6c" providerId="ADAL" clId="{96158126-B5DE-478C-96F9-730A96162756}" dt="2022-03-07T22:58:58.496" v="3" actId="20577"/>
          <ac:graphicFrameMkLst>
            <pc:docMk/>
            <pc:sldMk cId="1237450852" sldId="7564"/>
            <ac:graphicFrameMk id="13" creationId="{E3EBA47B-C3BB-4E7A-BA64-389C908DCB57}"/>
          </ac:graphicFrameMkLst>
        </pc:graphicFrame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4.xml"/><Relationship Id="rId1" Type="http://schemas.microsoft.com/office/2011/relationships/chartStyle" Target="style4.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0.xml"/><Relationship Id="rId1" Type="http://schemas.microsoft.com/office/2011/relationships/chartStyle" Target="style10.xm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3.xml"/><Relationship Id="rId1" Type="http://schemas.microsoft.com/office/2011/relationships/chartStyle" Target="style13.xm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5.xml"/><Relationship Id="rId1" Type="http://schemas.microsoft.com/office/2011/relationships/chartStyle" Target="style15.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6.xml"/><Relationship Id="rId1" Type="http://schemas.microsoft.com/office/2011/relationships/chartStyle" Target="style16.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7.xml"/><Relationship Id="rId1" Type="http://schemas.microsoft.com/office/2011/relationships/chartStyle" Target="style17.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8.xml"/><Relationship Id="rId1" Type="http://schemas.microsoft.com/office/2011/relationships/chartStyle" Target="style18.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9.xml"/><Relationship Id="rId1" Type="http://schemas.microsoft.com/office/2011/relationships/chartStyle" Target="style19.xml"/></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21.xml"/><Relationship Id="rId1" Type="http://schemas.microsoft.com/office/2011/relationships/chartStyle" Target="style21.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22.xml"/><Relationship Id="rId1" Type="http://schemas.microsoft.com/office/2011/relationships/chartStyle" Target="style22.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23.xml"/><Relationship Id="rId1" Type="http://schemas.microsoft.com/office/2011/relationships/chartStyle" Target="style23.xml"/></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4.xml"/><Relationship Id="rId1" Type="http://schemas.microsoft.com/office/2011/relationships/chartStyle" Target="style24.xml"/></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2.xml"/><Relationship Id="rId1" Type="http://schemas.microsoft.com/office/2011/relationships/chartStyle" Target="style2.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52483099935747"/>
          <c:y val="0.13605141555930178"/>
          <c:w val="0.82978440496718786"/>
          <c:h val="0.77324584660448226"/>
        </c:manualLayout>
      </c:layout>
      <c:lineChart>
        <c:grouping val="standard"/>
        <c:varyColors val="0"/>
        <c:ser>
          <c:idx val="0"/>
          <c:order val="0"/>
          <c:spPr>
            <a:ln w="28575" cap="rnd">
              <a:solidFill>
                <a:schemeClr val="accent1"/>
              </a:solidFill>
              <a:round/>
            </a:ln>
            <a:effectLst/>
          </c:spPr>
          <c:marker>
            <c:symbol val="none"/>
          </c:marker>
          <c:dLbls>
            <c:dLbl>
              <c:idx val="4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298-44F0-A5DA-5AFAFD0C20B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Helvetica" pitchFamily="2" charset="0"/>
                    <a:ea typeface="+mn-ea"/>
                    <a:cs typeface="Helvetica"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Sheet1!$A$61:$A$104</c:f>
              <c:strCache>
                <c:ptCount val="43"/>
                <c:pt idx="0">
                  <c:v>W62
(5/2)</c:v>
                </c:pt>
                <c:pt idx="1">
                  <c:v>W63        (5/9)</c:v>
                </c:pt>
                <c:pt idx="2">
                  <c:v>W64              (5/16)</c:v>
                </c:pt>
                <c:pt idx="3">
                  <c:v>W65         (5/23)</c:v>
                </c:pt>
                <c:pt idx="4">
                  <c:v>W66                 (5/30)</c:v>
                </c:pt>
                <c:pt idx="5">
                  <c:v>W67        (6/6)</c:v>
                </c:pt>
                <c:pt idx="6">
                  <c:v>W68                          (6/13)</c:v>
                </c:pt>
                <c:pt idx="7">
                  <c:v>W69       (6/20)</c:v>
                </c:pt>
                <c:pt idx="8">
                  <c:v>W70        (6/27)</c:v>
                </c:pt>
                <c:pt idx="9">
                  <c:v>W71          (7/4)</c:v>
                </c:pt>
                <c:pt idx="10">
                  <c:v>W72         (7/11)</c:v>
                </c:pt>
                <c:pt idx="11">
                  <c:v>W73         (7/18)</c:v>
                </c:pt>
                <c:pt idx="12">
                  <c:v>W74         (7/25)</c:v>
                </c:pt>
                <c:pt idx="13">
                  <c:v>W75     (08/01)</c:v>
                </c:pt>
                <c:pt idx="14">
                  <c:v>W76     (08/08)</c:v>
                </c:pt>
                <c:pt idx="15">
                  <c:v>W77    (08/15)</c:v>
                </c:pt>
                <c:pt idx="16">
                  <c:v>W78    (08/22)</c:v>
                </c:pt>
                <c:pt idx="17">
                  <c:v>W79    (08/29)</c:v>
                </c:pt>
                <c:pt idx="18">
                  <c:v>W80    (09/05)</c:v>
                </c:pt>
                <c:pt idx="19">
                  <c:v>W81    (09/12)</c:v>
                </c:pt>
                <c:pt idx="20">
                  <c:v>W82    (09/19)</c:v>
                </c:pt>
                <c:pt idx="21">
                  <c:v>W83    (09/26)</c:v>
                </c:pt>
                <c:pt idx="22">
                  <c:v>W84    (10/03)</c:v>
                </c:pt>
                <c:pt idx="23">
                  <c:v>W85    (10/10)</c:v>
                </c:pt>
                <c:pt idx="24">
                  <c:v>W86    (10/15)</c:v>
                </c:pt>
                <c:pt idx="25">
                  <c:v>W87    (10/24)</c:v>
                </c:pt>
                <c:pt idx="26">
                  <c:v>W88    (10/31)</c:v>
                </c:pt>
                <c:pt idx="27">
                  <c:v>W89
(11/7)</c:v>
                </c:pt>
                <c:pt idx="28">
                  <c:v>W90
(11/14)</c:v>
                </c:pt>
                <c:pt idx="29">
                  <c:v>W91
(11/22)</c:v>
                </c:pt>
                <c:pt idx="30">
                  <c:v>W92
(11/28)</c:v>
                </c:pt>
                <c:pt idx="31">
                  <c:v>W93
(12/05)</c:v>
                </c:pt>
                <c:pt idx="32">
                  <c:v>W94
(12/12)</c:v>
                </c:pt>
                <c:pt idx="33">
                  <c:v>W95
(12/19)</c:v>
                </c:pt>
                <c:pt idx="34">
                  <c:v>W96
(12/26)</c:v>
                </c:pt>
                <c:pt idx="35">
                  <c:v>W97
(1/2)</c:v>
                </c:pt>
                <c:pt idx="36">
                  <c:v>W98
(1/9)</c:v>
                </c:pt>
                <c:pt idx="37">
                  <c:v>W99
(1/16)</c:v>
                </c:pt>
                <c:pt idx="38">
                  <c:v>W100
(1/23)</c:v>
                </c:pt>
                <c:pt idx="39">
                  <c:v>W101
(1/30)</c:v>
                </c:pt>
                <c:pt idx="40">
                  <c:v>W102
(02/05)</c:v>
                </c:pt>
                <c:pt idx="41">
                  <c:v>W103
(02/13)</c:v>
                </c:pt>
                <c:pt idx="42">
                  <c:v>W104
(02/20)</c:v>
                </c:pt>
              </c:strCache>
            </c:strRef>
          </c:cat>
          <c:val>
            <c:numRef>
              <c:f>Sheet1!$B$61:$B$104</c:f>
              <c:numCache>
                <c:formatCode>0%</c:formatCode>
                <c:ptCount val="43"/>
                <c:pt idx="0">
                  <c:v>0.46</c:v>
                </c:pt>
                <c:pt idx="1">
                  <c:v>0.46</c:v>
                </c:pt>
                <c:pt idx="2">
                  <c:v>0.42</c:v>
                </c:pt>
                <c:pt idx="3">
                  <c:v>0.44</c:v>
                </c:pt>
                <c:pt idx="4">
                  <c:v>0.43</c:v>
                </c:pt>
                <c:pt idx="5">
                  <c:v>0.45</c:v>
                </c:pt>
                <c:pt idx="6">
                  <c:v>0.41</c:v>
                </c:pt>
                <c:pt idx="7">
                  <c:v>0.41</c:v>
                </c:pt>
                <c:pt idx="8">
                  <c:v>0.44</c:v>
                </c:pt>
                <c:pt idx="9">
                  <c:v>0.43</c:v>
                </c:pt>
                <c:pt idx="10">
                  <c:v>0.46</c:v>
                </c:pt>
                <c:pt idx="11">
                  <c:v>0.43</c:v>
                </c:pt>
                <c:pt idx="12">
                  <c:v>0.45</c:v>
                </c:pt>
                <c:pt idx="13">
                  <c:v>0.48</c:v>
                </c:pt>
                <c:pt idx="14">
                  <c:v>0.49</c:v>
                </c:pt>
                <c:pt idx="15">
                  <c:v>0.48</c:v>
                </c:pt>
                <c:pt idx="16">
                  <c:v>0.48</c:v>
                </c:pt>
                <c:pt idx="17">
                  <c:v>0.45</c:v>
                </c:pt>
                <c:pt idx="18">
                  <c:v>0.5</c:v>
                </c:pt>
                <c:pt idx="19">
                  <c:v>0.48</c:v>
                </c:pt>
                <c:pt idx="20">
                  <c:v>0.42</c:v>
                </c:pt>
                <c:pt idx="21">
                  <c:v>0.45</c:v>
                </c:pt>
                <c:pt idx="22">
                  <c:v>0.47</c:v>
                </c:pt>
                <c:pt idx="23">
                  <c:v>0.43</c:v>
                </c:pt>
                <c:pt idx="24">
                  <c:v>0.44</c:v>
                </c:pt>
                <c:pt idx="25">
                  <c:v>0.47</c:v>
                </c:pt>
                <c:pt idx="26">
                  <c:v>0.45</c:v>
                </c:pt>
                <c:pt idx="27">
                  <c:v>0.45</c:v>
                </c:pt>
                <c:pt idx="28">
                  <c:v>0.45</c:v>
                </c:pt>
                <c:pt idx="29">
                  <c:v>0.47</c:v>
                </c:pt>
                <c:pt idx="30">
                  <c:v>0.46</c:v>
                </c:pt>
                <c:pt idx="31">
                  <c:v>0.45</c:v>
                </c:pt>
                <c:pt idx="32">
                  <c:v>0.41</c:v>
                </c:pt>
                <c:pt idx="33">
                  <c:v>0.42</c:v>
                </c:pt>
                <c:pt idx="34">
                  <c:v>0.41</c:v>
                </c:pt>
                <c:pt idx="35">
                  <c:v>0.41</c:v>
                </c:pt>
                <c:pt idx="36">
                  <c:v>0.41</c:v>
                </c:pt>
                <c:pt idx="37">
                  <c:v>0.42</c:v>
                </c:pt>
                <c:pt idx="38">
                  <c:v>0.43</c:v>
                </c:pt>
                <c:pt idx="39">
                  <c:v>0.43</c:v>
                </c:pt>
                <c:pt idx="40">
                  <c:v>0.43</c:v>
                </c:pt>
                <c:pt idx="41">
                  <c:v>0.43</c:v>
                </c:pt>
                <c:pt idx="42">
                  <c:v>0.4</c:v>
                </c:pt>
              </c:numCache>
            </c:numRef>
          </c:val>
          <c:smooth val="0"/>
          <c:extLst>
            <c:ext xmlns:c16="http://schemas.microsoft.com/office/drawing/2014/chart" uri="{C3380CC4-5D6E-409C-BE32-E72D297353CC}">
              <c16:uniqueId val="{00000000-4AC0-7546-8789-C718CDDAB1D5}"/>
            </c:ext>
          </c:extLst>
        </c:ser>
        <c:ser>
          <c:idx val="1"/>
          <c:order val="1"/>
          <c:spPr>
            <a:ln w="28575" cap="rnd">
              <a:solidFill>
                <a:schemeClr val="accent2"/>
              </a:solidFill>
              <a:round/>
            </a:ln>
            <a:effectLst/>
          </c:spPr>
          <c:marker>
            <c:symbol val="none"/>
          </c:marker>
          <c:dLbls>
            <c:dLbl>
              <c:idx val="42"/>
              <c:layout>
                <c:manualLayout>
                  <c:x val="-2.1607199655033402E-3"/>
                  <c:y val="-2.357115640278911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298-44F0-A5DA-5AFAFD0C20B5}"/>
                </c:ext>
              </c:extLst>
            </c:dLbl>
            <c:spPr>
              <a:noFill/>
              <a:ln>
                <a:noFill/>
              </a:ln>
              <a:effectLst/>
            </c:spPr>
            <c:txPr>
              <a:bodyPr/>
              <a:lstStyle/>
              <a:p>
                <a:pPr>
                  <a:defRPr sz="1200" b="1" i="0">
                    <a:solidFill>
                      <a:srgbClr val="FF8769"/>
                    </a:solidFill>
                    <a:latin typeface="Helvetica" pitchFamily="2"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Sheet1!$A$61:$A$104</c:f>
              <c:strCache>
                <c:ptCount val="43"/>
                <c:pt idx="0">
                  <c:v>W62
(5/2)</c:v>
                </c:pt>
                <c:pt idx="1">
                  <c:v>W63        (5/9)</c:v>
                </c:pt>
                <c:pt idx="2">
                  <c:v>W64              (5/16)</c:v>
                </c:pt>
                <c:pt idx="3">
                  <c:v>W65         (5/23)</c:v>
                </c:pt>
                <c:pt idx="4">
                  <c:v>W66                 (5/30)</c:v>
                </c:pt>
                <c:pt idx="5">
                  <c:v>W67        (6/6)</c:v>
                </c:pt>
                <c:pt idx="6">
                  <c:v>W68                          (6/13)</c:v>
                </c:pt>
                <c:pt idx="7">
                  <c:v>W69       (6/20)</c:v>
                </c:pt>
                <c:pt idx="8">
                  <c:v>W70        (6/27)</c:v>
                </c:pt>
                <c:pt idx="9">
                  <c:v>W71          (7/4)</c:v>
                </c:pt>
                <c:pt idx="10">
                  <c:v>W72         (7/11)</c:v>
                </c:pt>
                <c:pt idx="11">
                  <c:v>W73         (7/18)</c:v>
                </c:pt>
                <c:pt idx="12">
                  <c:v>W74         (7/25)</c:v>
                </c:pt>
                <c:pt idx="13">
                  <c:v>W75     (08/01)</c:v>
                </c:pt>
                <c:pt idx="14">
                  <c:v>W76     (08/08)</c:v>
                </c:pt>
                <c:pt idx="15">
                  <c:v>W77    (08/15)</c:v>
                </c:pt>
                <c:pt idx="16">
                  <c:v>W78    (08/22)</c:v>
                </c:pt>
                <c:pt idx="17">
                  <c:v>W79    (08/29)</c:v>
                </c:pt>
                <c:pt idx="18">
                  <c:v>W80    (09/05)</c:v>
                </c:pt>
                <c:pt idx="19">
                  <c:v>W81    (09/12)</c:v>
                </c:pt>
                <c:pt idx="20">
                  <c:v>W82    (09/19)</c:v>
                </c:pt>
                <c:pt idx="21">
                  <c:v>W83    (09/26)</c:v>
                </c:pt>
                <c:pt idx="22">
                  <c:v>W84    (10/03)</c:v>
                </c:pt>
                <c:pt idx="23">
                  <c:v>W85    (10/10)</c:v>
                </c:pt>
                <c:pt idx="24">
                  <c:v>W86    (10/15)</c:v>
                </c:pt>
                <c:pt idx="25">
                  <c:v>W87    (10/24)</c:v>
                </c:pt>
                <c:pt idx="26">
                  <c:v>W88    (10/31)</c:v>
                </c:pt>
                <c:pt idx="27">
                  <c:v>W89
(11/7)</c:v>
                </c:pt>
                <c:pt idx="28">
                  <c:v>W90
(11/14)</c:v>
                </c:pt>
                <c:pt idx="29">
                  <c:v>W91
(11/22)</c:v>
                </c:pt>
                <c:pt idx="30">
                  <c:v>W92
(11/28)</c:v>
                </c:pt>
                <c:pt idx="31">
                  <c:v>W93
(12/05)</c:v>
                </c:pt>
                <c:pt idx="32">
                  <c:v>W94
(12/12)</c:v>
                </c:pt>
                <c:pt idx="33">
                  <c:v>W95
(12/19)</c:v>
                </c:pt>
                <c:pt idx="34">
                  <c:v>W96
(12/26)</c:v>
                </c:pt>
                <c:pt idx="35">
                  <c:v>W97
(1/2)</c:v>
                </c:pt>
                <c:pt idx="36">
                  <c:v>W98
(1/9)</c:v>
                </c:pt>
                <c:pt idx="37">
                  <c:v>W99
(1/16)</c:v>
                </c:pt>
                <c:pt idx="38">
                  <c:v>W100
(1/23)</c:v>
                </c:pt>
                <c:pt idx="39">
                  <c:v>W101
(1/30)</c:v>
                </c:pt>
                <c:pt idx="40">
                  <c:v>W102
(02/05)</c:v>
                </c:pt>
                <c:pt idx="41">
                  <c:v>W103
(02/13)</c:v>
                </c:pt>
                <c:pt idx="42">
                  <c:v>W104
(02/20)</c:v>
                </c:pt>
              </c:strCache>
            </c:strRef>
          </c:cat>
          <c:val>
            <c:numRef>
              <c:f>Sheet1!$C$61:$C$104</c:f>
              <c:numCache>
                <c:formatCode>0%</c:formatCode>
                <c:ptCount val="43"/>
                <c:pt idx="0">
                  <c:v>0.52</c:v>
                </c:pt>
                <c:pt idx="1">
                  <c:v>0.49</c:v>
                </c:pt>
                <c:pt idx="2">
                  <c:v>0.4</c:v>
                </c:pt>
                <c:pt idx="3">
                  <c:v>0.46</c:v>
                </c:pt>
                <c:pt idx="4">
                  <c:v>0.47</c:v>
                </c:pt>
                <c:pt idx="5">
                  <c:v>0.45</c:v>
                </c:pt>
                <c:pt idx="6">
                  <c:v>0.48</c:v>
                </c:pt>
                <c:pt idx="7">
                  <c:v>0.44</c:v>
                </c:pt>
                <c:pt idx="8">
                  <c:v>0.5</c:v>
                </c:pt>
                <c:pt idx="9">
                  <c:v>0.5</c:v>
                </c:pt>
                <c:pt idx="10">
                  <c:v>0.49</c:v>
                </c:pt>
                <c:pt idx="11">
                  <c:v>0.52</c:v>
                </c:pt>
                <c:pt idx="12">
                  <c:v>0.51</c:v>
                </c:pt>
                <c:pt idx="13">
                  <c:v>0.51</c:v>
                </c:pt>
                <c:pt idx="14">
                  <c:v>0.46</c:v>
                </c:pt>
                <c:pt idx="15">
                  <c:v>0.52</c:v>
                </c:pt>
                <c:pt idx="16">
                  <c:v>0.5</c:v>
                </c:pt>
                <c:pt idx="17">
                  <c:v>0.53</c:v>
                </c:pt>
                <c:pt idx="18">
                  <c:v>0.56000000000000005</c:v>
                </c:pt>
                <c:pt idx="19">
                  <c:v>0.52</c:v>
                </c:pt>
                <c:pt idx="20">
                  <c:v>0.49</c:v>
                </c:pt>
                <c:pt idx="21">
                  <c:v>0.48</c:v>
                </c:pt>
                <c:pt idx="22">
                  <c:v>0.56000000000000005</c:v>
                </c:pt>
                <c:pt idx="23">
                  <c:v>0.52</c:v>
                </c:pt>
                <c:pt idx="24">
                  <c:v>0.43</c:v>
                </c:pt>
                <c:pt idx="25">
                  <c:v>0.49</c:v>
                </c:pt>
                <c:pt idx="26">
                  <c:v>0.49</c:v>
                </c:pt>
                <c:pt idx="27">
                  <c:v>0.52</c:v>
                </c:pt>
                <c:pt idx="28">
                  <c:v>0.51</c:v>
                </c:pt>
                <c:pt idx="29">
                  <c:v>0.47</c:v>
                </c:pt>
                <c:pt idx="30">
                  <c:v>0.47</c:v>
                </c:pt>
                <c:pt idx="31">
                  <c:v>0.49</c:v>
                </c:pt>
                <c:pt idx="32">
                  <c:v>0.48</c:v>
                </c:pt>
                <c:pt idx="33">
                  <c:v>0.45</c:v>
                </c:pt>
                <c:pt idx="34">
                  <c:v>0.52</c:v>
                </c:pt>
                <c:pt idx="35">
                  <c:v>0.44</c:v>
                </c:pt>
                <c:pt idx="36">
                  <c:v>0.48</c:v>
                </c:pt>
                <c:pt idx="37">
                  <c:v>0.51</c:v>
                </c:pt>
                <c:pt idx="38">
                  <c:v>0.49</c:v>
                </c:pt>
                <c:pt idx="39">
                  <c:v>0.5</c:v>
                </c:pt>
                <c:pt idx="40">
                  <c:v>0.45</c:v>
                </c:pt>
                <c:pt idx="41">
                  <c:v>0.53</c:v>
                </c:pt>
                <c:pt idx="42">
                  <c:v>0.5</c:v>
                </c:pt>
              </c:numCache>
            </c:numRef>
          </c:val>
          <c:smooth val="0"/>
          <c:extLst>
            <c:ext xmlns:c16="http://schemas.microsoft.com/office/drawing/2014/chart" uri="{C3380CC4-5D6E-409C-BE32-E72D297353CC}">
              <c16:uniqueId val="{00000001-4AC0-7546-8789-C718CDDAB1D5}"/>
            </c:ext>
          </c:extLst>
        </c:ser>
        <c:ser>
          <c:idx val="2"/>
          <c:order val="2"/>
          <c:spPr>
            <a:ln w="28575" cap="rnd">
              <a:solidFill>
                <a:schemeClr val="accent3">
                  <a:lumMod val="50000"/>
                </a:schemeClr>
              </a:solidFill>
              <a:round/>
            </a:ln>
            <a:effectLst/>
          </c:spPr>
          <c:marker>
            <c:symbol val="none"/>
          </c:marker>
          <c:dLbls>
            <c:dLbl>
              <c:idx val="42"/>
              <c:layout>
                <c:manualLayout>
                  <c:x val="0"/>
                  <c:y val="-1.4142693841673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298-44F0-A5DA-5AFAFD0C20B5}"/>
                </c:ext>
              </c:extLst>
            </c:dLbl>
            <c:spPr>
              <a:noFill/>
              <a:ln>
                <a:noFill/>
              </a:ln>
              <a:effectLst/>
            </c:spPr>
            <c:txPr>
              <a:bodyPr wrap="square" lIns="38100" tIns="19050" rIns="38100" bIns="19050" anchor="ctr">
                <a:spAutoFit/>
              </a:bodyPr>
              <a:lstStyle/>
              <a:p>
                <a:pPr>
                  <a:defRPr sz="1200" b="1">
                    <a:solidFill>
                      <a:srgbClr val="8A7C4F"/>
                    </a:solidFill>
                    <a:latin typeface="Helvetica" panose="020B0604020202020204" pitchFamily="34" charset="0"/>
                    <a:cs typeface="Helvetica"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Sheet1!$A$61:$A$104</c:f>
              <c:strCache>
                <c:ptCount val="43"/>
                <c:pt idx="0">
                  <c:v>W62
(5/2)</c:v>
                </c:pt>
                <c:pt idx="1">
                  <c:v>W63        (5/9)</c:v>
                </c:pt>
                <c:pt idx="2">
                  <c:v>W64              (5/16)</c:v>
                </c:pt>
                <c:pt idx="3">
                  <c:v>W65         (5/23)</c:v>
                </c:pt>
                <c:pt idx="4">
                  <c:v>W66                 (5/30)</c:v>
                </c:pt>
                <c:pt idx="5">
                  <c:v>W67        (6/6)</c:v>
                </c:pt>
                <c:pt idx="6">
                  <c:v>W68                          (6/13)</c:v>
                </c:pt>
                <c:pt idx="7">
                  <c:v>W69       (6/20)</c:v>
                </c:pt>
                <c:pt idx="8">
                  <c:v>W70        (6/27)</c:v>
                </c:pt>
                <c:pt idx="9">
                  <c:v>W71          (7/4)</c:v>
                </c:pt>
                <c:pt idx="10">
                  <c:v>W72         (7/11)</c:v>
                </c:pt>
                <c:pt idx="11">
                  <c:v>W73         (7/18)</c:v>
                </c:pt>
                <c:pt idx="12">
                  <c:v>W74         (7/25)</c:v>
                </c:pt>
                <c:pt idx="13">
                  <c:v>W75     (08/01)</c:v>
                </c:pt>
                <c:pt idx="14">
                  <c:v>W76     (08/08)</c:v>
                </c:pt>
                <c:pt idx="15">
                  <c:v>W77    (08/15)</c:v>
                </c:pt>
                <c:pt idx="16">
                  <c:v>W78    (08/22)</c:v>
                </c:pt>
                <c:pt idx="17">
                  <c:v>W79    (08/29)</c:v>
                </c:pt>
                <c:pt idx="18">
                  <c:v>W80    (09/05)</c:v>
                </c:pt>
                <c:pt idx="19">
                  <c:v>W81    (09/12)</c:v>
                </c:pt>
                <c:pt idx="20">
                  <c:v>W82    (09/19)</c:v>
                </c:pt>
                <c:pt idx="21">
                  <c:v>W83    (09/26)</c:v>
                </c:pt>
                <c:pt idx="22">
                  <c:v>W84    (10/03)</c:v>
                </c:pt>
                <c:pt idx="23">
                  <c:v>W85    (10/10)</c:v>
                </c:pt>
                <c:pt idx="24">
                  <c:v>W86    (10/15)</c:v>
                </c:pt>
                <c:pt idx="25">
                  <c:v>W87    (10/24)</c:v>
                </c:pt>
                <c:pt idx="26">
                  <c:v>W88    (10/31)</c:v>
                </c:pt>
                <c:pt idx="27">
                  <c:v>W89
(11/7)</c:v>
                </c:pt>
                <c:pt idx="28">
                  <c:v>W90
(11/14)</c:v>
                </c:pt>
                <c:pt idx="29">
                  <c:v>W91
(11/22)</c:v>
                </c:pt>
                <c:pt idx="30">
                  <c:v>W92
(11/28)</c:v>
                </c:pt>
                <c:pt idx="31">
                  <c:v>W93
(12/05)</c:v>
                </c:pt>
                <c:pt idx="32">
                  <c:v>W94
(12/12)</c:v>
                </c:pt>
                <c:pt idx="33">
                  <c:v>W95
(12/19)</c:v>
                </c:pt>
                <c:pt idx="34">
                  <c:v>W96
(12/26)</c:v>
                </c:pt>
                <c:pt idx="35">
                  <c:v>W97
(1/2)</c:v>
                </c:pt>
                <c:pt idx="36">
                  <c:v>W98
(1/9)</c:v>
                </c:pt>
                <c:pt idx="37">
                  <c:v>W99
(1/16)</c:v>
                </c:pt>
                <c:pt idx="38">
                  <c:v>W100
(1/23)</c:v>
                </c:pt>
                <c:pt idx="39">
                  <c:v>W101
(1/30)</c:v>
                </c:pt>
                <c:pt idx="40">
                  <c:v>W102
(02/05)</c:v>
                </c:pt>
                <c:pt idx="41">
                  <c:v>W103
(02/13)</c:v>
                </c:pt>
                <c:pt idx="42">
                  <c:v>W104
(02/20)</c:v>
                </c:pt>
              </c:strCache>
            </c:strRef>
          </c:cat>
          <c:val>
            <c:numRef>
              <c:f>Sheet1!$D$61:$D$104</c:f>
              <c:numCache>
                <c:formatCode>0%</c:formatCode>
                <c:ptCount val="43"/>
                <c:pt idx="0">
                  <c:v>0.72</c:v>
                </c:pt>
                <c:pt idx="1">
                  <c:v>0.77</c:v>
                </c:pt>
                <c:pt idx="2">
                  <c:v>0.73</c:v>
                </c:pt>
                <c:pt idx="3">
                  <c:v>0.71</c:v>
                </c:pt>
                <c:pt idx="4">
                  <c:v>0.72</c:v>
                </c:pt>
                <c:pt idx="5">
                  <c:v>0.72</c:v>
                </c:pt>
                <c:pt idx="6">
                  <c:v>0.74</c:v>
                </c:pt>
                <c:pt idx="7">
                  <c:v>0.73</c:v>
                </c:pt>
                <c:pt idx="8">
                  <c:v>0.75</c:v>
                </c:pt>
                <c:pt idx="9">
                  <c:v>0.68</c:v>
                </c:pt>
                <c:pt idx="10">
                  <c:v>0.72</c:v>
                </c:pt>
                <c:pt idx="11">
                  <c:v>0.75</c:v>
                </c:pt>
                <c:pt idx="12">
                  <c:v>0.74</c:v>
                </c:pt>
                <c:pt idx="13">
                  <c:v>0.73</c:v>
                </c:pt>
                <c:pt idx="14">
                  <c:v>0.73</c:v>
                </c:pt>
                <c:pt idx="15">
                  <c:v>0.73</c:v>
                </c:pt>
                <c:pt idx="16">
                  <c:v>0.73</c:v>
                </c:pt>
                <c:pt idx="17">
                  <c:v>0.73</c:v>
                </c:pt>
                <c:pt idx="18">
                  <c:v>0.75</c:v>
                </c:pt>
                <c:pt idx="19">
                  <c:v>0.75</c:v>
                </c:pt>
                <c:pt idx="20">
                  <c:v>0.71</c:v>
                </c:pt>
                <c:pt idx="21">
                  <c:v>0.72</c:v>
                </c:pt>
                <c:pt idx="22">
                  <c:v>0.76</c:v>
                </c:pt>
                <c:pt idx="24">
                  <c:v>0.77</c:v>
                </c:pt>
                <c:pt idx="25">
                  <c:v>0.75</c:v>
                </c:pt>
                <c:pt idx="26">
                  <c:v>0.73</c:v>
                </c:pt>
                <c:pt idx="27">
                  <c:v>0.77</c:v>
                </c:pt>
                <c:pt idx="28">
                  <c:v>0.76</c:v>
                </c:pt>
                <c:pt idx="29">
                  <c:v>0.73</c:v>
                </c:pt>
                <c:pt idx="30">
                  <c:v>0.76</c:v>
                </c:pt>
                <c:pt idx="31">
                  <c:v>0.76</c:v>
                </c:pt>
                <c:pt idx="32">
                  <c:v>0.77</c:v>
                </c:pt>
                <c:pt idx="33">
                  <c:v>0.74</c:v>
                </c:pt>
                <c:pt idx="34">
                  <c:v>0.75</c:v>
                </c:pt>
                <c:pt idx="35">
                  <c:v>0.71</c:v>
                </c:pt>
                <c:pt idx="36">
                  <c:v>0.75</c:v>
                </c:pt>
                <c:pt idx="37">
                  <c:v>0.75</c:v>
                </c:pt>
                <c:pt idx="38">
                  <c:v>0.76</c:v>
                </c:pt>
                <c:pt idx="39">
                  <c:v>0.73</c:v>
                </c:pt>
                <c:pt idx="40">
                  <c:v>0.78</c:v>
                </c:pt>
                <c:pt idx="41">
                  <c:v>0.76</c:v>
                </c:pt>
                <c:pt idx="42">
                  <c:v>0.75</c:v>
                </c:pt>
              </c:numCache>
            </c:numRef>
          </c:val>
          <c:smooth val="0"/>
          <c:extLst>
            <c:ext xmlns:c16="http://schemas.microsoft.com/office/drawing/2014/chart" uri="{C3380CC4-5D6E-409C-BE32-E72D297353CC}">
              <c16:uniqueId val="{00000002-4AC0-7546-8789-C718CDDAB1D5}"/>
            </c:ext>
          </c:extLst>
        </c:ser>
        <c:ser>
          <c:idx val="3"/>
          <c:order val="3"/>
          <c:spPr>
            <a:ln w="28575" cap="rnd">
              <a:solidFill>
                <a:schemeClr val="accent4"/>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7FA7-4D31-A473-FD7F6BDDE313}"/>
                </c:ext>
              </c:extLst>
            </c:dLbl>
            <c:dLbl>
              <c:idx val="1"/>
              <c:delete val="1"/>
              <c:extLst>
                <c:ext xmlns:c15="http://schemas.microsoft.com/office/drawing/2012/chart" uri="{CE6537A1-D6FC-4f65-9D91-7224C49458BB}"/>
                <c:ext xmlns:c16="http://schemas.microsoft.com/office/drawing/2014/chart" uri="{C3380CC4-5D6E-409C-BE32-E72D297353CC}">
                  <c16:uniqueId val="{00000002-35B3-45BA-8864-D00F1C649BFB}"/>
                </c:ext>
              </c:extLst>
            </c:dLbl>
            <c:dLbl>
              <c:idx val="2"/>
              <c:delete val="1"/>
              <c:extLst>
                <c:ext xmlns:c15="http://schemas.microsoft.com/office/drawing/2012/chart" uri="{CE6537A1-D6FC-4f65-9D91-7224C49458BB}"/>
                <c:ext xmlns:c16="http://schemas.microsoft.com/office/drawing/2014/chart" uri="{C3380CC4-5D6E-409C-BE32-E72D297353CC}">
                  <c16:uniqueId val="{00000007-371E-4BE1-9DFE-26F55E339CE7}"/>
                </c:ext>
              </c:extLst>
            </c:dLbl>
            <c:dLbl>
              <c:idx val="3"/>
              <c:delete val="1"/>
              <c:extLst>
                <c:ext xmlns:c15="http://schemas.microsoft.com/office/drawing/2012/chart" uri="{CE6537A1-D6FC-4f65-9D91-7224C49458BB}"/>
                <c:ext xmlns:c16="http://schemas.microsoft.com/office/drawing/2014/chart" uri="{C3380CC4-5D6E-409C-BE32-E72D297353CC}">
                  <c16:uniqueId val="{00000008-371E-4BE1-9DFE-26F55E339CE7}"/>
                </c:ext>
              </c:extLst>
            </c:dLbl>
            <c:dLbl>
              <c:idx val="4"/>
              <c:delete val="1"/>
              <c:extLst>
                <c:ext xmlns:c15="http://schemas.microsoft.com/office/drawing/2012/chart" uri="{CE6537A1-D6FC-4f65-9D91-7224C49458BB}"/>
                <c:ext xmlns:c16="http://schemas.microsoft.com/office/drawing/2014/chart" uri="{C3380CC4-5D6E-409C-BE32-E72D297353CC}">
                  <c16:uniqueId val="{00000003-0487-4170-BFDF-DA008A9EF4AC}"/>
                </c:ext>
              </c:extLst>
            </c:dLbl>
            <c:dLbl>
              <c:idx val="5"/>
              <c:delete val="1"/>
              <c:extLst>
                <c:ext xmlns:c15="http://schemas.microsoft.com/office/drawing/2012/chart" uri="{CE6537A1-D6FC-4f65-9D91-7224C49458BB}"/>
                <c:ext xmlns:c16="http://schemas.microsoft.com/office/drawing/2014/chart" uri="{C3380CC4-5D6E-409C-BE32-E72D297353CC}">
                  <c16:uniqueId val="{0000000C-371E-4BE1-9DFE-26F55E339CE7}"/>
                </c:ext>
              </c:extLst>
            </c:dLbl>
            <c:dLbl>
              <c:idx val="6"/>
              <c:delete val="1"/>
              <c:extLst>
                <c:ext xmlns:c15="http://schemas.microsoft.com/office/drawing/2012/chart" uri="{CE6537A1-D6FC-4f65-9D91-7224C49458BB}"/>
                <c:ext xmlns:c16="http://schemas.microsoft.com/office/drawing/2014/chart" uri="{C3380CC4-5D6E-409C-BE32-E72D297353CC}">
                  <c16:uniqueId val="{0000000A-B56A-4419-8ED7-69FB13E2BF97}"/>
                </c:ext>
              </c:extLst>
            </c:dLbl>
            <c:dLbl>
              <c:idx val="7"/>
              <c:delete val="1"/>
              <c:extLst>
                <c:ext xmlns:c15="http://schemas.microsoft.com/office/drawing/2012/chart" uri="{CE6537A1-D6FC-4f65-9D91-7224C49458BB}"/>
                <c:ext xmlns:c16="http://schemas.microsoft.com/office/drawing/2014/chart" uri="{C3380CC4-5D6E-409C-BE32-E72D297353CC}">
                  <c16:uniqueId val="{00000006-619D-495A-A565-E6A6F79E5B48}"/>
                </c:ext>
              </c:extLst>
            </c:dLbl>
            <c:dLbl>
              <c:idx val="8"/>
              <c:delete val="1"/>
              <c:extLst>
                <c:ext xmlns:c15="http://schemas.microsoft.com/office/drawing/2012/chart" uri="{CE6537A1-D6FC-4f65-9D91-7224C49458BB}"/>
                <c:ext xmlns:c16="http://schemas.microsoft.com/office/drawing/2014/chart" uri="{C3380CC4-5D6E-409C-BE32-E72D297353CC}">
                  <c16:uniqueId val="{00000007-C945-4361-91AC-FA6DF6BC4732}"/>
                </c:ext>
              </c:extLst>
            </c:dLbl>
            <c:dLbl>
              <c:idx val="9"/>
              <c:delete val="1"/>
              <c:extLst>
                <c:ext xmlns:c15="http://schemas.microsoft.com/office/drawing/2012/chart" uri="{CE6537A1-D6FC-4f65-9D91-7224C49458BB}"/>
                <c:ext xmlns:c16="http://schemas.microsoft.com/office/drawing/2014/chart" uri="{C3380CC4-5D6E-409C-BE32-E72D297353CC}">
                  <c16:uniqueId val="{00000003-010D-4C47-B156-2F4AF52C01FD}"/>
                </c:ext>
              </c:extLst>
            </c:dLbl>
            <c:dLbl>
              <c:idx val="10"/>
              <c:delete val="1"/>
              <c:extLst>
                <c:ext xmlns:c15="http://schemas.microsoft.com/office/drawing/2012/chart" uri="{CE6537A1-D6FC-4f65-9D91-7224C49458BB}"/>
                <c:ext xmlns:c16="http://schemas.microsoft.com/office/drawing/2014/chart" uri="{C3380CC4-5D6E-409C-BE32-E72D297353CC}">
                  <c16:uniqueId val="{00000001-DB4D-4923-B038-5A1E3B91C36E}"/>
                </c:ext>
              </c:extLst>
            </c:dLbl>
            <c:dLbl>
              <c:idx val="11"/>
              <c:delete val="1"/>
              <c:extLst>
                <c:ext xmlns:c15="http://schemas.microsoft.com/office/drawing/2012/chart" uri="{CE6537A1-D6FC-4f65-9D91-7224C49458BB}"/>
                <c:ext xmlns:c16="http://schemas.microsoft.com/office/drawing/2014/chart" uri="{C3380CC4-5D6E-409C-BE32-E72D297353CC}">
                  <c16:uniqueId val="{00000005-DB4D-4923-B038-5A1E3B91C36E}"/>
                </c:ext>
              </c:extLst>
            </c:dLbl>
            <c:dLbl>
              <c:idx val="12"/>
              <c:delete val="1"/>
              <c:extLst>
                <c:ext xmlns:c15="http://schemas.microsoft.com/office/drawing/2012/chart" uri="{CE6537A1-D6FC-4f65-9D91-7224C49458BB}"/>
                <c:ext xmlns:c16="http://schemas.microsoft.com/office/drawing/2014/chart" uri="{C3380CC4-5D6E-409C-BE32-E72D297353CC}">
                  <c16:uniqueId val="{00000004-157A-45C8-9024-87DB3F5FCBAB}"/>
                </c:ext>
              </c:extLst>
            </c:dLbl>
            <c:dLbl>
              <c:idx val="13"/>
              <c:delete val="1"/>
              <c:extLst>
                <c:ext xmlns:c15="http://schemas.microsoft.com/office/drawing/2012/chart" uri="{CE6537A1-D6FC-4f65-9D91-7224C49458BB}"/>
                <c:ext xmlns:c16="http://schemas.microsoft.com/office/drawing/2014/chart" uri="{C3380CC4-5D6E-409C-BE32-E72D297353CC}">
                  <c16:uniqueId val="{00000005-D8BF-4453-AA44-1D38B58B417C}"/>
                </c:ext>
              </c:extLst>
            </c:dLbl>
            <c:dLbl>
              <c:idx val="14"/>
              <c:delete val="1"/>
              <c:extLst>
                <c:ext xmlns:c15="http://schemas.microsoft.com/office/drawing/2012/chart" uri="{CE6537A1-D6FC-4f65-9D91-7224C49458BB}"/>
                <c:ext xmlns:c16="http://schemas.microsoft.com/office/drawing/2014/chart" uri="{C3380CC4-5D6E-409C-BE32-E72D297353CC}">
                  <c16:uniqueId val="{00000003-05EE-4E1E-8927-29D08582B637}"/>
                </c:ext>
              </c:extLst>
            </c:dLbl>
            <c:dLbl>
              <c:idx val="15"/>
              <c:delete val="1"/>
              <c:extLst>
                <c:ext xmlns:c15="http://schemas.microsoft.com/office/drawing/2012/chart" uri="{CE6537A1-D6FC-4f65-9D91-7224C49458BB}"/>
                <c:ext xmlns:c16="http://schemas.microsoft.com/office/drawing/2014/chart" uri="{C3380CC4-5D6E-409C-BE32-E72D297353CC}">
                  <c16:uniqueId val="{00000006-6E12-4273-B8BB-89953D50C548}"/>
                </c:ext>
              </c:extLst>
            </c:dLbl>
            <c:dLbl>
              <c:idx val="16"/>
              <c:delete val="1"/>
              <c:extLst>
                <c:ext xmlns:c15="http://schemas.microsoft.com/office/drawing/2012/chart" uri="{CE6537A1-D6FC-4f65-9D91-7224C49458BB}"/>
                <c:ext xmlns:c16="http://schemas.microsoft.com/office/drawing/2014/chart" uri="{C3380CC4-5D6E-409C-BE32-E72D297353CC}">
                  <c16:uniqueId val="{00000002-E2FC-40EB-AF4B-DC45C3A3256B}"/>
                </c:ext>
              </c:extLst>
            </c:dLbl>
            <c:dLbl>
              <c:idx val="17"/>
              <c:delete val="1"/>
              <c:extLst>
                <c:ext xmlns:c15="http://schemas.microsoft.com/office/drawing/2012/chart" uri="{CE6537A1-D6FC-4f65-9D91-7224C49458BB}"/>
                <c:ext xmlns:c16="http://schemas.microsoft.com/office/drawing/2014/chart" uri="{C3380CC4-5D6E-409C-BE32-E72D297353CC}">
                  <c16:uniqueId val="{00000005-CFE6-415C-AE9A-D09EB7D3BB76}"/>
                </c:ext>
              </c:extLst>
            </c:dLbl>
            <c:dLbl>
              <c:idx val="18"/>
              <c:delete val="1"/>
              <c:extLst>
                <c:ext xmlns:c15="http://schemas.microsoft.com/office/drawing/2012/chart" uri="{CE6537A1-D6FC-4f65-9D91-7224C49458BB}"/>
                <c:ext xmlns:c16="http://schemas.microsoft.com/office/drawing/2014/chart" uri="{C3380CC4-5D6E-409C-BE32-E72D297353CC}">
                  <c16:uniqueId val="{00000004-5F31-4A56-85A8-B094C51B8D9D}"/>
                </c:ext>
              </c:extLst>
            </c:dLbl>
            <c:dLbl>
              <c:idx val="19"/>
              <c:delete val="1"/>
              <c:extLst>
                <c:ext xmlns:c15="http://schemas.microsoft.com/office/drawing/2012/chart" uri="{CE6537A1-D6FC-4f65-9D91-7224C49458BB}"/>
                <c:ext xmlns:c16="http://schemas.microsoft.com/office/drawing/2014/chart" uri="{C3380CC4-5D6E-409C-BE32-E72D297353CC}">
                  <c16:uniqueId val="{00000005-5F31-4A56-85A8-B094C51B8D9D}"/>
                </c:ext>
              </c:extLst>
            </c:dLbl>
            <c:dLbl>
              <c:idx val="20"/>
              <c:delete val="1"/>
              <c:extLst>
                <c:ext xmlns:c15="http://schemas.microsoft.com/office/drawing/2012/chart" uri="{CE6537A1-D6FC-4f65-9D91-7224C49458BB}"/>
                <c:ext xmlns:c16="http://schemas.microsoft.com/office/drawing/2014/chart" uri="{C3380CC4-5D6E-409C-BE32-E72D297353CC}">
                  <c16:uniqueId val="{00000003-A070-443C-A640-E6F02CD81A40}"/>
                </c:ext>
              </c:extLst>
            </c:dLbl>
            <c:dLbl>
              <c:idx val="21"/>
              <c:delete val="1"/>
              <c:extLst>
                <c:ext xmlns:c15="http://schemas.microsoft.com/office/drawing/2012/chart" uri="{CE6537A1-D6FC-4f65-9D91-7224C49458BB}"/>
                <c:ext xmlns:c16="http://schemas.microsoft.com/office/drawing/2014/chart" uri="{C3380CC4-5D6E-409C-BE32-E72D297353CC}">
                  <c16:uniqueId val="{00000002-B658-4673-8B43-CC5CC2DE7EB8}"/>
                </c:ext>
              </c:extLst>
            </c:dLbl>
            <c:dLbl>
              <c:idx val="22"/>
              <c:delete val="1"/>
              <c:extLst>
                <c:ext xmlns:c15="http://schemas.microsoft.com/office/drawing/2012/chart" uri="{CE6537A1-D6FC-4f65-9D91-7224C49458BB}"/>
                <c:ext xmlns:c16="http://schemas.microsoft.com/office/drawing/2014/chart" uri="{C3380CC4-5D6E-409C-BE32-E72D297353CC}">
                  <c16:uniqueId val="{00000009-CC22-40D0-A995-794F1ECC2EFF}"/>
                </c:ext>
              </c:extLst>
            </c:dLbl>
            <c:dLbl>
              <c:idx val="23"/>
              <c:delete val="1"/>
              <c:extLst>
                <c:ext xmlns:c15="http://schemas.microsoft.com/office/drawing/2012/chart" uri="{CE6537A1-D6FC-4f65-9D91-7224C49458BB}"/>
                <c:ext xmlns:c16="http://schemas.microsoft.com/office/drawing/2014/chart" uri="{C3380CC4-5D6E-409C-BE32-E72D297353CC}">
                  <c16:uniqueId val="{0000000A-CC22-40D0-A995-794F1ECC2EFF}"/>
                </c:ext>
              </c:extLst>
            </c:dLbl>
            <c:dLbl>
              <c:idx val="24"/>
              <c:delete val="1"/>
              <c:extLst>
                <c:ext xmlns:c15="http://schemas.microsoft.com/office/drawing/2012/chart" uri="{CE6537A1-D6FC-4f65-9D91-7224C49458BB}"/>
                <c:ext xmlns:c16="http://schemas.microsoft.com/office/drawing/2014/chart" uri="{C3380CC4-5D6E-409C-BE32-E72D297353CC}">
                  <c16:uniqueId val="{0000000B-CC22-40D0-A995-794F1ECC2EFF}"/>
                </c:ext>
              </c:extLst>
            </c:dLbl>
            <c:dLbl>
              <c:idx val="25"/>
              <c:delete val="1"/>
              <c:extLst>
                <c:ext xmlns:c15="http://schemas.microsoft.com/office/drawing/2012/chart" uri="{CE6537A1-D6FC-4f65-9D91-7224C49458BB}"/>
                <c:ext xmlns:c16="http://schemas.microsoft.com/office/drawing/2014/chart" uri="{C3380CC4-5D6E-409C-BE32-E72D297353CC}">
                  <c16:uniqueId val="{0000000C-CC22-40D0-A995-794F1ECC2EFF}"/>
                </c:ext>
              </c:extLst>
            </c:dLbl>
            <c:dLbl>
              <c:idx val="26"/>
              <c:delete val="1"/>
              <c:extLst>
                <c:ext xmlns:c15="http://schemas.microsoft.com/office/drawing/2012/chart" uri="{CE6537A1-D6FC-4f65-9D91-7224C49458BB}"/>
                <c:ext xmlns:c16="http://schemas.microsoft.com/office/drawing/2014/chart" uri="{C3380CC4-5D6E-409C-BE32-E72D297353CC}">
                  <c16:uniqueId val="{00000003-DDE6-4234-A091-CB7AF9641D3E}"/>
                </c:ext>
              </c:extLst>
            </c:dLbl>
            <c:dLbl>
              <c:idx val="27"/>
              <c:delete val="1"/>
              <c:extLst>
                <c:ext xmlns:c15="http://schemas.microsoft.com/office/drawing/2012/chart" uri="{CE6537A1-D6FC-4f65-9D91-7224C49458BB}"/>
                <c:ext xmlns:c16="http://schemas.microsoft.com/office/drawing/2014/chart" uri="{C3380CC4-5D6E-409C-BE32-E72D297353CC}">
                  <c16:uniqueId val="{00000002-17B4-4158-8787-277C97F51BCA}"/>
                </c:ext>
              </c:extLst>
            </c:dLbl>
            <c:dLbl>
              <c:idx val="28"/>
              <c:delete val="1"/>
              <c:extLst>
                <c:ext xmlns:c15="http://schemas.microsoft.com/office/drawing/2012/chart" uri="{CE6537A1-D6FC-4f65-9D91-7224C49458BB}"/>
                <c:ext xmlns:c16="http://schemas.microsoft.com/office/drawing/2014/chart" uri="{C3380CC4-5D6E-409C-BE32-E72D297353CC}">
                  <c16:uniqueId val="{00000003-5B0C-47BB-A7E5-E09BBAE7E02B}"/>
                </c:ext>
              </c:extLst>
            </c:dLbl>
            <c:dLbl>
              <c:idx val="29"/>
              <c:delete val="1"/>
              <c:extLst>
                <c:ext xmlns:c15="http://schemas.microsoft.com/office/drawing/2012/chart" uri="{CE6537A1-D6FC-4f65-9D91-7224C49458BB}"/>
                <c:ext xmlns:c16="http://schemas.microsoft.com/office/drawing/2014/chart" uri="{C3380CC4-5D6E-409C-BE32-E72D297353CC}">
                  <c16:uniqueId val="{00000003-BAF9-45C9-9EA4-8F81AFD9C027}"/>
                </c:ext>
              </c:extLst>
            </c:dLbl>
            <c:dLbl>
              <c:idx val="30"/>
              <c:delete val="1"/>
              <c:extLst>
                <c:ext xmlns:c15="http://schemas.microsoft.com/office/drawing/2012/chart" uri="{CE6537A1-D6FC-4f65-9D91-7224C49458BB}"/>
                <c:ext xmlns:c16="http://schemas.microsoft.com/office/drawing/2014/chart" uri="{C3380CC4-5D6E-409C-BE32-E72D297353CC}">
                  <c16:uniqueId val="{00000002-3F16-4711-BE93-D53C086C9093}"/>
                </c:ext>
              </c:extLst>
            </c:dLbl>
            <c:dLbl>
              <c:idx val="31"/>
              <c:delete val="1"/>
              <c:extLst>
                <c:ext xmlns:c15="http://schemas.microsoft.com/office/drawing/2012/chart" uri="{CE6537A1-D6FC-4f65-9D91-7224C49458BB}"/>
                <c:ext xmlns:c16="http://schemas.microsoft.com/office/drawing/2014/chart" uri="{C3380CC4-5D6E-409C-BE32-E72D297353CC}">
                  <c16:uniqueId val="{00000005-F87F-42EA-94B2-333943F13A43}"/>
                </c:ext>
              </c:extLst>
            </c:dLbl>
            <c:dLbl>
              <c:idx val="32"/>
              <c:delete val="1"/>
              <c:extLst>
                <c:ext xmlns:c15="http://schemas.microsoft.com/office/drawing/2012/chart" uri="{CE6537A1-D6FC-4f65-9D91-7224C49458BB}"/>
                <c:ext xmlns:c16="http://schemas.microsoft.com/office/drawing/2014/chart" uri="{C3380CC4-5D6E-409C-BE32-E72D297353CC}">
                  <c16:uniqueId val="{00000006-F87F-42EA-94B2-333943F13A43}"/>
                </c:ext>
              </c:extLst>
            </c:dLbl>
            <c:dLbl>
              <c:idx val="33"/>
              <c:delete val="1"/>
              <c:extLst>
                <c:ext xmlns:c15="http://schemas.microsoft.com/office/drawing/2012/chart" uri="{CE6537A1-D6FC-4f65-9D91-7224C49458BB}"/>
                <c:ext xmlns:c16="http://schemas.microsoft.com/office/drawing/2014/chart" uri="{C3380CC4-5D6E-409C-BE32-E72D297353CC}">
                  <c16:uniqueId val="{00000004-4688-4CE9-A343-0B3FBFA6FC21}"/>
                </c:ext>
              </c:extLst>
            </c:dLbl>
            <c:dLbl>
              <c:idx val="34"/>
              <c:delete val="1"/>
              <c:extLst>
                <c:ext xmlns:c15="http://schemas.microsoft.com/office/drawing/2012/chart" uri="{CE6537A1-D6FC-4f65-9D91-7224C49458BB}"/>
                <c:ext xmlns:c16="http://schemas.microsoft.com/office/drawing/2014/chart" uri="{C3380CC4-5D6E-409C-BE32-E72D297353CC}">
                  <c16:uniqueId val="{00000005-4688-4CE9-A343-0B3FBFA6FC21}"/>
                </c:ext>
              </c:extLst>
            </c:dLbl>
            <c:dLbl>
              <c:idx val="35"/>
              <c:delete val="1"/>
              <c:extLst>
                <c:ext xmlns:c15="http://schemas.microsoft.com/office/drawing/2012/chart" uri="{CE6537A1-D6FC-4f65-9D91-7224C49458BB}"/>
                <c:ext xmlns:c16="http://schemas.microsoft.com/office/drawing/2014/chart" uri="{C3380CC4-5D6E-409C-BE32-E72D297353CC}">
                  <c16:uniqueId val="{00000005-1464-4BA3-9258-926374EFE7BE}"/>
                </c:ext>
              </c:extLst>
            </c:dLbl>
            <c:dLbl>
              <c:idx val="36"/>
              <c:delete val="1"/>
              <c:extLst>
                <c:ext xmlns:c15="http://schemas.microsoft.com/office/drawing/2012/chart" uri="{CE6537A1-D6FC-4f65-9D91-7224C49458BB}"/>
                <c:ext xmlns:c16="http://schemas.microsoft.com/office/drawing/2014/chart" uri="{C3380CC4-5D6E-409C-BE32-E72D297353CC}">
                  <c16:uniqueId val="{00000005-FB8C-4FB8-90C9-D1BC46E1A995}"/>
                </c:ext>
              </c:extLst>
            </c:dLbl>
            <c:dLbl>
              <c:idx val="37"/>
              <c:delete val="1"/>
              <c:extLst>
                <c:ext xmlns:c15="http://schemas.microsoft.com/office/drawing/2012/chart" uri="{CE6537A1-D6FC-4f65-9D91-7224C49458BB}"/>
                <c:ext xmlns:c16="http://schemas.microsoft.com/office/drawing/2014/chart" uri="{C3380CC4-5D6E-409C-BE32-E72D297353CC}">
                  <c16:uniqueId val="{00000002-4459-461F-AE5F-E02C63C202FC}"/>
                </c:ext>
              </c:extLst>
            </c:dLbl>
            <c:dLbl>
              <c:idx val="38"/>
              <c:delete val="1"/>
              <c:extLst>
                <c:ext xmlns:c15="http://schemas.microsoft.com/office/drawing/2012/chart" uri="{CE6537A1-D6FC-4f65-9D91-7224C49458BB}"/>
                <c:ext xmlns:c16="http://schemas.microsoft.com/office/drawing/2014/chart" uri="{C3380CC4-5D6E-409C-BE32-E72D297353CC}">
                  <c16:uniqueId val="{00000005-95E2-4B58-8F58-030A71AB28B2}"/>
                </c:ext>
              </c:extLst>
            </c:dLbl>
            <c:dLbl>
              <c:idx val="39"/>
              <c:delete val="1"/>
              <c:extLst>
                <c:ext xmlns:c15="http://schemas.microsoft.com/office/drawing/2012/chart" uri="{CE6537A1-D6FC-4f65-9D91-7224C49458BB}"/>
                <c:ext xmlns:c16="http://schemas.microsoft.com/office/drawing/2014/chart" uri="{C3380CC4-5D6E-409C-BE32-E72D297353CC}">
                  <c16:uniqueId val="{00000007-7A41-49FD-8CA4-6AAA004EBF03}"/>
                </c:ext>
              </c:extLst>
            </c:dLbl>
            <c:dLbl>
              <c:idx val="40"/>
              <c:delete val="1"/>
              <c:extLst>
                <c:ext xmlns:c15="http://schemas.microsoft.com/office/drawing/2012/chart" uri="{CE6537A1-D6FC-4f65-9D91-7224C49458BB}"/>
                <c:ext xmlns:c16="http://schemas.microsoft.com/office/drawing/2014/chart" uri="{C3380CC4-5D6E-409C-BE32-E72D297353CC}">
                  <c16:uniqueId val="{00000003-5454-7142-A8ED-07B9119C6525}"/>
                </c:ext>
              </c:extLst>
            </c:dLbl>
            <c:dLbl>
              <c:idx val="41"/>
              <c:delete val="1"/>
              <c:extLst>
                <c:ext xmlns:c15="http://schemas.microsoft.com/office/drawing/2012/chart" uri="{CE6537A1-D6FC-4f65-9D91-7224C49458BB}"/>
                <c:ext xmlns:c16="http://schemas.microsoft.com/office/drawing/2014/chart" uri="{C3380CC4-5D6E-409C-BE32-E72D297353CC}">
                  <c16:uniqueId val="{00000002-9EC6-459C-A02F-085DDE4E8E42}"/>
                </c:ext>
              </c:extLst>
            </c:dLbl>
            <c:dLbl>
              <c:idx val="42"/>
              <c:layout>
                <c:manualLayout>
                  <c:x val="-1.0803599827516701E-3"/>
                  <c:y val="2.357115640278911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298-44F0-A5DA-5AFAFD0C20B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4"/>
                    </a:solidFill>
                    <a:latin typeface="Helvetica" pitchFamily="2"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Sheet1!$A$61:$A$104</c:f>
              <c:strCache>
                <c:ptCount val="43"/>
                <c:pt idx="0">
                  <c:v>W62
(5/2)</c:v>
                </c:pt>
                <c:pt idx="1">
                  <c:v>W63        (5/9)</c:v>
                </c:pt>
                <c:pt idx="2">
                  <c:v>W64              (5/16)</c:v>
                </c:pt>
                <c:pt idx="3">
                  <c:v>W65         (5/23)</c:v>
                </c:pt>
                <c:pt idx="4">
                  <c:v>W66                 (5/30)</c:v>
                </c:pt>
                <c:pt idx="5">
                  <c:v>W67        (6/6)</c:v>
                </c:pt>
                <c:pt idx="6">
                  <c:v>W68                          (6/13)</c:v>
                </c:pt>
                <c:pt idx="7">
                  <c:v>W69       (6/20)</c:v>
                </c:pt>
                <c:pt idx="8">
                  <c:v>W70        (6/27)</c:v>
                </c:pt>
                <c:pt idx="9">
                  <c:v>W71          (7/4)</c:v>
                </c:pt>
                <c:pt idx="10">
                  <c:v>W72         (7/11)</c:v>
                </c:pt>
                <c:pt idx="11">
                  <c:v>W73         (7/18)</c:v>
                </c:pt>
                <c:pt idx="12">
                  <c:v>W74         (7/25)</c:v>
                </c:pt>
                <c:pt idx="13">
                  <c:v>W75     (08/01)</c:v>
                </c:pt>
                <c:pt idx="14">
                  <c:v>W76     (08/08)</c:v>
                </c:pt>
                <c:pt idx="15">
                  <c:v>W77    (08/15)</c:v>
                </c:pt>
                <c:pt idx="16">
                  <c:v>W78    (08/22)</c:v>
                </c:pt>
                <c:pt idx="17">
                  <c:v>W79    (08/29)</c:v>
                </c:pt>
                <c:pt idx="18">
                  <c:v>W80    (09/05)</c:v>
                </c:pt>
                <c:pt idx="19">
                  <c:v>W81    (09/12)</c:v>
                </c:pt>
                <c:pt idx="20">
                  <c:v>W82    (09/19)</c:v>
                </c:pt>
                <c:pt idx="21">
                  <c:v>W83    (09/26)</c:v>
                </c:pt>
                <c:pt idx="22">
                  <c:v>W84    (10/03)</c:v>
                </c:pt>
                <c:pt idx="23">
                  <c:v>W85    (10/10)</c:v>
                </c:pt>
                <c:pt idx="24">
                  <c:v>W86    (10/15)</c:v>
                </c:pt>
                <c:pt idx="25">
                  <c:v>W87    (10/24)</c:v>
                </c:pt>
                <c:pt idx="26">
                  <c:v>W88    (10/31)</c:v>
                </c:pt>
                <c:pt idx="27">
                  <c:v>W89
(11/7)</c:v>
                </c:pt>
                <c:pt idx="28">
                  <c:v>W90
(11/14)</c:v>
                </c:pt>
                <c:pt idx="29">
                  <c:v>W91
(11/22)</c:v>
                </c:pt>
                <c:pt idx="30">
                  <c:v>W92
(11/28)</c:v>
                </c:pt>
                <c:pt idx="31">
                  <c:v>W93
(12/05)</c:v>
                </c:pt>
                <c:pt idx="32">
                  <c:v>W94
(12/12)</c:v>
                </c:pt>
                <c:pt idx="33">
                  <c:v>W95
(12/19)</c:v>
                </c:pt>
                <c:pt idx="34">
                  <c:v>W96
(12/26)</c:v>
                </c:pt>
                <c:pt idx="35">
                  <c:v>W97
(1/2)</c:v>
                </c:pt>
                <c:pt idx="36">
                  <c:v>W98
(1/9)</c:v>
                </c:pt>
                <c:pt idx="37">
                  <c:v>W99
(1/16)</c:v>
                </c:pt>
                <c:pt idx="38">
                  <c:v>W100
(1/23)</c:v>
                </c:pt>
                <c:pt idx="39">
                  <c:v>W101
(1/30)</c:v>
                </c:pt>
                <c:pt idx="40">
                  <c:v>W102
(02/05)</c:v>
                </c:pt>
                <c:pt idx="41">
                  <c:v>W103
(02/13)</c:v>
                </c:pt>
                <c:pt idx="42">
                  <c:v>W104
(02/20)</c:v>
                </c:pt>
              </c:strCache>
            </c:strRef>
          </c:cat>
          <c:val>
            <c:numRef>
              <c:f>Sheet1!$E$61:$E$104</c:f>
              <c:numCache>
                <c:formatCode>0%</c:formatCode>
                <c:ptCount val="43"/>
                <c:pt idx="0">
                  <c:v>0.56000000000000005</c:v>
                </c:pt>
                <c:pt idx="1">
                  <c:v>0.6</c:v>
                </c:pt>
                <c:pt idx="2">
                  <c:v>0.48</c:v>
                </c:pt>
                <c:pt idx="3">
                  <c:v>0.52</c:v>
                </c:pt>
                <c:pt idx="4">
                  <c:v>0.56000000000000005</c:v>
                </c:pt>
                <c:pt idx="5">
                  <c:v>0.56999999999999995</c:v>
                </c:pt>
                <c:pt idx="6">
                  <c:v>0.5</c:v>
                </c:pt>
                <c:pt idx="7">
                  <c:v>0.52</c:v>
                </c:pt>
                <c:pt idx="8">
                  <c:v>0.55000000000000004</c:v>
                </c:pt>
                <c:pt idx="9">
                  <c:v>0.55000000000000004</c:v>
                </c:pt>
                <c:pt idx="10">
                  <c:v>0.62</c:v>
                </c:pt>
                <c:pt idx="11">
                  <c:v>0.59</c:v>
                </c:pt>
                <c:pt idx="12">
                  <c:v>0.6</c:v>
                </c:pt>
                <c:pt idx="13">
                  <c:v>0.69</c:v>
                </c:pt>
                <c:pt idx="14">
                  <c:v>0.65</c:v>
                </c:pt>
                <c:pt idx="15">
                  <c:v>0.66</c:v>
                </c:pt>
                <c:pt idx="16">
                  <c:v>0.64</c:v>
                </c:pt>
                <c:pt idx="17">
                  <c:v>0.74</c:v>
                </c:pt>
                <c:pt idx="18">
                  <c:v>0.72</c:v>
                </c:pt>
                <c:pt idx="19">
                  <c:v>0.7</c:v>
                </c:pt>
                <c:pt idx="20">
                  <c:v>0.64</c:v>
                </c:pt>
                <c:pt idx="21">
                  <c:v>0.68</c:v>
                </c:pt>
                <c:pt idx="22">
                  <c:v>0.7</c:v>
                </c:pt>
                <c:pt idx="23">
                  <c:v>0.67</c:v>
                </c:pt>
                <c:pt idx="24">
                  <c:v>0.59</c:v>
                </c:pt>
                <c:pt idx="25">
                  <c:v>0.62</c:v>
                </c:pt>
                <c:pt idx="26">
                  <c:v>0.64</c:v>
                </c:pt>
                <c:pt idx="27">
                  <c:v>0.67</c:v>
                </c:pt>
                <c:pt idx="28">
                  <c:v>0.63</c:v>
                </c:pt>
                <c:pt idx="29">
                  <c:v>0.61</c:v>
                </c:pt>
                <c:pt idx="30">
                  <c:v>0.63</c:v>
                </c:pt>
                <c:pt idx="31">
                  <c:v>0.66</c:v>
                </c:pt>
                <c:pt idx="32">
                  <c:v>0.66</c:v>
                </c:pt>
                <c:pt idx="33">
                  <c:v>0.66</c:v>
                </c:pt>
                <c:pt idx="34">
                  <c:v>0.65</c:v>
                </c:pt>
                <c:pt idx="35">
                  <c:v>0.62</c:v>
                </c:pt>
                <c:pt idx="36">
                  <c:v>0.67</c:v>
                </c:pt>
                <c:pt idx="37">
                  <c:v>0.76</c:v>
                </c:pt>
                <c:pt idx="38">
                  <c:v>0.76</c:v>
                </c:pt>
                <c:pt idx="39">
                  <c:v>0.75</c:v>
                </c:pt>
                <c:pt idx="40">
                  <c:v>0.72</c:v>
                </c:pt>
                <c:pt idx="41">
                  <c:v>0.72</c:v>
                </c:pt>
                <c:pt idx="42">
                  <c:v>0.74</c:v>
                </c:pt>
              </c:numCache>
            </c:numRef>
          </c:val>
          <c:smooth val="0"/>
          <c:extLst>
            <c:ext xmlns:c16="http://schemas.microsoft.com/office/drawing/2014/chart" uri="{C3380CC4-5D6E-409C-BE32-E72D297353CC}">
              <c16:uniqueId val="{00000003-4AC0-7546-8789-C718CDDAB1D5}"/>
            </c:ext>
          </c:extLst>
        </c:ser>
        <c:ser>
          <c:idx val="4"/>
          <c:order val="4"/>
          <c:spPr>
            <a:ln w="28575" cap="rnd">
              <a:solidFill>
                <a:schemeClr val="accent1">
                  <a:lumMod val="50000"/>
                </a:schemeClr>
              </a:solidFill>
              <a:round/>
            </a:ln>
            <a:effectLst/>
          </c:spPr>
          <c:marker>
            <c:symbol val="none"/>
          </c:marker>
          <c:dLbls>
            <c:dLbl>
              <c:idx val="4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C58-4013-82DF-00D0AC33D213}"/>
                </c:ext>
              </c:extLst>
            </c:dLbl>
            <c:spPr>
              <a:noFill/>
              <a:ln>
                <a:noFill/>
              </a:ln>
              <a:effectLst/>
            </c:spPr>
            <c:txPr>
              <a:bodyPr wrap="square" lIns="38100" tIns="19050" rIns="38100" bIns="19050" anchor="ctr">
                <a:spAutoFit/>
              </a:bodyPr>
              <a:lstStyle/>
              <a:p>
                <a:pPr>
                  <a:defRPr sz="1200" b="1">
                    <a:solidFill>
                      <a:schemeClr val="accent1">
                        <a:lumMod val="50000"/>
                      </a:schemeClr>
                    </a:solidFill>
                    <a:latin typeface="Helvetica" panose="020B0604020202020204" pitchFamily="34" charset="0"/>
                    <a:cs typeface="Helvetica"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Sheet1!$A$61:$A$104</c:f>
              <c:strCache>
                <c:ptCount val="43"/>
                <c:pt idx="0">
                  <c:v>W62
(5/2)</c:v>
                </c:pt>
                <c:pt idx="1">
                  <c:v>W63        (5/9)</c:v>
                </c:pt>
                <c:pt idx="2">
                  <c:v>W64              (5/16)</c:v>
                </c:pt>
                <c:pt idx="3">
                  <c:v>W65         (5/23)</c:v>
                </c:pt>
                <c:pt idx="4">
                  <c:v>W66                 (5/30)</c:v>
                </c:pt>
                <c:pt idx="5">
                  <c:v>W67        (6/6)</c:v>
                </c:pt>
                <c:pt idx="6">
                  <c:v>W68                          (6/13)</c:v>
                </c:pt>
                <c:pt idx="7">
                  <c:v>W69       (6/20)</c:v>
                </c:pt>
                <c:pt idx="8">
                  <c:v>W70        (6/27)</c:v>
                </c:pt>
                <c:pt idx="9">
                  <c:v>W71          (7/4)</c:v>
                </c:pt>
                <c:pt idx="10">
                  <c:v>W72         (7/11)</c:v>
                </c:pt>
                <c:pt idx="11">
                  <c:v>W73         (7/18)</c:v>
                </c:pt>
                <c:pt idx="12">
                  <c:v>W74         (7/25)</c:v>
                </c:pt>
                <c:pt idx="13">
                  <c:v>W75     (08/01)</c:v>
                </c:pt>
                <c:pt idx="14">
                  <c:v>W76     (08/08)</c:v>
                </c:pt>
                <c:pt idx="15">
                  <c:v>W77    (08/15)</c:v>
                </c:pt>
                <c:pt idx="16">
                  <c:v>W78    (08/22)</c:v>
                </c:pt>
                <c:pt idx="17">
                  <c:v>W79    (08/29)</c:v>
                </c:pt>
                <c:pt idx="18">
                  <c:v>W80    (09/05)</c:v>
                </c:pt>
                <c:pt idx="19">
                  <c:v>W81    (09/12)</c:v>
                </c:pt>
                <c:pt idx="20">
                  <c:v>W82    (09/19)</c:v>
                </c:pt>
                <c:pt idx="21">
                  <c:v>W83    (09/26)</c:v>
                </c:pt>
                <c:pt idx="22">
                  <c:v>W84    (10/03)</c:v>
                </c:pt>
                <c:pt idx="23">
                  <c:v>W85    (10/10)</c:v>
                </c:pt>
                <c:pt idx="24">
                  <c:v>W86    (10/15)</c:v>
                </c:pt>
                <c:pt idx="25">
                  <c:v>W87    (10/24)</c:v>
                </c:pt>
                <c:pt idx="26">
                  <c:v>W88    (10/31)</c:v>
                </c:pt>
                <c:pt idx="27">
                  <c:v>W89
(11/7)</c:v>
                </c:pt>
                <c:pt idx="28">
                  <c:v>W90
(11/14)</c:v>
                </c:pt>
                <c:pt idx="29">
                  <c:v>W91
(11/22)</c:v>
                </c:pt>
                <c:pt idx="30">
                  <c:v>W92
(11/28)</c:v>
                </c:pt>
                <c:pt idx="31">
                  <c:v>W93
(12/05)</c:v>
                </c:pt>
                <c:pt idx="32">
                  <c:v>W94
(12/12)</c:v>
                </c:pt>
                <c:pt idx="33">
                  <c:v>W95
(12/19)</c:v>
                </c:pt>
                <c:pt idx="34">
                  <c:v>W96
(12/26)</c:v>
                </c:pt>
                <c:pt idx="35">
                  <c:v>W97
(1/2)</c:v>
                </c:pt>
                <c:pt idx="36">
                  <c:v>W98
(1/9)</c:v>
                </c:pt>
                <c:pt idx="37">
                  <c:v>W99
(1/16)</c:v>
                </c:pt>
                <c:pt idx="38">
                  <c:v>W100
(1/23)</c:v>
                </c:pt>
                <c:pt idx="39">
                  <c:v>W101
(1/30)</c:v>
                </c:pt>
                <c:pt idx="40">
                  <c:v>W102
(02/05)</c:v>
                </c:pt>
                <c:pt idx="41">
                  <c:v>W103
(02/13)</c:v>
                </c:pt>
                <c:pt idx="42">
                  <c:v>W104
(02/20)</c:v>
                </c:pt>
              </c:strCache>
            </c:strRef>
          </c:cat>
          <c:val>
            <c:numRef>
              <c:f>Sheet1!$F$61:$F$104</c:f>
              <c:numCache>
                <c:formatCode>0%</c:formatCode>
                <c:ptCount val="43"/>
                <c:pt idx="0">
                  <c:v>0.6</c:v>
                </c:pt>
                <c:pt idx="1">
                  <c:v>0.61</c:v>
                </c:pt>
                <c:pt idx="2">
                  <c:v>0.46</c:v>
                </c:pt>
                <c:pt idx="3">
                  <c:v>0.53</c:v>
                </c:pt>
                <c:pt idx="4">
                  <c:v>0.56000000000000005</c:v>
                </c:pt>
                <c:pt idx="5">
                  <c:v>0.55000000000000004</c:v>
                </c:pt>
                <c:pt idx="6">
                  <c:v>0.54</c:v>
                </c:pt>
                <c:pt idx="7">
                  <c:v>0.51</c:v>
                </c:pt>
                <c:pt idx="8">
                  <c:v>0.54</c:v>
                </c:pt>
                <c:pt idx="9">
                  <c:v>0.54</c:v>
                </c:pt>
                <c:pt idx="10">
                  <c:v>0.57999999999999996</c:v>
                </c:pt>
                <c:pt idx="11">
                  <c:v>0.56999999999999995</c:v>
                </c:pt>
                <c:pt idx="12">
                  <c:v>0.61</c:v>
                </c:pt>
                <c:pt idx="13">
                  <c:v>0.65</c:v>
                </c:pt>
                <c:pt idx="14">
                  <c:v>0.64</c:v>
                </c:pt>
                <c:pt idx="15">
                  <c:v>0.62</c:v>
                </c:pt>
                <c:pt idx="16">
                  <c:v>0.57999999999999996</c:v>
                </c:pt>
                <c:pt idx="17">
                  <c:v>0.67</c:v>
                </c:pt>
                <c:pt idx="18">
                  <c:v>0.68</c:v>
                </c:pt>
                <c:pt idx="19">
                  <c:v>0.64</c:v>
                </c:pt>
                <c:pt idx="20">
                  <c:v>0.57999999999999996</c:v>
                </c:pt>
                <c:pt idx="21">
                  <c:v>0.6</c:v>
                </c:pt>
                <c:pt idx="22">
                  <c:v>0.61</c:v>
                </c:pt>
                <c:pt idx="23">
                  <c:v>0.61</c:v>
                </c:pt>
                <c:pt idx="24">
                  <c:v>0.56999999999999995</c:v>
                </c:pt>
                <c:pt idx="25">
                  <c:v>0.59</c:v>
                </c:pt>
                <c:pt idx="26">
                  <c:v>0.57999999999999996</c:v>
                </c:pt>
                <c:pt idx="27">
                  <c:v>0.61</c:v>
                </c:pt>
                <c:pt idx="28">
                  <c:v>0.59</c:v>
                </c:pt>
                <c:pt idx="29">
                  <c:v>0.56999999999999995</c:v>
                </c:pt>
                <c:pt idx="30">
                  <c:v>0.57999999999999996</c:v>
                </c:pt>
                <c:pt idx="31">
                  <c:v>0.63</c:v>
                </c:pt>
                <c:pt idx="32">
                  <c:v>0.57999999999999996</c:v>
                </c:pt>
                <c:pt idx="33">
                  <c:v>0.61</c:v>
                </c:pt>
                <c:pt idx="34">
                  <c:v>0.6</c:v>
                </c:pt>
                <c:pt idx="35">
                  <c:v>0.59</c:v>
                </c:pt>
                <c:pt idx="36">
                  <c:v>0.6</c:v>
                </c:pt>
                <c:pt idx="37">
                  <c:v>0.62</c:v>
                </c:pt>
                <c:pt idx="38">
                  <c:v>0.62</c:v>
                </c:pt>
                <c:pt idx="39">
                  <c:v>0.61</c:v>
                </c:pt>
                <c:pt idx="40">
                  <c:v>0.56000000000000005</c:v>
                </c:pt>
                <c:pt idx="41">
                  <c:v>0.6</c:v>
                </c:pt>
                <c:pt idx="42">
                  <c:v>0.6</c:v>
                </c:pt>
              </c:numCache>
            </c:numRef>
          </c:val>
          <c:smooth val="0"/>
          <c:extLst>
            <c:ext xmlns:c16="http://schemas.microsoft.com/office/drawing/2014/chart" uri="{C3380CC4-5D6E-409C-BE32-E72D297353CC}">
              <c16:uniqueId val="{00000004-4AC0-7546-8789-C718CDDAB1D5}"/>
            </c:ext>
          </c:extLst>
        </c:ser>
        <c:ser>
          <c:idx val="5"/>
          <c:order val="5"/>
          <c:spPr>
            <a:ln w="28575" cap="rnd">
              <a:solidFill>
                <a:schemeClr val="tx2"/>
              </a:solidFill>
              <a:round/>
            </a:ln>
            <a:effectLst/>
          </c:spPr>
          <c:marker>
            <c:symbol val="none"/>
          </c:marker>
          <c:dLbls>
            <c:dLbl>
              <c:idx val="42"/>
              <c:layout>
                <c:manualLayout>
                  <c:x val="0"/>
                  <c:y val="1.41426938416734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298-44F0-A5DA-5AFAFD0C20B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Helvetica" pitchFamily="2" charset="0"/>
                    <a:ea typeface="+mn-ea"/>
                    <a:cs typeface="Helvetica"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Sheet1!$A$61:$A$104</c:f>
              <c:strCache>
                <c:ptCount val="43"/>
                <c:pt idx="0">
                  <c:v>W62
(5/2)</c:v>
                </c:pt>
                <c:pt idx="1">
                  <c:v>W63        (5/9)</c:v>
                </c:pt>
                <c:pt idx="2">
                  <c:v>W64              (5/16)</c:v>
                </c:pt>
                <c:pt idx="3">
                  <c:v>W65         (5/23)</c:v>
                </c:pt>
                <c:pt idx="4">
                  <c:v>W66                 (5/30)</c:v>
                </c:pt>
                <c:pt idx="5">
                  <c:v>W67        (6/6)</c:v>
                </c:pt>
                <c:pt idx="6">
                  <c:v>W68                          (6/13)</c:v>
                </c:pt>
                <c:pt idx="7">
                  <c:v>W69       (6/20)</c:v>
                </c:pt>
                <c:pt idx="8">
                  <c:v>W70        (6/27)</c:v>
                </c:pt>
                <c:pt idx="9">
                  <c:v>W71          (7/4)</c:v>
                </c:pt>
                <c:pt idx="10">
                  <c:v>W72         (7/11)</c:v>
                </c:pt>
                <c:pt idx="11">
                  <c:v>W73         (7/18)</c:v>
                </c:pt>
                <c:pt idx="12">
                  <c:v>W74         (7/25)</c:v>
                </c:pt>
                <c:pt idx="13">
                  <c:v>W75     (08/01)</c:v>
                </c:pt>
                <c:pt idx="14">
                  <c:v>W76     (08/08)</c:v>
                </c:pt>
                <c:pt idx="15">
                  <c:v>W77    (08/15)</c:v>
                </c:pt>
                <c:pt idx="16">
                  <c:v>W78    (08/22)</c:v>
                </c:pt>
                <c:pt idx="17">
                  <c:v>W79    (08/29)</c:v>
                </c:pt>
                <c:pt idx="18">
                  <c:v>W80    (09/05)</c:v>
                </c:pt>
                <c:pt idx="19">
                  <c:v>W81    (09/12)</c:v>
                </c:pt>
                <c:pt idx="20">
                  <c:v>W82    (09/19)</c:v>
                </c:pt>
                <c:pt idx="21">
                  <c:v>W83    (09/26)</c:v>
                </c:pt>
                <c:pt idx="22">
                  <c:v>W84    (10/03)</c:v>
                </c:pt>
                <c:pt idx="23">
                  <c:v>W85    (10/10)</c:v>
                </c:pt>
                <c:pt idx="24">
                  <c:v>W86    (10/15)</c:v>
                </c:pt>
                <c:pt idx="25">
                  <c:v>W87    (10/24)</c:v>
                </c:pt>
                <c:pt idx="26">
                  <c:v>W88    (10/31)</c:v>
                </c:pt>
                <c:pt idx="27">
                  <c:v>W89
(11/7)</c:v>
                </c:pt>
                <c:pt idx="28">
                  <c:v>W90
(11/14)</c:v>
                </c:pt>
                <c:pt idx="29">
                  <c:v>W91
(11/22)</c:v>
                </c:pt>
                <c:pt idx="30">
                  <c:v>W92
(11/28)</c:v>
                </c:pt>
                <c:pt idx="31">
                  <c:v>W93
(12/05)</c:v>
                </c:pt>
                <c:pt idx="32">
                  <c:v>W94
(12/12)</c:v>
                </c:pt>
                <c:pt idx="33">
                  <c:v>W95
(12/19)</c:v>
                </c:pt>
                <c:pt idx="34">
                  <c:v>W96
(12/26)</c:v>
                </c:pt>
                <c:pt idx="35">
                  <c:v>W97
(1/2)</c:v>
                </c:pt>
                <c:pt idx="36">
                  <c:v>W98
(1/9)</c:v>
                </c:pt>
                <c:pt idx="37">
                  <c:v>W99
(1/16)</c:v>
                </c:pt>
                <c:pt idx="38">
                  <c:v>W100
(1/23)</c:v>
                </c:pt>
                <c:pt idx="39">
                  <c:v>W101
(1/30)</c:v>
                </c:pt>
                <c:pt idx="40">
                  <c:v>W102
(02/05)</c:v>
                </c:pt>
                <c:pt idx="41">
                  <c:v>W103
(02/13)</c:v>
                </c:pt>
                <c:pt idx="42">
                  <c:v>W104
(02/20)</c:v>
                </c:pt>
              </c:strCache>
            </c:strRef>
          </c:cat>
          <c:val>
            <c:numRef>
              <c:f>Sheet1!$G$61:$G$104</c:f>
              <c:numCache>
                <c:formatCode>0%</c:formatCode>
                <c:ptCount val="43"/>
                <c:pt idx="0">
                  <c:v>0.66</c:v>
                </c:pt>
                <c:pt idx="1">
                  <c:v>0.65</c:v>
                </c:pt>
                <c:pt idx="2">
                  <c:v>0.56000000000000005</c:v>
                </c:pt>
                <c:pt idx="3">
                  <c:v>0.61</c:v>
                </c:pt>
                <c:pt idx="4">
                  <c:v>0.63</c:v>
                </c:pt>
                <c:pt idx="5">
                  <c:v>0.62</c:v>
                </c:pt>
                <c:pt idx="6">
                  <c:v>0.6</c:v>
                </c:pt>
                <c:pt idx="7">
                  <c:v>0.6</c:v>
                </c:pt>
                <c:pt idx="8">
                  <c:v>0.63</c:v>
                </c:pt>
                <c:pt idx="9">
                  <c:v>0.63</c:v>
                </c:pt>
                <c:pt idx="10">
                  <c:v>0.68</c:v>
                </c:pt>
                <c:pt idx="11">
                  <c:v>0.68</c:v>
                </c:pt>
                <c:pt idx="12">
                  <c:v>0.68</c:v>
                </c:pt>
                <c:pt idx="13">
                  <c:v>0.76</c:v>
                </c:pt>
                <c:pt idx="14">
                  <c:v>0.72</c:v>
                </c:pt>
                <c:pt idx="15">
                  <c:v>0.74</c:v>
                </c:pt>
                <c:pt idx="16">
                  <c:v>0.73</c:v>
                </c:pt>
                <c:pt idx="17">
                  <c:v>0.76</c:v>
                </c:pt>
                <c:pt idx="18">
                  <c:v>0.75</c:v>
                </c:pt>
                <c:pt idx="19">
                  <c:v>0.73</c:v>
                </c:pt>
                <c:pt idx="20">
                  <c:v>0.69</c:v>
                </c:pt>
                <c:pt idx="21">
                  <c:v>0.73</c:v>
                </c:pt>
                <c:pt idx="22">
                  <c:v>0.71</c:v>
                </c:pt>
                <c:pt idx="23">
                  <c:v>0.68</c:v>
                </c:pt>
                <c:pt idx="24">
                  <c:v>0.65</c:v>
                </c:pt>
                <c:pt idx="25">
                  <c:v>0.68</c:v>
                </c:pt>
                <c:pt idx="26">
                  <c:v>0.69</c:v>
                </c:pt>
                <c:pt idx="27">
                  <c:v>0.72</c:v>
                </c:pt>
                <c:pt idx="28">
                  <c:v>0.71</c:v>
                </c:pt>
                <c:pt idx="29">
                  <c:v>0.68</c:v>
                </c:pt>
                <c:pt idx="30">
                  <c:v>0.7</c:v>
                </c:pt>
                <c:pt idx="31">
                  <c:v>0.72</c:v>
                </c:pt>
                <c:pt idx="32">
                  <c:v>0.68</c:v>
                </c:pt>
                <c:pt idx="33">
                  <c:v>0.71</c:v>
                </c:pt>
                <c:pt idx="34">
                  <c:v>0.68</c:v>
                </c:pt>
                <c:pt idx="35">
                  <c:v>0.68</c:v>
                </c:pt>
                <c:pt idx="36">
                  <c:v>0.72</c:v>
                </c:pt>
                <c:pt idx="37">
                  <c:v>0.7</c:v>
                </c:pt>
                <c:pt idx="38">
                  <c:v>0.72</c:v>
                </c:pt>
                <c:pt idx="39">
                  <c:v>0.7</c:v>
                </c:pt>
                <c:pt idx="40">
                  <c:v>0.68</c:v>
                </c:pt>
                <c:pt idx="41">
                  <c:v>0.69</c:v>
                </c:pt>
                <c:pt idx="42">
                  <c:v>0.67</c:v>
                </c:pt>
              </c:numCache>
            </c:numRef>
          </c:val>
          <c:smooth val="0"/>
          <c:extLst>
            <c:ext xmlns:c16="http://schemas.microsoft.com/office/drawing/2014/chart" uri="{C3380CC4-5D6E-409C-BE32-E72D297353CC}">
              <c16:uniqueId val="{00000000-A5C9-F640-9785-634FE1C294B5}"/>
            </c:ext>
          </c:extLst>
        </c:ser>
        <c:ser>
          <c:idx val="6"/>
          <c:order val="6"/>
          <c:spPr>
            <a:ln>
              <a:solidFill>
                <a:schemeClr val="accent6"/>
              </a:solidFill>
            </a:ln>
          </c:spPr>
          <c:marker>
            <c:symbol val="none"/>
          </c:marker>
          <c:dLbls>
            <c:dLbl>
              <c:idx val="4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298-44F0-A5DA-5AFAFD0C20B5}"/>
                </c:ext>
              </c:extLst>
            </c:dLbl>
            <c:spPr>
              <a:noFill/>
              <a:ln>
                <a:noFill/>
              </a:ln>
              <a:effectLst/>
            </c:spPr>
            <c:txPr>
              <a:bodyPr/>
              <a:lstStyle/>
              <a:p>
                <a:pPr>
                  <a:defRPr lang="en-US" sz="1197" b="1" i="0" u="none" strike="noStrike" kern="1200" baseline="0">
                    <a:solidFill>
                      <a:schemeClr val="accent6"/>
                    </a:solidFill>
                    <a:latin typeface="Helvetica" pitchFamily="2" charset="0"/>
                    <a:ea typeface="+mn-ea"/>
                    <a:cs typeface="Helvetica"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Sheet1!$A$61:$A$104</c:f>
              <c:strCache>
                <c:ptCount val="43"/>
                <c:pt idx="0">
                  <c:v>W62
(5/2)</c:v>
                </c:pt>
                <c:pt idx="1">
                  <c:v>W63        (5/9)</c:v>
                </c:pt>
                <c:pt idx="2">
                  <c:v>W64              (5/16)</c:v>
                </c:pt>
                <c:pt idx="3">
                  <c:v>W65         (5/23)</c:v>
                </c:pt>
                <c:pt idx="4">
                  <c:v>W66                 (5/30)</c:v>
                </c:pt>
                <c:pt idx="5">
                  <c:v>W67        (6/6)</c:v>
                </c:pt>
                <c:pt idx="6">
                  <c:v>W68                          (6/13)</c:v>
                </c:pt>
                <c:pt idx="7">
                  <c:v>W69       (6/20)</c:v>
                </c:pt>
                <c:pt idx="8">
                  <c:v>W70        (6/27)</c:v>
                </c:pt>
                <c:pt idx="9">
                  <c:v>W71          (7/4)</c:v>
                </c:pt>
                <c:pt idx="10">
                  <c:v>W72         (7/11)</c:v>
                </c:pt>
                <c:pt idx="11">
                  <c:v>W73         (7/18)</c:v>
                </c:pt>
                <c:pt idx="12">
                  <c:v>W74         (7/25)</c:v>
                </c:pt>
                <c:pt idx="13">
                  <c:v>W75     (08/01)</c:v>
                </c:pt>
                <c:pt idx="14">
                  <c:v>W76     (08/08)</c:v>
                </c:pt>
                <c:pt idx="15">
                  <c:v>W77    (08/15)</c:v>
                </c:pt>
                <c:pt idx="16">
                  <c:v>W78    (08/22)</c:v>
                </c:pt>
                <c:pt idx="17">
                  <c:v>W79    (08/29)</c:v>
                </c:pt>
                <c:pt idx="18">
                  <c:v>W80    (09/05)</c:v>
                </c:pt>
                <c:pt idx="19">
                  <c:v>W81    (09/12)</c:v>
                </c:pt>
                <c:pt idx="20">
                  <c:v>W82    (09/19)</c:v>
                </c:pt>
                <c:pt idx="21">
                  <c:v>W83    (09/26)</c:v>
                </c:pt>
                <c:pt idx="22">
                  <c:v>W84    (10/03)</c:v>
                </c:pt>
                <c:pt idx="23">
                  <c:v>W85    (10/10)</c:v>
                </c:pt>
                <c:pt idx="24">
                  <c:v>W86    (10/15)</c:v>
                </c:pt>
                <c:pt idx="25">
                  <c:v>W87    (10/24)</c:v>
                </c:pt>
                <c:pt idx="26">
                  <c:v>W88    (10/31)</c:v>
                </c:pt>
                <c:pt idx="27">
                  <c:v>W89
(11/7)</c:v>
                </c:pt>
                <c:pt idx="28">
                  <c:v>W90
(11/14)</c:v>
                </c:pt>
                <c:pt idx="29">
                  <c:v>W91
(11/22)</c:v>
                </c:pt>
                <c:pt idx="30">
                  <c:v>W92
(11/28)</c:v>
                </c:pt>
                <c:pt idx="31">
                  <c:v>W93
(12/05)</c:v>
                </c:pt>
                <c:pt idx="32">
                  <c:v>W94
(12/12)</c:v>
                </c:pt>
                <c:pt idx="33">
                  <c:v>W95
(12/19)</c:v>
                </c:pt>
                <c:pt idx="34">
                  <c:v>W96
(12/26)</c:v>
                </c:pt>
                <c:pt idx="35">
                  <c:v>W97
(1/2)</c:v>
                </c:pt>
                <c:pt idx="36">
                  <c:v>W98
(1/9)</c:v>
                </c:pt>
                <c:pt idx="37">
                  <c:v>W99
(1/16)</c:v>
                </c:pt>
                <c:pt idx="38">
                  <c:v>W100
(1/23)</c:v>
                </c:pt>
                <c:pt idx="39">
                  <c:v>W101
(1/30)</c:v>
                </c:pt>
                <c:pt idx="40">
                  <c:v>W102
(02/05)</c:v>
                </c:pt>
                <c:pt idx="41">
                  <c:v>W103
(02/13)</c:v>
                </c:pt>
                <c:pt idx="42">
                  <c:v>W104
(02/20)</c:v>
                </c:pt>
              </c:strCache>
            </c:strRef>
          </c:cat>
          <c:val>
            <c:numRef>
              <c:f>Sheet1!$H$61:$H$104</c:f>
              <c:numCache>
                <c:formatCode>0%</c:formatCode>
                <c:ptCount val="43"/>
                <c:pt idx="0">
                  <c:v>0.2</c:v>
                </c:pt>
                <c:pt idx="1">
                  <c:v>0.21</c:v>
                </c:pt>
                <c:pt idx="2">
                  <c:v>0.19</c:v>
                </c:pt>
                <c:pt idx="3">
                  <c:v>0.16</c:v>
                </c:pt>
                <c:pt idx="4">
                  <c:v>0.17</c:v>
                </c:pt>
                <c:pt idx="5">
                  <c:v>0.18</c:v>
                </c:pt>
                <c:pt idx="6">
                  <c:v>0.16</c:v>
                </c:pt>
                <c:pt idx="7">
                  <c:v>0.18</c:v>
                </c:pt>
                <c:pt idx="8">
                  <c:v>0.2</c:v>
                </c:pt>
                <c:pt idx="9">
                  <c:v>0.16</c:v>
                </c:pt>
                <c:pt idx="10">
                  <c:v>0.21</c:v>
                </c:pt>
                <c:pt idx="11">
                  <c:v>0.21</c:v>
                </c:pt>
                <c:pt idx="12">
                  <c:v>0.19</c:v>
                </c:pt>
                <c:pt idx="13">
                  <c:v>0.22</c:v>
                </c:pt>
                <c:pt idx="14">
                  <c:v>0.25</c:v>
                </c:pt>
                <c:pt idx="15">
                  <c:v>0.23</c:v>
                </c:pt>
                <c:pt idx="16">
                  <c:v>0.21</c:v>
                </c:pt>
                <c:pt idx="17">
                  <c:v>0.25</c:v>
                </c:pt>
                <c:pt idx="18">
                  <c:v>0.26</c:v>
                </c:pt>
                <c:pt idx="19">
                  <c:v>0.22</c:v>
                </c:pt>
                <c:pt idx="20">
                  <c:v>0.23</c:v>
                </c:pt>
                <c:pt idx="21">
                  <c:v>0.21</c:v>
                </c:pt>
                <c:pt idx="22">
                  <c:v>0.21</c:v>
                </c:pt>
                <c:pt idx="23">
                  <c:v>0.19</c:v>
                </c:pt>
                <c:pt idx="24">
                  <c:v>0.2</c:v>
                </c:pt>
                <c:pt idx="25">
                  <c:v>0.22</c:v>
                </c:pt>
                <c:pt idx="26">
                  <c:v>0.2</c:v>
                </c:pt>
                <c:pt idx="27">
                  <c:v>0.18</c:v>
                </c:pt>
                <c:pt idx="28">
                  <c:v>0.19</c:v>
                </c:pt>
                <c:pt idx="29">
                  <c:v>0.21</c:v>
                </c:pt>
                <c:pt idx="30">
                  <c:v>0.2</c:v>
                </c:pt>
                <c:pt idx="31">
                  <c:v>0.24</c:v>
                </c:pt>
                <c:pt idx="32">
                  <c:v>0.19</c:v>
                </c:pt>
                <c:pt idx="33">
                  <c:v>0.2</c:v>
                </c:pt>
                <c:pt idx="34">
                  <c:v>0.23</c:v>
                </c:pt>
                <c:pt idx="35">
                  <c:v>0.24</c:v>
                </c:pt>
                <c:pt idx="36">
                  <c:v>0.24</c:v>
                </c:pt>
                <c:pt idx="37">
                  <c:v>0.24</c:v>
                </c:pt>
                <c:pt idx="38">
                  <c:v>0.25</c:v>
                </c:pt>
                <c:pt idx="39">
                  <c:v>0.25</c:v>
                </c:pt>
                <c:pt idx="40">
                  <c:v>0.21</c:v>
                </c:pt>
                <c:pt idx="41">
                  <c:v>0.23</c:v>
                </c:pt>
                <c:pt idx="42">
                  <c:v>0.23</c:v>
                </c:pt>
              </c:numCache>
            </c:numRef>
          </c:val>
          <c:smooth val="0"/>
          <c:extLst>
            <c:ext xmlns:c16="http://schemas.microsoft.com/office/drawing/2014/chart" uri="{C3380CC4-5D6E-409C-BE32-E72D297353CC}">
              <c16:uniqueId val="{00000001-A5C9-F640-9785-634FE1C294B5}"/>
            </c:ext>
          </c:extLst>
        </c:ser>
        <c:ser>
          <c:idx val="7"/>
          <c:order val="7"/>
          <c:spPr>
            <a:ln>
              <a:solidFill>
                <a:schemeClr val="accent6">
                  <a:lumMod val="60000"/>
                  <a:lumOff val="40000"/>
                </a:schemeClr>
              </a:solidFill>
            </a:ln>
          </c:spPr>
          <c:marker>
            <c:symbol val="none"/>
          </c:marker>
          <c:dPt>
            <c:idx val="10"/>
            <c:bubble3D val="0"/>
            <c:extLst>
              <c:ext xmlns:c16="http://schemas.microsoft.com/office/drawing/2014/chart" uri="{C3380CC4-5D6E-409C-BE32-E72D297353CC}">
                <c16:uniqueId val="{00000000-46BD-46C6-9499-7125B2FEFA8E}"/>
              </c:ext>
            </c:extLst>
          </c:dPt>
          <c:dPt>
            <c:idx val="11"/>
            <c:bubble3D val="0"/>
            <c:extLst>
              <c:ext xmlns:c16="http://schemas.microsoft.com/office/drawing/2014/chart" uri="{C3380CC4-5D6E-409C-BE32-E72D297353CC}">
                <c16:uniqueId val="{00000000-5FCA-4131-B4D1-EA78AEE0555D}"/>
              </c:ext>
            </c:extLst>
          </c:dPt>
          <c:dLbls>
            <c:dLbl>
              <c:idx val="42"/>
              <c:layout>
                <c:manualLayout>
                  <c:x val="-1.0803599827516701E-3"/>
                  <c:y val="4.71423128055782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298-44F0-A5DA-5AFAFD0C20B5}"/>
                </c:ext>
              </c:extLst>
            </c:dLbl>
            <c:spPr>
              <a:noFill/>
              <a:ln>
                <a:noFill/>
              </a:ln>
              <a:effectLst/>
            </c:spPr>
            <c:txPr>
              <a:bodyPr wrap="square" lIns="38100" tIns="19050" rIns="38100" bIns="19050" anchor="ctr">
                <a:spAutoFit/>
              </a:bodyPr>
              <a:lstStyle/>
              <a:p>
                <a:pPr>
                  <a:defRPr sz="1200" b="1">
                    <a:solidFill>
                      <a:schemeClr val="accent6">
                        <a:lumMod val="60000"/>
                        <a:lumOff val="40000"/>
                      </a:schemeClr>
                    </a:solidFill>
                    <a:latin typeface="Helvetica" panose="020B0604020202020204" pitchFamily="34" charset="0"/>
                    <a:cs typeface="Helvetica"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Sheet1!$A$61:$A$104</c:f>
              <c:strCache>
                <c:ptCount val="43"/>
                <c:pt idx="0">
                  <c:v>W62
(5/2)</c:v>
                </c:pt>
                <c:pt idx="1">
                  <c:v>W63        (5/9)</c:v>
                </c:pt>
                <c:pt idx="2">
                  <c:v>W64              (5/16)</c:v>
                </c:pt>
                <c:pt idx="3">
                  <c:v>W65         (5/23)</c:v>
                </c:pt>
                <c:pt idx="4">
                  <c:v>W66                 (5/30)</c:v>
                </c:pt>
                <c:pt idx="5">
                  <c:v>W67        (6/6)</c:v>
                </c:pt>
                <c:pt idx="6">
                  <c:v>W68                          (6/13)</c:v>
                </c:pt>
                <c:pt idx="7">
                  <c:v>W69       (6/20)</c:v>
                </c:pt>
                <c:pt idx="8">
                  <c:v>W70        (6/27)</c:v>
                </c:pt>
                <c:pt idx="9">
                  <c:v>W71          (7/4)</c:v>
                </c:pt>
                <c:pt idx="10">
                  <c:v>W72         (7/11)</c:v>
                </c:pt>
                <c:pt idx="11">
                  <c:v>W73         (7/18)</c:v>
                </c:pt>
                <c:pt idx="12">
                  <c:v>W74         (7/25)</c:v>
                </c:pt>
                <c:pt idx="13">
                  <c:v>W75     (08/01)</c:v>
                </c:pt>
                <c:pt idx="14">
                  <c:v>W76     (08/08)</c:v>
                </c:pt>
                <c:pt idx="15">
                  <c:v>W77    (08/15)</c:v>
                </c:pt>
                <c:pt idx="16">
                  <c:v>W78    (08/22)</c:v>
                </c:pt>
                <c:pt idx="17">
                  <c:v>W79    (08/29)</c:v>
                </c:pt>
                <c:pt idx="18">
                  <c:v>W80    (09/05)</c:v>
                </c:pt>
                <c:pt idx="19">
                  <c:v>W81    (09/12)</c:v>
                </c:pt>
                <c:pt idx="20">
                  <c:v>W82    (09/19)</c:v>
                </c:pt>
                <c:pt idx="21">
                  <c:v>W83    (09/26)</c:v>
                </c:pt>
                <c:pt idx="22">
                  <c:v>W84    (10/03)</c:v>
                </c:pt>
                <c:pt idx="23">
                  <c:v>W85    (10/10)</c:v>
                </c:pt>
                <c:pt idx="24">
                  <c:v>W86    (10/15)</c:v>
                </c:pt>
                <c:pt idx="25">
                  <c:v>W87    (10/24)</c:v>
                </c:pt>
                <c:pt idx="26">
                  <c:v>W88    (10/31)</c:v>
                </c:pt>
                <c:pt idx="27">
                  <c:v>W89
(11/7)</c:v>
                </c:pt>
                <c:pt idx="28">
                  <c:v>W90
(11/14)</c:v>
                </c:pt>
                <c:pt idx="29">
                  <c:v>W91
(11/22)</c:v>
                </c:pt>
                <c:pt idx="30">
                  <c:v>W92
(11/28)</c:v>
                </c:pt>
                <c:pt idx="31">
                  <c:v>W93
(12/05)</c:v>
                </c:pt>
                <c:pt idx="32">
                  <c:v>W94
(12/12)</c:v>
                </c:pt>
                <c:pt idx="33">
                  <c:v>W95
(12/19)</c:v>
                </c:pt>
                <c:pt idx="34">
                  <c:v>W96
(12/26)</c:v>
                </c:pt>
                <c:pt idx="35">
                  <c:v>W97
(1/2)</c:v>
                </c:pt>
                <c:pt idx="36">
                  <c:v>W98
(1/9)</c:v>
                </c:pt>
                <c:pt idx="37">
                  <c:v>W99
(1/16)</c:v>
                </c:pt>
                <c:pt idx="38">
                  <c:v>W100
(1/23)</c:v>
                </c:pt>
                <c:pt idx="39">
                  <c:v>W101
(1/30)</c:v>
                </c:pt>
                <c:pt idx="40">
                  <c:v>W102
(02/05)</c:v>
                </c:pt>
                <c:pt idx="41">
                  <c:v>W103
(02/13)</c:v>
                </c:pt>
                <c:pt idx="42">
                  <c:v>W104
(02/20)</c:v>
                </c:pt>
              </c:strCache>
            </c:strRef>
          </c:cat>
          <c:val>
            <c:numRef>
              <c:f>Sheet1!$I$61:$I$104</c:f>
              <c:numCache>
                <c:formatCode>General</c:formatCode>
                <c:ptCount val="43"/>
                <c:pt idx="10" formatCode="0%">
                  <c:v>0.73</c:v>
                </c:pt>
                <c:pt idx="11" formatCode="0%">
                  <c:v>0.73</c:v>
                </c:pt>
                <c:pt idx="12" formatCode="0%">
                  <c:v>0.75</c:v>
                </c:pt>
                <c:pt idx="13" formatCode="0%">
                  <c:v>0.77</c:v>
                </c:pt>
                <c:pt idx="14" formatCode="0%">
                  <c:v>0.76</c:v>
                </c:pt>
                <c:pt idx="15" formatCode="0%">
                  <c:v>0.76</c:v>
                </c:pt>
                <c:pt idx="16" formatCode="0%">
                  <c:v>0.74</c:v>
                </c:pt>
                <c:pt idx="17" formatCode="0%">
                  <c:v>0.8</c:v>
                </c:pt>
                <c:pt idx="18" formatCode="0%">
                  <c:v>0.77</c:v>
                </c:pt>
                <c:pt idx="19" formatCode="0%">
                  <c:v>0.75</c:v>
                </c:pt>
                <c:pt idx="20" formatCode="0%">
                  <c:v>0.73</c:v>
                </c:pt>
                <c:pt idx="21" formatCode="0%">
                  <c:v>0.75</c:v>
                </c:pt>
                <c:pt idx="22" formatCode="0%">
                  <c:v>0.75</c:v>
                </c:pt>
                <c:pt idx="23" formatCode="0%">
                  <c:v>0.74</c:v>
                </c:pt>
                <c:pt idx="24" formatCode="0%">
                  <c:v>0.71</c:v>
                </c:pt>
                <c:pt idx="25" formatCode="0%">
                  <c:v>0.72</c:v>
                </c:pt>
                <c:pt idx="26" formatCode="0%">
                  <c:v>0.69</c:v>
                </c:pt>
                <c:pt idx="27" formatCode="0%">
                  <c:v>0.75</c:v>
                </c:pt>
                <c:pt idx="28" formatCode="0%">
                  <c:v>0.75</c:v>
                </c:pt>
                <c:pt idx="29" formatCode="0%">
                  <c:v>0.71</c:v>
                </c:pt>
                <c:pt idx="30" formatCode="0%">
                  <c:v>0.73</c:v>
                </c:pt>
                <c:pt idx="31" formatCode="0%">
                  <c:v>0.75</c:v>
                </c:pt>
                <c:pt idx="32" formatCode="0%">
                  <c:v>0.71</c:v>
                </c:pt>
                <c:pt idx="33" formatCode="0%">
                  <c:v>0.73</c:v>
                </c:pt>
                <c:pt idx="34" formatCode="0%">
                  <c:v>0.71</c:v>
                </c:pt>
                <c:pt idx="35" formatCode="0%">
                  <c:v>0.71</c:v>
                </c:pt>
                <c:pt idx="36" formatCode="0%">
                  <c:v>0.73</c:v>
                </c:pt>
                <c:pt idx="37" formatCode="0%">
                  <c:v>0.72</c:v>
                </c:pt>
                <c:pt idx="38" formatCode="0%">
                  <c:v>0.74</c:v>
                </c:pt>
                <c:pt idx="39" formatCode="0%">
                  <c:v>0.73</c:v>
                </c:pt>
                <c:pt idx="40" formatCode="0%">
                  <c:v>0.7</c:v>
                </c:pt>
                <c:pt idx="41" formatCode="0%">
                  <c:v>0.71</c:v>
                </c:pt>
                <c:pt idx="42" formatCode="0%">
                  <c:v>0.71</c:v>
                </c:pt>
              </c:numCache>
            </c:numRef>
          </c:val>
          <c:smooth val="0"/>
          <c:extLst>
            <c:ext xmlns:c16="http://schemas.microsoft.com/office/drawing/2014/chart" uri="{C3380CC4-5D6E-409C-BE32-E72D297353CC}">
              <c16:uniqueId val="{00000002-EE41-41C2-B891-81A5BC80BBAB}"/>
            </c:ext>
          </c:extLst>
        </c:ser>
        <c:dLbls>
          <c:showLegendKey val="0"/>
          <c:showVal val="0"/>
          <c:showCatName val="0"/>
          <c:showSerName val="0"/>
          <c:showPercent val="0"/>
          <c:showBubbleSize val="0"/>
        </c:dLbls>
        <c:smooth val="0"/>
        <c:axId val="2141377680"/>
        <c:axId val="2141371696"/>
        <c:extLst>
          <c:ext xmlns:c15="http://schemas.microsoft.com/office/drawing/2012/chart" uri="{02D57815-91ED-43cb-92C2-25804820EDAC}">
            <c15:filteredLineSeries>
              <c15:ser>
                <c:idx val="8"/>
                <c:order val="8"/>
                <c:marker>
                  <c:symbol val="none"/>
                </c:marker>
                <c:dLbls>
                  <c:dLbl>
                    <c:idx val="41"/>
                    <c:showLegendKey val="0"/>
                    <c:showVal val="1"/>
                    <c:showCatName val="0"/>
                    <c:showSerName val="0"/>
                    <c:showPercent val="0"/>
                    <c:showBubbleSize val="0"/>
                    <c:extLst>
                      <c:ext uri="{CE6537A1-D6FC-4f65-9D91-7224C49458BB}"/>
                      <c:ext xmlns:c16="http://schemas.microsoft.com/office/drawing/2014/chart" uri="{C3380CC4-5D6E-409C-BE32-E72D297353CC}">
                        <c16:uniqueId val="{00000006-46BD-46C6-9499-7125B2FEFA8E}"/>
                      </c:ext>
                    </c:extLst>
                  </c:dLbl>
                  <c:spPr>
                    <a:noFill/>
                    <a:ln>
                      <a:noFill/>
                    </a:ln>
                    <a:effectLst/>
                  </c:spPr>
                  <c:txPr>
                    <a:bodyPr wrap="square" lIns="38100" tIns="19050" rIns="38100" bIns="19050" anchor="ctr">
                      <a:spAutoFit/>
                    </a:bodyPr>
                    <a:lstStyle/>
                    <a:p>
                      <a:pPr>
                        <a:defRPr sz="1200" b="1">
                          <a:latin typeface="Helvetica" panose="020B0604020202020204" pitchFamily="34" charset="0"/>
                          <a:cs typeface="Helvetica" panose="020B0604020202020204" pitchFamily="34" charset="0"/>
                        </a:defRPr>
                      </a:pPr>
                      <a:endParaRPr lang="en-US"/>
                    </a:p>
                  </c:txPr>
                  <c:showLegendKey val="0"/>
                  <c:showVal val="0"/>
                  <c:showCatName val="0"/>
                  <c:showSerName val="0"/>
                  <c:showPercent val="0"/>
                  <c:showBubbleSize val="0"/>
                  <c:extLst>
                    <c:ext uri="{CE6537A1-D6FC-4f65-9D91-7224C49458BB}">
                      <c15:showLeaderLines val="1"/>
                    </c:ext>
                  </c:extLst>
                </c:dLbls>
                <c:cat>
                  <c:strRef>
                    <c:extLst>
                      <c:ext uri="{02D57815-91ED-43cb-92C2-25804820EDAC}">
                        <c15:formulaRef>
                          <c15:sqref>Sheet1!$A$61:$A$104</c15:sqref>
                        </c15:formulaRef>
                      </c:ext>
                    </c:extLst>
                    <c:strCache>
                      <c:ptCount val="43"/>
                      <c:pt idx="0">
                        <c:v>W62
(5/2)</c:v>
                      </c:pt>
                      <c:pt idx="1">
                        <c:v>W63        (5/9)</c:v>
                      </c:pt>
                      <c:pt idx="2">
                        <c:v>W64              (5/16)</c:v>
                      </c:pt>
                      <c:pt idx="3">
                        <c:v>W65         (5/23)</c:v>
                      </c:pt>
                      <c:pt idx="4">
                        <c:v>W66                 (5/30)</c:v>
                      </c:pt>
                      <c:pt idx="5">
                        <c:v>W67        (6/6)</c:v>
                      </c:pt>
                      <c:pt idx="6">
                        <c:v>W68                          (6/13)</c:v>
                      </c:pt>
                      <c:pt idx="7">
                        <c:v>W69       (6/20)</c:v>
                      </c:pt>
                      <c:pt idx="8">
                        <c:v>W70        (6/27)</c:v>
                      </c:pt>
                      <c:pt idx="9">
                        <c:v>W71          (7/4)</c:v>
                      </c:pt>
                      <c:pt idx="10">
                        <c:v>W72         (7/11)</c:v>
                      </c:pt>
                      <c:pt idx="11">
                        <c:v>W73         (7/18)</c:v>
                      </c:pt>
                      <c:pt idx="12">
                        <c:v>W74         (7/25)</c:v>
                      </c:pt>
                      <c:pt idx="13">
                        <c:v>W75     (08/01)</c:v>
                      </c:pt>
                      <c:pt idx="14">
                        <c:v>W76     (08/08)</c:v>
                      </c:pt>
                      <c:pt idx="15">
                        <c:v>W77    (08/15)</c:v>
                      </c:pt>
                      <c:pt idx="16">
                        <c:v>W78    (08/22)</c:v>
                      </c:pt>
                      <c:pt idx="17">
                        <c:v>W79    (08/29)</c:v>
                      </c:pt>
                      <c:pt idx="18">
                        <c:v>W80    (09/05)</c:v>
                      </c:pt>
                      <c:pt idx="19">
                        <c:v>W81    (09/12)</c:v>
                      </c:pt>
                      <c:pt idx="20">
                        <c:v>W82    (09/19)</c:v>
                      </c:pt>
                      <c:pt idx="21">
                        <c:v>W83    (09/26)</c:v>
                      </c:pt>
                      <c:pt idx="22">
                        <c:v>W84    (10/03)</c:v>
                      </c:pt>
                      <c:pt idx="23">
                        <c:v>W85    (10/10)</c:v>
                      </c:pt>
                      <c:pt idx="24">
                        <c:v>W86    (10/15)</c:v>
                      </c:pt>
                      <c:pt idx="25">
                        <c:v>W87    (10/24)</c:v>
                      </c:pt>
                      <c:pt idx="26">
                        <c:v>W88    (10/31)</c:v>
                      </c:pt>
                      <c:pt idx="27">
                        <c:v>W89
(11/7)</c:v>
                      </c:pt>
                      <c:pt idx="28">
                        <c:v>W90
(11/14)</c:v>
                      </c:pt>
                      <c:pt idx="29">
                        <c:v>W91
(11/22)</c:v>
                      </c:pt>
                      <c:pt idx="30">
                        <c:v>W92
(11/28)</c:v>
                      </c:pt>
                      <c:pt idx="31">
                        <c:v>W93
(12/05)</c:v>
                      </c:pt>
                      <c:pt idx="32">
                        <c:v>W94
(12/12)</c:v>
                      </c:pt>
                      <c:pt idx="33">
                        <c:v>W95
(12/19)</c:v>
                      </c:pt>
                      <c:pt idx="34">
                        <c:v>W96
(12/26)</c:v>
                      </c:pt>
                      <c:pt idx="35">
                        <c:v>W97
(1/2)</c:v>
                      </c:pt>
                      <c:pt idx="36">
                        <c:v>W98
(1/9)</c:v>
                      </c:pt>
                      <c:pt idx="37">
                        <c:v>W99
(1/16)</c:v>
                      </c:pt>
                      <c:pt idx="38">
                        <c:v>W100
(1/23)</c:v>
                      </c:pt>
                      <c:pt idx="39">
                        <c:v>W101
(1/30)</c:v>
                      </c:pt>
                      <c:pt idx="40">
                        <c:v>W102
(02/05)</c:v>
                      </c:pt>
                      <c:pt idx="41">
                        <c:v>W103
(02/13)</c:v>
                      </c:pt>
                      <c:pt idx="42">
                        <c:v>W104
(02/20)</c:v>
                      </c:pt>
                    </c:strCache>
                  </c:strRef>
                </c:cat>
                <c:val>
                  <c:numRef>
                    <c:extLst>
                      <c:ext uri="{02D57815-91ED-43cb-92C2-25804820EDAC}">
                        <c15:formulaRef>
                          <c15:sqref>Sheet1!#REF!</c15:sqref>
                        </c15:formulaRef>
                      </c:ext>
                    </c:extLst>
                  </c:numRef>
                </c:val>
                <c:smooth val="0"/>
                <c:extLst>
                  <c:ext xmlns:c16="http://schemas.microsoft.com/office/drawing/2014/chart" uri="{C3380CC4-5D6E-409C-BE32-E72D297353CC}">
                    <c16:uniqueId val="{00000003-46BD-46C6-9499-7125B2FEFA8E}"/>
                  </c:ext>
                </c:extLst>
              </c15:ser>
            </c15:filteredLineSeries>
            <c15:filteredLineSeries>
              <c15:ser>
                <c:idx val="9"/>
                <c:order val="9"/>
                <c:marker>
                  <c:symbol val="none"/>
                </c:marker>
                <c:dLbls>
                  <c:dLbl>
                    <c:idx val="41"/>
                    <c:layout>
                      <c:manualLayout>
                        <c:x val="0"/>
                        <c:y val="1.8856925122231295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5-46BD-46C6-9499-7125B2FEFA8E}"/>
                      </c:ext>
                    </c:extLst>
                  </c:dLbl>
                  <c:spPr>
                    <a:noFill/>
                    <a:ln>
                      <a:noFill/>
                    </a:ln>
                    <a:effectLst/>
                  </c:spPr>
                  <c:txPr>
                    <a:bodyPr wrap="square" lIns="38100" tIns="19050" rIns="38100" bIns="19050" anchor="ctr">
                      <a:spAutoFit/>
                    </a:bodyPr>
                    <a:lstStyle/>
                    <a:p>
                      <a:pPr>
                        <a:defRPr sz="1200" b="1">
                          <a:latin typeface="Helvetica" panose="020B0604020202020204" pitchFamily="34" charset="0"/>
                          <a:cs typeface="Helvetica" panose="020B0604020202020204" pitchFamily="34" charset="0"/>
                        </a:defRPr>
                      </a:pPr>
                      <a:endParaRPr lang="en-US"/>
                    </a:p>
                  </c:txPr>
                  <c:showLegendKey val="0"/>
                  <c:showVal val="0"/>
                  <c:showCatName val="0"/>
                  <c:showSerName val="0"/>
                  <c:showPercent val="0"/>
                  <c:showBubbleSize val="0"/>
                  <c:extLst xmlns:c15="http://schemas.microsoft.com/office/drawing/2012/chart">
                    <c:ext xmlns:c15="http://schemas.microsoft.com/office/drawing/2012/chart" uri="{CE6537A1-D6FC-4f65-9D91-7224C49458BB}">
                      <c15:showLeaderLines val="0"/>
                    </c:ext>
                  </c:extLst>
                </c:dLbls>
                <c:cat>
                  <c:strRef>
                    <c:extLst xmlns:c15="http://schemas.microsoft.com/office/drawing/2012/chart">
                      <c:ext xmlns:c15="http://schemas.microsoft.com/office/drawing/2012/chart" uri="{02D57815-91ED-43cb-92C2-25804820EDAC}">
                        <c15:formulaRef>
                          <c15:sqref>Sheet1!$A$61:$A$104</c15:sqref>
                        </c15:formulaRef>
                      </c:ext>
                    </c:extLst>
                    <c:strCache>
                      <c:ptCount val="43"/>
                      <c:pt idx="0">
                        <c:v>W62
(5/2)</c:v>
                      </c:pt>
                      <c:pt idx="1">
                        <c:v>W63        (5/9)</c:v>
                      </c:pt>
                      <c:pt idx="2">
                        <c:v>W64              (5/16)</c:v>
                      </c:pt>
                      <c:pt idx="3">
                        <c:v>W65         (5/23)</c:v>
                      </c:pt>
                      <c:pt idx="4">
                        <c:v>W66                 (5/30)</c:v>
                      </c:pt>
                      <c:pt idx="5">
                        <c:v>W67        (6/6)</c:v>
                      </c:pt>
                      <c:pt idx="6">
                        <c:v>W68                          (6/13)</c:v>
                      </c:pt>
                      <c:pt idx="7">
                        <c:v>W69       (6/20)</c:v>
                      </c:pt>
                      <c:pt idx="8">
                        <c:v>W70        (6/27)</c:v>
                      </c:pt>
                      <c:pt idx="9">
                        <c:v>W71          (7/4)</c:v>
                      </c:pt>
                      <c:pt idx="10">
                        <c:v>W72         (7/11)</c:v>
                      </c:pt>
                      <c:pt idx="11">
                        <c:v>W73         (7/18)</c:v>
                      </c:pt>
                      <c:pt idx="12">
                        <c:v>W74         (7/25)</c:v>
                      </c:pt>
                      <c:pt idx="13">
                        <c:v>W75     (08/01)</c:v>
                      </c:pt>
                      <c:pt idx="14">
                        <c:v>W76     (08/08)</c:v>
                      </c:pt>
                      <c:pt idx="15">
                        <c:v>W77    (08/15)</c:v>
                      </c:pt>
                      <c:pt idx="16">
                        <c:v>W78    (08/22)</c:v>
                      </c:pt>
                      <c:pt idx="17">
                        <c:v>W79    (08/29)</c:v>
                      </c:pt>
                      <c:pt idx="18">
                        <c:v>W80    (09/05)</c:v>
                      </c:pt>
                      <c:pt idx="19">
                        <c:v>W81    (09/12)</c:v>
                      </c:pt>
                      <c:pt idx="20">
                        <c:v>W82    (09/19)</c:v>
                      </c:pt>
                      <c:pt idx="21">
                        <c:v>W83    (09/26)</c:v>
                      </c:pt>
                      <c:pt idx="22">
                        <c:v>W84    (10/03)</c:v>
                      </c:pt>
                      <c:pt idx="23">
                        <c:v>W85    (10/10)</c:v>
                      </c:pt>
                      <c:pt idx="24">
                        <c:v>W86    (10/15)</c:v>
                      </c:pt>
                      <c:pt idx="25">
                        <c:v>W87    (10/24)</c:v>
                      </c:pt>
                      <c:pt idx="26">
                        <c:v>W88    (10/31)</c:v>
                      </c:pt>
                      <c:pt idx="27">
                        <c:v>W89
(11/7)</c:v>
                      </c:pt>
                      <c:pt idx="28">
                        <c:v>W90
(11/14)</c:v>
                      </c:pt>
                      <c:pt idx="29">
                        <c:v>W91
(11/22)</c:v>
                      </c:pt>
                      <c:pt idx="30">
                        <c:v>W92
(11/28)</c:v>
                      </c:pt>
                      <c:pt idx="31">
                        <c:v>W93
(12/05)</c:v>
                      </c:pt>
                      <c:pt idx="32">
                        <c:v>W94
(12/12)</c:v>
                      </c:pt>
                      <c:pt idx="33">
                        <c:v>W95
(12/19)</c:v>
                      </c:pt>
                      <c:pt idx="34">
                        <c:v>W96
(12/26)</c:v>
                      </c:pt>
                      <c:pt idx="35">
                        <c:v>W97
(1/2)</c:v>
                      </c:pt>
                      <c:pt idx="36">
                        <c:v>W98
(1/9)</c:v>
                      </c:pt>
                      <c:pt idx="37">
                        <c:v>W99
(1/16)</c:v>
                      </c:pt>
                      <c:pt idx="38">
                        <c:v>W100
(1/23)</c:v>
                      </c:pt>
                      <c:pt idx="39">
                        <c:v>W101
(1/30)</c:v>
                      </c:pt>
                      <c:pt idx="40">
                        <c:v>W102
(02/05)</c:v>
                      </c:pt>
                      <c:pt idx="41">
                        <c:v>W103
(02/13)</c:v>
                      </c:pt>
                      <c:pt idx="42">
                        <c:v>W104
(02/20)</c:v>
                      </c:pt>
                    </c:strCache>
                  </c:strRef>
                </c:cat>
                <c:val>
                  <c:numRef>
                    <c:extLst xmlns:c15="http://schemas.microsoft.com/office/drawing/2012/chart">
                      <c:ext xmlns:c15="http://schemas.microsoft.com/office/drawing/2012/chart" uri="{02D57815-91ED-43cb-92C2-25804820EDAC}">
                        <c15:formulaRef>
                          <c15:sqref>Sheet1!#REF!</c15:sqref>
                        </c15:formulaRef>
                      </c:ext>
                    </c:extLst>
                  </c:numRef>
                </c:val>
                <c:smooth val="0"/>
                <c:extLst xmlns:c15="http://schemas.microsoft.com/office/drawing/2012/chart">
                  <c:ext xmlns:c16="http://schemas.microsoft.com/office/drawing/2014/chart" uri="{C3380CC4-5D6E-409C-BE32-E72D297353CC}">
                    <c16:uniqueId val="{00000004-46BD-46C6-9499-7125B2FEFA8E}"/>
                  </c:ext>
                </c:extLst>
              </c15:ser>
            </c15:filteredLineSeries>
          </c:ext>
        </c:extLst>
      </c:lineChart>
      <c:catAx>
        <c:axId val="2141377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Helvetica" pitchFamily="2" charset="0"/>
                <a:ea typeface="+mn-ea"/>
                <a:cs typeface="+mn-cs"/>
              </a:defRPr>
            </a:pPr>
            <a:endParaRPr lang="en-US"/>
          </a:p>
        </c:txPr>
        <c:crossAx val="2141371696"/>
        <c:crosses val="autoZero"/>
        <c:auto val="1"/>
        <c:lblAlgn val="ctr"/>
        <c:lblOffset val="100"/>
        <c:tickLblSkip val="2"/>
        <c:noMultiLvlLbl val="0"/>
      </c:catAx>
      <c:valAx>
        <c:axId val="2141371696"/>
        <c:scaling>
          <c:orientation val="minMax"/>
          <c:max val="0.9"/>
          <c:min val="0.15000000000000002"/>
        </c:scaling>
        <c:delete val="1"/>
        <c:axPos val="l"/>
        <c:numFmt formatCode="0%" sourceLinked="1"/>
        <c:majorTickMark val="out"/>
        <c:minorTickMark val="none"/>
        <c:tickLblPos val="nextTo"/>
        <c:crossAx val="2141377680"/>
        <c:crosses val="autoZero"/>
        <c:crossBetween val="between"/>
      </c:valAx>
      <c:spPr>
        <a:noFill/>
        <a:ln>
          <a:noFill/>
        </a:ln>
        <a:effectLst/>
      </c:spPr>
    </c:plotArea>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767726014533505"/>
          <c:y val="8.3351684364009748E-3"/>
          <c:w val="0.50985124472518939"/>
          <c:h val="1"/>
        </c:manualLayout>
      </c:layout>
      <c:barChart>
        <c:barDir val="bar"/>
        <c:grouping val="clustered"/>
        <c:varyColors val="0"/>
        <c:ser>
          <c:idx val="0"/>
          <c:order val="0"/>
          <c:tx>
            <c:strRef>
              <c:f>Sheet1!$B$1</c:f>
              <c:strCache>
                <c:ptCount val="1"/>
                <c:pt idx="0">
                  <c:v>Wave 103 (2/11 - 2/13)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Male</c:v>
                </c:pt>
                <c:pt idx="1">
                  <c:v>Female</c:v>
                </c:pt>
                <c:pt idx="3">
                  <c:v>Gen Z</c:v>
                </c:pt>
                <c:pt idx="4">
                  <c:v>Millennials </c:v>
                </c:pt>
                <c:pt idx="5">
                  <c:v>Gen X</c:v>
                </c:pt>
                <c:pt idx="6">
                  <c:v>Boomer+</c:v>
                </c:pt>
                <c:pt idx="8">
                  <c:v>White</c:v>
                </c:pt>
                <c:pt idx="9">
                  <c:v>Black</c:v>
                </c:pt>
                <c:pt idx="10">
                  <c:v>Hispanic</c:v>
                </c:pt>
                <c:pt idx="12">
                  <c:v>Urban</c:v>
                </c:pt>
                <c:pt idx="13">
                  <c:v>Rural</c:v>
                </c:pt>
                <c:pt idx="14">
                  <c:v>Suburban</c:v>
                </c:pt>
                <c:pt idx="16">
                  <c:v>Republican</c:v>
                </c:pt>
                <c:pt idx="17">
                  <c:v>Democrat</c:v>
                </c:pt>
                <c:pt idx="18">
                  <c:v>Independent</c:v>
                </c:pt>
                <c:pt idx="20">
                  <c:v>Vaccinated</c:v>
                </c:pt>
                <c:pt idx="21">
                  <c:v>Unvaccinated</c:v>
                </c:pt>
              </c:strCache>
            </c:strRef>
          </c:cat>
          <c:val>
            <c:numRef>
              <c:f>Sheet1!$B$2:$B$23</c:f>
              <c:numCache>
                <c:formatCode>0%</c:formatCode>
                <c:ptCount val="22"/>
                <c:pt idx="0">
                  <c:v>0.63</c:v>
                </c:pt>
                <c:pt idx="1">
                  <c:v>0.48</c:v>
                </c:pt>
                <c:pt idx="3">
                  <c:v>0.51</c:v>
                </c:pt>
                <c:pt idx="4">
                  <c:v>0.66</c:v>
                </c:pt>
                <c:pt idx="5">
                  <c:v>0.52</c:v>
                </c:pt>
                <c:pt idx="6">
                  <c:v>0.5</c:v>
                </c:pt>
                <c:pt idx="8">
                  <c:v>0.59</c:v>
                </c:pt>
                <c:pt idx="9">
                  <c:v>0.41</c:v>
                </c:pt>
                <c:pt idx="10">
                  <c:v>0.55000000000000004</c:v>
                </c:pt>
                <c:pt idx="12">
                  <c:v>0.56999999999999995</c:v>
                </c:pt>
                <c:pt idx="13">
                  <c:v>0.62</c:v>
                </c:pt>
                <c:pt idx="14">
                  <c:v>0.51</c:v>
                </c:pt>
                <c:pt idx="16">
                  <c:v>0.7</c:v>
                </c:pt>
                <c:pt idx="17">
                  <c:v>0.43</c:v>
                </c:pt>
                <c:pt idx="18">
                  <c:v>0.55000000000000004</c:v>
                </c:pt>
                <c:pt idx="20">
                  <c:v>0.53</c:v>
                </c:pt>
                <c:pt idx="21">
                  <c:v>0.61</c:v>
                </c:pt>
              </c:numCache>
            </c:numRef>
          </c:val>
          <c:extLst>
            <c:ext xmlns:c16="http://schemas.microsoft.com/office/drawing/2014/chart" uri="{C3380CC4-5D6E-409C-BE32-E72D297353CC}">
              <c16:uniqueId val="{00000000-ABFB-4C66-8144-59DDDD6DC859}"/>
            </c:ext>
          </c:extLst>
        </c:ser>
        <c:dLbls>
          <c:showLegendKey val="0"/>
          <c:showVal val="0"/>
          <c:showCatName val="0"/>
          <c:showSerName val="0"/>
          <c:showPercent val="0"/>
          <c:showBubbleSize val="0"/>
        </c:dLbls>
        <c:gapWidth val="70"/>
        <c:axId val="-1079171392"/>
        <c:axId val="-1079157248"/>
      </c:barChart>
      <c:catAx>
        <c:axId val="-10791713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crossAx val="-1079157248"/>
        <c:crosses val="autoZero"/>
        <c:auto val="1"/>
        <c:lblAlgn val="ctr"/>
        <c:lblOffset val="100"/>
        <c:noMultiLvlLbl val="0"/>
      </c:catAx>
      <c:valAx>
        <c:axId val="-1079157248"/>
        <c:scaling>
          <c:orientation val="minMax"/>
          <c:max val="0.70000000000000007"/>
          <c:min val="0"/>
        </c:scaling>
        <c:delete val="1"/>
        <c:axPos val="t"/>
        <c:numFmt formatCode="0%" sourceLinked="1"/>
        <c:majorTickMark val="out"/>
        <c:minorTickMark val="none"/>
        <c:tickLblPos val="nextTo"/>
        <c:crossAx val="-1079171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297971566428378"/>
          <c:y val="4.6200568440007564E-3"/>
          <c:w val="0.66123101873517409"/>
          <c:h val="0.99537982371160183"/>
        </c:manualLayout>
      </c:layout>
      <c:barChart>
        <c:barDir val="col"/>
        <c:grouping val="stacked"/>
        <c:varyColors val="0"/>
        <c:ser>
          <c:idx val="0"/>
          <c:order val="0"/>
          <c:tx>
            <c:strRef>
              <c:f>Sheet1!$A$1</c:f>
              <c:strCache>
                <c:ptCount val="1"/>
                <c:pt idx="0">
                  <c:v>Column1</c:v>
                </c:pt>
              </c:strCache>
            </c:strRef>
          </c:tx>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Sheet1!$A$2</c:f>
            </c:numRef>
          </c:val>
          <c:extLst>
            <c:ext xmlns:c16="http://schemas.microsoft.com/office/drawing/2014/chart" uri="{C3380CC4-5D6E-409C-BE32-E72D297353CC}">
              <c16:uniqueId val="{00000000-0C0E-4B46-9B21-55D7BC476905}"/>
            </c:ext>
          </c:extLst>
        </c:ser>
        <c:ser>
          <c:idx val="1"/>
          <c:order val="1"/>
          <c:tx>
            <c:strRef>
              <c:f>Sheet1!$B$1</c:f>
              <c:strCache>
                <c:ptCount val="1"/>
                <c:pt idx="0">
                  <c:v>Very unlikely</c:v>
                </c:pt>
              </c:strCache>
            </c:strRef>
          </c:tx>
          <c:spPr>
            <a:solidFill>
              <a:schemeClr val="accent3">
                <a:lumMod val="50000"/>
              </a:schemeClr>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0-692F-456A-9182-AEED63938255}"/>
              </c:ext>
            </c:extLst>
          </c:dPt>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Cache>
                <c:formatCode>0%</c:formatCode>
                <c:ptCount val="1"/>
                <c:pt idx="0">
                  <c:v>0.18</c:v>
                </c:pt>
              </c:numCache>
            </c:numRef>
          </c:val>
          <c:extLst>
            <c:ext xmlns:c16="http://schemas.microsoft.com/office/drawing/2014/chart" uri="{C3380CC4-5D6E-409C-BE32-E72D297353CC}">
              <c16:uniqueId val="{00000002-0C0E-4B46-9B21-55D7BC476905}"/>
            </c:ext>
          </c:extLst>
        </c:ser>
        <c:ser>
          <c:idx val="2"/>
          <c:order val="2"/>
          <c:tx>
            <c:strRef>
              <c:f>Sheet1!$C$1</c:f>
              <c:strCache>
                <c:ptCount val="1"/>
                <c:pt idx="0">
                  <c:v>Somewhat unlikely</c:v>
                </c:pt>
              </c:strCache>
            </c:strRef>
          </c:tx>
          <c:spPr>
            <a:solidFill>
              <a:schemeClr val="tx2">
                <a:lumMod val="20000"/>
                <a:lumOff val="80000"/>
              </a:schemeClr>
            </a:solidFill>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FAC-4478-9E19-13FDDEE34D6C}"/>
                </c:ext>
              </c:extLst>
            </c:dLbl>
            <c:spPr>
              <a:noFill/>
              <a:ln>
                <a:noFill/>
              </a:ln>
              <a:effectLst/>
            </c:spPr>
            <c:txPr>
              <a:bodyPr wrap="square" lIns="38100" tIns="19050" rIns="38100" bIns="19050" anchor="ctr">
                <a:spAutoFit/>
              </a:bodyPr>
              <a:lstStyle/>
              <a:p>
                <a:pPr>
                  <a:defRPr b="1" i="0">
                    <a:solidFill>
                      <a:schemeClr val="tx1"/>
                    </a:solidFill>
                    <a:latin typeface="Helvetica" pitchFamily="2" charset="0"/>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ext>
            </c:extLst>
          </c:dLbls>
          <c:val>
            <c:numRef>
              <c:f>Sheet1!$C$2</c:f>
              <c:numCache>
                <c:formatCode>0%</c:formatCode>
                <c:ptCount val="1"/>
                <c:pt idx="0">
                  <c:v>0.13</c:v>
                </c:pt>
              </c:numCache>
            </c:numRef>
          </c:val>
          <c:extLst>
            <c:ext xmlns:c16="http://schemas.microsoft.com/office/drawing/2014/chart" uri="{C3380CC4-5D6E-409C-BE32-E72D297353CC}">
              <c16:uniqueId val="{00000003-0C0E-4B46-9B21-55D7BC476905}"/>
            </c:ext>
          </c:extLst>
        </c:ser>
        <c:ser>
          <c:idx val="3"/>
          <c:order val="3"/>
          <c:tx>
            <c:strRef>
              <c:f>Sheet1!$D$1</c:f>
              <c:strCache>
                <c:ptCount val="1"/>
                <c:pt idx="0">
                  <c:v>Somewhat likely</c:v>
                </c:pt>
              </c:strCache>
            </c:strRef>
          </c:tx>
          <c:spPr>
            <a:solidFill>
              <a:schemeClr val="accent1">
                <a:lumMod val="20000"/>
                <a:lumOff val="80000"/>
              </a:schemeClr>
            </a:solidFill>
          </c:spPr>
          <c:invertIfNegative val="0"/>
          <c:dLbls>
            <c:spPr>
              <a:noFill/>
              <a:ln>
                <a:noFill/>
              </a:ln>
              <a:effectLst/>
            </c:spPr>
            <c:txPr>
              <a:bodyPr wrap="square" lIns="38100" tIns="19050" rIns="38100" bIns="19050" anchor="ctr">
                <a:spAutoFit/>
              </a:bodyPr>
              <a:lstStyle/>
              <a:p>
                <a:pPr>
                  <a:defRPr b="1" i="0">
                    <a:solidFill>
                      <a:schemeClr val="tx1"/>
                    </a:solidFill>
                    <a:latin typeface="Helvetica" pitchFamily="2"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Sheet1!$D$2</c:f>
              <c:numCache>
                <c:formatCode>0%</c:formatCode>
                <c:ptCount val="1"/>
                <c:pt idx="0">
                  <c:v>0.28999999999999998</c:v>
                </c:pt>
              </c:numCache>
            </c:numRef>
          </c:val>
          <c:extLst>
            <c:ext xmlns:c16="http://schemas.microsoft.com/office/drawing/2014/chart" uri="{C3380CC4-5D6E-409C-BE32-E72D297353CC}">
              <c16:uniqueId val="{00000005-0C0E-4B46-9B21-55D7BC476905}"/>
            </c:ext>
          </c:extLst>
        </c:ser>
        <c:ser>
          <c:idx val="4"/>
          <c:order val="4"/>
          <c:tx>
            <c:strRef>
              <c:f>Sheet1!$E$1</c:f>
              <c:strCache>
                <c:ptCount val="1"/>
                <c:pt idx="0">
                  <c:v>Very likely</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b="1">
                    <a:solidFill>
                      <a:schemeClr val="bg1"/>
                    </a:solidFill>
                    <a:latin typeface="Helvetica" panose="020B0604020202020204" pitchFamily="34" charset="0"/>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Sheet1!$E$2</c:f>
              <c:numCache>
                <c:formatCode>0%</c:formatCode>
                <c:ptCount val="1"/>
                <c:pt idx="0">
                  <c:v>0.4</c:v>
                </c:pt>
              </c:numCache>
            </c:numRef>
          </c:val>
          <c:extLst>
            <c:ext xmlns:c16="http://schemas.microsoft.com/office/drawing/2014/chart" uri="{C3380CC4-5D6E-409C-BE32-E72D297353CC}">
              <c16:uniqueId val="{00000002-431E-4A6B-A1B2-77CA78AB2DB8}"/>
            </c:ext>
          </c:extLst>
        </c:ser>
        <c:dLbls>
          <c:showLegendKey val="0"/>
          <c:showVal val="0"/>
          <c:showCatName val="0"/>
          <c:showSerName val="0"/>
          <c:showPercent val="0"/>
          <c:showBubbleSize val="0"/>
        </c:dLbls>
        <c:gapWidth val="172"/>
        <c:overlap val="100"/>
        <c:axId val="376013168"/>
        <c:axId val="376014736"/>
      </c:barChart>
      <c:catAx>
        <c:axId val="376013168"/>
        <c:scaling>
          <c:orientation val="minMax"/>
        </c:scaling>
        <c:delete val="1"/>
        <c:axPos val="b"/>
        <c:numFmt formatCode="General" sourceLinked="1"/>
        <c:majorTickMark val="none"/>
        <c:minorTickMark val="none"/>
        <c:tickLblPos val="nextTo"/>
        <c:crossAx val="376014736"/>
        <c:crosses val="autoZero"/>
        <c:auto val="1"/>
        <c:lblAlgn val="ctr"/>
        <c:lblOffset val="100"/>
        <c:noMultiLvlLbl val="0"/>
      </c:catAx>
      <c:valAx>
        <c:axId val="376014736"/>
        <c:scaling>
          <c:orientation val="minMax"/>
          <c:max val="1"/>
        </c:scaling>
        <c:delete val="1"/>
        <c:axPos val="l"/>
        <c:numFmt formatCode="0%" sourceLinked="1"/>
        <c:majorTickMark val="out"/>
        <c:minorTickMark val="none"/>
        <c:tickLblPos val="nextTo"/>
        <c:crossAx val="376013168"/>
        <c:crosses val="autoZero"/>
        <c:crossBetween val="between"/>
      </c:valAx>
      <c:spPr>
        <a:noFill/>
        <a:ln>
          <a:noFill/>
        </a:ln>
        <a:effectLst/>
      </c:spPr>
    </c:plotArea>
    <c:legend>
      <c:legendPos val="r"/>
      <c:layout>
        <c:manualLayout>
          <c:xMode val="edge"/>
          <c:yMode val="edge"/>
          <c:x val="7.685294260033243E-2"/>
          <c:y val="0.28115665404687273"/>
          <c:w val="0.33503909212670852"/>
          <c:h val="0.46904062068546309"/>
        </c:manualLayout>
      </c:layout>
      <c:overlay val="0"/>
      <c:txPr>
        <a:bodyPr/>
        <a:lstStyle/>
        <a:p>
          <a:pPr>
            <a:defRPr b="1" i="0">
              <a:latin typeface="Helvetica" pitchFamily="2"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Helvetica Light" panose="020B0403020202020204"/>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767726014533505"/>
          <c:y val="8.3351684364009748E-3"/>
          <c:w val="0.50985124472518939"/>
          <c:h val="1"/>
        </c:manualLayout>
      </c:layout>
      <c:barChart>
        <c:barDir val="bar"/>
        <c:grouping val="clustered"/>
        <c:varyColors val="0"/>
        <c:ser>
          <c:idx val="0"/>
          <c:order val="0"/>
          <c:tx>
            <c:strRef>
              <c:f>Sheet1!$B$1</c:f>
              <c:strCache>
                <c:ptCount val="1"/>
                <c:pt idx="0">
                  <c:v>Wave 103 (2/11 - 2/13)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Male</c:v>
                </c:pt>
                <c:pt idx="1">
                  <c:v>Female</c:v>
                </c:pt>
                <c:pt idx="3">
                  <c:v>Gen Z</c:v>
                </c:pt>
                <c:pt idx="4">
                  <c:v>Millennials </c:v>
                </c:pt>
                <c:pt idx="5">
                  <c:v>Gen X</c:v>
                </c:pt>
                <c:pt idx="6">
                  <c:v>Boomer+</c:v>
                </c:pt>
                <c:pt idx="8">
                  <c:v>White</c:v>
                </c:pt>
                <c:pt idx="9">
                  <c:v>Black</c:v>
                </c:pt>
                <c:pt idx="10">
                  <c:v>Hispanic</c:v>
                </c:pt>
                <c:pt idx="12">
                  <c:v>Democrat</c:v>
                </c:pt>
                <c:pt idx="13">
                  <c:v>Republican</c:v>
                </c:pt>
                <c:pt idx="14">
                  <c:v>Independent</c:v>
                </c:pt>
                <c:pt idx="16">
                  <c:v>Vaccinated</c:v>
                </c:pt>
                <c:pt idx="17">
                  <c:v>Unvaccinated</c:v>
                </c:pt>
              </c:strCache>
            </c:strRef>
          </c:cat>
          <c:val>
            <c:numRef>
              <c:f>Sheet1!$B$2:$B$19</c:f>
              <c:numCache>
                <c:formatCode>0%</c:formatCode>
                <c:ptCount val="18"/>
                <c:pt idx="0">
                  <c:v>0.65</c:v>
                </c:pt>
                <c:pt idx="1">
                  <c:v>0.72</c:v>
                </c:pt>
                <c:pt idx="3">
                  <c:v>0.75</c:v>
                </c:pt>
                <c:pt idx="4">
                  <c:v>0.71</c:v>
                </c:pt>
                <c:pt idx="5">
                  <c:v>0.69</c:v>
                </c:pt>
                <c:pt idx="6">
                  <c:v>0.64</c:v>
                </c:pt>
                <c:pt idx="8">
                  <c:v>0.63</c:v>
                </c:pt>
                <c:pt idx="9">
                  <c:v>0.86</c:v>
                </c:pt>
                <c:pt idx="10">
                  <c:v>0.75</c:v>
                </c:pt>
                <c:pt idx="12">
                  <c:v>0.86</c:v>
                </c:pt>
                <c:pt idx="13">
                  <c:v>0.51</c:v>
                </c:pt>
                <c:pt idx="14">
                  <c:v>0.64</c:v>
                </c:pt>
                <c:pt idx="16">
                  <c:v>0.74</c:v>
                </c:pt>
                <c:pt idx="17">
                  <c:v>0.52</c:v>
                </c:pt>
              </c:numCache>
            </c:numRef>
          </c:val>
          <c:extLst>
            <c:ext xmlns:c16="http://schemas.microsoft.com/office/drawing/2014/chart" uri="{C3380CC4-5D6E-409C-BE32-E72D297353CC}">
              <c16:uniqueId val="{00000000-ABFB-4C66-8144-59DDDD6DC859}"/>
            </c:ext>
          </c:extLst>
        </c:ser>
        <c:dLbls>
          <c:showLegendKey val="0"/>
          <c:showVal val="0"/>
          <c:showCatName val="0"/>
          <c:showSerName val="0"/>
          <c:showPercent val="0"/>
          <c:showBubbleSize val="0"/>
        </c:dLbls>
        <c:gapWidth val="70"/>
        <c:axId val="-1079171392"/>
        <c:axId val="-1079157248"/>
      </c:barChart>
      <c:catAx>
        <c:axId val="-10791713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crossAx val="-1079157248"/>
        <c:crosses val="autoZero"/>
        <c:auto val="1"/>
        <c:lblAlgn val="ctr"/>
        <c:lblOffset val="100"/>
        <c:noMultiLvlLbl val="0"/>
      </c:catAx>
      <c:valAx>
        <c:axId val="-1079157248"/>
        <c:scaling>
          <c:orientation val="minMax"/>
          <c:max val="1"/>
          <c:min val="0"/>
        </c:scaling>
        <c:delete val="1"/>
        <c:axPos val="t"/>
        <c:numFmt formatCode="0%" sourceLinked="1"/>
        <c:majorTickMark val="out"/>
        <c:minorTickMark val="none"/>
        <c:tickLblPos val="nextTo"/>
        <c:crossAx val="-1079171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05139768722378"/>
          <c:y val="0.46046761163737771"/>
          <c:w val="0.85008522128692321"/>
          <c:h val="0.22031957244914652"/>
        </c:manualLayout>
      </c:layout>
      <c:barChart>
        <c:barDir val="col"/>
        <c:grouping val="clustered"/>
        <c:varyColors val="0"/>
        <c:ser>
          <c:idx val="1"/>
          <c:order val="0"/>
          <c:tx>
            <c:strRef>
              <c:f>Sheet1!$B$1</c:f>
              <c:strCache>
                <c:ptCount val="1"/>
                <c:pt idx="0">
                  <c:v>Gen Pop</c:v>
                </c:pt>
              </c:strCache>
            </c:strRef>
          </c:tx>
          <c:spPr>
            <a:solidFill>
              <a:srgbClr val="00CF9C"/>
            </a:solidFill>
            <a:ln>
              <a:noFill/>
            </a:ln>
            <a:effectLst/>
          </c:spPr>
          <c:invertIfNegative val="0"/>
          <c:dPt>
            <c:idx val="16"/>
            <c:invertIfNegative val="0"/>
            <c:bubble3D val="0"/>
            <c:spPr>
              <a:solidFill>
                <a:srgbClr val="00CF9C"/>
              </a:solidFill>
              <a:ln>
                <a:noFill/>
              </a:ln>
              <a:effectLst/>
            </c:spPr>
            <c:extLst>
              <c:ext xmlns:c16="http://schemas.microsoft.com/office/drawing/2014/chart" uri="{C3380CC4-5D6E-409C-BE32-E72D297353CC}">
                <c16:uniqueId val="{00000001-9DA7-441C-A2E2-ECFCF59AEF9A}"/>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Helvetica"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 never wanted to wear a mask in the first place</c:v>
                </c:pt>
                <c:pt idx="1">
                  <c:v>The government shouldn't be telling me what I should be doing with my body</c:v>
                </c:pt>
                <c:pt idx="2">
                  <c:v>I'm boosted</c:v>
                </c:pt>
                <c:pt idx="3">
                  <c:v>I've already had COVID-19 so there isn't a point to wearing one</c:v>
                </c:pt>
                <c:pt idx="4">
                  <c:v>COVID-19 is not a big deal if I catch it</c:v>
                </c:pt>
              </c:strCache>
            </c:strRef>
          </c:cat>
          <c:val>
            <c:numRef>
              <c:f>Sheet1!$B$2:$B$6</c:f>
              <c:numCache>
                <c:formatCode>0%</c:formatCode>
                <c:ptCount val="5"/>
                <c:pt idx="0">
                  <c:v>0.37</c:v>
                </c:pt>
                <c:pt idx="1">
                  <c:v>0.35</c:v>
                </c:pt>
                <c:pt idx="2">
                  <c:v>0.25</c:v>
                </c:pt>
                <c:pt idx="3">
                  <c:v>0.17</c:v>
                </c:pt>
                <c:pt idx="4">
                  <c:v>0.13</c:v>
                </c:pt>
              </c:numCache>
            </c:numRef>
          </c:val>
          <c:extLst>
            <c:ext xmlns:c16="http://schemas.microsoft.com/office/drawing/2014/chart" uri="{C3380CC4-5D6E-409C-BE32-E72D297353CC}">
              <c16:uniqueId val="{00000002-9DA7-441C-A2E2-ECFCF59AEF9A}"/>
            </c:ext>
          </c:extLst>
        </c:ser>
        <c:ser>
          <c:idx val="0"/>
          <c:order val="1"/>
          <c:tx>
            <c:strRef>
              <c:f>Sheet1!$C$1</c:f>
              <c:strCache>
                <c:ptCount val="1"/>
                <c:pt idx="0">
                  <c:v>Gen Z</c:v>
                </c:pt>
              </c:strCache>
            </c:strRef>
          </c:tx>
          <c:spPr>
            <a:solidFill>
              <a:srgbClr val="019ED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 never wanted to wear a mask in the first place</c:v>
                </c:pt>
                <c:pt idx="1">
                  <c:v>The government shouldn't be telling me what I should be doing with my body</c:v>
                </c:pt>
                <c:pt idx="2">
                  <c:v>I'm boosted</c:v>
                </c:pt>
                <c:pt idx="3">
                  <c:v>I've already had COVID-19 so there isn't a point to wearing one</c:v>
                </c:pt>
                <c:pt idx="4">
                  <c:v>COVID-19 is not a big deal if I catch it</c:v>
                </c:pt>
              </c:strCache>
            </c:strRef>
          </c:cat>
          <c:val>
            <c:numRef>
              <c:f>Sheet1!$C$2:$C$6</c:f>
              <c:numCache>
                <c:formatCode>0%</c:formatCode>
                <c:ptCount val="5"/>
                <c:pt idx="0">
                  <c:v>0.22</c:v>
                </c:pt>
                <c:pt idx="1">
                  <c:v>0.14000000000000001</c:v>
                </c:pt>
                <c:pt idx="2">
                  <c:v>0.06</c:v>
                </c:pt>
                <c:pt idx="3">
                  <c:v>0.23</c:v>
                </c:pt>
                <c:pt idx="4">
                  <c:v>0.11</c:v>
                </c:pt>
              </c:numCache>
            </c:numRef>
          </c:val>
          <c:extLst>
            <c:ext xmlns:c16="http://schemas.microsoft.com/office/drawing/2014/chart" uri="{C3380CC4-5D6E-409C-BE32-E72D297353CC}">
              <c16:uniqueId val="{00000003-9DA7-441C-A2E2-ECFCF59AEF9A}"/>
            </c:ext>
          </c:extLst>
        </c:ser>
        <c:ser>
          <c:idx val="2"/>
          <c:order val="2"/>
          <c:tx>
            <c:strRef>
              <c:f>Sheet1!$D$1</c:f>
              <c:strCache>
                <c:ptCount val="1"/>
                <c:pt idx="0">
                  <c:v>Millennials</c:v>
                </c:pt>
              </c:strCache>
            </c:strRef>
          </c:tx>
          <c:spPr>
            <a:solidFill>
              <a:srgbClr val="FF876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 never wanted to wear a mask in the first place</c:v>
                </c:pt>
                <c:pt idx="1">
                  <c:v>The government shouldn't be telling me what I should be doing with my body</c:v>
                </c:pt>
                <c:pt idx="2">
                  <c:v>I'm boosted</c:v>
                </c:pt>
                <c:pt idx="3">
                  <c:v>I've already had COVID-19 so there isn't a point to wearing one</c:v>
                </c:pt>
                <c:pt idx="4">
                  <c:v>COVID-19 is not a big deal if I catch it</c:v>
                </c:pt>
              </c:strCache>
            </c:strRef>
          </c:cat>
          <c:val>
            <c:numRef>
              <c:f>Sheet1!$D$2:$D$6</c:f>
              <c:numCache>
                <c:formatCode>0%</c:formatCode>
                <c:ptCount val="5"/>
                <c:pt idx="0">
                  <c:v>0.43</c:v>
                </c:pt>
                <c:pt idx="1">
                  <c:v>0.32</c:v>
                </c:pt>
                <c:pt idx="2">
                  <c:v>0.13</c:v>
                </c:pt>
                <c:pt idx="3">
                  <c:v>0.22</c:v>
                </c:pt>
                <c:pt idx="4">
                  <c:v>0.15</c:v>
                </c:pt>
              </c:numCache>
            </c:numRef>
          </c:val>
          <c:extLst>
            <c:ext xmlns:c16="http://schemas.microsoft.com/office/drawing/2014/chart" uri="{C3380CC4-5D6E-409C-BE32-E72D297353CC}">
              <c16:uniqueId val="{00000004-9DA7-441C-A2E2-ECFCF59AEF9A}"/>
            </c:ext>
          </c:extLst>
        </c:ser>
        <c:ser>
          <c:idx val="3"/>
          <c:order val="3"/>
          <c:tx>
            <c:strRef>
              <c:f>Sheet1!$E$1</c:f>
              <c:strCache>
                <c:ptCount val="1"/>
                <c:pt idx="0">
                  <c:v>Gen X</c:v>
                </c:pt>
              </c:strCache>
            </c:strRef>
          </c:tx>
          <c:spPr>
            <a:solidFill>
              <a:srgbClr val="E3DE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 never wanted to wear a mask in the first place</c:v>
                </c:pt>
                <c:pt idx="1">
                  <c:v>The government shouldn't be telling me what I should be doing with my body</c:v>
                </c:pt>
                <c:pt idx="2">
                  <c:v>I'm boosted</c:v>
                </c:pt>
                <c:pt idx="3">
                  <c:v>I've already had COVID-19 so there isn't a point to wearing one</c:v>
                </c:pt>
                <c:pt idx="4">
                  <c:v>COVID-19 is not a big deal if I catch it</c:v>
                </c:pt>
              </c:strCache>
            </c:strRef>
          </c:cat>
          <c:val>
            <c:numRef>
              <c:f>Sheet1!$E$2:$E$6</c:f>
              <c:numCache>
                <c:formatCode>0%</c:formatCode>
                <c:ptCount val="5"/>
                <c:pt idx="0">
                  <c:v>0.34</c:v>
                </c:pt>
                <c:pt idx="1">
                  <c:v>0.38</c:v>
                </c:pt>
                <c:pt idx="2">
                  <c:v>0.2</c:v>
                </c:pt>
                <c:pt idx="3">
                  <c:v>0.2</c:v>
                </c:pt>
                <c:pt idx="4">
                  <c:v>0.12</c:v>
                </c:pt>
              </c:numCache>
            </c:numRef>
          </c:val>
          <c:extLst>
            <c:ext xmlns:c16="http://schemas.microsoft.com/office/drawing/2014/chart" uri="{C3380CC4-5D6E-409C-BE32-E72D297353CC}">
              <c16:uniqueId val="{00000005-9DA7-441C-A2E2-ECFCF59AEF9A}"/>
            </c:ext>
          </c:extLst>
        </c:ser>
        <c:ser>
          <c:idx val="4"/>
          <c:order val="4"/>
          <c:tx>
            <c:strRef>
              <c:f>Sheet1!$F$1</c:f>
              <c:strCache>
                <c:ptCount val="1"/>
                <c:pt idx="0">
                  <c:v>Boomers+</c:v>
                </c:pt>
              </c:strCache>
            </c:strRef>
          </c:tx>
          <c:spPr>
            <a:solidFill>
              <a:srgbClr val="A3103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 never wanted to wear a mask in the first place</c:v>
                </c:pt>
                <c:pt idx="1">
                  <c:v>The government shouldn't be telling me what I should be doing with my body</c:v>
                </c:pt>
                <c:pt idx="2">
                  <c:v>I'm boosted</c:v>
                </c:pt>
                <c:pt idx="3">
                  <c:v>I've already had COVID-19 so there isn't a point to wearing one</c:v>
                </c:pt>
                <c:pt idx="4">
                  <c:v>COVID-19 is not a big deal if I catch it</c:v>
                </c:pt>
              </c:strCache>
            </c:strRef>
          </c:cat>
          <c:val>
            <c:numRef>
              <c:f>Sheet1!$F$2:$F$6</c:f>
              <c:numCache>
                <c:formatCode>0%</c:formatCode>
                <c:ptCount val="5"/>
                <c:pt idx="0">
                  <c:v>0.39</c:v>
                </c:pt>
                <c:pt idx="1">
                  <c:v>0.41</c:v>
                </c:pt>
                <c:pt idx="2">
                  <c:v>0.41</c:v>
                </c:pt>
                <c:pt idx="3">
                  <c:v>0.11</c:v>
                </c:pt>
                <c:pt idx="4">
                  <c:v>0.12</c:v>
                </c:pt>
              </c:numCache>
            </c:numRef>
          </c:val>
          <c:extLst>
            <c:ext xmlns:c16="http://schemas.microsoft.com/office/drawing/2014/chart" uri="{C3380CC4-5D6E-409C-BE32-E72D297353CC}">
              <c16:uniqueId val="{00000003-EA86-45C3-877F-092177B08FDB}"/>
            </c:ext>
          </c:extLst>
        </c:ser>
        <c:dLbls>
          <c:showLegendKey val="0"/>
          <c:showVal val="0"/>
          <c:showCatName val="0"/>
          <c:showSerName val="0"/>
          <c:showPercent val="0"/>
          <c:showBubbleSize val="0"/>
        </c:dLbls>
        <c:gapWidth val="100"/>
        <c:axId val="930770384"/>
        <c:axId val="845554192"/>
      </c:barChart>
      <c:catAx>
        <c:axId val="930770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Helvetica" pitchFamily="2" charset="0"/>
                <a:ea typeface="+mn-ea"/>
                <a:cs typeface="Helvetica" panose="020B0604020202020204" pitchFamily="34" charset="0"/>
              </a:defRPr>
            </a:pPr>
            <a:endParaRPr lang="en-US"/>
          </a:p>
        </c:txPr>
        <c:crossAx val="845554192"/>
        <c:crosses val="autoZero"/>
        <c:auto val="1"/>
        <c:lblAlgn val="ctr"/>
        <c:lblOffset val="100"/>
        <c:noMultiLvlLbl val="0"/>
      </c:catAx>
      <c:valAx>
        <c:axId val="845554192"/>
        <c:scaling>
          <c:orientation val="minMax"/>
        </c:scaling>
        <c:delete val="1"/>
        <c:axPos val="l"/>
        <c:numFmt formatCode="0%" sourceLinked="1"/>
        <c:majorTickMark val="none"/>
        <c:minorTickMark val="none"/>
        <c:tickLblPos val="nextTo"/>
        <c:crossAx val="930770384"/>
        <c:crosses val="autoZero"/>
        <c:crossBetween val="between"/>
      </c:valAx>
      <c:spPr>
        <a:noFill/>
        <a:ln w="25400">
          <a:noFill/>
        </a:ln>
        <a:effectLst/>
      </c:spPr>
    </c:plotArea>
    <c:legend>
      <c:legendPos val="l"/>
      <c:legendEntry>
        <c:idx val="0"/>
        <c:txPr>
          <a:bodyPr rot="0" spcFirstLastPara="1" vertOverflow="ellipsis" vert="horz" wrap="square" anchor="ctr" anchorCtr="1"/>
          <a:lstStyle/>
          <a:p>
            <a:pPr>
              <a:defRPr sz="12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Entry>
      <c:layout>
        <c:manualLayout>
          <c:xMode val="edge"/>
          <c:yMode val="edge"/>
          <c:x val="2.4236172391876875E-2"/>
          <c:y val="0.17821616441892388"/>
          <c:w val="8.7497439978390421E-2"/>
          <c:h val="0.40212806859477523"/>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509095807740708"/>
          <c:y val="0.11392665900757347"/>
          <c:w val="0.87982961467695397"/>
          <c:h val="0.52503648419394633"/>
        </c:manualLayout>
      </c:layout>
      <c:barChart>
        <c:barDir val="col"/>
        <c:grouping val="clustered"/>
        <c:varyColors val="0"/>
        <c:ser>
          <c:idx val="1"/>
          <c:order val="0"/>
          <c:tx>
            <c:strRef>
              <c:f>Sheet1!$B$1</c:f>
              <c:strCache>
                <c:ptCount val="1"/>
                <c:pt idx="0">
                  <c:v>Gen Pop</c:v>
                </c:pt>
              </c:strCache>
            </c:strRef>
          </c:tx>
          <c:spPr>
            <a:solidFill>
              <a:srgbClr val="00CF9C"/>
            </a:solidFill>
            <a:ln>
              <a:noFill/>
            </a:ln>
            <a:effectLst/>
          </c:spPr>
          <c:invertIfNegative val="0"/>
          <c:dPt>
            <c:idx val="16"/>
            <c:invertIfNegative val="0"/>
            <c:bubble3D val="0"/>
            <c:spPr>
              <a:solidFill>
                <a:srgbClr val="00CF9C"/>
              </a:solidFill>
              <a:ln>
                <a:noFill/>
              </a:ln>
              <a:effectLst/>
            </c:spPr>
            <c:extLst>
              <c:ext xmlns:c16="http://schemas.microsoft.com/office/drawing/2014/chart" uri="{C3380CC4-5D6E-409C-BE32-E72D297353CC}">
                <c16:uniqueId val="{00000001-A12C-4D14-AD27-D0AA637623DD}"/>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Helvetica"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just want to get back to normal and am tired of wearing masks</c:v>
                </c:pt>
                <c:pt idx="1">
                  <c:v>I'm vaccinated</c:v>
                </c:pt>
                <c:pt idx="2">
                  <c:v>Masks aren't effective at preventing the spread of COVID-19</c:v>
                </c:pt>
                <c:pt idx="3">
                  <c:v>Indoor mask mandates should have stopped months ago</c:v>
                </c:pt>
              </c:strCache>
            </c:strRef>
          </c:cat>
          <c:val>
            <c:numRef>
              <c:f>Sheet1!$B$2:$B$5</c:f>
              <c:numCache>
                <c:formatCode>0%</c:formatCode>
                <c:ptCount val="4"/>
                <c:pt idx="0">
                  <c:v>0.5</c:v>
                </c:pt>
                <c:pt idx="1">
                  <c:v>0.44</c:v>
                </c:pt>
                <c:pt idx="2">
                  <c:v>0.43</c:v>
                </c:pt>
                <c:pt idx="3">
                  <c:v>0.37</c:v>
                </c:pt>
              </c:numCache>
            </c:numRef>
          </c:val>
          <c:extLst>
            <c:ext xmlns:c16="http://schemas.microsoft.com/office/drawing/2014/chart" uri="{C3380CC4-5D6E-409C-BE32-E72D297353CC}">
              <c16:uniqueId val="{00000002-A12C-4D14-AD27-D0AA637623DD}"/>
            </c:ext>
          </c:extLst>
        </c:ser>
        <c:ser>
          <c:idx val="0"/>
          <c:order val="1"/>
          <c:tx>
            <c:strRef>
              <c:f>Sheet1!$C$1</c:f>
              <c:strCache>
                <c:ptCount val="1"/>
                <c:pt idx="0">
                  <c:v>Gen Z</c:v>
                </c:pt>
              </c:strCache>
            </c:strRef>
          </c:tx>
          <c:spPr>
            <a:solidFill>
              <a:srgbClr val="019ED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just want to get back to normal and am tired of wearing masks</c:v>
                </c:pt>
                <c:pt idx="1">
                  <c:v>I'm vaccinated</c:v>
                </c:pt>
                <c:pt idx="2">
                  <c:v>Masks aren't effective at preventing the spread of COVID-19</c:v>
                </c:pt>
                <c:pt idx="3">
                  <c:v>Indoor mask mandates should have stopped months ago</c:v>
                </c:pt>
              </c:strCache>
            </c:strRef>
          </c:cat>
          <c:val>
            <c:numRef>
              <c:f>Sheet1!$C$2:$C$5</c:f>
              <c:numCache>
                <c:formatCode>0%</c:formatCode>
                <c:ptCount val="4"/>
                <c:pt idx="0">
                  <c:v>0.52</c:v>
                </c:pt>
                <c:pt idx="1">
                  <c:v>0.23</c:v>
                </c:pt>
                <c:pt idx="2">
                  <c:v>0.41</c:v>
                </c:pt>
                <c:pt idx="3">
                  <c:v>0.28000000000000003</c:v>
                </c:pt>
              </c:numCache>
            </c:numRef>
          </c:val>
          <c:extLst>
            <c:ext xmlns:c16="http://schemas.microsoft.com/office/drawing/2014/chart" uri="{C3380CC4-5D6E-409C-BE32-E72D297353CC}">
              <c16:uniqueId val="{00000003-A12C-4D14-AD27-D0AA637623DD}"/>
            </c:ext>
          </c:extLst>
        </c:ser>
        <c:ser>
          <c:idx val="2"/>
          <c:order val="2"/>
          <c:tx>
            <c:strRef>
              <c:f>Sheet1!$D$1</c:f>
              <c:strCache>
                <c:ptCount val="1"/>
                <c:pt idx="0">
                  <c:v>Millennials</c:v>
                </c:pt>
              </c:strCache>
            </c:strRef>
          </c:tx>
          <c:spPr>
            <a:solidFill>
              <a:srgbClr val="FF876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just want to get back to normal and am tired of wearing masks</c:v>
                </c:pt>
                <c:pt idx="1">
                  <c:v>I'm vaccinated</c:v>
                </c:pt>
                <c:pt idx="2">
                  <c:v>Masks aren't effective at preventing the spread of COVID-19</c:v>
                </c:pt>
                <c:pt idx="3">
                  <c:v>Indoor mask mandates should have stopped months ago</c:v>
                </c:pt>
              </c:strCache>
            </c:strRef>
          </c:cat>
          <c:val>
            <c:numRef>
              <c:f>Sheet1!$D$2:$D$5</c:f>
              <c:numCache>
                <c:formatCode>0%</c:formatCode>
                <c:ptCount val="4"/>
                <c:pt idx="0">
                  <c:v>0.46</c:v>
                </c:pt>
                <c:pt idx="1">
                  <c:v>0.3</c:v>
                </c:pt>
                <c:pt idx="2">
                  <c:v>0.34</c:v>
                </c:pt>
                <c:pt idx="3">
                  <c:v>0.3</c:v>
                </c:pt>
              </c:numCache>
            </c:numRef>
          </c:val>
          <c:extLst>
            <c:ext xmlns:c16="http://schemas.microsoft.com/office/drawing/2014/chart" uri="{C3380CC4-5D6E-409C-BE32-E72D297353CC}">
              <c16:uniqueId val="{00000004-A12C-4D14-AD27-D0AA637623DD}"/>
            </c:ext>
          </c:extLst>
        </c:ser>
        <c:ser>
          <c:idx val="3"/>
          <c:order val="3"/>
          <c:tx>
            <c:strRef>
              <c:f>Sheet1!$E$1</c:f>
              <c:strCache>
                <c:ptCount val="1"/>
                <c:pt idx="0">
                  <c:v>Gen X</c:v>
                </c:pt>
              </c:strCache>
            </c:strRef>
          </c:tx>
          <c:spPr>
            <a:solidFill>
              <a:srgbClr val="E3DE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just want to get back to normal and am tired of wearing masks</c:v>
                </c:pt>
                <c:pt idx="1">
                  <c:v>I'm vaccinated</c:v>
                </c:pt>
                <c:pt idx="2">
                  <c:v>Masks aren't effective at preventing the spread of COVID-19</c:v>
                </c:pt>
                <c:pt idx="3">
                  <c:v>Indoor mask mandates should have stopped months ago</c:v>
                </c:pt>
              </c:strCache>
            </c:strRef>
          </c:cat>
          <c:val>
            <c:numRef>
              <c:f>Sheet1!$E$2:$E$5</c:f>
              <c:numCache>
                <c:formatCode>0%</c:formatCode>
                <c:ptCount val="4"/>
                <c:pt idx="0">
                  <c:v>0.48</c:v>
                </c:pt>
                <c:pt idx="1">
                  <c:v>0.41</c:v>
                </c:pt>
                <c:pt idx="2">
                  <c:v>0.42</c:v>
                </c:pt>
                <c:pt idx="3">
                  <c:v>0.35</c:v>
                </c:pt>
              </c:numCache>
            </c:numRef>
          </c:val>
          <c:extLst>
            <c:ext xmlns:c16="http://schemas.microsoft.com/office/drawing/2014/chart" uri="{C3380CC4-5D6E-409C-BE32-E72D297353CC}">
              <c16:uniqueId val="{00000005-A12C-4D14-AD27-D0AA637623DD}"/>
            </c:ext>
          </c:extLst>
        </c:ser>
        <c:ser>
          <c:idx val="4"/>
          <c:order val="4"/>
          <c:tx>
            <c:strRef>
              <c:f>Sheet1!$F$1</c:f>
              <c:strCache>
                <c:ptCount val="1"/>
                <c:pt idx="0">
                  <c:v>Boomers+</c:v>
                </c:pt>
              </c:strCache>
            </c:strRef>
          </c:tx>
          <c:spPr>
            <a:solidFill>
              <a:srgbClr val="A3103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just want to get back to normal and am tired of wearing masks</c:v>
                </c:pt>
                <c:pt idx="1">
                  <c:v>I'm vaccinated</c:v>
                </c:pt>
                <c:pt idx="2">
                  <c:v>Masks aren't effective at preventing the spread of COVID-19</c:v>
                </c:pt>
                <c:pt idx="3">
                  <c:v>Indoor mask mandates should have stopped months ago</c:v>
                </c:pt>
              </c:strCache>
            </c:strRef>
          </c:cat>
          <c:val>
            <c:numRef>
              <c:f>Sheet1!$F$2:$F$5</c:f>
              <c:numCache>
                <c:formatCode>0%</c:formatCode>
                <c:ptCount val="4"/>
                <c:pt idx="0">
                  <c:v>0.52</c:v>
                </c:pt>
                <c:pt idx="1">
                  <c:v>0.61</c:v>
                </c:pt>
                <c:pt idx="2">
                  <c:v>0.5</c:v>
                </c:pt>
                <c:pt idx="3">
                  <c:v>0.45</c:v>
                </c:pt>
              </c:numCache>
            </c:numRef>
          </c:val>
          <c:extLst>
            <c:ext xmlns:c16="http://schemas.microsoft.com/office/drawing/2014/chart" uri="{C3380CC4-5D6E-409C-BE32-E72D297353CC}">
              <c16:uniqueId val="{00000006-A12C-4D14-AD27-D0AA637623DD}"/>
            </c:ext>
          </c:extLst>
        </c:ser>
        <c:dLbls>
          <c:showLegendKey val="0"/>
          <c:showVal val="0"/>
          <c:showCatName val="0"/>
          <c:showSerName val="0"/>
          <c:showPercent val="0"/>
          <c:showBubbleSize val="0"/>
        </c:dLbls>
        <c:gapWidth val="100"/>
        <c:axId val="930770384"/>
        <c:axId val="845554192"/>
      </c:barChart>
      <c:catAx>
        <c:axId val="930770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Helvetica" pitchFamily="2" charset="0"/>
                <a:ea typeface="+mn-ea"/>
                <a:cs typeface="Helvetica" panose="020B0604020202020204" pitchFamily="34" charset="0"/>
              </a:defRPr>
            </a:pPr>
            <a:endParaRPr lang="en-US"/>
          </a:p>
        </c:txPr>
        <c:crossAx val="845554192"/>
        <c:crosses val="autoZero"/>
        <c:auto val="1"/>
        <c:lblAlgn val="ctr"/>
        <c:lblOffset val="100"/>
        <c:noMultiLvlLbl val="0"/>
      </c:catAx>
      <c:valAx>
        <c:axId val="845554192"/>
        <c:scaling>
          <c:orientation val="minMax"/>
        </c:scaling>
        <c:delete val="1"/>
        <c:axPos val="l"/>
        <c:numFmt formatCode="0%" sourceLinked="1"/>
        <c:majorTickMark val="none"/>
        <c:minorTickMark val="none"/>
        <c:tickLblPos val="nextTo"/>
        <c:crossAx val="93077038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246165866153008"/>
          <c:y val="0.44709717235212137"/>
          <c:w val="0.81373096269910805"/>
          <c:h val="0.22031957244914652"/>
        </c:manualLayout>
      </c:layout>
      <c:barChart>
        <c:barDir val="col"/>
        <c:grouping val="clustered"/>
        <c:varyColors val="0"/>
        <c:ser>
          <c:idx val="1"/>
          <c:order val="0"/>
          <c:tx>
            <c:strRef>
              <c:f>Sheet1!$B$1</c:f>
              <c:strCache>
                <c:ptCount val="1"/>
                <c:pt idx="0">
                  <c:v>Gen Pop</c:v>
                </c:pt>
              </c:strCache>
            </c:strRef>
          </c:tx>
          <c:spPr>
            <a:solidFill>
              <a:srgbClr val="00CF9C"/>
            </a:solidFill>
            <a:ln>
              <a:noFill/>
            </a:ln>
            <a:effectLst/>
          </c:spPr>
          <c:invertIfNegative val="0"/>
          <c:dPt>
            <c:idx val="16"/>
            <c:invertIfNegative val="0"/>
            <c:bubble3D val="0"/>
            <c:spPr>
              <a:solidFill>
                <a:srgbClr val="00CF9C"/>
              </a:solidFill>
              <a:ln>
                <a:noFill/>
              </a:ln>
              <a:effectLst/>
            </c:spPr>
            <c:extLst>
              <c:ext xmlns:c16="http://schemas.microsoft.com/office/drawing/2014/chart" uri="{C3380CC4-5D6E-409C-BE32-E72D297353CC}">
                <c16:uniqueId val="{00000001-9DA7-441C-A2E2-ECFCF59AEF9A}"/>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Helvetica"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My friends and family still wear them, so I do as well</c:v>
                </c:pt>
                <c:pt idx="1">
                  <c:v>People in my area still wear masks even though it's not required</c:v>
                </c:pt>
                <c:pt idx="2">
                  <c:v>I like that my mask covers my face and I'm not recognized in public</c:v>
                </c:pt>
                <c:pt idx="3">
                  <c:v>I will wear a mask since I'm not vaccinated</c:v>
                </c:pt>
              </c:strCache>
            </c:strRef>
          </c:cat>
          <c:val>
            <c:numRef>
              <c:f>Sheet1!$B$2:$B$5</c:f>
              <c:numCache>
                <c:formatCode>0%</c:formatCode>
                <c:ptCount val="4"/>
                <c:pt idx="0">
                  <c:v>0.24</c:v>
                </c:pt>
                <c:pt idx="1">
                  <c:v>0.24</c:v>
                </c:pt>
                <c:pt idx="2">
                  <c:v>0.17</c:v>
                </c:pt>
                <c:pt idx="3">
                  <c:v>0.09</c:v>
                </c:pt>
              </c:numCache>
            </c:numRef>
          </c:val>
          <c:extLst>
            <c:ext xmlns:c16="http://schemas.microsoft.com/office/drawing/2014/chart" uri="{C3380CC4-5D6E-409C-BE32-E72D297353CC}">
              <c16:uniqueId val="{00000002-9DA7-441C-A2E2-ECFCF59AEF9A}"/>
            </c:ext>
          </c:extLst>
        </c:ser>
        <c:ser>
          <c:idx val="0"/>
          <c:order val="1"/>
          <c:tx>
            <c:strRef>
              <c:f>Sheet1!$C$1</c:f>
              <c:strCache>
                <c:ptCount val="1"/>
                <c:pt idx="0">
                  <c:v>Gen Z</c:v>
                </c:pt>
              </c:strCache>
            </c:strRef>
          </c:tx>
          <c:spPr>
            <a:solidFill>
              <a:srgbClr val="019ED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My friends and family still wear them, so I do as well</c:v>
                </c:pt>
                <c:pt idx="1">
                  <c:v>People in my area still wear masks even though it's not required</c:v>
                </c:pt>
                <c:pt idx="2">
                  <c:v>I like that my mask covers my face and I'm not recognized in public</c:v>
                </c:pt>
                <c:pt idx="3">
                  <c:v>I will wear a mask since I'm not vaccinated</c:v>
                </c:pt>
              </c:strCache>
            </c:strRef>
          </c:cat>
          <c:val>
            <c:numRef>
              <c:f>Sheet1!$C$2:$C$5</c:f>
              <c:numCache>
                <c:formatCode>0%</c:formatCode>
                <c:ptCount val="4"/>
                <c:pt idx="0">
                  <c:v>0.26</c:v>
                </c:pt>
                <c:pt idx="1">
                  <c:v>0.18</c:v>
                </c:pt>
                <c:pt idx="2">
                  <c:v>0.25</c:v>
                </c:pt>
                <c:pt idx="3">
                  <c:v>7.0000000000000007E-2</c:v>
                </c:pt>
              </c:numCache>
            </c:numRef>
          </c:val>
          <c:extLst>
            <c:ext xmlns:c16="http://schemas.microsoft.com/office/drawing/2014/chart" uri="{C3380CC4-5D6E-409C-BE32-E72D297353CC}">
              <c16:uniqueId val="{00000003-9DA7-441C-A2E2-ECFCF59AEF9A}"/>
            </c:ext>
          </c:extLst>
        </c:ser>
        <c:ser>
          <c:idx val="2"/>
          <c:order val="2"/>
          <c:tx>
            <c:strRef>
              <c:f>Sheet1!$D$1</c:f>
              <c:strCache>
                <c:ptCount val="1"/>
                <c:pt idx="0">
                  <c:v>Millennials</c:v>
                </c:pt>
              </c:strCache>
            </c:strRef>
          </c:tx>
          <c:spPr>
            <a:solidFill>
              <a:srgbClr val="FF876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My friends and family still wear them, so I do as well</c:v>
                </c:pt>
                <c:pt idx="1">
                  <c:v>People in my area still wear masks even though it's not required</c:v>
                </c:pt>
                <c:pt idx="2">
                  <c:v>I like that my mask covers my face and I'm not recognized in public</c:v>
                </c:pt>
                <c:pt idx="3">
                  <c:v>I will wear a mask since I'm not vaccinated</c:v>
                </c:pt>
              </c:strCache>
            </c:strRef>
          </c:cat>
          <c:val>
            <c:numRef>
              <c:f>Sheet1!$D$2:$D$5</c:f>
              <c:numCache>
                <c:formatCode>0%</c:formatCode>
                <c:ptCount val="4"/>
                <c:pt idx="0">
                  <c:v>0.3</c:v>
                </c:pt>
                <c:pt idx="1">
                  <c:v>0.28999999999999998</c:v>
                </c:pt>
                <c:pt idx="2">
                  <c:v>0.28000000000000003</c:v>
                </c:pt>
                <c:pt idx="3">
                  <c:v>0.12</c:v>
                </c:pt>
              </c:numCache>
            </c:numRef>
          </c:val>
          <c:extLst>
            <c:ext xmlns:c16="http://schemas.microsoft.com/office/drawing/2014/chart" uri="{C3380CC4-5D6E-409C-BE32-E72D297353CC}">
              <c16:uniqueId val="{00000004-9DA7-441C-A2E2-ECFCF59AEF9A}"/>
            </c:ext>
          </c:extLst>
        </c:ser>
        <c:ser>
          <c:idx val="3"/>
          <c:order val="3"/>
          <c:tx>
            <c:strRef>
              <c:f>Sheet1!$E$1</c:f>
              <c:strCache>
                <c:ptCount val="1"/>
                <c:pt idx="0">
                  <c:v>Gen X</c:v>
                </c:pt>
              </c:strCache>
            </c:strRef>
          </c:tx>
          <c:spPr>
            <a:solidFill>
              <a:srgbClr val="E3DE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My friends and family still wear them, so I do as well</c:v>
                </c:pt>
                <c:pt idx="1">
                  <c:v>People in my area still wear masks even though it's not required</c:v>
                </c:pt>
                <c:pt idx="2">
                  <c:v>I like that my mask covers my face and I'm not recognized in public</c:v>
                </c:pt>
                <c:pt idx="3">
                  <c:v>I will wear a mask since I'm not vaccinated</c:v>
                </c:pt>
              </c:strCache>
            </c:strRef>
          </c:cat>
          <c:val>
            <c:numRef>
              <c:f>Sheet1!$E$2:$E$5</c:f>
              <c:numCache>
                <c:formatCode>0%</c:formatCode>
                <c:ptCount val="4"/>
                <c:pt idx="0">
                  <c:v>0.19</c:v>
                </c:pt>
                <c:pt idx="1">
                  <c:v>0.21</c:v>
                </c:pt>
                <c:pt idx="2">
                  <c:v>0.15</c:v>
                </c:pt>
                <c:pt idx="3">
                  <c:v>0.14000000000000001</c:v>
                </c:pt>
              </c:numCache>
            </c:numRef>
          </c:val>
          <c:extLst>
            <c:ext xmlns:c16="http://schemas.microsoft.com/office/drawing/2014/chart" uri="{C3380CC4-5D6E-409C-BE32-E72D297353CC}">
              <c16:uniqueId val="{00000005-9DA7-441C-A2E2-ECFCF59AEF9A}"/>
            </c:ext>
          </c:extLst>
        </c:ser>
        <c:ser>
          <c:idx val="4"/>
          <c:order val="4"/>
          <c:tx>
            <c:strRef>
              <c:f>Sheet1!$F$1</c:f>
              <c:strCache>
                <c:ptCount val="1"/>
                <c:pt idx="0">
                  <c:v>Boomers+</c:v>
                </c:pt>
              </c:strCache>
            </c:strRef>
          </c:tx>
          <c:spPr>
            <a:solidFill>
              <a:srgbClr val="A3103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My friends and family still wear them, so I do as well</c:v>
                </c:pt>
                <c:pt idx="1">
                  <c:v>People in my area still wear masks even though it's not required</c:v>
                </c:pt>
                <c:pt idx="2">
                  <c:v>I like that my mask covers my face and I'm not recognized in public</c:v>
                </c:pt>
                <c:pt idx="3">
                  <c:v>I will wear a mask since I'm not vaccinated</c:v>
                </c:pt>
              </c:strCache>
            </c:strRef>
          </c:cat>
          <c:val>
            <c:numRef>
              <c:f>Sheet1!$F$2:$F$5</c:f>
              <c:numCache>
                <c:formatCode>0%</c:formatCode>
                <c:ptCount val="4"/>
                <c:pt idx="0">
                  <c:v>0.21</c:v>
                </c:pt>
                <c:pt idx="1">
                  <c:v>0.24</c:v>
                </c:pt>
                <c:pt idx="2">
                  <c:v>0.04</c:v>
                </c:pt>
                <c:pt idx="3">
                  <c:v>0.03</c:v>
                </c:pt>
              </c:numCache>
            </c:numRef>
          </c:val>
          <c:extLst>
            <c:ext xmlns:c16="http://schemas.microsoft.com/office/drawing/2014/chart" uri="{C3380CC4-5D6E-409C-BE32-E72D297353CC}">
              <c16:uniqueId val="{00000003-EA86-45C3-877F-092177B08FDB}"/>
            </c:ext>
          </c:extLst>
        </c:ser>
        <c:dLbls>
          <c:showLegendKey val="0"/>
          <c:showVal val="0"/>
          <c:showCatName val="0"/>
          <c:showSerName val="0"/>
          <c:showPercent val="0"/>
          <c:showBubbleSize val="0"/>
        </c:dLbls>
        <c:gapWidth val="100"/>
        <c:axId val="930770384"/>
        <c:axId val="845554192"/>
      </c:barChart>
      <c:catAx>
        <c:axId val="930770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Helvetica" pitchFamily="2" charset="0"/>
                <a:ea typeface="+mn-ea"/>
                <a:cs typeface="Helvetica" panose="020B0604020202020204" pitchFamily="34" charset="0"/>
              </a:defRPr>
            </a:pPr>
            <a:endParaRPr lang="en-US"/>
          </a:p>
        </c:txPr>
        <c:crossAx val="845554192"/>
        <c:crosses val="autoZero"/>
        <c:auto val="1"/>
        <c:lblAlgn val="ctr"/>
        <c:lblOffset val="100"/>
        <c:noMultiLvlLbl val="0"/>
      </c:catAx>
      <c:valAx>
        <c:axId val="845554192"/>
        <c:scaling>
          <c:orientation val="minMax"/>
        </c:scaling>
        <c:delete val="1"/>
        <c:axPos val="l"/>
        <c:numFmt formatCode="0%" sourceLinked="1"/>
        <c:majorTickMark val="none"/>
        <c:minorTickMark val="none"/>
        <c:tickLblPos val="nextTo"/>
        <c:crossAx val="930770384"/>
        <c:crosses val="autoZero"/>
        <c:crossBetween val="between"/>
      </c:valAx>
      <c:spPr>
        <a:noFill/>
        <a:ln w="25400">
          <a:noFill/>
        </a:ln>
        <a:effectLst/>
      </c:spPr>
    </c:plotArea>
    <c:legend>
      <c:legendPos val="l"/>
      <c:legendEntry>
        <c:idx val="0"/>
        <c:txPr>
          <a:bodyPr rot="0" spcFirstLastPara="1" vertOverflow="ellipsis" vert="horz" wrap="square" anchor="ctr" anchorCtr="1"/>
          <a:lstStyle/>
          <a:p>
            <a:pPr>
              <a:defRPr sz="12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Entry>
      <c:layout>
        <c:manualLayout>
          <c:xMode val="edge"/>
          <c:yMode val="edge"/>
          <c:x val="3.8557546987076849E-2"/>
          <c:y val="0.20495704298943651"/>
          <c:w val="8.7497439978390421E-2"/>
          <c:h val="0.32457952074028856"/>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593699566706854"/>
          <c:y val="0.14380088615896477"/>
          <c:w val="0.81813753949763113"/>
          <c:h val="0.52503648419394633"/>
        </c:manualLayout>
      </c:layout>
      <c:barChart>
        <c:barDir val="col"/>
        <c:grouping val="clustered"/>
        <c:varyColors val="0"/>
        <c:ser>
          <c:idx val="1"/>
          <c:order val="0"/>
          <c:tx>
            <c:strRef>
              <c:f>Sheet1!$B$1</c:f>
              <c:strCache>
                <c:ptCount val="1"/>
                <c:pt idx="0">
                  <c:v>Gen Pop</c:v>
                </c:pt>
              </c:strCache>
            </c:strRef>
          </c:tx>
          <c:spPr>
            <a:solidFill>
              <a:srgbClr val="00CF9C"/>
            </a:solidFill>
            <a:ln>
              <a:noFill/>
            </a:ln>
            <a:effectLst/>
          </c:spPr>
          <c:invertIfNegative val="0"/>
          <c:dPt>
            <c:idx val="16"/>
            <c:invertIfNegative val="0"/>
            <c:bubble3D val="0"/>
            <c:spPr>
              <a:solidFill>
                <a:srgbClr val="00CF9C"/>
              </a:solidFill>
              <a:ln>
                <a:noFill/>
              </a:ln>
              <a:effectLst/>
            </c:spPr>
            <c:extLst>
              <c:ext xmlns:c16="http://schemas.microsoft.com/office/drawing/2014/chart" uri="{C3380CC4-5D6E-409C-BE32-E72D297353CC}">
                <c16:uniqueId val="{00000001-A12C-4D14-AD27-D0AA637623DD}"/>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Helvetica"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Keep myself &amp; those around me protected</c:v>
                </c:pt>
                <c:pt idx="1">
                  <c:v>We're still in a pandemic &amp; it makes sense to wear a mask</c:v>
                </c:pt>
                <c:pt idx="2">
                  <c:v>I am frequently around vulnerable populations </c:v>
                </c:pt>
                <c:pt idx="3">
                  <c:v>I haven't had a cold or flu by wearing masks and will keep my mask</c:v>
                </c:pt>
              </c:strCache>
            </c:strRef>
          </c:cat>
          <c:val>
            <c:numRef>
              <c:f>Sheet1!$B$2:$B$5</c:f>
              <c:numCache>
                <c:formatCode>0%</c:formatCode>
                <c:ptCount val="4"/>
                <c:pt idx="0">
                  <c:v>0.66</c:v>
                </c:pt>
                <c:pt idx="1">
                  <c:v>0.63</c:v>
                </c:pt>
                <c:pt idx="2">
                  <c:v>0.41</c:v>
                </c:pt>
                <c:pt idx="3">
                  <c:v>0.27</c:v>
                </c:pt>
              </c:numCache>
            </c:numRef>
          </c:val>
          <c:extLst>
            <c:ext xmlns:c16="http://schemas.microsoft.com/office/drawing/2014/chart" uri="{C3380CC4-5D6E-409C-BE32-E72D297353CC}">
              <c16:uniqueId val="{00000002-A12C-4D14-AD27-D0AA637623DD}"/>
            </c:ext>
          </c:extLst>
        </c:ser>
        <c:ser>
          <c:idx val="0"/>
          <c:order val="1"/>
          <c:tx>
            <c:strRef>
              <c:f>Sheet1!$C$1</c:f>
              <c:strCache>
                <c:ptCount val="1"/>
                <c:pt idx="0">
                  <c:v>Gen Z</c:v>
                </c:pt>
              </c:strCache>
            </c:strRef>
          </c:tx>
          <c:spPr>
            <a:solidFill>
              <a:srgbClr val="019ED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Keep myself &amp; those around me protected</c:v>
                </c:pt>
                <c:pt idx="1">
                  <c:v>We're still in a pandemic &amp; it makes sense to wear a mask</c:v>
                </c:pt>
                <c:pt idx="2">
                  <c:v>I am frequently around vulnerable populations </c:v>
                </c:pt>
                <c:pt idx="3">
                  <c:v>I haven't had a cold or flu by wearing masks and will keep my mask</c:v>
                </c:pt>
              </c:strCache>
            </c:strRef>
          </c:cat>
          <c:val>
            <c:numRef>
              <c:f>Sheet1!$C$2:$C$5</c:f>
              <c:numCache>
                <c:formatCode>0%</c:formatCode>
                <c:ptCount val="4"/>
                <c:pt idx="0">
                  <c:v>0.54</c:v>
                </c:pt>
                <c:pt idx="1">
                  <c:v>0.57999999999999996</c:v>
                </c:pt>
                <c:pt idx="2">
                  <c:v>0.35</c:v>
                </c:pt>
                <c:pt idx="3">
                  <c:v>0.2</c:v>
                </c:pt>
              </c:numCache>
            </c:numRef>
          </c:val>
          <c:extLst>
            <c:ext xmlns:c16="http://schemas.microsoft.com/office/drawing/2014/chart" uri="{C3380CC4-5D6E-409C-BE32-E72D297353CC}">
              <c16:uniqueId val="{00000003-A12C-4D14-AD27-D0AA637623DD}"/>
            </c:ext>
          </c:extLst>
        </c:ser>
        <c:ser>
          <c:idx val="2"/>
          <c:order val="2"/>
          <c:tx>
            <c:strRef>
              <c:f>Sheet1!$D$1</c:f>
              <c:strCache>
                <c:ptCount val="1"/>
                <c:pt idx="0">
                  <c:v>Millennials</c:v>
                </c:pt>
              </c:strCache>
            </c:strRef>
          </c:tx>
          <c:spPr>
            <a:solidFill>
              <a:srgbClr val="FF876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Keep myself &amp; those around me protected</c:v>
                </c:pt>
                <c:pt idx="1">
                  <c:v>We're still in a pandemic &amp; it makes sense to wear a mask</c:v>
                </c:pt>
                <c:pt idx="2">
                  <c:v>I am frequently around vulnerable populations </c:v>
                </c:pt>
                <c:pt idx="3">
                  <c:v>I haven't had a cold or flu by wearing masks and will keep my mask</c:v>
                </c:pt>
              </c:strCache>
            </c:strRef>
          </c:cat>
          <c:val>
            <c:numRef>
              <c:f>Sheet1!$D$2:$D$5</c:f>
              <c:numCache>
                <c:formatCode>0%</c:formatCode>
                <c:ptCount val="4"/>
                <c:pt idx="0">
                  <c:v>0.56999999999999995</c:v>
                </c:pt>
                <c:pt idx="1">
                  <c:v>0.54</c:v>
                </c:pt>
                <c:pt idx="2">
                  <c:v>0.4</c:v>
                </c:pt>
                <c:pt idx="3">
                  <c:v>0.22</c:v>
                </c:pt>
              </c:numCache>
            </c:numRef>
          </c:val>
          <c:extLst>
            <c:ext xmlns:c16="http://schemas.microsoft.com/office/drawing/2014/chart" uri="{C3380CC4-5D6E-409C-BE32-E72D297353CC}">
              <c16:uniqueId val="{00000004-A12C-4D14-AD27-D0AA637623DD}"/>
            </c:ext>
          </c:extLst>
        </c:ser>
        <c:ser>
          <c:idx val="3"/>
          <c:order val="3"/>
          <c:tx>
            <c:strRef>
              <c:f>Sheet1!$E$1</c:f>
              <c:strCache>
                <c:ptCount val="1"/>
                <c:pt idx="0">
                  <c:v>Gen X</c:v>
                </c:pt>
              </c:strCache>
            </c:strRef>
          </c:tx>
          <c:spPr>
            <a:solidFill>
              <a:srgbClr val="E3DE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Keep myself &amp; those around me protected</c:v>
                </c:pt>
                <c:pt idx="1">
                  <c:v>We're still in a pandemic &amp; it makes sense to wear a mask</c:v>
                </c:pt>
                <c:pt idx="2">
                  <c:v>I am frequently around vulnerable populations </c:v>
                </c:pt>
                <c:pt idx="3">
                  <c:v>I haven't had a cold or flu by wearing masks and will keep my mask</c:v>
                </c:pt>
              </c:strCache>
            </c:strRef>
          </c:cat>
          <c:val>
            <c:numRef>
              <c:f>Sheet1!$E$2:$E$5</c:f>
              <c:numCache>
                <c:formatCode>0%</c:formatCode>
                <c:ptCount val="4"/>
                <c:pt idx="0">
                  <c:v>0.67</c:v>
                </c:pt>
                <c:pt idx="1">
                  <c:v>0.66</c:v>
                </c:pt>
                <c:pt idx="2">
                  <c:v>0.43</c:v>
                </c:pt>
                <c:pt idx="3">
                  <c:v>0.26</c:v>
                </c:pt>
              </c:numCache>
            </c:numRef>
          </c:val>
          <c:extLst>
            <c:ext xmlns:c16="http://schemas.microsoft.com/office/drawing/2014/chart" uri="{C3380CC4-5D6E-409C-BE32-E72D297353CC}">
              <c16:uniqueId val="{00000005-A12C-4D14-AD27-D0AA637623DD}"/>
            </c:ext>
          </c:extLst>
        </c:ser>
        <c:ser>
          <c:idx val="4"/>
          <c:order val="4"/>
          <c:tx>
            <c:strRef>
              <c:f>Sheet1!$F$1</c:f>
              <c:strCache>
                <c:ptCount val="1"/>
                <c:pt idx="0">
                  <c:v>Boomers+</c:v>
                </c:pt>
              </c:strCache>
            </c:strRef>
          </c:tx>
          <c:spPr>
            <a:solidFill>
              <a:srgbClr val="A3103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Keep myself &amp; those around me protected</c:v>
                </c:pt>
                <c:pt idx="1">
                  <c:v>We're still in a pandemic &amp; it makes sense to wear a mask</c:v>
                </c:pt>
                <c:pt idx="2">
                  <c:v>I am frequently around vulnerable populations </c:v>
                </c:pt>
                <c:pt idx="3">
                  <c:v>I haven't had a cold or flu by wearing masks and will keep my mask</c:v>
                </c:pt>
              </c:strCache>
            </c:strRef>
          </c:cat>
          <c:val>
            <c:numRef>
              <c:f>Sheet1!$F$2:$F$5</c:f>
              <c:numCache>
                <c:formatCode>0%</c:formatCode>
                <c:ptCount val="4"/>
                <c:pt idx="0">
                  <c:v>0.79</c:v>
                </c:pt>
                <c:pt idx="1">
                  <c:v>0.71</c:v>
                </c:pt>
                <c:pt idx="2">
                  <c:v>0.42</c:v>
                </c:pt>
                <c:pt idx="3">
                  <c:v>0.35</c:v>
                </c:pt>
              </c:numCache>
            </c:numRef>
          </c:val>
          <c:extLst>
            <c:ext xmlns:c16="http://schemas.microsoft.com/office/drawing/2014/chart" uri="{C3380CC4-5D6E-409C-BE32-E72D297353CC}">
              <c16:uniqueId val="{00000006-A12C-4D14-AD27-D0AA637623DD}"/>
            </c:ext>
          </c:extLst>
        </c:ser>
        <c:dLbls>
          <c:showLegendKey val="0"/>
          <c:showVal val="0"/>
          <c:showCatName val="0"/>
          <c:showSerName val="0"/>
          <c:showPercent val="0"/>
          <c:showBubbleSize val="0"/>
        </c:dLbls>
        <c:gapWidth val="100"/>
        <c:axId val="930770384"/>
        <c:axId val="845554192"/>
      </c:barChart>
      <c:catAx>
        <c:axId val="930770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Helvetica" pitchFamily="2" charset="0"/>
                <a:ea typeface="+mn-ea"/>
                <a:cs typeface="Helvetica" panose="020B0604020202020204" pitchFamily="34" charset="0"/>
              </a:defRPr>
            </a:pPr>
            <a:endParaRPr lang="en-US"/>
          </a:p>
        </c:txPr>
        <c:crossAx val="845554192"/>
        <c:crosses val="autoZero"/>
        <c:auto val="1"/>
        <c:lblAlgn val="ctr"/>
        <c:lblOffset val="100"/>
        <c:noMultiLvlLbl val="0"/>
      </c:catAx>
      <c:valAx>
        <c:axId val="845554192"/>
        <c:scaling>
          <c:orientation val="minMax"/>
        </c:scaling>
        <c:delete val="1"/>
        <c:axPos val="l"/>
        <c:numFmt formatCode="0%" sourceLinked="1"/>
        <c:majorTickMark val="none"/>
        <c:minorTickMark val="none"/>
        <c:tickLblPos val="nextTo"/>
        <c:crossAx val="93077038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780355974934614"/>
          <c:y val="9.3527459914576519E-2"/>
          <c:w val="0.53142227658088692"/>
          <c:h val="0.90647259479912234"/>
        </c:manualLayout>
      </c:layout>
      <c:barChart>
        <c:barDir val="bar"/>
        <c:grouping val="percentStacked"/>
        <c:varyColors val="0"/>
        <c:ser>
          <c:idx val="0"/>
          <c:order val="0"/>
          <c:tx>
            <c:strRef>
              <c:f>Sheet1!$B$1</c:f>
              <c:strCache>
                <c:ptCount val="1"/>
                <c:pt idx="0">
                  <c:v>Not at all concerned</c:v>
                </c:pt>
              </c:strCache>
            </c:strRef>
          </c:tx>
          <c:spPr>
            <a:solidFill>
              <a:schemeClr val="accent3">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Another variant like Omicron or Delta spreading across the U.S.</c:v>
                </c:pt>
                <c:pt idx="1">
                  <c:v>Increased health risk for public-facing employees being around unmasked customers</c:v>
                </c:pt>
                <c:pt idx="2">
                  <c:v>A rise in cases that will overwhelm hospitals</c:v>
                </c:pt>
                <c:pt idx="3">
                  <c:v>Myself or my family catching COVID-19 now</c:v>
                </c:pt>
                <c:pt idx="4">
                  <c:v>The health of my children in schools where masks will now be optional</c:v>
                </c:pt>
              </c:strCache>
            </c:strRef>
          </c:cat>
          <c:val>
            <c:numRef>
              <c:f>Sheet1!$B$2:$B$6</c:f>
              <c:numCache>
                <c:formatCode>0%</c:formatCode>
                <c:ptCount val="5"/>
                <c:pt idx="0">
                  <c:v>0.10999999999999999</c:v>
                </c:pt>
                <c:pt idx="1">
                  <c:v>0.12999999999999989</c:v>
                </c:pt>
                <c:pt idx="2">
                  <c:v>0.13</c:v>
                </c:pt>
                <c:pt idx="3">
                  <c:v>0.13</c:v>
                </c:pt>
                <c:pt idx="4">
                  <c:v>0.24</c:v>
                </c:pt>
              </c:numCache>
            </c:numRef>
          </c:val>
          <c:extLst>
            <c:ext xmlns:c16="http://schemas.microsoft.com/office/drawing/2014/chart" uri="{C3380CC4-5D6E-409C-BE32-E72D297353CC}">
              <c16:uniqueId val="{00000000-887E-4412-BEA3-B17A353A5B0E}"/>
            </c:ext>
          </c:extLst>
        </c:ser>
        <c:ser>
          <c:idx val="1"/>
          <c:order val="1"/>
          <c:tx>
            <c:strRef>
              <c:f>Sheet1!$C$1</c:f>
              <c:strCache>
                <c:ptCount val="1"/>
                <c:pt idx="0">
                  <c:v>Not too concerned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Another variant like Omicron or Delta spreading across the U.S.</c:v>
                </c:pt>
                <c:pt idx="1">
                  <c:v>Increased health risk for public-facing employees being around unmasked customers</c:v>
                </c:pt>
                <c:pt idx="2">
                  <c:v>A rise in cases that will overwhelm hospitals</c:v>
                </c:pt>
                <c:pt idx="3">
                  <c:v>Myself or my family catching COVID-19 now</c:v>
                </c:pt>
                <c:pt idx="4">
                  <c:v>The health of my children in schools where masks will now be optional</c:v>
                </c:pt>
              </c:strCache>
            </c:strRef>
          </c:cat>
          <c:val>
            <c:numRef>
              <c:f>Sheet1!$C$2:$C$6</c:f>
              <c:numCache>
                <c:formatCode>0%</c:formatCode>
                <c:ptCount val="5"/>
                <c:pt idx="0">
                  <c:v>0.14000000000000001</c:v>
                </c:pt>
                <c:pt idx="1">
                  <c:v>0.14000000000000001</c:v>
                </c:pt>
                <c:pt idx="2">
                  <c:v>0.16</c:v>
                </c:pt>
                <c:pt idx="3">
                  <c:v>0.18</c:v>
                </c:pt>
                <c:pt idx="4">
                  <c:v>0.12</c:v>
                </c:pt>
              </c:numCache>
            </c:numRef>
          </c:val>
          <c:extLst>
            <c:ext xmlns:c16="http://schemas.microsoft.com/office/drawing/2014/chart" uri="{C3380CC4-5D6E-409C-BE32-E72D297353CC}">
              <c16:uniqueId val="{00000001-887E-4412-BEA3-B17A353A5B0E}"/>
            </c:ext>
          </c:extLst>
        </c:ser>
        <c:ser>
          <c:idx val="2"/>
          <c:order val="2"/>
          <c:tx>
            <c:strRef>
              <c:f>Sheet1!$D$1</c:f>
              <c:strCache>
                <c:ptCount val="1"/>
                <c:pt idx="0">
                  <c:v>Somewhat concerned</c:v>
                </c:pt>
              </c:strCache>
            </c:strRef>
          </c:tx>
          <c:spPr>
            <a:solidFill>
              <a:schemeClr val="accent2">
                <a:lumMod val="20000"/>
                <a:lumOff val="80000"/>
              </a:schemeClr>
            </a:solidFill>
            <a:ln>
              <a:noFill/>
            </a:ln>
            <a:effectLst/>
          </c:spPr>
          <c:invertIfNegative val="0"/>
          <c:dPt>
            <c:idx val="0"/>
            <c:invertIfNegative val="0"/>
            <c:bubble3D val="0"/>
            <c:spPr>
              <a:solidFill>
                <a:schemeClr val="accent2">
                  <a:lumMod val="20000"/>
                  <a:lumOff val="80000"/>
                </a:schemeClr>
              </a:solidFill>
              <a:ln>
                <a:noFill/>
              </a:ln>
              <a:effectLst/>
            </c:spPr>
            <c:extLst>
              <c:ext xmlns:c16="http://schemas.microsoft.com/office/drawing/2014/chart" uri="{C3380CC4-5D6E-409C-BE32-E72D297353CC}">
                <c16:uniqueId val="{00000003-887E-4412-BEA3-B17A353A5B0E}"/>
              </c:ext>
            </c:extLst>
          </c:dPt>
          <c:dPt>
            <c:idx val="1"/>
            <c:invertIfNegative val="0"/>
            <c:bubble3D val="0"/>
            <c:spPr>
              <a:solidFill>
                <a:schemeClr val="accent2">
                  <a:lumMod val="20000"/>
                  <a:lumOff val="80000"/>
                </a:schemeClr>
              </a:solidFill>
              <a:ln>
                <a:noFill/>
              </a:ln>
              <a:effectLst/>
            </c:spPr>
            <c:extLst>
              <c:ext xmlns:c16="http://schemas.microsoft.com/office/drawing/2014/chart" uri="{C3380CC4-5D6E-409C-BE32-E72D297353CC}">
                <c16:uniqueId val="{00000005-887E-4412-BEA3-B17A353A5B0E}"/>
              </c:ext>
            </c:extLst>
          </c:dPt>
          <c:dPt>
            <c:idx val="2"/>
            <c:invertIfNegative val="0"/>
            <c:bubble3D val="0"/>
            <c:spPr>
              <a:solidFill>
                <a:schemeClr val="accent2">
                  <a:lumMod val="20000"/>
                  <a:lumOff val="80000"/>
                </a:schemeClr>
              </a:solidFill>
              <a:ln>
                <a:noFill/>
              </a:ln>
              <a:effectLst/>
            </c:spPr>
            <c:extLst>
              <c:ext xmlns:c16="http://schemas.microsoft.com/office/drawing/2014/chart" uri="{C3380CC4-5D6E-409C-BE32-E72D297353CC}">
                <c16:uniqueId val="{00000007-887E-4412-BEA3-B17A353A5B0E}"/>
              </c:ext>
            </c:extLst>
          </c:dPt>
          <c:dPt>
            <c:idx val="3"/>
            <c:invertIfNegative val="0"/>
            <c:bubble3D val="0"/>
            <c:spPr>
              <a:solidFill>
                <a:schemeClr val="accent2">
                  <a:lumMod val="20000"/>
                  <a:lumOff val="80000"/>
                </a:schemeClr>
              </a:solidFill>
              <a:ln>
                <a:noFill/>
              </a:ln>
              <a:effectLst/>
            </c:spPr>
            <c:extLst>
              <c:ext xmlns:c16="http://schemas.microsoft.com/office/drawing/2014/chart" uri="{C3380CC4-5D6E-409C-BE32-E72D297353CC}">
                <c16:uniqueId val="{00000009-887E-4412-BEA3-B17A353A5B0E}"/>
              </c:ext>
            </c:extLst>
          </c:dPt>
          <c:dPt>
            <c:idx val="4"/>
            <c:invertIfNegative val="0"/>
            <c:bubble3D val="0"/>
            <c:spPr>
              <a:solidFill>
                <a:schemeClr val="accent2">
                  <a:lumMod val="20000"/>
                  <a:lumOff val="80000"/>
                </a:schemeClr>
              </a:solidFill>
              <a:ln>
                <a:noFill/>
              </a:ln>
              <a:effectLst/>
            </c:spPr>
            <c:extLst>
              <c:ext xmlns:c16="http://schemas.microsoft.com/office/drawing/2014/chart" uri="{C3380CC4-5D6E-409C-BE32-E72D297353CC}">
                <c16:uniqueId val="{0000000B-887E-4412-BEA3-B17A353A5B0E}"/>
              </c:ext>
            </c:extLst>
          </c:dPt>
          <c:dPt>
            <c:idx val="5"/>
            <c:invertIfNegative val="0"/>
            <c:bubble3D val="0"/>
            <c:spPr>
              <a:solidFill>
                <a:schemeClr val="accent2">
                  <a:lumMod val="20000"/>
                  <a:lumOff val="80000"/>
                </a:schemeClr>
              </a:solidFill>
              <a:ln>
                <a:noFill/>
              </a:ln>
              <a:effectLst/>
            </c:spPr>
            <c:extLst>
              <c:ext xmlns:c16="http://schemas.microsoft.com/office/drawing/2014/chart" uri="{C3380CC4-5D6E-409C-BE32-E72D297353CC}">
                <c16:uniqueId val="{0000000D-887E-4412-BEA3-B17A353A5B0E}"/>
              </c:ext>
            </c:extLst>
          </c:dPt>
          <c:dPt>
            <c:idx val="6"/>
            <c:invertIfNegative val="0"/>
            <c:bubble3D val="0"/>
            <c:spPr>
              <a:solidFill>
                <a:schemeClr val="accent2">
                  <a:lumMod val="20000"/>
                  <a:lumOff val="80000"/>
                </a:schemeClr>
              </a:solidFill>
              <a:ln>
                <a:noFill/>
              </a:ln>
              <a:effectLst/>
            </c:spPr>
            <c:extLst>
              <c:ext xmlns:c16="http://schemas.microsoft.com/office/drawing/2014/chart" uri="{C3380CC4-5D6E-409C-BE32-E72D297353CC}">
                <c16:uniqueId val="{0000000F-887E-4412-BEA3-B17A353A5B0E}"/>
              </c:ext>
            </c:extLst>
          </c:dPt>
          <c:dPt>
            <c:idx val="7"/>
            <c:invertIfNegative val="0"/>
            <c:bubble3D val="0"/>
            <c:spPr>
              <a:solidFill>
                <a:schemeClr val="accent2">
                  <a:lumMod val="20000"/>
                  <a:lumOff val="80000"/>
                </a:schemeClr>
              </a:solidFill>
              <a:ln>
                <a:noFill/>
              </a:ln>
              <a:effectLst/>
            </c:spPr>
            <c:extLst>
              <c:ext xmlns:c16="http://schemas.microsoft.com/office/drawing/2014/chart" uri="{C3380CC4-5D6E-409C-BE32-E72D297353CC}">
                <c16:uniqueId val="{00000011-887E-4412-BEA3-B17A353A5B0E}"/>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Another variant like Omicron or Delta spreading across the U.S.</c:v>
                </c:pt>
                <c:pt idx="1">
                  <c:v>Increased health risk for public-facing employees being around unmasked customers</c:v>
                </c:pt>
                <c:pt idx="2">
                  <c:v>A rise in cases that will overwhelm hospitals</c:v>
                </c:pt>
                <c:pt idx="3">
                  <c:v>Myself or my family catching COVID-19 now</c:v>
                </c:pt>
                <c:pt idx="4">
                  <c:v>The health of my children in schools where masks will now be optional</c:v>
                </c:pt>
              </c:strCache>
            </c:strRef>
          </c:cat>
          <c:val>
            <c:numRef>
              <c:f>Sheet1!$D$2:$D$6</c:f>
              <c:numCache>
                <c:formatCode>0%</c:formatCode>
                <c:ptCount val="5"/>
                <c:pt idx="0">
                  <c:v>0.33</c:v>
                </c:pt>
                <c:pt idx="1">
                  <c:v>0.34</c:v>
                </c:pt>
                <c:pt idx="2">
                  <c:v>0.33</c:v>
                </c:pt>
                <c:pt idx="3">
                  <c:v>0.32</c:v>
                </c:pt>
                <c:pt idx="4">
                  <c:v>0.25</c:v>
                </c:pt>
              </c:numCache>
            </c:numRef>
          </c:val>
          <c:extLst>
            <c:ext xmlns:c16="http://schemas.microsoft.com/office/drawing/2014/chart" uri="{C3380CC4-5D6E-409C-BE32-E72D297353CC}">
              <c16:uniqueId val="{00000012-887E-4412-BEA3-B17A353A5B0E}"/>
            </c:ext>
          </c:extLst>
        </c:ser>
        <c:ser>
          <c:idx val="3"/>
          <c:order val="3"/>
          <c:tx>
            <c:strRef>
              <c:f>Sheet1!$E$1</c:f>
              <c:strCache>
                <c:ptCount val="1"/>
                <c:pt idx="0">
                  <c:v>Very concerned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Another variant like Omicron or Delta spreading across the U.S.</c:v>
                </c:pt>
                <c:pt idx="1">
                  <c:v>Increased health risk for public-facing employees being around unmasked customers</c:v>
                </c:pt>
                <c:pt idx="2">
                  <c:v>A rise in cases that will overwhelm hospitals</c:v>
                </c:pt>
                <c:pt idx="3">
                  <c:v>Myself or my family catching COVID-19 now</c:v>
                </c:pt>
                <c:pt idx="4">
                  <c:v>The health of my children in schools where masks will now be optional</c:v>
                </c:pt>
              </c:strCache>
            </c:strRef>
          </c:cat>
          <c:val>
            <c:numRef>
              <c:f>Sheet1!$E$2:$E$6</c:f>
              <c:numCache>
                <c:formatCode>0%</c:formatCode>
                <c:ptCount val="5"/>
                <c:pt idx="0">
                  <c:v>0.42</c:v>
                </c:pt>
                <c:pt idx="1">
                  <c:v>0.39</c:v>
                </c:pt>
                <c:pt idx="2">
                  <c:v>0.38</c:v>
                </c:pt>
                <c:pt idx="3">
                  <c:v>0.37</c:v>
                </c:pt>
                <c:pt idx="4">
                  <c:v>0.39</c:v>
                </c:pt>
              </c:numCache>
            </c:numRef>
          </c:val>
          <c:extLst>
            <c:ext xmlns:c16="http://schemas.microsoft.com/office/drawing/2014/chart" uri="{C3380CC4-5D6E-409C-BE32-E72D297353CC}">
              <c16:uniqueId val="{00000000-0D07-4E83-A338-07F813CE7B83}"/>
            </c:ext>
          </c:extLst>
        </c:ser>
        <c:ser>
          <c:idx val="4"/>
          <c:order val="4"/>
          <c:tx>
            <c:strRef>
              <c:f>Sheet1!$F$1</c:f>
              <c:strCache>
                <c:ptCount val="1"/>
                <c:pt idx="0">
                  <c:v>NET Concerned</c:v>
                </c:pt>
              </c:strCache>
            </c:strRef>
          </c:tx>
          <c:spPr>
            <a:noFill/>
            <a:ln>
              <a:noFill/>
            </a:ln>
            <a:effectLst/>
          </c:spPr>
          <c:invertIfNegative val="0"/>
          <c:dLbls>
            <c:dLbl>
              <c:idx val="0"/>
              <c:tx>
                <c:rich>
                  <a:bodyPr/>
                  <a:lstStyle/>
                  <a:p>
                    <a:r>
                      <a:rPr lang="en-US"/>
                      <a:t>74%</a:t>
                    </a:r>
                    <a:endParaRPr lang="en-US" dirty="0"/>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AB96-4220-8754-C70D83766F54}"/>
                </c:ext>
              </c:extLst>
            </c:dLbl>
            <c:dLbl>
              <c:idx val="1"/>
              <c:tx>
                <c:rich>
                  <a:bodyPr/>
                  <a:lstStyle/>
                  <a:p>
                    <a:r>
                      <a:rPr lang="en-US"/>
                      <a:t>73%</a:t>
                    </a:r>
                    <a:endParaRPr lang="en-US" dirty="0"/>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AB96-4220-8754-C70D83766F54}"/>
                </c:ext>
              </c:extLst>
            </c:dLbl>
            <c:dLbl>
              <c:idx val="2"/>
              <c:tx>
                <c:rich>
                  <a:bodyPr/>
                  <a:lstStyle/>
                  <a:p>
                    <a:r>
                      <a:rPr lang="en-US"/>
                      <a:t>72%</a:t>
                    </a:r>
                    <a:endParaRPr lang="en-US" dirty="0"/>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AB96-4220-8754-C70D83766F54}"/>
                </c:ext>
              </c:extLst>
            </c:dLbl>
            <c:dLbl>
              <c:idx val="3"/>
              <c:tx>
                <c:rich>
                  <a:bodyPr/>
                  <a:lstStyle/>
                  <a:p>
                    <a:r>
                      <a:rPr lang="en-US"/>
                      <a:t>69%</a:t>
                    </a:r>
                    <a:endParaRPr lang="en-US" dirty="0"/>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AB96-4220-8754-C70D83766F54}"/>
                </c:ext>
              </c:extLst>
            </c:dLbl>
            <c:dLbl>
              <c:idx val="4"/>
              <c:tx>
                <c:rich>
                  <a:bodyPr/>
                  <a:lstStyle/>
                  <a:p>
                    <a:r>
                      <a:rPr lang="en-US"/>
                      <a:t>64%</a:t>
                    </a:r>
                    <a:endParaRPr lang="en-US" dirty="0"/>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AB96-4220-8754-C70D83766F5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2"/>
                    </a:solidFill>
                    <a:latin typeface="Helvetica" panose="020B0604020202020204" pitchFamily="34" charset="0"/>
                    <a:ea typeface="+mn-ea"/>
                    <a:cs typeface="Helvetica"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Another variant like Omicron or Delta spreading across the U.S.</c:v>
                </c:pt>
                <c:pt idx="1">
                  <c:v>Increased health risk for public-facing employees being around unmasked customers</c:v>
                </c:pt>
                <c:pt idx="2">
                  <c:v>A rise in cases that will overwhelm hospitals</c:v>
                </c:pt>
                <c:pt idx="3">
                  <c:v>Myself or my family catching COVID-19 now</c:v>
                </c:pt>
                <c:pt idx="4">
                  <c:v>The health of my children in schools where masks will now be optional</c:v>
                </c:pt>
              </c:strCache>
            </c:strRef>
          </c:cat>
          <c:val>
            <c:numRef>
              <c:f>Sheet1!$F$2:$F$6</c:f>
              <c:numCache>
                <c:formatCode>0%</c:formatCode>
                <c:ptCount val="5"/>
                <c:pt idx="0">
                  <c:v>0.05</c:v>
                </c:pt>
                <c:pt idx="1">
                  <c:v>0.05</c:v>
                </c:pt>
                <c:pt idx="2">
                  <c:v>0.05</c:v>
                </c:pt>
                <c:pt idx="3">
                  <c:v>0.05</c:v>
                </c:pt>
                <c:pt idx="4">
                  <c:v>0.05</c:v>
                </c:pt>
              </c:numCache>
            </c:numRef>
          </c:val>
          <c:extLst>
            <c:ext xmlns:c16="http://schemas.microsoft.com/office/drawing/2014/chart" uri="{C3380CC4-5D6E-409C-BE32-E72D297353CC}">
              <c16:uniqueId val="{00000001-0D07-4E83-A338-07F813CE7B83}"/>
            </c:ext>
          </c:extLst>
        </c:ser>
        <c:dLbls>
          <c:showLegendKey val="0"/>
          <c:showVal val="0"/>
          <c:showCatName val="0"/>
          <c:showSerName val="0"/>
          <c:showPercent val="0"/>
          <c:showBubbleSize val="0"/>
        </c:dLbls>
        <c:gapWidth val="50"/>
        <c:overlap val="100"/>
        <c:axId val="1858789952"/>
        <c:axId val="1858800768"/>
      </c:barChart>
      <c:catAx>
        <c:axId val="185878995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1858800768"/>
        <c:crosses val="autoZero"/>
        <c:auto val="1"/>
        <c:lblAlgn val="ctr"/>
        <c:lblOffset val="100"/>
        <c:noMultiLvlLbl val="0"/>
      </c:catAx>
      <c:valAx>
        <c:axId val="1858800768"/>
        <c:scaling>
          <c:orientation val="minMax"/>
          <c:max val="1.1000000000000001"/>
        </c:scaling>
        <c:delete val="1"/>
        <c:axPos val="t"/>
        <c:numFmt formatCode="0%" sourceLinked="1"/>
        <c:majorTickMark val="out"/>
        <c:minorTickMark val="none"/>
        <c:tickLblPos val="nextTo"/>
        <c:crossAx val="1858789952"/>
        <c:crosses val="autoZero"/>
        <c:crossBetween val="between"/>
      </c:valAx>
      <c:spPr>
        <a:noFill/>
        <a:ln>
          <a:noFill/>
        </a:ln>
        <a:effectLst/>
      </c:spPr>
    </c:plotArea>
    <c:legend>
      <c:legendPos val="t"/>
      <c:legendEntry>
        <c:idx val="4"/>
        <c:txPr>
          <a:bodyPr rot="0" spcFirstLastPara="1" vertOverflow="ellipsis" vert="horz" wrap="square" anchor="ctr" anchorCtr="1"/>
          <a:lstStyle/>
          <a:p>
            <a:pPr>
              <a:defRPr sz="1197" b="1" i="0" u="none" strike="noStrike" kern="1200" baseline="0">
                <a:solidFill>
                  <a:schemeClr val="accent2"/>
                </a:solidFill>
                <a:latin typeface="Helvetica" panose="020B0604020202020204" pitchFamily="34" charset="0"/>
                <a:ea typeface="+mn-ea"/>
                <a:cs typeface="Helvetica" panose="020B0604020202020204" pitchFamily="34" charset="0"/>
              </a:defRPr>
            </a:pPr>
            <a:endParaRPr lang="en-US"/>
          </a:p>
        </c:txPr>
      </c:legendEntry>
      <c:layout>
        <c:manualLayout>
          <c:xMode val="edge"/>
          <c:yMode val="edge"/>
          <c:x val="0.15133922239073863"/>
          <c:y val="1.2673135391645614E-2"/>
          <c:w val="0.75807722287082857"/>
          <c:h val="6.0917525626668634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297971566428378"/>
          <c:y val="4.6200568440007564E-3"/>
          <c:w val="0.66123101873517409"/>
          <c:h val="0.99537982371160183"/>
        </c:manualLayout>
      </c:layout>
      <c:barChart>
        <c:barDir val="col"/>
        <c:grouping val="stacked"/>
        <c:varyColors val="0"/>
        <c:ser>
          <c:idx val="0"/>
          <c:order val="0"/>
          <c:tx>
            <c:strRef>
              <c:f>Sheet1!$A$1</c:f>
              <c:strCache>
                <c:ptCount val="1"/>
                <c:pt idx="0">
                  <c:v>Column1</c:v>
                </c:pt>
              </c:strCache>
            </c:strRef>
          </c:tx>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Sheet1!$A$2</c:f>
            </c:numRef>
          </c:val>
          <c:extLst>
            <c:ext xmlns:c16="http://schemas.microsoft.com/office/drawing/2014/chart" uri="{C3380CC4-5D6E-409C-BE32-E72D297353CC}">
              <c16:uniqueId val="{00000000-0C0E-4B46-9B21-55D7BC476905}"/>
            </c:ext>
          </c:extLst>
        </c:ser>
        <c:ser>
          <c:idx val="1"/>
          <c:order val="1"/>
          <c:tx>
            <c:strRef>
              <c:f>Sheet1!$B$1</c:f>
              <c:strCache>
                <c:ptCount val="1"/>
                <c:pt idx="0">
                  <c:v>None</c:v>
                </c:pt>
              </c:strCache>
            </c:strRef>
          </c:tx>
          <c:spPr>
            <a:solidFill>
              <a:schemeClr val="tx2"/>
            </a:solidFill>
            <a:ln>
              <a:noFill/>
            </a:ln>
            <a:effectLst/>
          </c:spPr>
          <c:invertIfNegative val="0"/>
          <c:dPt>
            <c:idx val="0"/>
            <c:invertIfNegative val="0"/>
            <c:bubble3D val="0"/>
            <c:extLst>
              <c:ext xmlns:c16="http://schemas.microsoft.com/office/drawing/2014/chart" uri="{C3380CC4-5D6E-409C-BE32-E72D297353CC}">
                <c16:uniqueId val="{00000000-692F-456A-9182-AEED63938255}"/>
              </c:ext>
            </c:extLst>
          </c:dPt>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Cache>
                <c:formatCode>0%</c:formatCode>
                <c:ptCount val="1"/>
                <c:pt idx="0">
                  <c:v>0.04</c:v>
                </c:pt>
              </c:numCache>
            </c:numRef>
          </c:val>
          <c:extLst>
            <c:ext xmlns:c16="http://schemas.microsoft.com/office/drawing/2014/chart" uri="{C3380CC4-5D6E-409C-BE32-E72D297353CC}">
              <c16:uniqueId val="{00000002-0C0E-4B46-9B21-55D7BC476905}"/>
            </c:ext>
          </c:extLst>
        </c:ser>
        <c:ser>
          <c:idx val="2"/>
          <c:order val="2"/>
          <c:tx>
            <c:strRef>
              <c:f>Sheet1!$C$1</c:f>
              <c:strCache>
                <c:ptCount val="1"/>
                <c:pt idx="0">
                  <c:v>Not much</c:v>
                </c:pt>
              </c:strCache>
            </c:strRef>
          </c:tx>
          <c:spPr>
            <a:solidFill>
              <a:schemeClr val="tx2">
                <a:lumMod val="40000"/>
                <a:lumOff val="60000"/>
              </a:schemeClr>
            </a:solidFill>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FAC-4478-9E19-13FDDEE34D6C}"/>
                </c:ext>
              </c:extLst>
            </c:dLbl>
            <c:spPr>
              <a:noFill/>
              <a:ln>
                <a:noFill/>
              </a:ln>
              <a:effectLst/>
            </c:spPr>
            <c:txPr>
              <a:bodyPr wrap="square" lIns="38100" tIns="19050" rIns="38100" bIns="19050" anchor="ctr">
                <a:spAutoFit/>
              </a:bodyPr>
              <a:lstStyle/>
              <a:p>
                <a:pPr>
                  <a:defRPr sz="1400" b="1" i="0">
                    <a:solidFill>
                      <a:schemeClr val="tx1"/>
                    </a:solidFill>
                    <a:latin typeface="Helvetica" pitchFamily="2" charset="0"/>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ext>
            </c:extLst>
          </c:dLbls>
          <c:val>
            <c:numRef>
              <c:f>Sheet1!$C$2</c:f>
              <c:numCache>
                <c:formatCode>0%</c:formatCode>
                <c:ptCount val="1"/>
                <c:pt idx="0">
                  <c:v>0.11</c:v>
                </c:pt>
              </c:numCache>
            </c:numRef>
          </c:val>
          <c:extLst>
            <c:ext xmlns:c16="http://schemas.microsoft.com/office/drawing/2014/chart" uri="{C3380CC4-5D6E-409C-BE32-E72D297353CC}">
              <c16:uniqueId val="{00000003-0C0E-4B46-9B21-55D7BC476905}"/>
            </c:ext>
          </c:extLst>
        </c:ser>
        <c:ser>
          <c:idx val="3"/>
          <c:order val="3"/>
          <c:tx>
            <c:strRef>
              <c:f>Sheet1!$D$1</c:f>
              <c:strCache>
                <c:ptCount val="1"/>
                <c:pt idx="0">
                  <c:v>Some</c:v>
                </c:pt>
              </c:strCache>
            </c:strRef>
          </c:tx>
          <c:spPr>
            <a:solidFill>
              <a:schemeClr val="accent4">
                <a:lumMod val="20000"/>
                <a:lumOff val="80000"/>
              </a:schemeClr>
            </a:solidFill>
          </c:spPr>
          <c:invertIfNegative val="0"/>
          <c:dLbls>
            <c:spPr>
              <a:noFill/>
              <a:ln>
                <a:noFill/>
              </a:ln>
              <a:effectLst/>
            </c:spPr>
            <c:txPr>
              <a:bodyPr wrap="square" lIns="38100" tIns="19050" rIns="38100" bIns="19050" anchor="ctr">
                <a:spAutoFit/>
              </a:bodyPr>
              <a:lstStyle/>
              <a:p>
                <a:pPr>
                  <a:defRPr sz="1400" b="1" i="0">
                    <a:solidFill>
                      <a:schemeClr val="tx1"/>
                    </a:solidFill>
                    <a:latin typeface="Helvetica" pitchFamily="2"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Sheet1!$D$2</c:f>
              <c:numCache>
                <c:formatCode>0%</c:formatCode>
                <c:ptCount val="1"/>
                <c:pt idx="0">
                  <c:v>0.32</c:v>
                </c:pt>
              </c:numCache>
            </c:numRef>
          </c:val>
          <c:extLst>
            <c:ext xmlns:c16="http://schemas.microsoft.com/office/drawing/2014/chart" uri="{C3380CC4-5D6E-409C-BE32-E72D297353CC}">
              <c16:uniqueId val="{00000005-0C0E-4B46-9B21-55D7BC476905}"/>
            </c:ext>
          </c:extLst>
        </c:ser>
        <c:ser>
          <c:idx val="4"/>
          <c:order val="4"/>
          <c:tx>
            <c:strRef>
              <c:f>Sheet1!$E$1</c:f>
              <c:strCache>
                <c:ptCount val="1"/>
                <c:pt idx="0">
                  <c:v>A great deal</c:v>
                </c:pt>
              </c:strCache>
            </c:strRef>
          </c:tx>
          <c:spPr>
            <a:solidFill>
              <a:schemeClr val="accent4"/>
            </a:solidFill>
          </c:spPr>
          <c:invertIfNegative val="0"/>
          <c:dLbls>
            <c:spPr>
              <a:noFill/>
              <a:ln>
                <a:noFill/>
              </a:ln>
              <a:effectLst/>
            </c:spPr>
            <c:txPr>
              <a:bodyPr wrap="square" lIns="38100" tIns="19050" rIns="38100" bIns="19050" anchor="ctr">
                <a:spAutoFit/>
              </a:bodyPr>
              <a:lstStyle/>
              <a:p>
                <a:pPr>
                  <a:defRPr sz="1400" b="1">
                    <a:solidFill>
                      <a:schemeClr val="bg1"/>
                    </a:solidFill>
                    <a:latin typeface="Helvetica" panose="020B0604020202020204" pitchFamily="34" charset="0"/>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Sheet1!$E$2</c:f>
              <c:numCache>
                <c:formatCode>0%</c:formatCode>
                <c:ptCount val="1"/>
                <c:pt idx="0">
                  <c:v>0.53</c:v>
                </c:pt>
              </c:numCache>
            </c:numRef>
          </c:val>
          <c:extLst>
            <c:ext xmlns:c16="http://schemas.microsoft.com/office/drawing/2014/chart" uri="{C3380CC4-5D6E-409C-BE32-E72D297353CC}">
              <c16:uniqueId val="{00000002-431E-4A6B-A1B2-77CA78AB2DB8}"/>
            </c:ext>
          </c:extLst>
        </c:ser>
        <c:dLbls>
          <c:showLegendKey val="0"/>
          <c:showVal val="0"/>
          <c:showCatName val="0"/>
          <c:showSerName val="0"/>
          <c:showPercent val="0"/>
          <c:showBubbleSize val="0"/>
        </c:dLbls>
        <c:gapWidth val="172"/>
        <c:overlap val="100"/>
        <c:axId val="376013168"/>
        <c:axId val="376014736"/>
      </c:barChart>
      <c:catAx>
        <c:axId val="376013168"/>
        <c:scaling>
          <c:orientation val="minMax"/>
        </c:scaling>
        <c:delete val="1"/>
        <c:axPos val="b"/>
        <c:numFmt formatCode="General" sourceLinked="1"/>
        <c:majorTickMark val="none"/>
        <c:minorTickMark val="none"/>
        <c:tickLblPos val="nextTo"/>
        <c:crossAx val="376014736"/>
        <c:crosses val="autoZero"/>
        <c:auto val="1"/>
        <c:lblAlgn val="ctr"/>
        <c:lblOffset val="100"/>
        <c:noMultiLvlLbl val="0"/>
      </c:catAx>
      <c:valAx>
        <c:axId val="376014736"/>
        <c:scaling>
          <c:orientation val="minMax"/>
          <c:max val="1"/>
        </c:scaling>
        <c:delete val="1"/>
        <c:axPos val="l"/>
        <c:numFmt formatCode="0%" sourceLinked="1"/>
        <c:majorTickMark val="out"/>
        <c:minorTickMark val="none"/>
        <c:tickLblPos val="nextTo"/>
        <c:crossAx val="376013168"/>
        <c:crosses val="autoZero"/>
        <c:crossBetween val="between"/>
      </c:valAx>
      <c:spPr>
        <a:noFill/>
        <a:ln>
          <a:noFill/>
        </a:ln>
        <a:effectLst/>
      </c:spPr>
    </c:plotArea>
    <c:legend>
      <c:legendPos val="r"/>
      <c:layout>
        <c:manualLayout>
          <c:xMode val="edge"/>
          <c:yMode val="edge"/>
          <c:x val="7.685294260033243E-2"/>
          <c:y val="0.28115665404687273"/>
          <c:w val="0.33503909212670852"/>
          <c:h val="0.46904062068546309"/>
        </c:manualLayout>
      </c:layout>
      <c:overlay val="0"/>
      <c:txPr>
        <a:bodyPr/>
        <a:lstStyle/>
        <a:p>
          <a:pPr>
            <a:defRPr b="1" i="0">
              <a:latin typeface="Helvetica" pitchFamily="2"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Helvetica Light" panose="020B0403020202020204"/>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767726014533505"/>
          <c:y val="8.3351684364009748E-3"/>
          <c:w val="0.50985124472518939"/>
          <c:h val="1"/>
        </c:manualLayout>
      </c:layout>
      <c:barChart>
        <c:barDir val="bar"/>
        <c:grouping val="clustered"/>
        <c:varyColors val="0"/>
        <c:ser>
          <c:idx val="0"/>
          <c:order val="0"/>
          <c:tx>
            <c:strRef>
              <c:f>Sheet1!$B$1</c:f>
              <c:strCache>
                <c:ptCount val="1"/>
                <c:pt idx="0">
                  <c:v>Wave 103 (2/11 - 2/13)</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Male</c:v>
                </c:pt>
                <c:pt idx="1">
                  <c:v>Female</c:v>
                </c:pt>
                <c:pt idx="3">
                  <c:v>Gen Z</c:v>
                </c:pt>
                <c:pt idx="4">
                  <c:v>Millennials </c:v>
                </c:pt>
                <c:pt idx="5">
                  <c:v>Gen X</c:v>
                </c:pt>
                <c:pt idx="6">
                  <c:v>Boomer+</c:v>
                </c:pt>
                <c:pt idx="8">
                  <c:v>White</c:v>
                </c:pt>
                <c:pt idx="9">
                  <c:v>Black</c:v>
                </c:pt>
                <c:pt idx="10">
                  <c:v>Hispanic</c:v>
                </c:pt>
                <c:pt idx="12">
                  <c:v>Urban</c:v>
                </c:pt>
                <c:pt idx="13">
                  <c:v>Rural</c:v>
                </c:pt>
                <c:pt idx="14">
                  <c:v>Suburban</c:v>
                </c:pt>
                <c:pt idx="16">
                  <c:v>Republican</c:v>
                </c:pt>
                <c:pt idx="17">
                  <c:v>Democrat</c:v>
                </c:pt>
                <c:pt idx="18">
                  <c:v>Independent</c:v>
                </c:pt>
                <c:pt idx="20">
                  <c:v>Vaccinated</c:v>
                </c:pt>
                <c:pt idx="21">
                  <c:v>Unvaccinated</c:v>
                </c:pt>
              </c:strCache>
            </c:strRef>
          </c:cat>
          <c:val>
            <c:numRef>
              <c:f>Sheet1!$B$2:$B$23</c:f>
              <c:numCache>
                <c:formatCode>0%</c:formatCode>
                <c:ptCount val="22"/>
                <c:pt idx="0">
                  <c:v>0.84</c:v>
                </c:pt>
                <c:pt idx="1">
                  <c:v>0.86</c:v>
                </c:pt>
                <c:pt idx="3">
                  <c:v>0.73</c:v>
                </c:pt>
                <c:pt idx="4">
                  <c:v>0.84</c:v>
                </c:pt>
                <c:pt idx="5">
                  <c:v>0.88</c:v>
                </c:pt>
                <c:pt idx="6">
                  <c:v>0.88</c:v>
                </c:pt>
                <c:pt idx="8">
                  <c:v>0.86</c:v>
                </c:pt>
                <c:pt idx="9">
                  <c:v>0.82</c:v>
                </c:pt>
                <c:pt idx="10">
                  <c:v>0.85</c:v>
                </c:pt>
                <c:pt idx="12">
                  <c:v>0.88</c:v>
                </c:pt>
                <c:pt idx="13">
                  <c:v>0.79</c:v>
                </c:pt>
                <c:pt idx="14">
                  <c:v>0.86</c:v>
                </c:pt>
                <c:pt idx="16">
                  <c:v>0.79</c:v>
                </c:pt>
                <c:pt idx="17">
                  <c:v>0.93</c:v>
                </c:pt>
                <c:pt idx="18">
                  <c:v>0.82</c:v>
                </c:pt>
                <c:pt idx="20">
                  <c:v>0.89</c:v>
                </c:pt>
                <c:pt idx="21">
                  <c:v>0.71</c:v>
                </c:pt>
              </c:numCache>
            </c:numRef>
          </c:val>
          <c:extLst>
            <c:ext xmlns:c16="http://schemas.microsoft.com/office/drawing/2014/chart" uri="{C3380CC4-5D6E-409C-BE32-E72D297353CC}">
              <c16:uniqueId val="{00000000-9A7D-4C4A-BF52-F46BAD778695}"/>
            </c:ext>
          </c:extLst>
        </c:ser>
        <c:dLbls>
          <c:showLegendKey val="0"/>
          <c:showVal val="0"/>
          <c:showCatName val="0"/>
          <c:showSerName val="0"/>
          <c:showPercent val="0"/>
          <c:showBubbleSize val="0"/>
        </c:dLbls>
        <c:gapWidth val="70"/>
        <c:axId val="-1079171392"/>
        <c:axId val="-1079157248"/>
      </c:barChart>
      <c:catAx>
        <c:axId val="-107917139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crossAx val="-1079157248"/>
        <c:crosses val="autoZero"/>
        <c:auto val="1"/>
        <c:lblAlgn val="ctr"/>
        <c:lblOffset val="100"/>
        <c:noMultiLvlLbl val="0"/>
      </c:catAx>
      <c:valAx>
        <c:axId val="-1079157248"/>
        <c:scaling>
          <c:orientation val="minMax"/>
          <c:max val="1"/>
          <c:min val="0"/>
        </c:scaling>
        <c:delete val="1"/>
        <c:axPos val="t"/>
        <c:numFmt formatCode="0%" sourceLinked="1"/>
        <c:majorTickMark val="out"/>
        <c:minorTickMark val="none"/>
        <c:tickLblPos val="nextTo"/>
        <c:crossAx val="-1079171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600161568968643"/>
          <c:y val="0.1360514615227304"/>
          <c:w val="0.76056071745096931"/>
          <c:h val="0.70311344401473808"/>
        </c:manualLayout>
      </c:layout>
      <c:lineChart>
        <c:grouping val="standard"/>
        <c:varyColors val="0"/>
        <c:ser>
          <c:idx val="0"/>
          <c:order val="0"/>
          <c:tx>
            <c:strRef>
              <c:f>Sheet1!$B$1</c:f>
              <c:strCache>
                <c:ptCount val="1"/>
                <c:pt idx="0">
                  <c:v>Visiting w/ Family or Friends Without Mask</c:v>
                </c:pt>
              </c:strCache>
            </c:strRef>
          </c:tx>
          <c:spPr>
            <a:ln w="28575" cap="rnd">
              <a:solidFill>
                <a:schemeClr val="accent1"/>
              </a:solidFill>
              <a:round/>
            </a:ln>
            <a:effectLst/>
          </c:spPr>
          <c:marker>
            <c:symbol val="none"/>
          </c:marker>
          <c:dLbls>
            <c:dLbl>
              <c:idx val="0"/>
              <c:layout>
                <c:manualLayout>
                  <c:x val="-3.7925735342989771E-2"/>
                  <c:y val="-2.3595176642985041E-1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84B-4389-887A-4B9C44BCFEE4}"/>
                </c:ext>
              </c:extLst>
            </c:dLbl>
            <c:dLbl>
              <c:idx val="34"/>
              <c:layout>
                <c:manualLayout>
                  <c:x val="-2.1211907373275747E-3"/>
                  <c:y val="-4.7190353285970082E-1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19-469B-B34F-2E85F4D0782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Helvetica" pitchFamily="2" charset="0"/>
                    <a:ea typeface="+mn-ea"/>
                    <a:cs typeface="Helvetica" panose="020B0604020202020204" pitchFamily="34" charset="0"/>
                  </a:defRPr>
                </a:pPr>
                <a:endParaRPr lang="en-US"/>
              </a:p>
            </c:txPr>
            <c:dLblPos val="l"/>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Sheet1!$A$2:$A$60</c:f>
              <c:strCache>
                <c:ptCount val="35"/>
                <c:pt idx="0">
                  <c:v>Wave 70 (6/27)</c:v>
                </c:pt>
                <c:pt idx="1">
                  <c:v>Wave 71 (7/04)</c:v>
                </c:pt>
                <c:pt idx="2">
                  <c:v>Wave 72 (7/11)</c:v>
                </c:pt>
                <c:pt idx="3">
                  <c:v>Wave 73 (7/18)</c:v>
                </c:pt>
                <c:pt idx="4">
                  <c:v>Wave 74 (7/25)</c:v>
                </c:pt>
                <c:pt idx="5">
                  <c:v>Wave 75 (08/01)</c:v>
                </c:pt>
                <c:pt idx="6">
                  <c:v>Wave 76 (08/08)</c:v>
                </c:pt>
                <c:pt idx="7">
                  <c:v>Wave 77 (08/15)</c:v>
                </c:pt>
                <c:pt idx="8">
                  <c:v>Wave 78 (08/22)</c:v>
                </c:pt>
                <c:pt idx="9">
                  <c:v>Wave 79 (08/29)</c:v>
                </c:pt>
                <c:pt idx="10">
                  <c:v>Wave 80 (09/05)</c:v>
                </c:pt>
                <c:pt idx="11">
                  <c:v>Wave 81 (09/12)</c:v>
                </c:pt>
                <c:pt idx="12">
                  <c:v>Wave 82 (09/19)</c:v>
                </c:pt>
                <c:pt idx="13">
                  <c:v>Wave 83 (09/26)</c:v>
                </c:pt>
                <c:pt idx="14">
                  <c:v>Wave 84 (10/03)</c:v>
                </c:pt>
                <c:pt idx="15">
                  <c:v>Wave 85 (10/10)</c:v>
                </c:pt>
                <c:pt idx="16">
                  <c:v>Wave 86 (10/15)</c:v>
                </c:pt>
                <c:pt idx="17">
                  <c:v>Wave 87 (10/24)</c:v>
                </c:pt>
                <c:pt idx="18">
                  <c:v>Wave 88 (10/31)</c:v>
                </c:pt>
                <c:pt idx="19">
                  <c:v>Wave 89 (11/07)</c:v>
                </c:pt>
                <c:pt idx="20">
                  <c:v>Wave 90 (11/14)</c:v>
                </c:pt>
                <c:pt idx="21">
                  <c:v>Wave 91 (11/21)</c:v>
                </c:pt>
                <c:pt idx="22">
                  <c:v>Wave 92 (11/28)</c:v>
                </c:pt>
                <c:pt idx="23">
                  <c:v>Wave 93 (12/05)</c:v>
                </c:pt>
                <c:pt idx="24">
                  <c:v>Wave 94 (12/12)</c:v>
                </c:pt>
                <c:pt idx="25">
                  <c:v>Wave 95 (12/19)</c:v>
                </c:pt>
                <c:pt idx="26">
                  <c:v>Wave 96 (12/26)</c:v>
                </c:pt>
                <c:pt idx="27">
                  <c:v>Wave 97 (1/2)</c:v>
                </c:pt>
                <c:pt idx="28">
                  <c:v>Wave 98 (1/9)</c:v>
                </c:pt>
                <c:pt idx="29">
                  <c:v>Wave 99 (1/16)</c:v>
                </c:pt>
                <c:pt idx="30">
                  <c:v>Wave 100 (1/23)</c:v>
                </c:pt>
                <c:pt idx="31">
                  <c:v>Wave 101 (1/30)</c:v>
                </c:pt>
                <c:pt idx="32">
                  <c:v>Wave 102 (2/6)</c:v>
                </c:pt>
                <c:pt idx="33">
                  <c:v>Wave 103 (2/13)</c:v>
                </c:pt>
                <c:pt idx="34">
                  <c:v>Wave 104 (2/20)</c:v>
                </c:pt>
              </c:strCache>
            </c:strRef>
          </c:cat>
          <c:val>
            <c:numRef>
              <c:f>Sheet1!$B$2:$B$60</c:f>
              <c:numCache>
                <c:formatCode>0%</c:formatCode>
                <c:ptCount val="35"/>
                <c:pt idx="0">
                  <c:v>0.52</c:v>
                </c:pt>
                <c:pt idx="1">
                  <c:v>0.52</c:v>
                </c:pt>
                <c:pt idx="2">
                  <c:v>0.55000000000000004</c:v>
                </c:pt>
                <c:pt idx="3">
                  <c:v>0.52</c:v>
                </c:pt>
                <c:pt idx="4">
                  <c:v>0.48</c:v>
                </c:pt>
                <c:pt idx="5">
                  <c:v>0.47</c:v>
                </c:pt>
                <c:pt idx="6">
                  <c:v>0.41</c:v>
                </c:pt>
                <c:pt idx="7">
                  <c:v>0.43</c:v>
                </c:pt>
                <c:pt idx="8">
                  <c:v>0.41</c:v>
                </c:pt>
                <c:pt idx="9">
                  <c:v>0.45</c:v>
                </c:pt>
                <c:pt idx="10">
                  <c:v>0.46</c:v>
                </c:pt>
                <c:pt idx="11">
                  <c:v>0.45</c:v>
                </c:pt>
                <c:pt idx="12">
                  <c:v>0.4</c:v>
                </c:pt>
                <c:pt idx="13">
                  <c:v>0.44</c:v>
                </c:pt>
                <c:pt idx="14">
                  <c:v>0.45</c:v>
                </c:pt>
                <c:pt idx="15">
                  <c:v>0.44</c:v>
                </c:pt>
                <c:pt idx="16">
                  <c:v>0.46</c:v>
                </c:pt>
                <c:pt idx="17">
                  <c:v>0.43</c:v>
                </c:pt>
                <c:pt idx="18">
                  <c:v>0.46</c:v>
                </c:pt>
                <c:pt idx="19">
                  <c:v>0.44</c:v>
                </c:pt>
                <c:pt idx="20">
                  <c:v>0.44</c:v>
                </c:pt>
                <c:pt idx="21">
                  <c:v>0.44</c:v>
                </c:pt>
                <c:pt idx="22">
                  <c:v>0.48</c:v>
                </c:pt>
                <c:pt idx="23">
                  <c:v>0.44</c:v>
                </c:pt>
                <c:pt idx="24">
                  <c:v>0.47</c:v>
                </c:pt>
                <c:pt idx="25">
                  <c:v>0.43</c:v>
                </c:pt>
                <c:pt idx="26">
                  <c:v>0.45</c:v>
                </c:pt>
                <c:pt idx="27">
                  <c:v>0.43</c:v>
                </c:pt>
                <c:pt idx="28">
                  <c:v>0.45</c:v>
                </c:pt>
                <c:pt idx="29">
                  <c:v>0.43</c:v>
                </c:pt>
                <c:pt idx="30">
                  <c:v>0.4</c:v>
                </c:pt>
                <c:pt idx="31">
                  <c:v>0.44</c:v>
                </c:pt>
                <c:pt idx="32">
                  <c:v>0.45</c:v>
                </c:pt>
                <c:pt idx="33">
                  <c:v>0.46</c:v>
                </c:pt>
                <c:pt idx="34">
                  <c:v>0.51</c:v>
                </c:pt>
              </c:numCache>
            </c:numRef>
          </c:val>
          <c:smooth val="0"/>
          <c:extLst>
            <c:ext xmlns:c16="http://schemas.microsoft.com/office/drawing/2014/chart" uri="{C3380CC4-5D6E-409C-BE32-E72D297353CC}">
              <c16:uniqueId val="{00000000-4AC0-7546-8789-C718CDDAB1D5}"/>
            </c:ext>
          </c:extLst>
        </c:ser>
        <c:ser>
          <c:idx val="1"/>
          <c:order val="1"/>
          <c:tx>
            <c:strRef>
              <c:f>Sheet1!$C$1</c:f>
              <c:strCache>
                <c:ptCount val="1"/>
                <c:pt idx="0">
                  <c:v>Stay in Hotel</c:v>
                </c:pt>
              </c:strCache>
            </c:strRef>
          </c:tx>
          <c:spPr>
            <a:ln w="28575" cap="rnd">
              <a:solidFill>
                <a:schemeClr val="accent2"/>
              </a:solidFill>
              <a:round/>
            </a:ln>
            <a:effectLst/>
          </c:spPr>
          <c:marker>
            <c:symbol val="none"/>
          </c:marker>
          <c:dLbls>
            <c:dLbl>
              <c:idx val="0"/>
              <c:layout>
                <c:manualLayout>
                  <c:x val="-3.5826244329665663E-2"/>
                  <c:y val="0"/>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951-4415-9017-0CDCE9AA8A95}"/>
                </c:ext>
              </c:extLst>
            </c:dLbl>
            <c:dLbl>
              <c:idx val="34"/>
              <c:layout>
                <c:manualLayout>
                  <c:x val="-2.1916721243465946E-3"/>
                  <c:y val="5.148098010868161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19-469B-B34F-2E85F4D0782D}"/>
                </c:ext>
              </c:extLst>
            </c:dLbl>
            <c:spPr>
              <a:noFill/>
              <a:ln>
                <a:noFill/>
              </a:ln>
              <a:effectLst/>
            </c:spPr>
            <c:txPr>
              <a:bodyPr/>
              <a:lstStyle/>
              <a:p>
                <a:pPr>
                  <a:defRPr sz="1200" b="1" i="0">
                    <a:solidFill>
                      <a:srgbClr val="FF8769"/>
                    </a:solidFill>
                    <a:latin typeface="Helvetica" pitchFamily="2" charset="0"/>
                  </a:defRPr>
                </a:pPr>
                <a:endParaRPr lang="en-US"/>
              </a:p>
            </c:txPr>
            <c:dLblPos val="l"/>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Sheet1!$A$2:$A$60</c:f>
              <c:strCache>
                <c:ptCount val="35"/>
                <c:pt idx="0">
                  <c:v>Wave 70 (6/27)</c:v>
                </c:pt>
                <c:pt idx="1">
                  <c:v>Wave 71 (7/04)</c:v>
                </c:pt>
                <c:pt idx="2">
                  <c:v>Wave 72 (7/11)</c:v>
                </c:pt>
                <c:pt idx="3">
                  <c:v>Wave 73 (7/18)</c:v>
                </c:pt>
                <c:pt idx="4">
                  <c:v>Wave 74 (7/25)</c:v>
                </c:pt>
                <c:pt idx="5">
                  <c:v>Wave 75 (08/01)</c:v>
                </c:pt>
                <c:pt idx="6">
                  <c:v>Wave 76 (08/08)</c:v>
                </c:pt>
                <c:pt idx="7">
                  <c:v>Wave 77 (08/15)</c:v>
                </c:pt>
                <c:pt idx="8">
                  <c:v>Wave 78 (08/22)</c:v>
                </c:pt>
                <c:pt idx="9">
                  <c:v>Wave 79 (08/29)</c:v>
                </c:pt>
                <c:pt idx="10">
                  <c:v>Wave 80 (09/05)</c:v>
                </c:pt>
                <c:pt idx="11">
                  <c:v>Wave 81 (09/12)</c:v>
                </c:pt>
                <c:pt idx="12">
                  <c:v>Wave 82 (09/19)</c:v>
                </c:pt>
                <c:pt idx="13">
                  <c:v>Wave 83 (09/26)</c:v>
                </c:pt>
                <c:pt idx="14">
                  <c:v>Wave 84 (10/03)</c:v>
                </c:pt>
                <c:pt idx="15">
                  <c:v>Wave 85 (10/10)</c:v>
                </c:pt>
                <c:pt idx="16">
                  <c:v>Wave 86 (10/15)</c:v>
                </c:pt>
                <c:pt idx="17">
                  <c:v>Wave 87 (10/24)</c:v>
                </c:pt>
                <c:pt idx="18">
                  <c:v>Wave 88 (10/31)</c:v>
                </c:pt>
                <c:pt idx="19">
                  <c:v>Wave 89 (11/07)</c:v>
                </c:pt>
                <c:pt idx="20">
                  <c:v>Wave 90 (11/14)</c:v>
                </c:pt>
                <c:pt idx="21">
                  <c:v>Wave 91 (11/21)</c:v>
                </c:pt>
                <c:pt idx="22">
                  <c:v>Wave 92 (11/28)</c:v>
                </c:pt>
                <c:pt idx="23">
                  <c:v>Wave 93 (12/05)</c:v>
                </c:pt>
                <c:pt idx="24">
                  <c:v>Wave 94 (12/12)</c:v>
                </c:pt>
                <c:pt idx="25">
                  <c:v>Wave 95 (12/19)</c:v>
                </c:pt>
                <c:pt idx="26">
                  <c:v>Wave 96 (12/26)</c:v>
                </c:pt>
                <c:pt idx="27">
                  <c:v>Wave 97 (1/2)</c:v>
                </c:pt>
                <c:pt idx="28">
                  <c:v>Wave 98 (1/9)</c:v>
                </c:pt>
                <c:pt idx="29">
                  <c:v>Wave 99 (1/16)</c:v>
                </c:pt>
                <c:pt idx="30">
                  <c:v>Wave 100 (1/23)</c:v>
                </c:pt>
                <c:pt idx="31">
                  <c:v>Wave 101 (1/30)</c:v>
                </c:pt>
                <c:pt idx="32">
                  <c:v>Wave 102 (2/6)</c:v>
                </c:pt>
                <c:pt idx="33">
                  <c:v>Wave 103 (2/13)</c:v>
                </c:pt>
                <c:pt idx="34">
                  <c:v>Wave 104 (2/20)</c:v>
                </c:pt>
              </c:strCache>
            </c:strRef>
          </c:cat>
          <c:val>
            <c:numRef>
              <c:f>Sheet1!$C$2:$C$60</c:f>
              <c:numCache>
                <c:formatCode>0%</c:formatCode>
                <c:ptCount val="35"/>
                <c:pt idx="0">
                  <c:v>0.4</c:v>
                </c:pt>
                <c:pt idx="1">
                  <c:v>0.38</c:v>
                </c:pt>
                <c:pt idx="2">
                  <c:v>0.4</c:v>
                </c:pt>
                <c:pt idx="3">
                  <c:v>0.39</c:v>
                </c:pt>
                <c:pt idx="4">
                  <c:v>0.4</c:v>
                </c:pt>
                <c:pt idx="5">
                  <c:v>0.37</c:v>
                </c:pt>
                <c:pt idx="6">
                  <c:v>0.32</c:v>
                </c:pt>
                <c:pt idx="7">
                  <c:v>0.34</c:v>
                </c:pt>
                <c:pt idx="8">
                  <c:v>0.33</c:v>
                </c:pt>
                <c:pt idx="9">
                  <c:v>0.37</c:v>
                </c:pt>
                <c:pt idx="10">
                  <c:v>0.34</c:v>
                </c:pt>
                <c:pt idx="11">
                  <c:v>0.37</c:v>
                </c:pt>
                <c:pt idx="12">
                  <c:v>0.36</c:v>
                </c:pt>
                <c:pt idx="13">
                  <c:v>0.35</c:v>
                </c:pt>
                <c:pt idx="14">
                  <c:v>0.37</c:v>
                </c:pt>
                <c:pt idx="15">
                  <c:v>0.36</c:v>
                </c:pt>
                <c:pt idx="16">
                  <c:v>0.39</c:v>
                </c:pt>
                <c:pt idx="17">
                  <c:v>0.36</c:v>
                </c:pt>
                <c:pt idx="18">
                  <c:v>0.36</c:v>
                </c:pt>
                <c:pt idx="19">
                  <c:v>0.37</c:v>
                </c:pt>
                <c:pt idx="20">
                  <c:v>0.34</c:v>
                </c:pt>
                <c:pt idx="21">
                  <c:v>0.4</c:v>
                </c:pt>
                <c:pt idx="22">
                  <c:v>0.38</c:v>
                </c:pt>
                <c:pt idx="23">
                  <c:v>0.37</c:v>
                </c:pt>
                <c:pt idx="24">
                  <c:v>0.4</c:v>
                </c:pt>
                <c:pt idx="25">
                  <c:v>0.37</c:v>
                </c:pt>
                <c:pt idx="26">
                  <c:v>0.38</c:v>
                </c:pt>
                <c:pt idx="27">
                  <c:v>0.34</c:v>
                </c:pt>
                <c:pt idx="28">
                  <c:v>0.36</c:v>
                </c:pt>
                <c:pt idx="29">
                  <c:v>0.35</c:v>
                </c:pt>
                <c:pt idx="30">
                  <c:v>0.35</c:v>
                </c:pt>
                <c:pt idx="31">
                  <c:v>0.36</c:v>
                </c:pt>
                <c:pt idx="32">
                  <c:v>0.4</c:v>
                </c:pt>
                <c:pt idx="33">
                  <c:v>0.41</c:v>
                </c:pt>
                <c:pt idx="34">
                  <c:v>0.42</c:v>
                </c:pt>
              </c:numCache>
            </c:numRef>
          </c:val>
          <c:smooth val="0"/>
          <c:extLst>
            <c:ext xmlns:c16="http://schemas.microsoft.com/office/drawing/2014/chart" uri="{C3380CC4-5D6E-409C-BE32-E72D297353CC}">
              <c16:uniqueId val="{00000001-4AC0-7546-8789-C718CDDAB1D5}"/>
            </c:ext>
          </c:extLst>
        </c:ser>
        <c:ser>
          <c:idx val="2"/>
          <c:order val="2"/>
          <c:tx>
            <c:strRef>
              <c:f>Sheet1!$D$1</c:f>
              <c:strCache>
                <c:ptCount val="1"/>
                <c:pt idx="0">
                  <c:v>Got Out for Dinner or Drinks Indoors</c:v>
                </c:pt>
              </c:strCache>
            </c:strRef>
          </c:tx>
          <c:spPr>
            <a:ln w="28575" cap="rnd">
              <a:solidFill>
                <a:schemeClr val="accent3">
                  <a:lumMod val="75000"/>
                </a:schemeClr>
              </a:solidFill>
              <a:round/>
            </a:ln>
            <a:effectLst/>
          </c:spPr>
          <c:marker>
            <c:symbol val="none"/>
          </c:marker>
          <c:dLbls>
            <c:dLbl>
              <c:idx val="0"/>
              <c:layout>
                <c:manualLayout>
                  <c:x val="-3.4719558405490611E-2"/>
                  <c:y val="-5.14809801086816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C1E-4B1F-81A3-A9CBF8E9B01E}"/>
                </c:ext>
              </c:extLst>
            </c:dLbl>
            <c:dLbl>
              <c:idx val="1"/>
              <c:delete val="1"/>
              <c:extLst>
                <c:ext xmlns:c15="http://schemas.microsoft.com/office/drawing/2012/chart" uri="{CE6537A1-D6FC-4f65-9D91-7224C49458BB}"/>
                <c:ext xmlns:c16="http://schemas.microsoft.com/office/drawing/2014/chart" uri="{C3380CC4-5D6E-409C-BE32-E72D297353CC}">
                  <c16:uniqueId val="{00000003-4F9C-47A7-A83C-E978F3C8D3B3}"/>
                </c:ext>
              </c:extLst>
            </c:dLbl>
            <c:dLbl>
              <c:idx val="2"/>
              <c:delete val="1"/>
              <c:extLst>
                <c:ext xmlns:c15="http://schemas.microsoft.com/office/drawing/2012/chart" uri="{CE6537A1-D6FC-4f65-9D91-7224C49458BB}"/>
                <c:ext xmlns:c16="http://schemas.microsoft.com/office/drawing/2014/chart" uri="{C3380CC4-5D6E-409C-BE32-E72D297353CC}">
                  <c16:uniqueId val="{0000000C-4F9C-47A7-A83C-E978F3C8D3B3}"/>
                </c:ext>
              </c:extLst>
            </c:dLbl>
            <c:dLbl>
              <c:idx val="3"/>
              <c:delete val="1"/>
              <c:extLst>
                <c:ext xmlns:c15="http://schemas.microsoft.com/office/drawing/2012/chart" uri="{CE6537A1-D6FC-4f65-9D91-7224C49458BB}"/>
                <c:ext xmlns:c16="http://schemas.microsoft.com/office/drawing/2014/chart" uri="{C3380CC4-5D6E-409C-BE32-E72D297353CC}">
                  <c16:uniqueId val="{00000006-0487-4170-BFDF-DA008A9EF4AC}"/>
                </c:ext>
              </c:extLst>
            </c:dLbl>
            <c:dLbl>
              <c:idx val="4"/>
              <c:delete val="1"/>
              <c:extLst>
                <c:ext xmlns:c15="http://schemas.microsoft.com/office/drawing/2012/chart" uri="{CE6537A1-D6FC-4f65-9D91-7224C49458BB}"/>
                <c:ext xmlns:c16="http://schemas.microsoft.com/office/drawing/2014/chart" uri="{C3380CC4-5D6E-409C-BE32-E72D297353CC}">
                  <c16:uniqueId val="{00000002-B760-4346-93A5-4C1DC8BEE4F4}"/>
                </c:ext>
              </c:extLst>
            </c:dLbl>
            <c:dLbl>
              <c:idx val="5"/>
              <c:delete val="1"/>
              <c:extLst>
                <c:ext xmlns:c15="http://schemas.microsoft.com/office/drawing/2012/chart" uri="{CE6537A1-D6FC-4f65-9D91-7224C49458BB}"/>
                <c:ext xmlns:c16="http://schemas.microsoft.com/office/drawing/2014/chart" uri="{C3380CC4-5D6E-409C-BE32-E72D297353CC}">
                  <c16:uniqueId val="{00000003-B760-4346-93A5-4C1DC8BEE4F4}"/>
                </c:ext>
              </c:extLst>
            </c:dLbl>
            <c:dLbl>
              <c:idx val="6"/>
              <c:delete val="1"/>
              <c:extLst>
                <c:ext xmlns:c15="http://schemas.microsoft.com/office/drawing/2012/chart" uri="{CE6537A1-D6FC-4f65-9D91-7224C49458BB}"/>
                <c:ext xmlns:c16="http://schemas.microsoft.com/office/drawing/2014/chart" uri="{C3380CC4-5D6E-409C-BE32-E72D297353CC}">
                  <c16:uniqueId val="{00000000-119D-40D7-BFD4-54C29AE9759A}"/>
                </c:ext>
              </c:extLst>
            </c:dLbl>
            <c:dLbl>
              <c:idx val="7"/>
              <c:delete val="1"/>
              <c:extLst>
                <c:ext xmlns:c15="http://schemas.microsoft.com/office/drawing/2012/chart" uri="{CE6537A1-D6FC-4f65-9D91-7224C49458BB}"/>
                <c:ext xmlns:c16="http://schemas.microsoft.com/office/drawing/2014/chart" uri="{C3380CC4-5D6E-409C-BE32-E72D297353CC}">
                  <c16:uniqueId val="{00000000-C1A8-413A-87DE-0CD08061A80B}"/>
                </c:ext>
              </c:extLst>
            </c:dLbl>
            <c:dLbl>
              <c:idx val="8"/>
              <c:delete val="1"/>
              <c:extLst>
                <c:ext xmlns:c15="http://schemas.microsoft.com/office/drawing/2012/chart" uri="{CE6537A1-D6FC-4f65-9D91-7224C49458BB}"/>
                <c:ext xmlns:c16="http://schemas.microsoft.com/office/drawing/2014/chart" uri="{C3380CC4-5D6E-409C-BE32-E72D297353CC}">
                  <c16:uniqueId val="{00000000-FA8B-C344-B80E-C42EEEC70128}"/>
                </c:ext>
              </c:extLst>
            </c:dLbl>
            <c:dLbl>
              <c:idx val="9"/>
              <c:delete val="1"/>
              <c:extLst>
                <c:ext xmlns:c15="http://schemas.microsoft.com/office/drawing/2012/chart" uri="{CE6537A1-D6FC-4f65-9D91-7224C49458BB}"/>
                <c:ext xmlns:c16="http://schemas.microsoft.com/office/drawing/2014/chart" uri="{C3380CC4-5D6E-409C-BE32-E72D297353CC}">
                  <c16:uniqueId val="{00000000-DB82-914B-932F-CD1944805827}"/>
                </c:ext>
              </c:extLst>
            </c:dLbl>
            <c:dLbl>
              <c:idx val="10"/>
              <c:delete val="1"/>
              <c:extLst>
                <c:ext xmlns:c15="http://schemas.microsoft.com/office/drawing/2012/chart" uri="{CE6537A1-D6FC-4f65-9D91-7224C49458BB}"/>
                <c:ext xmlns:c16="http://schemas.microsoft.com/office/drawing/2014/chart" uri="{C3380CC4-5D6E-409C-BE32-E72D297353CC}">
                  <c16:uniqueId val="{00000001-DB82-914B-932F-CD1944805827}"/>
                </c:ext>
              </c:extLst>
            </c:dLbl>
            <c:dLbl>
              <c:idx val="11"/>
              <c:delete val="1"/>
              <c:extLst>
                <c:ext xmlns:c15="http://schemas.microsoft.com/office/drawing/2012/chart" uri="{CE6537A1-D6FC-4f65-9D91-7224C49458BB}"/>
                <c:ext xmlns:c16="http://schemas.microsoft.com/office/drawing/2014/chart" uri="{C3380CC4-5D6E-409C-BE32-E72D297353CC}">
                  <c16:uniqueId val="{00000004-B760-4346-93A5-4C1DC8BEE4F4}"/>
                </c:ext>
              </c:extLst>
            </c:dLbl>
            <c:dLbl>
              <c:idx val="12"/>
              <c:delete val="1"/>
              <c:extLst>
                <c:ext xmlns:c15="http://schemas.microsoft.com/office/drawing/2012/chart" uri="{CE6537A1-D6FC-4f65-9D91-7224C49458BB}"/>
                <c:ext xmlns:c16="http://schemas.microsoft.com/office/drawing/2014/chart" uri="{C3380CC4-5D6E-409C-BE32-E72D297353CC}">
                  <c16:uniqueId val="{00000002-3306-F64D-981A-E9C347DFBE60}"/>
                </c:ext>
              </c:extLst>
            </c:dLbl>
            <c:dLbl>
              <c:idx val="13"/>
              <c:delete val="1"/>
              <c:extLst>
                <c:ext xmlns:c15="http://schemas.microsoft.com/office/drawing/2012/chart" uri="{CE6537A1-D6FC-4f65-9D91-7224C49458BB}"/>
                <c:ext xmlns:c16="http://schemas.microsoft.com/office/drawing/2014/chart" uri="{C3380CC4-5D6E-409C-BE32-E72D297353CC}">
                  <c16:uniqueId val="{00000003-3306-F64D-981A-E9C347DFBE60}"/>
                </c:ext>
              </c:extLst>
            </c:dLbl>
            <c:dLbl>
              <c:idx val="14"/>
              <c:delete val="1"/>
              <c:extLst>
                <c:ext xmlns:c15="http://schemas.microsoft.com/office/drawing/2012/chart" uri="{CE6537A1-D6FC-4f65-9D91-7224C49458BB}"/>
                <c:ext xmlns:c16="http://schemas.microsoft.com/office/drawing/2014/chart" uri="{C3380CC4-5D6E-409C-BE32-E72D297353CC}">
                  <c16:uniqueId val="{00000002-9CDF-4464-8D8A-5CA184EDF4D3}"/>
                </c:ext>
              </c:extLst>
            </c:dLbl>
            <c:dLbl>
              <c:idx val="15"/>
              <c:delete val="1"/>
              <c:extLst>
                <c:ext xmlns:c15="http://schemas.microsoft.com/office/drawing/2012/chart" uri="{CE6537A1-D6FC-4f65-9D91-7224C49458BB}"/>
                <c:ext xmlns:c16="http://schemas.microsoft.com/office/drawing/2014/chart" uri="{C3380CC4-5D6E-409C-BE32-E72D297353CC}">
                  <c16:uniqueId val="{00000003-9CDF-4464-8D8A-5CA184EDF4D3}"/>
                </c:ext>
              </c:extLst>
            </c:dLbl>
            <c:dLbl>
              <c:idx val="16"/>
              <c:delete val="1"/>
              <c:extLst>
                <c:ext xmlns:c15="http://schemas.microsoft.com/office/drawing/2012/chart" uri="{CE6537A1-D6FC-4f65-9D91-7224C49458BB}"/>
                <c:ext xmlns:c16="http://schemas.microsoft.com/office/drawing/2014/chart" uri="{C3380CC4-5D6E-409C-BE32-E72D297353CC}">
                  <c16:uniqueId val="{00000004-9CDF-4464-8D8A-5CA184EDF4D3}"/>
                </c:ext>
              </c:extLst>
            </c:dLbl>
            <c:dLbl>
              <c:idx val="17"/>
              <c:delete val="1"/>
              <c:extLst>
                <c:ext xmlns:c15="http://schemas.microsoft.com/office/drawing/2012/chart" uri="{CE6537A1-D6FC-4f65-9D91-7224C49458BB}"/>
                <c:ext xmlns:c16="http://schemas.microsoft.com/office/drawing/2014/chart" uri="{C3380CC4-5D6E-409C-BE32-E72D297353CC}">
                  <c16:uniqueId val="{00000007-D8BF-4453-AA44-1D38B58B417C}"/>
                </c:ext>
              </c:extLst>
            </c:dLbl>
            <c:dLbl>
              <c:idx val="18"/>
              <c:delete val="1"/>
              <c:extLst>
                <c:ext xmlns:c15="http://schemas.microsoft.com/office/drawing/2012/chart" uri="{CE6537A1-D6FC-4f65-9D91-7224C49458BB}"/>
                <c:ext xmlns:c16="http://schemas.microsoft.com/office/drawing/2014/chart" uri="{C3380CC4-5D6E-409C-BE32-E72D297353CC}">
                  <c16:uniqueId val="{00000006-D8BF-4453-AA44-1D38B58B417C}"/>
                </c:ext>
              </c:extLst>
            </c:dLbl>
            <c:dLbl>
              <c:idx val="19"/>
              <c:delete val="1"/>
              <c:extLst>
                <c:ext xmlns:c15="http://schemas.microsoft.com/office/drawing/2012/chart" uri="{CE6537A1-D6FC-4f65-9D91-7224C49458BB}"/>
                <c:ext xmlns:c16="http://schemas.microsoft.com/office/drawing/2014/chart" uri="{C3380CC4-5D6E-409C-BE32-E72D297353CC}">
                  <c16:uniqueId val="{00000004-05EE-4E1E-8927-29D08582B637}"/>
                </c:ext>
              </c:extLst>
            </c:dLbl>
            <c:dLbl>
              <c:idx val="20"/>
              <c:delete val="1"/>
              <c:extLst>
                <c:ext xmlns:c15="http://schemas.microsoft.com/office/drawing/2012/chart" uri="{CE6537A1-D6FC-4f65-9D91-7224C49458BB}"/>
                <c:ext xmlns:c16="http://schemas.microsoft.com/office/drawing/2014/chart" uri="{C3380CC4-5D6E-409C-BE32-E72D297353CC}">
                  <c16:uniqueId val="{00000001-A224-497E-9988-1A1DEE504CC5}"/>
                </c:ext>
              </c:extLst>
            </c:dLbl>
            <c:dLbl>
              <c:idx val="21"/>
              <c:delete val="1"/>
              <c:extLst>
                <c:ext xmlns:c15="http://schemas.microsoft.com/office/drawing/2012/chart" uri="{CE6537A1-D6FC-4f65-9D91-7224C49458BB}"/>
                <c:ext xmlns:c16="http://schemas.microsoft.com/office/drawing/2014/chart" uri="{C3380CC4-5D6E-409C-BE32-E72D297353CC}">
                  <c16:uniqueId val="{00000001-98C8-4CC8-A0A6-B3B7F65349A1}"/>
                </c:ext>
              </c:extLst>
            </c:dLbl>
            <c:dLbl>
              <c:idx val="22"/>
              <c:delete val="1"/>
              <c:extLst>
                <c:ext xmlns:c15="http://schemas.microsoft.com/office/drawing/2012/chart" uri="{CE6537A1-D6FC-4f65-9D91-7224C49458BB}"/>
                <c:ext xmlns:c16="http://schemas.microsoft.com/office/drawing/2014/chart" uri="{C3380CC4-5D6E-409C-BE32-E72D297353CC}">
                  <c16:uniqueId val="{00000004-CFE6-415C-AE9A-D09EB7D3BB76}"/>
                </c:ext>
              </c:extLst>
            </c:dLbl>
            <c:dLbl>
              <c:idx val="23"/>
              <c:delete val="1"/>
              <c:extLst>
                <c:ext xmlns:c15="http://schemas.microsoft.com/office/drawing/2012/chart" uri="{CE6537A1-D6FC-4f65-9D91-7224C49458BB}"/>
                <c:ext xmlns:c16="http://schemas.microsoft.com/office/drawing/2014/chart" uri="{C3380CC4-5D6E-409C-BE32-E72D297353CC}">
                  <c16:uniqueId val="{00000003-5F31-4A56-85A8-B094C51B8D9D}"/>
                </c:ext>
              </c:extLst>
            </c:dLbl>
            <c:dLbl>
              <c:idx val="24"/>
              <c:delete val="1"/>
              <c:extLst>
                <c:ext xmlns:c15="http://schemas.microsoft.com/office/drawing/2012/chart" uri="{CE6537A1-D6FC-4f65-9D91-7224C49458BB}"/>
                <c:ext xmlns:c16="http://schemas.microsoft.com/office/drawing/2014/chart" uri="{C3380CC4-5D6E-409C-BE32-E72D297353CC}">
                  <c16:uniqueId val="{00000001-A439-4C8F-9123-7A3A7823DA81}"/>
                </c:ext>
              </c:extLst>
            </c:dLbl>
            <c:dLbl>
              <c:idx val="25"/>
              <c:delete val="1"/>
              <c:extLst>
                <c:ext xmlns:c15="http://schemas.microsoft.com/office/drawing/2012/chart" uri="{CE6537A1-D6FC-4f65-9D91-7224C49458BB}"/>
                <c:ext xmlns:c16="http://schemas.microsoft.com/office/drawing/2014/chart" uri="{C3380CC4-5D6E-409C-BE32-E72D297353CC}">
                  <c16:uniqueId val="{00000006-A070-443C-A640-E6F02CD81A40}"/>
                </c:ext>
              </c:extLst>
            </c:dLbl>
            <c:dLbl>
              <c:idx val="26"/>
              <c:delete val="1"/>
              <c:extLst>
                <c:ext xmlns:c15="http://schemas.microsoft.com/office/drawing/2012/chart" uri="{CE6537A1-D6FC-4f65-9D91-7224C49458BB}"/>
                <c:ext xmlns:c16="http://schemas.microsoft.com/office/drawing/2014/chart" uri="{C3380CC4-5D6E-409C-BE32-E72D297353CC}">
                  <c16:uniqueId val="{00000004-CC22-40D0-A995-794F1ECC2EFF}"/>
                </c:ext>
              </c:extLst>
            </c:dLbl>
            <c:dLbl>
              <c:idx val="27"/>
              <c:delete val="1"/>
              <c:extLst>
                <c:ext xmlns:c15="http://schemas.microsoft.com/office/drawing/2012/chart" uri="{CE6537A1-D6FC-4f65-9D91-7224C49458BB}"/>
                <c:ext xmlns:c16="http://schemas.microsoft.com/office/drawing/2014/chart" uri="{C3380CC4-5D6E-409C-BE32-E72D297353CC}">
                  <c16:uniqueId val="{00000001-BF4B-4941-A26C-5451AE38A206}"/>
                </c:ext>
              </c:extLst>
            </c:dLbl>
            <c:dLbl>
              <c:idx val="28"/>
              <c:delete val="1"/>
              <c:extLst>
                <c:ext xmlns:c15="http://schemas.microsoft.com/office/drawing/2012/chart" uri="{CE6537A1-D6FC-4f65-9D91-7224C49458BB}"/>
                <c:ext xmlns:c16="http://schemas.microsoft.com/office/drawing/2014/chart" uri="{C3380CC4-5D6E-409C-BE32-E72D297353CC}">
                  <c16:uniqueId val="{00000006-CC22-40D0-A995-794F1ECC2EFF}"/>
                </c:ext>
              </c:extLst>
            </c:dLbl>
            <c:dLbl>
              <c:idx val="29"/>
              <c:delete val="1"/>
              <c:extLst>
                <c:ext xmlns:c15="http://schemas.microsoft.com/office/drawing/2012/chart" uri="{CE6537A1-D6FC-4f65-9D91-7224C49458BB}"/>
                <c:ext xmlns:c16="http://schemas.microsoft.com/office/drawing/2014/chart" uri="{C3380CC4-5D6E-409C-BE32-E72D297353CC}">
                  <c16:uniqueId val="{00000002-C01E-4C63-B975-14CEE900D187}"/>
                </c:ext>
              </c:extLst>
            </c:dLbl>
            <c:dLbl>
              <c:idx val="30"/>
              <c:delete val="1"/>
              <c:extLst>
                <c:ext xmlns:c15="http://schemas.microsoft.com/office/drawing/2012/chart" uri="{CE6537A1-D6FC-4f65-9D91-7224C49458BB}"/>
                <c:ext xmlns:c16="http://schemas.microsoft.com/office/drawing/2014/chart" uri="{C3380CC4-5D6E-409C-BE32-E72D297353CC}">
                  <c16:uniqueId val="{00000008-CC22-40D0-A995-794F1ECC2EFF}"/>
                </c:ext>
              </c:extLst>
            </c:dLbl>
            <c:dLbl>
              <c:idx val="31"/>
              <c:delete val="1"/>
              <c:extLst>
                <c:ext xmlns:c15="http://schemas.microsoft.com/office/drawing/2012/chart" uri="{CE6537A1-D6FC-4f65-9D91-7224C49458BB}"/>
                <c:ext xmlns:c16="http://schemas.microsoft.com/office/drawing/2014/chart" uri="{C3380CC4-5D6E-409C-BE32-E72D297353CC}">
                  <c16:uniqueId val="{00000002-DDE6-4234-A091-CB7AF9641D3E}"/>
                </c:ext>
              </c:extLst>
            </c:dLbl>
            <c:dLbl>
              <c:idx val="32"/>
              <c:delete val="1"/>
              <c:extLst>
                <c:ext xmlns:c15="http://schemas.microsoft.com/office/drawing/2012/chart" uri="{CE6537A1-D6FC-4f65-9D91-7224C49458BB}"/>
                <c:ext xmlns:c16="http://schemas.microsoft.com/office/drawing/2014/chart" uri="{C3380CC4-5D6E-409C-BE32-E72D297353CC}">
                  <c16:uniqueId val="{00000007-17B4-4158-8787-277C97F51BCA}"/>
                </c:ext>
              </c:extLst>
            </c:dLbl>
            <c:dLbl>
              <c:idx val="33"/>
              <c:delete val="1"/>
              <c:extLst>
                <c:ext xmlns:c15="http://schemas.microsoft.com/office/drawing/2012/chart" uri="{CE6537A1-D6FC-4f65-9D91-7224C49458BB}"/>
                <c:ext xmlns:c16="http://schemas.microsoft.com/office/drawing/2014/chart" uri="{C3380CC4-5D6E-409C-BE32-E72D297353CC}">
                  <c16:uniqueId val="{00000002-5B0C-47BB-A7E5-E09BBAE7E02B}"/>
                </c:ext>
              </c:extLst>
            </c:dLbl>
            <c:dLbl>
              <c:idx val="34"/>
              <c:layout>
                <c:manualLayout>
                  <c:x val="-3.2061769374993154E-3"/>
                  <c:y val="-5.148098010868161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319-469B-B34F-2E85F4D0782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3">
                        <a:lumMod val="75000"/>
                      </a:schemeClr>
                    </a:solidFill>
                    <a:latin typeface="Helvetica" pitchFamily="2" charset="0"/>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Sheet1!$A$2:$A$60</c:f>
              <c:strCache>
                <c:ptCount val="35"/>
                <c:pt idx="0">
                  <c:v>Wave 70 (6/27)</c:v>
                </c:pt>
                <c:pt idx="1">
                  <c:v>Wave 71 (7/04)</c:v>
                </c:pt>
                <c:pt idx="2">
                  <c:v>Wave 72 (7/11)</c:v>
                </c:pt>
                <c:pt idx="3">
                  <c:v>Wave 73 (7/18)</c:v>
                </c:pt>
                <c:pt idx="4">
                  <c:v>Wave 74 (7/25)</c:v>
                </c:pt>
                <c:pt idx="5">
                  <c:v>Wave 75 (08/01)</c:v>
                </c:pt>
                <c:pt idx="6">
                  <c:v>Wave 76 (08/08)</c:v>
                </c:pt>
                <c:pt idx="7">
                  <c:v>Wave 77 (08/15)</c:v>
                </c:pt>
                <c:pt idx="8">
                  <c:v>Wave 78 (08/22)</c:v>
                </c:pt>
                <c:pt idx="9">
                  <c:v>Wave 79 (08/29)</c:v>
                </c:pt>
                <c:pt idx="10">
                  <c:v>Wave 80 (09/05)</c:v>
                </c:pt>
                <c:pt idx="11">
                  <c:v>Wave 81 (09/12)</c:v>
                </c:pt>
                <c:pt idx="12">
                  <c:v>Wave 82 (09/19)</c:v>
                </c:pt>
                <c:pt idx="13">
                  <c:v>Wave 83 (09/26)</c:v>
                </c:pt>
                <c:pt idx="14">
                  <c:v>Wave 84 (10/03)</c:v>
                </c:pt>
                <c:pt idx="15">
                  <c:v>Wave 85 (10/10)</c:v>
                </c:pt>
                <c:pt idx="16">
                  <c:v>Wave 86 (10/15)</c:v>
                </c:pt>
                <c:pt idx="17">
                  <c:v>Wave 87 (10/24)</c:v>
                </c:pt>
                <c:pt idx="18">
                  <c:v>Wave 88 (10/31)</c:v>
                </c:pt>
                <c:pt idx="19">
                  <c:v>Wave 89 (11/07)</c:v>
                </c:pt>
                <c:pt idx="20">
                  <c:v>Wave 90 (11/14)</c:v>
                </c:pt>
                <c:pt idx="21">
                  <c:v>Wave 91 (11/21)</c:v>
                </c:pt>
                <c:pt idx="22">
                  <c:v>Wave 92 (11/28)</c:v>
                </c:pt>
                <c:pt idx="23">
                  <c:v>Wave 93 (12/05)</c:v>
                </c:pt>
                <c:pt idx="24">
                  <c:v>Wave 94 (12/12)</c:v>
                </c:pt>
                <c:pt idx="25">
                  <c:v>Wave 95 (12/19)</c:v>
                </c:pt>
                <c:pt idx="26">
                  <c:v>Wave 96 (12/26)</c:v>
                </c:pt>
                <c:pt idx="27">
                  <c:v>Wave 97 (1/2)</c:v>
                </c:pt>
                <c:pt idx="28">
                  <c:v>Wave 98 (1/9)</c:v>
                </c:pt>
                <c:pt idx="29">
                  <c:v>Wave 99 (1/16)</c:v>
                </c:pt>
                <c:pt idx="30">
                  <c:v>Wave 100 (1/23)</c:v>
                </c:pt>
                <c:pt idx="31">
                  <c:v>Wave 101 (1/30)</c:v>
                </c:pt>
                <c:pt idx="32">
                  <c:v>Wave 102 (2/6)</c:v>
                </c:pt>
                <c:pt idx="33">
                  <c:v>Wave 103 (2/13)</c:v>
                </c:pt>
                <c:pt idx="34">
                  <c:v>Wave 104 (2/20)</c:v>
                </c:pt>
              </c:strCache>
            </c:strRef>
          </c:cat>
          <c:val>
            <c:numRef>
              <c:f>Sheet1!$D$2:$D$60</c:f>
              <c:numCache>
                <c:formatCode>0%</c:formatCode>
                <c:ptCount val="35"/>
                <c:pt idx="0">
                  <c:v>0.45</c:v>
                </c:pt>
                <c:pt idx="1">
                  <c:v>0.42</c:v>
                </c:pt>
                <c:pt idx="2">
                  <c:v>0.43</c:v>
                </c:pt>
                <c:pt idx="3">
                  <c:v>0.42</c:v>
                </c:pt>
                <c:pt idx="4">
                  <c:v>0.41</c:v>
                </c:pt>
                <c:pt idx="5">
                  <c:v>0.36</c:v>
                </c:pt>
                <c:pt idx="6">
                  <c:v>0.32</c:v>
                </c:pt>
                <c:pt idx="7">
                  <c:v>0.33</c:v>
                </c:pt>
                <c:pt idx="8">
                  <c:v>0.34</c:v>
                </c:pt>
                <c:pt idx="9">
                  <c:v>0.36</c:v>
                </c:pt>
                <c:pt idx="10">
                  <c:v>0.37</c:v>
                </c:pt>
                <c:pt idx="11">
                  <c:v>0.36</c:v>
                </c:pt>
                <c:pt idx="12">
                  <c:v>0.37</c:v>
                </c:pt>
                <c:pt idx="13">
                  <c:v>0.35</c:v>
                </c:pt>
                <c:pt idx="14">
                  <c:v>0.38</c:v>
                </c:pt>
                <c:pt idx="15">
                  <c:v>0.39</c:v>
                </c:pt>
                <c:pt idx="16">
                  <c:v>0.36</c:v>
                </c:pt>
                <c:pt idx="17">
                  <c:v>0.35</c:v>
                </c:pt>
                <c:pt idx="18">
                  <c:v>0.37</c:v>
                </c:pt>
                <c:pt idx="19">
                  <c:v>0.37</c:v>
                </c:pt>
                <c:pt idx="20">
                  <c:v>0.35</c:v>
                </c:pt>
                <c:pt idx="21">
                  <c:v>0.38</c:v>
                </c:pt>
                <c:pt idx="22">
                  <c:v>0.39</c:v>
                </c:pt>
                <c:pt idx="23">
                  <c:v>0.35</c:v>
                </c:pt>
                <c:pt idx="24">
                  <c:v>0.41</c:v>
                </c:pt>
                <c:pt idx="25">
                  <c:v>0.35</c:v>
                </c:pt>
                <c:pt idx="26">
                  <c:v>0.36</c:v>
                </c:pt>
                <c:pt idx="27">
                  <c:v>0.33</c:v>
                </c:pt>
                <c:pt idx="28">
                  <c:v>0.34</c:v>
                </c:pt>
                <c:pt idx="29">
                  <c:v>0.35</c:v>
                </c:pt>
                <c:pt idx="30">
                  <c:v>0.32</c:v>
                </c:pt>
                <c:pt idx="31">
                  <c:v>0.35</c:v>
                </c:pt>
                <c:pt idx="32">
                  <c:v>0.37</c:v>
                </c:pt>
                <c:pt idx="33">
                  <c:v>0.37</c:v>
                </c:pt>
                <c:pt idx="34">
                  <c:v>0.43</c:v>
                </c:pt>
              </c:numCache>
            </c:numRef>
          </c:val>
          <c:smooth val="0"/>
          <c:extLst>
            <c:ext xmlns:c16="http://schemas.microsoft.com/office/drawing/2014/chart" uri="{C3380CC4-5D6E-409C-BE32-E72D297353CC}">
              <c16:uniqueId val="{00000002-4AC0-7546-8789-C718CDDAB1D5}"/>
            </c:ext>
          </c:extLst>
        </c:ser>
        <c:ser>
          <c:idx val="3"/>
          <c:order val="3"/>
          <c:tx>
            <c:strRef>
              <c:f>Sheet1!$E$1</c:f>
              <c:strCache>
                <c:ptCount val="1"/>
                <c:pt idx="0">
                  <c:v>Shop in a Store Without Mask</c:v>
                </c:pt>
              </c:strCache>
            </c:strRef>
          </c:tx>
          <c:spPr>
            <a:ln w="28575" cap="rnd">
              <a:solidFill>
                <a:schemeClr val="accent4"/>
              </a:solidFill>
              <a:round/>
            </a:ln>
            <a:effectLst/>
          </c:spPr>
          <c:marker>
            <c:symbol val="none"/>
          </c:marker>
          <c:dLbls>
            <c:dLbl>
              <c:idx val="0"/>
              <c:layout>
                <c:manualLayout>
                  <c:x val="-3.9059503206176939E-2"/>
                  <c:y val="-5.14809801086816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C1E-4B1F-81A3-A9CBF8E9B01E}"/>
                </c:ext>
              </c:extLst>
            </c:dLbl>
            <c:dLbl>
              <c:idx val="1"/>
              <c:delete val="1"/>
              <c:extLst>
                <c:ext xmlns:c15="http://schemas.microsoft.com/office/drawing/2012/chart" uri="{CE6537A1-D6FC-4f65-9D91-7224C49458BB}"/>
                <c:ext xmlns:c16="http://schemas.microsoft.com/office/drawing/2014/chart" uri="{C3380CC4-5D6E-409C-BE32-E72D297353CC}">
                  <c16:uniqueId val="{00000003-371E-4BE1-9DFE-26F55E339CE7}"/>
                </c:ext>
              </c:extLst>
            </c:dLbl>
            <c:dLbl>
              <c:idx val="2"/>
              <c:delete val="1"/>
              <c:extLst>
                <c:ext xmlns:c15="http://schemas.microsoft.com/office/drawing/2012/chart" uri="{CE6537A1-D6FC-4f65-9D91-7224C49458BB}"/>
                <c:ext xmlns:c16="http://schemas.microsoft.com/office/drawing/2014/chart" uri="{C3380CC4-5D6E-409C-BE32-E72D297353CC}">
                  <c16:uniqueId val="{00000001-5658-4D84-B2EA-46C391FF1724}"/>
                </c:ext>
              </c:extLst>
            </c:dLbl>
            <c:dLbl>
              <c:idx val="3"/>
              <c:delete val="1"/>
              <c:extLst>
                <c:ext xmlns:c15="http://schemas.microsoft.com/office/drawing/2012/chart" uri="{CE6537A1-D6FC-4f65-9D91-7224C49458BB}"/>
                <c:ext xmlns:c16="http://schemas.microsoft.com/office/drawing/2014/chart" uri="{C3380CC4-5D6E-409C-BE32-E72D297353CC}">
                  <c16:uniqueId val="{00000002-6BBC-4768-B4A5-B7232C5B6557}"/>
                </c:ext>
              </c:extLst>
            </c:dLbl>
            <c:dLbl>
              <c:idx val="4"/>
              <c:delete val="1"/>
              <c:extLst>
                <c:ext xmlns:c15="http://schemas.microsoft.com/office/drawing/2012/chart" uri="{CE6537A1-D6FC-4f65-9D91-7224C49458BB}"/>
                <c:ext xmlns:c16="http://schemas.microsoft.com/office/drawing/2014/chart" uri="{C3380CC4-5D6E-409C-BE32-E72D297353CC}">
                  <c16:uniqueId val="{00000005-B760-4346-93A5-4C1DC8BEE4F4}"/>
                </c:ext>
              </c:extLst>
            </c:dLbl>
            <c:dLbl>
              <c:idx val="5"/>
              <c:delete val="1"/>
              <c:extLst>
                <c:ext xmlns:c15="http://schemas.microsoft.com/office/drawing/2012/chart" uri="{CE6537A1-D6FC-4f65-9D91-7224C49458BB}"/>
                <c:ext xmlns:c16="http://schemas.microsoft.com/office/drawing/2014/chart" uri="{C3380CC4-5D6E-409C-BE32-E72D297353CC}">
                  <c16:uniqueId val="{00000006-B760-4346-93A5-4C1DC8BEE4F4}"/>
                </c:ext>
              </c:extLst>
            </c:dLbl>
            <c:dLbl>
              <c:idx val="6"/>
              <c:delete val="1"/>
              <c:extLst>
                <c:ext xmlns:c15="http://schemas.microsoft.com/office/drawing/2012/chart" uri="{CE6537A1-D6FC-4f65-9D91-7224C49458BB}"/>
                <c:ext xmlns:c16="http://schemas.microsoft.com/office/drawing/2014/chart" uri="{C3380CC4-5D6E-409C-BE32-E72D297353CC}">
                  <c16:uniqueId val="{00000001-119D-40D7-BFD4-54C29AE9759A}"/>
                </c:ext>
              </c:extLst>
            </c:dLbl>
            <c:dLbl>
              <c:idx val="7"/>
              <c:delete val="1"/>
              <c:extLst>
                <c:ext xmlns:c15="http://schemas.microsoft.com/office/drawing/2012/chart" uri="{CE6537A1-D6FC-4f65-9D91-7224C49458BB}"/>
                <c:ext xmlns:c16="http://schemas.microsoft.com/office/drawing/2014/chart" uri="{C3380CC4-5D6E-409C-BE32-E72D297353CC}">
                  <c16:uniqueId val="{00000001-C1A8-413A-87DE-0CD08061A80B}"/>
                </c:ext>
              </c:extLst>
            </c:dLbl>
            <c:dLbl>
              <c:idx val="8"/>
              <c:delete val="1"/>
              <c:extLst>
                <c:ext xmlns:c15="http://schemas.microsoft.com/office/drawing/2012/chart" uri="{CE6537A1-D6FC-4f65-9D91-7224C49458BB}"/>
                <c:ext xmlns:c16="http://schemas.microsoft.com/office/drawing/2014/chart" uri="{C3380CC4-5D6E-409C-BE32-E72D297353CC}">
                  <c16:uniqueId val="{00000001-FA8B-C344-B80E-C42EEEC70128}"/>
                </c:ext>
              </c:extLst>
            </c:dLbl>
            <c:dLbl>
              <c:idx val="9"/>
              <c:delete val="1"/>
              <c:extLst>
                <c:ext xmlns:c15="http://schemas.microsoft.com/office/drawing/2012/chart" uri="{CE6537A1-D6FC-4f65-9D91-7224C49458BB}"/>
                <c:ext xmlns:c16="http://schemas.microsoft.com/office/drawing/2014/chart" uri="{C3380CC4-5D6E-409C-BE32-E72D297353CC}">
                  <c16:uniqueId val="{00000002-DB82-914B-932F-CD1944805827}"/>
                </c:ext>
              </c:extLst>
            </c:dLbl>
            <c:dLbl>
              <c:idx val="10"/>
              <c:delete val="1"/>
              <c:extLst>
                <c:ext xmlns:c15="http://schemas.microsoft.com/office/drawing/2012/chart" uri="{CE6537A1-D6FC-4f65-9D91-7224C49458BB}"/>
                <c:ext xmlns:c16="http://schemas.microsoft.com/office/drawing/2014/chart" uri="{C3380CC4-5D6E-409C-BE32-E72D297353CC}">
                  <c16:uniqueId val="{00000003-DB82-914B-932F-CD1944805827}"/>
                </c:ext>
              </c:extLst>
            </c:dLbl>
            <c:dLbl>
              <c:idx val="11"/>
              <c:delete val="1"/>
              <c:extLst>
                <c:ext xmlns:c15="http://schemas.microsoft.com/office/drawing/2012/chart" uri="{CE6537A1-D6FC-4f65-9D91-7224C49458BB}"/>
                <c:ext xmlns:c16="http://schemas.microsoft.com/office/drawing/2014/chart" uri="{C3380CC4-5D6E-409C-BE32-E72D297353CC}">
                  <c16:uniqueId val="{00000002-C1A8-413A-87DE-0CD08061A80B}"/>
                </c:ext>
              </c:extLst>
            </c:dLbl>
            <c:dLbl>
              <c:idx val="12"/>
              <c:delete val="1"/>
              <c:extLst>
                <c:ext xmlns:c15="http://schemas.microsoft.com/office/drawing/2012/chart" uri="{CE6537A1-D6FC-4f65-9D91-7224C49458BB}"/>
                <c:ext xmlns:c16="http://schemas.microsoft.com/office/drawing/2014/chart" uri="{C3380CC4-5D6E-409C-BE32-E72D297353CC}">
                  <c16:uniqueId val="{00000004-3306-F64D-981A-E9C347DFBE60}"/>
                </c:ext>
              </c:extLst>
            </c:dLbl>
            <c:dLbl>
              <c:idx val="13"/>
              <c:delete val="1"/>
              <c:extLst>
                <c:ext xmlns:c15="http://schemas.microsoft.com/office/drawing/2012/chart" uri="{CE6537A1-D6FC-4f65-9D91-7224C49458BB}"/>
                <c:ext xmlns:c16="http://schemas.microsoft.com/office/drawing/2014/chart" uri="{C3380CC4-5D6E-409C-BE32-E72D297353CC}">
                  <c16:uniqueId val="{00000005-3306-F64D-981A-E9C347DFBE60}"/>
                </c:ext>
              </c:extLst>
            </c:dLbl>
            <c:dLbl>
              <c:idx val="14"/>
              <c:delete val="1"/>
              <c:extLst>
                <c:ext xmlns:c15="http://schemas.microsoft.com/office/drawing/2012/chart" uri="{CE6537A1-D6FC-4f65-9D91-7224C49458BB}"/>
                <c:ext xmlns:c16="http://schemas.microsoft.com/office/drawing/2014/chart" uri="{C3380CC4-5D6E-409C-BE32-E72D297353CC}">
                  <c16:uniqueId val="{00000006-3306-F64D-981A-E9C347DFBE60}"/>
                </c:ext>
              </c:extLst>
            </c:dLbl>
            <c:dLbl>
              <c:idx val="15"/>
              <c:delete val="1"/>
              <c:extLst>
                <c:ext xmlns:c15="http://schemas.microsoft.com/office/drawing/2012/chart" uri="{CE6537A1-D6FC-4f65-9D91-7224C49458BB}"/>
                <c:ext xmlns:c16="http://schemas.microsoft.com/office/drawing/2014/chart" uri="{C3380CC4-5D6E-409C-BE32-E72D297353CC}">
                  <c16:uniqueId val="{00000005-9CDF-4464-8D8A-5CA184EDF4D3}"/>
                </c:ext>
              </c:extLst>
            </c:dLbl>
            <c:dLbl>
              <c:idx val="16"/>
              <c:delete val="1"/>
              <c:extLst>
                <c:ext xmlns:c15="http://schemas.microsoft.com/office/drawing/2012/chart" uri="{CE6537A1-D6FC-4f65-9D91-7224C49458BB}"/>
                <c:ext xmlns:c16="http://schemas.microsoft.com/office/drawing/2014/chart" uri="{C3380CC4-5D6E-409C-BE32-E72D297353CC}">
                  <c16:uniqueId val="{00000006-9CDF-4464-8D8A-5CA184EDF4D3}"/>
                </c:ext>
              </c:extLst>
            </c:dLbl>
            <c:dLbl>
              <c:idx val="17"/>
              <c:delete val="1"/>
              <c:extLst>
                <c:ext xmlns:c15="http://schemas.microsoft.com/office/drawing/2012/chart" uri="{CE6537A1-D6FC-4f65-9D91-7224C49458BB}"/>
                <c:ext xmlns:c16="http://schemas.microsoft.com/office/drawing/2014/chart" uri="{C3380CC4-5D6E-409C-BE32-E72D297353CC}">
                  <c16:uniqueId val="{00000001-28B4-4098-AF6C-D4DCD9801474}"/>
                </c:ext>
              </c:extLst>
            </c:dLbl>
            <c:dLbl>
              <c:idx val="18"/>
              <c:delete val="1"/>
              <c:extLst>
                <c:ext xmlns:c15="http://schemas.microsoft.com/office/drawing/2012/chart" uri="{CE6537A1-D6FC-4f65-9D91-7224C49458BB}"/>
                <c:ext xmlns:c16="http://schemas.microsoft.com/office/drawing/2014/chart" uri="{C3380CC4-5D6E-409C-BE32-E72D297353CC}">
                  <c16:uniqueId val="{00000001-FAF8-4394-B9F1-FED26324A667}"/>
                </c:ext>
              </c:extLst>
            </c:dLbl>
            <c:dLbl>
              <c:idx val="19"/>
              <c:delete val="1"/>
              <c:extLst>
                <c:ext xmlns:c15="http://schemas.microsoft.com/office/drawing/2012/chart" uri="{CE6537A1-D6FC-4f65-9D91-7224C49458BB}"/>
                <c:ext xmlns:c16="http://schemas.microsoft.com/office/drawing/2014/chart" uri="{C3380CC4-5D6E-409C-BE32-E72D297353CC}">
                  <c16:uniqueId val="{00000001-7E19-49CA-9D2A-37F3A9C2789C}"/>
                </c:ext>
              </c:extLst>
            </c:dLbl>
            <c:dLbl>
              <c:idx val="20"/>
              <c:delete val="1"/>
              <c:extLst>
                <c:ext xmlns:c15="http://schemas.microsoft.com/office/drawing/2012/chart" uri="{CE6537A1-D6FC-4f65-9D91-7224C49458BB}"/>
                <c:ext xmlns:c16="http://schemas.microsoft.com/office/drawing/2014/chart" uri="{C3380CC4-5D6E-409C-BE32-E72D297353CC}">
                  <c16:uniqueId val="{00000002-A224-497E-9988-1A1DEE504CC5}"/>
                </c:ext>
              </c:extLst>
            </c:dLbl>
            <c:dLbl>
              <c:idx val="21"/>
              <c:delete val="1"/>
              <c:extLst>
                <c:ext xmlns:c15="http://schemas.microsoft.com/office/drawing/2012/chart" uri="{CE6537A1-D6FC-4f65-9D91-7224C49458BB}"/>
                <c:ext xmlns:c16="http://schemas.microsoft.com/office/drawing/2014/chart" uri="{C3380CC4-5D6E-409C-BE32-E72D297353CC}">
                  <c16:uniqueId val="{00000003-98C8-4CC8-A0A6-B3B7F65349A1}"/>
                </c:ext>
              </c:extLst>
            </c:dLbl>
            <c:dLbl>
              <c:idx val="22"/>
              <c:delete val="1"/>
              <c:extLst>
                <c:ext xmlns:c15="http://schemas.microsoft.com/office/drawing/2012/chart" uri="{CE6537A1-D6FC-4f65-9D91-7224C49458BB}"/>
                <c:ext xmlns:c16="http://schemas.microsoft.com/office/drawing/2014/chart" uri="{C3380CC4-5D6E-409C-BE32-E72D297353CC}">
                  <c16:uniqueId val="{00000002-98C8-4CC8-A0A6-B3B7F65349A1}"/>
                </c:ext>
              </c:extLst>
            </c:dLbl>
            <c:dLbl>
              <c:idx val="23"/>
              <c:delete val="1"/>
              <c:extLst>
                <c:ext xmlns:c15="http://schemas.microsoft.com/office/drawing/2012/chart" uri="{CE6537A1-D6FC-4f65-9D91-7224C49458BB}"/>
                <c:ext xmlns:c16="http://schemas.microsoft.com/office/drawing/2014/chart" uri="{C3380CC4-5D6E-409C-BE32-E72D297353CC}">
                  <c16:uniqueId val="{00000001-B073-4461-ABD7-6A75AF47AC08}"/>
                </c:ext>
              </c:extLst>
            </c:dLbl>
            <c:dLbl>
              <c:idx val="24"/>
              <c:delete val="1"/>
              <c:extLst>
                <c:ext xmlns:c15="http://schemas.microsoft.com/office/drawing/2012/chart" uri="{CE6537A1-D6FC-4f65-9D91-7224C49458BB}"/>
                <c:ext xmlns:c16="http://schemas.microsoft.com/office/drawing/2014/chart" uri="{C3380CC4-5D6E-409C-BE32-E72D297353CC}">
                  <c16:uniqueId val="{00000003-A439-4C8F-9123-7A3A7823DA81}"/>
                </c:ext>
              </c:extLst>
            </c:dLbl>
            <c:dLbl>
              <c:idx val="25"/>
              <c:delete val="1"/>
              <c:extLst>
                <c:ext xmlns:c15="http://schemas.microsoft.com/office/drawing/2012/chart" uri="{CE6537A1-D6FC-4f65-9D91-7224C49458BB}"/>
                <c:ext xmlns:c16="http://schemas.microsoft.com/office/drawing/2014/chart" uri="{C3380CC4-5D6E-409C-BE32-E72D297353CC}">
                  <c16:uniqueId val="{00000002-A439-4C8F-9123-7A3A7823DA81}"/>
                </c:ext>
              </c:extLst>
            </c:dLbl>
            <c:dLbl>
              <c:idx val="26"/>
              <c:delete val="1"/>
              <c:extLst>
                <c:ext xmlns:c15="http://schemas.microsoft.com/office/drawing/2012/chart" uri="{CE6537A1-D6FC-4f65-9D91-7224C49458BB}"/>
                <c:ext xmlns:c16="http://schemas.microsoft.com/office/drawing/2014/chart" uri="{C3380CC4-5D6E-409C-BE32-E72D297353CC}">
                  <c16:uniqueId val="{00000002-49B9-4A19-A4CE-66B4EBC9B0E1}"/>
                </c:ext>
              </c:extLst>
            </c:dLbl>
            <c:dLbl>
              <c:idx val="27"/>
              <c:delete val="1"/>
              <c:extLst>
                <c:ext xmlns:c15="http://schemas.microsoft.com/office/drawing/2012/chart" uri="{CE6537A1-D6FC-4f65-9D91-7224C49458BB}"/>
                <c:ext xmlns:c16="http://schemas.microsoft.com/office/drawing/2014/chart" uri="{C3380CC4-5D6E-409C-BE32-E72D297353CC}">
                  <c16:uniqueId val="{00000002-BF4B-4941-A26C-5451AE38A206}"/>
                </c:ext>
              </c:extLst>
            </c:dLbl>
            <c:dLbl>
              <c:idx val="28"/>
              <c:delete val="1"/>
              <c:extLst>
                <c:ext xmlns:c15="http://schemas.microsoft.com/office/drawing/2012/chart" uri="{CE6537A1-D6FC-4f65-9D91-7224C49458BB}"/>
                <c:ext xmlns:c16="http://schemas.microsoft.com/office/drawing/2014/chart" uri="{C3380CC4-5D6E-409C-BE32-E72D297353CC}">
                  <c16:uniqueId val="{00000002-B9C3-402B-B0CC-ED6722077045}"/>
                </c:ext>
              </c:extLst>
            </c:dLbl>
            <c:dLbl>
              <c:idx val="29"/>
              <c:delete val="1"/>
              <c:extLst>
                <c:ext xmlns:c15="http://schemas.microsoft.com/office/drawing/2012/chart" uri="{CE6537A1-D6FC-4f65-9D91-7224C49458BB}"/>
                <c:ext xmlns:c16="http://schemas.microsoft.com/office/drawing/2014/chart" uri="{C3380CC4-5D6E-409C-BE32-E72D297353CC}">
                  <c16:uniqueId val="{00000003-C01E-4C63-B975-14CEE900D187}"/>
                </c:ext>
              </c:extLst>
            </c:dLbl>
            <c:dLbl>
              <c:idx val="30"/>
              <c:delete val="1"/>
              <c:extLst>
                <c:ext xmlns:c15="http://schemas.microsoft.com/office/drawing/2012/chart" uri="{CE6537A1-D6FC-4f65-9D91-7224C49458BB}"/>
                <c:ext xmlns:c16="http://schemas.microsoft.com/office/drawing/2014/chart" uri="{C3380CC4-5D6E-409C-BE32-E72D297353CC}">
                  <c16:uniqueId val="{00000002-B583-41A5-B23B-E65063C54A6C}"/>
                </c:ext>
              </c:extLst>
            </c:dLbl>
            <c:dLbl>
              <c:idx val="31"/>
              <c:delete val="1"/>
              <c:extLst>
                <c:ext xmlns:c15="http://schemas.microsoft.com/office/drawing/2012/chart" uri="{CE6537A1-D6FC-4f65-9D91-7224C49458BB}"/>
                <c:ext xmlns:c16="http://schemas.microsoft.com/office/drawing/2014/chart" uri="{C3380CC4-5D6E-409C-BE32-E72D297353CC}">
                  <c16:uniqueId val="{00000001-505E-4873-91BF-F82ED4BB5A0E}"/>
                </c:ext>
              </c:extLst>
            </c:dLbl>
            <c:dLbl>
              <c:idx val="32"/>
              <c:delete val="1"/>
              <c:extLst>
                <c:ext xmlns:c15="http://schemas.microsoft.com/office/drawing/2012/chart" uri="{CE6537A1-D6FC-4f65-9D91-7224C49458BB}"/>
                <c:ext xmlns:c16="http://schemas.microsoft.com/office/drawing/2014/chart" uri="{C3380CC4-5D6E-409C-BE32-E72D297353CC}">
                  <c16:uniqueId val="{00000002-EBF4-4D0F-A60F-6E60C53D6AB5}"/>
                </c:ext>
              </c:extLst>
            </c:dLbl>
            <c:dLbl>
              <c:idx val="33"/>
              <c:delete val="1"/>
              <c:extLst>
                <c:ext xmlns:c15="http://schemas.microsoft.com/office/drawing/2012/chart" uri="{CE6537A1-D6FC-4f65-9D91-7224C49458BB}"/>
                <c:ext xmlns:c16="http://schemas.microsoft.com/office/drawing/2014/chart" uri="{C3380CC4-5D6E-409C-BE32-E72D297353CC}">
                  <c16:uniqueId val="{00000002-0514-4FBE-AEE3-15C06FE8E46C}"/>
                </c:ext>
              </c:extLst>
            </c:dLbl>
            <c:dLbl>
              <c:idx val="34"/>
              <c:layout>
                <c:manualLayout>
                  <c:x val="-2.1211907373275747E-3"/>
                  <c:y val="-7.722147016302242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319-469B-B34F-2E85F4D0782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4"/>
                    </a:solidFill>
                    <a:latin typeface="Helvetica" pitchFamily="2" charset="0"/>
                    <a:ea typeface="+mn-ea"/>
                    <a:cs typeface="Helvetica" panose="020B0604020202020204" pitchFamily="34" charset="0"/>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Sheet1!$A$2:$A$60</c:f>
              <c:strCache>
                <c:ptCount val="35"/>
                <c:pt idx="0">
                  <c:v>Wave 70 (6/27)</c:v>
                </c:pt>
                <c:pt idx="1">
                  <c:v>Wave 71 (7/04)</c:v>
                </c:pt>
                <c:pt idx="2">
                  <c:v>Wave 72 (7/11)</c:v>
                </c:pt>
                <c:pt idx="3">
                  <c:v>Wave 73 (7/18)</c:v>
                </c:pt>
                <c:pt idx="4">
                  <c:v>Wave 74 (7/25)</c:v>
                </c:pt>
                <c:pt idx="5">
                  <c:v>Wave 75 (08/01)</c:v>
                </c:pt>
                <c:pt idx="6">
                  <c:v>Wave 76 (08/08)</c:v>
                </c:pt>
                <c:pt idx="7">
                  <c:v>Wave 77 (08/15)</c:v>
                </c:pt>
                <c:pt idx="8">
                  <c:v>Wave 78 (08/22)</c:v>
                </c:pt>
                <c:pt idx="9">
                  <c:v>Wave 79 (08/29)</c:v>
                </c:pt>
                <c:pt idx="10">
                  <c:v>Wave 80 (09/05)</c:v>
                </c:pt>
                <c:pt idx="11">
                  <c:v>Wave 81 (09/12)</c:v>
                </c:pt>
                <c:pt idx="12">
                  <c:v>Wave 82 (09/19)</c:v>
                </c:pt>
                <c:pt idx="13">
                  <c:v>Wave 83 (09/26)</c:v>
                </c:pt>
                <c:pt idx="14">
                  <c:v>Wave 84 (10/03)</c:v>
                </c:pt>
                <c:pt idx="15">
                  <c:v>Wave 85 (10/10)</c:v>
                </c:pt>
                <c:pt idx="16">
                  <c:v>Wave 86 (10/15)</c:v>
                </c:pt>
                <c:pt idx="17">
                  <c:v>Wave 87 (10/24)</c:v>
                </c:pt>
                <c:pt idx="18">
                  <c:v>Wave 88 (10/31)</c:v>
                </c:pt>
                <c:pt idx="19">
                  <c:v>Wave 89 (11/07)</c:v>
                </c:pt>
                <c:pt idx="20">
                  <c:v>Wave 90 (11/14)</c:v>
                </c:pt>
                <c:pt idx="21">
                  <c:v>Wave 91 (11/21)</c:v>
                </c:pt>
                <c:pt idx="22">
                  <c:v>Wave 92 (11/28)</c:v>
                </c:pt>
                <c:pt idx="23">
                  <c:v>Wave 93 (12/05)</c:v>
                </c:pt>
                <c:pt idx="24">
                  <c:v>Wave 94 (12/12)</c:v>
                </c:pt>
                <c:pt idx="25">
                  <c:v>Wave 95 (12/19)</c:v>
                </c:pt>
                <c:pt idx="26">
                  <c:v>Wave 96 (12/26)</c:v>
                </c:pt>
                <c:pt idx="27">
                  <c:v>Wave 97 (1/2)</c:v>
                </c:pt>
                <c:pt idx="28">
                  <c:v>Wave 98 (1/9)</c:v>
                </c:pt>
                <c:pt idx="29">
                  <c:v>Wave 99 (1/16)</c:v>
                </c:pt>
                <c:pt idx="30">
                  <c:v>Wave 100 (1/23)</c:v>
                </c:pt>
                <c:pt idx="31">
                  <c:v>Wave 101 (1/30)</c:v>
                </c:pt>
                <c:pt idx="32">
                  <c:v>Wave 102 (2/6)</c:v>
                </c:pt>
                <c:pt idx="33">
                  <c:v>Wave 103 (2/13)</c:v>
                </c:pt>
                <c:pt idx="34">
                  <c:v>Wave 104 (2/20)</c:v>
                </c:pt>
              </c:strCache>
            </c:strRef>
          </c:cat>
          <c:val>
            <c:numRef>
              <c:f>Sheet1!$E$2:$E$60</c:f>
              <c:numCache>
                <c:formatCode>0%</c:formatCode>
                <c:ptCount val="35"/>
                <c:pt idx="0">
                  <c:v>0.42</c:v>
                </c:pt>
                <c:pt idx="1">
                  <c:v>0.42</c:v>
                </c:pt>
                <c:pt idx="2">
                  <c:v>0.41</c:v>
                </c:pt>
                <c:pt idx="3">
                  <c:v>0.43</c:v>
                </c:pt>
                <c:pt idx="4">
                  <c:v>0.42</c:v>
                </c:pt>
                <c:pt idx="5">
                  <c:v>0.34</c:v>
                </c:pt>
                <c:pt idx="6">
                  <c:v>0.3</c:v>
                </c:pt>
                <c:pt idx="7">
                  <c:v>0.32</c:v>
                </c:pt>
                <c:pt idx="8">
                  <c:v>0.32</c:v>
                </c:pt>
                <c:pt idx="9">
                  <c:v>0.33</c:v>
                </c:pt>
                <c:pt idx="10">
                  <c:v>0.32</c:v>
                </c:pt>
                <c:pt idx="11">
                  <c:v>0.34</c:v>
                </c:pt>
                <c:pt idx="12">
                  <c:v>0.32</c:v>
                </c:pt>
                <c:pt idx="13">
                  <c:v>0.32</c:v>
                </c:pt>
                <c:pt idx="14">
                  <c:v>0.34</c:v>
                </c:pt>
                <c:pt idx="15">
                  <c:v>0.33</c:v>
                </c:pt>
                <c:pt idx="16">
                  <c:v>0.32</c:v>
                </c:pt>
                <c:pt idx="17">
                  <c:v>0.31</c:v>
                </c:pt>
                <c:pt idx="18">
                  <c:v>0.34</c:v>
                </c:pt>
                <c:pt idx="19">
                  <c:v>0.33</c:v>
                </c:pt>
                <c:pt idx="20">
                  <c:v>0.31</c:v>
                </c:pt>
                <c:pt idx="21">
                  <c:v>0.35</c:v>
                </c:pt>
                <c:pt idx="22">
                  <c:v>0.35</c:v>
                </c:pt>
                <c:pt idx="23">
                  <c:v>0.33</c:v>
                </c:pt>
                <c:pt idx="24">
                  <c:v>0.36</c:v>
                </c:pt>
                <c:pt idx="25">
                  <c:v>0.31</c:v>
                </c:pt>
                <c:pt idx="26">
                  <c:v>0.35</c:v>
                </c:pt>
                <c:pt idx="27">
                  <c:v>0.3</c:v>
                </c:pt>
                <c:pt idx="28">
                  <c:v>0.33</c:v>
                </c:pt>
                <c:pt idx="29">
                  <c:v>0.31</c:v>
                </c:pt>
                <c:pt idx="30">
                  <c:v>0.27</c:v>
                </c:pt>
                <c:pt idx="31">
                  <c:v>0.3</c:v>
                </c:pt>
                <c:pt idx="32">
                  <c:v>0.32</c:v>
                </c:pt>
                <c:pt idx="33">
                  <c:v>0.33</c:v>
                </c:pt>
                <c:pt idx="34">
                  <c:v>0.37</c:v>
                </c:pt>
              </c:numCache>
            </c:numRef>
          </c:val>
          <c:smooth val="0"/>
          <c:extLst>
            <c:ext xmlns:c16="http://schemas.microsoft.com/office/drawing/2014/chart" uri="{C3380CC4-5D6E-409C-BE32-E72D297353CC}">
              <c16:uniqueId val="{00000003-4AC0-7546-8789-C718CDDAB1D5}"/>
            </c:ext>
          </c:extLst>
        </c:ser>
        <c:ser>
          <c:idx val="4"/>
          <c:order val="4"/>
          <c:tx>
            <c:strRef>
              <c:f>Sheet1!$F$1</c:f>
              <c:strCache>
                <c:ptCount val="1"/>
                <c:pt idx="0">
                  <c:v>Go to an Indoor Party</c:v>
                </c:pt>
              </c:strCache>
            </c:strRef>
          </c:tx>
          <c:spPr>
            <a:ln w="28575" cap="rnd">
              <a:solidFill>
                <a:schemeClr val="accent5"/>
              </a:solidFill>
              <a:round/>
            </a:ln>
            <a:effectLst/>
          </c:spPr>
          <c:marker>
            <c:symbol val="none"/>
          </c:marker>
          <c:dLbls>
            <c:dLbl>
              <c:idx val="0"/>
              <c:layout>
                <c:manualLayout>
                  <c:x val="-3.4670776742475019E-2"/>
                  <c:y val="-2.574049005434128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951-4415-9017-0CDCE9AA8A95}"/>
                </c:ext>
              </c:extLst>
            </c:dLbl>
            <c:dLbl>
              <c:idx val="34"/>
              <c:layout>
                <c:manualLayout>
                  <c:x val="-2.1211907373275747E-3"/>
                  <c:y val="-1.28702450271704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319-469B-B34F-2E85F4D0782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5"/>
                    </a:solidFill>
                    <a:latin typeface="Helvetica" pitchFamily="2" charset="0"/>
                    <a:ea typeface="+mn-ea"/>
                    <a:cs typeface="+mn-cs"/>
                  </a:defRPr>
                </a:pPr>
                <a:endParaRPr lang="en-US"/>
              </a:p>
            </c:txPr>
            <c:dLblPos val="l"/>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Sheet1!$A$2:$A$60</c:f>
              <c:strCache>
                <c:ptCount val="35"/>
                <c:pt idx="0">
                  <c:v>Wave 70 (6/27)</c:v>
                </c:pt>
                <c:pt idx="1">
                  <c:v>Wave 71 (7/04)</c:v>
                </c:pt>
                <c:pt idx="2">
                  <c:v>Wave 72 (7/11)</c:v>
                </c:pt>
                <c:pt idx="3">
                  <c:v>Wave 73 (7/18)</c:v>
                </c:pt>
                <c:pt idx="4">
                  <c:v>Wave 74 (7/25)</c:v>
                </c:pt>
                <c:pt idx="5">
                  <c:v>Wave 75 (08/01)</c:v>
                </c:pt>
                <c:pt idx="6">
                  <c:v>Wave 76 (08/08)</c:v>
                </c:pt>
                <c:pt idx="7">
                  <c:v>Wave 77 (08/15)</c:v>
                </c:pt>
                <c:pt idx="8">
                  <c:v>Wave 78 (08/22)</c:v>
                </c:pt>
                <c:pt idx="9">
                  <c:v>Wave 79 (08/29)</c:v>
                </c:pt>
                <c:pt idx="10">
                  <c:v>Wave 80 (09/05)</c:v>
                </c:pt>
                <c:pt idx="11">
                  <c:v>Wave 81 (09/12)</c:v>
                </c:pt>
                <c:pt idx="12">
                  <c:v>Wave 82 (09/19)</c:v>
                </c:pt>
                <c:pt idx="13">
                  <c:v>Wave 83 (09/26)</c:v>
                </c:pt>
                <c:pt idx="14">
                  <c:v>Wave 84 (10/03)</c:v>
                </c:pt>
                <c:pt idx="15">
                  <c:v>Wave 85 (10/10)</c:v>
                </c:pt>
                <c:pt idx="16">
                  <c:v>Wave 86 (10/15)</c:v>
                </c:pt>
                <c:pt idx="17">
                  <c:v>Wave 87 (10/24)</c:v>
                </c:pt>
                <c:pt idx="18">
                  <c:v>Wave 88 (10/31)</c:v>
                </c:pt>
                <c:pt idx="19">
                  <c:v>Wave 89 (11/07)</c:v>
                </c:pt>
                <c:pt idx="20">
                  <c:v>Wave 90 (11/14)</c:v>
                </c:pt>
                <c:pt idx="21">
                  <c:v>Wave 91 (11/21)</c:v>
                </c:pt>
                <c:pt idx="22">
                  <c:v>Wave 92 (11/28)</c:v>
                </c:pt>
                <c:pt idx="23">
                  <c:v>Wave 93 (12/05)</c:v>
                </c:pt>
                <c:pt idx="24">
                  <c:v>Wave 94 (12/12)</c:v>
                </c:pt>
                <c:pt idx="25">
                  <c:v>Wave 95 (12/19)</c:v>
                </c:pt>
                <c:pt idx="26">
                  <c:v>Wave 96 (12/26)</c:v>
                </c:pt>
                <c:pt idx="27">
                  <c:v>Wave 97 (1/2)</c:v>
                </c:pt>
                <c:pt idx="28">
                  <c:v>Wave 98 (1/9)</c:v>
                </c:pt>
                <c:pt idx="29">
                  <c:v>Wave 99 (1/16)</c:v>
                </c:pt>
                <c:pt idx="30">
                  <c:v>Wave 100 (1/23)</c:v>
                </c:pt>
                <c:pt idx="31">
                  <c:v>Wave 101 (1/30)</c:v>
                </c:pt>
                <c:pt idx="32">
                  <c:v>Wave 102 (2/6)</c:v>
                </c:pt>
                <c:pt idx="33">
                  <c:v>Wave 103 (2/13)</c:v>
                </c:pt>
                <c:pt idx="34">
                  <c:v>Wave 104 (2/20)</c:v>
                </c:pt>
              </c:strCache>
            </c:strRef>
          </c:cat>
          <c:val>
            <c:numRef>
              <c:f>Sheet1!$F$2:$F$60</c:f>
              <c:numCache>
                <c:formatCode>0%</c:formatCode>
                <c:ptCount val="35"/>
                <c:pt idx="0">
                  <c:v>0.34</c:v>
                </c:pt>
                <c:pt idx="1">
                  <c:v>0.32</c:v>
                </c:pt>
                <c:pt idx="2">
                  <c:v>0.34</c:v>
                </c:pt>
                <c:pt idx="3">
                  <c:v>0.35</c:v>
                </c:pt>
                <c:pt idx="4">
                  <c:v>0.31</c:v>
                </c:pt>
                <c:pt idx="5">
                  <c:v>0.28999999999999998</c:v>
                </c:pt>
                <c:pt idx="6">
                  <c:v>0.25</c:v>
                </c:pt>
                <c:pt idx="7">
                  <c:v>0.26</c:v>
                </c:pt>
                <c:pt idx="8">
                  <c:v>0.25</c:v>
                </c:pt>
                <c:pt idx="9">
                  <c:v>0.25</c:v>
                </c:pt>
                <c:pt idx="10">
                  <c:v>0.28000000000000003</c:v>
                </c:pt>
                <c:pt idx="11">
                  <c:v>0.27</c:v>
                </c:pt>
                <c:pt idx="12">
                  <c:v>0.28000000000000003</c:v>
                </c:pt>
                <c:pt idx="13">
                  <c:v>0.25</c:v>
                </c:pt>
                <c:pt idx="14">
                  <c:v>0.28999999999999998</c:v>
                </c:pt>
                <c:pt idx="15">
                  <c:v>0.28000000000000003</c:v>
                </c:pt>
                <c:pt idx="16">
                  <c:v>0.26</c:v>
                </c:pt>
                <c:pt idx="17">
                  <c:v>0.26</c:v>
                </c:pt>
                <c:pt idx="18">
                  <c:v>0.28999999999999998</c:v>
                </c:pt>
                <c:pt idx="19">
                  <c:v>0.28000000000000003</c:v>
                </c:pt>
                <c:pt idx="20">
                  <c:v>0.27</c:v>
                </c:pt>
                <c:pt idx="21">
                  <c:v>0.3</c:v>
                </c:pt>
                <c:pt idx="22">
                  <c:v>0.31</c:v>
                </c:pt>
                <c:pt idx="23">
                  <c:v>0.28999999999999998</c:v>
                </c:pt>
                <c:pt idx="24">
                  <c:v>0.32</c:v>
                </c:pt>
                <c:pt idx="25">
                  <c:v>0.26</c:v>
                </c:pt>
                <c:pt idx="26">
                  <c:v>0.3</c:v>
                </c:pt>
                <c:pt idx="27">
                  <c:v>0.26</c:v>
                </c:pt>
                <c:pt idx="28">
                  <c:v>0.27</c:v>
                </c:pt>
                <c:pt idx="29">
                  <c:v>0.27</c:v>
                </c:pt>
                <c:pt idx="30">
                  <c:v>0.23</c:v>
                </c:pt>
                <c:pt idx="31">
                  <c:v>0.27</c:v>
                </c:pt>
                <c:pt idx="32">
                  <c:v>0.28999999999999998</c:v>
                </c:pt>
                <c:pt idx="33">
                  <c:v>0.31</c:v>
                </c:pt>
                <c:pt idx="34">
                  <c:v>0.33</c:v>
                </c:pt>
              </c:numCache>
            </c:numRef>
          </c:val>
          <c:smooth val="0"/>
          <c:extLst>
            <c:ext xmlns:c16="http://schemas.microsoft.com/office/drawing/2014/chart" uri="{C3380CC4-5D6E-409C-BE32-E72D297353CC}">
              <c16:uniqueId val="{00000004-4AC0-7546-8789-C718CDDAB1D5}"/>
            </c:ext>
          </c:extLst>
        </c:ser>
        <c:ser>
          <c:idx val="5"/>
          <c:order val="5"/>
          <c:tx>
            <c:strRef>
              <c:f>Sheet1!$G$1</c:f>
              <c:strCache>
                <c:ptCount val="1"/>
                <c:pt idx="0">
                  <c:v>Fly on a Plane</c:v>
                </c:pt>
              </c:strCache>
            </c:strRef>
          </c:tx>
          <c:spPr>
            <a:ln w="28575" cap="rnd">
              <a:solidFill>
                <a:schemeClr val="accent6"/>
              </a:solidFill>
              <a:round/>
            </a:ln>
            <a:effectLst/>
          </c:spPr>
          <c:marker>
            <c:symbol val="none"/>
          </c:marker>
          <c:dLbls>
            <c:dLbl>
              <c:idx val="0"/>
              <c:layout>
                <c:manualLayout>
                  <c:x val="-3.4719558405490611E-2"/>
                  <c:y val="-2.574049005434080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F9C-47A7-A83C-E978F3C8D3B3}"/>
                </c:ext>
              </c:extLst>
            </c:dLbl>
            <c:dLbl>
              <c:idx val="1"/>
              <c:delete val="1"/>
              <c:extLst>
                <c:ext xmlns:c15="http://schemas.microsoft.com/office/drawing/2012/chart" uri="{CE6537A1-D6FC-4f65-9D91-7224C49458BB}"/>
                <c:ext xmlns:c16="http://schemas.microsoft.com/office/drawing/2014/chart" uri="{C3380CC4-5D6E-409C-BE32-E72D297353CC}">
                  <c16:uniqueId val="{00000001-4F9C-47A7-A83C-E978F3C8D3B3}"/>
                </c:ext>
              </c:extLst>
            </c:dLbl>
            <c:dLbl>
              <c:idx val="2"/>
              <c:delete val="1"/>
              <c:extLst>
                <c:ext xmlns:c15="http://schemas.microsoft.com/office/drawing/2012/chart" uri="{CE6537A1-D6FC-4f65-9D91-7224C49458BB}"/>
                <c:ext xmlns:c16="http://schemas.microsoft.com/office/drawing/2014/chart" uri="{C3380CC4-5D6E-409C-BE32-E72D297353CC}">
                  <c16:uniqueId val="{00000003-5658-4D84-B2EA-46C391FF1724}"/>
                </c:ext>
              </c:extLst>
            </c:dLbl>
            <c:dLbl>
              <c:idx val="3"/>
              <c:delete val="1"/>
              <c:extLst>
                <c:ext xmlns:c15="http://schemas.microsoft.com/office/drawing/2012/chart" uri="{CE6537A1-D6FC-4f65-9D91-7224C49458BB}"/>
                <c:ext xmlns:c16="http://schemas.microsoft.com/office/drawing/2014/chart" uri="{C3380CC4-5D6E-409C-BE32-E72D297353CC}">
                  <c16:uniqueId val="{00000004-5658-4D84-B2EA-46C391FF1724}"/>
                </c:ext>
              </c:extLst>
            </c:dLbl>
            <c:dLbl>
              <c:idx val="4"/>
              <c:delete val="1"/>
              <c:extLst>
                <c:ext xmlns:c15="http://schemas.microsoft.com/office/drawing/2012/chart" uri="{CE6537A1-D6FC-4f65-9D91-7224C49458BB}"/>
                <c:ext xmlns:c16="http://schemas.microsoft.com/office/drawing/2014/chart" uri="{C3380CC4-5D6E-409C-BE32-E72D297353CC}">
                  <c16:uniqueId val="{00000008-B760-4346-93A5-4C1DC8BEE4F4}"/>
                </c:ext>
              </c:extLst>
            </c:dLbl>
            <c:dLbl>
              <c:idx val="5"/>
              <c:delete val="1"/>
              <c:extLst>
                <c:ext xmlns:c15="http://schemas.microsoft.com/office/drawing/2012/chart" uri="{CE6537A1-D6FC-4f65-9D91-7224C49458BB}"/>
                <c:ext xmlns:c16="http://schemas.microsoft.com/office/drawing/2014/chart" uri="{C3380CC4-5D6E-409C-BE32-E72D297353CC}">
                  <c16:uniqueId val="{00000009-B760-4346-93A5-4C1DC8BEE4F4}"/>
                </c:ext>
              </c:extLst>
            </c:dLbl>
            <c:dLbl>
              <c:idx val="6"/>
              <c:delete val="1"/>
              <c:extLst>
                <c:ext xmlns:c15="http://schemas.microsoft.com/office/drawing/2012/chart" uri="{CE6537A1-D6FC-4f65-9D91-7224C49458BB}"/>
                <c:ext xmlns:c16="http://schemas.microsoft.com/office/drawing/2014/chart" uri="{C3380CC4-5D6E-409C-BE32-E72D297353CC}">
                  <c16:uniqueId val="{00000002-119D-40D7-BFD4-54C29AE9759A}"/>
                </c:ext>
              </c:extLst>
            </c:dLbl>
            <c:dLbl>
              <c:idx val="7"/>
              <c:delete val="1"/>
              <c:extLst>
                <c:ext xmlns:c15="http://schemas.microsoft.com/office/drawing/2012/chart" uri="{CE6537A1-D6FC-4f65-9D91-7224C49458BB}"/>
                <c:ext xmlns:c16="http://schemas.microsoft.com/office/drawing/2014/chart" uri="{C3380CC4-5D6E-409C-BE32-E72D297353CC}">
                  <c16:uniqueId val="{00000003-C1A8-413A-87DE-0CD08061A80B}"/>
                </c:ext>
              </c:extLst>
            </c:dLbl>
            <c:dLbl>
              <c:idx val="8"/>
              <c:delete val="1"/>
              <c:extLst>
                <c:ext xmlns:c15="http://schemas.microsoft.com/office/drawing/2012/chart" uri="{CE6537A1-D6FC-4f65-9D91-7224C49458BB}"/>
                <c:ext xmlns:c16="http://schemas.microsoft.com/office/drawing/2014/chart" uri="{C3380CC4-5D6E-409C-BE32-E72D297353CC}">
                  <c16:uniqueId val="{00000002-FA8B-C344-B80E-C42EEEC70128}"/>
                </c:ext>
              </c:extLst>
            </c:dLbl>
            <c:dLbl>
              <c:idx val="9"/>
              <c:delete val="1"/>
              <c:extLst>
                <c:ext xmlns:c15="http://schemas.microsoft.com/office/drawing/2012/chart" uri="{CE6537A1-D6FC-4f65-9D91-7224C49458BB}"/>
                <c:ext xmlns:c16="http://schemas.microsoft.com/office/drawing/2014/chart" uri="{C3380CC4-5D6E-409C-BE32-E72D297353CC}">
                  <c16:uniqueId val="{00000004-DB82-914B-932F-CD1944805827}"/>
                </c:ext>
              </c:extLst>
            </c:dLbl>
            <c:dLbl>
              <c:idx val="10"/>
              <c:delete val="1"/>
              <c:extLst>
                <c:ext xmlns:c15="http://schemas.microsoft.com/office/drawing/2012/chart" uri="{CE6537A1-D6FC-4f65-9D91-7224C49458BB}"/>
                <c:ext xmlns:c16="http://schemas.microsoft.com/office/drawing/2014/chart" uri="{C3380CC4-5D6E-409C-BE32-E72D297353CC}">
                  <c16:uniqueId val="{00000005-DB82-914B-932F-CD1944805827}"/>
                </c:ext>
              </c:extLst>
            </c:dLbl>
            <c:dLbl>
              <c:idx val="11"/>
              <c:delete val="1"/>
              <c:extLst>
                <c:ext xmlns:c15="http://schemas.microsoft.com/office/drawing/2012/chart" uri="{CE6537A1-D6FC-4f65-9D91-7224C49458BB}"/>
                <c:ext xmlns:c16="http://schemas.microsoft.com/office/drawing/2014/chart" uri="{C3380CC4-5D6E-409C-BE32-E72D297353CC}">
                  <c16:uniqueId val="{0000000A-B760-4346-93A5-4C1DC8BEE4F4}"/>
                </c:ext>
              </c:extLst>
            </c:dLbl>
            <c:dLbl>
              <c:idx val="12"/>
              <c:delete val="1"/>
              <c:extLst>
                <c:ext xmlns:c15="http://schemas.microsoft.com/office/drawing/2012/chart" uri="{CE6537A1-D6FC-4f65-9D91-7224C49458BB}"/>
                <c:ext xmlns:c16="http://schemas.microsoft.com/office/drawing/2014/chart" uri="{C3380CC4-5D6E-409C-BE32-E72D297353CC}">
                  <c16:uniqueId val="{00000008-3306-F64D-981A-E9C347DFBE60}"/>
                </c:ext>
              </c:extLst>
            </c:dLbl>
            <c:dLbl>
              <c:idx val="13"/>
              <c:delete val="1"/>
              <c:extLst>
                <c:ext xmlns:c15="http://schemas.microsoft.com/office/drawing/2012/chart" uri="{CE6537A1-D6FC-4f65-9D91-7224C49458BB}"/>
                <c:ext xmlns:c16="http://schemas.microsoft.com/office/drawing/2014/chart" uri="{C3380CC4-5D6E-409C-BE32-E72D297353CC}">
                  <c16:uniqueId val="{00000002-5FF2-F74F-9EAA-ED3B78A3C2B7}"/>
                </c:ext>
              </c:extLst>
            </c:dLbl>
            <c:dLbl>
              <c:idx val="14"/>
              <c:delete val="1"/>
              <c:extLst>
                <c:ext xmlns:c15="http://schemas.microsoft.com/office/drawing/2012/chart" uri="{CE6537A1-D6FC-4f65-9D91-7224C49458BB}"/>
                <c:ext xmlns:c16="http://schemas.microsoft.com/office/drawing/2014/chart" uri="{C3380CC4-5D6E-409C-BE32-E72D297353CC}">
                  <c16:uniqueId val="{00000001-B29F-48EB-B111-01E0D538B69B}"/>
                </c:ext>
              </c:extLst>
            </c:dLbl>
            <c:dLbl>
              <c:idx val="15"/>
              <c:delete val="1"/>
              <c:extLst>
                <c:ext xmlns:c15="http://schemas.microsoft.com/office/drawing/2012/chart" uri="{CE6537A1-D6FC-4f65-9D91-7224C49458BB}"/>
                <c:ext xmlns:c16="http://schemas.microsoft.com/office/drawing/2014/chart" uri="{C3380CC4-5D6E-409C-BE32-E72D297353CC}">
                  <c16:uniqueId val="{00000002-B29F-48EB-B111-01E0D538B69B}"/>
                </c:ext>
              </c:extLst>
            </c:dLbl>
            <c:dLbl>
              <c:idx val="16"/>
              <c:delete val="1"/>
              <c:extLst>
                <c:ext xmlns:c15="http://schemas.microsoft.com/office/drawing/2012/chart" uri="{CE6537A1-D6FC-4f65-9D91-7224C49458BB}"/>
                <c:ext xmlns:c16="http://schemas.microsoft.com/office/drawing/2014/chart" uri="{C3380CC4-5D6E-409C-BE32-E72D297353CC}">
                  <c16:uniqueId val="{00000008-DB4D-4923-B038-5A1E3B91C36E}"/>
                </c:ext>
              </c:extLst>
            </c:dLbl>
            <c:dLbl>
              <c:idx val="17"/>
              <c:delete val="1"/>
              <c:extLst>
                <c:ext xmlns:c15="http://schemas.microsoft.com/office/drawing/2012/chart" uri="{CE6537A1-D6FC-4f65-9D91-7224C49458BB}"/>
                <c:ext xmlns:c16="http://schemas.microsoft.com/office/drawing/2014/chart" uri="{C3380CC4-5D6E-409C-BE32-E72D297353CC}">
                  <c16:uniqueId val="{00000005-157A-45C8-9024-87DB3F5FCBAB}"/>
                </c:ext>
              </c:extLst>
            </c:dLbl>
            <c:dLbl>
              <c:idx val="18"/>
              <c:delete val="1"/>
              <c:extLst>
                <c:ext xmlns:c15="http://schemas.microsoft.com/office/drawing/2012/chart" uri="{CE6537A1-D6FC-4f65-9D91-7224C49458BB}"/>
                <c:ext xmlns:c16="http://schemas.microsoft.com/office/drawing/2014/chart" uri="{C3380CC4-5D6E-409C-BE32-E72D297353CC}">
                  <c16:uniqueId val="{00000002-FAF8-4394-B9F1-FED26324A667}"/>
                </c:ext>
              </c:extLst>
            </c:dLbl>
            <c:dLbl>
              <c:idx val="19"/>
              <c:delete val="1"/>
              <c:extLst>
                <c:ext xmlns:c15="http://schemas.microsoft.com/office/drawing/2012/chart" uri="{CE6537A1-D6FC-4f65-9D91-7224C49458BB}"/>
                <c:ext xmlns:c16="http://schemas.microsoft.com/office/drawing/2014/chart" uri="{C3380CC4-5D6E-409C-BE32-E72D297353CC}">
                  <c16:uniqueId val="{00000002-7E19-49CA-9D2A-37F3A9C2789C}"/>
                </c:ext>
              </c:extLst>
            </c:dLbl>
            <c:dLbl>
              <c:idx val="20"/>
              <c:delete val="1"/>
              <c:extLst>
                <c:ext xmlns:c15="http://schemas.microsoft.com/office/drawing/2012/chart" uri="{CE6537A1-D6FC-4f65-9D91-7224C49458BB}"/>
                <c:ext xmlns:c16="http://schemas.microsoft.com/office/drawing/2014/chart" uri="{C3380CC4-5D6E-409C-BE32-E72D297353CC}">
                  <c16:uniqueId val="{00000005-4F74-C041-B2EC-4F676D3023C3}"/>
                </c:ext>
              </c:extLst>
            </c:dLbl>
            <c:dLbl>
              <c:idx val="21"/>
              <c:delete val="1"/>
              <c:extLst>
                <c:ext xmlns:c15="http://schemas.microsoft.com/office/drawing/2012/chart" uri="{CE6537A1-D6FC-4f65-9D91-7224C49458BB}"/>
                <c:ext xmlns:c16="http://schemas.microsoft.com/office/drawing/2014/chart" uri="{C3380CC4-5D6E-409C-BE32-E72D297353CC}">
                  <c16:uniqueId val="{00000003-A224-497E-9988-1A1DEE504CC5}"/>
                </c:ext>
              </c:extLst>
            </c:dLbl>
            <c:dLbl>
              <c:idx val="22"/>
              <c:delete val="1"/>
              <c:extLst>
                <c:ext xmlns:c15="http://schemas.microsoft.com/office/drawing/2012/chart" uri="{CE6537A1-D6FC-4f65-9D91-7224C49458BB}"/>
                <c:ext xmlns:c16="http://schemas.microsoft.com/office/drawing/2014/chart" uri="{C3380CC4-5D6E-409C-BE32-E72D297353CC}">
                  <c16:uniqueId val="{00000002-5566-4B88-B0DC-86EE6D39D09B}"/>
                </c:ext>
              </c:extLst>
            </c:dLbl>
            <c:dLbl>
              <c:idx val="23"/>
              <c:delete val="1"/>
              <c:extLst>
                <c:ext xmlns:c15="http://schemas.microsoft.com/office/drawing/2012/chart" uri="{CE6537A1-D6FC-4f65-9D91-7224C49458BB}"/>
                <c:ext xmlns:c16="http://schemas.microsoft.com/office/drawing/2014/chart" uri="{C3380CC4-5D6E-409C-BE32-E72D297353CC}">
                  <c16:uniqueId val="{00000008-5F31-4A56-85A8-B094C51B8D9D}"/>
                </c:ext>
              </c:extLst>
            </c:dLbl>
            <c:dLbl>
              <c:idx val="24"/>
              <c:delete val="1"/>
              <c:extLst>
                <c:ext xmlns:c15="http://schemas.microsoft.com/office/drawing/2012/chart" uri="{CE6537A1-D6FC-4f65-9D91-7224C49458BB}"/>
                <c:ext xmlns:c16="http://schemas.microsoft.com/office/drawing/2014/chart" uri="{C3380CC4-5D6E-409C-BE32-E72D297353CC}">
                  <c16:uniqueId val="{00000009-5F31-4A56-85A8-B094C51B8D9D}"/>
                </c:ext>
              </c:extLst>
            </c:dLbl>
            <c:dLbl>
              <c:idx val="25"/>
              <c:delete val="1"/>
              <c:extLst>
                <c:ext xmlns:c15="http://schemas.microsoft.com/office/drawing/2012/chart" uri="{CE6537A1-D6FC-4f65-9D91-7224C49458BB}"/>
                <c:ext xmlns:c16="http://schemas.microsoft.com/office/drawing/2014/chart" uri="{C3380CC4-5D6E-409C-BE32-E72D297353CC}">
                  <c16:uniqueId val="{00000005-A070-443C-A640-E6F02CD81A40}"/>
                </c:ext>
              </c:extLst>
            </c:dLbl>
            <c:dLbl>
              <c:idx val="26"/>
              <c:delete val="1"/>
              <c:extLst>
                <c:ext xmlns:c15="http://schemas.microsoft.com/office/drawing/2012/chart" uri="{CE6537A1-D6FC-4f65-9D91-7224C49458BB}"/>
                <c:ext xmlns:c16="http://schemas.microsoft.com/office/drawing/2014/chart" uri="{C3380CC4-5D6E-409C-BE32-E72D297353CC}">
                  <c16:uniqueId val="{00000004-B658-4673-8B43-CC5CC2DE7EB8}"/>
                </c:ext>
              </c:extLst>
            </c:dLbl>
            <c:dLbl>
              <c:idx val="27"/>
              <c:delete val="1"/>
              <c:extLst>
                <c:ext xmlns:c15="http://schemas.microsoft.com/office/drawing/2012/chart" uri="{CE6537A1-D6FC-4f65-9D91-7224C49458BB}"/>
                <c:ext xmlns:c16="http://schemas.microsoft.com/office/drawing/2014/chart" uri="{C3380CC4-5D6E-409C-BE32-E72D297353CC}">
                  <c16:uniqueId val="{00000003-BF4B-4941-A26C-5451AE38A206}"/>
                </c:ext>
              </c:extLst>
            </c:dLbl>
            <c:dLbl>
              <c:idx val="28"/>
              <c:delete val="1"/>
              <c:extLst>
                <c:ext xmlns:c15="http://schemas.microsoft.com/office/drawing/2012/chart" uri="{CE6537A1-D6FC-4f65-9D91-7224C49458BB}"/>
                <c:ext xmlns:c16="http://schemas.microsoft.com/office/drawing/2014/chart" uri="{C3380CC4-5D6E-409C-BE32-E72D297353CC}">
                  <c16:uniqueId val="{00000011-CC22-40D0-A995-794F1ECC2EFF}"/>
                </c:ext>
              </c:extLst>
            </c:dLbl>
            <c:dLbl>
              <c:idx val="29"/>
              <c:delete val="1"/>
              <c:extLst>
                <c:ext xmlns:c15="http://schemas.microsoft.com/office/drawing/2012/chart" uri="{CE6537A1-D6FC-4f65-9D91-7224C49458BB}"/>
                <c:ext xmlns:c16="http://schemas.microsoft.com/office/drawing/2014/chart" uri="{C3380CC4-5D6E-409C-BE32-E72D297353CC}">
                  <c16:uniqueId val="{00000005-C01E-4C63-B975-14CEE900D187}"/>
                </c:ext>
              </c:extLst>
            </c:dLbl>
            <c:dLbl>
              <c:idx val="30"/>
              <c:delete val="1"/>
              <c:extLst>
                <c:ext xmlns:c15="http://schemas.microsoft.com/office/drawing/2012/chart" uri="{CE6537A1-D6FC-4f65-9D91-7224C49458BB}"/>
                <c:ext xmlns:c16="http://schemas.microsoft.com/office/drawing/2014/chart" uri="{C3380CC4-5D6E-409C-BE32-E72D297353CC}">
                  <c16:uniqueId val="{00000013-CC22-40D0-A995-794F1ECC2EFF}"/>
                </c:ext>
              </c:extLst>
            </c:dLbl>
            <c:dLbl>
              <c:idx val="31"/>
              <c:delete val="1"/>
              <c:extLst>
                <c:ext xmlns:c15="http://schemas.microsoft.com/office/drawing/2012/chart" uri="{CE6537A1-D6FC-4f65-9D91-7224C49458BB}"/>
                <c:ext xmlns:c16="http://schemas.microsoft.com/office/drawing/2014/chart" uri="{C3380CC4-5D6E-409C-BE32-E72D297353CC}">
                  <c16:uniqueId val="{00000007-DDE6-4234-A091-CB7AF9641D3E}"/>
                </c:ext>
              </c:extLst>
            </c:dLbl>
            <c:dLbl>
              <c:idx val="32"/>
              <c:delete val="1"/>
              <c:extLst>
                <c:ext xmlns:c15="http://schemas.microsoft.com/office/drawing/2012/chart" uri="{CE6537A1-D6FC-4f65-9D91-7224C49458BB}"/>
                <c:ext xmlns:c16="http://schemas.microsoft.com/office/drawing/2014/chart" uri="{C3380CC4-5D6E-409C-BE32-E72D297353CC}">
                  <c16:uniqueId val="{00000004-17B4-4158-8787-277C97F51BCA}"/>
                </c:ext>
              </c:extLst>
            </c:dLbl>
            <c:dLbl>
              <c:idx val="33"/>
              <c:delete val="1"/>
              <c:extLst>
                <c:ext xmlns:c15="http://schemas.microsoft.com/office/drawing/2012/chart" uri="{CE6537A1-D6FC-4f65-9D91-7224C49458BB}"/>
                <c:ext xmlns:c16="http://schemas.microsoft.com/office/drawing/2014/chart" uri="{C3380CC4-5D6E-409C-BE32-E72D297353CC}">
                  <c16:uniqueId val="{00000005-5B0C-47BB-A7E5-E09BBAE7E02B}"/>
                </c:ext>
              </c:extLst>
            </c:dLbl>
            <c:dLbl>
              <c:idx val="34"/>
              <c:layout>
                <c:manualLayout>
                  <c:x val="-4.2911631376707383E-3"/>
                  <c:y val="2.574049005434080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319-469B-B34F-2E85F4D0782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6"/>
                    </a:solidFill>
                    <a:latin typeface="Helvetica" pitchFamily="2" charset="0"/>
                    <a:ea typeface="+mn-ea"/>
                    <a:cs typeface="+mn-cs"/>
                  </a:defRPr>
                </a:pPr>
                <a:endParaRPr lang="en-US"/>
              </a:p>
            </c:txPr>
            <c:dLblPos val="l"/>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ext>
            </c:extLst>
          </c:dLbls>
          <c:cat>
            <c:strRef>
              <c:f>Sheet1!$A$2:$A$60</c:f>
              <c:strCache>
                <c:ptCount val="35"/>
                <c:pt idx="0">
                  <c:v>Wave 70 (6/27)</c:v>
                </c:pt>
                <c:pt idx="1">
                  <c:v>Wave 71 (7/04)</c:v>
                </c:pt>
                <c:pt idx="2">
                  <c:v>Wave 72 (7/11)</c:v>
                </c:pt>
                <c:pt idx="3">
                  <c:v>Wave 73 (7/18)</c:v>
                </c:pt>
                <c:pt idx="4">
                  <c:v>Wave 74 (7/25)</c:v>
                </c:pt>
                <c:pt idx="5">
                  <c:v>Wave 75 (08/01)</c:v>
                </c:pt>
                <c:pt idx="6">
                  <c:v>Wave 76 (08/08)</c:v>
                </c:pt>
                <c:pt idx="7">
                  <c:v>Wave 77 (08/15)</c:v>
                </c:pt>
                <c:pt idx="8">
                  <c:v>Wave 78 (08/22)</c:v>
                </c:pt>
                <c:pt idx="9">
                  <c:v>Wave 79 (08/29)</c:v>
                </c:pt>
                <c:pt idx="10">
                  <c:v>Wave 80 (09/05)</c:v>
                </c:pt>
                <c:pt idx="11">
                  <c:v>Wave 81 (09/12)</c:v>
                </c:pt>
                <c:pt idx="12">
                  <c:v>Wave 82 (09/19)</c:v>
                </c:pt>
                <c:pt idx="13">
                  <c:v>Wave 83 (09/26)</c:v>
                </c:pt>
                <c:pt idx="14">
                  <c:v>Wave 84 (10/03)</c:v>
                </c:pt>
                <c:pt idx="15">
                  <c:v>Wave 85 (10/10)</c:v>
                </c:pt>
                <c:pt idx="16">
                  <c:v>Wave 86 (10/15)</c:v>
                </c:pt>
                <c:pt idx="17">
                  <c:v>Wave 87 (10/24)</c:v>
                </c:pt>
                <c:pt idx="18">
                  <c:v>Wave 88 (10/31)</c:v>
                </c:pt>
                <c:pt idx="19">
                  <c:v>Wave 89 (11/07)</c:v>
                </c:pt>
                <c:pt idx="20">
                  <c:v>Wave 90 (11/14)</c:v>
                </c:pt>
                <c:pt idx="21">
                  <c:v>Wave 91 (11/21)</c:v>
                </c:pt>
                <c:pt idx="22">
                  <c:v>Wave 92 (11/28)</c:v>
                </c:pt>
                <c:pt idx="23">
                  <c:v>Wave 93 (12/05)</c:v>
                </c:pt>
                <c:pt idx="24">
                  <c:v>Wave 94 (12/12)</c:v>
                </c:pt>
                <c:pt idx="25">
                  <c:v>Wave 95 (12/19)</c:v>
                </c:pt>
                <c:pt idx="26">
                  <c:v>Wave 96 (12/26)</c:v>
                </c:pt>
                <c:pt idx="27">
                  <c:v>Wave 97 (1/2)</c:v>
                </c:pt>
                <c:pt idx="28">
                  <c:v>Wave 98 (1/9)</c:v>
                </c:pt>
                <c:pt idx="29">
                  <c:v>Wave 99 (1/16)</c:v>
                </c:pt>
                <c:pt idx="30">
                  <c:v>Wave 100 (1/23)</c:v>
                </c:pt>
                <c:pt idx="31">
                  <c:v>Wave 101 (1/30)</c:v>
                </c:pt>
                <c:pt idx="32">
                  <c:v>Wave 102 (2/6)</c:v>
                </c:pt>
                <c:pt idx="33">
                  <c:v>Wave 103 (2/13)</c:v>
                </c:pt>
                <c:pt idx="34">
                  <c:v>Wave 104 (2/20)</c:v>
                </c:pt>
              </c:strCache>
            </c:strRef>
          </c:cat>
          <c:val>
            <c:numRef>
              <c:f>Sheet1!$G$2:$G$60</c:f>
              <c:numCache>
                <c:formatCode>0%</c:formatCode>
                <c:ptCount val="35"/>
                <c:pt idx="0">
                  <c:v>0.32</c:v>
                </c:pt>
                <c:pt idx="1">
                  <c:v>0.28999999999999998</c:v>
                </c:pt>
                <c:pt idx="2">
                  <c:v>0.3</c:v>
                </c:pt>
                <c:pt idx="3">
                  <c:v>0.3</c:v>
                </c:pt>
                <c:pt idx="4">
                  <c:v>0.28999999999999998</c:v>
                </c:pt>
                <c:pt idx="5">
                  <c:v>0.26</c:v>
                </c:pt>
                <c:pt idx="6">
                  <c:v>0.22</c:v>
                </c:pt>
                <c:pt idx="7">
                  <c:v>0.25</c:v>
                </c:pt>
                <c:pt idx="8">
                  <c:v>0.25</c:v>
                </c:pt>
                <c:pt idx="9">
                  <c:v>0.26</c:v>
                </c:pt>
                <c:pt idx="10">
                  <c:v>0.27</c:v>
                </c:pt>
                <c:pt idx="11">
                  <c:v>0.27</c:v>
                </c:pt>
                <c:pt idx="12">
                  <c:v>0.28000000000000003</c:v>
                </c:pt>
                <c:pt idx="13">
                  <c:v>0.25</c:v>
                </c:pt>
                <c:pt idx="14">
                  <c:v>0.28999999999999998</c:v>
                </c:pt>
                <c:pt idx="15">
                  <c:v>0.27</c:v>
                </c:pt>
                <c:pt idx="16">
                  <c:v>0.27</c:v>
                </c:pt>
                <c:pt idx="17">
                  <c:v>0.26</c:v>
                </c:pt>
                <c:pt idx="18">
                  <c:v>0.27</c:v>
                </c:pt>
                <c:pt idx="19">
                  <c:v>0.25</c:v>
                </c:pt>
                <c:pt idx="20">
                  <c:v>0.25</c:v>
                </c:pt>
                <c:pt idx="21">
                  <c:v>0.28999999999999998</c:v>
                </c:pt>
                <c:pt idx="22">
                  <c:v>0.28999999999999998</c:v>
                </c:pt>
                <c:pt idx="23">
                  <c:v>0.26</c:v>
                </c:pt>
                <c:pt idx="24">
                  <c:v>0.28000000000000003</c:v>
                </c:pt>
                <c:pt idx="25">
                  <c:v>0.26</c:v>
                </c:pt>
                <c:pt idx="26">
                  <c:v>0.3</c:v>
                </c:pt>
                <c:pt idx="27">
                  <c:v>0.24</c:v>
                </c:pt>
                <c:pt idx="28">
                  <c:v>0.25</c:v>
                </c:pt>
                <c:pt idx="29">
                  <c:v>0.26</c:v>
                </c:pt>
                <c:pt idx="30">
                  <c:v>0.23</c:v>
                </c:pt>
                <c:pt idx="31">
                  <c:v>0.27</c:v>
                </c:pt>
                <c:pt idx="32">
                  <c:v>0.28000000000000003</c:v>
                </c:pt>
                <c:pt idx="33">
                  <c:v>0.3</c:v>
                </c:pt>
                <c:pt idx="34">
                  <c:v>0.31</c:v>
                </c:pt>
              </c:numCache>
            </c:numRef>
          </c:val>
          <c:smooth val="0"/>
          <c:extLst>
            <c:ext xmlns:c16="http://schemas.microsoft.com/office/drawing/2014/chart" uri="{C3380CC4-5D6E-409C-BE32-E72D297353CC}">
              <c16:uniqueId val="{00000000-A5C9-F640-9785-634FE1C294B5}"/>
            </c:ext>
          </c:extLst>
        </c:ser>
        <c:ser>
          <c:idx val="6"/>
          <c:order val="6"/>
          <c:tx>
            <c:strRef>
              <c:f>Sheet1!$H$1</c:f>
              <c:strCache>
                <c:ptCount val="1"/>
                <c:pt idx="0">
                  <c:v>Attend a Large Concert or Sporting Event</c:v>
                </c:pt>
              </c:strCache>
            </c:strRef>
          </c:tx>
          <c:spPr>
            <a:ln w="28575" cap="rnd">
              <a:solidFill>
                <a:schemeClr val="accent1">
                  <a:lumMod val="50000"/>
                </a:schemeClr>
              </a:solidFill>
              <a:round/>
            </a:ln>
            <a:effectLst/>
          </c:spPr>
          <c:marker>
            <c:symbol val="none"/>
          </c:marker>
          <c:dLbls>
            <c:dLbl>
              <c:idx val="0"/>
              <c:layout>
                <c:manualLayout>
                  <c:x val="-3.580454460566219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F9C-47A7-A83C-E978F3C8D3B3}"/>
                </c:ext>
              </c:extLst>
            </c:dLbl>
            <c:dLbl>
              <c:idx val="1"/>
              <c:delete val="1"/>
              <c:extLst>
                <c:ext xmlns:c15="http://schemas.microsoft.com/office/drawing/2012/chart" uri="{CE6537A1-D6FC-4f65-9D91-7224C49458BB}"/>
                <c:ext xmlns:c16="http://schemas.microsoft.com/office/drawing/2014/chart" uri="{C3380CC4-5D6E-409C-BE32-E72D297353CC}">
                  <c16:uniqueId val="{00000002-4F9C-47A7-A83C-E978F3C8D3B3}"/>
                </c:ext>
              </c:extLst>
            </c:dLbl>
            <c:dLbl>
              <c:idx val="2"/>
              <c:delete val="1"/>
              <c:extLst>
                <c:ext xmlns:c15="http://schemas.microsoft.com/office/drawing/2012/chart" uri="{CE6537A1-D6FC-4f65-9D91-7224C49458BB}"/>
                <c:ext xmlns:c16="http://schemas.microsoft.com/office/drawing/2014/chart" uri="{C3380CC4-5D6E-409C-BE32-E72D297353CC}">
                  <c16:uniqueId val="{0000000A-4F9C-47A7-A83C-E978F3C8D3B3}"/>
                </c:ext>
              </c:extLst>
            </c:dLbl>
            <c:dLbl>
              <c:idx val="3"/>
              <c:delete val="1"/>
              <c:extLst>
                <c:ext xmlns:c15="http://schemas.microsoft.com/office/drawing/2012/chart" uri="{CE6537A1-D6FC-4f65-9D91-7224C49458BB}"/>
                <c:ext xmlns:c16="http://schemas.microsoft.com/office/drawing/2014/chart" uri="{C3380CC4-5D6E-409C-BE32-E72D297353CC}">
                  <c16:uniqueId val="{00000005-5658-4D84-B2EA-46C391FF1724}"/>
                </c:ext>
              </c:extLst>
            </c:dLbl>
            <c:dLbl>
              <c:idx val="4"/>
              <c:delete val="1"/>
              <c:extLst>
                <c:ext xmlns:c15="http://schemas.microsoft.com/office/drawing/2012/chart" uri="{CE6537A1-D6FC-4f65-9D91-7224C49458BB}"/>
                <c:ext xmlns:c16="http://schemas.microsoft.com/office/drawing/2014/chart" uri="{C3380CC4-5D6E-409C-BE32-E72D297353CC}">
                  <c16:uniqueId val="{0000000B-B760-4346-93A5-4C1DC8BEE4F4}"/>
                </c:ext>
              </c:extLst>
            </c:dLbl>
            <c:dLbl>
              <c:idx val="5"/>
              <c:delete val="1"/>
              <c:extLst>
                <c:ext xmlns:c15="http://schemas.microsoft.com/office/drawing/2012/chart" uri="{CE6537A1-D6FC-4f65-9D91-7224C49458BB}"/>
                <c:ext xmlns:c16="http://schemas.microsoft.com/office/drawing/2014/chart" uri="{C3380CC4-5D6E-409C-BE32-E72D297353CC}">
                  <c16:uniqueId val="{0000000C-B760-4346-93A5-4C1DC8BEE4F4}"/>
                </c:ext>
              </c:extLst>
            </c:dLbl>
            <c:dLbl>
              <c:idx val="6"/>
              <c:delete val="1"/>
              <c:extLst>
                <c:ext xmlns:c15="http://schemas.microsoft.com/office/drawing/2012/chart" uri="{CE6537A1-D6FC-4f65-9D91-7224C49458BB}"/>
                <c:ext xmlns:c16="http://schemas.microsoft.com/office/drawing/2014/chart" uri="{C3380CC4-5D6E-409C-BE32-E72D297353CC}">
                  <c16:uniqueId val="{00000003-119D-40D7-BFD4-54C29AE9759A}"/>
                </c:ext>
              </c:extLst>
            </c:dLbl>
            <c:dLbl>
              <c:idx val="7"/>
              <c:delete val="1"/>
              <c:extLst>
                <c:ext xmlns:c15="http://schemas.microsoft.com/office/drawing/2012/chart" uri="{CE6537A1-D6FC-4f65-9D91-7224C49458BB}"/>
                <c:ext xmlns:c16="http://schemas.microsoft.com/office/drawing/2014/chart" uri="{C3380CC4-5D6E-409C-BE32-E72D297353CC}">
                  <c16:uniqueId val="{00000004-C1A8-413A-87DE-0CD08061A80B}"/>
                </c:ext>
              </c:extLst>
            </c:dLbl>
            <c:dLbl>
              <c:idx val="8"/>
              <c:delete val="1"/>
              <c:extLst>
                <c:ext xmlns:c15="http://schemas.microsoft.com/office/drawing/2012/chart" uri="{CE6537A1-D6FC-4f65-9D91-7224C49458BB}"/>
                <c:ext xmlns:c16="http://schemas.microsoft.com/office/drawing/2014/chart" uri="{C3380CC4-5D6E-409C-BE32-E72D297353CC}">
                  <c16:uniqueId val="{00000003-FA8B-C344-B80E-C42EEEC70128}"/>
                </c:ext>
              </c:extLst>
            </c:dLbl>
            <c:dLbl>
              <c:idx val="9"/>
              <c:delete val="1"/>
              <c:extLst>
                <c:ext xmlns:c15="http://schemas.microsoft.com/office/drawing/2012/chart" uri="{CE6537A1-D6FC-4f65-9D91-7224C49458BB}"/>
                <c:ext xmlns:c16="http://schemas.microsoft.com/office/drawing/2014/chart" uri="{C3380CC4-5D6E-409C-BE32-E72D297353CC}">
                  <c16:uniqueId val="{00000006-DB82-914B-932F-CD1944805827}"/>
                </c:ext>
              </c:extLst>
            </c:dLbl>
            <c:dLbl>
              <c:idx val="10"/>
              <c:delete val="1"/>
              <c:extLst>
                <c:ext xmlns:c15="http://schemas.microsoft.com/office/drawing/2012/chart" uri="{CE6537A1-D6FC-4f65-9D91-7224C49458BB}"/>
                <c:ext xmlns:c16="http://schemas.microsoft.com/office/drawing/2014/chart" uri="{C3380CC4-5D6E-409C-BE32-E72D297353CC}">
                  <c16:uniqueId val="{00000007-DB82-914B-932F-CD1944805827}"/>
                </c:ext>
              </c:extLst>
            </c:dLbl>
            <c:dLbl>
              <c:idx val="11"/>
              <c:delete val="1"/>
              <c:extLst>
                <c:ext xmlns:c15="http://schemas.microsoft.com/office/drawing/2012/chart" uri="{CE6537A1-D6FC-4f65-9D91-7224C49458BB}"/>
                <c:ext xmlns:c16="http://schemas.microsoft.com/office/drawing/2014/chart" uri="{C3380CC4-5D6E-409C-BE32-E72D297353CC}">
                  <c16:uniqueId val="{0000000D-B760-4346-93A5-4C1DC8BEE4F4}"/>
                </c:ext>
              </c:extLst>
            </c:dLbl>
            <c:dLbl>
              <c:idx val="12"/>
              <c:delete val="1"/>
              <c:extLst>
                <c:ext xmlns:c15="http://schemas.microsoft.com/office/drawing/2012/chart" uri="{CE6537A1-D6FC-4f65-9D91-7224C49458BB}"/>
                <c:ext xmlns:c16="http://schemas.microsoft.com/office/drawing/2014/chart" uri="{C3380CC4-5D6E-409C-BE32-E72D297353CC}">
                  <c16:uniqueId val="{00000009-3306-F64D-981A-E9C347DFBE60}"/>
                </c:ext>
              </c:extLst>
            </c:dLbl>
            <c:dLbl>
              <c:idx val="13"/>
              <c:delete val="1"/>
              <c:extLst>
                <c:ext xmlns:c15="http://schemas.microsoft.com/office/drawing/2012/chart" uri="{CE6537A1-D6FC-4f65-9D91-7224C49458BB}"/>
                <c:ext xmlns:c16="http://schemas.microsoft.com/office/drawing/2014/chart" uri="{C3380CC4-5D6E-409C-BE32-E72D297353CC}">
                  <c16:uniqueId val="{00000000-5FF2-F74F-9EAA-ED3B78A3C2B7}"/>
                </c:ext>
              </c:extLst>
            </c:dLbl>
            <c:dLbl>
              <c:idx val="14"/>
              <c:delete val="1"/>
              <c:extLst>
                <c:ext xmlns:c15="http://schemas.microsoft.com/office/drawing/2012/chart" uri="{CE6537A1-D6FC-4f65-9D91-7224C49458BB}"/>
                <c:ext xmlns:c16="http://schemas.microsoft.com/office/drawing/2014/chart" uri="{C3380CC4-5D6E-409C-BE32-E72D297353CC}">
                  <c16:uniqueId val="{0000000A-3306-F64D-981A-E9C347DFBE60}"/>
                </c:ext>
              </c:extLst>
            </c:dLbl>
            <c:dLbl>
              <c:idx val="15"/>
              <c:delete val="1"/>
              <c:extLst>
                <c:ext xmlns:c15="http://schemas.microsoft.com/office/drawing/2012/chart" uri="{CE6537A1-D6FC-4f65-9D91-7224C49458BB}"/>
                <c:ext xmlns:c16="http://schemas.microsoft.com/office/drawing/2014/chart" uri="{C3380CC4-5D6E-409C-BE32-E72D297353CC}">
                  <c16:uniqueId val="{00000008-9CDF-4464-8D8A-5CA184EDF4D3}"/>
                </c:ext>
              </c:extLst>
            </c:dLbl>
            <c:dLbl>
              <c:idx val="16"/>
              <c:delete val="1"/>
              <c:extLst>
                <c:ext xmlns:c15="http://schemas.microsoft.com/office/drawing/2012/chart" uri="{CE6537A1-D6FC-4f65-9D91-7224C49458BB}"/>
                <c:ext xmlns:c16="http://schemas.microsoft.com/office/drawing/2014/chart" uri="{C3380CC4-5D6E-409C-BE32-E72D297353CC}">
                  <c16:uniqueId val="{00000002-28B4-4098-AF6C-D4DCD9801474}"/>
                </c:ext>
              </c:extLst>
            </c:dLbl>
            <c:dLbl>
              <c:idx val="17"/>
              <c:delete val="1"/>
              <c:extLst>
                <c:ext xmlns:c15="http://schemas.microsoft.com/office/drawing/2012/chart" uri="{CE6537A1-D6FC-4f65-9D91-7224C49458BB}"/>
                <c:ext xmlns:c16="http://schemas.microsoft.com/office/drawing/2014/chart" uri="{C3380CC4-5D6E-409C-BE32-E72D297353CC}">
                  <c16:uniqueId val="{00000003-157A-45C8-9024-87DB3F5FCBAB}"/>
                </c:ext>
              </c:extLst>
            </c:dLbl>
            <c:dLbl>
              <c:idx val="18"/>
              <c:delete val="1"/>
              <c:extLst>
                <c:ext xmlns:c15="http://schemas.microsoft.com/office/drawing/2012/chart" uri="{CE6537A1-D6FC-4f65-9D91-7224C49458BB}"/>
                <c:ext xmlns:c16="http://schemas.microsoft.com/office/drawing/2014/chart" uri="{C3380CC4-5D6E-409C-BE32-E72D297353CC}">
                  <c16:uniqueId val="{00000002-D8BF-4453-AA44-1D38B58B417C}"/>
                </c:ext>
              </c:extLst>
            </c:dLbl>
            <c:dLbl>
              <c:idx val="19"/>
              <c:delete val="1"/>
              <c:extLst>
                <c:ext xmlns:c15="http://schemas.microsoft.com/office/drawing/2012/chart" uri="{CE6537A1-D6FC-4f65-9D91-7224C49458BB}"/>
                <c:ext xmlns:c16="http://schemas.microsoft.com/office/drawing/2014/chart" uri="{C3380CC4-5D6E-409C-BE32-E72D297353CC}">
                  <c16:uniqueId val="{00000002-05EE-4E1E-8927-29D08582B637}"/>
                </c:ext>
              </c:extLst>
            </c:dLbl>
            <c:dLbl>
              <c:idx val="20"/>
              <c:delete val="1"/>
              <c:extLst>
                <c:ext xmlns:c15="http://schemas.microsoft.com/office/drawing/2012/chart" uri="{CE6537A1-D6FC-4f65-9D91-7224C49458BB}"/>
                <c:ext xmlns:c16="http://schemas.microsoft.com/office/drawing/2014/chart" uri="{C3380CC4-5D6E-409C-BE32-E72D297353CC}">
                  <c16:uniqueId val="{00000004-4F74-C041-B2EC-4F676D3023C3}"/>
                </c:ext>
              </c:extLst>
            </c:dLbl>
            <c:dLbl>
              <c:idx val="21"/>
              <c:delete val="1"/>
              <c:extLst>
                <c:ext xmlns:c15="http://schemas.microsoft.com/office/drawing/2012/chart" uri="{CE6537A1-D6FC-4f65-9D91-7224C49458BB}"/>
                <c:ext xmlns:c16="http://schemas.microsoft.com/office/drawing/2014/chart" uri="{C3380CC4-5D6E-409C-BE32-E72D297353CC}">
                  <c16:uniqueId val="{00000006-CFE6-415C-AE9A-D09EB7D3BB76}"/>
                </c:ext>
              </c:extLst>
            </c:dLbl>
            <c:dLbl>
              <c:idx val="22"/>
              <c:delete val="1"/>
              <c:extLst>
                <c:ext xmlns:c15="http://schemas.microsoft.com/office/drawing/2012/chart" uri="{CE6537A1-D6FC-4f65-9D91-7224C49458BB}"/>
                <c:ext xmlns:c16="http://schemas.microsoft.com/office/drawing/2014/chart" uri="{C3380CC4-5D6E-409C-BE32-E72D297353CC}">
                  <c16:uniqueId val="{00000007-CFE6-415C-AE9A-D09EB7D3BB76}"/>
                </c:ext>
              </c:extLst>
            </c:dLbl>
            <c:dLbl>
              <c:idx val="23"/>
              <c:delete val="1"/>
              <c:extLst>
                <c:ext xmlns:c15="http://schemas.microsoft.com/office/drawing/2012/chart" uri="{CE6537A1-D6FC-4f65-9D91-7224C49458BB}"/>
                <c:ext xmlns:c16="http://schemas.microsoft.com/office/drawing/2014/chart" uri="{C3380CC4-5D6E-409C-BE32-E72D297353CC}">
                  <c16:uniqueId val="{0000000A-5F31-4A56-85A8-B094C51B8D9D}"/>
                </c:ext>
              </c:extLst>
            </c:dLbl>
            <c:dLbl>
              <c:idx val="24"/>
              <c:delete val="1"/>
              <c:extLst>
                <c:ext xmlns:c15="http://schemas.microsoft.com/office/drawing/2012/chart" uri="{CE6537A1-D6FC-4f65-9D91-7224C49458BB}"/>
                <c:ext xmlns:c16="http://schemas.microsoft.com/office/drawing/2014/chart" uri="{C3380CC4-5D6E-409C-BE32-E72D297353CC}">
                  <c16:uniqueId val="{00000004-A439-4C8F-9123-7A3A7823DA81}"/>
                </c:ext>
              </c:extLst>
            </c:dLbl>
            <c:dLbl>
              <c:idx val="25"/>
              <c:delete val="1"/>
              <c:extLst>
                <c:ext xmlns:c15="http://schemas.microsoft.com/office/drawing/2012/chart" uri="{CE6537A1-D6FC-4f65-9D91-7224C49458BB}"/>
                <c:ext xmlns:c16="http://schemas.microsoft.com/office/drawing/2014/chart" uri="{C3380CC4-5D6E-409C-BE32-E72D297353CC}">
                  <c16:uniqueId val="{00000004-A070-443C-A640-E6F02CD81A40}"/>
                </c:ext>
              </c:extLst>
            </c:dLbl>
            <c:dLbl>
              <c:idx val="26"/>
              <c:delete val="1"/>
              <c:extLst>
                <c:ext xmlns:c15="http://schemas.microsoft.com/office/drawing/2012/chart" uri="{CE6537A1-D6FC-4f65-9D91-7224C49458BB}"/>
                <c:ext xmlns:c16="http://schemas.microsoft.com/office/drawing/2014/chart" uri="{C3380CC4-5D6E-409C-BE32-E72D297353CC}">
                  <c16:uniqueId val="{00000005-B658-4673-8B43-CC5CC2DE7EB8}"/>
                </c:ext>
              </c:extLst>
            </c:dLbl>
            <c:dLbl>
              <c:idx val="27"/>
              <c:delete val="1"/>
              <c:extLst>
                <c:ext xmlns:c15="http://schemas.microsoft.com/office/drawing/2012/chart" uri="{CE6537A1-D6FC-4f65-9D91-7224C49458BB}"/>
                <c:ext xmlns:c16="http://schemas.microsoft.com/office/drawing/2014/chart" uri="{C3380CC4-5D6E-409C-BE32-E72D297353CC}">
                  <c16:uniqueId val="{00000004-BF4B-4941-A26C-5451AE38A206}"/>
                </c:ext>
              </c:extLst>
            </c:dLbl>
            <c:dLbl>
              <c:idx val="28"/>
              <c:delete val="1"/>
              <c:extLst>
                <c:ext xmlns:c15="http://schemas.microsoft.com/office/drawing/2012/chart" uri="{CE6537A1-D6FC-4f65-9D91-7224C49458BB}"/>
                <c:ext xmlns:c16="http://schemas.microsoft.com/office/drawing/2014/chart" uri="{C3380CC4-5D6E-409C-BE32-E72D297353CC}">
                  <c16:uniqueId val="{00000015-CC22-40D0-A995-794F1ECC2EFF}"/>
                </c:ext>
              </c:extLst>
            </c:dLbl>
            <c:dLbl>
              <c:idx val="29"/>
              <c:delete val="1"/>
              <c:extLst>
                <c:ext xmlns:c15="http://schemas.microsoft.com/office/drawing/2012/chart" uri="{CE6537A1-D6FC-4f65-9D91-7224C49458BB}"/>
                <c:ext xmlns:c16="http://schemas.microsoft.com/office/drawing/2014/chart" uri="{C3380CC4-5D6E-409C-BE32-E72D297353CC}">
                  <c16:uniqueId val="{00000006-C01E-4C63-B975-14CEE900D187}"/>
                </c:ext>
              </c:extLst>
            </c:dLbl>
            <c:dLbl>
              <c:idx val="30"/>
              <c:delete val="1"/>
              <c:extLst>
                <c:ext xmlns:c15="http://schemas.microsoft.com/office/drawing/2012/chart" uri="{CE6537A1-D6FC-4f65-9D91-7224C49458BB}"/>
                <c:ext xmlns:c16="http://schemas.microsoft.com/office/drawing/2014/chart" uri="{C3380CC4-5D6E-409C-BE32-E72D297353CC}">
                  <c16:uniqueId val="{00000017-CC22-40D0-A995-794F1ECC2EFF}"/>
                </c:ext>
              </c:extLst>
            </c:dLbl>
            <c:dLbl>
              <c:idx val="31"/>
              <c:delete val="1"/>
              <c:extLst>
                <c:ext xmlns:c15="http://schemas.microsoft.com/office/drawing/2012/chart" uri="{CE6537A1-D6FC-4f65-9D91-7224C49458BB}"/>
                <c:ext xmlns:c16="http://schemas.microsoft.com/office/drawing/2014/chart" uri="{C3380CC4-5D6E-409C-BE32-E72D297353CC}">
                  <c16:uniqueId val="{00000005-DDE6-4234-A091-CB7AF9641D3E}"/>
                </c:ext>
              </c:extLst>
            </c:dLbl>
            <c:dLbl>
              <c:idx val="32"/>
              <c:delete val="1"/>
              <c:extLst>
                <c:ext xmlns:c15="http://schemas.microsoft.com/office/drawing/2012/chart" uri="{CE6537A1-D6FC-4f65-9D91-7224C49458BB}"/>
                <c:ext xmlns:c16="http://schemas.microsoft.com/office/drawing/2014/chart" uri="{C3380CC4-5D6E-409C-BE32-E72D297353CC}">
                  <c16:uniqueId val="{00000005-17B4-4158-8787-277C97F51BCA}"/>
                </c:ext>
              </c:extLst>
            </c:dLbl>
            <c:dLbl>
              <c:idx val="33"/>
              <c:delete val="1"/>
              <c:extLst>
                <c:ext xmlns:c15="http://schemas.microsoft.com/office/drawing/2012/chart" uri="{CE6537A1-D6FC-4f65-9D91-7224C49458BB}"/>
                <c:ext xmlns:c16="http://schemas.microsoft.com/office/drawing/2014/chart" uri="{C3380CC4-5D6E-409C-BE32-E72D297353CC}">
                  <c16:uniqueId val="{00000006-5B0C-47BB-A7E5-E09BBAE7E02B}"/>
                </c:ext>
              </c:extLst>
            </c:dLbl>
            <c:dLbl>
              <c:idx val="34"/>
              <c:layout>
                <c:manualLayout>
                  <c:x val="-3.2061769374993154E-3"/>
                  <c:y val="-2.574049005434080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19-469B-B34F-2E85F4D0782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lumMod val="50000"/>
                      </a:schemeClr>
                    </a:solidFill>
                    <a:latin typeface="Helvetica" pitchFamily="2" charset="0"/>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Sheet1!$A$2:$A$60</c:f>
              <c:strCache>
                <c:ptCount val="35"/>
                <c:pt idx="0">
                  <c:v>Wave 70 (6/27)</c:v>
                </c:pt>
                <c:pt idx="1">
                  <c:v>Wave 71 (7/04)</c:v>
                </c:pt>
                <c:pt idx="2">
                  <c:v>Wave 72 (7/11)</c:v>
                </c:pt>
                <c:pt idx="3">
                  <c:v>Wave 73 (7/18)</c:v>
                </c:pt>
                <c:pt idx="4">
                  <c:v>Wave 74 (7/25)</c:v>
                </c:pt>
                <c:pt idx="5">
                  <c:v>Wave 75 (08/01)</c:v>
                </c:pt>
                <c:pt idx="6">
                  <c:v>Wave 76 (08/08)</c:v>
                </c:pt>
                <c:pt idx="7">
                  <c:v>Wave 77 (08/15)</c:v>
                </c:pt>
                <c:pt idx="8">
                  <c:v>Wave 78 (08/22)</c:v>
                </c:pt>
                <c:pt idx="9">
                  <c:v>Wave 79 (08/29)</c:v>
                </c:pt>
                <c:pt idx="10">
                  <c:v>Wave 80 (09/05)</c:v>
                </c:pt>
                <c:pt idx="11">
                  <c:v>Wave 81 (09/12)</c:v>
                </c:pt>
                <c:pt idx="12">
                  <c:v>Wave 82 (09/19)</c:v>
                </c:pt>
                <c:pt idx="13">
                  <c:v>Wave 83 (09/26)</c:v>
                </c:pt>
                <c:pt idx="14">
                  <c:v>Wave 84 (10/03)</c:v>
                </c:pt>
                <c:pt idx="15">
                  <c:v>Wave 85 (10/10)</c:v>
                </c:pt>
                <c:pt idx="16">
                  <c:v>Wave 86 (10/15)</c:v>
                </c:pt>
                <c:pt idx="17">
                  <c:v>Wave 87 (10/24)</c:v>
                </c:pt>
                <c:pt idx="18">
                  <c:v>Wave 88 (10/31)</c:v>
                </c:pt>
                <c:pt idx="19">
                  <c:v>Wave 89 (11/07)</c:v>
                </c:pt>
                <c:pt idx="20">
                  <c:v>Wave 90 (11/14)</c:v>
                </c:pt>
                <c:pt idx="21">
                  <c:v>Wave 91 (11/21)</c:v>
                </c:pt>
                <c:pt idx="22">
                  <c:v>Wave 92 (11/28)</c:v>
                </c:pt>
                <c:pt idx="23">
                  <c:v>Wave 93 (12/05)</c:v>
                </c:pt>
                <c:pt idx="24">
                  <c:v>Wave 94 (12/12)</c:v>
                </c:pt>
                <c:pt idx="25">
                  <c:v>Wave 95 (12/19)</c:v>
                </c:pt>
                <c:pt idx="26">
                  <c:v>Wave 96 (12/26)</c:v>
                </c:pt>
                <c:pt idx="27">
                  <c:v>Wave 97 (1/2)</c:v>
                </c:pt>
                <c:pt idx="28">
                  <c:v>Wave 98 (1/9)</c:v>
                </c:pt>
                <c:pt idx="29">
                  <c:v>Wave 99 (1/16)</c:v>
                </c:pt>
                <c:pt idx="30">
                  <c:v>Wave 100 (1/23)</c:v>
                </c:pt>
                <c:pt idx="31">
                  <c:v>Wave 101 (1/30)</c:v>
                </c:pt>
                <c:pt idx="32">
                  <c:v>Wave 102 (2/6)</c:v>
                </c:pt>
                <c:pt idx="33">
                  <c:v>Wave 103 (2/13)</c:v>
                </c:pt>
                <c:pt idx="34">
                  <c:v>Wave 104 (2/20)</c:v>
                </c:pt>
              </c:strCache>
            </c:strRef>
          </c:cat>
          <c:val>
            <c:numRef>
              <c:f>Sheet1!$H$2:$H$60</c:f>
              <c:numCache>
                <c:formatCode>0%</c:formatCode>
                <c:ptCount val="35"/>
                <c:pt idx="0">
                  <c:v>0.3</c:v>
                </c:pt>
                <c:pt idx="1">
                  <c:v>0.27</c:v>
                </c:pt>
                <c:pt idx="2">
                  <c:v>0.28999999999999998</c:v>
                </c:pt>
                <c:pt idx="3">
                  <c:v>0.27</c:v>
                </c:pt>
                <c:pt idx="4">
                  <c:v>0.26</c:v>
                </c:pt>
                <c:pt idx="5">
                  <c:v>0.25</c:v>
                </c:pt>
                <c:pt idx="6">
                  <c:v>0.21</c:v>
                </c:pt>
                <c:pt idx="7">
                  <c:v>0.22</c:v>
                </c:pt>
                <c:pt idx="8">
                  <c:v>0.23</c:v>
                </c:pt>
                <c:pt idx="9">
                  <c:v>0.23</c:v>
                </c:pt>
                <c:pt idx="10">
                  <c:v>0.24</c:v>
                </c:pt>
                <c:pt idx="11">
                  <c:v>0.23</c:v>
                </c:pt>
                <c:pt idx="12">
                  <c:v>0.25</c:v>
                </c:pt>
                <c:pt idx="13">
                  <c:v>0.23</c:v>
                </c:pt>
                <c:pt idx="14">
                  <c:v>0.25</c:v>
                </c:pt>
                <c:pt idx="15">
                  <c:v>0.26</c:v>
                </c:pt>
                <c:pt idx="16">
                  <c:v>0.24</c:v>
                </c:pt>
                <c:pt idx="17">
                  <c:v>0.23</c:v>
                </c:pt>
                <c:pt idx="18">
                  <c:v>0.24</c:v>
                </c:pt>
                <c:pt idx="19">
                  <c:v>0.25</c:v>
                </c:pt>
                <c:pt idx="20">
                  <c:v>0.2</c:v>
                </c:pt>
                <c:pt idx="21">
                  <c:v>0.28999999999999998</c:v>
                </c:pt>
                <c:pt idx="22">
                  <c:v>0.26</c:v>
                </c:pt>
                <c:pt idx="23">
                  <c:v>0.25</c:v>
                </c:pt>
                <c:pt idx="24">
                  <c:v>0.26</c:v>
                </c:pt>
                <c:pt idx="25">
                  <c:v>0.24</c:v>
                </c:pt>
                <c:pt idx="26">
                  <c:v>0.27</c:v>
                </c:pt>
                <c:pt idx="27">
                  <c:v>0.21</c:v>
                </c:pt>
                <c:pt idx="28">
                  <c:v>0.24</c:v>
                </c:pt>
                <c:pt idx="29">
                  <c:v>0.24</c:v>
                </c:pt>
                <c:pt idx="30">
                  <c:v>0.19</c:v>
                </c:pt>
                <c:pt idx="31">
                  <c:v>0.23</c:v>
                </c:pt>
                <c:pt idx="32">
                  <c:v>0.26</c:v>
                </c:pt>
                <c:pt idx="33">
                  <c:v>0.27</c:v>
                </c:pt>
                <c:pt idx="34">
                  <c:v>0.28000000000000003</c:v>
                </c:pt>
              </c:numCache>
            </c:numRef>
          </c:val>
          <c:smooth val="0"/>
          <c:extLst>
            <c:ext xmlns:c16="http://schemas.microsoft.com/office/drawing/2014/chart" uri="{C3380CC4-5D6E-409C-BE32-E72D297353CC}">
              <c16:uniqueId val="{00000001-A5C9-F640-9785-634FE1C294B5}"/>
            </c:ext>
          </c:extLst>
        </c:ser>
        <c:ser>
          <c:idx val="7"/>
          <c:order val="7"/>
          <c:tx>
            <c:strRef>
              <c:f>Sheet1!$I$1</c:f>
              <c:strCache>
                <c:ptCount val="1"/>
                <c:pt idx="0">
                  <c:v>Take Public Transportation</c:v>
                </c:pt>
              </c:strCache>
            </c:strRef>
          </c:tx>
          <c:spPr>
            <a:ln w="28575" cap="rnd">
              <a:solidFill>
                <a:schemeClr val="tx2"/>
              </a:solidFill>
              <a:round/>
            </a:ln>
            <a:effectLst/>
          </c:spPr>
          <c:marker>
            <c:symbol val="none"/>
          </c:marker>
          <c:dLbls>
            <c:dLbl>
              <c:idx val="0"/>
              <c:layout>
                <c:manualLayout>
                  <c:x val="-3.5826244329665663E-2"/>
                  <c:y val="1.02961960217363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951-4415-9017-0CDCE9AA8A95}"/>
                </c:ext>
              </c:extLst>
            </c:dLbl>
            <c:dLbl>
              <c:idx val="34"/>
              <c:layout>
                <c:manualLayout>
                  <c:x val="-2.1699724003431633E-5"/>
                  <c:y val="7.7221470163021484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319-469B-B34F-2E85F4D0782D}"/>
                </c:ext>
              </c:extLst>
            </c:dLbl>
            <c:spPr>
              <a:noFill/>
              <a:ln>
                <a:noFill/>
              </a:ln>
              <a:effectLst/>
            </c:spPr>
            <c:txPr>
              <a:bodyPr wrap="square" lIns="38100" tIns="19050" rIns="38100" bIns="19050" anchor="ctr">
                <a:spAutoFit/>
              </a:bodyPr>
              <a:lstStyle/>
              <a:p>
                <a:pPr>
                  <a:defRPr sz="1200" b="1">
                    <a:solidFill>
                      <a:srgbClr val="939598"/>
                    </a:solidFill>
                  </a:defRPr>
                </a:pPr>
                <a:endParaRPr lang="en-US"/>
              </a:p>
            </c:txPr>
            <c:dLblPos val="l"/>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Sheet1!$A$2:$A$60</c:f>
              <c:strCache>
                <c:ptCount val="35"/>
                <c:pt idx="0">
                  <c:v>Wave 70 (6/27)</c:v>
                </c:pt>
                <c:pt idx="1">
                  <c:v>Wave 71 (7/04)</c:v>
                </c:pt>
                <c:pt idx="2">
                  <c:v>Wave 72 (7/11)</c:v>
                </c:pt>
                <c:pt idx="3">
                  <c:v>Wave 73 (7/18)</c:v>
                </c:pt>
                <c:pt idx="4">
                  <c:v>Wave 74 (7/25)</c:v>
                </c:pt>
                <c:pt idx="5">
                  <c:v>Wave 75 (08/01)</c:v>
                </c:pt>
                <c:pt idx="6">
                  <c:v>Wave 76 (08/08)</c:v>
                </c:pt>
                <c:pt idx="7">
                  <c:v>Wave 77 (08/15)</c:v>
                </c:pt>
                <c:pt idx="8">
                  <c:v>Wave 78 (08/22)</c:v>
                </c:pt>
                <c:pt idx="9">
                  <c:v>Wave 79 (08/29)</c:v>
                </c:pt>
                <c:pt idx="10">
                  <c:v>Wave 80 (09/05)</c:v>
                </c:pt>
                <c:pt idx="11">
                  <c:v>Wave 81 (09/12)</c:v>
                </c:pt>
                <c:pt idx="12">
                  <c:v>Wave 82 (09/19)</c:v>
                </c:pt>
                <c:pt idx="13">
                  <c:v>Wave 83 (09/26)</c:v>
                </c:pt>
                <c:pt idx="14">
                  <c:v>Wave 84 (10/03)</c:v>
                </c:pt>
                <c:pt idx="15">
                  <c:v>Wave 85 (10/10)</c:v>
                </c:pt>
                <c:pt idx="16">
                  <c:v>Wave 86 (10/15)</c:v>
                </c:pt>
                <c:pt idx="17">
                  <c:v>Wave 87 (10/24)</c:v>
                </c:pt>
                <c:pt idx="18">
                  <c:v>Wave 88 (10/31)</c:v>
                </c:pt>
                <c:pt idx="19">
                  <c:v>Wave 89 (11/07)</c:v>
                </c:pt>
                <c:pt idx="20">
                  <c:v>Wave 90 (11/14)</c:v>
                </c:pt>
                <c:pt idx="21">
                  <c:v>Wave 91 (11/21)</c:v>
                </c:pt>
                <c:pt idx="22">
                  <c:v>Wave 92 (11/28)</c:v>
                </c:pt>
                <c:pt idx="23">
                  <c:v>Wave 93 (12/05)</c:v>
                </c:pt>
                <c:pt idx="24">
                  <c:v>Wave 94 (12/12)</c:v>
                </c:pt>
                <c:pt idx="25">
                  <c:v>Wave 95 (12/19)</c:v>
                </c:pt>
                <c:pt idx="26">
                  <c:v>Wave 96 (12/26)</c:v>
                </c:pt>
                <c:pt idx="27">
                  <c:v>Wave 97 (1/2)</c:v>
                </c:pt>
                <c:pt idx="28">
                  <c:v>Wave 98 (1/9)</c:v>
                </c:pt>
                <c:pt idx="29">
                  <c:v>Wave 99 (1/16)</c:v>
                </c:pt>
                <c:pt idx="30">
                  <c:v>Wave 100 (1/23)</c:v>
                </c:pt>
                <c:pt idx="31">
                  <c:v>Wave 101 (1/30)</c:v>
                </c:pt>
                <c:pt idx="32">
                  <c:v>Wave 102 (2/6)</c:v>
                </c:pt>
                <c:pt idx="33">
                  <c:v>Wave 103 (2/13)</c:v>
                </c:pt>
                <c:pt idx="34">
                  <c:v>Wave 104 (2/20)</c:v>
                </c:pt>
              </c:strCache>
            </c:strRef>
          </c:cat>
          <c:val>
            <c:numRef>
              <c:f>Sheet1!$I$2:$I$60</c:f>
              <c:numCache>
                <c:formatCode>0%</c:formatCode>
                <c:ptCount val="35"/>
                <c:pt idx="0">
                  <c:v>0.28999999999999998</c:v>
                </c:pt>
                <c:pt idx="1">
                  <c:v>0.28000000000000003</c:v>
                </c:pt>
                <c:pt idx="2">
                  <c:v>0.28000000000000003</c:v>
                </c:pt>
                <c:pt idx="3">
                  <c:v>0.27</c:v>
                </c:pt>
                <c:pt idx="4">
                  <c:v>0.25</c:v>
                </c:pt>
                <c:pt idx="5">
                  <c:v>0.24</c:v>
                </c:pt>
                <c:pt idx="6">
                  <c:v>0.2</c:v>
                </c:pt>
                <c:pt idx="7">
                  <c:v>0.2</c:v>
                </c:pt>
                <c:pt idx="8">
                  <c:v>0.22</c:v>
                </c:pt>
                <c:pt idx="9">
                  <c:v>0.23</c:v>
                </c:pt>
                <c:pt idx="10">
                  <c:v>0.24</c:v>
                </c:pt>
                <c:pt idx="11">
                  <c:v>0.22</c:v>
                </c:pt>
                <c:pt idx="12">
                  <c:v>0.24</c:v>
                </c:pt>
                <c:pt idx="13">
                  <c:v>0.21</c:v>
                </c:pt>
                <c:pt idx="14">
                  <c:v>0.24</c:v>
                </c:pt>
                <c:pt idx="15">
                  <c:v>0.24</c:v>
                </c:pt>
                <c:pt idx="16">
                  <c:v>0.22</c:v>
                </c:pt>
                <c:pt idx="17">
                  <c:v>0.23</c:v>
                </c:pt>
                <c:pt idx="18">
                  <c:v>0.23</c:v>
                </c:pt>
                <c:pt idx="19">
                  <c:v>0.24</c:v>
                </c:pt>
                <c:pt idx="20">
                  <c:v>0.22</c:v>
                </c:pt>
                <c:pt idx="21">
                  <c:v>0.26</c:v>
                </c:pt>
                <c:pt idx="22">
                  <c:v>0.26</c:v>
                </c:pt>
                <c:pt idx="23">
                  <c:v>0.24</c:v>
                </c:pt>
                <c:pt idx="24">
                  <c:v>0.26</c:v>
                </c:pt>
                <c:pt idx="25">
                  <c:v>0.24</c:v>
                </c:pt>
                <c:pt idx="26">
                  <c:v>0.27</c:v>
                </c:pt>
                <c:pt idx="27">
                  <c:v>0.21</c:v>
                </c:pt>
                <c:pt idx="28">
                  <c:v>0.24</c:v>
                </c:pt>
                <c:pt idx="29">
                  <c:v>0.23</c:v>
                </c:pt>
                <c:pt idx="30">
                  <c:v>0.2</c:v>
                </c:pt>
                <c:pt idx="31">
                  <c:v>0.23</c:v>
                </c:pt>
                <c:pt idx="32">
                  <c:v>0.25</c:v>
                </c:pt>
                <c:pt idx="33">
                  <c:v>0.26</c:v>
                </c:pt>
                <c:pt idx="34">
                  <c:v>0.27</c:v>
                </c:pt>
              </c:numCache>
            </c:numRef>
          </c:val>
          <c:smooth val="0"/>
          <c:extLst>
            <c:ext xmlns:c16="http://schemas.microsoft.com/office/drawing/2014/chart" uri="{C3380CC4-5D6E-409C-BE32-E72D297353CC}">
              <c16:uniqueId val="{00000000-9A7C-4EDB-B8D0-A11E6F8D38DE}"/>
            </c:ext>
          </c:extLst>
        </c:ser>
        <c:ser>
          <c:idx val="8"/>
          <c:order val="8"/>
          <c:tx>
            <c:strRef>
              <c:f>Sheet1!$J$1</c:f>
              <c:strCache>
                <c:ptCount val="1"/>
                <c:pt idx="0">
                  <c:v>Socializing with people you don't know at a bar</c:v>
                </c:pt>
              </c:strCache>
            </c:strRef>
          </c:tx>
          <c:spPr>
            <a:ln>
              <a:solidFill>
                <a:schemeClr val="accent2">
                  <a:lumMod val="75000"/>
                </a:schemeClr>
              </a:solidFill>
            </a:ln>
          </c:spPr>
          <c:marker>
            <c:symbol val="none"/>
          </c:marker>
          <c:dLbls>
            <c:dLbl>
              <c:idx val="0"/>
              <c:layout>
                <c:manualLayout>
                  <c:x val="-3.2571285729150877E-2"/>
                  <c:y val="2.83145390597747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951-4415-9017-0CDCE9AA8A95}"/>
                </c:ext>
              </c:extLst>
            </c:dLbl>
            <c:dLbl>
              <c:idx val="34"/>
              <c:layout>
                <c:manualLayout>
                  <c:x val="-2.1916721243465946E-3"/>
                  <c:y val="1.80183430380384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319-469B-B34F-2E85F4D0782D}"/>
                </c:ext>
              </c:extLst>
            </c:dLbl>
            <c:spPr>
              <a:noFill/>
              <a:ln>
                <a:noFill/>
              </a:ln>
              <a:effectLst/>
            </c:spPr>
            <c:txPr>
              <a:bodyPr wrap="square" lIns="38100" tIns="19050" rIns="38100" bIns="19050" anchor="ctr">
                <a:spAutoFit/>
              </a:bodyPr>
              <a:lstStyle/>
              <a:p>
                <a:pPr>
                  <a:defRPr sz="1200" b="1" i="0">
                    <a:solidFill>
                      <a:schemeClr val="accent2">
                        <a:lumMod val="75000"/>
                      </a:schemeClr>
                    </a:solidFill>
                    <a:latin typeface="Helvetica" pitchFamily="2" charset="0"/>
                  </a:defRPr>
                </a:pPr>
                <a:endParaRPr lang="en-US"/>
              </a:p>
            </c:txPr>
            <c:dLblPos val="l"/>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Sheet1!$A$2:$A$60</c:f>
              <c:strCache>
                <c:ptCount val="35"/>
                <c:pt idx="0">
                  <c:v>Wave 70 (6/27)</c:v>
                </c:pt>
                <c:pt idx="1">
                  <c:v>Wave 71 (7/04)</c:v>
                </c:pt>
                <c:pt idx="2">
                  <c:v>Wave 72 (7/11)</c:v>
                </c:pt>
                <c:pt idx="3">
                  <c:v>Wave 73 (7/18)</c:v>
                </c:pt>
                <c:pt idx="4">
                  <c:v>Wave 74 (7/25)</c:v>
                </c:pt>
                <c:pt idx="5">
                  <c:v>Wave 75 (08/01)</c:v>
                </c:pt>
                <c:pt idx="6">
                  <c:v>Wave 76 (08/08)</c:v>
                </c:pt>
                <c:pt idx="7">
                  <c:v>Wave 77 (08/15)</c:v>
                </c:pt>
                <c:pt idx="8">
                  <c:v>Wave 78 (08/22)</c:v>
                </c:pt>
                <c:pt idx="9">
                  <c:v>Wave 79 (08/29)</c:v>
                </c:pt>
                <c:pt idx="10">
                  <c:v>Wave 80 (09/05)</c:v>
                </c:pt>
                <c:pt idx="11">
                  <c:v>Wave 81 (09/12)</c:v>
                </c:pt>
                <c:pt idx="12">
                  <c:v>Wave 82 (09/19)</c:v>
                </c:pt>
                <c:pt idx="13">
                  <c:v>Wave 83 (09/26)</c:v>
                </c:pt>
                <c:pt idx="14">
                  <c:v>Wave 84 (10/03)</c:v>
                </c:pt>
                <c:pt idx="15">
                  <c:v>Wave 85 (10/10)</c:v>
                </c:pt>
                <c:pt idx="16">
                  <c:v>Wave 86 (10/15)</c:v>
                </c:pt>
                <c:pt idx="17">
                  <c:v>Wave 87 (10/24)</c:v>
                </c:pt>
                <c:pt idx="18">
                  <c:v>Wave 88 (10/31)</c:v>
                </c:pt>
                <c:pt idx="19">
                  <c:v>Wave 89 (11/07)</c:v>
                </c:pt>
                <c:pt idx="20">
                  <c:v>Wave 90 (11/14)</c:v>
                </c:pt>
                <c:pt idx="21">
                  <c:v>Wave 91 (11/21)</c:v>
                </c:pt>
                <c:pt idx="22">
                  <c:v>Wave 92 (11/28)</c:v>
                </c:pt>
                <c:pt idx="23">
                  <c:v>Wave 93 (12/05)</c:v>
                </c:pt>
                <c:pt idx="24">
                  <c:v>Wave 94 (12/12)</c:v>
                </c:pt>
                <c:pt idx="25">
                  <c:v>Wave 95 (12/19)</c:v>
                </c:pt>
                <c:pt idx="26">
                  <c:v>Wave 96 (12/26)</c:v>
                </c:pt>
                <c:pt idx="27">
                  <c:v>Wave 97 (1/2)</c:v>
                </c:pt>
                <c:pt idx="28">
                  <c:v>Wave 98 (1/9)</c:v>
                </c:pt>
                <c:pt idx="29">
                  <c:v>Wave 99 (1/16)</c:v>
                </c:pt>
                <c:pt idx="30">
                  <c:v>Wave 100 (1/23)</c:v>
                </c:pt>
                <c:pt idx="31">
                  <c:v>Wave 101 (1/30)</c:v>
                </c:pt>
                <c:pt idx="32">
                  <c:v>Wave 102 (2/6)</c:v>
                </c:pt>
                <c:pt idx="33">
                  <c:v>Wave 103 (2/13)</c:v>
                </c:pt>
                <c:pt idx="34">
                  <c:v>Wave 104 (2/20)</c:v>
                </c:pt>
              </c:strCache>
            </c:strRef>
          </c:cat>
          <c:val>
            <c:numRef>
              <c:f>Sheet1!$J$2:$J$60</c:f>
              <c:numCache>
                <c:formatCode>0%</c:formatCode>
                <c:ptCount val="35"/>
                <c:pt idx="0">
                  <c:v>0.28000000000000003</c:v>
                </c:pt>
                <c:pt idx="1">
                  <c:v>0.26</c:v>
                </c:pt>
                <c:pt idx="2">
                  <c:v>0.27</c:v>
                </c:pt>
                <c:pt idx="3">
                  <c:v>0.26</c:v>
                </c:pt>
                <c:pt idx="4">
                  <c:v>0.24</c:v>
                </c:pt>
                <c:pt idx="5">
                  <c:v>0.24</c:v>
                </c:pt>
                <c:pt idx="6">
                  <c:v>0.2</c:v>
                </c:pt>
                <c:pt idx="7">
                  <c:v>0.22</c:v>
                </c:pt>
                <c:pt idx="8">
                  <c:v>0.21</c:v>
                </c:pt>
                <c:pt idx="9">
                  <c:v>0.22</c:v>
                </c:pt>
                <c:pt idx="10">
                  <c:v>0.24</c:v>
                </c:pt>
                <c:pt idx="11">
                  <c:v>0.21</c:v>
                </c:pt>
                <c:pt idx="12">
                  <c:v>0.23</c:v>
                </c:pt>
                <c:pt idx="13">
                  <c:v>0.2</c:v>
                </c:pt>
                <c:pt idx="14">
                  <c:v>0.24</c:v>
                </c:pt>
                <c:pt idx="15">
                  <c:v>0.24</c:v>
                </c:pt>
                <c:pt idx="16">
                  <c:v>0.22</c:v>
                </c:pt>
                <c:pt idx="17">
                  <c:v>0.22</c:v>
                </c:pt>
                <c:pt idx="18">
                  <c:v>0.22</c:v>
                </c:pt>
                <c:pt idx="19">
                  <c:v>0.24</c:v>
                </c:pt>
                <c:pt idx="20">
                  <c:v>0.21</c:v>
                </c:pt>
                <c:pt idx="21">
                  <c:v>0.26</c:v>
                </c:pt>
                <c:pt idx="22">
                  <c:v>0.24</c:v>
                </c:pt>
                <c:pt idx="23">
                  <c:v>0.22</c:v>
                </c:pt>
                <c:pt idx="24">
                  <c:v>0.25</c:v>
                </c:pt>
                <c:pt idx="25">
                  <c:v>0.21</c:v>
                </c:pt>
                <c:pt idx="26">
                  <c:v>0.25</c:v>
                </c:pt>
                <c:pt idx="27">
                  <c:v>0.2</c:v>
                </c:pt>
                <c:pt idx="28">
                  <c:v>0.23</c:v>
                </c:pt>
                <c:pt idx="29">
                  <c:v>0.23</c:v>
                </c:pt>
                <c:pt idx="30">
                  <c:v>0.18</c:v>
                </c:pt>
                <c:pt idx="31">
                  <c:v>0.21</c:v>
                </c:pt>
                <c:pt idx="32">
                  <c:v>0.24</c:v>
                </c:pt>
                <c:pt idx="33">
                  <c:v>0.24</c:v>
                </c:pt>
                <c:pt idx="34">
                  <c:v>0.26</c:v>
                </c:pt>
              </c:numCache>
            </c:numRef>
          </c:val>
          <c:smooth val="0"/>
          <c:extLst>
            <c:ext xmlns:c16="http://schemas.microsoft.com/office/drawing/2014/chart" uri="{C3380CC4-5D6E-409C-BE32-E72D297353CC}">
              <c16:uniqueId val="{0000000D-3306-F64D-981A-E9C347DFBE60}"/>
            </c:ext>
          </c:extLst>
        </c:ser>
        <c:dLbls>
          <c:showLegendKey val="0"/>
          <c:showVal val="0"/>
          <c:showCatName val="0"/>
          <c:showSerName val="0"/>
          <c:showPercent val="0"/>
          <c:showBubbleSize val="0"/>
        </c:dLbls>
        <c:smooth val="0"/>
        <c:axId val="157449184"/>
        <c:axId val="157451904"/>
      </c:lineChart>
      <c:catAx>
        <c:axId val="15744918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1" i="0" u="none" strike="noStrike" kern="1200" baseline="0">
                <a:solidFill>
                  <a:schemeClr val="tx1"/>
                </a:solidFill>
                <a:latin typeface="Helvetica" pitchFamily="2" charset="0"/>
                <a:ea typeface="+mn-ea"/>
                <a:cs typeface="+mn-cs"/>
              </a:defRPr>
            </a:pPr>
            <a:endParaRPr lang="en-US"/>
          </a:p>
        </c:txPr>
        <c:crossAx val="157451904"/>
        <c:crosses val="autoZero"/>
        <c:auto val="1"/>
        <c:lblAlgn val="ctr"/>
        <c:lblOffset val="100"/>
        <c:noMultiLvlLbl val="0"/>
      </c:catAx>
      <c:valAx>
        <c:axId val="157451904"/>
        <c:scaling>
          <c:orientation val="minMax"/>
          <c:max val="0.55000000000000004"/>
          <c:min val="0.15000000000000002"/>
        </c:scaling>
        <c:delete val="1"/>
        <c:axPos val="l"/>
        <c:numFmt formatCode="0%" sourceLinked="1"/>
        <c:majorTickMark val="out"/>
        <c:minorTickMark val="none"/>
        <c:tickLblPos val="nextTo"/>
        <c:crossAx val="157449184"/>
        <c:crosses val="autoZero"/>
        <c:crossBetween val="between"/>
      </c:valAx>
      <c:spPr>
        <a:noFill/>
        <a:ln>
          <a:noFill/>
        </a:ln>
        <a:effectLst/>
      </c:spPr>
    </c:plotArea>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565614492526964"/>
          <c:y val="3.9403283992353211E-2"/>
          <c:w val="0.68447229734648807"/>
          <c:h val="0.90300336608295451"/>
        </c:manualLayout>
      </c:layout>
      <c:barChart>
        <c:barDir val="bar"/>
        <c:grouping val="clustered"/>
        <c:varyColors val="0"/>
        <c:ser>
          <c:idx val="1"/>
          <c:order val="0"/>
          <c:tx>
            <c:strRef>
              <c:f>Sheet1!$B$1</c:f>
              <c:strCache>
                <c:ptCount val="1"/>
                <c:pt idx="0">
                  <c:v>Wave 103 (2/11 - 2/13)</c:v>
                </c:pt>
              </c:strCache>
            </c:strRef>
          </c:tx>
          <c:spPr>
            <a:solidFill>
              <a:srgbClr val="E3DECE"/>
            </a:solidFill>
            <a:ln>
              <a:noFill/>
            </a:ln>
            <a:effectLst/>
          </c:spPr>
          <c:invertIfNegative val="0"/>
          <c:dPt>
            <c:idx val="0"/>
            <c:invertIfNegative val="0"/>
            <c:bubble3D val="0"/>
            <c:spPr>
              <a:solidFill>
                <a:srgbClr val="FF8769"/>
              </a:solidFill>
              <a:ln>
                <a:noFill/>
              </a:ln>
              <a:effectLst/>
            </c:spPr>
            <c:extLst>
              <c:ext xmlns:c16="http://schemas.microsoft.com/office/drawing/2014/chart" uri="{C3380CC4-5D6E-409C-BE32-E72D297353CC}">
                <c16:uniqueId val="{00000008-9609-4988-90CC-2709F183746B}"/>
              </c:ext>
            </c:extLst>
          </c:dPt>
          <c:dPt>
            <c:idx val="1"/>
            <c:invertIfNegative val="0"/>
            <c:bubble3D val="0"/>
            <c:spPr>
              <a:solidFill>
                <a:srgbClr val="00CF9C"/>
              </a:solidFill>
              <a:ln>
                <a:noFill/>
              </a:ln>
              <a:effectLst/>
            </c:spPr>
            <c:extLst>
              <c:ext xmlns:c16="http://schemas.microsoft.com/office/drawing/2014/chart" uri="{C3380CC4-5D6E-409C-BE32-E72D297353CC}">
                <c16:uniqueId val="{00000004-9609-4988-90CC-2709F183746B}"/>
              </c:ext>
            </c:extLst>
          </c:dPt>
          <c:dPt>
            <c:idx val="2"/>
            <c:invertIfNegative val="0"/>
            <c:bubble3D val="0"/>
            <c:spPr>
              <a:solidFill>
                <a:srgbClr val="E3DECE"/>
              </a:solidFill>
              <a:ln>
                <a:noFill/>
              </a:ln>
              <a:effectLst/>
            </c:spPr>
            <c:extLst>
              <c:ext xmlns:c16="http://schemas.microsoft.com/office/drawing/2014/chart" uri="{C3380CC4-5D6E-409C-BE32-E72D297353CC}">
                <c16:uniqueId val="{00000005-9609-4988-90CC-2709F183746B}"/>
              </c:ext>
            </c:extLst>
          </c:dPt>
          <c:dPt>
            <c:idx val="3"/>
            <c:invertIfNegative val="0"/>
            <c:bubble3D val="0"/>
            <c:spPr>
              <a:solidFill>
                <a:srgbClr val="019EDB"/>
              </a:solidFill>
              <a:ln>
                <a:noFill/>
              </a:ln>
              <a:effectLst/>
            </c:spPr>
            <c:extLst>
              <c:ext xmlns:c16="http://schemas.microsoft.com/office/drawing/2014/chart" uri="{C3380CC4-5D6E-409C-BE32-E72D297353CC}">
                <c16:uniqueId val="{00000000-885A-44B4-A6A1-253CEA6D0B59}"/>
              </c:ext>
            </c:extLst>
          </c:dPt>
          <c:dPt>
            <c:idx val="16"/>
            <c:invertIfNegative val="0"/>
            <c:bubble3D val="0"/>
            <c:spPr>
              <a:solidFill>
                <a:srgbClr val="E3DECE"/>
              </a:solidFill>
              <a:ln>
                <a:noFill/>
              </a:ln>
              <a:effectLst/>
            </c:spPr>
            <c:extLst>
              <c:ext xmlns:c16="http://schemas.microsoft.com/office/drawing/2014/chart" uri="{C3380CC4-5D6E-409C-BE32-E72D297353CC}">
                <c16:uniqueId val="{00000003-BADC-47C3-99A7-B9E652B38C84}"/>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Helvetica"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More</c:v>
                </c:pt>
                <c:pt idx="1">
                  <c:v>Less</c:v>
                </c:pt>
                <c:pt idx="2">
                  <c:v>The same amount</c:v>
                </c:pt>
              </c:strCache>
            </c:strRef>
          </c:cat>
          <c:val>
            <c:numRef>
              <c:f>Sheet1!$B$2:$B$4</c:f>
              <c:numCache>
                <c:formatCode>0%</c:formatCode>
                <c:ptCount val="3"/>
                <c:pt idx="0">
                  <c:v>0.19</c:v>
                </c:pt>
                <c:pt idx="1">
                  <c:v>0.15</c:v>
                </c:pt>
                <c:pt idx="2">
                  <c:v>0.66</c:v>
                </c:pt>
              </c:numCache>
            </c:numRef>
          </c:val>
          <c:extLst>
            <c:ext xmlns:c16="http://schemas.microsoft.com/office/drawing/2014/chart" uri="{C3380CC4-5D6E-409C-BE32-E72D297353CC}">
              <c16:uniqueId val="{00000001-1E86-4AB4-9A68-92440AE0E78B}"/>
            </c:ext>
          </c:extLst>
        </c:ser>
        <c:dLbls>
          <c:showLegendKey val="0"/>
          <c:showVal val="0"/>
          <c:showCatName val="0"/>
          <c:showSerName val="0"/>
          <c:showPercent val="0"/>
          <c:showBubbleSize val="0"/>
        </c:dLbls>
        <c:gapWidth val="100"/>
        <c:axId val="930770384"/>
        <c:axId val="845554192"/>
      </c:barChart>
      <c:catAx>
        <c:axId val="9307703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Helvetica" pitchFamily="2" charset="0"/>
                <a:ea typeface="+mn-ea"/>
                <a:cs typeface="Helvetica" panose="020B0604020202020204" pitchFamily="34" charset="0"/>
              </a:defRPr>
            </a:pPr>
            <a:endParaRPr lang="en-US"/>
          </a:p>
        </c:txPr>
        <c:crossAx val="845554192"/>
        <c:crosses val="autoZero"/>
        <c:auto val="1"/>
        <c:lblAlgn val="ctr"/>
        <c:lblOffset val="100"/>
        <c:noMultiLvlLbl val="0"/>
      </c:catAx>
      <c:valAx>
        <c:axId val="845554192"/>
        <c:scaling>
          <c:orientation val="minMax"/>
        </c:scaling>
        <c:delete val="1"/>
        <c:axPos val="t"/>
        <c:numFmt formatCode="0%" sourceLinked="1"/>
        <c:majorTickMark val="none"/>
        <c:minorTickMark val="none"/>
        <c:tickLblPos val="nextTo"/>
        <c:crossAx val="930770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767726014533505"/>
          <c:y val="8.3351684364009748E-3"/>
          <c:w val="0.67232271935913135"/>
          <c:h val="1"/>
        </c:manualLayout>
      </c:layout>
      <c:barChart>
        <c:barDir val="bar"/>
        <c:grouping val="clustered"/>
        <c:varyColors val="0"/>
        <c:ser>
          <c:idx val="0"/>
          <c:order val="0"/>
          <c:tx>
            <c:strRef>
              <c:f>Sheet1!$B$1</c:f>
              <c:strCache>
                <c:ptCount val="1"/>
                <c:pt idx="0">
                  <c:v>Wave 103 (2/11 - 2/13)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Male</c:v>
                </c:pt>
                <c:pt idx="1">
                  <c:v>Female</c:v>
                </c:pt>
                <c:pt idx="3">
                  <c:v>Gen Z</c:v>
                </c:pt>
                <c:pt idx="4">
                  <c:v>Millennials </c:v>
                </c:pt>
                <c:pt idx="5">
                  <c:v>Gen X</c:v>
                </c:pt>
                <c:pt idx="6">
                  <c:v>Boomer+</c:v>
                </c:pt>
                <c:pt idx="8">
                  <c:v>White</c:v>
                </c:pt>
                <c:pt idx="9">
                  <c:v>Black</c:v>
                </c:pt>
                <c:pt idx="10">
                  <c:v>Hispanic</c:v>
                </c:pt>
                <c:pt idx="12">
                  <c:v>Urban</c:v>
                </c:pt>
                <c:pt idx="13">
                  <c:v>Rural</c:v>
                </c:pt>
                <c:pt idx="14">
                  <c:v>Suburban</c:v>
                </c:pt>
                <c:pt idx="16">
                  <c:v>Republican</c:v>
                </c:pt>
                <c:pt idx="17">
                  <c:v>Democrat</c:v>
                </c:pt>
                <c:pt idx="18">
                  <c:v>Independent</c:v>
                </c:pt>
                <c:pt idx="20">
                  <c:v>Vaccinated</c:v>
                </c:pt>
                <c:pt idx="21">
                  <c:v>Unvaccinated</c:v>
                </c:pt>
              </c:strCache>
            </c:strRef>
          </c:cat>
          <c:val>
            <c:numRef>
              <c:f>Sheet1!$B$2:$B$23</c:f>
              <c:numCache>
                <c:formatCode>0%</c:formatCode>
                <c:ptCount val="22"/>
                <c:pt idx="0">
                  <c:v>0.19</c:v>
                </c:pt>
                <c:pt idx="1">
                  <c:v>0.19</c:v>
                </c:pt>
                <c:pt idx="3">
                  <c:v>0.14000000000000001</c:v>
                </c:pt>
                <c:pt idx="4">
                  <c:v>0.28000000000000003</c:v>
                </c:pt>
                <c:pt idx="5">
                  <c:v>0.22</c:v>
                </c:pt>
                <c:pt idx="6">
                  <c:v>0.1</c:v>
                </c:pt>
                <c:pt idx="8">
                  <c:v>0.16</c:v>
                </c:pt>
                <c:pt idx="9">
                  <c:v>0.3</c:v>
                </c:pt>
                <c:pt idx="10">
                  <c:v>0.26</c:v>
                </c:pt>
                <c:pt idx="12">
                  <c:v>0.32</c:v>
                </c:pt>
                <c:pt idx="13">
                  <c:v>0.12</c:v>
                </c:pt>
                <c:pt idx="14">
                  <c:v>0.13</c:v>
                </c:pt>
                <c:pt idx="16">
                  <c:v>0.15</c:v>
                </c:pt>
                <c:pt idx="17">
                  <c:v>0.28000000000000003</c:v>
                </c:pt>
                <c:pt idx="18">
                  <c:v>0.12</c:v>
                </c:pt>
                <c:pt idx="20">
                  <c:v>0.2</c:v>
                </c:pt>
                <c:pt idx="21">
                  <c:v>0.13</c:v>
                </c:pt>
              </c:numCache>
            </c:numRef>
          </c:val>
          <c:extLst>
            <c:ext xmlns:c16="http://schemas.microsoft.com/office/drawing/2014/chart" uri="{C3380CC4-5D6E-409C-BE32-E72D297353CC}">
              <c16:uniqueId val="{00000000-414A-4DEF-B3AE-71A57CA82FDE}"/>
            </c:ext>
          </c:extLst>
        </c:ser>
        <c:dLbls>
          <c:showLegendKey val="0"/>
          <c:showVal val="0"/>
          <c:showCatName val="0"/>
          <c:showSerName val="0"/>
          <c:showPercent val="0"/>
          <c:showBubbleSize val="0"/>
        </c:dLbls>
        <c:gapWidth val="70"/>
        <c:axId val="-1079171392"/>
        <c:axId val="-1079157248"/>
      </c:barChart>
      <c:catAx>
        <c:axId val="-10791713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crossAx val="-1079157248"/>
        <c:crosses val="autoZero"/>
        <c:auto val="1"/>
        <c:lblAlgn val="ctr"/>
        <c:lblOffset val="100"/>
        <c:noMultiLvlLbl val="0"/>
      </c:catAx>
      <c:valAx>
        <c:axId val="-1079157248"/>
        <c:scaling>
          <c:orientation val="minMax"/>
          <c:max val="0.4"/>
          <c:min val="0"/>
        </c:scaling>
        <c:delete val="1"/>
        <c:axPos val="t"/>
        <c:numFmt formatCode="0%" sourceLinked="1"/>
        <c:majorTickMark val="out"/>
        <c:minorTickMark val="none"/>
        <c:tickLblPos val="nextTo"/>
        <c:crossAx val="-1079171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4706966126600672"/>
          <c:y val="8.3858098659877912E-3"/>
          <c:w val="0.55293033873399333"/>
          <c:h val="0.9916141901340122"/>
        </c:manualLayout>
      </c:layout>
      <c:barChart>
        <c:barDir val="bar"/>
        <c:grouping val="clustered"/>
        <c:varyColors val="0"/>
        <c:ser>
          <c:idx val="1"/>
          <c:order val="0"/>
          <c:tx>
            <c:strRef>
              <c:f>Sheet1!$B$1</c:f>
              <c:strCache>
                <c:ptCount val="1"/>
                <c:pt idx="0">
                  <c:v>Gen Pop</c:v>
                </c:pt>
              </c:strCache>
            </c:strRef>
          </c:tx>
          <c:spPr>
            <a:solidFill>
              <a:srgbClr val="00CF9C"/>
            </a:solidFill>
            <a:ln>
              <a:noFill/>
            </a:ln>
            <a:effectLst/>
          </c:spPr>
          <c:invertIfNegative val="0"/>
          <c:dPt>
            <c:idx val="1"/>
            <c:invertIfNegative val="0"/>
            <c:bubble3D val="0"/>
            <c:spPr>
              <a:solidFill>
                <a:srgbClr val="00CF9C"/>
              </a:solidFill>
              <a:ln>
                <a:noFill/>
              </a:ln>
              <a:effectLst/>
            </c:spPr>
            <c:extLst>
              <c:ext xmlns:c16="http://schemas.microsoft.com/office/drawing/2014/chart" uri="{C3380CC4-5D6E-409C-BE32-E72D297353CC}">
                <c16:uniqueId val="{00000007-17C5-4AD8-BC5E-7936B46DF41D}"/>
              </c:ext>
            </c:extLst>
          </c:dPt>
          <c:dPt>
            <c:idx val="2"/>
            <c:invertIfNegative val="0"/>
            <c:bubble3D val="0"/>
            <c:spPr>
              <a:solidFill>
                <a:srgbClr val="00CF9C"/>
              </a:solidFill>
              <a:ln>
                <a:noFill/>
              </a:ln>
              <a:effectLst/>
            </c:spPr>
            <c:extLst>
              <c:ext xmlns:c16="http://schemas.microsoft.com/office/drawing/2014/chart" uri="{C3380CC4-5D6E-409C-BE32-E72D297353CC}">
                <c16:uniqueId val="{00000008-17C5-4AD8-BC5E-7936B46DF41D}"/>
              </c:ext>
            </c:extLst>
          </c:dPt>
          <c:dPt>
            <c:idx val="3"/>
            <c:invertIfNegative val="0"/>
            <c:bubble3D val="0"/>
            <c:spPr>
              <a:solidFill>
                <a:srgbClr val="00CF9C"/>
              </a:solidFill>
              <a:ln>
                <a:noFill/>
              </a:ln>
              <a:effectLst/>
            </c:spPr>
            <c:extLst>
              <c:ext xmlns:c16="http://schemas.microsoft.com/office/drawing/2014/chart" uri="{C3380CC4-5D6E-409C-BE32-E72D297353CC}">
                <c16:uniqueId val="{00000009-17C5-4AD8-BC5E-7936B46DF41D}"/>
              </c:ext>
            </c:extLst>
          </c:dPt>
          <c:dPt>
            <c:idx val="4"/>
            <c:invertIfNegative val="0"/>
            <c:bubble3D val="0"/>
            <c:spPr>
              <a:solidFill>
                <a:srgbClr val="00CF9C"/>
              </a:solidFill>
              <a:ln>
                <a:noFill/>
              </a:ln>
              <a:effectLst/>
            </c:spPr>
            <c:extLst>
              <c:ext xmlns:c16="http://schemas.microsoft.com/office/drawing/2014/chart" uri="{C3380CC4-5D6E-409C-BE32-E72D297353CC}">
                <c16:uniqueId val="{0000000A-17C5-4AD8-BC5E-7936B46DF41D}"/>
              </c:ext>
            </c:extLst>
          </c:dPt>
          <c:dPt>
            <c:idx val="5"/>
            <c:invertIfNegative val="0"/>
            <c:bubble3D val="0"/>
            <c:spPr>
              <a:solidFill>
                <a:srgbClr val="00CF9C"/>
              </a:solidFill>
              <a:ln>
                <a:noFill/>
              </a:ln>
              <a:effectLst/>
            </c:spPr>
            <c:extLst>
              <c:ext xmlns:c16="http://schemas.microsoft.com/office/drawing/2014/chart" uri="{C3380CC4-5D6E-409C-BE32-E72D297353CC}">
                <c16:uniqueId val="{00000001-8C10-CE4F-BC3D-A67BE5DC0AAE}"/>
              </c:ext>
            </c:extLst>
          </c:dPt>
          <c:dPt>
            <c:idx val="16"/>
            <c:invertIfNegative val="0"/>
            <c:bubble3D val="0"/>
            <c:spPr>
              <a:solidFill>
                <a:srgbClr val="00CF9C"/>
              </a:solidFill>
              <a:ln>
                <a:noFill/>
              </a:ln>
              <a:effectLst/>
            </c:spPr>
            <c:extLst>
              <c:ext xmlns:c16="http://schemas.microsoft.com/office/drawing/2014/chart" uri="{C3380CC4-5D6E-409C-BE32-E72D297353CC}">
                <c16:uniqueId val="{00000003-BADC-47C3-99A7-B9E652B38C84}"/>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Any time I leave the house</c:v>
                </c:pt>
                <c:pt idx="1">
                  <c:v>Any time I'm indoors in public</c:v>
                </c:pt>
                <c:pt idx="2">
                  <c:v>Only if it's required by the place I enter</c:v>
                </c:pt>
                <c:pt idx="3">
                  <c:v>Only in crowded indoor settings</c:v>
                </c:pt>
                <c:pt idx="4">
                  <c:v>Only around high-risk individuals</c:v>
                </c:pt>
                <c:pt idx="5">
                  <c:v>Never - I don't wear a mask</c:v>
                </c:pt>
              </c:strCache>
            </c:strRef>
          </c:cat>
          <c:val>
            <c:numRef>
              <c:f>Sheet1!$B$2:$B$7</c:f>
              <c:numCache>
                <c:formatCode>0%</c:formatCode>
                <c:ptCount val="6"/>
                <c:pt idx="0">
                  <c:v>0.3</c:v>
                </c:pt>
                <c:pt idx="1">
                  <c:v>0.27</c:v>
                </c:pt>
                <c:pt idx="2">
                  <c:v>0.22</c:v>
                </c:pt>
                <c:pt idx="3">
                  <c:v>0.11</c:v>
                </c:pt>
                <c:pt idx="4">
                  <c:v>0.05</c:v>
                </c:pt>
                <c:pt idx="5">
                  <c:v>0.06</c:v>
                </c:pt>
              </c:numCache>
            </c:numRef>
          </c:val>
          <c:extLst>
            <c:ext xmlns:c16="http://schemas.microsoft.com/office/drawing/2014/chart" uri="{C3380CC4-5D6E-409C-BE32-E72D297353CC}">
              <c16:uniqueId val="{00000001-1E86-4AB4-9A68-92440AE0E78B}"/>
            </c:ext>
          </c:extLst>
        </c:ser>
        <c:ser>
          <c:idx val="0"/>
          <c:order val="1"/>
          <c:tx>
            <c:strRef>
              <c:f>Sheet1!$C$1</c:f>
              <c:strCache>
                <c:ptCount val="1"/>
                <c:pt idx="0">
                  <c:v>Vaccinated</c:v>
                </c:pt>
              </c:strCache>
            </c:strRef>
          </c:tx>
          <c:spPr>
            <a:solidFill>
              <a:srgbClr val="019ED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Any time I leave the house</c:v>
                </c:pt>
                <c:pt idx="1">
                  <c:v>Any time I'm indoors in public</c:v>
                </c:pt>
                <c:pt idx="2">
                  <c:v>Only if it's required by the place I enter</c:v>
                </c:pt>
                <c:pt idx="3">
                  <c:v>Only in crowded indoor settings</c:v>
                </c:pt>
                <c:pt idx="4">
                  <c:v>Only around high-risk individuals</c:v>
                </c:pt>
                <c:pt idx="5">
                  <c:v>Never - I don't wear a mask</c:v>
                </c:pt>
              </c:strCache>
            </c:strRef>
          </c:cat>
          <c:val>
            <c:numRef>
              <c:f>Sheet1!$C$2:$C$7</c:f>
              <c:numCache>
                <c:formatCode>0%</c:formatCode>
                <c:ptCount val="6"/>
                <c:pt idx="0">
                  <c:v>0.31</c:v>
                </c:pt>
                <c:pt idx="1">
                  <c:v>0.3</c:v>
                </c:pt>
                <c:pt idx="2">
                  <c:v>0.2</c:v>
                </c:pt>
                <c:pt idx="3">
                  <c:v>0.1</c:v>
                </c:pt>
                <c:pt idx="4">
                  <c:v>0.06</c:v>
                </c:pt>
                <c:pt idx="5">
                  <c:v>0.03</c:v>
                </c:pt>
              </c:numCache>
            </c:numRef>
          </c:val>
          <c:extLst>
            <c:ext xmlns:c16="http://schemas.microsoft.com/office/drawing/2014/chart" uri="{C3380CC4-5D6E-409C-BE32-E72D297353CC}">
              <c16:uniqueId val="{00000000-0184-4684-AE62-8EB265867C03}"/>
            </c:ext>
          </c:extLst>
        </c:ser>
        <c:ser>
          <c:idx val="2"/>
          <c:order val="2"/>
          <c:tx>
            <c:strRef>
              <c:f>Sheet1!$D$1</c:f>
              <c:strCache>
                <c:ptCount val="1"/>
                <c:pt idx="0">
                  <c:v>Unvaccinated</c:v>
                </c:pt>
              </c:strCache>
            </c:strRef>
          </c:tx>
          <c:spPr>
            <a:solidFill>
              <a:srgbClr val="FF876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Any time I leave the house</c:v>
                </c:pt>
                <c:pt idx="1">
                  <c:v>Any time I'm indoors in public</c:v>
                </c:pt>
                <c:pt idx="2">
                  <c:v>Only if it's required by the place I enter</c:v>
                </c:pt>
                <c:pt idx="3">
                  <c:v>Only in crowded indoor settings</c:v>
                </c:pt>
                <c:pt idx="4">
                  <c:v>Only around high-risk individuals</c:v>
                </c:pt>
                <c:pt idx="5">
                  <c:v>Never - I don't wear a mask</c:v>
                </c:pt>
              </c:strCache>
            </c:strRef>
          </c:cat>
          <c:val>
            <c:numRef>
              <c:f>Sheet1!$D$2:$D$7</c:f>
              <c:numCache>
                <c:formatCode>0%</c:formatCode>
                <c:ptCount val="6"/>
                <c:pt idx="0">
                  <c:v>0.26</c:v>
                </c:pt>
                <c:pt idx="1">
                  <c:v>0.16</c:v>
                </c:pt>
                <c:pt idx="2">
                  <c:v>0.28000000000000003</c:v>
                </c:pt>
                <c:pt idx="3">
                  <c:v>0.12</c:v>
                </c:pt>
                <c:pt idx="4">
                  <c:v>0.04</c:v>
                </c:pt>
                <c:pt idx="5">
                  <c:v>0.14000000000000001</c:v>
                </c:pt>
              </c:numCache>
            </c:numRef>
          </c:val>
          <c:extLst>
            <c:ext xmlns:c16="http://schemas.microsoft.com/office/drawing/2014/chart" uri="{C3380CC4-5D6E-409C-BE32-E72D297353CC}">
              <c16:uniqueId val="{00000001-0184-4684-AE62-8EB265867C03}"/>
            </c:ext>
          </c:extLst>
        </c:ser>
        <c:dLbls>
          <c:showLegendKey val="0"/>
          <c:showVal val="0"/>
          <c:showCatName val="0"/>
          <c:showSerName val="0"/>
          <c:showPercent val="0"/>
          <c:showBubbleSize val="0"/>
        </c:dLbls>
        <c:gapWidth val="100"/>
        <c:axId val="930770384"/>
        <c:axId val="845554192"/>
      </c:barChart>
      <c:catAx>
        <c:axId val="9307703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Helvetica" pitchFamily="2" charset="0"/>
                <a:ea typeface="+mn-ea"/>
                <a:cs typeface="Helvetica" panose="020B0604020202020204" pitchFamily="34" charset="0"/>
              </a:defRPr>
            </a:pPr>
            <a:endParaRPr lang="en-US"/>
          </a:p>
        </c:txPr>
        <c:crossAx val="845554192"/>
        <c:crosses val="autoZero"/>
        <c:auto val="1"/>
        <c:lblAlgn val="ctr"/>
        <c:lblOffset val="100"/>
        <c:noMultiLvlLbl val="0"/>
      </c:catAx>
      <c:valAx>
        <c:axId val="845554192"/>
        <c:scaling>
          <c:orientation val="minMax"/>
        </c:scaling>
        <c:delete val="1"/>
        <c:axPos val="t"/>
        <c:numFmt formatCode="0%" sourceLinked="1"/>
        <c:majorTickMark val="none"/>
        <c:minorTickMark val="none"/>
        <c:tickLblPos val="nextTo"/>
        <c:crossAx val="930770384"/>
        <c:crosses val="autoZero"/>
        <c:crossBetween val="between"/>
      </c:valAx>
      <c:spPr>
        <a:noFill/>
        <a:ln w="25400">
          <a:noFill/>
        </a:ln>
        <a:effectLst/>
      </c:spPr>
    </c:plotArea>
    <c:legend>
      <c:legendPos val="r"/>
      <c:layout>
        <c:manualLayout>
          <c:xMode val="edge"/>
          <c:yMode val="edge"/>
          <c:x val="0.77454264913624338"/>
          <c:y val="0.69990528246739836"/>
          <c:w val="0.18563816779075046"/>
          <c:h val="0.22612889488662985"/>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235307921558813E-2"/>
          <c:y val="1.0054516478008193E-2"/>
          <c:w val="0.99616527479322015"/>
          <c:h val="0.94050782388879928"/>
        </c:manualLayout>
      </c:layout>
      <c:pieChart>
        <c:varyColors val="1"/>
        <c:ser>
          <c:idx val="0"/>
          <c:order val="0"/>
          <c:tx>
            <c:strRef>
              <c:f>Sheet1!$B$1</c:f>
              <c:strCache>
                <c:ptCount val="1"/>
                <c:pt idx="0">
                  <c:v>Column1</c:v>
                </c:pt>
              </c:strCache>
            </c:strRef>
          </c:tx>
          <c:spPr>
            <a:solidFill>
              <a:schemeClr val="accent6"/>
            </a:solidFill>
            <a:ln>
              <a:noFill/>
            </a:ln>
            <a:effectLst/>
          </c:spPr>
          <c:dPt>
            <c:idx val="0"/>
            <c:bubble3D val="0"/>
            <c:spPr>
              <a:solidFill>
                <a:schemeClr val="accent1"/>
              </a:solidFill>
              <a:ln>
                <a:noFill/>
              </a:ln>
              <a:effectLst/>
            </c:spPr>
            <c:extLst>
              <c:ext xmlns:c16="http://schemas.microsoft.com/office/drawing/2014/chart" uri="{C3380CC4-5D6E-409C-BE32-E72D297353CC}">
                <c16:uniqueId val="{00000001-BB60-47A5-A08A-F417802B9F79}"/>
              </c:ext>
            </c:extLst>
          </c:dPt>
          <c:dPt>
            <c:idx val="1"/>
            <c:bubble3D val="0"/>
            <c:spPr>
              <a:solidFill>
                <a:schemeClr val="tx2">
                  <a:lumMod val="60000"/>
                  <a:lumOff val="40000"/>
                </a:schemeClr>
              </a:solidFill>
              <a:ln>
                <a:noFill/>
              </a:ln>
              <a:effectLst/>
            </c:spPr>
            <c:extLst>
              <c:ext xmlns:c16="http://schemas.microsoft.com/office/drawing/2014/chart" uri="{C3380CC4-5D6E-409C-BE32-E72D297353CC}">
                <c16:uniqueId val="{00000003-BB60-47A5-A08A-F417802B9F79}"/>
              </c:ext>
            </c:extLst>
          </c:dPt>
          <c:dPt>
            <c:idx val="2"/>
            <c:bubble3D val="0"/>
            <c:extLst>
              <c:ext xmlns:c16="http://schemas.microsoft.com/office/drawing/2014/chart" uri="{C3380CC4-5D6E-409C-BE32-E72D297353CC}">
                <c16:uniqueId val="{00000004-BB60-47A5-A08A-F417802B9F79}"/>
              </c:ext>
            </c:extLst>
          </c:dPt>
          <c:dLbls>
            <c:dLbl>
              <c:idx val="0"/>
              <c:tx>
                <c:rich>
                  <a:bodyPr/>
                  <a:lstStyle/>
                  <a:p>
                    <a:r>
                      <a:rPr lang="en-US" sz="1600" baseline="0" dirty="0"/>
                      <a:t>Yes</a:t>
                    </a:r>
                  </a:p>
                  <a:p>
                    <a:fld id="{13BCAD2D-6B7B-499B-99FC-4B699EB1AEF1}" type="VALUE">
                      <a:rPr lang="en-US" sz="1600" baseline="0" smtClean="0"/>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layout>
                    <c:manualLayout>
                      <c:w val="0.32205055823626821"/>
                      <c:h val="0.31125150230719667"/>
                    </c:manualLayout>
                  </c15:layout>
                  <c15:dlblFieldTable/>
                  <c15:showDataLabelsRange val="0"/>
                </c:ext>
                <c:ext xmlns:c16="http://schemas.microsoft.com/office/drawing/2014/chart" uri="{C3380CC4-5D6E-409C-BE32-E72D297353CC}">
                  <c16:uniqueId val="{00000001-BB60-47A5-A08A-F417802B9F79}"/>
                </c:ext>
              </c:extLst>
            </c:dLbl>
            <c:dLbl>
              <c:idx val="1"/>
              <c:tx>
                <c:rich>
                  <a:bodyPr/>
                  <a:lstStyle/>
                  <a:p>
                    <a:r>
                      <a:rPr lang="en-US" sz="1600" baseline="0" dirty="0">
                        <a:solidFill>
                          <a:schemeClr val="bg1"/>
                        </a:solidFill>
                      </a:rPr>
                      <a:t>No</a:t>
                    </a:r>
                  </a:p>
                  <a:p>
                    <a:fld id="{EF4B7A84-0F6F-446B-8DC1-1915E9997328}" type="VALUE">
                      <a:rPr lang="en-US" sz="1600" baseline="0" smtClean="0">
                        <a:solidFill>
                          <a:schemeClr val="bg1"/>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layout>
                    <c:manualLayout>
                      <c:w val="0.26962187882058797"/>
                      <c:h val="0.25886188936470167"/>
                    </c:manualLayout>
                  </c15:layout>
                  <c15:dlblFieldTable/>
                  <c15:showDataLabelsRange val="0"/>
                </c:ext>
                <c:ext xmlns:c16="http://schemas.microsoft.com/office/drawing/2014/chart" uri="{C3380CC4-5D6E-409C-BE32-E72D297353CC}">
                  <c16:uniqueId val="{00000003-BB60-47A5-A08A-F417802B9F79}"/>
                </c:ext>
              </c:extLst>
            </c:dLbl>
            <c:spPr>
              <a:noFill/>
              <a:ln>
                <a:noFill/>
              </a:ln>
              <a:effectLst/>
            </c:spPr>
            <c:txPr>
              <a:bodyPr rot="0" vert="horz"/>
              <a:lstStyle/>
              <a:p>
                <a:pPr>
                  <a:defRPr sz="16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Yes</c:v>
                </c:pt>
                <c:pt idx="1">
                  <c:v>They are only wearing a mask to be politically correct and are caving to societal pressure.</c:v>
                </c:pt>
              </c:strCache>
            </c:strRef>
          </c:cat>
          <c:val>
            <c:numRef>
              <c:f>Sheet1!$B$2:$B$3</c:f>
              <c:numCache>
                <c:formatCode>0%</c:formatCode>
                <c:ptCount val="2"/>
                <c:pt idx="0">
                  <c:v>0.52</c:v>
                </c:pt>
                <c:pt idx="1">
                  <c:v>0.48</c:v>
                </c:pt>
              </c:numCache>
            </c:numRef>
          </c:val>
          <c:extLst>
            <c:ext xmlns:c16="http://schemas.microsoft.com/office/drawing/2014/chart" uri="{C3380CC4-5D6E-409C-BE32-E72D297353CC}">
              <c16:uniqueId val="{00000005-BB60-47A5-A08A-F417802B9F79}"/>
            </c:ext>
          </c:extLst>
        </c:ser>
        <c:dLbls>
          <c:showLegendKey val="0"/>
          <c:showVal val="0"/>
          <c:showCatName val="0"/>
          <c:showSerName val="0"/>
          <c:showPercent val="0"/>
          <c:showBubbleSize val="0"/>
          <c:showLeaderLines val="0"/>
        </c:dLbls>
        <c:firstSliceAng val="153"/>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a:latin typeface="Helvetica" pitchFamily="2" charset="0"/>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235307921558813E-2"/>
          <c:y val="1.0054516478008193E-2"/>
          <c:w val="0.99616527479322015"/>
          <c:h val="0.94050782388879928"/>
        </c:manualLayout>
      </c:layout>
      <c:pieChart>
        <c:varyColors val="1"/>
        <c:ser>
          <c:idx val="0"/>
          <c:order val="0"/>
          <c:tx>
            <c:strRef>
              <c:f>Sheet1!$B$1</c:f>
              <c:strCache>
                <c:ptCount val="1"/>
                <c:pt idx="0">
                  <c:v>Column1</c:v>
                </c:pt>
              </c:strCache>
            </c:strRef>
          </c:tx>
          <c:spPr>
            <a:solidFill>
              <a:schemeClr val="accent6"/>
            </a:solidFill>
            <a:ln>
              <a:noFill/>
            </a:ln>
            <a:effectLst/>
          </c:spPr>
          <c:dPt>
            <c:idx val="0"/>
            <c:bubble3D val="0"/>
            <c:spPr>
              <a:solidFill>
                <a:schemeClr val="accent1"/>
              </a:solidFill>
              <a:ln>
                <a:noFill/>
              </a:ln>
              <a:effectLst/>
            </c:spPr>
            <c:extLst>
              <c:ext xmlns:c16="http://schemas.microsoft.com/office/drawing/2014/chart" uri="{C3380CC4-5D6E-409C-BE32-E72D297353CC}">
                <c16:uniqueId val="{00000001-305F-4C51-9A5A-11BB652D9BBC}"/>
              </c:ext>
            </c:extLst>
          </c:dPt>
          <c:dPt>
            <c:idx val="1"/>
            <c:bubble3D val="0"/>
            <c:spPr>
              <a:solidFill>
                <a:schemeClr val="tx2">
                  <a:lumMod val="60000"/>
                  <a:lumOff val="40000"/>
                </a:schemeClr>
              </a:solidFill>
              <a:ln>
                <a:noFill/>
              </a:ln>
              <a:effectLst/>
            </c:spPr>
            <c:extLst>
              <c:ext xmlns:c16="http://schemas.microsoft.com/office/drawing/2014/chart" uri="{C3380CC4-5D6E-409C-BE32-E72D297353CC}">
                <c16:uniqueId val="{00000003-305F-4C51-9A5A-11BB652D9BBC}"/>
              </c:ext>
            </c:extLst>
          </c:dPt>
          <c:dPt>
            <c:idx val="2"/>
            <c:bubble3D val="0"/>
            <c:extLst>
              <c:ext xmlns:c16="http://schemas.microsoft.com/office/drawing/2014/chart" uri="{C3380CC4-5D6E-409C-BE32-E72D297353CC}">
                <c16:uniqueId val="{00000004-305F-4C51-9A5A-11BB652D9BBC}"/>
              </c:ext>
            </c:extLst>
          </c:dPt>
          <c:dLbls>
            <c:dLbl>
              <c:idx val="0"/>
              <c:tx>
                <c:rich>
                  <a:bodyPr/>
                  <a:lstStyle/>
                  <a:p>
                    <a:r>
                      <a:rPr lang="en-US" sz="1600" baseline="0" dirty="0"/>
                      <a:t>Yes</a:t>
                    </a:r>
                  </a:p>
                  <a:p>
                    <a:fld id="{13BCAD2D-6B7B-499B-99FC-4B699EB1AEF1}" type="VALUE">
                      <a:rPr lang="en-US" sz="1600" baseline="0" smtClean="0"/>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layout>
                    <c:manualLayout>
                      <c:w val="0.3384256606881067"/>
                      <c:h val="0.2658631897211044"/>
                    </c:manualLayout>
                  </c15:layout>
                  <c15:dlblFieldTable/>
                  <c15:showDataLabelsRange val="0"/>
                </c:ext>
                <c:ext xmlns:c16="http://schemas.microsoft.com/office/drawing/2014/chart" uri="{C3380CC4-5D6E-409C-BE32-E72D297353CC}">
                  <c16:uniqueId val="{00000001-305F-4C51-9A5A-11BB652D9BBC}"/>
                </c:ext>
              </c:extLst>
            </c:dLbl>
            <c:dLbl>
              <c:idx val="1"/>
              <c:tx>
                <c:rich>
                  <a:bodyPr/>
                  <a:lstStyle/>
                  <a:p>
                    <a:r>
                      <a:rPr lang="en-US" sz="1600" baseline="0" dirty="0">
                        <a:solidFill>
                          <a:schemeClr val="bg1"/>
                        </a:solidFill>
                      </a:rPr>
                      <a:t>No</a:t>
                    </a:r>
                  </a:p>
                  <a:p>
                    <a:fld id="{EF4B7A84-0F6F-446B-8DC1-1915E9997328}" type="VALUE">
                      <a:rPr lang="en-US" sz="1600" baseline="0" smtClean="0">
                        <a:solidFill>
                          <a:schemeClr val="bg1"/>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layout>
                    <c:manualLayout>
                      <c:w val="0.26962187882058797"/>
                      <c:h val="0.25886188936470167"/>
                    </c:manualLayout>
                  </c15:layout>
                  <c15:dlblFieldTable/>
                  <c15:showDataLabelsRange val="0"/>
                </c:ext>
                <c:ext xmlns:c16="http://schemas.microsoft.com/office/drawing/2014/chart" uri="{C3380CC4-5D6E-409C-BE32-E72D297353CC}">
                  <c16:uniqueId val="{00000003-305F-4C51-9A5A-11BB652D9BBC}"/>
                </c:ext>
              </c:extLst>
            </c:dLbl>
            <c:spPr>
              <a:noFill/>
              <a:ln>
                <a:noFill/>
              </a:ln>
              <a:effectLst/>
            </c:spPr>
            <c:txPr>
              <a:bodyPr rot="0" vert="horz"/>
              <a:lstStyle/>
              <a:p>
                <a:pPr>
                  <a:defRPr sz="16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They care about their health and are trying to protect both themselves and those around them.</c:v>
                </c:pt>
                <c:pt idx="1">
                  <c:v>They are only wearing a mask to be politically correct and are caving to societal pressure.</c:v>
                </c:pt>
              </c:strCache>
            </c:strRef>
          </c:cat>
          <c:val>
            <c:numRef>
              <c:f>Sheet1!$B$2:$B$3</c:f>
              <c:numCache>
                <c:formatCode>0%</c:formatCode>
                <c:ptCount val="2"/>
                <c:pt idx="0">
                  <c:v>0.42</c:v>
                </c:pt>
                <c:pt idx="1">
                  <c:v>0.57999999999999996</c:v>
                </c:pt>
              </c:numCache>
            </c:numRef>
          </c:val>
          <c:extLst>
            <c:ext xmlns:c16="http://schemas.microsoft.com/office/drawing/2014/chart" uri="{C3380CC4-5D6E-409C-BE32-E72D297353CC}">
              <c16:uniqueId val="{00000005-305F-4C51-9A5A-11BB652D9BBC}"/>
            </c:ext>
          </c:extLst>
        </c:ser>
        <c:dLbls>
          <c:showLegendKey val="0"/>
          <c:showVal val="0"/>
          <c:showCatName val="0"/>
          <c:showSerName val="0"/>
          <c:showPercent val="0"/>
          <c:showBubbleSize val="0"/>
          <c:showLeaderLines val="0"/>
        </c:dLbls>
        <c:firstSliceAng val="153"/>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a:latin typeface="Helvetica" pitchFamily="2" charset="0"/>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235307921558813E-2"/>
          <c:y val="1.0054516478008193E-2"/>
          <c:w val="0.99616527479322015"/>
          <c:h val="0.94050782388879928"/>
        </c:manualLayout>
      </c:layout>
      <c:pieChart>
        <c:varyColors val="1"/>
        <c:ser>
          <c:idx val="0"/>
          <c:order val="0"/>
          <c:tx>
            <c:strRef>
              <c:f>Sheet1!$B$1</c:f>
              <c:strCache>
                <c:ptCount val="1"/>
                <c:pt idx="0">
                  <c:v>Column1</c:v>
                </c:pt>
              </c:strCache>
            </c:strRef>
          </c:tx>
          <c:spPr>
            <a:solidFill>
              <a:schemeClr val="accent6"/>
            </a:solidFill>
            <a:ln>
              <a:noFill/>
            </a:ln>
            <a:effectLst/>
          </c:spPr>
          <c:dPt>
            <c:idx val="0"/>
            <c:bubble3D val="0"/>
            <c:spPr>
              <a:solidFill>
                <a:schemeClr val="accent1"/>
              </a:solidFill>
              <a:ln>
                <a:noFill/>
              </a:ln>
              <a:effectLst/>
            </c:spPr>
            <c:extLst>
              <c:ext xmlns:c16="http://schemas.microsoft.com/office/drawing/2014/chart" uri="{C3380CC4-5D6E-409C-BE32-E72D297353CC}">
                <c16:uniqueId val="{00000001-8CCE-44EE-AC02-3975F90B6CB6}"/>
              </c:ext>
            </c:extLst>
          </c:dPt>
          <c:dPt>
            <c:idx val="1"/>
            <c:bubble3D val="0"/>
            <c:spPr>
              <a:solidFill>
                <a:schemeClr val="tx2">
                  <a:lumMod val="60000"/>
                  <a:lumOff val="40000"/>
                </a:schemeClr>
              </a:solidFill>
              <a:ln>
                <a:noFill/>
              </a:ln>
              <a:effectLst/>
            </c:spPr>
            <c:extLst>
              <c:ext xmlns:c16="http://schemas.microsoft.com/office/drawing/2014/chart" uri="{C3380CC4-5D6E-409C-BE32-E72D297353CC}">
                <c16:uniqueId val="{00000003-8CCE-44EE-AC02-3975F90B6CB6}"/>
              </c:ext>
            </c:extLst>
          </c:dPt>
          <c:dPt>
            <c:idx val="2"/>
            <c:bubble3D val="0"/>
            <c:extLst>
              <c:ext xmlns:c16="http://schemas.microsoft.com/office/drawing/2014/chart" uri="{C3380CC4-5D6E-409C-BE32-E72D297353CC}">
                <c16:uniqueId val="{00000004-8CCE-44EE-AC02-3975F90B6CB6}"/>
              </c:ext>
            </c:extLst>
          </c:dPt>
          <c:dLbls>
            <c:dLbl>
              <c:idx val="0"/>
              <c:tx>
                <c:rich>
                  <a:bodyPr/>
                  <a:lstStyle/>
                  <a:p>
                    <a:r>
                      <a:rPr lang="en-US" sz="1600" baseline="0" dirty="0"/>
                      <a:t>Yes</a:t>
                    </a:r>
                  </a:p>
                  <a:p>
                    <a:fld id="{13BCAD2D-6B7B-499B-99FC-4B699EB1AEF1}" type="VALUE">
                      <a:rPr lang="en-US" sz="1600" baseline="0" smtClean="0"/>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layout>
                    <c:manualLayout>
                      <c:w val="0.3384256606881067"/>
                      <c:h val="0.30476745765204055"/>
                    </c:manualLayout>
                  </c15:layout>
                  <c15:dlblFieldTable/>
                  <c15:showDataLabelsRange val="0"/>
                </c:ext>
                <c:ext xmlns:c16="http://schemas.microsoft.com/office/drawing/2014/chart" uri="{C3380CC4-5D6E-409C-BE32-E72D297353CC}">
                  <c16:uniqueId val="{00000001-8CCE-44EE-AC02-3975F90B6CB6}"/>
                </c:ext>
              </c:extLst>
            </c:dLbl>
            <c:dLbl>
              <c:idx val="1"/>
              <c:tx>
                <c:rich>
                  <a:bodyPr/>
                  <a:lstStyle/>
                  <a:p>
                    <a:r>
                      <a:rPr lang="en-US" sz="1600" baseline="0" dirty="0">
                        <a:solidFill>
                          <a:schemeClr val="bg1"/>
                        </a:solidFill>
                      </a:rPr>
                      <a:t>No</a:t>
                    </a:r>
                  </a:p>
                  <a:p>
                    <a:fld id="{EF4B7A84-0F6F-446B-8DC1-1915E9997328}" type="VALUE">
                      <a:rPr lang="en-US" sz="1600" baseline="0" smtClean="0">
                        <a:solidFill>
                          <a:schemeClr val="bg1"/>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layout>
                    <c:manualLayout>
                      <c:w val="0.26962187882058797"/>
                      <c:h val="0.25886188936470167"/>
                    </c:manualLayout>
                  </c15:layout>
                  <c15:dlblFieldTable/>
                  <c15:showDataLabelsRange val="0"/>
                </c:ext>
                <c:ext xmlns:c16="http://schemas.microsoft.com/office/drawing/2014/chart" uri="{C3380CC4-5D6E-409C-BE32-E72D297353CC}">
                  <c16:uniqueId val="{00000003-8CCE-44EE-AC02-3975F90B6CB6}"/>
                </c:ext>
              </c:extLst>
            </c:dLbl>
            <c:spPr>
              <a:noFill/>
              <a:ln>
                <a:noFill/>
              </a:ln>
              <a:effectLst/>
            </c:spPr>
            <c:txPr>
              <a:bodyPr rot="0" vert="horz"/>
              <a:lstStyle/>
              <a:p>
                <a:pPr>
                  <a:defRPr sz="16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They care about their health and are trying to protect both themselves and those around them.</c:v>
                </c:pt>
                <c:pt idx="1">
                  <c:v>They are only wearing a mask to be politically correct and are caving to societal pressure.</c:v>
                </c:pt>
              </c:strCache>
            </c:strRef>
          </c:cat>
          <c:val>
            <c:numRef>
              <c:f>Sheet1!$B$2:$B$3</c:f>
              <c:numCache>
                <c:formatCode>0%</c:formatCode>
                <c:ptCount val="2"/>
                <c:pt idx="0">
                  <c:v>0.28999999999999998</c:v>
                </c:pt>
                <c:pt idx="1">
                  <c:v>0.71</c:v>
                </c:pt>
              </c:numCache>
            </c:numRef>
          </c:val>
          <c:extLst>
            <c:ext xmlns:c16="http://schemas.microsoft.com/office/drawing/2014/chart" uri="{C3380CC4-5D6E-409C-BE32-E72D297353CC}">
              <c16:uniqueId val="{00000005-8CCE-44EE-AC02-3975F90B6CB6}"/>
            </c:ext>
          </c:extLst>
        </c:ser>
        <c:dLbls>
          <c:showLegendKey val="0"/>
          <c:showVal val="0"/>
          <c:showCatName val="0"/>
          <c:showSerName val="0"/>
          <c:showPercent val="0"/>
          <c:showBubbleSize val="0"/>
          <c:showLeaderLines val="0"/>
        </c:dLbls>
        <c:firstSliceAng val="153"/>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a:latin typeface="Helvetica" pitchFamily="2" charset="0"/>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080179493509378"/>
          <c:y val="0"/>
          <c:w val="0.80919820506490625"/>
          <c:h val="1"/>
        </c:manualLayout>
      </c:layout>
      <c:barChart>
        <c:barDir val="bar"/>
        <c:grouping val="percentStacked"/>
        <c:varyColors val="0"/>
        <c:ser>
          <c:idx val="0"/>
          <c:order val="0"/>
          <c:tx>
            <c:strRef>
              <c:f>Sheet1!$B$1</c:f>
              <c:strCache>
                <c:ptCount val="1"/>
                <c:pt idx="0">
                  <c:v>Yes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Vaccinated</c:v>
                </c:pt>
                <c:pt idx="1">
                  <c:v>Unvaccinated</c:v>
                </c:pt>
              </c:strCache>
            </c:strRef>
          </c:cat>
          <c:val>
            <c:numRef>
              <c:f>Sheet1!$B$2:$B$3</c:f>
              <c:numCache>
                <c:formatCode>0%</c:formatCode>
                <c:ptCount val="2"/>
                <c:pt idx="0">
                  <c:v>0.54</c:v>
                </c:pt>
                <c:pt idx="1">
                  <c:v>0.44</c:v>
                </c:pt>
              </c:numCache>
            </c:numRef>
          </c:val>
          <c:extLst>
            <c:ext xmlns:c16="http://schemas.microsoft.com/office/drawing/2014/chart" uri="{C3380CC4-5D6E-409C-BE32-E72D297353CC}">
              <c16:uniqueId val="{00000000-3CB9-40F5-9425-892A0543CF8E}"/>
            </c:ext>
          </c:extLst>
        </c:ser>
        <c:ser>
          <c:idx val="1"/>
          <c:order val="1"/>
          <c:tx>
            <c:strRef>
              <c:f>Sheet1!$C$1</c:f>
              <c:strCache>
                <c:ptCount val="1"/>
                <c:pt idx="0">
                  <c:v>No</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Vaccinated</c:v>
                </c:pt>
                <c:pt idx="1">
                  <c:v>Unvaccinated</c:v>
                </c:pt>
              </c:strCache>
            </c:strRef>
          </c:cat>
          <c:val>
            <c:numRef>
              <c:f>Sheet1!$C$2:$C$3</c:f>
              <c:numCache>
                <c:formatCode>0%</c:formatCode>
                <c:ptCount val="2"/>
                <c:pt idx="0">
                  <c:v>0.46</c:v>
                </c:pt>
                <c:pt idx="1">
                  <c:v>0.56000000000000005</c:v>
                </c:pt>
              </c:numCache>
            </c:numRef>
          </c:val>
          <c:extLst>
            <c:ext xmlns:c16="http://schemas.microsoft.com/office/drawing/2014/chart" uri="{C3380CC4-5D6E-409C-BE32-E72D297353CC}">
              <c16:uniqueId val="{00000001-3CB9-40F5-9425-892A0543CF8E}"/>
            </c:ext>
          </c:extLst>
        </c:ser>
        <c:dLbls>
          <c:showLegendKey val="0"/>
          <c:showVal val="0"/>
          <c:showCatName val="0"/>
          <c:showSerName val="0"/>
          <c:showPercent val="0"/>
          <c:showBubbleSize val="0"/>
        </c:dLbls>
        <c:gapWidth val="50"/>
        <c:overlap val="100"/>
        <c:axId val="1858789952"/>
        <c:axId val="1858800768"/>
      </c:barChart>
      <c:catAx>
        <c:axId val="185878995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1858800768"/>
        <c:crosses val="autoZero"/>
        <c:auto val="1"/>
        <c:lblAlgn val="ctr"/>
        <c:lblOffset val="100"/>
        <c:noMultiLvlLbl val="0"/>
      </c:catAx>
      <c:valAx>
        <c:axId val="1858800768"/>
        <c:scaling>
          <c:orientation val="minMax"/>
          <c:max val="1.1000000000000001"/>
        </c:scaling>
        <c:delete val="1"/>
        <c:axPos val="t"/>
        <c:numFmt formatCode="0%" sourceLinked="1"/>
        <c:majorTickMark val="out"/>
        <c:minorTickMark val="none"/>
        <c:tickLblPos val="nextTo"/>
        <c:crossAx val="1858789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080179493509378"/>
          <c:y val="0"/>
          <c:w val="0.80919820506490625"/>
          <c:h val="1"/>
        </c:manualLayout>
      </c:layout>
      <c:barChart>
        <c:barDir val="bar"/>
        <c:grouping val="percentStacked"/>
        <c:varyColors val="0"/>
        <c:ser>
          <c:idx val="0"/>
          <c:order val="0"/>
          <c:tx>
            <c:strRef>
              <c:f>Sheet1!$B$1</c:f>
              <c:strCache>
                <c:ptCount val="1"/>
                <c:pt idx="0">
                  <c:v>Yes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Vaccinated</c:v>
                </c:pt>
                <c:pt idx="1">
                  <c:v>Unvaccinated</c:v>
                </c:pt>
              </c:strCache>
            </c:strRef>
          </c:cat>
          <c:val>
            <c:numRef>
              <c:f>Sheet1!$B$2:$B$3</c:f>
              <c:numCache>
                <c:formatCode>0%</c:formatCode>
                <c:ptCount val="2"/>
                <c:pt idx="0">
                  <c:v>0.46</c:v>
                </c:pt>
                <c:pt idx="1">
                  <c:v>0.3</c:v>
                </c:pt>
              </c:numCache>
            </c:numRef>
          </c:val>
          <c:extLst>
            <c:ext xmlns:c16="http://schemas.microsoft.com/office/drawing/2014/chart" uri="{C3380CC4-5D6E-409C-BE32-E72D297353CC}">
              <c16:uniqueId val="{00000000-AF4A-46D1-A346-32ABB3C7EC47}"/>
            </c:ext>
          </c:extLst>
        </c:ser>
        <c:ser>
          <c:idx val="1"/>
          <c:order val="1"/>
          <c:tx>
            <c:strRef>
              <c:f>Sheet1!$C$1</c:f>
              <c:strCache>
                <c:ptCount val="1"/>
                <c:pt idx="0">
                  <c:v>No</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Vaccinated</c:v>
                </c:pt>
                <c:pt idx="1">
                  <c:v>Unvaccinated</c:v>
                </c:pt>
              </c:strCache>
            </c:strRef>
          </c:cat>
          <c:val>
            <c:numRef>
              <c:f>Sheet1!$C$2:$C$3</c:f>
              <c:numCache>
                <c:formatCode>0%</c:formatCode>
                <c:ptCount val="2"/>
                <c:pt idx="0">
                  <c:v>0.54</c:v>
                </c:pt>
                <c:pt idx="1">
                  <c:v>0.7</c:v>
                </c:pt>
              </c:numCache>
            </c:numRef>
          </c:val>
          <c:extLst>
            <c:ext xmlns:c16="http://schemas.microsoft.com/office/drawing/2014/chart" uri="{C3380CC4-5D6E-409C-BE32-E72D297353CC}">
              <c16:uniqueId val="{00000001-AF4A-46D1-A346-32ABB3C7EC47}"/>
            </c:ext>
          </c:extLst>
        </c:ser>
        <c:dLbls>
          <c:showLegendKey val="0"/>
          <c:showVal val="0"/>
          <c:showCatName val="0"/>
          <c:showSerName val="0"/>
          <c:showPercent val="0"/>
          <c:showBubbleSize val="0"/>
        </c:dLbls>
        <c:gapWidth val="50"/>
        <c:overlap val="100"/>
        <c:axId val="1858789952"/>
        <c:axId val="1858800768"/>
      </c:barChart>
      <c:catAx>
        <c:axId val="1858789952"/>
        <c:scaling>
          <c:orientation val="maxMin"/>
        </c:scaling>
        <c:delete val="1"/>
        <c:axPos val="l"/>
        <c:numFmt formatCode="General" sourceLinked="1"/>
        <c:majorTickMark val="out"/>
        <c:minorTickMark val="none"/>
        <c:tickLblPos val="nextTo"/>
        <c:crossAx val="1858800768"/>
        <c:crosses val="autoZero"/>
        <c:auto val="1"/>
        <c:lblAlgn val="ctr"/>
        <c:lblOffset val="100"/>
        <c:noMultiLvlLbl val="0"/>
      </c:catAx>
      <c:valAx>
        <c:axId val="1858800768"/>
        <c:scaling>
          <c:orientation val="minMax"/>
          <c:max val="1.1000000000000001"/>
        </c:scaling>
        <c:delete val="1"/>
        <c:axPos val="t"/>
        <c:numFmt formatCode="0%" sourceLinked="1"/>
        <c:majorTickMark val="out"/>
        <c:minorTickMark val="none"/>
        <c:tickLblPos val="nextTo"/>
        <c:crossAx val="1858789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080179493509378"/>
          <c:y val="0"/>
          <c:w val="0.80919820506490625"/>
          <c:h val="1"/>
        </c:manualLayout>
      </c:layout>
      <c:barChart>
        <c:barDir val="bar"/>
        <c:grouping val="percentStacked"/>
        <c:varyColors val="0"/>
        <c:ser>
          <c:idx val="0"/>
          <c:order val="0"/>
          <c:tx>
            <c:strRef>
              <c:f>Sheet1!$B$1</c:f>
              <c:strCache>
                <c:ptCount val="1"/>
                <c:pt idx="0">
                  <c:v>Yes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Vaccinated</c:v>
                </c:pt>
                <c:pt idx="1">
                  <c:v>Unvaccinated</c:v>
                </c:pt>
              </c:strCache>
            </c:strRef>
          </c:cat>
          <c:val>
            <c:numRef>
              <c:f>Sheet1!$B$2:$B$3</c:f>
              <c:numCache>
                <c:formatCode>0%</c:formatCode>
                <c:ptCount val="2"/>
                <c:pt idx="0">
                  <c:v>0.31</c:v>
                </c:pt>
                <c:pt idx="1">
                  <c:v>0.23</c:v>
                </c:pt>
              </c:numCache>
            </c:numRef>
          </c:val>
          <c:extLst>
            <c:ext xmlns:c16="http://schemas.microsoft.com/office/drawing/2014/chart" uri="{C3380CC4-5D6E-409C-BE32-E72D297353CC}">
              <c16:uniqueId val="{00000000-48CB-432E-A546-B261A993CED2}"/>
            </c:ext>
          </c:extLst>
        </c:ser>
        <c:ser>
          <c:idx val="1"/>
          <c:order val="1"/>
          <c:tx>
            <c:strRef>
              <c:f>Sheet1!$C$1</c:f>
              <c:strCache>
                <c:ptCount val="1"/>
                <c:pt idx="0">
                  <c:v>No</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Vaccinated</c:v>
                </c:pt>
                <c:pt idx="1">
                  <c:v>Unvaccinated</c:v>
                </c:pt>
              </c:strCache>
            </c:strRef>
          </c:cat>
          <c:val>
            <c:numRef>
              <c:f>Sheet1!$C$2:$C$3</c:f>
              <c:numCache>
                <c:formatCode>0%</c:formatCode>
                <c:ptCount val="2"/>
                <c:pt idx="0">
                  <c:v>0.69</c:v>
                </c:pt>
                <c:pt idx="1">
                  <c:v>0.67</c:v>
                </c:pt>
              </c:numCache>
            </c:numRef>
          </c:val>
          <c:extLst>
            <c:ext xmlns:c16="http://schemas.microsoft.com/office/drawing/2014/chart" uri="{C3380CC4-5D6E-409C-BE32-E72D297353CC}">
              <c16:uniqueId val="{00000001-48CB-432E-A546-B261A993CED2}"/>
            </c:ext>
          </c:extLst>
        </c:ser>
        <c:dLbls>
          <c:showLegendKey val="0"/>
          <c:showVal val="0"/>
          <c:showCatName val="0"/>
          <c:showSerName val="0"/>
          <c:showPercent val="0"/>
          <c:showBubbleSize val="0"/>
        </c:dLbls>
        <c:gapWidth val="50"/>
        <c:overlap val="100"/>
        <c:axId val="1858789952"/>
        <c:axId val="1858800768"/>
      </c:barChart>
      <c:catAx>
        <c:axId val="1858789952"/>
        <c:scaling>
          <c:orientation val="maxMin"/>
        </c:scaling>
        <c:delete val="1"/>
        <c:axPos val="l"/>
        <c:numFmt formatCode="General" sourceLinked="1"/>
        <c:majorTickMark val="out"/>
        <c:minorTickMark val="none"/>
        <c:tickLblPos val="nextTo"/>
        <c:crossAx val="1858800768"/>
        <c:crosses val="autoZero"/>
        <c:auto val="1"/>
        <c:lblAlgn val="ctr"/>
        <c:lblOffset val="100"/>
        <c:noMultiLvlLbl val="0"/>
      </c:catAx>
      <c:valAx>
        <c:axId val="1858800768"/>
        <c:scaling>
          <c:orientation val="minMax"/>
          <c:max val="1.1000000000000001"/>
        </c:scaling>
        <c:delete val="1"/>
        <c:axPos val="t"/>
        <c:numFmt formatCode="0%" sourceLinked="1"/>
        <c:majorTickMark val="out"/>
        <c:minorTickMark val="none"/>
        <c:tickLblPos val="nextTo"/>
        <c:crossAx val="1858789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780355974934614"/>
          <c:y val="9.3527459914576519E-2"/>
          <c:w val="0.53142227658088692"/>
          <c:h val="0.90647259479912234"/>
        </c:manualLayout>
      </c:layout>
      <c:barChart>
        <c:barDir val="bar"/>
        <c:grouping val="percentStacked"/>
        <c:varyColors val="0"/>
        <c:ser>
          <c:idx val="0"/>
          <c:order val="0"/>
          <c:tx>
            <c:strRef>
              <c:f>Sheet1!$B$1</c:f>
              <c:strCache>
                <c:ptCount val="1"/>
                <c:pt idx="0">
                  <c:v>Not at all likely</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If the majority of the strangers around me in public are wearing one</c:v>
                </c:pt>
                <c:pt idx="1">
                  <c:v>If the friends and family I am spending time with are wearing one</c:v>
                </c:pt>
                <c:pt idx="2">
                  <c:v>If I don't know the vaccination status of those around me</c:v>
                </c:pt>
              </c:strCache>
            </c:strRef>
          </c:cat>
          <c:val>
            <c:numRef>
              <c:f>Sheet1!$B$2:$B$4</c:f>
              <c:numCache>
                <c:formatCode>0%</c:formatCode>
                <c:ptCount val="3"/>
                <c:pt idx="0">
                  <c:v>0.12</c:v>
                </c:pt>
                <c:pt idx="1">
                  <c:v>0.13</c:v>
                </c:pt>
                <c:pt idx="2">
                  <c:v>0.14000000000000001</c:v>
                </c:pt>
              </c:numCache>
            </c:numRef>
          </c:val>
          <c:extLst>
            <c:ext xmlns:c16="http://schemas.microsoft.com/office/drawing/2014/chart" uri="{C3380CC4-5D6E-409C-BE32-E72D297353CC}">
              <c16:uniqueId val="{00000000-887E-4412-BEA3-B17A353A5B0E}"/>
            </c:ext>
          </c:extLst>
        </c:ser>
        <c:ser>
          <c:idx val="1"/>
          <c:order val="1"/>
          <c:tx>
            <c:strRef>
              <c:f>Sheet1!$C$1</c:f>
              <c:strCache>
                <c:ptCount val="1"/>
                <c:pt idx="0">
                  <c:v>Not too likely</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If the majority of the strangers around me in public are wearing one</c:v>
                </c:pt>
                <c:pt idx="1">
                  <c:v>If the friends and family I am spending time with are wearing one</c:v>
                </c:pt>
                <c:pt idx="2">
                  <c:v>If I don't know the vaccination status of those around me</c:v>
                </c:pt>
              </c:strCache>
            </c:strRef>
          </c:cat>
          <c:val>
            <c:numRef>
              <c:f>Sheet1!$C$2:$C$4</c:f>
              <c:numCache>
                <c:formatCode>0%</c:formatCode>
                <c:ptCount val="3"/>
                <c:pt idx="0">
                  <c:v>0.14000000000000001</c:v>
                </c:pt>
                <c:pt idx="1">
                  <c:v>0.15</c:v>
                </c:pt>
                <c:pt idx="2">
                  <c:v>0.16</c:v>
                </c:pt>
              </c:numCache>
            </c:numRef>
          </c:val>
          <c:extLst>
            <c:ext xmlns:c16="http://schemas.microsoft.com/office/drawing/2014/chart" uri="{C3380CC4-5D6E-409C-BE32-E72D297353CC}">
              <c16:uniqueId val="{00000001-887E-4412-BEA3-B17A353A5B0E}"/>
            </c:ext>
          </c:extLst>
        </c:ser>
        <c:ser>
          <c:idx val="2"/>
          <c:order val="2"/>
          <c:tx>
            <c:strRef>
              <c:f>Sheet1!$D$1</c:f>
              <c:strCache>
                <c:ptCount val="1"/>
                <c:pt idx="0">
                  <c:v>Somewhat likely</c:v>
                </c:pt>
              </c:strCache>
            </c:strRef>
          </c:tx>
          <c:spPr>
            <a:solidFill>
              <a:schemeClr val="accent4">
                <a:lumMod val="40000"/>
                <a:lumOff val="60000"/>
              </a:schemeClr>
            </a:solidFill>
            <a:ln>
              <a:noFill/>
            </a:ln>
            <a:effectLst/>
          </c:spPr>
          <c:invertIfNegative val="0"/>
          <c:dPt>
            <c:idx val="0"/>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3-887E-4412-BEA3-B17A353A5B0E}"/>
              </c:ext>
            </c:extLst>
          </c:dPt>
          <c:dPt>
            <c:idx val="1"/>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5-887E-4412-BEA3-B17A353A5B0E}"/>
              </c:ext>
            </c:extLst>
          </c:dPt>
          <c:dPt>
            <c:idx val="2"/>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7-887E-4412-BEA3-B17A353A5B0E}"/>
              </c:ext>
            </c:extLst>
          </c:dPt>
          <c:dPt>
            <c:idx val="5"/>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D-887E-4412-BEA3-B17A353A5B0E}"/>
              </c:ext>
            </c:extLst>
          </c:dPt>
          <c:dPt>
            <c:idx val="6"/>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F-887E-4412-BEA3-B17A353A5B0E}"/>
              </c:ext>
            </c:extLst>
          </c:dPt>
          <c:dPt>
            <c:idx val="7"/>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11-887E-4412-BEA3-B17A353A5B0E}"/>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If the majority of the strangers around me in public are wearing one</c:v>
                </c:pt>
                <c:pt idx="1">
                  <c:v>If the friends and family I am spending time with are wearing one</c:v>
                </c:pt>
                <c:pt idx="2">
                  <c:v>If I don't know the vaccination status of those around me</c:v>
                </c:pt>
              </c:strCache>
            </c:strRef>
          </c:cat>
          <c:val>
            <c:numRef>
              <c:f>Sheet1!$D$2:$D$4</c:f>
              <c:numCache>
                <c:formatCode>0%</c:formatCode>
                <c:ptCount val="3"/>
                <c:pt idx="0">
                  <c:v>0.26</c:v>
                </c:pt>
                <c:pt idx="1">
                  <c:v>0.3</c:v>
                </c:pt>
                <c:pt idx="2">
                  <c:v>0.26</c:v>
                </c:pt>
              </c:numCache>
            </c:numRef>
          </c:val>
          <c:extLst>
            <c:ext xmlns:c16="http://schemas.microsoft.com/office/drawing/2014/chart" uri="{C3380CC4-5D6E-409C-BE32-E72D297353CC}">
              <c16:uniqueId val="{00000012-887E-4412-BEA3-B17A353A5B0E}"/>
            </c:ext>
          </c:extLst>
        </c:ser>
        <c:ser>
          <c:idx val="3"/>
          <c:order val="3"/>
          <c:tx>
            <c:strRef>
              <c:f>Sheet1!$E$1</c:f>
              <c:strCache>
                <c:ptCount val="1"/>
                <c:pt idx="0">
                  <c:v>Very likely</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If the majority of the strangers around me in public are wearing one</c:v>
                </c:pt>
                <c:pt idx="1">
                  <c:v>If the friends and family I am spending time with are wearing one</c:v>
                </c:pt>
                <c:pt idx="2">
                  <c:v>If I don't know the vaccination status of those around me</c:v>
                </c:pt>
              </c:strCache>
            </c:strRef>
          </c:cat>
          <c:val>
            <c:numRef>
              <c:f>Sheet1!$E$2:$E$4</c:f>
              <c:numCache>
                <c:formatCode>0%</c:formatCode>
                <c:ptCount val="3"/>
                <c:pt idx="0">
                  <c:v>0.49</c:v>
                </c:pt>
                <c:pt idx="1">
                  <c:v>0.42</c:v>
                </c:pt>
                <c:pt idx="2">
                  <c:v>0.43</c:v>
                </c:pt>
              </c:numCache>
            </c:numRef>
          </c:val>
          <c:extLst>
            <c:ext xmlns:c16="http://schemas.microsoft.com/office/drawing/2014/chart" uri="{C3380CC4-5D6E-409C-BE32-E72D297353CC}">
              <c16:uniqueId val="{00000000-0D07-4E83-A338-07F813CE7B83}"/>
            </c:ext>
          </c:extLst>
        </c:ser>
        <c:ser>
          <c:idx val="4"/>
          <c:order val="4"/>
          <c:tx>
            <c:strRef>
              <c:f>Sheet1!$F$1</c:f>
              <c:strCache>
                <c:ptCount val="1"/>
                <c:pt idx="0">
                  <c:v>NET Likely</c:v>
                </c:pt>
              </c:strCache>
            </c:strRef>
          </c:tx>
          <c:spPr>
            <a:noFill/>
            <a:ln>
              <a:noFill/>
            </a:ln>
            <a:effectLst/>
          </c:spPr>
          <c:invertIfNegative val="0"/>
          <c:dLbls>
            <c:dLbl>
              <c:idx val="0"/>
              <c:tx>
                <c:rich>
                  <a:bodyPr/>
                  <a:lstStyle/>
                  <a:p>
                    <a:r>
                      <a:rPr lang="en-US"/>
                      <a:t>75%</a:t>
                    </a:r>
                    <a:endParaRPr lang="en-US" dirty="0"/>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CB13-4F7F-93CE-3827407940FA}"/>
                </c:ext>
              </c:extLst>
            </c:dLbl>
            <c:dLbl>
              <c:idx val="1"/>
              <c:tx>
                <c:rich>
                  <a:bodyPr/>
                  <a:lstStyle/>
                  <a:p>
                    <a:r>
                      <a:rPr lang="en-US"/>
                      <a:t>72%</a:t>
                    </a:r>
                    <a:endParaRPr lang="en-US" dirty="0"/>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CB13-4F7F-93CE-3827407940FA}"/>
                </c:ext>
              </c:extLst>
            </c:dLbl>
            <c:dLbl>
              <c:idx val="2"/>
              <c:tx>
                <c:rich>
                  <a:bodyPr/>
                  <a:lstStyle/>
                  <a:p>
                    <a:r>
                      <a:rPr lang="en-US"/>
                      <a:t>70%</a:t>
                    </a:r>
                    <a:endParaRPr lang="en-US" dirty="0"/>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CB13-4F7F-93CE-3827407940F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4"/>
                    </a:solidFill>
                    <a:latin typeface="Helvetica" panose="020B0604020202020204" pitchFamily="34" charset="0"/>
                    <a:ea typeface="+mn-ea"/>
                    <a:cs typeface="Helvetica"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If the majority of the strangers around me in public are wearing one</c:v>
                </c:pt>
                <c:pt idx="1">
                  <c:v>If the friends and family I am spending time with are wearing one</c:v>
                </c:pt>
                <c:pt idx="2">
                  <c:v>If I don't know the vaccination status of those around me</c:v>
                </c:pt>
              </c:strCache>
            </c:strRef>
          </c:cat>
          <c:val>
            <c:numRef>
              <c:f>Sheet1!$F$2:$F$4</c:f>
              <c:numCache>
                <c:formatCode>0%</c:formatCode>
                <c:ptCount val="3"/>
                <c:pt idx="0">
                  <c:v>0.05</c:v>
                </c:pt>
                <c:pt idx="1">
                  <c:v>0.05</c:v>
                </c:pt>
                <c:pt idx="2">
                  <c:v>0.05</c:v>
                </c:pt>
              </c:numCache>
            </c:numRef>
          </c:val>
          <c:extLst>
            <c:ext xmlns:c16="http://schemas.microsoft.com/office/drawing/2014/chart" uri="{C3380CC4-5D6E-409C-BE32-E72D297353CC}">
              <c16:uniqueId val="{00000001-0D07-4E83-A338-07F813CE7B83}"/>
            </c:ext>
          </c:extLst>
        </c:ser>
        <c:dLbls>
          <c:showLegendKey val="0"/>
          <c:showVal val="0"/>
          <c:showCatName val="0"/>
          <c:showSerName val="0"/>
          <c:showPercent val="0"/>
          <c:showBubbleSize val="0"/>
        </c:dLbls>
        <c:gapWidth val="50"/>
        <c:overlap val="100"/>
        <c:axId val="1858789952"/>
        <c:axId val="1858800768"/>
      </c:barChart>
      <c:catAx>
        <c:axId val="185878995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1858800768"/>
        <c:crosses val="autoZero"/>
        <c:auto val="1"/>
        <c:lblAlgn val="ctr"/>
        <c:lblOffset val="100"/>
        <c:noMultiLvlLbl val="0"/>
      </c:catAx>
      <c:valAx>
        <c:axId val="1858800768"/>
        <c:scaling>
          <c:orientation val="minMax"/>
          <c:max val="1.1000000000000001"/>
        </c:scaling>
        <c:delete val="1"/>
        <c:axPos val="t"/>
        <c:numFmt formatCode="0%" sourceLinked="1"/>
        <c:majorTickMark val="out"/>
        <c:minorTickMark val="none"/>
        <c:tickLblPos val="nextTo"/>
        <c:crossAx val="1858789952"/>
        <c:crosses val="autoZero"/>
        <c:crossBetween val="between"/>
      </c:valAx>
      <c:spPr>
        <a:noFill/>
        <a:ln>
          <a:noFill/>
        </a:ln>
        <a:effectLst/>
      </c:spPr>
    </c:plotArea>
    <c:legend>
      <c:legendPos val="t"/>
      <c:legendEntry>
        <c:idx val="4"/>
        <c:txPr>
          <a:bodyPr rot="0" spcFirstLastPara="1" vertOverflow="ellipsis" vert="horz" wrap="square" anchor="ctr" anchorCtr="1"/>
          <a:lstStyle/>
          <a:p>
            <a:pPr>
              <a:defRPr sz="1197" b="1" i="0" u="none" strike="noStrike" kern="1200" baseline="0">
                <a:solidFill>
                  <a:schemeClr val="accent4"/>
                </a:solidFill>
                <a:latin typeface="Helvetica" panose="020B0604020202020204" pitchFamily="34" charset="0"/>
                <a:ea typeface="+mn-ea"/>
                <a:cs typeface="Helvetica" panose="020B0604020202020204" pitchFamily="34" charset="0"/>
              </a:defRPr>
            </a:pPr>
            <a:endParaRPr lang="en-US"/>
          </a:p>
        </c:txPr>
      </c:legendEntry>
      <c:layout>
        <c:manualLayout>
          <c:xMode val="edge"/>
          <c:yMode val="edge"/>
          <c:x val="0.29640616219946647"/>
          <c:y val="2.8507074030271001E-2"/>
          <c:w val="0.56203593582070821"/>
          <c:h val="6.0917525626668634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038641800411452"/>
          <c:y val="6.4652925629098468E-2"/>
          <c:w val="0.52440818499533381"/>
          <c:h val="0.78464149385505833"/>
        </c:manualLayout>
      </c:layout>
      <c:barChart>
        <c:barDir val="bar"/>
        <c:grouping val="clustered"/>
        <c:varyColors val="0"/>
        <c:ser>
          <c:idx val="0"/>
          <c:order val="0"/>
          <c:spPr>
            <a:solidFill>
              <a:srgbClr val="019EDB"/>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B-A19A-FF4B-9321-73C724EE4A5E}"/>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6-ADEA-E249-A707-B9ECCA1470E5}"/>
              </c:ext>
            </c:extLst>
          </c:dPt>
          <c:dPt>
            <c:idx val="2"/>
            <c:invertIfNegative val="0"/>
            <c:bubble3D val="0"/>
            <c:spPr>
              <a:solidFill>
                <a:schemeClr val="accent6"/>
              </a:solidFill>
              <a:ln>
                <a:noFill/>
              </a:ln>
              <a:effectLst/>
            </c:spPr>
            <c:extLst>
              <c:ext xmlns:c16="http://schemas.microsoft.com/office/drawing/2014/chart" uri="{C3380CC4-5D6E-409C-BE32-E72D297353CC}">
                <c16:uniqueId val="{00000007-ADEA-E249-A707-B9ECCA1470E5}"/>
              </c:ext>
            </c:extLst>
          </c:dPt>
          <c:dPt>
            <c:idx val="6"/>
            <c:invertIfNegative val="0"/>
            <c:bubble3D val="0"/>
            <c:spPr>
              <a:solidFill>
                <a:srgbClr val="019EDB"/>
              </a:solidFill>
              <a:ln>
                <a:noFill/>
              </a:ln>
              <a:effectLst/>
            </c:spPr>
            <c:extLst>
              <c:ext xmlns:c16="http://schemas.microsoft.com/office/drawing/2014/chart" uri="{C3380CC4-5D6E-409C-BE32-E72D297353CC}">
                <c16:uniqueId val="{00000003-4D65-4046-9F83-EED774F967C0}"/>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am fully vaccinated</c:v>
                </c:pt>
                <c:pt idx="1">
                  <c:v>I have only received the first of two COVID-19 vaccine shots</c:v>
                </c:pt>
                <c:pt idx="2">
                  <c:v> I am not vaccinated</c:v>
                </c:pt>
              </c:strCache>
            </c:strRef>
          </c:cat>
          <c:val>
            <c:numRef>
              <c:f>Sheet1!$B$2:$B$4</c:f>
              <c:numCache>
                <c:formatCode>0%</c:formatCode>
                <c:ptCount val="3"/>
                <c:pt idx="0">
                  <c:v>0.67</c:v>
                </c:pt>
                <c:pt idx="1">
                  <c:v>0.09</c:v>
                </c:pt>
                <c:pt idx="2">
                  <c:v>0.24</c:v>
                </c:pt>
              </c:numCache>
            </c:numRef>
          </c:val>
          <c:extLst>
            <c:ext xmlns:c16="http://schemas.microsoft.com/office/drawing/2014/chart" uri="{C3380CC4-5D6E-409C-BE32-E72D297353CC}">
              <c16:uniqueId val="{00000004-4D65-4046-9F83-EED774F967C0}"/>
            </c:ext>
          </c:extLst>
        </c:ser>
        <c:dLbls>
          <c:showLegendKey val="0"/>
          <c:showVal val="0"/>
          <c:showCatName val="0"/>
          <c:showSerName val="0"/>
          <c:showPercent val="0"/>
          <c:showBubbleSize val="0"/>
        </c:dLbls>
        <c:gapWidth val="70"/>
        <c:axId val="2141381488"/>
        <c:axId val="2141382032"/>
      </c:barChart>
      <c:catAx>
        <c:axId val="21413814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Helvetica" pitchFamily="2" charset="0"/>
                <a:ea typeface="+mn-ea"/>
                <a:cs typeface="+mn-cs"/>
              </a:defRPr>
            </a:pPr>
            <a:endParaRPr lang="en-US"/>
          </a:p>
        </c:txPr>
        <c:crossAx val="2141382032"/>
        <c:crosses val="autoZero"/>
        <c:auto val="1"/>
        <c:lblAlgn val="ctr"/>
        <c:lblOffset val="100"/>
        <c:noMultiLvlLbl val="0"/>
      </c:catAx>
      <c:valAx>
        <c:axId val="2141382032"/>
        <c:scaling>
          <c:orientation val="minMax"/>
          <c:max val="1"/>
        </c:scaling>
        <c:delete val="1"/>
        <c:axPos val="t"/>
        <c:numFmt formatCode="0%" sourceLinked="1"/>
        <c:majorTickMark val="out"/>
        <c:minorTickMark val="none"/>
        <c:tickLblPos val="nextTo"/>
        <c:crossAx val="2141381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a:solidFill>
            <a:schemeClr val="tx1"/>
          </a:solidFill>
          <a:latin typeface="Helvetica" pitchFamily="2" charset="0"/>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235307921558813E-2"/>
          <c:y val="1.0054516478008193E-2"/>
          <c:w val="0.99616527479322015"/>
          <c:h val="0.94050782388879928"/>
        </c:manualLayout>
      </c:layout>
      <c:pieChart>
        <c:varyColors val="1"/>
        <c:ser>
          <c:idx val="0"/>
          <c:order val="0"/>
          <c:tx>
            <c:strRef>
              <c:f>Sheet1!$B$1</c:f>
              <c:strCache>
                <c:ptCount val="1"/>
                <c:pt idx="0">
                  <c:v>Column1</c:v>
                </c:pt>
              </c:strCache>
            </c:strRef>
          </c:tx>
          <c:spPr>
            <a:solidFill>
              <a:schemeClr val="accent6"/>
            </a:solidFill>
            <a:ln>
              <a:noFill/>
            </a:ln>
            <a:effectLst/>
          </c:spPr>
          <c:dPt>
            <c:idx val="0"/>
            <c:bubble3D val="0"/>
            <c:spPr>
              <a:solidFill>
                <a:schemeClr val="accent2"/>
              </a:solidFill>
              <a:ln>
                <a:noFill/>
              </a:ln>
              <a:effectLst/>
            </c:spPr>
            <c:extLst>
              <c:ext xmlns:c16="http://schemas.microsoft.com/office/drawing/2014/chart" uri="{C3380CC4-5D6E-409C-BE32-E72D297353CC}">
                <c16:uniqueId val="{00000001-5CDD-4F9B-8D90-EC039D311805}"/>
              </c:ext>
            </c:extLst>
          </c:dPt>
          <c:dPt>
            <c:idx val="1"/>
            <c:bubble3D val="0"/>
            <c:spPr>
              <a:solidFill>
                <a:schemeClr val="accent3">
                  <a:lumMod val="75000"/>
                </a:schemeClr>
              </a:solidFill>
              <a:ln>
                <a:noFill/>
              </a:ln>
              <a:effectLst/>
            </c:spPr>
            <c:extLst>
              <c:ext xmlns:c16="http://schemas.microsoft.com/office/drawing/2014/chart" uri="{C3380CC4-5D6E-409C-BE32-E72D297353CC}">
                <c16:uniqueId val="{00000003-5CDD-4F9B-8D90-EC039D311805}"/>
              </c:ext>
            </c:extLst>
          </c:dPt>
          <c:dPt>
            <c:idx val="2"/>
            <c:bubble3D val="0"/>
            <c:extLst>
              <c:ext xmlns:c16="http://schemas.microsoft.com/office/drawing/2014/chart" uri="{C3380CC4-5D6E-409C-BE32-E72D297353CC}">
                <c16:uniqueId val="{00000000-FE1A-4F0F-A0D5-3E3E1BFD76E2}"/>
              </c:ext>
            </c:extLst>
          </c:dPt>
          <c:dLbls>
            <c:dLbl>
              <c:idx val="0"/>
              <c:tx>
                <c:rich>
                  <a:bodyPr/>
                  <a:lstStyle/>
                  <a:p>
                    <a:fld id="{13BCAD2D-6B7B-499B-99FC-4B699EB1AEF1}" type="VALUE">
                      <a:rPr lang="en-US" sz="1600" baseline="0" smtClean="0"/>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layout>
                    <c:manualLayout>
                      <c:w val="0.29475873159233845"/>
                      <c:h val="0.25289490963645078"/>
                    </c:manualLayout>
                  </c15:layout>
                  <c15:dlblFieldTable/>
                  <c15:showDataLabelsRange val="0"/>
                </c:ext>
                <c:ext xmlns:c16="http://schemas.microsoft.com/office/drawing/2014/chart" uri="{C3380CC4-5D6E-409C-BE32-E72D297353CC}">
                  <c16:uniqueId val="{00000001-5CDD-4F9B-8D90-EC039D311805}"/>
                </c:ext>
              </c:extLst>
            </c:dLbl>
            <c:dLbl>
              <c:idx val="1"/>
              <c:tx>
                <c:rich>
                  <a:bodyPr/>
                  <a:lstStyle/>
                  <a:p>
                    <a:fld id="{EF4B7A84-0F6F-446B-8DC1-1915E9997328}" type="VALUE">
                      <a:rPr lang="en-US" sz="1600" baseline="0" smtClean="0">
                        <a:solidFill>
                          <a:schemeClr val="bg1"/>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layout>
                    <c:manualLayout>
                      <c:w val="0.26962187882058797"/>
                      <c:h val="0.25886188936470167"/>
                    </c:manualLayout>
                  </c15:layout>
                  <c15:dlblFieldTable/>
                  <c15:showDataLabelsRange val="0"/>
                </c:ext>
                <c:ext xmlns:c16="http://schemas.microsoft.com/office/drawing/2014/chart" uri="{C3380CC4-5D6E-409C-BE32-E72D297353CC}">
                  <c16:uniqueId val="{00000003-5CDD-4F9B-8D90-EC039D311805}"/>
                </c:ext>
              </c:extLst>
            </c:dLbl>
            <c:spPr>
              <a:noFill/>
              <a:ln>
                <a:noFill/>
              </a:ln>
              <a:effectLst/>
            </c:spPr>
            <c:txPr>
              <a:bodyPr rot="0" vert="horz"/>
              <a:lstStyle/>
              <a:p>
                <a:pPr>
                  <a:defRPr sz="16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They care about their health and are trying to protect both themselves and those around them.</c:v>
                </c:pt>
                <c:pt idx="1">
                  <c:v>They are only wearing a mask to be politically correct and are caving to societal pressure.</c:v>
                </c:pt>
              </c:strCache>
            </c:strRef>
          </c:cat>
          <c:val>
            <c:numRef>
              <c:f>Sheet1!$B$2:$B$3</c:f>
              <c:numCache>
                <c:formatCode>0%</c:formatCode>
                <c:ptCount val="2"/>
                <c:pt idx="0">
                  <c:v>0.76</c:v>
                </c:pt>
                <c:pt idx="1">
                  <c:v>0.24</c:v>
                </c:pt>
              </c:numCache>
            </c:numRef>
          </c:val>
          <c:extLst>
            <c:ext xmlns:c16="http://schemas.microsoft.com/office/drawing/2014/chart" uri="{C3380CC4-5D6E-409C-BE32-E72D297353CC}">
              <c16:uniqueId val="{00000004-5CDD-4F9B-8D90-EC039D311805}"/>
            </c:ext>
          </c:extLst>
        </c:ser>
        <c:dLbls>
          <c:showLegendKey val="0"/>
          <c:showVal val="0"/>
          <c:showCatName val="0"/>
          <c:showSerName val="0"/>
          <c:showPercent val="0"/>
          <c:showBubbleSize val="0"/>
          <c:showLeaderLines val="0"/>
        </c:dLbls>
        <c:firstSliceAng val="43"/>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a:latin typeface="Helvetica" pitchFamily="2" charset="0"/>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080179493509378"/>
          <c:y val="0"/>
          <c:w val="0.80919820506490625"/>
          <c:h val="1"/>
        </c:manualLayout>
      </c:layout>
      <c:barChart>
        <c:barDir val="bar"/>
        <c:grouping val="percentStacked"/>
        <c:varyColors val="0"/>
        <c:ser>
          <c:idx val="0"/>
          <c:order val="0"/>
          <c:tx>
            <c:strRef>
              <c:f>Sheet1!$B$1</c:f>
              <c:strCache>
                <c:ptCount val="1"/>
                <c:pt idx="0">
                  <c:v>They care about their health and are trying to protect both themselves and those around them.</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Gen Z</c:v>
                </c:pt>
                <c:pt idx="1">
                  <c:v>Millennial</c:v>
                </c:pt>
                <c:pt idx="2">
                  <c:v>Gen X</c:v>
                </c:pt>
                <c:pt idx="3">
                  <c:v>Boomer</c:v>
                </c:pt>
                <c:pt idx="5">
                  <c:v>White</c:v>
                </c:pt>
                <c:pt idx="6">
                  <c:v>Black</c:v>
                </c:pt>
                <c:pt idx="7">
                  <c:v>Hispanic</c:v>
                </c:pt>
                <c:pt idx="9">
                  <c:v>Republican</c:v>
                </c:pt>
                <c:pt idx="10">
                  <c:v>Democrat</c:v>
                </c:pt>
              </c:strCache>
            </c:strRef>
          </c:cat>
          <c:val>
            <c:numRef>
              <c:f>Sheet1!$B$2:$B$12</c:f>
              <c:numCache>
                <c:formatCode>0%</c:formatCode>
                <c:ptCount val="11"/>
                <c:pt idx="0">
                  <c:v>0.75</c:v>
                </c:pt>
                <c:pt idx="1">
                  <c:v>0.66</c:v>
                </c:pt>
                <c:pt idx="2">
                  <c:v>0.8</c:v>
                </c:pt>
                <c:pt idx="3">
                  <c:v>0.82</c:v>
                </c:pt>
                <c:pt idx="5">
                  <c:v>0.75</c:v>
                </c:pt>
                <c:pt idx="6">
                  <c:v>0.72</c:v>
                </c:pt>
                <c:pt idx="7">
                  <c:v>0.81</c:v>
                </c:pt>
                <c:pt idx="9">
                  <c:v>0.68</c:v>
                </c:pt>
                <c:pt idx="10">
                  <c:v>0.83</c:v>
                </c:pt>
              </c:numCache>
            </c:numRef>
          </c:val>
          <c:extLst>
            <c:ext xmlns:c16="http://schemas.microsoft.com/office/drawing/2014/chart" uri="{C3380CC4-5D6E-409C-BE32-E72D297353CC}">
              <c16:uniqueId val="{00000000-4D6A-7241-9852-02D01D8837E2}"/>
            </c:ext>
          </c:extLst>
        </c:ser>
        <c:ser>
          <c:idx val="1"/>
          <c:order val="1"/>
          <c:tx>
            <c:strRef>
              <c:f>Sheet1!$C$1</c:f>
              <c:strCache>
                <c:ptCount val="1"/>
                <c:pt idx="0">
                  <c:v>They are only wearing a mask to be politically correct and are caving to societal pressure.</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Gen Z</c:v>
                </c:pt>
                <c:pt idx="1">
                  <c:v>Millennial</c:v>
                </c:pt>
                <c:pt idx="2">
                  <c:v>Gen X</c:v>
                </c:pt>
                <c:pt idx="3">
                  <c:v>Boomer</c:v>
                </c:pt>
                <c:pt idx="5">
                  <c:v>White</c:v>
                </c:pt>
                <c:pt idx="6">
                  <c:v>Black</c:v>
                </c:pt>
                <c:pt idx="7">
                  <c:v>Hispanic</c:v>
                </c:pt>
                <c:pt idx="9">
                  <c:v>Republican</c:v>
                </c:pt>
                <c:pt idx="10">
                  <c:v>Democrat</c:v>
                </c:pt>
              </c:strCache>
            </c:strRef>
          </c:cat>
          <c:val>
            <c:numRef>
              <c:f>Sheet1!$C$2:$C$12</c:f>
              <c:numCache>
                <c:formatCode>0%</c:formatCode>
                <c:ptCount val="11"/>
                <c:pt idx="0">
                  <c:v>0.25</c:v>
                </c:pt>
                <c:pt idx="1">
                  <c:v>0.34</c:v>
                </c:pt>
                <c:pt idx="2">
                  <c:v>0.2</c:v>
                </c:pt>
                <c:pt idx="3">
                  <c:v>0.18</c:v>
                </c:pt>
                <c:pt idx="5">
                  <c:v>0.25</c:v>
                </c:pt>
                <c:pt idx="6">
                  <c:v>0.28000000000000003</c:v>
                </c:pt>
                <c:pt idx="7">
                  <c:v>0.19</c:v>
                </c:pt>
                <c:pt idx="9">
                  <c:v>0.32</c:v>
                </c:pt>
                <c:pt idx="10">
                  <c:v>0.17</c:v>
                </c:pt>
              </c:numCache>
            </c:numRef>
          </c:val>
          <c:extLst>
            <c:ext xmlns:c16="http://schemas.microsoft.com/office/drawing/2014/chart" uri="{C3380CC4-5D6E-409C-BE32-E72D297353CC}">
              <c16:uniqueId val="{00000001-4D6A-7241-9852-02D01D8837E2}"/>
            </c:ext>
          </c:extLst>
        </c:ser>
        <c:dLbls>
          <c:showLegendKey val="0"/>
          <c:showVal val="0"/>
          <c:showCatName val="0"/>
          <c:showSerName val="0"/>
          <c:showPercent val="0"/>
          <c:showBubbleSize val="0"/>
        </c:dLbls>
        <c:gapWidth val="50"/>
        <c:overlap val="100"/>
        <c:axId val="1858789952"/>
        <c:axId val="1858800768"/>
      </c:barChart>
      <c:catAx>
        <c:axId val="185878995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1858800768"/>
        <c:crosses val="autoZero"/>
        <c:auto val="1"/>
        <c:lblAlgn val="ctr"/>
        <c:lblOffset val="100"/>
        <c:noMultiLvlLbl val="0"/>
      </c:catAx>
      <c:valAx>
        <c:axId val="1858800768"/>
        <c:scaling>
          <c:orientation val="minMax"/>
          <c:max val="1.1000000000000001"/>
        </c:scaling>
        <c:delete val="1"/>
        <c:axPos val="t"/>
        <c:numFmt formatCode="0%" sourceLinked="1"/>
        <c:majorTickMark val="out"/>
        <c:minorTickMark val="none"/>
        <c:tickLblPos val="nextTo"/>
        <c:crossAx val="1858789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565614492526964"/>
          <c:y val="3.9403283992353211E-2"/>
          <c:w val="0.68447229734648807"/>
          <c:h val="0.90300336608295451"/>
        </c:manualLayout>
      </c:layout>
      <c:barChart>
        <c:barDir val="bar"/>
        <c:grouping val="clustered"/>
        <c:varyColors val="0"/>
        <c:ser>
          <c:idx val="1"/>
          <c:order val="0"/>
          <c:tx>
            <c:strRef>
              <c:f>Sheet1!$B$1</c:f>
              <c:strCache>
                <c:ptCount val="1"/>
                <c:pt idx="0">
                  <c:v>Wave 103 (2/11 - 2/13)</c:v>
                </c:pt>
              </c:strCache>
            </c:strRef>
          </c:tx>
          <c:spPr>
            <a:solidFill>
              <a:srgbClr val="E3DECE"/>
            </a:solidFill>
            <a:ln>
              <a:noFill/>
            </a:ln>
            <a:effectLst/>
          </c:spPr>
          <c:invertIfNegative val="0"/>
          <c:dPt>
            <c:idx val="0"/>
            <c:invertIfNegative val="0"/>
            <c:bubble3D val="0"/>
            <c:spPr>
              <a:solidFill>
                <a:srgbClr val="019EDB"/>
              </a:solidFill>
              <a:ln>
                <a:noFill/>
              </a:ln>
              <a:effectLst/>
            </c:spPr>
            <c:extLst>
              <c:ext xmlns:c16="http://schemas.microsoft.com/office/drawing/2014/chart" uri="{C3380CC4-5D6E-409C-BE32-E72D297353CC}">
                <c16:uniqueId val="{00000008-9609-4988-90CC-2709F183746B}"/>
              </c:ext>
            </c:extLst>
          </c:dPt>
          <c:dPt>
            <c:idx val="1"/>
            <c:invertIfNegative val="0"/>
            <c:bubble3D val="0"/>
            <c:spPr>
              <a:solidFill>
                <a:srgbClr val="FF8769"/>
              </a:solidFill>
              <a:ln>
                <a:noFill/>
              </a:ln>
              <a:effectLst/>
            </c:spPr>
            <c:extLst>
              <c:ext xmlns:c16="http://schemas.microsoft.com/office/drawing/2014/chart" uri="{C3380CC4-5D6E-409C-BE32-E72D297353CC}">
                <c16:uniqueId val="{00000004-9609-4988-90CC-2709F183746B}"/>
              </c:ext>
            </c:extLst>
          </c:dPt>
          <c:dPt>
            <c:idx val="2"/>
            <c:invertIfNegative val="0"/>
            <c:bubble3D val="0"/>
            <c:spPr>
              <a:solidFill>
                <a:srgbClr val="E3DECE"/>
              </a:solidFill>
              <a:ln>
                <a:noFill/>
              </a:ln>
              <a:effectLst/>
            </c:spPr>
            <c:extLst>
              <c:ext xmlns:c16="http://schemas.microsoft.com/office/drawing/2014/chart" uri="{C3380CC4-5D6E-409C-BE32-E72D297353CC}">
                <c16:uniqueId val="{00000005-9609-4988-90CC-2709F183746B}"/>
              </c:ext>
            </c:extLst>
          </c:dPt>
          <c:dPt>
            <c:idx val="3"/>
            <c:invertIfNegative val="0"/>
            <c:bubble3D val="0"/>
            <c:spPr>
              <a:solidFill>
                <a:srgbClr val="019EDB"/>
              </a:solidFill>
              <a:ln>
                <a:noFill/>
              </a:ln>
              <a:effectLst/>
            </c:spPr>
            <c:extLst>
              <c:ext xmlns:c16="http://schemas.microsoft.com/office/drawing/2014/chart" uri="{C3380CC4-5D6E-409C-BE32-E72D297353CC}">
                <c16:uniqueId val="{00000000-885A-44B4-A6A1-253CEA6D0B59}"/>
              </c:ext>
            </c:extLst>
          </c:dPt>
          <c:dPt>
            <c:idx val="16"/>
            <c:invertIfNegative val="0"/>
            <c:bubble3D val="0"/>
            <c:spPr>
              <a:solidFill>
                <a:srgbClr val="E3DECE"/>
              </a:solidFill>
              <a:ln>
                <a:noFill/>
              </a:ln>
              <a:effectLst/>
            </c:spPr>
            <c:extLst>
              <c:ext xmlns:c16="http://schemas.microsoft.com/office/drawing/2014/chart" uri="{C3380CC4-5D6E-409C-BE32-E72D297353CC}">
                <c16:uniqueId val="{00000003-BADC-47C3-99A7-B9E652B38C84}"/>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Helvetica"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Vaccinated</c:v>
                </c:pt>
                <c:pt idx="1">
                  <c:v>Unvaccinated</c:v>
                </c:pt>
                <c:pt idx="2">
                  <c:v>N/A - I don't think about it</c:v>
                </c:pt>
              </c:strCache>
            </c:strRef>
          </c:cat>
          <c:val>
            <c:numRef>
              <c:f>Sheet1!$B$2:$B$4</c:f>
              <c:numCache>
                <c:formatCode>0%</c:formatCode>
                <c:ptCount val="3"/>
                <c:pt idx="0">
                  <c:v>0.35</c:v>
                </c:pt>
                <c:pt idx="1">
                  <c:v>0.2</c:v>
                </c:pt>
                <c:pt idx="2">
                  <c:v>0.45</c:v>
                </c:pt>
              </c:numCache>
            </c:numRef>
          </c:val>
          <c:extLst>
            <c:ext xmlns:c16="http://schemas.microsoft.com/office/drawing/2014/chart" uri="{C3380CC4-5D6E-409C-BE32-E72D297353CC}">
              <c16:uniqueId val="{00000001-1E86-4AB4-9A68-92440AE0E78B}"/>
            </c:ext>
          </c:extLst>
        </c:ser>
        <c:dLbls>
          <c:showLegendKey val="0"/>
          <c:showVal val="0"/>
          <c:showCatName val="0"/>
          <c:showSerName val="0"/>
          <c:showPercent val="0"/>
          <c:showBubbleSize val="0"/>
        </c:dLbls>
        <c:gapWidth val="100"/>
        <c:axId val="930770384"/>
        <c:axId val="845554192"/>
      </c:barChart>
      <c:catAx>
        <c:axId val="9307703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Helvetica" pitchFamily="2" charset="0"/>
                <a:ea typeface="+mn-ea"/>
                <a:cs typeface="Helvetica" panose="020B0604020202020204" pitchFamily="34" charset="0"/>
              </a:defRPr>
            </a:pPr>
            <a:endParaRPr lang="en-US"/>
          </a:p>
        </c:txPr>
        <c:crossAx val="845554192"/>
        <c:crosses val="autoZero"/>
        <c:auto val="1"/>
        <c:lblAlgn val="ctr"/>
        <c:lblOffset val="100"/>
        <c:noMultiLvlLbl val="0"/>
      </c:catAx>
      <c:valAx>
        <c:axId val="845554192"/>
        <c:scaling>
          <c:orientation val="minMax"/>
        </c:scaling>
        <c:delete val="1"/>
        <c:axPos val="t"/>
        <c:numFmt formatCode="0%" sourceLinked="1"/>
        <c:majorTickMark val="none"/>
        <c:minorTickMark val="none"/>
        <c:tickLblPos val="nextTo"/>
        <c:crossAx val="930770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4">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767726014533505"/>
          <c:y val="8.3351684364009748E-3"/>
          <c:w val="0.67232271935913135"/>
          <c:h val="1"/>
        </c:manualLayout>
      </c:layout>
      <c:barChart>
        <c:barDir val="bar"/>
        <c:grouping val="clustered"/>
        <c:varyColors val="0"/>
        <c:ser>
          <c:idx val="0"/>
          <c:order val="0"/>
          <c:tx>
            <c:strRef>
              <c:f>Sheet1!$B$1</c:f>
              <c:strCache>
                <c:ptCount val="1"/>
                <c:pt idx="0">
                  <c:v>Wave 103 (2/11 - 2/13)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Male</c:v>
                </c:pt>
                <c:pt idx="1">
                  <c:v>Female</c:v>
                </c:pt>
                <c:pt idx="3">
                  <c:v>Gen Z</c:v>
                </c:pt>
                <c:pt idx="4">
                  <c:v>Millennials </c:v>
                </c:pt>
                <c:pt idx="5">
                  <c:v>Gen X</c:v>
                </c:pt>
                <c:pt idx="6">
                  <c:v>Boomer+</c:v>
                </c:pt>
                <c:pt idx="8">
                  <c:v>White</c:v>
                </c:pt>
                <c:pt idx="9">
                  <c:v>Black</c:v>
                </c:pt>
                <c:pt idx="10">
                  <c:v>Hispanic</c:v>
                </c:pt>
                <c:pt idx="12">
                  <c:v>Urban</c:v>
                </c:pt>
                <c:pt idx="13">
                  <c:v>Rural</c:v>
                </c:pt>
                <c:pt idx="14">
                  <c:v>Suburban</c:v>
                </c:pt>
                <c:pt idx="16">
                  <c:v>Republican</c:v>
                </c:pt>
                <c:pt idx="17">
                  <c:v>Democrat</c:v>
                </c:pt>
                <c:pt idx="18">
                  <c:v>Independent</c:v>
                </c:pt>
                <c:pt idx="20">
                  <c:v>Vaccinated</c:v>
                </c:pt>
                <c:pt idx="21">
                  <c:v>Unvaccinated</c:v>
                </c:pt>
              </c:strCache>
            </c:strRef>
          </c:cat>
          <c:val>
            <c:numRef>
              <c:f>Sheet1!$B$2:$B$23</c:f>
              <c:numCache>
                <c:formatCode>0%</c:formatCode>
                <c:ptCount val="22"/>
                <c:pt idx="0">
                  <c:v>0.18</c:v>
                </c:pt>
                <c:pt idx="1">
                  <c:v>0.22</c:v>
                </c:pt>
                <c:pt idx="3">
                  <c:v>0.25</c:v>
                </c:pt>
                <c:pt idx="4">
                  <c:v>0.18</c:v>
                </c:pt>
                <c:pt idx="5">
                  <c:v>0.18</c:v>
                </c:pt>
                <c:pt idx="6">
                  <c:v>0.21</c:v>
                </c:pt>
                <c:pt idx="8">
                  <c:v>0.19</c:v>
                </c:pt>
                <c:pt idx="9">
                  <c:v>0.28000000000000003</c:v>
                </c:pt>
                <c:pt idx="10">
                  <c:v>0.22</c:v>
                </c:pt>
                <c:pt idx="12">
                  <c:v>0.17</c:v>
                </c:pt>
                <c:pt idx="13">
                  <c:v>0.19</c:v>
                </c:pt>
                <c:pt idx="14">
                  <c:v>0.23</c:v>
                </c:pt>
                <c:pt idx="16">
                  <c:v>0.14000000000000001</c:v>
                </c:pt>
                <c:pt idx="17">
                  <c:v>0.25</c:v>
                </c:pt>
                <c:pt idx="18">
                  <c:v>0.19</c:v>
                </c:pt>
                <c:pt idx="20">
                  <c:v>0.2</c:v>
                </c:pt>
                <c:pt idx="21">
                  <c:v>0.2</c:v>
                </c:pt>
              </c:numCache>
            </c:numRef>
          </c:val>
          <c:extLst>
            <c:ext xmlns:c16="http://schemas.microsoft.com/office/drawing/2014/chart" uri="{C3380CC4-5D6E-409C-BE32-E72D297353CC}">
              <c16:uniqueId val="{00000000-83A8-48F8-A092-616BC5986197}"/>
            </c:ext>
          </c:extLst>
        </c:ser>
        <c:dLbls>
          <c:showLegendKey val="0"/>
          <c:showVal val="0"/>
          <c:showCatName val="0"/>
          <c:showSerName val="0"/>
          <c:showPercent val="0"/>
          <c:showBubbleSize val="0"/>
        </c:dLbls>
        <c:gapWidth val="70"/>
        <c:axId val="-1079171392"/>
        <c:axId val="-1079157248"/>
      </c:barChart>
      <c:catAx>
        <c:axId val="-10791713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crossAx val="-1079157248"/>
        <c:crosses val="autoZero"/>
        <c:auto val="1"/>
        <c:lblAlgn val="ctr"/>
        <c:lblOffset val="100"/>
        <c:noMultiLvlLbl val="0"/>
      </c:catAx>
      <c:valAx>
        <c:axId val="-1079157248"/>
        <c:scaling>
          <c:orientation val="minMax"/>
          <c:max val="0.4"/>
          <c:min val="0"/>
        </c:scaling>
        <c:delete val="1"/>
        <c:axPos val="t"/>
        <c:numFmt formatCode="0%" sourceLinked="1"/>
        <c:majorTickMark val="out"/>
        <c:minorTickMark val="none"/>
        <c:tickLblPos val="nextTo"/>
        <c:crossAx val="-1079171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554775414941656"/>
          <c:y val="0.11076092211355126"/>
          <c:w val="0.60421281496430501"/>
          <c:h val="0.82996192156578708"/>
        </c:manualLayout>
      </c:layout>
      <c:barChart>
        <c:barDir val="col"/>
        <c:grouping val="stacked"/>
        <c:varyColors val="0"/>
        <c:ser>
          <c:idx val="0"/>
          <c:order val="0"/>
          <c:tx>
            <c:strRef>
              <c:f>Sheet1!$B$1</c:f>
              <c:strCache>
                <c:ptCount val="1"/>
                <c:pt idx="0">
                  <c:v>Work from home all of the time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Summer 2022</c:v>
                </c:pt>
                <c:pt idx="1">
                  <c:v>Spring 2022</c:v>
                </c:pt>
                <c:pt idx="2">
                  <c:v>Fall 2021</c:v>
                </c:pt>
                <c:pt idx="3">
                  <c:v>Winter 2021</c:v>
                </c:pt>
              </c:strCache>
            </c:strRef>
          </c:cat>
          <c:val>
            <c:numRef>
              <c:f>Sheet1!$B$2:$B$5</c:f>
              <c:numCache>
                <c:formatCode>0%</c:formatCode>
                <c:ptCount val="4"/>
                <c:pt idx="0">
                  <c:v>0.16</c:v>
                </c:pt>
                <c:pt idx="1">
                  <c:v>0.2</c:v>
                </c:pt>
                <c:pt idx="2">
                  <c:v>0.26432267999999998</c:v>
                </c:pt>
                <c:pt idx="3">
                  <c:v>0.28000000000000003</c:v>
                </c:pt>
              </c:numCache>
            </c:numRef>
          </c:val>
          <c:extLst>
            <c:ext xmlns:c16="http://schemas.microsoft.com/office/drawing/2014/chart" uri="{C3380CC4-5D6E-409C-BE32-E72D297353CC}">
              <c16:uniqueId val="{00000000-A4BC-0349-863E-59110C1D8EFA}"/>
            </c:ext>
          </c:extLst>
        </c:ser>
        <c:ser>
          <c:idx val="1"/>
          <c:order val="1"/>
          <c:tx>
            <c:strRef>
              <c:f>Sheet1!$C$1</c:f>
              <c:strCache>
                <c:ptCount val="1"/>
                <c:pt idx="0">
                  <c:v>Mix of commuting and work from home</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Summer 2022</c:v>
                </c:pt>
                <c:pt idx="1">
                  <c:v>Spring 2022</c:v>
                </c:pt>
                <c:pt idx="2">
                  <c:v>Fall 2021</c:v>
                </c:pt>
                <c:pt idx="3">
                  <c:v>Winter 2021</c:v>
                </c:pt>
              </c:strCache>
            </c:strRef>
          </c:cat>
          <c:val>
            <c:numRef>
              <c:f>Sheet1!$C$2:$C$5</c:f>
              <c:numCache>
                <c:formatCode>0%</c:formatCode>
                <c:ptCount val="4"/>
                <c:pt idx="0">
                  <c:v>0.2</c:v>
                </c:pt>
                <c:pt idx="1">
                  <c:v>0.17</c:v>
                </c:pt>
                <c:pt idx="2">
                  <c:v>0.13543162</c:v>
                </c:pt>
                <c:pt idx="3">
                  <c:v>0.26</c:v>
                </c:pt>
              </c:numCache>
            </c:numRef>
          </c:val>
          <c:extLst>
            <c:ext xmlns:c16="http://schemas.microsoft.com/office/drawing/2014/chart" uri="{C3380CC4-5D6E-409C-BE32-E72D297353CC}">
              <c16:uniqueId val="{00000001-A4BC-0349-863E-59110C1D8EFA}"/>
            </c:ext>
          </c:extLst>
        </c:ser>
        <c:ser>
          <c:idx val="2"/>
          <c:order val="2"/>
          <c:tx>
            <c:strRef>
              <c:f>Sheet1!$D$1</c:f>
              <c:strCache>
                <c:ptCount val="1"/>
                <c:pt idx="0">
                  <c:v>Commuting every day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Summer 2022</c:v>
                </c:pt>
                <c:pt idx="1">
                  <c:v>Spring 2022</c:v>
                </c:pt>
                <c:pt idx="2">
                  <c:v>Fall 2021</c:v>
                </c:pt>
                <c:pt idx="3">
                  <c:v>Winter 2021</c:v>
                </c:pt>
              </c:strCache>
            </c:strRef>
          </c:cat>
          <c:val>
            <c:numRef>
              <c:f>Sheet1!$D$2:$D$5</c:f>
              <c:numCache>
                <c:formatCode>0%</c:formatCode>
                <c:ptCount val="4"/>
                <c:pt idx="0">
                  <c:v>0.64</c:v>
                </c:pt>
                <c:pt idx="1">
                  <c:v>0.63</c:v>
                </c:pt>
                <c:pt idx="2">
                  <c:v>0.60024571000000004</c:v>
                </c:pt>
                <c:pt idx="3">
                  <c:v>0.45</c:v>
                </c:pt>
              </c:numCache>
            </c:numRef>
          </c:val>
          <c:extLst>
            <c:ext xmlns:c16="http://schemas.microsoft.com/office/drawing/2014/chart" uri="{C3380CC4-5D6E-409C-BE32-E72D297353CC}">
              <c16:uniqueId val="{00000002-A4BC-0349-863E-59110C1D8EFA}"/>
            </c:ext>
          </c:extLst>
        </c:ser>
        <c:ser>
          <c:idx val="3"/>
          <c:order val="3"/>
          <c:tx>
            <c:strRef>
              <c:f>Sheet1!$E$1</c:f>
              <c:strCache>
                <c:ptCount val="1"/>
                <c:pt idx="0">
                  <c:v>Commuting Part of the Time (NET)</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1"/>
                    </a:solidFill>
                    <a:latin typeface="Helvetica" pitchFamily="2"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Summer 2022</c:v>
                </c:pt>
                <c:pt idx="1">
                  <c:v>Spring 2022</c:v>
                </c:pt>
                <c:pt idx="2">
                  <c:v>Fall 2021</c:v>
                </c:pt>
                <c:pt idx="3">
                  <c:v>Winter 2021</c:v>
                </c:pt>
              </c:strCache>
            </c:strRef>
          </c:cat>
          <c:val>
            <c:numRef>
              <c:f>Sheet1!$E$2:$E$5</c:f>
              <c:numCache>
                <c:formatCode>0%</c:formatCode>
                <c:ptCount val="4"/>
                <c:pt idx="0">
                  <c:v>0.84000000000000008</c:v>
                </c:pt>
                <c:pt idx="1">
                  <c:v>0.8</c:v>
                </c:pt>
                <c:pt idx="2">
                  <c:v>0.73567733000000002</c:v>
                </c:pt>
                <c:pt idx="3">
                  <c:v>0.71</c:v>
                </c:pt>
              </c:numCache>
            </c:numRef>
          </c:val>
          <c:extLst>
            <c:ext xmlns:c16="http://schemas.microsoft.com/office/drawing/2014/chart" uri="{C3380CC4-5D6E-409C-BE32-E72D297353CC}">
              <c16:uniqueId val="{00000003-A4BC-0349-863E-59110C1D8EFA}"/>
            </c:ext>
          </c:extLst>
        </c:ser>
        <c:ser>
          <c:idx val="4"/>
          <c:order val="4"/>
          <c:tx>
            <c:strRef>
              <c:f>Sheet1!$F$1</c:f>
              <c:strCache>
                <c:ptCount val="1"/>
                <c:pt idx="0">
                  <c:v>Column1</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1"/>
                    </a:solidFill>
                    <a:latin typeface="Helvetica" pitchFamily="2"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Summer 2022</c:v>
                </c:pt>
                <c:pt idx="1">
                  <c:v>Spring 2022</c:v>
                </c:pt>
                <c:pt idx="2">
                  <c:v>Fall 2021</c:v>
                </c:pt>
                <c:pt idx="3">
                  <c:v>Winter 2021</c:v>
                </c:pt>
              </c:strCache>
            </c:strRef>
          </c:cat>
          <c:val>
            <c:numRef>
              <c:f>Sheet1!$F$2:$F$5</c:f>
            </c:numRef>
          </c:val>
          <c:extLst>
            <c:ext xmlns:c16="http://schemas.microsoft.com/office/drawing/2014/chart" uri="{C3380CC4-5D6E-409C-BE32-E72D297353CC}">
              <c16:uniqueId val="{00000004-A4BC-0349-863E-59110C1D8EFA}"/>
            </c:ext>
          </c:extLst>
        </c:ser>
        <c:dLbls>
          <c:showLegendKey val="0"/>
          <c:showVal val="0"/>
          <c:showCatName val="0"/>
          <c:showSerName val="0"/>
          <c:showPercent val="0"/>
          <c:showBubbleSize val="0"/>
        </c:dLbls>
        <c:gapWidth val="150"/>
        <c:overlap val="100"/>
        <c:axId val="204662272"/>
        <c:axId val="197963712"/>
      </c:barChart>
      <c:catAx>
        <c:axId val="204662272"/>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crossAx val="197963712"/>
        <c:crosses val="autoZero"/>
        <c:auto val="1"/>
        <c:lblAlgn val="ctr"/>
        <c:lblOffset val="100"/>
        <c:noMultiLvlLbl val="0"/>
      </c:catAx>
      <c:valAx>
        <c:axId val="197963712"/>
        <c:scaling>
          <c:orientation val="minMax"/>
          <c:max val="1.1000000000000001"/>
          <c:min val="0"/>
        </c:scaling>
        <c:delete val="1"/>
        <c:axPos val="r"/>
        <c:numFmt formatCode="0%" sourceLinked="1"/>
        <c:majorTickMark val="out"/>
        <c:minorTickMark val="none"/>
        <c:tickLblPos val="nextTo"/>
        <c:crossAx val="204662272"/>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1200" b="1" i="0" u="none" strike="noStrike" kern="1200" baseline="0">
                <a:solidFill>
                  <a:schemeClr val="accent1"/>
                </a:solidFill>
                <a:latin typeface="Helvetica" pitchFamily="2" charset="0"/>
                <a:ea typeface="+mn-ea"/>
                <a:cs typeface="+mn-cs"/>
              </a:defRPr>
            </a:pPr>
            <a:endParaRPr lang="en-US"/>
          </a:p>
        </c:txPr>
      </c:legendEntry>
      <c:layout>
        <c:manualLayout>
          <c:xMode val="edge"/>
          <c:yMode val="edge"/>
          <c:x val="1.6499947901739303E-3"/>
          <c:y val="0.29223648761768162"/>
          <c:w val="0.45878060256448422"/>
          <c:h val="0.3588904891778644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a:solidFill>
            <a:schemeClr val="tx1"/>
          </a:solidFill>
          <a:latin typeface="Helvetica" pitchFamily="2" charset="0"/>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900310848200227"/>
          <c:y val="0.12541612871405963"/>
          <c:w val="0.47980286481870843"/>
          <c:h val="0.85684637725666768"/>
        </c:manualLayout>
      </c:layout>
      <c:barChart>
        <c:barDir val="bar"/>
        <c:grouping val="clustered"/>
        <c:varyColors val="0"/>
        <c:ser>
          <c:idx val="0"/>
          <c:order val="0"/>
          <c:tx>
            <c:strRef>
              <c:f>Sheet1!$B$1</c:f>
              <c:strCache>
                <c:ptCount val="1"/>
                <c:pt idx="0">
                  <c:v>Spring 2022</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0-0187-B848-B27A-A8F272FC8E8C}"/>
              </c:ext>
            </c:extLst>
          </c:dPt>
          <c:dPt>
            <c:idx val="1"/>
            <c:invertIfNegative val="0"/>
            <c:bubble3D val="0"/>
            <c:extLst>
              <c:ext xmlns:c16="http://schemas.microsoft.com/office/drawing/2014/chart" uri="{C3380CC4-5D6E-409C-BE32-E72D297353CC}">
                <c16:uniqueId val="{00000001-0187-B848-B27A-A8F272FC8E8C}"/>
              </c:ext>
            </c:extLst>
          </c:dPt>
          <c:dPt>
            <c:idx val="2"/>
            <c:invertIfNegative val="0"/>
            <c:bubble3D val="0"/>
            <c:extLst>
              <c:ext xmlns:c16="http://schemas.microsoft.com/office/drawing/2014/chart" uri="{C3380CC4-5D6E-409C-BE32-E72D297353CC}">
                <c16:uniqueId val="{00000002-0187-B848-B27A-A8F272FC8E8C}"/>
              </c:ext>
            </c:extLst>
          </c:dPt>
          <c:dPt>
            <c:idx val="3"/>
            <c:invertIfNegative val="0"/>
            <c:bubble3D val="0"/>
            <c:extLst>
              <c:ext xmlns:c16="http://schemas.microsoft.com/office/drawing/2014/chart" uri="{C3380CC4-5D6E-409C-BE32-E72D297353CC}">
                <c16:uniqueId val="{00000003-0187-B848-B27A-A8F272FC8E8C}"/>
              </c:ext>
            </c:extLst>
          </c:dPt>
          <c:dPt>
            <c:idx val="7"/>
            <c:invertIfNegative val="0"/>
            <c:bubble3D val="0"/>
            <c:extLst>
              <c:ext xmlns:c16="http://schemas.microsoft.com/office/drawing/2014/chart" uri="{C3380CC4-5D6E-409C-BE32-E72D297353CC}">
                <c16:uniqueId val="{00000004-0187-B848-B27A-A8F272FC8E8C}"/>
              </c:ext>
            </c:extLst>
          </c:dPt>
          <c:dPt>
            <c:idx val="11"/>
            <c:invertIfNegative val="0"/>
            <c:bubble3D val="0"/>
            <c:spPr>
              <a:solidFill>
                <a:schemeClr val="accent1"/>
              </a:solidFill>
              <a:ln>
                <a:noFill/>
              </a:ln>
              <a:effectLst/>
            </c:spPr>
            <c:extLst>
              <c:ext xmlns:c16="http://schemas.microsoft.com/office/drawing/2014/chart" uri="{C3380CC4-5D6E-409C-BE32-E72D297353CC}">
                <c16:uniqueId val="{00000006-0187-B848-B27A-A8F272FC8E8C}"/>
              </c:ext>
            </c:extLst>
          </c:dPt>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Suburban</c:v>
                </c:pt>
                <c:pt idx="1">
                  <c:v>Rural</c:v>
                </c:pt>
                <c:pt idx="2">
                  <c:v>Urban 1M+</c:v>
                </c:pt>
                <c:pt idx="3">
                  <c:v>Urban &lt;1M</c:v>
                </c:pt>
                <c:pt idx="5">
                  <c:v>Gen Z</c:v>
                </c:pt>
                <c:pt idx="6">
                  <c:v>Millennial</c:v>
                </c:pt>
                <c:pt idx="7">
                  <c:v>Gen X</c:v>
                </c:pt>
                <c:pt idx="8">
                  <c:v>Boomer+</c:v>
                </c:pt>
                <c:pt idx="10">
                  <c:v>Male</c:v>
                </c:pt>
                <c:pt idx="11">
                  <c:v>Female</c:v>
                </c:pt>
              </c:strCache>
            </c:strRef>
          </c:cat>
          <c:val>
            <c:numRef>
              <c:f>Sheet1!$B$2:$B$13</c:f>
              <c:numCache>
                <c:formatCode>0%</c:formatCode>
                <c:ptCount val="12"/>
                <c:pt idx="0">
                  <c:v>0.76099019000000001</c:v>
                </c:pt>
                <c:pt idx="1">
                  <c:v>0.90863903000000013</c:v>
                </c:pt>
                <c:pt idx="2">
                  <c:v>0.78354652999999996</c:v>
                </c:pt>
                <c:pt idx="3">
                  <c:v>0.84107463000000005</c:v>
                </c:pt>
                <c:pt idx="5">
                  <c:v>0.84489104999999998</c:v>
                </c:pt>
                <c:pt idx="6">
                  <c:v>0.80518906000000001</c:v>
                </c:pt>
                <c:pt idx="7">
                  <c:v>0.79250840999999994</c:v>
                </c:pt>
                <c:pt idx="8">
                  <c:v>0.77644979000000003</c:v>
                </c:pt>
                <c:pt idx="10">
                  <c:v>0.80448944</c:v>
                </c:pt>
                <c:pt idx="11">
                  <c:v>0.80273534000000002</c:v>
                </c:pt>
              </c:numCache>
            </c:numRef>
          </c:val>
          <c:extLst>
            <c:ext xmlns:c16="http://schemas.microsoft.com/office/drawing/2014/chart" uri="{C3380CC4-5D6E-409C-BE32-E72D297353CC}">
              <c16:uniqueId val="{00000007-0187-B848-B27A-A8F272FC8E8C}"/>
            </c:ext>
          </c:extLst>
        </c:ser>
        <c:ser>
          <c:idx val="1"/>
          <c:order val="1"/>
          <c:tx>
            <c:strRef>
              <c:f>Sheet1!$C$1</c:f>
              <c:strCache>
                <c:ptCount val="1"/>
                <c:pt idx="0">
                  <c:v>Summer 2022</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Suburban</c:v>
                </c:pt>
                <c:pt idx="1">
                  <c:v>Rural</c:v>
                </c:pt>
                <c:pt idx="2">
                  <c:v>Urban 1M+</c:v>
                </c:pt>
                <c:pt idx="3">
                  <c:v>Urban &lt;1M</c:v>
                </c:pt>
                <c:pt idx="5">
                  <c:v>Gen Z</c:v>
                </c:pt>
                <c:pt idx="6">
                  <c:v>Millennial</c:v>
                </c:pt>
                <c:pt idx="7">
                  <c:v>Gen X</c:v>
                </c:pt>
                <c:pt idx="8">
                  <c:v>Boomer+</c:v>
                </c:pt>
                <c:pt idx="10">
                  <c:v>Male</c:v>
                </c:pt>
                <c:pt idx="11">
                  <c:v>Female</c:v>
                </c:pt>
              </c:strCache>
            </c:strRef>
          </c:cat>
          <c:val>
            <c:numRef>
              <c:f>Sheet1!$C$2:$C$13</c:f>
              <c:numCache>
                <c:formatCode>0%</c:formatCode>
                <c:ptCount val="12"/>
                <c:pt idx="0">
                  <c:v>0.84071377999999997</c:v>
                </c:pt>
                <c:pt idx="1">
                  <c:v>0.91997322000000004</c:v>
                </c:pt>
                <c:pt idx="2">
                  <c:v>0.73445781999999993</c:v>
                </c:pt>
                <c:pt idx="3">
                  <c:v>0.9097254600000001</c:v>
                </c:pt>
                <c:pt idx="5">
                  <c:v>0.78788685999999997</c:v>
                </c:pt>
                <c:pt idx="6">
                  <c:v>0.83453966000000002</c:v>
                </c:pt>
                <c:pt idx="7">
                  <c:v>0.8440693600000001</c:v>
                </c:pt>
                <c:pt idx="8">
                  <c:v>0.89810323000000003</c:v>
                </c:pt>
                <c:pt idx="10">
                  <c:v>0.83582606000000004</c:v>
                </c:pt>
                <c:pt idx="11">
                  <c:v>0.84409844000000001</c:v>
                </c:pt>
              </c:numCache>
            </c:numRef>
          </c:val>
          <c:extLst>
            <c:ext xmlns:c16="http://schemas.microsoft.com/office/drawing/2014/chart" uri="{C3380CC4-5D6E-409C-BE32-E72D297353CC}">
              <c16:uniqueId val="{00000008-0187-B848-B27A-A8F272FC8E8C}"/>
            </c:ext>
          </c:extLst>
        </c:ser>
        <c:dLbls>
          <c:showLegendKey val="0"/>
          <c:showVal val="0"/>
          <c:showCatName val="0"/>
          <c:showSerName val="0"/>
          <c:showPercent val="0"/>
          <c:showBubbleSize val="0"/>
        </c:dLbls>
        <c:gapWidth val="70"/>
        <c:overlap val="-25"/>
        <c:axId val="213047296"/>
        <c:axId val="206826880"/>
      </c:barChart>
      <c:catAx>
        <c:axId val="2130472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crossAx val="206826880"/>
        <c:crosses val="autoZero"/>
        <c:auto val="1"/>
        <c:lblAlgn val="ctr"/>
        <c:lblOffset val="100"/>
        <c:noMultiLvlLbl val="0"/>
      </c:catAx>
      <c:valAx>
        <c:axId val="206826880"/>
        <c:scaling>
          <c:orientation val="minMax"/>
        </c:scaling>
        <c:delete val="1"/>
        <c:axPos val="t"/>
        <c:numFmt formatCode="0%" sourceLinked="1"/>
        <c:majorTickMark val="none"/>
        <c:minorTickMark val="none"/>
        <c:tickLblPos val="nextTo"/>
        <c:crossAx val="213047296"/>
        <c:crosses val="autoZero"/>
        <c:crossBetween val="between"/>
      </c:valAx>
      <c:spPr>
        <a:noFill/>
        <a:ln>
          <a:noFill/>
        </a:ln>
        <a:effectLst/>
      </c:spPr>
    </c:plotArea>
    <c:legend>
      <c:legendPos val="r"/>
      <c:layout>
        <c:manualLayout>
          <c:xMode val="edge"/>
          <c:yMode val="edge"/>
          <c:x val="0.3122533288893713"/>
          <c:y val="8.1240764505769551E-3"/>
          <c:w val="0.6877466711106287"/>
          <c:h val="0.11856468672636268"/>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a:solidFill>
            <a:schemeClr val="tx1"/>
          </a:solidFill>
          <a:latin typeface="Helvetica" pitchFamily="2" charset="0"/>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29271747113616E-3"/>
          <c:y val="0.21157835691539353"/>
          <c:w val="0.98028607203831908"/>
          <c:h val="0.72555831182623043"/>
        </c:manualLayout>
      </c:layout>
      <c:barChart>
        <c:barDir val="col"/>
        <c:grouping val="clustered"/>
        <c:varyColors val="0"/>
        <c:ser>
          <c:idx val="0"/>
          <c:order val="0"/>
          <c:tx>
            <c:strRef>
              <c:f>Sheet1!$B$1</c:f>
              <c:strCache>
                <c:ptCount val="1"/>
                <c:pt idx="0">
                  <c:v>May 2020</c:v>
                </c:pt>
              </c:strCache>
            </c:strRef>
          </c:tx>
          <c:spPr>
            <a:solidFill>
              <a:schemeClr val="tx2">
                <a:lumMod val="20000"/>
                <a:lumOff val="80000"/>
              </a:schemeClr>
            </a:solidFill>
          </c:spPr>
          <c:invertIfNegative val="0"/>
          <c:dLbls>
            <c:spPr>
              <a:noFill/>
              <a:ln>
                <a:noFill/>
              </a:ln>
              <a:effectLst/>
            </c:spPr>
            <c:txPr>
              <a:bodyPr rot="0" vert="horz"/>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Personal cars</c:v>
                </c:pt>
                <c:pt idx="1">
                  <c:v>Commercial flights</c:v>
                </c:pt>
                <c:pt idx="2">
                  <c:v>Trains</c:v>
                </c:pt>
                <c:pt idx="3">
                  <c:v>Ride share</c:v>
                </c:pt>
                <c:pt idx="4">
                  <c:v>Taxi</c:v>
                </c:pt>
                <c:pt idx="5">
                  <c:v>Subway</c:v>
                </c:pt>
              </c:strCache>
            </c:strRef>
          </c:cat>
          <c:val>
            <c:numRef>
              <c:f>Sheet1!$B$2:$B$8</c:f>
              <c:numCache>
                <c:formatCode>0%</c:formatCode>
                <c:ptCount val="6"/>
                <c:pt idx="0">
                  <c:v>0.9</c:v>
                </c:pt>
                <c:pt idx="1">
                  <c:v>0.37</c:v>
                </c:pt>
                <c:pt idx="2">
                  <c:v>0.39</c:v>
                </c:pt>
                <c:pt idx="3">
                  <c:v>0.4</c:v>
                </c:pt>
                <c:pt idx="4">
                  <c:v>0.36</c:v>
                </c:pt>
                <c:pt idx="5">
                  <c:v>0.28999999999999998</c:v>
                </c:pt>
              </c:numCache>
            </c:numRef>
          </c:val>
          <c:extLst>
            <c:ext xmlns:c16="http://schemas.microsoft.com/office/drawing/2014/chart" uri="{C3380CC4-5D6E-409C-BE32-E72D297353CC}">
              <c16:uniqueId val="{00000000-51F2-6C47-AE95-0C517A310361}"/>
            </c:ext>
          </c:extLst>
        </c:ser>
        <c:ser>
          <c:idx val="1"/>
          <c:order val="1"/>
          <c:tx>
            <c:strRef>
              <c:f>Sheet1!$C$1</c:f>
              <c:strCache>
                <c:ptCount val="1"/>
                <c:pt idx="0">
                  <c:v>April 2021</c:v>
                </c:pt>
              </c:strCache>
            </c:strRef>
          </c:tx>
          <c:spPr>
            <a:solidFill>
              <a:schemeClr val="tx2"/>
            </a:solidFill>
            <a:ln>
              <a:noFill/>
            </a:ln>
            <a:effectLst/>
          </c:spPr>
          <c:invertIfNegative val="0"/>
          <c:dPt>
            <c:idx val="0"/>
            <c:invertIfNegative val="0"/>
            <c:bubble3D val="0"/>
            <c:extLst>
              <c:ext xmlns:c16="http://schemas.microsoft.com/office/drawing/2014/chart" uri="{C3380CC4-5D6E-409C-BE32-E72D297353CC}">
                <c16:uniqueId val="{00000001-51F2-6C47-AE95-0C517A310361}"/>
              </c:ext>
            </c:extLst>
          </c:dPt>
          <c:dLbls>
            <c:dLbl>
              <c:idx val="0"/>
              <c:layout>
                <c:manualLayout>
                  <c:x val="0"/>
                  <c:y val="1.41256958921197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1F2-6C47-AE95-0C517A310361}"/>
                </c:ext>
              </c:extLst>
            </c:dLbl>
            <c:dLbl>
              <c:idx val="2"/>
              <c:layout>
                <c:manualLayout>
                  <c:x val="2.1741002349225779E-3"/>
                  <c:y val="1.05942719190897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E25-CC40-9803-459BC226B9DE}"/>
                </c:ext>
              </c:extLst>
            </c:dLbl>
            <c:spPr>
              <a:noFill/>
              <a:ln>
                <a:noFill/>
              </a:ln>
              <a:effectLst/>
            </c:spPr>
            <c:txPr>
              <a:bodyPr rot="0" vert="horz"/>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Personal cars</c:v>
                </c:pt>
                <c:pt idx="1">
                  <c:v>Commercial flights</c:v>
                </c:pt>
                <c:pt idx="2">
                  <c:v>Trains</c:v>
                </c:pt>
                <c:pt idx="3">
                  <c:v>Ride share</c:v>
                </c:pt>
                <c:pt idx="4">
                  <c:v>Taxi</c:v>
                </c:pt>
                <c:pt idx="5">
                  <c:v>Subway</c:v>
                </c:pt>
              </c:strCache>
            </c:strRef>
          </c:cat>
          <c:val>
            <c:numRef>
              <c:f>Sheet1!$C$2:$C$8</c:f>
              <c:numCache>
                <c:formatCode>0%</c:formatCode>
                <c:ptCount val="6"/>
                <c:pt idx="0">
                  <c:v>0.95</c:v>
                </c:pt>
                <c:pt idx="1">
                  <c:v>0.59</c:v>
                </c:pt>
                <c:pt idx="2">
                  <c:v>0.56000000000000005</c:v>
                </c:pt>
                <c:pt idx="3">
                  <c:v>0.5</c:v>
                </c:pt>
                <c:pt idx="4">
                  <c:v>0.51</c:v>
                </c:pt>
                <c:pt idx="5">
                  <c:v>0.38</c:v>
                </c:pt>
              </c:numCache>
            </c:numRef>
          </c:val>
          <c:extLst>
            <c:ext xmlns:c16="http://schemas.microsoft.com/office/drawing/2014/chart" uri="{C3380CC4-5D6E-409C-BE32-E72D297353CC}">
              <c16:uniqueId val="{00000004-51F2-6C47-AE95-0C517A310361}"/>
            </c:ext>
          </c:extLst>
        </c:ser>
        <c:ser>
          <c:idx val="2"/>
          <c:order val="2"/>
          <c:tx>
            <c:strRef>
              <c:f>Sheet1!$D$1</c:f>
              <c:strCache>
                <c:ptCount val="1"/>
                <c:pt idx="0">
                  <c:v>February 2022</c:v>
                </c:pt>
              </c:strCache>
            </c:strRef>
          </c:tx>
          <c:spPr>
            <a:solidFill>
              <a:schemeClr val="accent4"/>
            </a:solidFill>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6"/>
                <c:pt idx="0">
                  <c:v>Personal cars</c:v>
                </c:pt>
                <c:pt idx="1">
                  <c:v>Commercial flights</c:v>
                </c:pt>
                <c:pt idx="2">
                  <c:v>Trains</c:v>
                </c:pt>
                <c:pt idx="3">
                  <c:v>Ride share</c:v>
                </c:pt>
                <c:pt idx="4">
                  <c:v>Taxi</c:v>
                </c:pt>
                <c:pt idx="5">
                  <c:v>Subway</c:v>
                </c:pt>
              </c:strCache>
            </c:strRef>
          </c:cat>
          <c:val>
            <c:numRef>
              <c:f>Sheet1!$D$2:$D$8</c:f>
              <c:numCache>
                <c:formatCode>0%</c:formatCode>
                <c:ptCount val="6"/>
                <c:pt idx="0">
                  <c:v>0.98</c:v>
                </c:pt>
                <c:pt idx="1">
                  <c:v>0.69</c:v>
                </c:pt>
                <c:pt idx="2">
                  <c:v>0.67</c:v>
                </c:pt>
                <c:pt idx="3">
                  <c:v>0.62</c:v>
                </c:pt>
                <c:pt idx="4">
                  <c:v>0.61</c:v>
                </c:pt>
                <c:pt idx="5">
                  <c:v>0.44</c:v>
                </c:pt>
              </c:numCache>
            </c:numRef>
          </c:val>
          <c:extLst>
            <c:ext xmlns:c16="http://schemas.microsoft.com/office/drawing/2014/chart" uri="{C3380CC4-5D6E-409C-BE32-E72D297353CC}">
              <c16:uniqueId val="{00000006-51F2-6C47-AE95-0C517A310361}"/>
            </c:ext>
          </c:extLst>
        </c:ser>
        <c:dLbls>
          <c:showLegendKey val="0"/>
          <c:showVal val="0"/>
          <c:showCatName val="0"/>
          <c:showSerName val="0"/>
          <c:showPercent val="0"/>
          <c:showBubbleSize val="0"/>
        </c:dLbls>
        <c:gapWidth val="148"/>
        <c:overlap val="-10"/>
        <c:axId val="206359552"/>
        <c:axId val="197649536"/>
      </c:barChart>
      <c:catAx>
        <c:axId val="206359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200"/>
            </a:pPr>
            <a:endParaRPr lang="en-US"/>
          </a:p>
        </c:txPr>
        <c:crossAx val="197649536"/>
        <c:crosses val="autoZero"/>
        <c:auto val="1"/>
        <c:lblAlgn val="ctr"/>
        <c:lblOffset val="100"/>
        <c:noMultiLvlLbl val="0"/>
      </c:catAx>
      <c:valAx>
        <c:axId val="197649536"/>
        <c:scaling>
          <c:orientation val="minMax"/>
          <c:max val="1"/>
        </c:scaling>
        <c:delete val="1"/>
        <c:axPos val="l"/>
        <c:numFmt formatCode="0%" sourceLinked="1"/>
        <c:majorTickMark val="out"/>
        <c:minorTickMark val="none"/>
        <c:tickLblPos val="nextTo"/>
        <c:crossAx val="206359552"/>
        <c:crosses val="autoZero"/>
        <c:crossBetween val="between"/>
      </c:valAx>
      <c:spPr>
        <a:noFill/>
        <a:ln>
          <a:noFill/>
        </a:ln>
        <a:effectLst/>
      </c:spPr>
    </c:plotArea>
    <c:legend>
      <c:legendPos val="t"/>
      <c:layout>
        <c:manualLayout>
          <c:xMode val="edge"/>
          <c:yMode val="edge"/>
          <c:x val="0.2367421999735983"/>
          <c:y val="1.4267262866897293E-2"/>
          <c:w val="0.60004645332362172"/>
          <c:h val="6.3487016027916676E-2"/>
        </c:manualLayout>
      </c:layout>
      <c:overlay val="0"/>
      <c:txPr>
        <a:bodyPr/>
        <a:lstStyle/>
        <a:p>
          <a:pPr>
            <a:defRPr sz="1400"/>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1" i="0">
          <a:latin typeface="Helvetica" pitchFamily="2" charset="0"/>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292704805841115E-3"/>
          <c:y val="0.15604084800344536"/>
          <c:w val="0.98028607203831908"/>
          <c:h val="0.77344582759250213"/>
        </c:manualLayout>
      </c:layout>
      <c:barChart>
        <c:barDir val="col"/>
        <c:grouping val="clustered"/>
        <c:varyColors val="0"/>
        <c:ser>
          <c:idx val="0"/>
          <c:order val="0"/>
          <c:tx>
            <c:strRef>
              <c:f>Sheet1!$B$1</c:f>
              <c:strCache>
                <c:ptCount val="1"/>
                <c:pt idx="0">
                  <c:v>2020 Holidays</c:v>
                </c:pt>
              </c:strCache>
            </c:strRef>
          </c:tx>
          <c:spPr>
            <a:solidFill>
              <a:schemeClr val="accent3"/>
            </a:solidFill>
          </c:spPr>
          <c:invertIfNegative val="0"/>
          <c:dLbls>
            <c:spPr>
              <a:noFill/>
              <a:ln>
                <a:noFill/>
              </a:ln>
              <a:effectLst/>
            </c:spPr>
            <c:txPr>
              <a:bodyPr rot="0" vert="horz"/>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Personal vehicle</c:v>
                </c:pt>
                <c:pt idx="1">
                  <c:v>Airplane</c:v>
                </c:pt>
                <c:pt idx="2">
                  <c:v>Train</c:v>
                </c:pt>
                <c:pt idx="3">
                  <c:v>Bus</c:v>
                </c:pt>
                <c:pt idx="4">
                  <c:v>Subway/light rail</c:v>
                </c:pt>
                <c:pt idx="5">
                  <c:v>Other</c:v>
                </c:pt>
              </c:strCache>
            </c:strRef>
          </c:cat>
          <c:val>
            <c:numRef>
              <c:f>Sheet1!$B$2:$B$7</c:f>
              <c:numCache>
                <c:formatCode>0%</c:formatCode>
                <c:ptCount val="6"/>
                <c:pt idx="0">
                  <c:v>0.84</c:v>
                </c:pt>
                <c:pt idx="1">
                  <c:v>0.24</c:v>
                </c:pt>
                <c:pt idx="2">
                  <c:v>0.12</c:v>
                </c:pt>
                <c:pt idx="3">
                  <c:v>0.11</c:v>
                </c:pt>
                <c:pt idx="4">
                  <c:v>0.09</c:v>
                </c:pt>
                <c:pt idx="5">
                  <c:v>0.03</c:v>
                </c:pt>
              </c:numCache>
            </c:numRef>
          </c:val>
          <c:extLst>
            <c:ext xmlns:c16="http://schemas.microsoft.com/office/drawing/2014/chart" uri="{C3380CC4-5D6E-409C-BE32-E72D297353CC}">
              <c16:uniqueId val="{00000000-B452-AB49-BE84-8225E96A14AD}"/>
            </c:ext>
          </c:extLst>
        </c:ser>
        <c:ser>
          <c:idx val="1"/>
          <c:order val="1"/>
          <c:tx>
            <c:strRef>
              <c:f>Sheet1!$C$1</c:f>
              <c:strCache>
                <c:ptCount val="1"/>
                <c:pt idx="0">
                  <c:v>2021 Summer</c:v>
                </c:pt>
              </c:strCache>
            </c:strRef>
          </c:tx>
          <c:spPr>
            <a:solidFill>
              <a:schemeClr val="accent3">
                <a:lumMod val="90000"/>
              </a:schemeClr>
            </a:solidFill>
            <a:ln>
              <a:noFill/>
            </a:ln>
            <a:effectLst/>
          </c:spPr>
          <c:invertIfNegative val="0"/>
          <c:dPt>
            <c:idx val="0"/>
            <c:invertIfNegative val="0"/>
            <c:bubble3D val="0"/>
            <c:extLst>
              <c:ext xmlns:c16="http://schemas.microsoft.com/office/drawing/2014/chart" uri="{C3380CC4-5D6E-409C-BE32-E72D297353CC}">
                <c16:uniqueId val="{00000001-B452-AB49-BE84-8225E96A14AD}"/>
              </c:ext>
            </c:extLst>
          </c:dPt>
          <c:dLbls>
            <c:dLbl>
              <c:idx val="0"/>
              <c:layout>
                <c:manualLayout>
                  <c:x val="0"/>
                  <c:y val="1.41256958921197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452-AB49-BE84-8225E96A14AD}"/>
                </c:ext>
              </c:extLst>
            </c:dLbl>
            <c:dLbl>
              <c:idx val="1"/>
              <c:layout>
                <c:manualLayout>
                  <c:x val="0"/>
                  <c:y val="7.06284794605986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452-AB49-BE84-8225E96A14AD}"/>
                </c:ext>
              </c:extLst>
            </c:dLbl>
            <c:dLbl>
              <c:idx val="2"/>
              <c:layout>
                <c:manualLayout>
                  <c:x val="2.1741002349225779E-3"/>
                  <c:y val="1.05942719190897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930-BF48-B7E7-3F9E042F9E2A}"/>
                </c:ext>
              </c:extLst>
            </c:dLbl>
            <c:spPr>
              <a:noFill/>
              <a:ln>
                <a:noFill/>
              </a:ln>
              <a:effectLst/>
            </c:spPr>
            <c:txPr>
              <a:bodyPr rot="0" vert="horz"/>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Personal vehicle</c:v>
                </c:pt>
                <c:pt idx="1">
                  <c:v>Airplane</c:v>
                </c:pt>
                <c:pt idx="2">
                  <c:v>Train</c:v>
                </c:pt>
                <c:pt idx="3">
                  <c:v>Bus</c:v>
                </c:pt>
                <c:pt idx="4">
                  <c:v>Subway/light rail</c:v>
                </c:pt>
                <c:pt idx="5">
                  <c:v>Other</c:v>
                </c:pt>
              </c:strCache>
            </c:strRef>
          </c:cat>
          <c:val>
            <c:numRef>
              <c:f>Sheet1!$C$2:$C$7</c:f>
              <c:numCache>
                <c:formatCode>0%</c:formatCode>
                <c:ptCount val="6"/>
                <c:pt idx="0">
                  <c:v>0.82</c:v>
                </c:pt>
                <c:pt idx="1">
                  <c:v>0.38</c:v>
                </c:pt>
                <c:pt idx="2">
                  <c:v>0.12</c:v>
                </c:pt>
                <c:pt idx="3">
                  <c:v>0.13</c:v>
                </c:pt>
                <c:pt idx="4">
                  <c:v>0.09</c:v>
                </c:pt>
                <c:pt idx="5">
                  <c:v>0.04</c:v>
                </c:pt>
              </c:numCache>
            </c:numRef>
          </c:val>
          <c:extLst>
            <c:ext xmlns:c16="http://schemas.microsoft.com/office/drawing/2014/chart" uri="{C3380CC4-5D6E-409C-BE32-E72D297353CC}">
              <c16:uniqueId val="{00000004-B452-AB49-BE84-8225E96A14AD}"/>
            </c:ext>
          </c:extLst>
        </c:ser>
        <c:ser>
          <c:idx val="2"/>
          <c:order val="2"/>
          <c:tx>
            <c:strRef>
              <c:f>Sheet1!$D$1</c:f>
              <c:strCache>
                <c:ptCount val="1"/>
                <c:pt idx="0">
                  <c:v>First Half of 2022</c:v>
                </c:pt>
              </c:strCache>
            </c:strRef>
          </c:tx>
          <c:spPr>
            <a:solidFill>
              <a:schemeClr val="accent6">
                <a:lumMod val="20000"/>
                <a:lumOff val="80000"/>
              </a:schemeClr>
            </a:solidFill>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Personal vehicle</c:v>
                </c:pt>
                <c:pt idx="1">
                  <c:v>Airplane</c:v>
                </c:pt>
                <c:pt idx="2">
                  <c:v>Train</c:v>
                </c:pt>
                <c:pt idx="3">
                  <c:v>Bus</c:v>
                </c:pt>
                <c:pt idx="4">
                  <c:v>Subway/light rail</c:v>
                </c:pt>
                <c:pt idx="5">
                  <c:v>Other</c:v>
                </c:pt>
              </c:strCache>
            </c:strRef>
          </c:cat>
          <c:val>
            <c:numRef>
              <c:f>Sheet1!$D$2:$D$7</c:f>
              <c:numCache>
                <c:formatCode>0%</c:formatCode>
                <c:ptCount val="6"/>
                <c:pt idx="0">
                  <c:v>0.61950923999999996</c:v>
                </c:pt>
                <c:pt idx="1">
                  <c:v>0.51481748999999999</c:v>
                </c:pt>
                <c:pt idx="2">
                  <c:v>0.11105054</c:v>
                </c:pt>
                <c:pt idx="3">
                  <c:v>0.12125326</c:v>
                </c:pt>
                <c:pt idx="4">
                  <c:v>8.6358080000000004E-2</c:v>
                </c:pt>
                <c:pt idx="5">
                  <c:v>5.2154399999999997E-2</c:v>
                </c:pt>
              </c:numCache>
            </c:numRef>
          </c:val>
          <c:extLst>
            <c:ext xmlns:c16="http://schemas.microsoft.com/office/drawing/2014/chart" uri="{C3380CC4-5D6E-409C-BE32-E72D297353CC}">
              <c16:uniqueId val="{00000005-B452-AB49-BE84-8225E96A14AD}"/>
            </c:ext>
          </c:extLst>
        </c:ser>
        <c:ser>
          <c:idx val="3"/>
          <c:order val="3"/>
          <c:tx>
            <c:strRef>
              <c:f>Sheet1!$E$1</c:f>
              <c:strCache>
                <c:ptCount val="1"/>
                <c:pt idx="0">
                  <c:v>Summer 2022</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Personal vehicle</c:v>
                </c:pt>
                <c:pt idx="1">
                  <c:v>Airplane</c:v>
                </c:pt>
                <c:pt idx="2">
                  <c:v>Train</c:v>
                </c:pt>
                <c:pt idx="3">
                  <c:v>Bus</c:v>
                </c:pt>
                <c:pt idx="4">
                  <c:v>Subway/light rail</c:v>
                </c:pt>
                <c:pt idx="5">
                  <c:v>Other</c:v>
                </c:pt>
              </c:strCache>
            </c:strRef>
          </c:cat>
          <c:val>
            <c:numRef>
              <c:f>Sheet1!$E$2:$E$7</c:f>
              <c:numCache>
                <c:formatCode>0%</c:formatCode>
                <c:ptCount val="6"/>
                <c:pt idx="0">
                  <c:v>0.79</c:v>
                </c:pt>
                <c:pt idx="1">
                  <c:v>0.46</c:v>
                </c:pt>
                <c:pt idx="2">
                  <c:v>0.12</c:v>
                </c:pt>
                <c:pt idx="3">
                  <c:v>0.09</c:v>
                </c:pt>
                <c:pt idx="4">
                  <c:v>0.05</c:v>
                </c:pt>
                <c:pt idx="5">
                  <c:v>0.04</c:v>
                </c:pt>
              </c:numCache>
            </c:numRef>
          </c:val>
          <c:extLst>
            <c:ext xmlns:c16="http://schemas.microsoft.com/office/drawing/2014/chart" uri="{C3380CC4-5D6E-409C-BE32-E72D297353CC}">
              <c16:uniqueId val="{00000007-B452-AB49-BE84-8225E96A14AD}"/>
            </c:ext>
          </c:extLst>
        </c:ser>
        <c:dLbls>
          <c:showLegendKey val="0"/>
          <c:showVal val="0"/>
          <c:showCatName val="0"/>
          <c:showSerName val="0"/>
          <c:showPercent val="0"/>
          <c:showBubbleSize val="0"/>
        </c:dLbls>
        <c:gapWidth val="148"/>
        <c:overlap val="-15"/>
        <c:axId val="206359552"/>
        <c:axId val="197649536"/>
      </c:barChart>
      <c:catAx>
        <c:axId val="206359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200"/>
            </a:pPr>
            <a:endParaRPr lang="en-US"/>
          </a:p>
        </c:txPr>
        <c:crossAx val="197649536"/>
        <c:crosses val="autoZero"/>
        <c:auto val="1"/>
        <c:lblAlgn val="ctr"/>
        <c:lblOffset val="100"/>
        <c:noMultiLvlLbl val="0"/>
      </c:catAx>
      <c:valAx>
        <c:axId val="197649536"/>
        <c:scaling>
          <c:orientation val="minMax"/>
          <c:max val="1"/>
        </c:scaling>
        <c:delete val="1"/>
        <c:axPos val="l"/>
        <c:numFmt formatCode="0%" sourceLinked="1"/>
        <c:majorTickMark val="out"/>
        <c:minorTickMark val="none"/>
        <c:tickLblPos val="nextTo"/>
        <c:crossAx val="206359552"/>
        <c:crosses val="autoZero"/>
        <c:crossBetween val="between"/>
      </c:valAx>
      <c:spPr>
        <a:noFill/>
        <a:ln w="25400">
          <a:noFill/>
        </a:ln>
        <a:effectLst/>
      </c:spPr>
    </c:plotArea>
    <c:legend>
      <c:legendPos val="t"/>
      <c:layout>
        <c:manualLayout>
          <c:xMode val="edge"/>
          <c:yMode val="edge"/>
          <c:x val="0.19698765964599449"/>
          <c:y val="7.4183243972818233E-3"/>
          <c:w val="0.63736388933035737"/>
          <c:h val="7.1230973619068147E-2"/>
        </c:manualLayout>
      </c:layout>
      <c:overlay val="0"/>
      <c:txPr>
        <a:bodyPr/>
        <a:lstStyle/>
        <a:p>
          <a:pPr>
            <a:defRPr sz="1400"/>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1" i="0">
          <a:latin typeface="Helvetica" pitchFamily="2" charset="0"/>
        </a:defRPr>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126353127570334"/>
          <c:y val="0.1098461174218674"/>
          <c:w val="0.42034037399561019"/>
          <c:h val="0.89015388257813255"/>
        </c:manualLayout>
      </c:layout>
      <c:barChart>
        <c:barDir val="bar"/>
        <c:grouping val="stacked"/>
        <c:varyColors val="0"/>
        <c:ser>
          <c:idx val="0"/>
          <c:order val="0"/>
          <c:tx>
            <c:strRef>
              <c:f>Sheet1!$B$1</c:f>
              <c:strCache>
                <c:ptCount val="1"/>
                <c:pt idx="0">
                  <c:v>Not at all likely</c:v>
                </c:pt>
              </c:strCache>
            </c:strRef>
          </c:tx>
          <c:spPr>
            <a:solidFill>
              <a:schemeClr val="accent3">
                <a:lumMod val="50000"/>
              </a:schemeClr>
            </a:solidFill>
            <a:ln>
              <a:noFill/>
            </a:ln>
            <a:effectLst/>
          </c:spPr>
          <c:invertIfNegative val="0"/>
          <c:dLbls>
            <c:dLbl>
              <c:idx val="1"/>
              <c:layout>
                <c:manualLayout>
                  <c:x val="3.5234445934176138E-3"/>
                  <c:y val="2.744045199765297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FC4-EB43-9864-609D9CF9F260}"/>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Getaway to a different city or town</c:v>
                </c:pt>
                <c:pt idx="1">
                  <c:v>Vacation to a resort, beach, or elsewhere</c:v>
                </c:pt>
                <c:pt idx="2">
                  <c:v>Extended stay with family and/or friends</c:v>
                </c:pt>
                <c:pt idx="3">
                  <c:v>Hiking and/or camping at a national or state park</c:v>
                </c:pt>
                <c:pt idx="4">
                  <c:v>Going out of town to see a concert, sporting event, or theatre show</c:v>
                </c:pt>
                <c:pt idx="5">
                  <c:v>International travel</c:v>
                </c:pt>
              </c:strCache>
            </c:strRef>
          </c:cat>
          <c:val>
            <c:numRef>
              <c:f>Sheet1!$B$2:$B$7</c:f>
              <c:numCache>
                <c:formatCode>0%</c:formatCode>
                <c:ptCount val="6"/>
                <c:pt idx="0">
                  <c:v>0.11987695</c:v>
                </c:pt>
                <c:pt idx="1">
                  <c:v>0.22005501999999999</c:v>
                </c:pt>
                <c:pt idx="2">
                  <c:v>0.19465399999999999</c:v>
                </c:pt>
                <c:pt idx="3">
                  <c:v>0.26903958</c:v>
                </c:pt>
                <c:pt idx="4">
                  <c:v>0.32239024999999999</c:v>
                </c:pt>
                <c:pt idx="5">
                  <c:v>0.49409180000000003</c:v>
                </c:pt>
              </c:numCache>
            </c:numRef>
          </c:val>
          <c:extLst>
            <c:ext xmlns:c16="http://schemas.microsoft.com/office/drawing/2014/chart" uri="{C3380CC4-5D6E-409C-BE32-E72D297353CC}">
              <c16:uniqueId val="{00000001-6FC4-EB43-9864-609D9CF9F260}"/>
            </c:ext>
          </c:extLst>
        </c:ser>
        <c:ser>
          <c:idx val="1"/>
          <c:order val="1"/>
          <c:tx>
            <c:strRef>
              <c:f>Sheet1!$C$1</c:f>
              <c:strCache>
                <c:ptCount val="1"/>
                <c:pt idx="0">
                  <c:v>Not too likely</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Getaway to a different city or town</c:v>
                </c:pt>
                <c:pt idx="1">
                  <c:v>Vacation to a resort, beach, or elsewhere</c:v>
                </c:pt>
                <c:pt idx="2">
                  <c:v>Extended stay with family and/or friends</c:v>
                </c:pt>
                <c:pt idx="3">
                  <c:v>Hiking and/or camping at a national or state park</c:v>
                </c:pt>
                <c:pt idx="4">
                  <c:v>Going out of town to see a concert, sporting event, or theatre show</c:v>
                </c:pt>
                <c:pt idx="5">
                  <c:v>International travel</c:v>
                </c:pt>
              </c:strCache>
            </c:strRef>
          </c:cat>
          <c:val>
            <c:numRef>
              <c:f>Sheet1!$C$2:$C$7</c:f>
              <c:numCache>
                <c:formatCode>0%</c:formatCode>
                <c:ptCount val="6"/>
                <c:pt idx="0">
                  <c:v>0.10049787</c:v>
                </c:pt>
                <c:pt idx="1">
                  <c:v>0.13306007</c:v>
                </c:pt>
                <c:pt idx="2">
                  <c:v>0.19078614999999999</c:v>
                </c:pt>
                <c:pt idx="3">
                  <c:v>0.20040653</c:v>
                </c:pt>
                <c:pt idx="4">
                  <c:v>0.21719503000000001</c:v>
                </c:pt>
                <c:pt idx="5">
                  <c:v>0.19848262999999999</c:v>
                </c:pt>
              </c:numCache>
            </c:numRef>
          </c:val>
          <c:extLst>
            <c:ext xmlns:c16="http://schemas.microsoft.com/office/drawing/2014/chart" uri="{C3380CC4-5D6E-409C-BE32-E72D297353CC}">
              <c16:uniqueId val="{00000002-6FC4-EB43-9864-609D9CF9F260}"/>
            </c:ext>
          </c:extLst>
        </c:ser>
        <c:ser>
          <c:idx val="2"/>
          <c:order val="2"/>
          <c:tx>
            <c:strRef>
              <c:f>Sheet1!$D$1</c:f>
              <c:strCache>
                <c:ptCount val="1"/>
                <c:pt idx="0">
                  <c:v>Somewhat likely</c:v>
                </c:pt>
              </c:strCache>
            </c:strRef>
          </c:tx>
          <c:spPr>
            <a:solidFill>
              <a:schemeClr val="accent2">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Getaway to a different city or town</c:v>
                </c:pt>
                <c:pt idx="1">
                  <c:v>Vacation to a resort, beach, or elsewhere</c:v>
                </c:pt>
                <c:pt idx="2">
                  <c:v>Extended stay with family and/or friends</c:v>
                </c:pt>
                <c:pt idx="3">
                  <c:v>Hiking and/or camping at a national or state park</c:v>
                </c:pt>
                <c:pt idx="4">
                  <c:v>Going out of town to see a concert, sporting event, or theatre show</c:v>
                </c:pt>
                <c:pt idx="5">
                  <c:v>International travel</c:v>
                </c:pt>
              </c:strCache>
            </c:strRef>
          </c:cat>
          <c:val>
            <c:numRef>
              <c:f>Sheet1!$D$2:$D$7</c:f>
              <c:numCache>
                <c:formatCode>0%</c:formatCode>
                <c:ptCount val="6"/>
                <c:pt idx="0">
                  <c:v>0.37574435</c:v>
                </c:pt>
                <c:pt idx="1">
                  <c:v>0.34526973999999999</c:v>
                </c:pt>
                <c:pt idx="2">
                  <c:v>0.35510042000000003</c:v>
                </c:pt>
                <c:pt idx="3">
                  <c:v>0.27971916000000002</c:v>
                </c:pt>
                <c:pt idx="4">
                  <c:v>0.27163704</c:v>
                </c:pt>
                <c:pt idx="5">
                  <c:v>0.15178219000000001</c:v>
                </c:pt>
              </c:numCache>
            </c:numRef>
          </c:val>
          <c:extLst>
            <c:ext xmlns:c16="http://schemas.microsoft.com/office/drawing/2014/chart" uri="{C3380CC4-5D6E-409C-BE32-E72D297353CC}">
              <c16:uniqueId val="{00000003-6FC4-EB43-9864-609D9CF9F260}"/>
            </c:ext>
          </c:extLst>
        </c:ser>
        <c:ser>
          <c:idx val="3"/>
          <c:order val="3"/>
          <c:tx>
            <c:strRef>
              <c:f>Sheet1!$E$1</c:f>
              <c:strCache>
                <c:ptCount val="1"/>
                <c:pt idx="0">
                  <c:v>Very likely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Getaway to a different city or town</c:v>
                </c:pt>
                <c:pt idx="1">
                  <c:v>Vacation to a resort, beach, or elsewhere</c:v>
                </c:pt>
                <c:pt idx="2">
                  <c:v>Extended stay with family and/or friends</c:v>
                </c:pt>
                <c:pt idx="3">
                  <c:v>Hiking and/or camping at a national or state park</c:v>
                </c:pt>
                <c:pt idx="4">
                  <c:v>Going out of town to see a concert, sporting event, or theatre show</c:v>
                </c:pt>
                <c:pt idx="5">
                  <c:v>International travel</c:v>
                </c:pt>
              </c:strCache>
            </c:strRef>
          </c:cat>
          <c:val>
            <c:numRef>
              <c:f>Sheet1!$E$2:$E$7</c:f>
              <c:numCache>
                <c:formatCode>0%</c:formatCode>
                <c:ptCount val="6"/>
                <c:pt idx="0">
                  <c:v>0.40388083000000002</c:v>
                </c:pt>
                <c:pt idx="1">
                  <c:v>0.30161516999999999</c:v>
                </c:pt>
                <c:pt idx="2">
                  <c:v>0.25945942999999999</c:v>
                </c:pt>
                <c:pt idx="3">
                  <c:v>0.25083474</c:v>
                </c:pt>
                <c:pt idx="4">
                  <c:v>0.18877768</c:v>
                </c:pt>
                <c:pt idx="5">
                  <c:v>0.15564337</c:v>
                </c:pt>
              </c:numCache>
            </c:numRef>
          </c:val>
          <c:extLst>
            <c:ext xmlns:c16="http://schemas.microsoft.com/office/drawing/2014/chart" uri="{C3380CC4-5D6E-409C-BE32-E72D297353CC}">
              <c16:uniqueId val="{00000004-6FC4-EB43-9864-609D9CF9F260}"/>
            </c:ext>
          </c:extLst>
        </c:ser>
        <c:dLbls>
          <c:showLegendKey val="0"/>
          <c:showVal val="0"/>
          <c:showCatName val="0"/>
          <c:showSerName val="0"/>
          <c:showPercent val="0"/>
          <c:showBubbleSize val="0"/>
        </c:dLbls>
        <c:gapWidth val="70"/>
        <c:overlap val="100"/>
        <c:axId val="204662272"/>
        <c:axId val="197963712"/>
      </c:barChart>
      <c:catAx>
        <c:axId val="2046622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crossAx val="197963712"/>
        <c:crosses val="autoZero"/>
        <c:auto val="1"/>
        <c:lblAlgn val="ctr"/>
        <c:lblOffset val="100"/>
        <c:noMultiLvlLbl val="0"/>
      </c:catAx>
      <c:valAx>
        <c:axId val="197963712"/>
        <c:scaling>
          <c:orientation val="minMax"/>
          <c:max val="1.1000000000000001"/>
          <c:min val="0"/>
        </c:scaling>
        <c:delete val="1"/>
        <c:axPos val="t"/>
        <c:numFmt formatCode="0%" sourceLinked="1"/>
        <c:majorTickMark val="out"/>
        <c:minorTickMark val="none"/>
        <c:tickLblPos val="nextTo"/>
        <c:crossAx val="204662272"/>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legendEntry>
      <c:layout>
        <c:manualLayout>
          <c:xMode val="edge"/>
          <c:yMode val="edge"/>
          <c:x val="0.23611147157831094"/>
          <c:y val="3.8222349741522617E-2"/>
          <c:w val="0.58100326133260705"/>
          <c:h val="5.9510104855225496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a:solidFill>
            <a:schemeClr val="tx1"/>
          </a:solidFill>
          <a:latin typeface="Helvetica" pitchFamily="2" charset="0"/>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26683834485024"/>
          <c:y val="0"/>
          <c:w val="0.63573312069123378"/>
          <c:h val="1"/>
        </c:manualLayout>
      </c:layout>
      <c:barChart>
        <c:barDir val="bar"/>
        <c:grouping val="clustered"/>
        <c:varyColors val="0"/>
        <c:ser>
          <c:idx val="0"/>
          <c:order val="0"/>
          <c:tx>
            <c:strRef>
              <c:f>Sheet1!$B$1</c:f>
              <c:strCache>
                <c:ptCount val="1"/>
                <c:pt idx="0">
                  <c:v>2021</c:v>
                </c:pt>
              </c:strCache>
            </c:strRef>
          </c:tx>
          <c:spPr>
            <a:solidFill>
              <a:schemeClr val="accent1">
                <a:lumMod val="20000"/>
                <a:lumOff val="80000"/>
              </a:schemeClr>
            </a:solidFill>
          </c:spPr>
          <c:invertIfNegative val="0"/>
          <c:dLbls>
            <c:spPr>
              <a:noFill/>
              <a:ln>
                <a:noFill/>
              </a:ln>
              <a:effectLst/>
            </c:spPr>
            <c:txPr>
              <a:bodyPr rot="0" vert="horz"/>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A few days or a long weekend</c:v>
                </c:pt>
                <c:pt idx="1">
                  <c:v>One week</c:v>
                </c:pt>
                <c:pt idx="2">
                  <c:v>Two weeks</c:v>
                </c:pt>
                <c:pt idx="3">
                  <c:v>More than two weeks</c:v>
                </c:pt>
              </c:strCache>
            </c:strRef>
          </c:cat>
          <c:val>
            <c:numRef>
              <c:f>Sheet1!$B$2:$B$6</c:f>
              <c:numCache>
                <c:formatCode>0%</c:formatCode>
                <c:ptCount val="4"/>
                <c:pt idx="0">
                  <c:v>0.24955743</c:v>
                </c:pt>
                <c:pt idx="1">
                  <c:v>0.33417563</c:v>
                </c:pt>
                <c:pt idx="2">
                  <c:v>0.22938569</c:v>
                </c:pt>
                <c:pt idx="3">
                  <c:v>0.18688125</c:v>
                </c:pt>
              </c:numCache>
            </c:numRef>
          </c:val>
          <c:extLst>
            <c:ext xmlns:c16="http://schemas.microsoft.com/office/drawing/2014/chart" uri="{C3380CC4-5D6E-409C-BE32-E72D297353CC}">
              <c16:uniqueId val="{00000000-4268-B04F-8814-F956A1CD8DD1}"/>
            </c:ext>
          </c:extLst>
        </c:ser>
        <c:ser>
          <c:idx val="1"/>
          <c:order val="1"/>
          <c:tx>
            <c:strRef>
              <c:f>Sheet1!$C$1</c:f>
              <c:strCache>
                <c:ptCount val="1"/>
                <c:pt idx="0">
                  <c:v>2022</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1-4268-B04F-8814-F956A1CD8DD1}"/>
              </c:ext>
            </c:extLst>
          </c:dPt>
          <c:dLbls>
            <c:spPr>
              <a:noFill/>
              <a:ln>
                <a:noFill/>
              </a:ln>
              <a:effectLst/>
            </c:spPr>
            <c:txPr>
              <a:bodyPr wrap="square" lIns="38100" tIns="19050" rIns="38100" bIns="19050" anchor="ctr">
                <a:spAutoFit/>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A few days or a long weekend</c:v>
                </c:pt>
                <c:pt idx="1">
                  <c:v>One week</c:v>
                </c:pt>
                <c:pt idx="2">
                  <c:v>Two weeks</c:v>
                </c:pt>
                <c:pt idx="3">
                  <c:v>More than two weeks</c:v>
                </c:pt>
              </c:strCache>
            </c:strRef>
          </c:cat>
          <c:val>
            <c:numRef>
              <c:f>Sheet1!$C$2:$C$6</c:f>
              <c:numCache>
                <c:formatCode>0%</c:formatCode>
                <c:ptCount val="4"/>
                <c:pt idx="0">
                  <c:v>0.22</c:v>
                </c:pt>
                <c:pt idx="1">
                  <c:v>0.28999999999999998</c:v>
                </c:pt>
                <c:pt idx="2">
                  <c:v>0.27</c:v>
                </c:pt>
                <c:pt idx="3">
                  <c:v>0.21</c:v>
                </c:pt>
              </c:numCache>
            </c:numRef>
          </c:val>
          <c:extLst>
            <c:ext xmlns:c16="http://schemas.microsoft.com/office/drawing/2014/chart" uri="{C3380CC4-5D6E-409C-BE32-E72D297353CC}">
              <c16:uniqueId val="{00000004-4268-B04F-8814-F956A1CD8DD1}"/>
            </c:ext>
          </c:extLst>
        </c:ser>
        <c:dLbls>
          <c:showLegendKey val="0"/>
          <c:showVal val="0"/>
          <c:showCatName val="0"/>
          <c:showSerName val="0"/>
          <c:showPercent val="0"/>
          <c:showBubbleSize val="0"/>
        </c:dLbls>
        <c:gapWidth val="148"/>
        <c:axId val="206359552"/>
        <c:axId val="197649536"/>
      </c:barChart>
      <c:catAx>
        <c:axId val="2063595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200"/>
            </a:pPr>
            <a:endParaRPr lang="en-US"/>
          </a:p>
        </c:txPr>
        <c:crossAx val="197649536"/>
        <c:crosses val="autoZero"/>
        <c:auto val="1"/>
        <c:lblAlgn val="ctr"/>
        <c:lblOffset val="100"/>
        <c:noMultiLvlLbl val="0"/>
      </c:catAx>
      <c:valAx>
        <c:axId val="197649536"/>
        <c:scaling>
          <c:orientation val="minMax"/>
          <c:max val="0.60000000000000009"/>
        </c:scaling>
        <c:delete val="1"/>
        <c:axPos val="b"/>
        <c:numFmt formatCode="0%" sourceLinked="1"/>
        <c:majorTickMark val="out"/>
        <c:minorTickMark val="none"/>
        <c:tickLblPos val="nextTo"/>
        <c:crossAx val="206359552"/>
        <c:crosses val="autoZero"/>
        <c:crossBetween val="between"/>
      </c:valAx>
      <c:spPr>
        <a:noFill/>
        <a:ln>
          <a:noFill/>
        </a:ln>
        <a:effectLst/>
      </c:spPr>
    </c:plotArea>
    <c:legend>
      <c:legendPos val="r"/>
      <c:layout>
        <c:manualLayout>
          <c:xMode val="edge"/>
          <c:yMode val="edge"/>
          <c:x val="0.69512414568898473"/>
          <c:y val="4.9060998188759725E-2"/>
          <c:w val="0.13267287093633048"/>
          <c:h val="0.16981952719269405"/>
        </c:manualLayout>
      </c:layout>
      <c:overlay val="0"/>
      <c:txPr>
        <a:bodyPr/>
        <a:lstStyle/>
        <a:p>
          <a:pPr>
            <a:defRPr sz="1200"/>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1" i="0">
          <a:latin typeface="Helvetica" pitchFamily="2"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69116982960865"/>
          <c:y val="0.13818749856467225"/>
          <c:w val="0.73174675903999309"/>
          <c:h val="0.77842827743327314"/>
        </c:manualLayout>
      </c:layout>
      <c:pieChart>
        <c:varyColors val="1"/>
        <c:ser>
          <c:idx val="0"/>
          <c:order val="0"/>
          <c:tx>
            <c:strRef>
              <c:f>Sheet1!$B$1</c:f>
              <c:strCache>
                <c:ptCount val="1"/>
                <c:pt idx="0">
                  <c:v>Column1</c:v>
                </c:pt>
              </c:strCache>
            </c:strRef>
          </c:tx>
          <c:spPr>
            <a:solidFill>
              <a:srgbClr val="AFABAB"/>
            </a:solidFill>
            <a:ln>
              <a:noFill/>
            </a:ln>
            <a:effectLst/>
          </c:spPr>
          <c:dPt>
            <c:idx val="0"/>
            <c:bubble3D val="0"/>
            <c:spPr>
              <a:solidFill>
                <a:schemeClr val="accent2"/>
              </a:solidFill>
              <a:ln>
                <a:noFill/>
              </a:ln>
              <a:effectLst/>
            </c:spPr>
            <c:extLst>
              <c:ext xmlns:c16="http://schemas.microsoft.com/office/drawing/2014/chart" uri="{C3380CC4-5D6E-409C-BE32-E72D297353CC}">
                <c16:uniqueId val="{00000001-6985-2C47-BE0F-B3306D283761}"/>
              </c:ext>
            </c:extLst>
          </c:dPt>
          <c:dPt>
            <c:idx val="1"/>
            <c:bubble3D val="0"/>
            <c:spPr>
              <a:solidFill>
                <a:schemeClr val="tx2">
                  <a:lumMod val="40000"/>
                  <a:lumOff val="60000"/>
                </a:schemeClr>
              </a:solidFill>
              <a:ln>
                <a:noFill/>
              </a:ln>
              <a:effectLst/>
            </c:spPr>
            <c:extLst>
              <c:ext xmlns:c16="http://schemas.microsoft.com/office/drawing/2014/chart" uri="{C3380CC4-5D6E-409C-BE32-E72D297353CC}">
                <c16:uniqueId val="{00000003-6985-2C47-BE0F-B3306D283761}"/>
              </c:ext>
            </c:extLst>
          </c:dPt>
          <c:dLbls>
            <c:dLbl>
              <c:idx val="0"/>
              <c:dLblPos val="ctr"/>
              <c:showLegendKey val="0"/>
              <c:showVal val="1"/>
              <c:showCatName val="1"/>
              <c:showSerName val="0"/>
              <c:showPercent val="0"/>
              <c:showBubbleSize val="0"/>
              <c:extLst>
                <c:ext xmlns:c15="http://schemas.microsoft.com/office/drawing/2012/chart" uri="{CE6537A1-D6FC-4f65-9D91-7224C49458BB}">
                  <c15:layout>
                    <c:manualLayout>
                      <c:w val="0.29475873159233845"/>
                      <c:h val="0.25289490963645078"/>
                    </c:manualLayout>
                  </c15:layout>
                </c:ext>
                <c:ext xmlns:c16="http://schemas.microsoft.com/office/drawing/2014/chart" uri="{C3380CC4-5D6E-409C-BE32-E72D297353CC}">
                  <c16:uniqueId val="{00000001-6985-2C47-BE0F-B3306D283761}"/>
                </c:ext>
              </c:extLst>
            </c:dLbl>
            <c:dLbl>
              <c:idx val="1"/>
              <c:layout>
                <c:manualLayout>
                  <c:x val="0.23779890077210297"/>
                  <c:y val="-0.1846750113303016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23605026929982045"/>
                      <c:h val="0.25886188936470167"/>
                    </c:manualLayout>
                  </c15:layout>
                </c:ext>
                <c:ext xmlns:c16="http://schemas.microsoft.com/office/drawing/2014/chart" uri="{C3380CC4-5D6E-409C-BE32-E72D297353CC}">
                  <c16:uniqueId val="{00000003-6985-2C47-BE0F-B3306D283761}"/>
                </c:ext>
              </c:extLst>
            </c:dLbl>
            <c:spPr>
              <a:noFill/>
              <a:ln>
                <a:noFill/>
              </a:ln>
              <a:effectLst/>
            </c:spPr>
            <c:txPr>
              <a:bodyPr rot="0" vert="horz"/>
              <a:lstStyle/>
              <a:p>
                <a:pPr>
                  <a:defRPr sz="12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I plan to wait awhile until I feel comfortable</c:v>
                </c:pt>
                <c:pt idx="1">
                  <c:v>I do not plan to get the vaccine at all</c:v>
                </c:pt>
              </c:strCache>
            </c:strRef>
          </c:cat>
          <c:val>
            <c:numRef>
              <c:f>Sheet1!$B$2:$B$3</c:f>
              <c:numCache>
                <c:formatCode>0%</c:formatCode>
                <c:ptCount val="2"/>
                <c:pt idx="0">
                  <c:v>0.31</c:v>
                </c:pt>
                <c:pt idx="1">
                  <c:v>0.69</c:v>
                </c:pt>
              </c:numCache>
            </c:numRef>
          </c:val>
          <c:extLst>
            <c:ext xmlns:c16="http://schemas.microsoft.com/office/drawing/2014/chart" uri="{C3380CC4-5D6E-409C-BE32-E72D297353CC}">
              <c16:uniqueId val="{00000006-6985-2C47-BE0F-B3306D283761}"/>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a:latin typeface="Helvetica" pitchFamily="2" charset="0"/>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26687930876617"/>
          <c:y val="0.10647926553137856"/>
          <c:w val="0.63573312069123378"/>
          <c:h val="0.89352070957480167"/>
        </c:manualLayout>
      </c:layout>
      <c:barChart>
        <c:barDir val="bar"/>
        <c:grouping val="clustered"/>
        <c:varyColors val="0"/>
        <c:ser>
          <c:idx val="0"/>
          <c:order val="0"/>
          <c:tx>
            <c:strRef>
              <c:f>Sheet1!$B$1</c:f>
              <c:strCache>
                <c:ptCount val="1"/>
                <c:pt idx="0">
                  <c:v>Boomer+</c:v>
                </c:pt>
              </c:strCache>
            </c:strRef>
          </c:tx>
          <c:spPr>
            <a:solidFill>
              <a:schemeClr val="tx2"/>
            </a:solidFill>
          </c:spPr>
          <c:invertIfNegative val="0"/>
          <c:dLbls>
            <c:spPr>
              <a:noFill/>
              <a:ln>
                <a:noFill/>
              </a:ln>
              <a:effectLst/>
            </c:spPr>
            <c:txPr>
              <a:bodyPr rot="0" vert="horz"/>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A few days or a long weekend</c:v>
                </c:pt>
                <c:pt idx="1">
                  <c:v>One week</c:v>
                </c:pt>
                <c:pt idx="2">
                  <c:v>Two weeks</c:v>
                </c:pt>
                <c:pt idx="3">
                  <c:v>More than two weeks</c:v>
                </c:pt>
              </c:strCache>
            </c:strRef>
          </c:cat>
          <c:val>
            <c:numRef>
              <c:f>Sheet1!$B$2:$B$6</c:f>
              <c:numCache>
                <c:formatCode>0%</c:formatCode>
                <c:ptCount val="4"/>
                <c:pt idx="0">
                  <c:v>0.16508012</c:v>
                </c:pt>
                <c:pt idx="1">
                  <c:v>0.23598311999999999</c:v>
                </c:pt>
                <c:pt idx="2">
                  <c:v>0.26812227999999999</c:v>
                </c:pt>
                <c:pt idx="3">
                  <c:v>0.33081448000000002</c:v>
                </c:pt>
              </c:numCache>
            </c:numRef>
          </c:val>
          <c:extLst>
            <c:ext xmlns:c16="http://schemas.microsoft.com/office/drawing/2014/chart" uri="{C3380CC4-5D6E-409C-BE32-E72D297353CC}">
              <c16:uniqueId val="{00000000-D768-6E44-8ED1-BD16245C540B}"/>
            </c:ext>
          </c:extLst>
        </c:ser>
        <c:ser>
          <c:idx val="1"/>
          <c:order val="1"/>
          <c:tx>
            <c:strRef>
              <c:f>Sheet1!$C$1</c:f>
              <c:strCache>
                <c:ptCount val="1"/>
                <c:pt idx="0">
                  <c:v>Gen X</c:v>
                </c:pt>
              </c:strCache>
            </c:strRef>
          </c:tx>
          <c:spPr>
            <a:solidFill>
              <a:schemeClr val="accent4"/>
            </a:solidFill>
            <a:ln>
              <a:noFill/>
            </a:ln>
            <a:effectLst/>
          </c:spPr>
          <c:invertIfNegative val="0"/>
          <c:dPt>
            <c:idx val="0"/>
            <c:invertIfNegative val="0"/>
            <c:bubble3D val="0"/>
            <c:extLst>
              <c:ext xmlns:c16="http://schemas.microsoft.com/office/drawing/2014/chart" uri="{C3380CC4-5D6E-409C-BE32-E72D297353CC}">
                <c16:uniqueId val="{00000001-D768-6E44-8ED1-BD16245C540B}"/>
              </c:ext>
            </c:extLst>
          </c:dPt>
          <c:dLbls>
            <c:spPr>
              <a:noFill/>
              <a:ln>
                <a:noFill/>
              </a:ln>
              <a:effectLst/>
            </c:spPr>
            <c:txPr>
              <a:bodyPr wrap="square" lIns="38100" tIns="19050" rIns="38100" bIns="19050" anchor="ctr">
                <a:spAutoFit/>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A few days or a long weekend</c:v>
                </c:pt>
                <c:pt idx="1">
                  <c:v>One week</c:v>
                </c:pt>
                <c:pt idx="2">
                  <c:v>Two weeks</c:v>
                </c:pt>
                <c:pt idx="3">
                  <c:v>More than two weeks</c:v>
                </c:pt>
              </c:strCache>
            </c:strRef>
          </c:cat>
          <c:val>
            <c:numRef>
              <c:f>Sheet1!$C$2:$C$6</c:f>
              <c:numCache>
                <c:formatCode>0%</c:formatCode>
                <c:ptCount val="4"/>
                <c:pt idx="0">
                  <c:v>0.28372174</c:v>
                </c:pt>
                <c:pt idx="1">
                  <c:v>0.32997207000000001</c:v>
                </c:pt>
                <c:pt idx="2">
                  <c:v>0.22928808000000001</c:v>
                </c:pt>
                <c:pt idx="3">
                  <c:v>0.15701810999999999</c:v>
                </c:pt>
              </c:numCache>
            </c:numRef>
          </c:val>
          <c:extLst>
            <c:ext xmlns:c16="http://schemas.microsoft.com/office/drawing/2014/chart" uri="{C3380CC4-5D6E-409C-BE32-E72D297353CC}">
              <c16:uniqueId val="{00000002-D768-6E44-8ED1-BD16245C540B}"/>
            </c:ext>
          </c:extLst>
        </c:ser>
        <c:ser>
          <c:idx val="2"/>
          <c:order val="2"/>
          <c:tx>
            <c:strRef>
              <c:f>Sheet1!$D$1</c:f>
              <c:strCache>
                <c:ptCount val="1"/>
                <c:pt idx="0">
                  <c:v>Millennials</c:v>
                </c:pt>
              </c:strCache>
            </c:strRef>
          </c:tx>
          <c:spPr>
            <a:solidFill>
              <a:schemeClr val="accent3"/>
            </a:solidFill>
          </c:spPr>
          <c:invertIfNegative val="0"/>
          <c:dLbls>
            <c:spPr>
              <a:noFill/>
              <a:ln>
                <a:noFill/>
              </a:ln>
              <a:effectLst/>
            </c:spPr>
            <c:txPr>
              <a:bodyPr wrap="square" lIns="38100" tIns="19050" rIns="38100" bIns="19050" anchor="ctr">
                <a:spAutoFit/>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4"/>
                <c:pt idx="0">
                  <c:v>A few days or a long weekend</c:v>
                </c:pt>
                <c:pt idx="1">
                  <c:v>One week</c:v>
                </c:pt>
                <c:pt idx="2">
                  <c:v>Two weeks</c:v>
                </c:pt>
                <c:pt idx="3">
                  <c:v>More than two weeks</c:v>
                </c:pt>
              </c:strCache>
            </c:strRef>
          </c:cat>
          <c:val>
            <c:numRef>
              <c:f>Sheet1!$D$2:$D$6</c:f>
              <c:numCache>
                <c:formatCode>0%</c:formatCode>
                <c:ptCount val="4"/>
                <c:pt idx="0">
                  <c:v>0.22654924000000001</c:v>
                </c:pt>
                <c:pt idx="1">
                  <c:v>0.31648145</c:v>
                </c:pt>
                <c:pt idx="2">
                  <c:v>0.31962119</c:v>
                </c:pt>
                <c:pt idx="3">
                  <c:v>0.13734811999999999</c:v>
                </c:pt>
              </c:numCache>
            </c:numRef>
          </c:val>
          <c:extLst>
            <c:ext xmlns:c16="http://schemas.microsoft.com/office/drawing/2014/chart" uri="{C3380CC4-5D6E-409C-BE32-E72D297353CC}">
              <c16:uniqueId val="{00000003-D768-6E44-8ED1-BD16245C540B}"/>
            </c:ext>
          </c:extLst>
        </c:ser>
        <c:ser>
          <c:idx val="3"/>
          <c:order val="3"/>
          <c:tx>
            <c:strRef>
              <c:f>Sheet1!$E$1</c:f>
              <c:strCache>
                <c:ptCount val="1"/>
                <c:pt idx="0">
                  <c:v>Gen Z</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4"/>
                <c:pt idx="0">
                  <c:v>A few days or a long weekend</c:v>
                </c:pt>
                <c:pt idx="1">
                  <c:v>One week</c:v>
                </c:pt>
                <c:pt idx="2">
                  <c:v>Two weeks</c:v>
                </c:pt>
                <c:pt idx="3">
                  <c:v>More than two weeks</c:v>
                </c:pt>
              </c:strCache>
            </c:strRef>
          </c:cat>
          <c:val>
            <c:numRef>
              <c:f>Sheet1!$E$2:$E$6</c:f>
              <c:numCache>
                <c:formatCode>0%</c:formatCode>
                <c:ptCount val="4"/>
                <c:pt idx="0">
                  <c:v>0.24647313000000001</c:v>
                </c:pt>
                <c:pt idx="1">
                  <c:v>0.29674147000000001</c:v>
                </c:pt>
                <c:pt idx="2">
                  <c:v>0.26903563000000003</c:v>
                </c:pt>
                <c:pt idx="3">
                  <c:v>0.18774977000000001</c:v>
                </c:pt>
              </c:numCache>
            </c:numRef>
          </c:val>
          <c:extLst>
            <c:ext xmlns:c16="http://schemas.microsoft.com/office/drawing/2014/chart" uri="{C3380CC4-5D6E-409C-BE32-E72D297353CC}">
              <c16:uniqueId val="{00000004-D768-6E44-8ED1-BD16245C540B}"/>
            </c:ext>
          </c:extLst>
        </c:ser>
        <c:dLbls>
          <c:showLegendKey val="0"/>
          <c:showVal val="0"/>
          <c:showCatName val="0"/>
          <c:showSerName val="0"/>
          <c:showPercent val="0"/>
          <c:showBubbleSize val="0"/>
        </c:dLbls>
        <c:gapWidth val="148"/>
        <c:axId val="206359552"/>
        <c:axId val="197649536"/>
      </c:barChart>
      <c:catAx>
        <c:axId val="2063595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200"/>
            </a:pPr>
            <a:endParaRPr lang="en-US"/>
          </a:p>
        </c:txPr>
        <c:crossAx val="197649536"/>
        <c:crosses val="autoZero"/>
        <c:auto val="1"/>
        <c:lblAlgn val="ctr"/>
        <c:lblOffset val="100"/>
        <c:noMultiLvlLbl val="0"/>
      </c:catAx>
      <c:valAx>
        <c:axId val="197649536"/>
        <c:scaling>
          <c:orientation val="minMax"/>
          <c:max val="0.60000000000000009"/>
        </c:scaling>
        <c:delete val="1"/>
        <c:axPos val="b"/>
        <c:numFmt formatCode="0%" sourceLinked="1"/>
        <c:majorTickMark val="out"/>
        <c:minorTickMark val="none"/>
        <c:tickLblPos val="nextTo"/>
        <c:crossAx val="206359552"/>
        <c:crosses val="autoZero"/>
        <c:crossBetween val="between"/>
      </c:valAx>
      <c:spPr>
        <a:noFill/>
        <a:ln>
          <a:noFill/>
        </a:ln>
        <a:effectLst/>
      </c:spPr>
    </c:plotArea>
    <c:legend>
      <c:legendPos val="t"/>
      <c:layout>
        <c:manualLayout>
          <c:xMode val="edge"/>
          <c:yMode val="edge"/>
          <c:x val="0.18536655480888828"/>
          <c:y val="5.2990932315778345E-2"/>
          <c:w val="0.75037135707172342"/>
          <c:h val="5.9338594194979451E-2"/>
        </c:manualLayout>
      </c:layout>
      <c:overlay val="0"/>
      <c:txPr>
        <a:bodyPr/>
        <a:lstStyle/>
        <a:p>
          <a:pPr>
            <a:defRPr sz="1200"/>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1" i="0">
          <a:latin typeface="Helvetica" pitchFamily="2" charset="0"/>
        </a:defRPr>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080701661417305"/>
          <c:y val="0.13298731035782663"/>
          <c:w val="0.48791252184813927"/>
          <c:h val="0.86067996057751484"/>
        </c:manualLayout>
      </c:layout>
      <c:barChart>
        <c:barDir val="bar"/>
        <c:grouping val="clustered"/>
        <c:varyColors val="0"/>
        <c:ser>
          <c:idx val="0"/>
          <c:order val="0"/>
          <c:tx>
            <c:strRef>
              <c:f>Sheet1!$B$1</c:f>
              <c:strCache>
                <c:ptCount val="1"/>
                <c:pt idx="0">
                  <c:v>Summer 2022</c:v>
                </c:pt>
              </c:strCache>
            </c:strRef>
          </c:tx>
          <c:spPr>
            <a:solidFill>
              <a:schemeClr val="accent2"/>
            </a:solidFill>
            <a:ln>
              <a:noFill/>
            </a:ln>
            <a:effectLst/>
          </c:spPr>
          <c:invertIfNegative val="0"/>
          <c:dLbls>
            <c:dLbl>
              <c:idx val="1"/>
              <c:layout>
                <c:manualLayout>
                  <c:x val="1.8073474640414622E-4"/>
                  <c:y val="2.593022074180178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379-6245-8DA1-187F6E384D58}"/>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Local (under 50 miles)</c:v>
                </c:pt>
                <c:pt idx="1">
                  <c:v>Regional (50 - 200 miles)</c:v>
                </c:pt>
                <c:pt idx="2">
                  <c:v>National 201 - 500 miles</c:v>
                </c:pt>
                <c:pt idx="3">
                  <c:v>National 501 -1000 miles</c:v>
                </c:pt>
                <c:pt idx="4">
                  <c:v>National - over 1000 miles</c:v>
                </c:pt>
                <c:pt idx="5">
                  <c:v>International</c:v>
                </c:pt>
              </c:strCache>
            </c:strRef>
          </c:cat>
          <c:val>
            <c:numRef>
              <c:f>Sheet1!$B$2:$B$7</c:f>
              <c:numCache>
                <c:formatCode>0%</c:formatCode>
                <c:ptCount val="6"/>
                <c:pt idx="0">
                  <c:v>0.09</c:v>
                </c:pt>
                <c:pt idx="1">
                  <c:v>0.23</c:v>
                </c:pt>
                <c:pt idx="2">
                  <c:v>0.18</c:v>
                </c:pt>
                <c:pt idx="3">
                  <c:v>0.18</c:v>
                </c:pt>
                <c:pt idx="4">
                  <c:v>0.19</c:v>
                </c:pt>
                <c:pt idx="5">
                  <c:v>0.12</c:v>
                </c:pt>
              </c:numCache>
            </c:numRef>
          </c:val>
          <c:extLst>
            <c:ext xmlns:c16="http://schemas.microsoft.com/office/drawing/2014/chart" uri="{C3380CC4-5D6E-409C-BE32-E72D297353CC}">
              <c16:uniqueId val="{00000001-5379-6245-8DA1-187F6E384D58}"/>
            </c:ext>
          </c:extLst>
        </c:ser>
        <c:ser>
          <c:idx val="1"/>
          <c:order val="1"/>
          <c:tx>
            <c:strRef>
              <c:f>Sheet1!$C$1</c:f>
              <c:strCache>
                <c:ptCount val="1"/>
                <c:pt idx="0">
                  <c:v>Spring 2021</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Local (under 50 miles)</c:v>
                </c:pt>
                <c:pt idx="1">
                  <c:v>Regional (50 - 200 miles)</c:v>
                </c:pt>
                <c:pt idx="2">
                  <c:v>National 201 - 500 miles</c:v>
                </c:pt>
                <c:pt idx="3">
                  <c:v>National 501 -1000 miles</c:v>
                </c:pt>
                <c:pt idx="4">
                  <c:v>National - over 1000 miles</c:v>
                </c:pt>
                <c:pt idx="5">
                  <c:v>International</c:v>
                </c:pt>
              </c:strCache>
            </c:strRef>
          </c:cat>
          <c:val>
            <c:numRef>
              <c:f>Sheet1!$C$2:$C$7</c:f>
              <c:numCache>
                <c:formatCode>0%</c:formatCode>
                <c:ptCount val="6"/>
                <c:pt idx="0">
                  <c:v>0.1202582</c:v>
                </c:pt>
                <c:pt idx="1">
                  <c:v>0.26656242000000002</c:v>
                </c:pt>
                <c:pt idx="2">
                  <c:v>0.23907327</c:v>
                </c:pt>
                <c:pt idx="3">
                  <c:v>0.18370782999999999</c:v>
                </c:pt>
                <c:pt idx="4">
                  <c:v>0.13510449999999999</c:v>
                </c:pt>
                <c:pt idx="5">
                  <c:v>5.5293780000000001E-2</c:v>
                </c:pt>
              </c:numCache>
            </c:numRef>
          </c:val>
          <c:extLst>
            <c:ext xmlns:c16="http://schemas.microsoft.com/office/drawing/2014/chart" uri="{C3380CC4-5D6E-409C-BE32-E72D297353CC}">
              <c16:uniqueId val="{00000003-5379-6245-8DA1-187F6E384D58}"/>
            </c:ext>
          </c:extLst>
        </c:ser>
        <c:dLbls>
          <c:showLegendKey val="0"/>
          <c:showVal val="0"/>
          <c:showCatName val="0"/>
          <c:showSerName val="0"/>
          <c:showPercent val="0"/>
          <c:showBubbleSize val="0"/>
        </c:dLbls>
        <c:gapWidth val="70"/>
        <c:overlap val="-15"/>
        <c:axId val="204662272"/>
        <c:axId val="197963712"/>
      </c:barChart>
      <c:catAx>
        <c:axId val="2046622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Helvetica" pitchFamily="2" charset="0"/>
                <a:ea typeface="+mn-ea"/>
                <a:cs typeface="+mn-cs"/>
              </a:defRPr>
            </a:pPr>
            <a:endParaRPr lang="en-US"/>
          </a:p>
        </c:txPr>
        <c:crossAx val="197963712"/>
        <c:crosses val="autoZero"/>
        <c:auto val="1"/>
        <c:lblAlgn val="ctr"/>
        <c:lblOffset val="100"/>
        <c:noMultiLvlLbl val="0"/>
      </c:catAx>
      <c:valAx>
        <c:axId val="197963712"/>
        <c:scaling>
          <c:orientation val="minMax"/>
          <c:max val="1.1000000000000001"/>
          <c:min val="0"/>
        </c:scaling>
        <c:delete val="1"/>
        <c:axPos val="t"/>
        <c:numFmt formatCode="0%" sourceLinked="1"/>
        <c:majorTickMark val="out"/>
        <c:minorTickMark val="none"/>
        <c:tickLblPos val="nextTo"/>
        <c:crossAx val="204662272"/>
        <c:crosses val="autoZero"/>
        <c:crossBetween val="between"/>
      </c:valAx>
      <c:spPr>
        <a:noFill/>
        <a:ln>
          <a:noFill/>
        </a:ln>
        <a:effectLst/>
      </c:spPr>
    </c:plotArea>
    <c:legend>
      <c:legendPos val="t"/>
      <c:layout>
        <c:manualLayout>
          <c:xMode val="edge"/>
          <c:yMode val="edge"/>
          <c:x val="0.79041086359711799"/>
          <c:y val="0.34196736949155415"/>
          <c:w val="0.14120481115894928"/>
          <c:h val="0.31617745503575373"/>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Helvetica"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i="0">
          <a:solidFill>
            <a:schemeClr val="tx1"/>
          </a:solidFill>
          <a:latin typeface="Helvetica" pitchFamily="2" charset="0"/>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19212550992861"/>
          <c:y val="0"/>
          <c:w val="0.48791252184813927"/>
          <c:h val="1"/>
        </c:manualLayout>
      </c:layout>
      <c:barChart>
        <c:barDir val="bar"/>
        <c:grouping val="clustered"/>
        <c:varyColors val="0"/>
        <c:ser>
          <c:idx val="0"/>
          <c:order val="0"/>
          <c:tx>
            <c:strRef>
              <c:f>Sheet1!$B$1</c:f>
              <c:strCache>
                <c:ptCount val="1"/>
                <c:pt idx="0">
                  <c:v>Summer 2022</c:v>
                </c:pt>
              </c:strCache>
            </c:strRef>
          </c:tx>
          <c:spPr>
            <a:solidFill>
              <a:schemeClr val="accent3">
                <a:lumMod val="50000"/>
              </a:schemeClr>
            </a:solidFill>
            <a:ln>
              <a:noFill/>
            </a:ln>
            <a:effectLst/>
          </c:spPr>
          <c:invertIfNegative val="0"/>
          <c:dLbls>
            <c:dLbl>
              <c:idx val="2"/>
              <c:layout>
                <c:manualLayout>
                  <c:x val="1.8073474640414622E-4"/>
                  <c:y val="2.593022074180178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DFE-4C1D-AC7E-F4068882AC4C}"/>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Hotel</c:v>
                </c:pt>
                <c:pt idx="1">
                  <c:v>Family or friend's house</c:v>
                </c:pt>
                <c:pt idx="2">
                  <c:v>Rental (e.g., Airbnb, timeshare)</c:v>
                </c:pt>
                <c:pt idx="3">
                  <c:v>Resort</c:v>
                </c:pt>
                <c:pt idx="4">
                  <c:v>Camping</c:v>
                </c:pt>
                <c:pt idx="5">
                  <c:v>Cabin</c:v>
                </c:pt>
                <c:pt idx="6">
                  <c:v>Cruise</c:v>
                </c:pt>
                <c:pt idx="7">
                  <c:v>Don't plan to stay overnight away from home</c:v>
                </c:pt>
              </c:strCache>
            </c:strRef>
          </c:cat>
          <c:val>
            <c:numRef>
              <c:f>Sheet1!$B$2:$B$9</c:f>
              <c:numCache>
                <c:formatCode>0%</c:formatCode>
                <c:ptCount val="8"/>
                <c:pt idx="0">
                  <c:v>0.63</c:v>
                </c:pt>
                <c:pt idx="1">
                  <c:v>0.4</c:v>
                </c:pt>
                <c:pt idx="2">
                  <c:v>0.28000000000000003</c:v>
                </c:pt>
                <c:pt idx="3">
                  <c:v>0.26</c:v>
                </c:pt>
                <c:pt idx="4">
                  <c:v>0.21</c:v>
                </c:pt>
                <c:pt idx="5">
                  <c:v>0.16</c:v>
                </c:pt>
                <c:pt idx="6">
                  <c:v>0.11</c:v>
                </c:pt>
                <c:pt idx="7">
                  <c:v>0.03</c:v>
                </c:pt>
              </c:numCache>
            </c:numRef>
          </c:val>
          <c:extLst>
            <c:ext xmlns:c16="http://schemas.microsoft.com/office/drawing/2014/chart" uri="{C3380CC4-5D6E-409C-BE32-E72D297353CC}">
              <c16:uniqueId val="{00000001-51F0-724F-9F4C-D4068B5C9EB7}"/>
            </c:ext>
          </c:extLst>
        </c:ser>
        <c:ser>
          <c:idx val="1"/>
          <c:order val="1"/>
          <c:tx>
            <c:strRef>
              <c:f>Sheet1!$C$1</c:f>
              <c:strCache>
                <c:ptCount val="1"/>
                <c:pt idx="0">
                  <c:v>Summer 2021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Hotel</c:v>
                </c:pt>
                <c:pt idx="1">
                  <c:v>Family or friend's house</c:v>
                </c:pt>
                <c:pt idx="2">
                  <c:v>Rental (e.g., Airbnb, timeshare)</c:v>
                </c:pt>
                <c:pt idx="3">
                  <c:v>Resort</c:v>
                </c:pt>
                <c:pt idx="4">
                  <c:v>Camping</c:v>
                </c:pt>
                <c:pt idx="5">
                  <c:v>Cabin</c:v>
                </c:pt>
                <c:pt idx="6">
                  <c:v>Cruise</c:v>
                </c:pt>
                <c:pt idx="7">
                  <c:v>Don't plan to stay overnight away from home</c:v>
                </c:pt>
              </c:strCache>
            </c:strRef>
          </c:cat>
          <c:val>
            <c:numRef>
              <c:f>Sheet1!$C$2:$C$9</c:f>
              <c:numCache>
                <c:formatCode>0%</c:formatCode>
                <c:ptCount val="8"/>
                <c:pt idx="0">
                  <c:v>0.58379046000000001</c:v>
                </c:pt>
                <c:pt idx="1">
                  <c:v>0.51106625999999999</c:v>
                </c:pt>
                <c:pt idx="2">
                  <c:v>0.21737771</c:v>
                </c:pt>
                <c:pt idx="3">
                  <c:v>0.21962339</c:v>
                </c:pt>
                <c:pt idx="4">
                  <c:v>0.20167176000000001</c:v>
                </c:pt>
                <c:pt idx="5">
                  <c:v>0.16338173</c:v>
                </c:pt>
                <c:pt idx="6">
                  <c:v>9.2312720000000001E-2</c:v>
                </c:pt>
                <c:pt idx="7">
                  <c:v>6.7445259999999993E-2</c:v>
                </c:pt>
              </c:numCache>
            </c:numRef>
          </c:val>
          <c:extLst>
            <c:ext xmlns:c16="http://schemas.microsoft.com/office/drawing/2014/chart" uri="{C3380CC4-5D6E-409C-BE32-E72D297353CC}">
              <c16:uniqueId val="{00000003-51F0-724F-9F4C-D4068B5C9EB7}"/>
            </c:ext>
          </c:extLst>
        </c:ser>
        <c:dLbls>
          <c:showLegendKey val="0"/>
          <c:showVal val="0"/>
          <c:showCatName val="0"/>
          <c:showSerName val="0"/>
          <c:showPercent val="0"/>
          <c:showBubbleSize val="0"/>
        </c:dLbls>
        <c:gapWidth val="70"/>
        <c:overlap val="-15"/>
        <c:axId val="204662272"/>
        <c:axId val="197963712"/>
      </c:barChart>
      <c:catAx>
        <c:axId val="2046622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Helvetica" pitchFamily="2" charset="0"/>
                <a:ea typeface="+mn-ea"/>
                <a:cs typeface="+mn-cs"/>
              </a:defRPr>
            </a:pPr>
            <a:endParaRPr lang="en-US"/>
          </a:p>
        </c:txPr>
        <c:crossAx val="197963712"/>
        <c:crosses val="autoZero"/>
        <c:auto val="1"/>
        <c:lblAlgn val="ctr"/>
        <c:lblOffset val="100"/>
        <c:noMultiLvlLbl val="0"/>
      </c:catAx>
      <c:valAx>
        <c:axId val="197963712"/>
        <c:scaling>
          <c:orientation val="minMax"/>
          <c:max val="1.1000000000000001"/>
          <c:min val="0"/>
        </c:scaling>
        <c:delete val="1"/>
        <c:axPos val="t"/>
        <c:numFmt formatCode="0%" sourceLinked="1"/>
        <c:majorTickMark val="out"/>
        <c:minorTickMark val="none"/>
        <c:tickLblPos val="nextTo"/>
        <c:crossAx val="204662272"/>
        <c:crosses val="autoZero"/>
        <c:crossBetween val="between"/>
      </c:valAx>
      <c:spPr>
        <a:noFill/>
        <a:ln>
          <a:noFill/>
        </a:ln>
        <a:effectLst/>
      </c:spPr>
    </c:plotArea>
    <c:legend>
      <c:legendPos val="r"/>
      <c:layout>
        <c:manualLayout>
          <c:xMode val="edge"/>
          <c:yMode val="edge"/>
          <c:x val="0.70786464433775553"/>
          <c:y val="0.74748508212414577"/>
          <c:w val="0.13478962025338509"/>
          <c:h val="0.201169098457469"/>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Helvetica"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i="0">
          <a:solidFill>
            <a:schemeClr val="tx1"/>
          </a:solidFill>
          <a:latin typeface="Helvetica" pitchFamily="2" charset="0"/>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126353127570334"/>
          <c:y val="7.7751620749173356E-2"/>
          <c:w val="0.40805668709187182"/>
          <c:h val="0.9222483792508267"/>
        </c:manualLayout>
      </c:layout>
      <c:barChart>
        <c:barDir val="bar"/>
        <c:grouping val="stacked"/>
        <c:varyColors val="0"/>
        <c:ser>
          <c:idx val="0"/>
          <c:order val="0"/>
          <c:tx>
            <c:strRef>
              <c:f>Sheet1!$B$1</c:f>
              <c:strCache>
                <c:ptCount val="1"/>
                <c:pt idx="0">
                  <c:v>Not at all likely</c:v>
                </c:pt>
              </c:strCache>
            </c:strRef>
          </c:tx>
          <c:spPr>
            <a:solidFill>
              <a:schemeClr val="accent3">
                <a:lumMod val="50000"/>
              </a:schemeClr>
            </a:solidFill>
            <a:ln>
              <a:noFill/>
            </a:ln>
            <a:effectLst/>
          </c:spPr>
          <c:invertIfNegative val="0"/>
          <c:dLbls>
            <c:dLbl>
              <c:idx val="9"/>
              <c:layout>
                <c:manualLayout>
                  <c:x val="3.5234445934176138E-3"/>
                  <c:y val="2.744045199765297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342-2149-BAB9-382B2C2F4EEB}"/>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Beach or lake</c:v>
                </c:pt>
                <c:pt idx="1">
                  <c:v>National or state parks (e.g., Yellowstone, Grand Canyon)</c:v>
                </c:pt>
                <c:pt idx="2">
                  <c:v>Museums</c:v>
                </c:pt>
                <c:pt idx="3">
                  <c:v>Movie theaters</c:v>
                </c:pt>
                <c:pt idx="4">
                  <c:v>Zoos</c:v>
                </c:pt>
                <c:pt idx="5">
                  <c:v>Fairs</c:v>
                </c:pt>
                <c:pt idx="6">
                  <c:v>Local festivals / block parties</c:v>
                </c:pt>
                <c:pt idx="7">
                  <c:v>Resorts</c:v>
                </c:pt>
                <c:pt idx="8">
                  <c:v>"Destination cities" such as Las Vegas or New York</c:v>
                </c:pt>
                <c:pt idx="9">
                  <c:v>Amusement parks</c:v>
                </c:pt>
                <c:pt idx="10">
                  <c:v>Casinos</c:v>
                </c:pt>
                <c:pt idx="11">
                  <c:v>Concerts</c:v>
                </c:pt>
                <c:pt idx="12">
                  <c:v>Sporting events</c:v>
                </c:pt>
                <c:pt idx="13">
                  <c:v>Live theatre performances</c:v>
                </c:pt>
                <c:pt idx="14">
                  <c:v>Trade shows</c:v>
                </c:pt>
              </c:strCache>
            </c:strRef>
          </c:cat>
          <c:val>
            <c:numRef>
              <c:f>Sheet1!$B$2:$B$16</c:f>
              <c:numCache>
                <c:formatCode>0%</c:formatCode>
                <c:ptCount val="15"/>
                <c:pt idx="0">
                  <c:v>0.13429996</c:v>
                </c:pt>
                <c:pt idx="1">
                  <c:v>0.23181667</c:v>
                </c:pt>
                <c:pt idx="2">
                  <c:v>0.21770407</c:v>
                </c:pt>
                <c:pt idx="3">
                  <c:v>0.25967463000000002</c:v>
                </c:pt>
                <c:pt idx="4">
                  <c:v>0.25615577</c:v>
                </c:pt>
                <c:pt idx="5">
                  <c:v>0.28426774999999999</c:v>
                </c:pt>
                <c:pt idx="6">
                  <c:v>0.27828792000000002</c:v>
                </c:pt>
                <c:pt idx="7">
                  <c:v>0.27502544000000001</c:v>
                </c:pt>
                <c:pt idx="8">
                  <c:v>0.30216436000000002</c:v>
                </c:pt>
                <c:pt idx="9">
                  <c:v>0.30568881999999997</c:v>
                </c:pt>
                <c:pt idx="10">
                  <c:v>0.39085581000000003</c:v>
                </c:pt>
                <c:pt idx="11">
                  <c:v>0.33336620000000011</c:v>
                </c:pt>
                <c:pt idx="12">
                  <c:v>0.40707286999999998</c:v>
                </c:pt>
                <c:pt idx="13">
                  <c:v>0.35744851</c:v>
                </c:pt>
                <c:pt idx="14">
                  <c:v>0.47582385999999999</c:v>
                </c:pt>
              </c:numCache>
            </c:numRef>
          </c:val>
          <c:extLst>
            <c:ext xmlns:c16="http://schemas.microsoft.com/office/drawing/2014/chart" uri="{C3380CC4-5D6E-409C-BE32-E72D297353CC}">
              <c16:uniqueId val="{00000001-C112-C241-983E-AF48275601B8}"/>
            </c:ext>
          </c:extLst>
        </c:ser>
        <c:ser>
          <c:idx val="1"/>
          <c:order val="1"/>
          <c:tx>
            <c:strRef>
              <c:f>Sheet1!$C$1</c:f>
              <c:strCache>
                <c:ptCount val="1"/>
                <c:pt idx="0">
                  <c:v>Not too likely</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Beach or lake</c:v>
                </c:pt>
                <c:pt idx="1">
                  <c:v>National or state parks (e.g., Yellowstone, Grand Canyon)</c:v>
                </c:pt>
                <c:pt idx="2">
                  <c:v>Museums</c:v>
                </c:pt>
                <c:pt idx="3">
                  <c:v>Movie theaters</c:v>
                </c:pt>
                <c:pt idx="4">
                  <c:v>Zoos</c:v>
                </c:pt>
                <c:pt idx="5">
                  <c:v>Fairs</c:v>
                </c:pt>
                <c:pt idx="6">
                  <c:v>Local festivals / block parties</c:v>
                </c:pt>
                <c:pt idx="7">
                  <c:v>Resorts</c:v>
                </c:pt>
                <c:pt idx="8">
                  <c:v>"Destination cities" such as Las Vegas or New York</c:v>
                </c:pt>
                <c:pt idx="9">
                  <c:v>Amusement parks</c:v>
                </c:pt>
                <c:pt idx="10">
                  <c:v>Casinos</c:v>
                </c:pt>
                <c:pt idx="11">
                  <c:v>Concerts</c:v>
                </c:pt>
                <c:pt idx="12">
                  <c:v>Sporting events</c:v>
                </c:pt>
                <c:pt idx="13">
                  <c:v>Live theatre performances</c:v>
                </c:pt>
                <c:pt idx="14">
                  <c:v>Trade shows</c:v>
                </c:pt>
              </c:strCache>
            </c:strRef>
          </c:cat>
          <c:val>
            <c:numRef>
              <c:f>Sheet1!$C$2:$C$16</c:f>
              <c:numCache>
                <c:formatCode>0%</c:formatCode>
                <c:ptCount val="15"/>
                <c:pt idx="0">
                  <c:v>0.10643466</c:v>
                </c:pt>
                <c:pt idx="1">
                  <c:v>0.20130533</c:v>
                </c:pt>
                <c:pt idx="2">
                  <c:v>0.22260422999999999</c:v>
                </c:pt>
                <c:pt idx="3">
                  <c:v>0.22009002</c:v>
                </c:pt>
                <c:pt idx="4">
                  <c:v>0.23183445999999999</c:v>
                </c:pt>
                <c:pt idx="5">
                  <c:v>0.22090517000000001</c:v>
                </c:pt>
                <c:pt idx="6">
                  <c:v>0.23572615</c:v>
                </c:pt>
                <c:pt idx="7">
                  <c:v>0.24473528999999999</c:v>
                </c:pt>
                <c:pt idx="8">
                  <c:v>0.21850934999999999</c:v>
                </c:pt>
                <c:pt idx="9">
                  <c:v>0.21819431</c:v>
                </c:pt>
                <c:pt idx="10">
                  <c:v>0.17728100999999999</c:v>
                </c:pt>
                <c:pt idx="11">
                  <c:v>0.23771993999999999</c:v>
                </c:pt>
                <c:pt idx="12">
                  <c:v>0.21419574999999999</c:v>
                </c:pt>
                <c:pt idx="13">
                  <c:v>0.31479477</c:v>
                </c:pt>
                <c:pt idx="14">
                  <c:v>0.27505637999999999</c:v>
                </c:pt>
              </c:numCache>
            </c:numRef>
          </c:val>
          <c:extLst>
            <c:ext xmlns:c16="http://schemas.microsoft.com/office/drawing/2014/chart" uri="{C3380CC4-5D6E-409C-BE32-E72D297353CC}">
              <c16:uniqueId val="{00000002-C112-C241-983E-AF48275601B8}"/>
            </c:ext>
          </c:extLst>
        </c:ser>
        <c:ser>
          <c:idx val="2"/>
          <c:order val="2"/>
          <c:tx>
            <c:strRef>
              <c:f>Sheet1!$D$1</c:f>
              <c:strCache>
                <c:ptCount val="1"/>
                <c:pt idx="0">
                  <c:v>Somewhat likely</c:v>
                </c:pt>
              </c:strCache>
            </c:strRef>
          </c:tx>
          <c:spPr>
            <a:solidFill>
              <a:schemeClr val="accent4">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Beach or lake</c:v>
                </c:pt>
                <c:pt idx="1">
                  <c:v>National or state parks (e.g., Yellowstone, Grand Canyon)</c:v>
                </c:pt>
                <c:pt idx="2">
                  <c:v>Museums</c:v>
                </c:pt>
                <c:pt idx="3">
                  <c:v>Movie theaters</c:v>
                </c:pt>
                <c:pt idx="4">
                  <c:v>Zoos</c:v>
                </c:pt>
                <c:pt idx="5">
                  <c:v>Fairs</c:v>
                </c:pt>
                <c:pt idx="6">
                  <c:v>Local festivals / block parties</c:v>
                </c:pt>
                <c:pt idx="7">
                  <c:v>Resorts</c:v>
                </c:pt>
                <c:pt idx="8">
                  <c:v>"Destination cities" such as Las Vegas or New York</c:v>
                </c:pt>
                <c:pt idx="9">
                  <c:v>Amusement parks</c:v>
                </c:pt>
                <c:pt idx="10">
                  <c:v>Casinos</c:v>
                </c:pt>
                <c:pt idx="11">
                  <c:v>Concerts</c:v>
                </c:pt>
                <c:pt idx="12">
                  <c:v>Sporting events</c:v>
                </c:pt>
                <c:pt idx="13">
                  <c:v>Live theatre performances</c:v>
                </c:pt>
                <c:pt idx="14">
                  <c:v>Trade shows</c:v>
                </c:pt>
              </c:strCache>
            </c:strRef>
          </c:cat>
          <c:val>
            <c:numRef>
              <c:f>Sheet1!$D$2:$D$16</c:f>
              <c:numCache>
                <c:formatCode>0%</c:formatCode>
                <c:ptCount val="15"/>
                <c:pt idx="0">
                  <c:v>0.33890566999999999</c:v>
                </c:pt>
                <c:pt idx="1">
                  <c:v>0.31654771999999998</c:v>
                </c:pt>
                <c:pt idx="2">
                  <c:v>0.35410022000000002</c:v>
                </c:pt>
                <c:pt idx="3">
                  <c:v>0.29275986999999998</c:v>
                </c:pt>
                <c:pt idx="4">
                  <c:v>0.29893524999999999</c:v>
                </c:pt>
                <c:pt idx="5">
                  <c:v>0.33390355999999999</c:v>
                </c:pt>
                <c:pt idx="6">
                  <c:v>0.30171071999999999</c:v>
                </c:pt>
                <c:pt idx="7">
                  <c:v>0.26695500999999999</c:v>
                </c:pt>
                <c:pt idx="8">
                  <c:v>0.26397184000000001</c:v>
                </c:pt>
                <c:pt idx="9">
                  <c:v>0.26073434000000001</c:v>
                </c:pt>
                <c:pt idx="10">
                  <c:v>0.23599059999999999</c:v>
                </c:pt>
                <c:pt idx="11">
                  <c:v>0.25207470999999998</c:v>
                </c:pt>
                <c:pt idx="12">
                  <c:v>0.22147036</c:v>
                </c:pt>
                <c:pt idx="13">
                  <c:v>0.21717374</c:v>
                </c:pt>
                <c:pt idx="14">
                  <c:v>0.15939791</c:v>
                </c:pt>
              </c:numCache>
            </c:numRef>
          </c:val>
          <c:extLst>
            <c:ext xmlns:c16="http://schemas.microsoft.com/office/drawing/2014/chart" uri="{C3380CC4-5D6E-409C-BE32-E72D297353CC}">
              <c16:uniqueId val="{00000003-C112-C241-983E-AF48275601B8}"/>
            </c:ext>
          </c:extLst>
        </c:ser>
        <c:ser>
          <c:idx val="3"/>
          <c:order val="3"/>
          <c:tx>
            <c:strRef>
              <c:f>Sheet1!$E$1</c:f>
              <c:strCache>
                <c:ptCount val="1"/>
                <c:pt idx="0">
                  <c:v>Very likely</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Beach or lake</c:v>
                </c:pt>
                <c:pt idx="1">
                  <c:v>National or state parks (e.g., Yellowstone, Grand Canyon)</c:v>
                </c:pt>
                <c:pt idx="2">
                  <c:v>Museums</c:v>
                </c:pt>
                <c:pt idx="3">
                  <c:v>Movie theaters</c:v>
                </c:pt>
                <c:pt idx="4">
                  <c:v>Zoos</c:v>
                </c:pt>
                <c:pt idx="5">
                  <c:v>Fairs</c:v>
                </c:pt>
                <c:pt idx="6">
                  <c:v>Local festivals / block parties</c:v>
                </c:pt>
                <c:pt idx="7">
                  <c:v>Resorts</c:v>
                </c:pt>
                <c:pt idx="8">
                  <c:v>"Destination cities" such as Las Vegas or New York</c:v>
                </c:pt>
                <c:pt idx="9">
                  <c:v>Amusement parks</c:v>
                </c:pt>
                <c:pt idx="10">
                  <c:v>Casinos</c:v>
                </c:pt>
                <c:pt idx="11">
                  <c:v>Concerts</c:v>
                </c:pt>
                <c:pt idx="12">
                  <c:v>Sporting events</c:v>
                </c:pt>
                <c:pt idx="13">
                  <c:v>Live theatre performances</c:v>
                </c:pt>
                <c:pt idx="14">
                  <c:v>Trade shows</c:v>
                </c:pt>
              </c:strCache>
            </c:strRef>
          </c:cat>
          <c:val>
            <c:numRef>
              <c:f>Sheet1!$E$2:$E$16</c:f>
              <c:numCache>
                <c:formatCode>0%</c:formatCode>
                <c:ptCount val="15"/>
                <c:pt idx="0">
                  <c:v>0.42035971000000011</c:v>
                </c:pt>
                <c:pt idx="1">
                  <c:v>0.25033028000000002</c:v>
                </c:pt>
                <c:pt idx="2">
                  <c:v>0.20559147</c:v>
                </c:pt>
                <c:pt idx="3">
                  <c:v>0.22747548000000001</c:v>
                </c:pt>
                <c:pt idx="4">
                  <c:v>0.21307451999999999</c:v>
                </c:pt>
                <c:pt idx="5">
                  <c:v>0.16092351999999999</c:v>
                </c:pt>
                <c:pt idx="6">
                  <c:v>0.18427520999999999</c:v>
                </c:pt>
                <c:pt idx="7">
                  <c:v>0.21328426</c:v>
                </c:pt>
                <c:pt idx="8">
                  <c:v>0.21535445</c:v>
                </c:pt>
                <c:pt idx="9">
                  <c:v>0.21538252999999999</c:v>
                </c:pt>
                <c:pt idx="10">
                  <c:v>0.19587257</c:v>
                </c:pt>
                <c:pt idx="11">
                  <c:v>0.17683915</c:v>
                </c:pt>
                <c:pt idx="12">
                  <c:v>0.15726101000000001</c:v>
                </c:pt>
                <c:pt idx="13">
                  <c:v>0.11058298</c:v>
                </c:pt>
                <c:pt idx="14">
                  <c:v>8.9721849999999992E-2</c:v>
                </c:pt>
              </c:numCache>
            </c:numRef>
          </c:val>
          <c:extLst>
            <c:ext xmlns:c16="http://schemas.microsoft.com/office/drawing/2014/chart" uri="{C3380CC4-5D6E-409C-BE32-E72D297353CC}">
              <c16:uniqueId val="{00000004-C112-C241-983E-AF48275601B8}"/>
            </c:ext>
          </c:extLst>
        </c:ser>
        <c:dLbls>
          <c:showLegendKey val="0"/>
          <c:showVal val="0"/>
          <c:showCatName val="0"/>
          <c:showSerName val="0"/>
          <c:showPercent val="0"/>
          <c:showBubbleSize val="0"/>
        </c:dLbls>
        <c:gapWidth val="70"/>
        <c:overlap val="100"/>
        <c:axId val="204662272"/>
        <c:axId val="197963712"/>
      </c:barChart>
      <c:catAx>
        <c:axId val="2046622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crossAx val="197963712"/>
        <c:crosses val="autoZero"/>
        <c:auto val="1"/>
        <c:lblAlgn val="ctr"/>
        <c:lblOffset val="100"/>
        <c:noMultiLvlLbl val="0"/>
      </c:catAx>
      <c:valAx>
        <c:axId val="197963712"/>
        <c:scaling>
          <c:orientation val="minMax"/>
          <c:max val="1.1000000000000001"/>
          <c:min val="0"/>
        </c:scaling>
        <c:delete val="1"/>
        <c:axPos val="t"/>
        <c:numFmt formatCode="0%" sourceLinked="1"/>
        <c:majorTickMark val="out"/>
        <c:minorTickMark val="none"/>
        <c:tickLblPos val="nextTo"/>
        <c:crossAx val="204662272"/>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legendEntry>
      <c:layout>
        <c:manualLayout>
          <c:xMode val="edge"/>
          <c:yMode val="edge"/>
          <c:x val="0.22989049253297417"/>
          <c:y val="6.0543196505576493E-3"/>
          <c:w val="0.58100326133260705"/>
          <c:h val="5.9510104855225496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a:solidFill>
            <a:schemeClr val="tx1"/>
          </a:solidFill>
          <a:latin typeface="Helvetica" pitchFamily="2" charset="0"/>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19146256575734E-3"/>
          <c:y val="0"/>
          <c:w val="0.99736170748684849"/>
          <c:h val="1"/>
        </c:manualLayout>
      </c:layout>
      <c:barChart>
        <c:barDir val="col"/>
        <c:grouping val="clustered"/>
        <c:varyColors val="0"/>
        <c:ser>
          <c:idx val="0"/>
          <c:order val="0"/>
          <c:tx>
            <c:strRef>
              <c:f>Sheet1!$B$1</c:f>
              <c:strCache>
                <c:ptCount val="1"/>
                <c:pt idx="0">
                  <c:v>Summer 2022</c:v>
                </c:pt>
              </c:strCache>
            </c:strRef>
          </c:tx>
          <c:spPr>
            <a:solidFill>
              <a:schemeClr val="accent1"/>
            </a:solidFill>
            <a:ln>
              <a:noFill/>
            </a:ln>
            <a:effectLst/>
          </c:spPr>
          <c:invertIfNegative val="0"/>
          <c:dPt>
            <c:idx val="7"/>
            <c:invertIfNegative val="0"/>
            <c:bubble3D val="0"/>
            <c:spPr>
              <a:solidFill>
                <a:schemeClr val="accent1"/>
              </a:solidFill>
              <a:ln>
                <a:noFill/>
              </a:ln>
              <a:effectLst/>
            </c:spPr>
            <c:extLst>
              <c:ext xmlns:c16="http://schemas.microsoft.com/office/drawing/2014/chart" uri="{C3380CC4-5D6E-409C-BE32-E72D297353CC}">
                <c16:uniqueId val="{00000001-EAF0-914F-B2E7-20D52EC3D001}"/>
              </c:ext>
            </c:extLst>
          </c:dPt>
          <c:dPt>
            <c:idx val="12"/>
            <c:invertIfNegative val="0"/>
            <c:bubble3D val="0"/>
            <c:spPr>
              <a:solidFill>
                <a:schemeClr val="accent1"/>
              </a:solidFill>
              <a:ln>
                <a:noFill/>
              </a:ln>
              <a:effectLst/>
            </c:spPr>
            <c:extLst>
              <c:ext xmlns:c16="http://schemas.microsoft.com/office/drawing/2014/chart" uri="{C3380CC4-5D6E-409C-BE32-E72D297353CC}">
                <c16:uniqueId val="{00000003-EAF0-914F-B2E7-20D52EC3D001}"/>
              </c:ext>
            </c:extLst>
          </c:dPt>
          <c:dLbls>
            <c:dLbl>
              <c:idx val="3"/>
              <c:layout>
                <c:manualLayout>
                  <c:x val="1.8073474640414622E-4"/>
                  <c:y val="2.593022074180178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AF0-914F-B2E7-20D52EC3D001}"/>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Millennial
Women</c:v>
                </c:pt>
                <c:pt idx="1">
                  <c:v>Millenniel
Men</c:v>
                </c:pt>
                <c:pt idx="2">
                  <c:v>Urban 1M+
Millennial</c:v>
                </c:pt>
                <c:pt idx="4">
                  <c:v>Boomer+</c:v>
                </c:pt>
                <c:pt idx="5">
                  <c:v>Gen X</c:v>
                </c:pt>
                <c:pt idx="6">
                  <c:v>Millennial</c:v>
                </c:pt>
                <c:pt idx="7">
                  <c:v>Gen Z</c:v>
                </c:pt>
                <c:pt idx="9">
                  <c:v>Rural</c:v>
                </c:pt>
                <c:pt idx="10">
                  <c:v>Suburban</c:v>
                </c:pt>
                <c:pt idx="11">
                  <c:v>Urban
&lt;1M</c:v>
                </c:pt>
                <c:pt idx="12">
                  <c:v>Urban
1M+</c:v>
                </c:pt>
                <c:pt idx="14">
                  <c:v>Women</c:v>
                </c:pt>
                <c:pt idx="15">
                  <c:v>Men</c:v>
                </c:pt>
                <c:pt idx="17">
                  <c:v>General Public</c:v>
                </c:pt>
              </c:strCache>
            </c:strRef>
          </c:cat>
          <c:val>
            <c:numRef>
              <c:f>Sheet1!$B$2:$B$19</c:f>
              <c:numCache>
                <c:formatCode>0%</c:formatCode>
                <c:ptCount val="18"/>
                <c:pt idx="0">
                  <c:v>0.35371863999999997</c:v>
                </c:pt>
                <c:pt idx="1">
                  <c:v>0.61909446000000001</c:v>
                </c:pt>
                <c:pt idx="2">
                  <c:v>0.66460167999999997</c:v>
                </c:pt>
                <c:pt idx="4">
                  <c:v>0.36257274</c:v>
                </c:pt>
                <c:pt idx="5">
                  <c:v>0.40973320000000002</c:v>
                </c:pt>
                <c:pt idx="6">
                  <c:v>0.47639790999999998</c:v>
                </c:pt>
                <c:pt idx="7">
                  <c:v>0.42106839000000001</c:v>
                </c:pt>
                <c:pt idx="9">
                  <c:v>0.41614319</c:v>
                </c:pt>
                <c:pt idx="10">
                  <c:v>0.38812067999999988</c:v>
                </c:pt>
                <c:pt idx="11">
                  <c:v>0.33809476999999999</c:v>
                </c:pt>
                <c:pt idx="12">
                  <c:v>0.54628734999999995</c:v>
                </c:pt>
                <c:pt idx="14">
                  <c:v>0.35887732999999999</c:v>
                </c:pt>
                <c:pt idx="15">
                  <c:v>0.48807696</c:v>
                </c:pt>
                <c:pt idx="17">
                  <c:v>0.41885204999999998</c:v>
                </c:pt>
              </c:numCache>
            </c:numRef>
          </c:val>
          <c:extLst>
            <c:ext xmlns:c16="http://schemas.microsoft.com/office/drawing/2014/chart" uri="{C3380CC4-5D6E-409C-BE32-E72D297353CC}">
              <c16:uniqueId val="{00000005-EAF0-914F-B2E7-20D52EC3D001}"/>
            </c:ext>
          </c:extLst>
        </c:ser>
        <c:dLbls>
          <c:showLegendKey val="0"/>
          <c:showVal val="0"/>
          <c:showCatName val="0"/>
          <c:showSerName val="0"/>
          <c:showPercent val="0"/>
          <c:showBubbleSize val="0"/>
        </c:dLbls>
        <c:gapWidth val="70"/>
        <c:axId val="204662272"/>
        <c:axId val="197963712"/>
      </c:barChart>
      <c:catAx>
        <c:axId val="204662272"/>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Helvetica" pitchFamily="2" charset="0"/>
                <a:ea typeface="+mn-ea"/>
                <a:cs typeface="+mn-cs"/>
              </a:defRPr>
            </a:pPr>
            <a:endParaRPr lang="en-US"/>
          </a:p>
        </c:txPr>
        <c:crossAx val="197963712"/>
        <c:crosses val="autoZero"/>
        <c:auto val="1"/>
        <c:lblAlgn val="ctr"/>
        <c:lblOffset val="100"/>
        <c:noMultiLvlLbl val="0"/>
      </c:catAx>
      <c:valAx>
        <c:axId val="197963712"/>
        <c:scaling>
          <c:orientation val="minMax"/>
          <c:max val="1.1000000000000001"/>
          <c:min val="0"/>
        </c:scaling>
        <c:delete val="1"/>
        <c:axPos val="r"/>
        <c:numFmt formatCode="0%" sourceLinked="1"/>
        <c:majorTickMark val="out"/>
        <c:minorTickMark val="none"/>
        <c:tickLblPos val="nextTo"/>
        <c:crossAx val="204662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i="0">
          <a:solidFill>
            <a:schemeClr val="tx1"/>
          </a:solidFill>
          <a:latin typeface="Helvetica" pitchFamily="2" charset="0"/>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7701613468261"/>
          <c:y val="0.11507906948847406"/>
          <c:w val="0.83382298386531739"/>
          <c:h val="0.88492093051152609"/>
        </c:manualLayout>
      </c:layout>
      <c:barChart>
        <c:barDir val="col"/>
        <c:grouping val="stacked"/>
        <c:varyColors val="0"/>
        <c:ser>
          <c:idx val="0"/>
          <c:order val="0"/>
          <c:tx>
            <c:strRef>
              <c:f>Sheet1!$B$1</c:f>
              <c:strCache>
                <c:ptCount val="1"/>
                <c:pt idx="0">
                  <c:v>Not at all</c:v>
                </c:pt>
              </c:strCache>
            </c:strRef>
          </c:tx>
          <c:spPr>
            <a:solidFill>
              <a:schemeClr val="accent2"/>
            </a:solidFill>
            <a:ln>
              <a:noFill/>
            </a:ln>
            <a:effectLst/>
          </c:spPr>
          <c:invertIfNegative val="0"/>
          <c:dLbls>
            <c:dLbl>
              <c:idx val="0"/>
              <c:layout>
                <c:manualLayout>
                  <c:x val="3.5234445934176138E-3"/>
                  <c:y val="2.744045199765297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4C4-4611-BE6A-CF25C434E55B}"/>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Graduations</c:v>
                </c:pt>
                <c:pt idx="1">
                  <c:v>Weddings</c:v>
                </c:pt>
                <c:pt idx="2">
                  <c:v>Father's Day</c:v>
                </c:pt>
                <c:pt idx="3">
                  <c:v>Mother's Day</c:v>
                </c:pt>
              </c:strCache>
            </c:strRef>
          </c:cat>
          <c:val>
            <c:numRef>
              <c:f>Sheet1!$B$2:$B$5</c:f>
              <c:numCache>
                <c:formatCode>0%</c:formatCode>
                <c:ptCount val="4"/>
                <c:pt idx="0">
                  <c:v>0.50399757000000001</c:v>
                </c:pt>
                <c:pt idx="1">
                  <c:v>0.50613717999999996</c:v>
                </c:pt>
                <c:pt idx="2">
                  <c:v>0.47711810999999998</c:v>
                </c:pt>
                <c:pt idx="3">
                  <c:v>0.43283639000000002</c:v>
                </c:pt>
              </c:numCache>
            </c:numRef>
          </c:val>
          <c:extLst>
            <c:ext xmlns:c16="http://schemas.microsoft.com/office/drawing/2014/chart" uri="{C3380CC4-5D6E-409C-BE32-E72D297353CC}">
              <c16:uniqueId val="{00000001-936E-4F49-9888-88F0E6A2A029}"/>
            </c:ext>
          </c:extLst>
        </c:ser>
        <c:ser>
          <c:idx val="1"/>
          <c:order val="1"/>
          <c:tx>
            <c:strRef>
              <c:f>Sheet1!$C$1</c:f>
              <c:strCache>
                <c:ptCount val="1"/>
                <c:pt idx="0">
                  <c:v>Very little</c:v>
                </c:pt>
              </c:strCache>
            </c:strRef>
          </c:tx>
          <c:spPr>
            <a:solidFill>
              <a:schemeClr val="accent2">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Graduations</c:v>
                </c:pt>
                <c:pt idx="1">
                  <c:v>Weddings</c:v>
                </c:pt>
                <c:pt idx="2">
                  <c:v>Father's Day</c:v>
                </c:pt>
                <c:pt idx="3">
                  <c:v>Mother's Day</c:v>
                </c:pt>
              </c:strCache>
            </c:strRef>
          </c:cat>
          <c:val>
            <c:numRef>
              <c:f>Sheet1!$C$2:$C$5</c:f>
              <c:numCache>
                <c:formatCode>0%</c:formatCode>
                <c:ptCount val="4"/>
                <c:pt idx="0">
                  <c:v>0.21349307000000001</c:v>
                </c:pt>
                <c:pt idx="1">
                  <c:v>0.18433585</c:v>
                </c:pt>
                <c:pt idx="2">
                  <c:v>0.19285282000000001</c:v>
                </c:pt>
                <c:pt idx="3">
                  <c:v>0.17886948</c:v>
                </c:pt>
              </c:numCache>
            </c:numRef>
          </c:val>
          <c:extLst>
            <c:ext xmlns:c16="http://schemas.microsoft.com/office/drawing/2014/chart" uri="{C3380CC4-5D6E-409C-BE32-E72D297353CC}">
              <c16:uniqueId val="{00000002-936E-4F49-9888-88F0E6A2A029}"/>
            </c:ext>
          </c:extLst>
        </c:ser>
        <c:ser>
          <c:idx val="2"/>
          <c:order val="2"/>
          <c:tx>
            <c:strRef>
              <c:f>Sheet1!$D$1</c:f>
              <c:strCache>
                <c:ptCount val="1"/>
                <c:pt idx="0">
                  <c:v>Somewhat</c:v>
                </c:pt>
              </c:strCache>
            </c:strRef>
          </c:tx>
          <c:spPr>
            <a:solidFill>
              <a:schemeClr val="accent4">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Graduations</c:v>
                </c:pt>
                <c:pt idx="1">
                  <c:v>Weddings</c:v>
                </c:pt>
                <c:pt idx="2">
                  <c:v>Father's Day</c:v>
                </c:pt>
                <c:pt idx="3">
                  <c:v>Mother's Day</c:v>
                </c:pt>
              </c:strCache>
            </c:strRef>
          </c:cat>
          <c:val>
            <c:numRef>
              <c:f>Sheet1!$D$2:$D$5</c:f>
              <c:numCache>
                <c:formatCode>0%</c:formatCode>
                <c:ptCount val="4"/>
                <c:pt idx="0">
                  <c:v>0.18098316</c:v>
                </c:pt>
                <c:pt idx="1">
                  <c:v>0.18778528999999999</c:v>
                </c:pt>
                <c:pt idx="2">
                  <c:v>0.20245618000000001</c:v>
                </c:pt>
                <c:pt idx="3">
                  <c:v>0.22166548999999999</c:v>
                </c:pt>
              </c:numCache>
            </c:numRef>
          </c:val>
          <c:extLst>
            <c:ext xmlns:c16="http://schemas.microsoft.com/office/drawing/2014/chart" uri="{C3380CC4-5D6E-409C-BE32-E72D297353CC}">
              <c16:uniqueId val="{00000003-936E-4F49-9888-88F0E6A2A029}"/>
            </c:ext>
          </c:extLst>
        </c:ser>
        <c:ser>
          <c:idx val="3"/>
          <c:order val="3"/>
          <c:tx>
            <c:strRef>
              <c:f>Sheet1!$E$1</c:f>
              <c:strCache>
                <c:ptCount val="1"/>
                <c:pt idx="0">
                  <c:v>Very much</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Graduations</c:v>
                </c:pt>
                <c:pt idx="1">
                  <c:v>Weddings</c:v>
                </c:pt>
                <c:pt idx="2">
                  <c:v>Father's Day</c:v>
                </c:pt>
                <c:pt idx="3">
                  <c:v>Mother's Day</c:v>
                </c:pt>
              </c:strCache>
            </c:strRef>
          </c:cat>
          <c:val>
            <c:numRef>
              <c:f>Sheet1!$E$2:$E$5</c:f>
              <c:numCache>
                <c:formatCode>0%</c:formatCode>
                <c:ptCount val="4"/>
                <c:pt idx="0">
                  <c:v>0.10152619</c:v>
                </c:pt>
                <c:pt idx="1">
                  <c:v>0.12174167</c:v>
                </c:pt>
                <c:pt idx="2">
                  <c:v>0.12757288</c:v>
                </c:pt>
                <c:pt idx="3">
                  <c:v>0.16662863</c:v>
                </c:pt>
              </c:numCache>
            </c:numRef>
          </c:val>
          <c:extLst>
            <c:ext xmlns:c16="http://schemas.microsoft.com/office/drawing/2014/chart" uri="{C3380CC4-5D6E-409C-BE32-E72D297353CC}">
              <c16:uniqueId val="{00000004-936E-4F49-9888-88F0E6A2A029}"/>
            </c:ext>
          </c:extLst>
        </c:ser>
        <c:ser>
          <c:idx val="4"/>
          <c:order val="4"/>
          <c:tx>
            <c:strRef>
              <c:f>Sheet1!$F$1</c:f>
              <c:strCache>
                <c:ptCount val="1"/>
                <c:pt idx="0">
                  <c:v>Very much/Somewhat (Net)</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4"/>
                    </a:solidFill>
                    <a:latin typeface="Helvetica" pitchFamily="2"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Graduations</c:v>
                </c:pt>
                <c:pt idx="1">
                  <c:v>Weddings</c:v>
                </c:pt>
                <c:pt idx="2">
                  <c:v>Father's Day</c:v>
                </c:pt>
                <c:pt idx="3">
                  <c:v>Mother's Day</c:v>
                </c:pt>
              </c:strCache>
            </c:strRef>
          </c:cat>
          <c:val>
            <c:numRef>
              <c:f>Sheet1!$F$2:$F$5</c:f>
              <c:numCache>
                <c:formatCode>0%</c:formatCode>
                <c:ptCount val="4"/>
                <c:pt idx="0">
                  <c:v>0.28250935999999999</c:v>
                </c:pt>
                <c:pt idx="1">
                  <c:v>0.30952697000000001</c:v>
                </c:pt>
                <c:pt idx="2">
                  <c:v>0.33002906999999998</c:v>
                </c:pt>
                <c:pt idx="3">
                  <c:v>0.38829413000000002</c:v>
                </c:pt>
              </c:numCache>
            </c:numRef>
          </c:val>
          <c:extLst>
            <c:ext xmlns:c16="http://schemas.microsoft.com/office/drawing/2014/chart" uri="{C3380CC4-5D6E-409C-BE32-E72D297353CC}">
              <c16:uniqueId val="{00000005-936E-4F49-9888-88F0E6A2A029}"/>
            </c:ext>
          </c:extLst>
        </c:ser>
        <c:dLbls>
          <c:showLegendKey val="0"/>
          <c:showVal val="0"/>
          <c:showCatName val="0"/>
          <c:showSerName val="0"/>
          <c:showPercent val="0"/>
          <c:showBubbleSize val="0"/>
        </c:dLbls>
        <c:gapWidth val="175"/>
        <c:overlap val="100"/>
        <c:axId val="204662272"/>
        <c:axId val="197963712"/>
      </c:barChart>
      <c:catAx>
        <c:axId val="204662272"/>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crossAx val="197963712"/>
        <c:crosses val="autoZero"/>
        <c:auto val="1"/>
        <c:lblAlgn val="ctr"/>
        <c:lblOffset val="100"/>
        <c:noMultiLvlLbl val="0"/>
      </c:catAx>
      <c:valAx>
        <c:axId val="197963712"/>
        <c:scaling>
          <c:orientation val="minMax"/>
          <c:max val="1.1000000000000001"/>
          <c:min val="0"/>
        </c:scaling>
        <c:delete val="1"/>
        <c:axPos val="r"/>
        <c:numFmt formatCode="0%" sourceLinked="1"/>
        <c:majorTickMark val="out"/>
        <c:minorTickMark val="none"/>
        <c:tickLblPos val="nextTo"/>
        <c:crossAx val="204662272"/>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1200" b="1" i="0" u="none" strike="noStrike" kern="1200" baseline="0">
                <a:solidFill>
                  <a:schemeClr val="accent4"/>
                </a:solidFill>
                <a:latin typeface="Helvetica" pitchFamily="2" charset="0"/>
                <a:ea typeface="+mn-ea"/>
                <a:cs typeface="+mn-cs"/>
              </a:defRPr>
            </a:pPr>
            <a:endParaRPr lang="en-US"/>
          </a:p>
        </c:txPr>
      </c:legendEntry>
      <c:layout>
        <c:manualLayout>
          <c:xMode val="edge"/>
          <c:yMode val="edge"/>
          <c:x val="5.9669398220217633E-3"/>
          <c:y val="0.3199287172901073"/>
          <c:w val="0.22566494154013056"/>
          <c:h val="0.37963791623497695"/>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a:solidFill>
            <a:schemeClr val="tx1"/>
          </a:solidFill>
          <a:latin typeface="Helvetica" pitchFamily="2" charset="0"/>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785835728764064"/>
          <c:y val="0"/>
          <c:w val="0.41658574110286822"/>
          <c:h val="1"/>
        </c:manualLayout>
      </c:layout>
      <c:barChart>
        <c:barDir val="bar"/>
        <c:grouping val="clustered"/>
        <c:varyColors val="0"/>
        <c:ser>
          <c:idx val="0"/>
          <c:order val="0"/>
          <c:tx>
            <c:strRef>
              <c:f>Sheet1!$B$1</c:f>
              <c:strCache>
                <c:ptCount val="1"/>
                <c:pt idx="0">
                  <c:v>Summer 2022</c:v>
                </c:pt>
              </c:strCache>
            </c:strRef>
          </c:tx>
          <c:spPr>
            <a:solidFill>
              <a:schemeClr val="accent2"/>
            </a:solidFill>
            <a:ln>
              <a:noFill/>
            </a:ln>
            <a:effectLst/>
          </c:spPr>
          <c:invertIfNegative val="0"/>
          <c:dPt>
            <c:idx val="7"/>
            <c:invertIfNegative val="0"/>
            <c:bubble3D val="0"/>
            <c:spPr>
              <a:solidFill>
                <a:schemeClr val="accent2"/>
              </a:solidFill>
              <a:ln>
                <a:noFill/>
              </a:ln>
              <a:effectLst/>
            </c:spPr>
            <c:extLst>
              <c:ext xmlns:c16="http://schemas.microsoft.com/office/drawing/2014/chart" uri="{C3380CC4-5D6E-409C-BE32-E72D297353CC}">
                <c16:uniqueId val="{00000001-3C55-FA41-82A0-636A8A000FB8}"/>
              </c:ext>
            </c:extLst>
          </c:dPt>
          <c:dPt>
            <c:idx val="12"/>
            <c:invertIfNegative val="0"/>
            <c:bubble3D val="0"/>
            <c:spPr>
              <a:solidFill>
                <a:schemeClr val="tx2"/>
              </a:solidFill>
              <a:ln>
                <a:noFill/>
              </a:ln>
              <a:effectLst/>
            </c:spPr>
            <c:extLst>
              <c:ext xmlns:c16="http://schemas.microsoft.com/office/drawing/2014/chart" uri="{C3380CC4-5D6E-409C-BE32-E72D297353CC}">
                <c16:uniqueId val="{00000005-3C55-FA41-82A0-636A8A000FB8}"/>
              </c:ext>
            </c:extLst>
          </c:dPt>
          <c:dLbls>
            <c:dLbl>
              <c:idx val="3"/>
              <c:layout>
                <c:manualLayout>
                  <c:x val="1.8073474640414622E-4"/>
                  <c:y val="2.593022074180178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C55-FA41-82A0-636A8A000FB8}"/>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Flowers</c:v>
                </c:pt>
                <c:pt idx="1">
                  <c:v>Gift cards</c:v>
                </c:pt>
                <c:pt idx="2">
                  <c:v>Chocolates, cakes or other sweets</c:v>
                </c:pt>
                <c:pt idx="3">
                  <c:v>Jewelry</c:v>
                </c:pt>
                <c:pt idx="4">
                  <c:v>Clothing, accessories, shoes</c:v>
                </c:pt>
                <c:pt idx="5">
                  <c:v>Cosmetics, Perfume or Cologne</c:v>
                </c:pt>
                <c:pt idx="6">
                  <c:v>Spa treatment(s)</c:v>
                </c:pt>
                <c:pt idx="7">
                  <c:v>Kitchen appliances or cookware</c:v>
                </c:pt>
                <c:pt idx="8">
                  <c:v>Personal technology</c:v>
                </c:pt>
                <c:pt idx="9">
                  <c:v>Home furnishings</c:v>
                </c:pt>
                <c:pt idx="10">
                  <c:v>Exercise equipment/Sport goods</c:v>
                </c:pt>
                <c:pt idx="11">
                  <c:v>Special event tickets</c:v>
                </c:pt>
                <c:pt idx="12">
                  <c:v>None of these</c:v>
                </c:pt>
              </c:strCache>
            </c:strRef>
          </c:cat>
          <c:val>
            <c:numRef>
              <c:f>Sheet1!$B$2:$B$14</c:f>
              <c:numCache>
                <c:formatCode>0%</c:formatCode>
                <c:ptCount val="13"/>
                <c:pt idx="0">
                  <c:v>0.34313124</c:v>
                </c:pt>
                <c:pt idx="1">
                  <c:v>0.23318073</c:v>
                </c:pt>
                <c:pt idx="2">
                  <c:v>0.20647177</c:v>
                </c:pt>
                <c:pt idx="3">
                  <c:v>0.13775883999999999</c:v>
                </c:pt>
                <c:pt idx="4">
                  <c:v>0.11044466999999999</c:v>
                </c:pt>
                <c:pt idx="5">
                  <c:v>0.10344721</c:v>
                </c:pt>
                <c:pt idx="6">
                  <c:v>9.6567029999999998E-2</c:v>
                </c:pt>
                <c:pt idx="7">
                  <c:v>4.757625E-2</c:v>
                </c:pt>
                <c:pt idx="8">
                  <c:v>3.5929799999999998E-2</c:v>
                </c:pt>
                <c:pt idx="9">
                  <c:v>3.2393980000000003E-2</c:v>
                </c:pt>
                <c:pt idx="10">
                  <c:v>2.4511979999999999E-2</c:v>
                </c:pt>
                <c:pt idx="11">
                  <c:v>2.1593640000000001E-2</c:v>
                </c:pt>
                <c:pt idx="12">
                  <c:v>0.28258587000000002</c:v>
                </c:pt>
              </c:numCache>
            </c:numRef>
          </c:val>
          <c:extLst>
            <c:ext xmlns:c16="http://schemas.microsoft.com/office/drawing/2014/chart" uri="{C3380CC4-5D6E-409C-BE32-E72D297353CC}">
              <c16:uniqueId val="{00000003-3C55-FA41-82A0-636A8A000FB8}"/>
            </c:ext>
          </c:extLst>
        </c:ser>
        <c:dLbls>
          <c:showLegendKey val="0"/>
          <c:showVal val="0"/>
          <c:showCatName val="0"/>
          <c:showSerName val="0"/>
          <c:showPercent val="0"/>
          <c:showBubbleSize val="0"/>
        </c:dLbls>
        <c:gapWidth val="70"/>
        <c:overlap val="-15"/>
        <c:axId val="204662272"/>
        <c:axId val="197963712"/>
      </c:barChart>
      <c:catAx>
        <c:axId val="2046622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crossAx val="197963712"/>
        <c:crosses val="autoZero"/>
        <c:auto val="1"/>
        <c:lblAlgn val="ctr"/>
        <c:lblOffset val="100"/>
        <c:noMultiLvlLbl val="0"/>
      </c:catAx>
      <c:valAx>
        <c:axId val="197963712"/>
        <c:scaling>
          <c:orientation val="minMax"/>
          <c:max val="1.1000000000000001"/>
          <c:min val="0"/>
        </c:scaling>
        <c:delete val="1"/>
        <c:axPos val="t"/>
        <c:numFmt formatCode="0%" sourceLinked="1"/>
        <c:majorTickMark val="out"/>
        <c:minorTickMark val="none"/>
        <c:tickLblPos val="nextTo"/>
        <c:crossAx val="204662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i="0">
          <a:solidFill>
            <a:schemeClr val="tx1"/>
          </a:solidFill>
          <a:latin typeface="Helvetica" pitchFamily="2" charset="0"/>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785835728764064"/>
          <c:y val="0"/>
          <c:w val="0.41658574110286822"/>
          <c:h val="1"/>
        </c:manualLayout>
      </c:layout>
      <c:barChart>
        <c:barDir val="bar"/>
        <c:grouping val="clustered"/>
        <c:varyColors val="0"/>
        <c:ser>
          <c:idx val="0"/>
          <c:order val="0"/>
          <c:tx>
            <c:strRef>
              <c:f>Sheet1!$B$1</c:f>
              <c:strCache>
                <c:ptCount val="1"/>
                <c:pt idx="0">
                  <c:v>Summer 2022</c:v>
                </c:pt>
              </c:strCache>
            </c:strRef>
          </c:tx>
          <c:spPr>
            <a:solidFill>
              <a:schemeClr val="accent4"/>
            </a:solidFill>
            <a:ln>
              <a:noFill/>
            </a:ln>
            <a:effectLst/>
          </c:spPr>
          <c:invertIfNegative val="0"/>
          <c:dPt>
            <c:idx val="7"/>
            <c:invertIfNegative val="0"/>
            <c:bubble3D val="0"/>
            <c:spPr>
              <a:solidFill>
                <a:schemeClr val="accent4"/>
              </a:solidFill>
              <a:ln>
                <a:noFill/>
              </a:ln>
              <a:effectLst/>
            </c:spPr>
            <c:extLst>
              <c:ext xmlns:c16="http://schemas.microsoft.com/office/drawing/2014/chart" uri="{C3380CC4-5D6E-409C-BE32-E72D297353CC}">
                <c16:uniqueId val="{00000001-D6A0-6142-84EA-BDC24DDB2843}"/>
              </c:ext>
            </c:extLst>
          </c:dPt>
          <c:dPt>
            <c:idx val="11"/>
            <c:invertIfNegative val="0"/>
            <c:bubble3D val="0"/>
            <c:spPr>
              <a:solidFill>
                <a:schemeClr val="tx2"/>
              </a:solidFill>
              <a:ln>
                <a:noFill/>
              </a:ln>
              <a:effectLst/>
            </c:spPr>
            <c:extLst>
              <c:ext xmlns:c16="http://schemas.microsoft.com/office/drawing/2014/chart" uri="{C3380CC4-5D6E-409C-BE32-E72D297353CC}">
                <c16:uniqueId val="{00000005-D6A0-6142-84EA-BDC24DDB2843}"/>
              </c:ext>
            </c:extLst>
          </c:dPt>
          <c:dLbls>
            <c:dLbl>
              <c:idx val="3"/>
              <c:layout>
                <c:manualLayout>
                  <c:x val="1.8073474640414622E-4"/>
                  <c:y val="2.593022074180178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6A0-6142-84EA-BDC24DDB2843}"/>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Gift cards</c:v>
                </c:pt>
                <c:pt idx="1">
                  <c:v>Tools</c:v>
                </c:pt>
                <c:pt idx="2">
                  <c:v>Clothing, accessories, shoes</c:v>
                </c:pt>
                <c:pt idx="3">
                  <c:v>Cologne</c:v>
                </c:pt>
                <c:pt idx="4">
                  <c:v>Liquor/wine/beer</c:v>
                </c:pt>
                <c:pt idx="5">
                  <c:v>Chocolates, cakes or other sweets</c:v>
                </c:pt>
                <c:pt idx="6">
                  <c:v>Personal technology</c:v>
                </c:pt>
                <c:pt idx="7">
                  <c:v>Home electronics</c:v>
                </c:pt>
                <c:pt idx="8">
                  <c:v>Special event tickets</c:v>
                </c:pt>
                <c:pt idx="9">
                  <c:v>Jewelry</c:v>
                </c:pt>
                <c:pt idx="10">
                  <c:v>Exercise equipment/Sport goods</c:v>
                </c:pt>
                <c:pt idx="11">
                  <c:v>None of these</c:v>
                </c:pt>
              </c:strCache>
            </c:strRef>
          </c:cat>
          <c:val>
            <c:numRef>
              <c:f>Sheet1!$B$2:$B$13</c:f>
              <c:numCache>
                <c:formatCode>0%</c:formatCode>
                <c:ptCount val="12"/>
                <c:pt idx="0">
                  <c:v>0.23732408999999999</c:v>
                </c:pt>
                <c:pt idx="1">
                  <c:v>0.16603633000000001</c:v>
                </c:pt>
                <c:pt idx="2">
                  <c:v>0.14818173000000001</c:v>
                </c:pt>
                <c:pt idx="3">
                  <c:v>0.12467032</c:v>
                </c:pt>
                <c:pt idx="4">
                  <c:v>0.10590442999999999</c:v>
                </c:pt>
                <c:pt idx="5">
                  <c:v>9.0398770000000003E-2</c:v>
                </c:pt>
                <c:pt idx="6">
                  <c:v>6.5853590000000004E-2</c:v>
                </c:pt>
                <c:pt idx="7">
                  <c:v>5.6259959999999998E-2</c:v>
                </c:pt>
                <c:pt idx="8">
                  <c:v>5.5279380000000003E-2</c:v>
                </c:pt>
                <c:pt idx="9">
                  <c:v>5.0309359999999997E-2</c:v>
                </c:pt>
                <c:pt idx="10">
                  <c:v>4.691012E-2</c:v>
                </c:pt>
                <c:pt idx="11">
                  <c:v>0.38090531999999999</c:v>
                </c:pt>
              </c:numCache>
            </c:numRef>
          </c:val>
          <c:extLst>
            <c:ext xmlns:c16="http://schemas.microsoft.com/office/drawing/2014/chart" uri="{C3380CC4-5D6E-409C-BE32-E72D297353CC}">
              <c16:uniqueId val="{00000003-D6A0-6142-84EA-BDC24DDB2843}"/>
            </c:ext>
          </c:extLst>
        </c:ser>
        <c:dLbls>
          <c:showLegendKey val="0"/>
          <c:showVal val="0"/>
          <c:showCatName val="0"/>
          <c:showSerName val="0"/>
          <c:showPercent val="0"/>
          <c:showBubbleSize val="0"/>
        </c:dLbls>
        <c:gapWidth val="70"/>
        <c:overlap val="-15"/>
        <c:axId val="204662272"/>
        <c:axId val="197963712"/>
      </c:barChart>
      <c:catAx>
        <c:axId val="2046622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crossAx val="197963712"/>
        <c:crosses val="autoZero"/>
        <c:auto val="1"/>
        <c:lblAlgn val="ctr"/>
        <c:lblOffset val="100"/>
        <c:noMultiLvlLbl val="0"/>
      </c:catAx>
      <c:valAx>
        <c:axId val="197963712"/>
        <c:scaling>
          <c:orientation val="minMax"/>
          <c:max val="1.1000000000000001"/>
          <c:min val="0"/>
        </c:scaling>
        <c:delete val="1"/>
        <c:axPos val="t"/>
        <c:numFmt formatCode="0%" sourceLinked="1"/>
        <c:majorTickMark val="out"/>
        <c:minorTickMark val="none"/>
        <c:tickLblPos val="nextTo"/>
        <c:crossAx val="204662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i="0">
          <a:solidFill>
            <a:schemeClr val="tx1"/>
          </a:solidFill>
          <a:latin typeface="Helvetica" pitchFamily="2" charset="0"/>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785835728764064"/>
          <c:y val="0"/>
          <c:w val="0.41658574110286822"/>
          <c:h val="1"/>
        </c:manualLayout>
      </c:layout>
      <c:barChart>
        <c:barDir val="bar"/>
        <c:grouping val="clustered"/>
        <c:varyColors val="0"/>
        <c:ser>
          <c:idx val="0"/>
          <c:order val="0"/>
          <c:tx>
            <c:strRef>
              <c:f>Sheet1!$B$1</c:f>
              <c:strCache>
                <c:ptCount val="1"/>
                <c:pt idx="0">
                  <c:v>Summer 2022</c:v>
                </c:pt>
              </c:strCache>
            </c:strRef>
          </c:tx>
          <c:spPr>
            <a:solidFill>
              <a:schemeClr val="accent1"/>
            </a:solidFill>
            <a:ln>
              <a:noFill/>
            </a:ln>
            <a:effectLst/>
          </c:spPr>
          <c:invertIfNegative val="0"/>
          <c:dPt>
            <c:idx val="7"/>
            <c:invertIfNegative val="0"/>
            <c:bubble3D val="0"/>
            <c:spPr>
              <a:solidFill>
                <a:schemeClr val="accent1"/>
              </a:solidFill>
              <a:ln>
                <a:noFill/>
              </a:ln>
              <a:effectLst/>
            </c:spPr>
            <c:extLst>
              <c:ext xmlns:c16="http://schemas.microsoft.com/office/drawing/2014/chart" uri="{C3380CC4-5D6E-409C-BE32-E72D297353CC}">
                <c16:uniqueId val="{00000001-3C55-FA41-82A0-636A8A000FB8}"/>
              </c:ext>
            </c:extLst>
          </c:dPt>
          <c:dPt>
            <c:idx val="11"/>
            <c:invertIfNegative val="0"/>
            <c:bubble3D val="0"/>
            <c:spPr>
              <a:solidFill>
                <a:schemeClr val="tx2"/>
              </a:solidFill>
              <a:ln>
                <a:noFill/>
              </a:ln>
              <a:effectLst/>
            </c:spPr>
            <c:extLst>
              <c:ext xmlns:c16="http://schemas.microsoft.com/office/drawing/2014/chart" uri="{C3380CC4-5D6E-409C-BE32-E72D297353CC}">
                <c16:uniqueId val="{00000001-4FD5-A44B-9BBE-8A7FBBEBF706}"/>
              </c:ext>
            </c:extLst>
          </c:dPt>
          <c:dLbls>
            <c:dLbl>
              <c:idx val="3"/>
              <c:layout>
                <c:manualLayout>
                  <c:x val="1.8073474640414622E-4"/>
                  <c:y val="2.593022074180178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C55-FA41-82A0-636A8A000FB8}"/>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Gift cards</c:v>
                </c:pt>
                <c:pt idx="1">
                  <c:v>Flowers</c:v>
                </c:pt>
                <c:pt idx="2">
                  <c:v>Personal technology</c:v>
                </c:pt>
                <c:pt idx="3">
                  <c:v>Clothing, accessories, shoes</c:v>
                </c:pt>
                <c:pt idx="4">
                  <c:v>Jewelry</c:v>
                </c:pt>
                <c:pt idx="5">
                  <c:v>Liquor/wine/beer</c:v>
                </c:pt>
                <c:pt idx="6">
                  <c:v>Vacation trip</c:v>
                </c:pt>
                <c:pt idx="7">
                  <c:v>Special event tickets</c:v>
                </c:pt>
                <c:pt idx="8">
                  <c:v>Cosmetics or Perfume</c:v>
                </c:pt>
                <c:pt idx="9">
                  <c:v>Home electronics</c:v>
                </c:pt>
                <c:pt idx="10">
                  <c:v>Home furnishings</c:v>
                </c:pt>
                <c:pt idx="11">
                  <c:v>None of these</c:v>
                </c:pt>
              </c:strCache>
            </c:strRef>
          </c:cat>
          <c:val>
            <c:numRef>
              <c:f>Sheet1!$B$2:$B$13</c:f>
              <c:numCache>
                <c:formatCode>0%</c:formatCode>
                <c:ptCount val="12"/>
                <c:pt idx="0">
                  <c:v>0.32347963000000002</c:v>
                </c:pt>
                <c:pt idx="1">
                  <c:v>9.9230760000000001E-2</c:v>
                </c:pt>
                <c:pt idx="2">
                  <c:v>9.6423989999999987E-2</c:v>
                </c:pt>
                <c:pt idx="3">
                  <c:v>9.0801339999999994E-2</c:v>
                </c:pt>
                <c:pt idx="4">
                  <c:v>7.6828640000000004E-2</c:v>
                </c:pt>
                <c:pt idx="5">
                  <c:v>5.9738569999999998E-2</c:v>
                </c:pt>
                <c:pt idx="6">
                  <c:v>4.6284690000000003E-2</c:v>
                </c:pt>
                <c:pt idx="7">
                  <c:v>4.5388719999999987E-2</c:v>
                </c:pt>
                <c:pt idx="8">
                  <c:v>4.2790869999999988E-2</c:v>
                </c:pt>
                <c:pt idx="9">
                  <c:v>3.6030140000000002E-2</c:v>
                </c:pt>
                <c:pt idx="10">
                  <c:v>2.2036340000000001E-2</c:v>
                </c:pt>
                <c:pt idx="11">
                  <c:v>0.44635461999999998</c:v>
                </c:pt>
              </c:numCache>
            </c:numRef>
          </c:val>
          <c:extLst>
            <c:ext xmlns:c16="http://schemas.microsoft.com/office/drawing/2014/chart" uri="{C3380CC4-5D6E-409C-BE32-E72D297353CC}">
              <c16:uniqueId val="{00000003-3C55-FA41-82A0-636A8A000FB8}"/>
            </c:ext>
          </c:extLst>
        </c:ser>
        <c:dLbls>
          <c:showLegendKey val="0"/>
          <c:showVal val="0"/>
          <c:showCatName val="0"/>
          <c:showSerName val="0"/>
          <c:showPercent val="0"/>
          <c:showBubbleSize val="0"/>
        </c:dLbls>
        <c:gapWidth val="70"/>
        <c:overlap val="-15"/>
        <c:axId val="204662272"/>
        <c:axId val="197963712"/>
      </c:barChart>
      <c:catAx>
        <c:axId val="2046622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crossAx val="197963712"/>
        <c:crosses val="autoZero"/>
        <c:auto val="1"/>
        <c:lblAlgn val="ctr"/>
        <c:lblOffset val="100"/>
        <c:noMultiLvlLbl val="0"/>
      </c:catAx>
      <c:valAx>
        <c:axId val="197963712"/>
        <c:scaling>
          <c:orientation val="minMax"/>
          <c:max val="1.1000000000000001"/>
          <c:min val="0"/>
        </c:scaling>
        <c:delete val="1"/>
        <c:axPos val="t"/>
        <c:numFmt formatCode="0%" sourceLinked="1"/>
        <c:majorTickMark val="out"/>
        <c:minorTickMark val="none"/>
        <c:tickLblPos val="nextTo"/>
        <c:crossAx val="204662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i="0">
          <a:solidFill>
            <a:schemeClr val="tx1"/>
          </a:solidFill>
          <a:latin typeface="Helvetica" pitchFamily="2" charset="0"/>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785835728764064"/>
          <c:y val="0"/>
          <c:w val="0.41658574110286822"/>
          <c:h val="1"/>
        </c:manualLayout>
      </c:layout>
      <c:barChart>
        <c:barDir val="bar"/>
        <c:grouping val="clustered"/>
        <c:varyColors val="0"/>
        <c:ser>
          <c:idx val="0"/>
          <c:order val="0"/>
          <c:tx>
            <c:strRef>
              <c:f>Sheet1!$B$1</c:f>
              <c:strCache>
                <c:ptCount val="1"/>
                <c:pt idx="0">
                  <c:v>Summer 2022</c:v>
                </c:pt>
              </c:strCache>
            </c:strRef>
          </c:tx>
          <c:spPr>
            <a:solidFill>
              <a:schemeClr val="accent3">
                <a:lumMod val="75000"/>
              </a:schemeClr>
            </a:solidFill>
            <a:ln>
              <a:noFill/>
            </a:ln>
            <a:effectLst/>
          </c:spPr>
          <c:invertIfNegative val="0"/>
          <c:dPt>
            <c:idx val="7"/>
            <c:invertIfNegative val="0"/>
            <c:bubble3D val="0"/>
            <c:spPr>
              <a:solidFill>
                <a:schemeClr val="tx2"/>
              </a:solidFill>
              <a:ln>
                <a:noFill/>
              </a:ln>
              <a:effectLst/>
            </c:spPr>
            <c:extLst>
              <c:ext xmlns:c16="http://schemas.microsoft.com/office/drawing/2014/chart" uri="{C3380CC4-5D6E-409C-BE32-E72D297353CC}">
                <c16:uniqueId val="{00000001-D6A0-6142-84EA-BDC24DDB2843}"/>
              </c:ext>
            </c:extLst>
          </c:dPt>
          <c:dLbls>
            <c:dLbl>
              <c:idx val="3"/>
              <c:layout>
                <c:manualLayout>
                  <c:x val="1.8073474640414622E-4"/>
                  <c:y val="2.593022074180178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6A0-6142-84EA-BDC24DDB2843}"/>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Gift cards</c:v>
                </c:pt>
                <c:pt idx="1">
                  <c:v>Kitchen appliances or cookware</c:v>
                </c:pt>
                <c:pt idx="2">
                  <c:v>Liquor/wine/beer</c:v>
                </c:pt>
                <c:pt idx="3">
                  <c:v>Home furnishings</c:v>
                </c:pt>
                <c:pt idx="4">
                  <c:v>Vacation trip (plane tickets, hotel stays)</c:v>
                </c:pt>
                <c:pt idx="5">
                  <c:v>Home electronics</c:v>
                </c:pt>
                <c:pt idx="6">
                  <c:v>Special event tickets</c:v>
                </c:pt>
                <c:pt idx="7">
                  <c:v>None of these</c:v>
                </c:pt>
              </c:strCache>
            </c:strRef>
          </c:cat>
          <c:val>
            <c:numRef>
              <c:f>Sheet1!$B$2:$B$9</c:f>
              <c:numCache>
                <c:formatCode>0%</c:formatCode>
                <c:ptCount val="8"/>
                <c:pt idx="0">
                  <c:v>0.29330255999999999</c:v>
                </c:pt>
                <c:pt idx="1">
                  <c:v>0.15935389999999999</c:v>
                </c:pt>
                <c:pt idx="2">
                  <c:v>0.12473963</c:v>
                </c:pt>
                <c:pt idx="3">
                  <c:v>0.12000059</c:v>
                </c:pt>
                <c:pt idx="4">
                  <c:v>8.4485740000000004E-2</c:v>
                </c:pt>
                <c:pt idx="5">
                  <c:v>8.3813490000000004E-2</c:v>
                </c:pt>
                <c:pt idx="6">
                  <c:v>4.9791670000000003E-2</c:v>
                </c:pt>
                <c:pt idx="7">
                  <c:v>0.45886132000000002</c:v>
                </c:pt>
              </c:numCache>
            </c:numRef>
          </c:val>
          <c:extLst>
            <c:ext xmlns:c16="http://schemas.microsoft.com/office/drawing/2014/chart" uri="{C3380CC4-5D6E-409C-BE32-E72D297353CC}">
              <c16:uniqueId val="{00000003-D6A0-6142-84EA-BDC24DDB2843}"/>
            </c:ext>
          </c:extLst>
        </c:ser>
        <c:dLbls>
          <c:showLegendKey val="0"/>
          <c:showVal val="0"/>
          <c:showCatName val="0"/>
          <c:showSerName val="0"/>
          <c:showPercent val="0"/>
          <c:showBubbleSize val="0"/>
        </c:dLbls>
        <c:gapWidth val="70"/>
        <c:overlap val="-15"/>
        <c:axId val="204662272"/>
        <c:axId val="197963712"/>
      </c:barChart>
      <c:catAx>
        <c:axId val="2046622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crossAx val="197963712"/>
        <c:crosses val="autoZero"/>
        <c:auto val="1"/>
        <c:lblAlgn val="ctr"/>
        <c:lblOffset val="100"/>
        <c:noMultiLvlLbl val="0"/>
      </c:catAx>
      <c:valAx>
        <c:axId val="197963712"/>
        <c:scaling>
          <c:orientation val="minMax"/>
          <c:max val="1.1000000000000001"/>
          <c:min val="0"/>
        </c:scaling>
        <c:delete val="1"/>
        <c:axPos val="t"/>
        <c:numFmt formatCode="0%" sourceLinked="1"/>
        <c:majorTickMark val="out"/>
        <c:minorTickMark val="none"/>
        <c:tickLblPos val="nextTo"/>
        <c:crossAx val="204662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i="0">
          <a:solidFill>
            <a:schemeClr val="tx1"/>
          </a:solidFill>
          <a:latin typeface="Helvetica" pitchFamily="2"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57083510063463E-2"/>
          <c:y val="4.6208756871252657E-2"/>
          <c:w val="0.92288518123688679"/>
          <c:h val="0.87348001193895641"/>
        </c:manualLayout>
      </c:layout>
      <c:lineChart>
        <c:grouping val="standard"/>
        <c:varyColors val="0"/>
        <c:ser>
          <c:idx val="0"/>
          <c:order val="0"/>
          <c:tx>
            <c:strRef>
              <c:f>Sheet1!$B$1</c:f>
              <c:strCache>
                <c:ptCount val="1"/>
                <c:pt idx="0">
                  <c:v>Worst Is Behind Us</c:v>
                </c:pt>
              </c:strCache>
            </c:strRef>
          </c:tx>
          <c:spPr>
            <a:ln w="28575" cap="rnd">
              <a:solidFill>
                <a:schemeClr val="accent1"/>
              </a:solidFill>
              <a:round/>
            </a:ln>
            <a:effectLst/>
          </c:spPr>
          <c:marker>
            <c:symbol val="none"/>
          </c:marker>
          <c:dLbls>
            <c:dLbl>
              <c:idx val="14"/>
              <c:layout>
                <c:manualLayout>
                  <c:x val="-4.6680790233051351E-3"/>
                  <c:y val="-2.1872581359981547E-2"/>
                </c:manualLayout>
              </c:layout>
              <c:dLblPos val="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25E2-4EDD-BA35-0F84F4DC8D7E}"/>
                </c:ext>
              </c:extLst>
            </c:dLbl>
            <c:dLbl>
              <c:idx val="15"/>
              <c:layout>
                <c:manualLayout>
                  <c:x val="-2.981449190457373E-2"/>
                  <c:y val="2.7356231837991931E-2"/>
                </c:manualLayout>
              </c:layout>
              <c:dLblPos val="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73DF-4EE4-85EE-63E6ECC32EE8}"/>
                </c:ext>
              </c:extLst>
            </c:dLbl>
            <c:dLbl>
              <c:idx val="16"/>
              <c:layout>
                <c:manualLayout>
                  <c:x val="-2.7567438229663694E-2"/>
                  <c:y val="3.8295968104208308E-2"/>
                </c:manualLayout>
              </c:layout>
              <c:dLblPos val="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73DF-4EE4-85EE-63E6ECC32EE8}"/>
                </c:ext>
              </c:extLst>
            </c:dLbl>
            <c:dLbl>
              <c:idx val="17"/>
              <c:layout>
                <c:manualLayout>
                  <c:x val="-2.7567438229663694E-2"/>
                  <c:y val="2.4621297771437799E-2"/>
                </c:manualLayout>
              </c:layout>
              <c:dLblPos val="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74E8-449E-93A3-60527EDA3B0E}"/>
                </c:ext>
              </c:extLst>
            </c:dLbl>
            <c:dLbl>
              <c:idx val="18"/>
              <c:layout>
                <c:manualLayout>
                  <c:x val="-2.2164177110560592E-2"/>
                  <c:y val="1.6416495571775654E-2"/>
                </c:manualLayout>
              </c:layout>
              <c:dLblPos val="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F915-4CD4-B083-F39B0293C677}"/>
                </c:ext>
              </c:extLst>
            </c:dLbl>
            <c:dLbl>
              <c:idx val="19"/>
              <c:layout>
                <c:manualLayout>
                  <c:x val="-1.4599611543816364E-2"/>
                  <c:y val="3.5561034037654128E-2"/>
                </c:manualLayout>
              </c:layout>
              <c:dLblPos val="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9237-4916-8A47-99A99535FD05}"/>
                </c:ext>
              </c:extLst>
            </c:dLbl>
            <c:dLbl>
              <c:idx val="20"/>
              <c:layout>
                <c:manualLayout>
                  <c:x val="-2.108352488673991E-2"/>
                  <c:y val="3.5561034037654225E-2"/>
                </c:manualLayout>
              </c:layout>
              <c:dLblPos val="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9D96-4408-A3D1-B0C0ADA4116C}"/>
                </c:ext>
              </c:extLst>
            </c:dLbl>
            <c:dLbl>
              <c:idx val="21"/>
              <c:layout>
                <c:manualLayout>
                  <c:x val="-2.4468454898083136E-2"/>
                  <c:y val="-3.0761117076282263E-2"/>
                </c:manualLayout>
              </c:layout>
              <c:dLblPos val="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ABA2-4F64-9792-EC6D5464D5CD}"/>
                </c:ext>
              </c:extLst>
            </c:dLbl>
            <c:dLbl>
              <c:idx val="31"/>
              <c:layout>
                <c:manualLayout>
                  <c:x val="-1.489698781827745E-2"/>
                  <c:y val="-2.5291248943174149E-2"/>
                </c:manualLayout>
              </c:layout>
              <c:dLblPos val="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25E2-4EDD-BA35-0F84F4DC8D7E}"/>
                </c:ext>
              </c:extLst>
            </c:dLbl>
            <c:dLbl>
              <c:idx val="32"/>
              <c:layout>
                <c:manualLayout>
                  <c:x val="-4.7865374426497194E-2"/>
                  <c:y val="-2.2556207202050468E-2"/>
                </c:manualLayout>
              </c:layout>
              <c:spPr>
                <a:noFill/>
                <a:ln>
                  <a:noFill/>
                </a:ln>
                <a:effectLst/>
              </c:spPr>
              <c:txPr>
                <a:bodyPr wrap="square" lIns="38100" tIns="19050" rIns="38100" bIns="19050" anchor="ctr">
                  <a:noAutofit/>
                </a:bodyPr>
                <a:lstStyle/>
                <a:p>
                  <a:pPr>
                    <a:defRPr sz="1050" b="1" i="0">
                      <a:solidFill>
                        <a:schemeClr val="accent1"/>
                      </a:solidFill>
                      <a:latin typeface="Helvetica" pitchFamily="2" charset="0"/>
                    </a:defRPr>
                  </a:pPr>
                  <a:endParaRPr lang="en-US"/>
                </a:p>
              </c:txPr>
              <c:dLblPos val="r"/>
              <c:showLegendKey val="0"/>
              <c:showVal val="1"/>
              <c:showCatName val="0"/>
              <c:showSerName val="0"/>
              <c:showPercent val="0"/>
              <c:showBubbleSize val="0"/>
              <c:separator>, </c:separator>
              <c:extLst>
                <c:ext xmlns:c15="http://schemas.microsoft.com/office/drawing/2012/chart" uri="{CE6537A1-D6FC-4f65-9D91-7224C49458BB}">
                  <c15:layout>
                    <c:manualLayout>
                      <c:w val="2.8730395554484801E-2"/>
                      <c:h val="2.5968306636500557E-2"/>
                    </c:manualLayout>
                  </c15:layout>
                </c:ext>
                <c:ext xmlns:c16="http://schemas.microsoft.com/office/drawing/2014/chart" uri="{C3380CC4-5D6E-409C-BE32-E72D297353CC}">
                  <c16:uniqueId val="{00000002-73DF-4EE4-85EE-63E6ECC32EE8}"/>
                </c:ext>
              </c:extLst>
            </c:dLbl>
            <c:dLbl>
              <c:idx val="35"/>
              <c:layout>
                <c:manualLayout>
                  <c:x val="-1.9150973187079978E-2"/>
                  <c:y val="-2.8026183009728183E-2"/>
                </c:manualLayout>
              </c:layout>
              <c:dLblPos val="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25E2-4EDD-BA35-0F84F4DC8D7E}"/>
                </c:ext>
              </c:extLst>
            </c:dLbl>
            <c:dLbl>
              <c:idx val="36"/>
              <c:layout>
                <c:manualLayout>
                  <c:x val="-1.8087476844879345E-2"/>
                  <c:y val="-4.1700853342498595E-2"/>
                </c:manualLayout>
              </c:layout>
              <c:dLblPos val="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73DF-4EE4-85EE-63E6ECC32EE8}"/>
                </c:ext>
              </c:extLst>
            </c:dLbl>
            <c:dLbl>
              <c:idx val="40"/>
              <c:layout>
                <c:manualLayout>
                  <c:x val="-1.8087476844879345E-2"/>
                  <c:y val="-3.5656649055414068E-2"/>
                </c:manualLayout>
              </c:layout>
              <c:dLblPos val="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25E2-4EDD-BA35-0F84F4DC8D7E}"/>
                </c:ext>
              </c:extLst>
            </c:dLbl>
            <c:dLbl>
              <c:idx val="43"/>
              <c:layout>
                <c:manualLayout>
                  <c:x val="-8.522687144714309E-4"/>
                  <c:y val="-3.6442888762263592E-2"/>
                </c:manualLayout>
              </c:layout>
              <c:dLblPos val="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D7E5-4499-9956-D5253AD0DB78}"/>
                </c:ext>
              </c:extLst>
            </c:dLbl>
            <c:spPr>
              <a:noFill/>
              <a:ln>
                <a:noFill/>
              </a:ln>
              <a:effectLst/>
            </c:spPr>
            <c:txPr>
              <a:bodyPr wrap="square" lIns="38100" tIns="19050" rIns="38100" bIns="19050" anchor="ctr">
                <a:spAutoFit/>
              </a:bodyPr>
              <a:lstStyle/>
              <a:p>
                <a:pPr>
                  <a:defRPr sz="1050" b="1" i="0">
                    <a:solidFill>
                      <a:schemeClr val="accent1"/>
                    </a:solidFill>
                    <a:latin typeface="Helvetica" pitchFamily="2" charset="0"/>
                  </a:defRPr>
                </a:pPr>
                <a:endParaRPr lang="en-US"/>
              </a:p>
            </c:txPr>
            <c:dLblPos val="t"/>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Sheet1!$A$2:$A$61</c:f>
              <c:strCache>
                <c:ptCount val="44"/>
                <c:pt idx="0">
                  <c:v>W61 (04/25)</c:v>
                </c:pt>
                <c:pt idx="1">
                  <c:v>W62 (05/2)</c:v>
                </c:pt>
                <c:pt idx="2">
                  <c:v>W63 (05/9)</c:v>
                </c:pt>
                <c:pt idx="3">
                  <c:v>W64 (05/16)</c:v>
                </c:pt>
                <c:pt idx="4">
                  <c:v>W65 (05/23)</c:v>
                </c:pt>
                <c:pt idx="5">
                  <c:v>W66 (05/30)</c:v>
                </c:pt>
                <c:pt idx="6">
                  <c:v>W67 (06/06)</c:v>
                </c:pt>
                <c:pt idx="7">
                  <c:v>W68 (06/13)</c:v>
                </c:pt>
                <c:pt idx="8">
                  <c:v>W69 (06/20)</c:v>
                </c:pt>
                <c:pt idx="9">
                  <c:v>W70 (06/27)</c:v>
                </c:pt>
                <c:pt idx="10">
                  <c:v>W71 (07/04)</c:v>
                </c:pt>
                <c:pt idx="11">
                  <c:v>W72 (07/11)</c:v>
                </c:pt>
                <c:pt idx="12">
                  <c:v>W73 (07/18)</c:v>
                </c:pt>
                <c:pt idx="13">
                  <c:v>W74 (07/25)</c:v>
                </c:pt>
                <c:pt idx="14">
                  <c:v>W75 (08/01)</c:v>
                </c:pt>
                <c:pt idx="15">
                  <c:v>W76 (08/08)</c:v>
                </c:pt>
                <c:pt idx="16">
                  <c:v>W77 (08/15)</c:v>
                </c:pt>
                <c:pt idx="17">
                  <c:v>W78 (08/22)</c:v>
                </c:pt>
                <c:pt idx="18">
                  <c:v>W79 (08/29)</c:v>
                </c:pt>
                <c:pt idx="19">
                  <c:v>W80 (09/05)</c:v>
                </c:pt>
                <c:pt idx="20">
                  <c:v>W81 (09/12)</c:v>
                </c:pt>
                <c:pt idx="21">
                  <c:v>W82 (09/19)</c:v>
                </c:pt>
                <c:pt idx="22">
                  <c:v>W83 (09/26)</c:v>
                </c:pt>
                <c:pt idx="23">
                  <c:v>W84 (10/03)</c:v>
                </c:pt>
                <c:pt idx="24">
                  <c:v>W85 (10/10)</c:v>
                </c:pt>
                <c:pt idx="25">
                  <c:v>W86 (10/15)</c:v>
                </c:pt>
                <c:pt idx="26">
                  <c:v>W87 (10/24)</c:v>
                </c:pt>
                <c:pt idx="27">
                  <c:v>W88 (10/31)</c:v>
                </c:pt>
                <c:pt idx="28">
                  <c:v>W89 (11/7)</c:v>
                </c:pt>
                <c:pt idx="29">
                  <c:v>W90 (11/14)</c:v>
                </c:pt>
                <c:pt idx="30">
                  <c:v>W91 (11/21)</c:v>
                </c:pt>
                <c:pt idx="31">
                  <c:v>W92 (11/28)</c:v>
                </c:pt>
                <c:pt idx="32">
                  <c:v>W93 (12/05)</c:v>
                </c:pt>
                <c:pt idx="33">
                  <c:v>W94 (12/12)</c:v>
                </c:pt>
                <c:pt idx="34">
                  <c:v>W95 (12/19)</c:v>
                </c:pt>
                <c:pt idx="35">
                  <c:v>W96 (12/26)</c:v>
                </c:pt>
                <c:pt idx="36">
                  <c:v>W97 (01/02)</c:v>
                </c:pt>
                <c:pt idx="37">
                  <c:v>W98 (01/09)</c:v>
                </c:pt>
                <c:pt idx="38">
                  <c:v>W99 (01/16)</c:v>
                </c:pt>
                <c:pt idx="39">
                  <c:v>W100 (01/23)</c:v>
                </c:pt>
                <c:pt idx="40">
                  <c:v>W101 (01/30)</c:v>
                </c:pt>
                <c:pt idx="41">
                  <c:v>W102 (02/04)</c:v>
                </c:pt>
                <c:pt idx="42">
                  <c:v>W103 (02/13)</c:v>
                </c:pt>
                <c:pt idx="43">
                  <c:v>W104 (02/20)</c:v>
                </c:pt>
              </c:strCache>
            </c:strRef>
          </c:cat>
          <c:val>
            <c:numRef>
              <c:f>Sheet1!$B$2:$B$61</c:f>
              <c:numCache>
                <c:formatCode>0%</c:formatCode>
                <c:ptCount val="44"/>
                <c:pt idx="0">
                  <c:v>0.64</c:v>
                </c:pt>
                <c:pt idx="1">
                  <c:v>0.67</c:v>
                </c:pt>
                <c:pt idx="2">
                  <c:v>0.67</c:v>
                </c:pt>
                <c:pt idx="3">
                  <c:v>0.69</c:v>
                </c:pt>
                <c:pt idx="4">
                  <c:v>0.71</c:v>
                </c:pt>
                <c:pt idx="5">
                  <c:v>0.74</c:v>
                </c:pt>
                <c:pt idx="6">
                  <c:v>0.76</c:v>
                </c:pt>
                <c:pt idx="7">
                  <c:v>0.73</c:v>
                </c:pt>
                <c:pt idx="8">
                  <c:v>0.71</c:v>
                </c:pt>
                <c:pt idx="9">
                  <c:v>0.7</c:v>
                </c:pt>
                <c:pt idx="10">
                  <c:v>0.7</c:v>
                </c:pt>
                <c:pt idx="11">
                  <c:v>0.67</c:v>
                </c:pt>
                <c:pt idx="12">
                  <c:v>0.6</c:v>
                </c:pt>
                <c:pt idx="13">
                  <c:v>0.56000000000000005</c:v>
                </c:pt>
                <c:pt idx="14">
                  <c:v>0.46</c:v>
                </c:pt>
                <c:pt idx="15">
                  <c:v>0.45</c:v>
                </c:pt>
                <c:pt idx="16">
                  <c:v>0.42</c:v>
                </c:pt>
                <c:pt idx="17">
                  <c:v>0.43</c:v>
                </c:pt>
                <c:pt idx="18">
                  <c:v>0.4</c:v>
                </c:pt>
                <c:pt idx="19">
                  <c:v>0.44</c:v>
                </c:pt>
                <c:pt idx="20">
                  <c:v>0.47</c:v>
                </c:pt>
                <c:pt idx="21">
                  <c:v>0.53</c:v>
                </c:pt>
                <c:pt idx="22">
                  <c:v>0.53</c:v>
                </c:pt>
                <c:pt idx="23">
                  <c:v>0.54</c:v>
                </c:pt>
                <c:pt idx="24">
                  <c:v>0.59</c:v>
                </c:pt>
                <c:pt idx="25">
                  <c:v>0.63</c:v>
                </c:pt>
                <c:pt idx="26">
                  <c:v>0.62</c:v>
                </c:pt>
                <c:pt idx="27">
                  <c:v>0.61</c:v>
                </c:pt>
                <c:pt idx="28">
                  <c:v>0.61</c:v>
                </c:pt>
                <c:pt idx="29">
                  <c:v>0.62</c:v>
                </c:pt>
                <c:pt idx="30">
                  <c:v>0.56000000000000005</c:v>
                </c:pt>
                <c:pt idx="31">
                  <c:v>0.56000000000000005</c:v>
                </c:pt>
                <c:pt idx="32">
                  <c:v>0.5</c:v>
                </c:pt>
                <c:pt idx="33">
                  <c:v>0.55000000000000004</c:v>
                </c:pt>
                <c:pt idx="34">
                  <c:v>0.52</c:v>
                </c:pt>
                <c:pt idx="35">
                  <c:v>0.53</c:v>
                </c:pt>
                <c:pt idx="36">
                  <c:v>0.53</c:v>
                </c:pt>
                <c:pt idx="37">
                  <c:v>0.52</c:v>
                </c:pt>
                <c:pt idx="38">
                  <c:v>0.5</c:v>
                </c:pt>
                <c:pt idx="39">
                  <c:v>0.54</c:v>
                </c:pt>
                <c:pt idx="40">
                  <c:v>0.53</c:v>
                </c:pt>
                <c:pt idx="41">
                  <c:v>0.52</c:v>
                </c:pt>
                <c:pt idx="42">
                  <c:v>0.59</c:v>
                </c:pt>
                <c:pt idx="43">
                  <c:v>0.63</c:v>
                </c:pt>
              </c:numCache>
            </c:numRef>
          </c:val>
          <c:smooth val="0"/>
          <c:extLst>
            <c:ext xmlns:c16="http://schemas.microsoft.com/office/drawing/2014/chart" uri="{C3380CC4-5D6E-409C-BE32-E72D297353CC}">
              <c16:uniqueId val="{00000003-252E-C741-A17B-DE16229D27E4}"/>
            </c:ext>
          </c:extLst>
        </c:ser>
        <c:ser>
          <c:idx val="1"/>
          <c:order val="1"/>
          <c:tx>
            <c:strRef>
              <c:f>Sheet1!$C$1</c:f>
              <c:strCache>
                <c:ptCount val="1"/>
                <c:pt idx="0">
                  <c:v>Worst ahead</c:v>
                </c:pt>
              </c:strCache>
            </c:strRef>
          </c:tx>
          <c:spPr>
            <a:ln w="28575" cap="rnd">
              <a:solidFill>
                <a:schemeClr val="accent2"/>
              </a:solidFill>
              <a:round/>
            </a:ln>
            <a:effectLst/>
          </c:spPr>
          <c:marker>
            <c:symbol val="none"/>
          </c:marker>
          <c:dLbls>
            <c:dLbl>
              <c:idx val="14"/>
              <c:layout>
                <c:manualLayout>
                  <c:x val="-1.106614000987963E-2"/>
                  <c:y val="2.0505222001274005E-2"/>
                </c:manualLayout>
              </c:layout>
              <c:spPr>
                <a:noFill/>
                <a:ln>
                  <a:noFill/>
                </a:ln>
                <a:effectLst/>
              </c:spPr>
              <c:txPr>
                <a:bodyPr wrap="square" lIns="38100" tIns="19050" rIns="38100" bIns="19050" anchor="ctr">
                  <a:noAutofit/>
                </a:bodyPr>
                <a:lstStyle/>
                <a:p>
                  <a:pPr>
                    <a:defRPr sz="1050" b="1" i="0">
                      <a:solidFill>
                        <a:schemeClr val="accent2"/>
                      </a:solidFill>
                      <a:latin typeface="Helvetica" pitchFamily="2" charset="0"/>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3.2441179759094538E-2"/>
                      <c:h val="3.2805641802885761E-2"/>
                    </c:manualLayout>
                  </c15:layout>
                </c:ext>
                <c:ext xmlns:c16="http://schemas.microsoft.com/office/drawing/2014/chart" uri="{C3380CC4-5D6E-409C-BE32-E72D297353CC}">
                  <c16:uniqueId val="{00000004-25E2-4EDD-BA35-0F84F4DC8D7E}"/>
                </c:ext>
              </c:extLst>
            </c:dLbl>
            <c:dLbl>
              <c:idx val="15"/>
              <c:layout>
                <c:manualLayout>
                  <c:x val="-3.2095900908267749E-2"/>
                  <c:y val="-2.46210824222987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3DF-4EE4-85EE-63E6ECC32EE8}"/>
                </c:ext>
              </c:extLst>
            </c:dLbl>
            <c:dLbl>
              <c:idx val="16"/>
              <c:layout>
                <c:manualLayout>
                  <c:x val="-2.7567438229663694E-2"/>
                  <c:y val="-3.55608186885151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3DF-4EE4-85EE-63E6ECC32EE8}"/>
                </c:ext>
              </c:extLst>
            </c:dLbl>
            <c:dLbl>
              <c:idx val="17"/>
              <c:layout>
                <c:manualLayout>
                  <c:x val="-2.2164177110560672E-2"/>
                  <c:y val="-2.73560164888528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4E8-449E-93A3-60527EDA3B0E}"/>
                </c:ext>
              </c:extLst>
            </c:dLbl>
            <c:dLbl>
              <c:idx val="18"/>
              <c:layout>
                <c:manualLayout>
                  <c:x val="-1.8922220439098782E-2"/>
                  <c:y val="-4.10306868216233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915-4CD4-B083-F39B0293C677}"/>
                </c:ext>
              </c:extLst>
            </c:dLbl>
            <c:dLbl>
              <c:idx val="19"/>
              <c:layout>
                <c:manualLayout>
                  <c:x val="-1.351895931999576E-2"/>
                  <c:y val="-1.64162802226366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237-4916-8A47-99A99535FD05}"/>
                </c:ext>
              </c:extLst>
            </c:dLbl>
            <c:dLbl>
              <c:idx val="20"/>
              <c:layout>
                <c:manualLayout>
                  <c:x val="-3.189004712494603E-2"/>
                  <c:y val="2.1872904383690144E-2"/>
                </c:manualLayout>
              </c:layout>
              <c:spPr>
                <a:noFill/>
                <a:ln>
                  <a:noFill/>
                </a:ln>
                <a:effectLst/>
              </c:spPr>
              <c:txPr>
                <a:bodyPr wrap="square" lIns="38100" tIns="19050" rIns="38100" bIns="19050" anchor="ctr">
                  <a:noAutofit/>
                </a:bodyPr>
                <a:lstStyle/>
                <a:p>
                  <a:pPr>
                    <a:defRPr sz="1050" b="1" i="0">
                      <a:solidFill>
                        <a:schemeClr val="accent2"/>
                      </a:solidFill>
                      <a:latin typeface="Helvetica" pitchFamily="2" charset="0"/>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3.027987531145333E-2"/>
                      <c:h val="3.2805641802885761E-2"/>
                    </c:manualLayout>
                  </c15:layout>
                </c:ext>
                <c:ext xmlns:c16="http://schemas.microsoft.com/office/drawing/2014/chart" uri="{C3380CC4-5D6E-409C-BE32-E72D297353CC}">
                  <c16:uniqueId val="{00000005-9D96-4408-A3D1-B0C0ADA4116C}"/>
                </c:ext>
              </c:extLst>
            </c:dLbl>
            <c:dLbl>
              <c:idx val="23"/>
              <c:layout>
                <c:manualLayout>
                  <c:x val="-1.9682721358180291E-2"/>
                  <c:y val="4.8538403858022897E-2"/>
                </c:manualLayout>
              </c:layout>
              <c:spPr>
                <a:noFill/>
                <a:ln>
                  <a:noFill/>
                </a:ln>
                <a:effectLst/>
              </c:spPr>
              <c:txPr>
                <a:bodyPr wrap="square" lIns="38100" tIns="19050" rIns="38100" bIns="19050" anchor="ctr">
                  <a:noAutofit/>
                </a:bodyPr>
                <a:lstStyle/>
                <a:p>
                  <a:pPr>
                    <a:defRPr sz="1050" b="1" i="0">
                      <a:solidFill>
                        <a:schemeClr val="accent2"/>
                      </a:solidFill>
                      <a:latin typeface="Helvetica" pitchFamily="2" charset="0"/>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3.1920884581086696E-2"/>
                      <c:h val="4.5112845102379132E-2"/>
                    </c:manualLayout>
                  </c15:layout>
                </c:ext>
                <c:ext xmlns:c16="http://schemas.microsoft.com/office/drawing/2014/chart" uri="{C3380CC4-5D6E-409C-BE32-E72D297353CC}">
                  <c16:uniqueId val="{00000005-25E2-4EDD-BA35-0F84F4DC8D7E}"/>
                </c:ext>
              </c:extLst>
            </c:dLbl>
            <c:dLbl>
              <c:idx val="29"/>
              <c:layout>
                <c:manualLayout>
                  <c:x val="-1.0643002449474921E-2"/>
                  <c:y val="1.98215961592049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5E2-4EDD-BA35-0F84F4DC8D7E}"/>
                </c:ext>
              </c:extLst>
            </c:dLbl>
            <c:dLbl>
              <c:idx val="31"/>
              <c:layout>
                <c:manualLayout>
                  <c:x val="-1.7023980502678868E-2"/>
                  <c:y val="2.80263983588672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5E2-4EDD-BA35-0F84F4DC8D7E}"/>
                </c:ext>
              </c:extLst>
            </c:dLbl>
            <c:dLbl>
              <c:idx val="32"/>
              <c:layout>
                <c:manualLayout>
                  <c:x val="-4.2547892715494036E-2"/>
                  <c:y val="1.70866620926509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4E8-449E-93A3-60527EDA3B0E}"/>
                </c:ext>
              </c:extLst>
            </c:dLbl>
            <c:dLbl>
              <c:idx val="35"/>
              <c:layout>
                <c:manualLayout>
                  <c:x val="-2.4274010921186296E-2"/>
                  <c:y val="4.19129722445108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5E2-4EDD-BA35-0F84F4DC8D7E}"/>
                </c:ext>
              </c:extLst>
            </c:dLbl>
            <c:dLbl>
              <c:idx val="43"/>
              <c:layout>
                <c:manualLayout>
                  <c:x val="-1.9329209382920351E-3"/>
                  <c:y val="2.27684337786322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3DF-4EE4-85EE-63E6ECC32EE8}"/>
                </c:ext>
              </c:extLst>
            </c:dLbl>
            <c:spPr>
              <a:noFill/>
              <a:ln>
                <a:noFill/>
              </a:ln>
              <a:effectLst/>
            </c:spPr>
            <c:txPr>
              <a:bodyPr wrap="square" lIns="38100" tIns="19050" rIns="38100" bIns="19050" anchor="ctr">
                <a:spAutoFit/>
              </a:bodyPr>
              <a:lstStyle/>
              <a:p>
                <a:pPr>
                  <a:defRPr sz="1050" b="1" i="0">
                    <a:solidFill>
                      <a:schemeClr val="accent2"/>
                    </a:solidFill>
                    <a:latin typeface="Helvetica" pitchFamily="2"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Sheet1!$A$2:$A$61</c:f>
              <c:strCache>
                <c:ptCount val="44"/>
                <c:pt idx="0">
                  <c:v>W61 (04/25)</c:v>
                </c:pt>
                <c:pt idx="1">
                  <c:v>W62 (05/2)</c:v>
                </c:pt>
                <c:pt idx="2">
                  <c:v>W63 (05/9)</c:v>
                </c:pt>
                <c:pt idx="3">
                  <c:v>W64 (05/16)</c:v>
                </c:pt>
                <c:pt idx="4">
                  <c:v>W65 (05/23)</c:v>
                </c:pt>
                <c:pt idx="5">
                  <c:v>W66 (05/30)</c:v>
                </c:pt>
                <c:pt idx="6">
                  <c:v>W67 (06/06)</c:v>
                </c:pt>
                <c:pt idx="7">
                  <c:v>W68 (06/13)</c:v>
                </c:pt>
                <c:pt idx="8">
                  <c:v>W69 (06/20)</c:v>
                </c:pt>
                <c:pt idx="9">
                  <c:v>W70 (06/27)</c:v>
                </c:pt>
                <c:pt idx="10">
                  <c:v>W71 (07/04)</c:v>
                </c:pt>
                <c:pt idx="11">
                  <c:v>W72 (07/11)</c:v>
                </c:pt>
                <c:pt idx="12">
                  <c:v>W73 (07/18)</c:v>
                </c:pt>
                <c:pt idx="13">
                  <c:v>W74 (07/25)</c:v>
                </c:pt>
                <c:pt idx="14">
                  <c:v>W75 (08/01)</c:v>
                </c:pt>
                <c:pt idx="15">
                  <c:v>W76 (08/08)</c:v>
                </c:pt>
                <c:pt idx="16">
                  <c:v>W77 (08/15)</c:v>
                </c:pt>
                <c:pt idx="17">
                  <c:v>W78 (08/22)</c:v>
                </c:pt>
                <c:pt idx="18">
                  <c:v>W79 (08/29)</c:v>
                </c:pt>
                <c:pt idx="19">
                  <c:v>W80 (09/05)</c:v>
                </c:pt>
                <c:pt idx="20">
                  <c:v>W81 (09/12)</c:v>
                </c:pt>
                <c:pt idx="21">
                  <c:v>W82 (09/19)</c:v>
                </c:pt>
                <c:pt idx="22">
                  <c:v>W83 (09/26)</c:v>
                </c:pt>
                <c:pt idx="23">
                  <c:v>W84 (10/03)</c:v>
                </c:pt>
                <c:pt idx="24">
                  <c:v>W85 (10/10)</c:v>
                </c:pt>
                <c:pt idx="25">
                  <c:v>W86 (10/15)</c:v>
                </c:pt>
                <c:pt idx="26">
                  <c:v>W87 (10/24)</c:v>
                </c:pt>
                <c:pt idx="27">
                  <c:v>W88 (10/31)</c:v>
                </c:pt>
                <c:pt idx="28">
                  <c:v>W89 (11/7)</c:v>
                </c:pt>
                <c:pt idx="29">
                  <c:v>W90 (11/14)</c:v>
                </c:pt>
                <c:pt idx="30">
                  <c:v>W91 (11/21)</c:v>
                </c:pt>
                <c:pt idx="31">
                  <c:v>W92 (11/28)</c:v>
                </c:pt>
                <c:pt idx="32">
                  <c:v>W93 (12/05)</c:v>
                </c:pt>
                <c:pt idx="33">
                  <c:v>W94 (12/12)</c:v>
                </c:pt>
                <c:pt idx="34">
                  <c:v>W95 (12/19)</c:v>
                </c:pt>
                <c:pt idx="35">
                  <c:v>W96 (12/26)</c:v>
                </c:pt>
                <c:pt idx="36">
                  <c:v>W97 (01/02)</c:v>
                </c:pt>
                <c:pt idx="37">
                  <c:v>W98 (01/09)</c:v>
                </c:pt>
                <c:pt idx="38">
                  <c:v>W99 (01/16)</c:v>
                </c:pt>
                <c:pt idx="39">
                  <c:v>W100 (01/23)</c:v>
                </c:pt>
                <c:pt idx="40">
                  <c:v>W101 (01/30)</c:v>
                </c:pt>
                <c:pt idx="41">
                  <c:v>W102 (02/04)</c:v>
                </c:pt>
                <c:pt idx="42">
                  <c:v>W103 (02/13)</c:v>
                </c:pt>
                <c:pt idx="43">
                  <c:v>W104 (02/20)</c:v>
                </c:pt>
              </c:strCache>
            </c:strRef>
          </c:cat>
          <c:val>
            <c:numRef>
              <c:f>Sheet1!$C$2:$C$61</c:f>
              <c:numCache>
                <c:formatCode>0%</c:formatCode>
                <c:ptCount val="44"/>
                <c:pt idx="0">
                  <c:v>0.36</c:v>
                </c:pt>
                <c:pt idx="1">
                  <c:v>0.32999999999999996</c:v>
                </c:pt>
                <c:pt idx="2">
                  <c:v>0.32999999999999996</c:v>
                </c:pt>
                <c:pt idx="3">
                  <c:v>0.31000000000000005</c:v>
                </c:pt>
                <c:pt idx="4">
                  <c:v>0.29000000000000004</c:v>
                </c:pt>
                <c:pt idx="5">
                  <c:v>0.26</c:v>
                </c:pt>
                <c:pt idx="6">
                  <c:v>0.24</c:v>
                </c:pt>
                <c:pt idx="7">
                  <c:v>0.27</c:v>
                </c:pt>
                <c:pt idx="8">
                  <c:v>0.29000000000000004</c:v>
                </c:pt>
                <c:pt idx="9">
                  <c:v>0.30000000000000004</c:v>
                </c:pt>
                <c:pt idx="10">
                  <c:v>0.30000000000000004</c:v>
                </c:pt>
                <c:pt idx="11">
                  <c:v>0.32999999999999996</c:v>
                </c:pt>
                <c:pt idx="12">
                  <c:v>0.4</c:v>
                </c:pt>
                <c:pt idx="13">
                  <c:v>0.43999999999999995</c:v>
                </c:pt>
                <c:pt idx="14">
                  <c:v>0.54</c:v>
                </c:pt>
                <c:pt idx="15">
                  <c:v>0.55000000000000004</c:v>
                </c:pt>
                <c:pt idx="16">
                  <c:v>0.58000000000000007</c:v>
                </c:pt>
                <c:pt idx="17">
                  <c:v>0.57000000000000006</c:v>
                </c:pt>
                <c:pt idx="18">
                  <c:v>0.6</c:v>
                </c:pt>
                <c:pt idx="19">
                  <c:v>0.56000000000000005</c:v>
                </c:pt>
                <c:pt idx="20">
                  <c:v>0.53</c:v>
                </c:pt>
                <c:pt idx="21">
                  <c:v>0.47</c:v>
                </c:pt>
                <c:pt idx="22">
                  <c:v>0.47</c:v>
                </c:pt>
                <c:pt idx="23">
                  <c:v>0.45999999999999996</c:v>
                </c:pt>
                <c:pt idx="24">
                  <c:v>0.41000000000000003</c:v>
                </c:pt>
                <c:pt idx="25">
                  <c:v>0.37</c:v>
                </c:pt>
                <c:pt idx="26">
                  <c:v>0.38</c:v>
                </c:pt>
                <c:pt idx="27">
                  <c:v>0.39</c:v>
                </c:pt>
                <c:pt idx="28">
                  <c:v>0.39</c:v>
                </c:pt>
                <c:pt idx="29">
                  <c:v>0.38</c:v>
                </c:pt>
                <c:pt idx="30">
                  <c:v>0.43999999999999995</c:v>
                </c:pt>
                <c:pt idx="31">
                  <c:v>0.43999999999999995</c:v>
                </c:pt>
                <c:pt idx="32">
                  <c:v>0.5</c:v>
                </c:pt>
                <c:pt idx="33">
                  <c:v>0.44999999999999996</c:v>
                </c:pt>
                <c:pt idx="34">
                  <c:v>0.48</c:v>
                </c:pt>
                <c:pt idx="35">
                  <c:v>0.47</c:v>
                </c:pt>
                <c:pt idx="36">
                  <c:v>0.47</c:v>
                </c:pt>
                <c:pt idx="37">
                  <c:v>0.48</c:v>
                </c:pt>
                <c:pt idx="38">
                  <c:v>0.5</c:v>
                </c:pt>
                <c:pt idx="39">
                  <c:v>0.45999999999999996</c:v>
                </c:pt>
                <c:pt idx="40">
                  <c:v>0.47</c:v>
                </c:pt>
                <c:pt idx="41">
                  <c:v>0.48</c:v>
                </c:pt>
                <c:pt idx="42">
                  <c:v>0.41</c:v>
                </c:pt>
                <c:pt idx="43">
                  <c:v>0.37</c:v>
                </c:pt>
              </c:numCache>
            </c:numRef>
          </c:val>
          <c:smooth val="0"/>
          <c:extLst>
            <c:ext xmlns:c16="http://schemas.microsoft.com/office/drawing/2014/chart" uri="{C3380CC4-5D6E-409C-BE32-E72D297353CC}">
              <c16:uniqueId val="{00000007-252E-C741-A17B-DE16229D27E4}"/>
            </c:ext>
          </c:extLst>
        </c:ser>
        <c:ser>
          <c:idx val="2"/>
          <c:order val="2"/>
          <c:tx>
            <c:strRef>
              <c:f>Sheet1!$D$1</c:f>
              <c:strCache>
                <c:ptCount val="1"/>
                <c:pt idx="0">
                  <c:v>Will Get Vaccine</c:v>
                </c:pt>
              </c:strCache>
            </c:strRef>
          </c:tx>
          <c:marker>
            <c:symbol val="none"/>
          </c:marker>
          <c:dLbls>
            <c:spPr>
              <a:noFill/>
              <a:ln>
                <a:noFill/>
              </a:ln>
              <a:effectLst/>
            </c:spPr>
            <c:txPr>
              <a:bodyPr wrap="square" lIns="38100" tIns="19050" rIns="38100" bIns="19050" anchor="ctr">
                <a:spAutoFit/>
              </a:bodyPr>
              <a:lstStyle/>
              <a:p>
                <a:pPr>
                  <a:defRPr sz="1200" b="1" i="0">
                    <a:solidFill>
                      <a:schemeClr val="accent4"/>
                    </a:solidFill>
                    <a:latin typeface="Helvetica" pitchFamily="2"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Sheet1!$A$2:$A$61</c:f>
              <c:strCache>
                <c:ptCount val="44"/>
                <c:pt idx="0">
                  <c:v>W61 (04/25)</c:v>
                </c:pt>
                <c:pt idx="1">
                  <c:v>W62 (05/2)</c:v>
                </c:pt>
                <c:pt idx="2">
                  <c:v>W63 (05/9)</c:v>
                </c:pt>
                <c:pt idx="3">
                  <c:v>W64 (05/16)</c:v>
                </c:pt>
                <c:pt idx="4">
                  <c:v>W65 (05/23)</c:v>
                </c:pt>
                <c:pt idx="5">
                  <c:v>W66 (05/30)</c:v>
                </c:pt>
                <c:pt idx="6">
                  <c:v>W67 (06/06)</c:v>
                </c:pt>
                <c:pt idx="7">
                  <c:v>W68 (06/13)</c:v>
                </c:pt>
                <c:pt idx="8">
                  <c:v>W69 (06/20)</c:v>
                </c:pt>
                <c:pt idx="9">
                  <c:v>W70 (06/27)</c:v>
                </c:pt>
                <c:pt idx="10">
                  <c:v>W71 (07/04)</c:v>
                </c:pt>
                <c:pt idx="11">
                  <c:v>W72 (07/11)</c:v>
                </c:pt>
                <c:pt idx="12">
                  <c:v>W73 (07/18)</c:v>
                </c:pt>
                <c:pt idx="13">
                  <c:v>W74 (07/25)</c:v>
                </c:pt>
                <c:pt idx="14">
                  <c:v>W75 (08/01)</c:v>
                </c:pt>
                <c:pt idx="15">
                  <c:v>W76 (08/08)</c:v>
                </c:pt>
                <c:pt idx="16">
                  <c:v>W77 (08/15)</c:v>
                </c:pt>
                <c:pt idx="17">
                  <c:v>W78 (08/22)</c:v>
                </c:pt>
                <c:pt idx="18">
                  <c:v>W79 (08/29)</c:v>
                </c:pt>
                <c:pt idx="19">
                  <c:v>W80 (09/05)</c:v>
                </c:pt>
                <c:pt idx="20">
                  <c:v>W81 (09/12)</c:v>
                </c:pt>
                <c:pt idx="21">
                  <c:v>W82 (09/19)</c:v>
                </c:pt>
                <c:pt idx="22">
                  <c:v>W83 (09/26)</c:v>
                </c:pt>
                <c:pt idx="23">
                  <c:v>W84 (10/03)</c:v>
                </c:pt>
                <c:pt idx="24">
                  <c:v>W85 (10/10)</c:v>
                </c:pt>
                <c:pt idx="25">
                  <c:v>W86 (10/15)</c:v>
                </c:pt>
                <c:pt idx="26">
                  <c:v>W87 (10/24)</c:v>
                </c:pt>
                <c:pt idx="27">
                  <c:v>W88 (10/31)</c:v>
                </c:pt>
                <c:pt idx="28">
                  <c:v>W89 (11/7)</c:v>
                </c:pt>
                <c:pt idx="29">
                  <c:v>W90 (11/14)</c:v>
                </c:pt>
                <c:pt idx="30">
                  <c:v>W91 (11/21)</c:v>
                </c:pt>
                <c:pt idx="31">
                  <c:v>W92 (11/28)</c:v>
                </c:pt>
                <c:pt idx="32">
                  <c:v>W93 (12/05)</c:v>
                </c:pt>
                <c:pt idx="33">
                  <c:v>W94 (12/12)</c:v>
                </c:pt>
                <c:pt idx="34">
                  <c:v>W95 (12/19)</c:v>
                </c:pt>
                <c:pt idx="35">
                  <c:v>W96 (12/26)</c:v>
                </c:pt>
                <c:pt idx="36">
                  <c:v>W97 (01/02)</c:v>
                </c:pt>
                <c:pt idx="37">
                  <c:v>W98 (01/09)</c:v>
                </c:pt>
                <c:pt idx="38">
                  <c:v>W99 (01/16)</c:v>
                </c:pt>
                <c:pt idx="39">
                  <c:v>W100 (01/23)</c:v>
                </c:pt>
                <c:pt idx="40">
                  <c:v>W101 (01/30)</c:v>
                </c:pt>
                <c:pt idx="41">
                  <c:v>W102 (02/04)</c:v>
                </c:pt>
                <c:pt idx="42">
                  <c:v>W103 (02/13)</c:v>
                </c:pt>
                <c:pt idx="43">
                  <c:v>W104 (02/20)</c:v>
                </c:pt>
              </c:strCache>
            </c:strRef>
          </c:cat>
          <c:val>
            <c:numRef>
              <c:f>Sheet1!$D$2:$D$61</c:f>
            </c:numRef>
          </c:val>
          <c:smooth val="0"/>
          <c:extLst>
            <c:ext xmlns:c16="http://schemas.microsoft.com/office/drawing/2014/chart" uri="{C3380CC4-5D6E-409C-BE32-E72D297353CC}">
              <c16:uniqueId val="{00000037-252E-C741-A17B-DE16229D27E4}"/>
            </c:ext>
          </c:extLst>
        </c:ser>
        <c:dLbls>
          <c:showLegendKey val="0"/>
          <c:showVal val="0"/>
          <c:showCatName val="0"/>
          <c:showSerName val="0"/>
          <c:showPercent val="0"/>
          <c:showBubbleSize val="0"/>
        </c:dLbls>
        <c:smooth val="0"/>
        <c:axId val="2141371152"/>
        <c:axId val="2141374960"/>
      </c:lineChart>
      <c:catAx>
        <c:axId val="21413711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1" i="0" u="none" strike="noStrike" kern="1200" baseline="0">
                <a:solidFill>
                  <a:schemeClr val="tx1"/>
                </a:solidFill>
                <a:latin typeface="Helvetica" pitchFamily="2" charset="0"/>
                <a:ea typeface="+mn-ea"/>
                <a:cs typeface="+mn-cs"/>
              </a:defRPr>
            </a:pPr>
            <a:endParaRPr lang="en-US"/>
          </a:p>
        </c:txPr>
        <c:crossAx val="2141374960"/>
        <c:crosses val="autoZero"/>
        <c:auto val="1"/>
        <c:lblAlgn val="ctr"/>
        <c:lblOffset val="100"/>
        <c:noMultiLvlLbl val="0"/>
      </c:catAx>
      <c:valAx>
        <c:axId val="2141374960"/>
        <c:scaling>
          <c:orientation val="minMax"/>
          <c:min val="0"/>
        </c:scaling>
        <c:delete val="1"/>
        <c:axPos val="l"/>
        <c:numFmt formatCode="0%" sourceLinked="1"/>
        <c:majorTickMark val="out"/>
        <c:minorTickMark val="none"/>
        <c:tickLblPos val="nextTo"/>
        <c:crossAx val="2141371152"/>
        <c:crosses val="autoZero"/>
        <c:crossBetween val="between"/>
      </c:valAx>
      <c:spPr>
        <a:noFill/>
        <a:ln>
          <a:noFill/>
        </a:ln>
        <a:effectLst/>
      </c:spPr>
    </c:plotArea>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900310848200227"/>
          <c:y val="3.916925294954008E-2"/>
          <c:w val="0.49200129743393917"/>
          <c:h val="0.93458258109395209"/>
        </c:manualLayout>
      </c:layout>
      <c:barChart>
        <c:barDir val="bar"/>
        <c:grouping val="clustered"/>
        <c:varyColors val="0"/>
        <c:ser>
          <c:idx val="0"/>
          <c:order val="0"/>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0-7A67-9745-8F37-8A9B34247DC3}"/>
              </c:ext>
            </c:extLst>
          </c:dPt>
          <c:dPt>
            <c:idx val="1"/>
            <c:invertIfNegative val="0"/>
            <c:bubble3D val="0"/>
            <c:extLst>
              <c:ext xmlns:c16="http://schemas.microsoft.com/office/drawing/2014/chart" uri="{C3380CC4-5D6E-409C-BE32-E72D297353CC}">
                <c16:uniqueId val="{00000001-7A67-9745-8F37-8A9B34247DC3}"/>
              </c:ext>
            </c:extLst>
          </c:dPt>
          <c:dPt>
            <c:idx val="2"/>
            <c:invertIfNegative val="0"/>
            <c:bubble3D val="0"/>
            <c:extLst>
              <c:ext xmlns:c16="http://schemas.microsoft.com/office/drawing/2014/chart" uri="{C3380CC4-5D6E-409C-BE32-E72D297353CC}">
                <c16:uniqueId val="{00000002-7A67-9745-8F37-8A9B34247DC3}"/>
              </c:ext>
            </c:extLst>
          </c:dPt>
          <c:dPt>
            <c:idx val="3"/>
            <c:invertIfNegative val="0"/>
            <c:bubble3D val="0"/>
            <c:extLst>
              <c:ext xmlns:c16="http://schemas.microsoft.com/office/drawing/2014/chart" uri="{C3380CC4-5D6E-409C-BE32-E72D297353CC}">
                <c16:uniqueId val="{00000003-7A67-9745-8F37-8A9B34247DC3}"/>
              </c:ext>
            </c:extLst>
          </c:dPt>
          <c:dPt>
            <c:idx val="7"/>
            <c:invertIfNegative val="0"/>
            <c:bubble3D val="0"/>
            <c:extLst>
              <c:ext xmlns:c16="http://schemas.microsoft.com/office/drawing/2014/chart" uri="{C3380CC4-5D6E-409C-BE32-E72D297353CC}">
                <c16:uniqueId val="{00000004-7A67-9745-8F37-8A9B34247DC3}"/>
              </c:ext>
            </c:extLst>
          </c:dPt>
          <c:dPt>
            <c:idx val="11"/>
            <c:invertIfNegative val="0"/>
            <c:bubble3D val="0"/>
            <c:spPr>
              <a:solidFill>
                <a:schemeClr val="accent1"/>
              </a:solidFill>
              <a:ln>
                <a:noFill/>
              </a:ln>
              <a:effectLst/>
            </c:spPr>
            <c:extLst>
              <c:ext xmlns:c16="http://schemas.microsoft.com/office/drawing/2014/chart" uri="{C3380CC4-5D6E-409C-BE32-E72D297353CC}">
                <c16:uniqueId val="{00000006-7A67-9745-8F37-8A9B34247DC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Suburban</c:v>
                </c:pt>
                <c:pt idx="1">
                  <c:v>Rural</c:v>
                </c:pt>
                <c:pt idx="2">
                  <c:v>Urban 1M+</c:v>
                </c:pt>
                <c:pt idx="3">
                  <c:v>Urban &lt;1M</c:v>
                </c:pt>
                <c:pt idx="5">
                  <c:v>Gen Z</c:v>
                </c:pt>
                <c:pt idx="6">
                  <c:v>Millennial</c:v>
                </c:pt>
                <c:pt idx="7">
                  <c:v>Gen X</c:v>
                </c:pt>
                <c:pt idx="8">
                  <c:v>Boomer+</c:v>
                </c:pt>
                <c:pt idx="10">
                  <c:v>Men</c:v>
                </c:pt>
                <c:pt idx="11">
                  <c:v>Women</c:v>
                </c:pt>
              </c:strCache>
            </c:strRef>
          </c:cat>
          <c:val>
            <c:numRef>
              <c:f>Sheet1!$B$2:$B$13</c:f>
              <c:numCache>
                <c:formatCode>0%</c:formatCode>
                <c:ptCount val="12"/>
                <c:pt idx="0">
                  <c:v>0.36853892999999999</c:v>
                </c:pt>
                <c:pt idx="1">
                  <c:v>0.43440804</c:v>
                </c:pt>
                <c:pt idx="2">
                  <c:v>0.61533923000000001</c:v>
                </c:pt>
                <c:pt idx="3">
                  <c:v>0.41710972000000002</c:v>
                </c:pt>
                <c:pt idx="5">
                  <c:v>0.62550808999999996</c:v>
                </c:pt>
                <c:pt idx="6">
                  <c:v>0.59099190000000001</c:v>
                </c:pt>
                <c:pt idx="7">
                  <c:v>0.39691904</c:v>
                </c:pt>
                <c:pt idx="8">
                  <c:v>0.25205988000000001</c:v>
                </c:pt>
                <c:pt idx="10">
                  <c:v>0.46378755999999999</c:v>
                </c:pt>
                <c:pt idx="11">
                  <c:v>0.39949159000000001</c:v>
                </c:pt>
              </c:numCache>
            </c:numRef>
          </c:val>
          <c:extLst>
            <c:ext xmlns:c16="http://schemas.microsoft.com/office/drawing/2014/chart" uri="{C3380CC4-5D6E-409C-BE32-E72D297353CC}">
              <c16:uniqueId val="{00000007-7A67-9745-8F37-8A9B34247DC3}"/>
            </c:ext>
          </c:extLst>
        </c:ser>
        <c:dLbls>
          <c:showLegendKey val="0"/>
          <c:showVal val="0"/>
          <c:showCatName val="0"/>
          <c:showSerName val="0"/>
          <c:showPercent val="0"/>
          <c:showBubbleSize val="0"/>
        </c:dLbls>
        <c:gapWidth val="70"/>
        <c:axId val="213047296"/>
        <c:axId val="206826880"/>
      </c:barChart>
      <c:catAx>
        <c:axId val="2130472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crossAx val="206826880"/>
        <c:crosses val="autoZero"/>
        <c:auto val="1"/>
        <c:lblAlgn val="ctr"/>
        <c:lblOffset val="100"/>
        <c:noMultiLvlLbl val="0"/>
      </c:catAx>
      <c:valAx>
        <c:axId val="206826880"/>
        <c:scaling>
          <c:orientation val="minMax"/>
        </c:scaling>
        <c:delete val="1"/>
        <c:axPos val="t"/>
        <c:numFmt formatCode="0%" sourceLinked="1"/>
        <c:majorTickMark val="none"/>
        <c:minorTickMark val="none"/>
        <c:tickLblPos val="nextTo"/>
        <c:crossAx val="213047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a:solidFill>
            <a:schemeClr val="tx1"/>
          </a:solidFill>
          <a:latin typeface="Helvetica" pitchFamily="2" charset="0"/>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532773190209978"/>
          <c:y val="0.11076092211355126"/>
          <c:w val="0.78443285326279355"/>
          <c:h val="0.76457281617246176"/>
        </c:manualLayout>
      </c:layout>
      <c:barChart>
        <c:barDir val="col"/>
        <c:grouping val="stacked"/>
        <c:varyColors val="0"/>
        <c:ser>
          <c:idx val="0"/>
          <c:order val="0"/>
          <c:tx>
            <c:strRef>
              <c:f>Sheet1!$B$1</c:f>
              <c:strCache>
                <c:ptCount val="1"/>
                <c:pt idx="0">
                  <c:v>Not sure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February 2022</c:v>
                </c:pt>
                <c:pt idx="1">
                  <c:v>October 2021</c:v>
                </c:pt>
                <c:pt idx="2">
                  <c:v>April 2021</c:v>
                </c:pt>
                <c:pt idx="3">
                  <c:v>January 2021</c:v>
                </c:pt>
                <c:pt idx="4">
                  <c:v>September 2020</c:v>
                </c:pt>
              </c:strCache>
            </c:strRef>
          </c:cat>
          <c:val>
            <c:numRef>
              <c:f>Sheet1!$B$2:$B$6</c:f>
              <c:numCache>
                <c:formatCode>0%</c:formatCode>
                <c:ptCount val="5"/>
                <c:pt idx="0">
                  <c:v>0.11</c:v>
                </c:pt>
                <c:pt idx="1">
                  <c:v>0.13</c:v>
                </c:pt>
                <c:pt idx="2">
                  <c:v>0.11</c:v>
                </c:pt>
                <c:pt idx="3">
                  <c:v>0.13047843000000001</c:v>
                </c:pt>
                <c:pt idx="4">
                  <c:v>0.09</c:v>
                </c:pt>
              </c:numCache>
            </c:numRef>
          </c:val>
          <c:extLst>
            <c:ext xmlns:c16="http://schemas.microsoft.com/office/drawing/2014/chart" uri="{C3380CC4-5D6E-409C-BE32-E72D297353CC}">
              <c16:uniqueId val="{00000000-8B43-BB4C-851C-2DA9DD8E79CB}"/>
            </c:ext>
          </c:extLst>
        </c:ser>
        <c:ser>
          <c:idx val="1"/>
          <c:order val="1"/>
          <c:tx>
            <c:strRef>
              <c:f>Sheet1!$C$1</c:f>
              <c:strCache>
                <c:ptCount val="1"/>
                <c:pt idx="0">
                  <c:v>No</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February 2022</c:v>
                </c:pt>
                <c:pt idx="1">
                  <c:v>October 2021</c:v>
                </c:pt>
                <c:pt idx="2">
                  <c:v>April 2021</c:v>
                </c:pt>
                <c:pt idx="3">
                  <c:v>January 2021</c:v>
                </c:pt>
                <c:pt idx="4">
                  <c:v>September 2020</c:v>
                </c:pt>
              </c:strCache>
            </c:strRef>
          </c:cat>
          <c:val>
            <c:numRef>
              <c:f>Sheet1!$C$2:$C$6</c:f>
              <c:numCache>
                <c:formatCode>0%</c:formatCode>
                <c:ptCount val="5"/>
                <c:pt idx="0">
                  <c:v>0.46</c:v>
                </c:pt>
                <c:pt idx="1">
                  <c:v>0.45</c:v>
                </c:pt>
                <c:pt idx="2">
                  <c:v>0.48</c:v>
                </c:pt>
                <c:pt idx="3">
                  <c:v>0.45570418000000001</c:v>
                </c:pt>
                <c:pt idx="4">
                  <c:v>0.46</c:v>
                </c:pt>
              </c:numCache>
            </c:numRef>
          </c:val>
          <c:extLst>
            <c:ext xmlns:c16="http://schemas.microsoft.com/office/drawing/2014/chart" uri="{C3380CC4-5D6E-409C-BE32-E72D297353CC}">
              <c16:uniqueId val="{00000001-8B43-BB4C-851C-2DA9DD8E79CB}"/>
            </c:ext>
          </c:extLst>
        </c:ser>
        <c:ser>
          <c:idx val="2"/>
          <c:order val="2"/>
          <c:tx>
            <c:strRef>
              <c:f>Sheet1!$D$1</c:f>
              <c:strCache>
                <c:ptCount val="1"/>
                <c:pt idx="0">
                  <c:v>Yes, slightly more</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February 2022</c:v>
                </c:pt>
                <c:pt idx="1">
                  <c:v>October 2021</c:v>
                </c:pt>
                <c:pt idx="2">
                  <c:v>April 2021</c:v>
                </c:pt>
                <c:pt idx="3">
                  <c:v>January 2021</c:v>
                </c:pt>
                <c:pt idx="4">
                  <c:v>September 2020</c:v>
                </c:pt>
              </c:strCache>
            </c:strRef>
          </c:cat>
          <c:val>
            <c:numRef>
              <c:f>Sheet1!$D$2:$D$6</c:f>
              <c:numCache>
                <c:formatCode>0%</c:formatCode>
                <c:ptCount val="5"/>
                <c:pt idx="0">
                  <c:v>0.25</c:v>
                </c:pt>
                <c:pt idx="1">
                  <c:v>0.19</c:v>
                </c:pt>
                <c:pt idx="2">
                  <c:v>0.26</c:v>
                </c:pt>
                <c:pt idx="3">
                  <c:v>0.22508357000000001</c:v>
                </c:pt>
                <c:pt idx="4">
                  <c:v>0.31</c:v>
                </c:pt>
              </c:numCache>
            </c:numRef>
          </c:val>
          <c:extLst>
            <c:ext xmlns:c16="http://schemas.microsoft.com/office/drawing/2014/chart" uri="{C3380CC4-5D6E-409C-BE32-E72D297353CC}">
              <c16:uniqueId val="{00000002-8B43-BB4C-851C-2DA9DD8E79CB}"/>
            </c:ext>
          </c:extLst>
        </c:ser>
        <c:ser>
          <c:idx val="3"/>
          <c:order val="3"/>
          <c:tx>
            <c:strRef>
              <c:f>Sheet1!$E$1</c:f>
              <c:strCache>
                <c:ptCount val="1"/>
                <c:pt idx="0">
                  <c:v>Yes, much more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February 2022</c:v>
                </c:pt>
                <c:pt idx="1">
                  <c:v>October 2021</c:v>
                </c:pt>
                <c:pt idx="2">
                  <c:v>April 2021</c:v>
                </c:pt>
                <c:pt idx="3">
                  <c:v>January 2021</c:v>
                </c:pt>
                <c:pt idx="4">
                  <c:v>September 2020</c:v>
                </c:pt>
              </c:strCache>
            </c:strRef>
          </c:cat>
          <c:val>
            <c:numRef>
              <c:f>Sheet1!$E$2:$E$6</c:f>
              <c:numCache>
                <c:formatCode>0%</c:formatCode>
                <c:ptCount val="5"/>
                <c:pt idx="0">
                  <c:v>0.18</c:v>
                </c:pt>
                <c:pt idx="1">
                  <c:v>0.23</c:v>
                </c:pt>
                <c:pt idx="2">
                  <c:v>0.16</c:v>
                </c:pt>
                <c:pt idx="3">
                  <c:v>0.18873382</c:v>
                </c:pt>
                <c:pt idx="4">
                  <c:v>0.14000000000000001</c:v>
                </c:pt>
              </c:numCache>
            </c:numRef>
          </c:val>
          <c:extLst>
            <c:ext xmlns:c16="http://schemas.microsoft.com/office/drawing/2014/chart" uri="{C3380CC4-5D6E-409C-BE32-E72D297353CC}">
              <c16:uniqueId val="{00000003-8B43-BB4C-851C-2DA9DD8E79CB}"/>
            </c:ext>
          </c:extLst>
        </c:ser>
        <c:ser>
          <c:idx val="4"/>
          <c:order val="4"/>
          <c:tx>
            <c:strRef>
              <c:f>Sheet1!$F$1</c:f>
              <c:strCache>
                <c:ptCount val="1"/>
                <c:pt idx="0">
                  <c:v>Yes (Net)</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1"/>
                    </a:solidFill>
                    <a:latin typeface="Helvetica" pitchFamily="2"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February 2022</c:v>
                </c:pt>
                <c:pt idx="1">
                  <c:v>October 2021</c:v>
                </c:pt>
                <c:pt idx="2">
                  <c:v>April 2021</c:v>
                </c:pt>
                <c:pt idx="3">
                  <c:v>January 2021</c:v>
                </c:pt>
                <c:pt idx="4">
                  <c:v>September 2020</c:v>
                </c:pt>
              </c:strCache>
            </c:strRef>
          </c:cat>
          <c:val>
            <c:numRef>
              <c:f>Sheet1!$F$2:$F$6</c:f>
              <c:numCache>
                <c:formatCode>0%</c:formatCode>
                <c:ptCount val="5"/>
                <c:pt idx="0">
                  <c:v>0.43</c:v>
                </c:pt>
                <c:pt idx="1">
                  <c:v>0.42</c:v>
                </c:pt>
                <c:pt idx="2">
                  <c:v>0.41</c:v>
                </c:pt>
                <c:pt idx="3">
                  <c:v>0.41381739000000001</c:v>
                </c:pt>
                <c:pt idx="4">
                  <c:v>0.45</c:v>
                </c:pt>
              </c:numCache>
            </c:numRef>
          </c:val>
          <c:extLst>
            <c:ext xmlns:c16="http://schemas.microsoft.com/office/drawing/2014/chart" uri="{C3380CC4-5D6E-409C-BE32-E72D297353CC}">
              <c16:uniqueId val="{00000004-8B43-BB4C-851C-2DA9DD8E79CB}"/>
            </c:ext>
          </c:extLst>
        </c:ser>
        <c:dLbls>
          <c:showLegendKey val="0"/>
          <c:showVal val="0"/>
          <c:showCatName val="0"/>
          <c:showSerName val="0"/>
          <c:showPercent val="0"/>
          <c:showBubbleSize val="0"/>
        </c:dLbls>
        <c:gapWidth val="150"/>
        <c:overlap val="100"/>
        <c:axId val="204662272"/>
        <c:axId val="197963712"/>
      </c:barChart>
      <c:catAx>
        <c:axId val="204662272"/>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crossAx val="197963712"/>
        <c:crosses val="autoZero"/>
        <c:auto val="1"/>
        <c:lblAlgn val="ctr"/>
        <c:lblOffset val="100"/>
        <c:noMultiLvlLbl val="0"/>
      </c:catAx>
      <c:valAx>
        <c:axId val="197963712"/>
        <c:scaling>
          <c:orientation val="minMax"/>
          <c:max val="1.1000000000000001"/>
          <c:min val="0"/>
        </c:scaling>
        <c:delete val="1"/>
        <c:axPos val="r"/>
        <c:numFmt formatCode="0%" sourceLinked="1"/>
        <c:majorTickMark val="out"/>
        <c:minorTickMark val="none"/>
        <c:tickLblPos val="nextTo"/>
        <c:crossAx val="204662272"/>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1200" b="1" i="0" u="none" strike="noStrike" kern="1200" baseline="0">
                <a:solidFill>
                  <a:schemeClr val="accent1"/>
                </a:solidFill>
                <a:latin typeface="Helvetica" pitchFamily="2" charset="0"/>
                <a:ea typeface="+mn-ea"/>
                <a:cs typeface="+mn-cs"/>
              </a:defRPr>
            </a:pPr>
            <a:endParaRPr lang="en-US"/>
          </a:p>
        </c:txPr>
      </c:legendEntry>
      <c:layout>
        <c:manualLayout>
          <c:xMode val="edge"/>
          <c:yMode val="edge"/>
          <c:x val="0"/>
          <c:y val="0.17763299265478968"/>
          <c:w val="0.2302695639534845"/>
          <c:h val="0.3304123940976850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a:solidFill>
            <a:schemeClr val="tx1"/>
          </a:solidFill>
          <a:latin typeface="Helvetica" pitchFamily="2" charset="0"/>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182463676632"/>
          <c:y val="0.11507906948847406"/>
          <c:w val="0.490817536323368"/>
          <c:h val="0.88492093051152609"/>
        </c:manualLayout>
      </c:layout>
      <c:barChart>
        <c:barDir val="bar"/>
        <c:grouping val="stacked"/>
        <c:varyColors val="0"/>
        <c:ser>
          <c:idx val="0"/>
          <c:order val="0"/>
          <c:tx>
            <c:strRef>
              <c:f>Sheet1!$B$1</c:f>
              <c:strCache>
                <c:ptCount val="1"/>
                <c:pt idx="0">
                  <c:v>Strongly disagree</c:v>
                </c:pt>
              </c:strCache>
            </c:strRef>
          </c:tx>
          <c:spPr>
            <a:solidFill>
              <a:schemeClr val="accent6"/>
            </a:solidFill>
            <a:ln>
              <a:noFill/>
            </a:ln>
            <a:effectLst/>
          </c:spPr>
          <c:invertIfNegative val="0"/>
          <c:dLbls>
            <c:dLbl>
              <c:idx val="2"/>
              <c:layout>
                <c:manualLayout>
                  <c:x val="3.5234445934176138E-3"/>
                  <c:y val="2.744045199765297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899-7047-B2BB-407D4EED5B06}"/>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 am annoyed by ads that interrupt my viewing, listening or reading experiences.</c:v>
                </c:pt>
                <c:pt idx="1">
                  <c:v>I frequently find myself concerned about my personal security and data when shopping online.</c:v>
                </c:pt>
                <c:pt idx="2">
                  <c:v>These days, I spend so much time looking at screens that I often tune out digital ads.</c:v>
                </c:pt>
                <c:pt idx="3">
                  <c:v>I frequently find myself concerned about my online personal security and data when I'm using my mobile or desktop devices.</c:v>
                </c:pt>
                <c:pt idx="4">
                  <c:v>At this point in the pandemic, I am trying to spend less time on my phone or computer and reduce my television viewing.</c:v>
                </c:pt>
              </c:strCache>
            </c:strRef>
          </c:cat>
          <c:val>
            <c:numRef>
              <c:f>Sheet1!$B$2:$B$6</c:f>
              <c:numCache>
                <c:formatCode>0%</c:formatCode>
                <c:ptCount val="5"/>
                <c:pt idx="0">
                  <c:v>7.6394459999999997E-2</c:v>
                </c:pt>
                <c:pt idx="1">
                  <c:v>8.9575999999999989E-2</c:v>
                </c:pt>
                <c:pt idx="2">
                  <c:v>0.10241765999999999</c:v>
                </c:pt>
                <c:pt idx="3">
                  <c:v>8.8376150000000001E-2</c:v>
                </c:pt>
                <c:pt idx="4">
                  <c:v>0.23691491000000001</c:v>
                </c:pt>
              </c:numCache>
            </c:numRef>
          </c:val>
          <c:extLst>
            <c:ext xmlns:c16="http://schemas.microsoft.com/office/drawing/2014/chart" uri="{C3380CC4-5D6E-409C-BE32-E72D297353CC}">
              <c16:uniqueId val="{00000001-B899-7047-B2BB-407D4EED5B06}"/>
            </c:ext>
          </c:extLst>
        </c:ser>
        <c:ser>
          <c:idx val="1"/>
          <c:order val="1"/>
          <c:tx>
            <c:strRef>
              <c:f>Sheet1!$C$1</c:f>
              <c:strCache>
                <c:ptCount val="1"/>
                <c:pt idx="0">
                  <c:v>Somewhat disagree</c:v>
                </c:pt>
              </c:strCache>
            </c:strRef>
          </c:tx>
          <c:spPr>
            <a:solidFill>
              <a:schemeClr val="accent6">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 am annoyed by ads that interrupt my viewing, listening or reading experiences.</c:v>
                </c:pt>
                <c:pt idx="1">
                  <c:v>I frequently find myself concerned about my personal security and data when shopping online.</c:v>
                </c:pt>
                <c:pt idx="2">
                  <c:v>These days, I spend so much time looking at screens that I often tune out digital ads.</c:v>
                </c:pt>
                <c:pt idx="3">
                  <c:v>I frequently find myself concerned about my online personal security and data when I'm using my mobile or desktop devices.</c:v>
                </c:pt>
                <c:pt idx="4">
                  <c:v>At this point in the pandemic, I am trying to spend less time on my phone or computer and reduce my television viewing.</c:v>
                </c:pt>
              </c:strCache>
            </c:strRef>
          </c:cat>
          <c:val>
            <c:numRef>
              <c:f>Sheet1!$C$2:$C$6</c:f>
              <c:numCache>
                <c:formatCode>0%</c:formatCode>
                <c:ptCount val="5"/>
                <c:pt idx="0">
                  <c:v>0.14471744</c:v>
                </c:pt>
                <c:pt idx="1">
                  <c:v>0.19197649999999999</c:v>
                </c:pt>
                <c:pt idx="2">
                  <c:v>0.21633836000000001</c:v>
                </c:pt>
                <c:pt idx="3">
                  <c:v>0.23668453</c:v>
                </c:pt>
                <c:pt idx="4">
                  <c:v>0.33376328999999999</c:v>
                </c:pt>
              </c:numCache>
            </c:numRef>
          </c:val>
          <c:extLst>
            <c:ext xmlns:c16="http://schemas.microsoft.com/office/drawing/2014/chart" uri="{C3380CC4-5D6E-409C-BE32-E72D297353CC}">
              <c16:uniqueId val="{00000002-B899-7047-B2BB-407D4EED5B06}"/>
            </c:ext>
          </c:extLst>
        </c:ser>
        <c:ser>
          <c:idx val="2"/>
          <c:order val="2"/>
          <c:tx>
            <c:strRef>
              <c:f>Sheet1!$D$1</c:f>
              <c:strCache>
                <c:ptCount val="1"/>
                <c:pt idx="0">
                  <c:v>Somewhat agree</c:v>
                </c:pt>
              </c:strCache>
            </c:strRef>
          </c:tx>
          <c:spPr>
            <a:solidFill>
              <a:schemeClr val="accent4">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 am annoyed by ads that interrupt my viewing, listening or reading experiences.</c:v>
                </c:pt>
                <c:pt idx="1">
                  <c:v>I frequently find myself concerned about my personal security and data when shopping online.</c:v>
                </c:pt>
                <c:pt idx="2">
                  <c:v>These days, I spend so much time looking at screens that I often tune out digital ads.</c:v>
                </c:pt>
                <c:pt idx="3">
                  <c:v>I frequently find myself concerned about my online personal security and data when I'm using my mobile or desktop devices.</c:v>
                </c:pt>
                <c:pt idx="4">
                  <c:v>At this point in the pandemic, I am trying to spend less time on my phone or computer and reduce my television viewing.</c:v>
                </c:pt>
              </c:strCache>
            </c:strRef>
          </c:cat>
          <c:val>
            <c:numRef>
              <c:f>Sheet1!$D$2:$D$6</c:f>
              <c:numCache>
                <c:formatCode>0%</c:formatCode>
                <c:ptCount val="5"/>
                <c:pt idx="0">
                  <c:v>0.35982533999999999</c:v>
                </c:pt>
                <c:pt idx="1">
                  <c:v>0.48460513</c:v>
                </c:pt>
                <c:pt idx="2">
                  <c:v>0.42411824999999997</c:v>
                </c:pt>
                <c:pt idx="3">
                  <c:v>0.45585237000000001</c:v>
                </c:pt>
                <c:pt idx="4">
                  <c:v>0.29156604000000003</c:v>
                </c:pt>
              </c:numCache>
            </c:numRef>
          </c:val>
          <c:extLst>
            <c:ext xmlns:c16="http://schemas.microsoft.com/office/drawing/2014/chart" uri="{C3380CC4-5D6E-409C-BE32-E72D297353CC}">
              <c16:uniqueId val="{00000003-B899-7047-B2BB-407D4EED5B06}"/>
            </c:ext>
          </c:extLst>
        </c:ser>
        <c:ser>
          <c:idx val="3"/>
          <c:order val="3"/>
          <c:tx>
            <c:strRef>
              <c:f>Sheet1!$E$1</c:f>
              <c:strCache>
                <c:ptCount val="1"/>
                <c:pt idx="0">
                  <c:v>Strongly agree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 am annoyed by ads that interrupt my viewing, listening or reading experiences.</c:v>
                </c:pt>
                <c:pt idx="1">
                  <c:v>I frequently find myself concerned about my personal security and data when shopping online.</c:v>
                </c:pt>
                <c:pt idx="2">
                  <c:v>These days, I spend so much time looking at screens that I often tune out digital ads.</c:v>
                </c:pt>
                <c:pt idx="3">
                  <c:v>I frequently find myself concerned about my online personal security and data when I'm using my mobile or desktop devices.</c:v>
                </c:pt>
                <c:pt idx="4">
                  <c:v>At this point in the pandemic, I am trying to spend less time on my phone or computer and reduce my television viewing.</c:v>
                </c:pt>
              </c:strCache>
            </c:strRef>
          </c:cat>
          <c:val>
            <c:numRef>
              <c:f>Sheet1!$E$2:$E$6</c:f>
              <c:numCache>
                <c:formatCode>0%</c:formatCode>
                <c:ptCount val="5"/>
                <c:pt idx="0">
                  <c:v>0.41906275999999998</c:v>
                </c:pt>
                <c:pt idx="1">
                  <c:v>0.23384236</c:v>
                </c:pt>
                <c:pt idx="2">
                  <c:v>0.25712573</c:v>
                </c:pt>
                <c:pt idx="3">
                  <c:v>0.21908694000000001</c:v>
                </c:pt>
                <c:pt idx="4">
                  <c:v>0.13775576</c:v>
                </c:pt>
              </c:numCache>
            </c:numRef>
          </c:val>
          <c:extLst>
            <c:ext xmlns:c16="http://schemas.microsoft.com/office/drawing/2014/chart" uri="{C3380CC4-5D6E-409C-BE32-E72D297353CC}">
              <c16:uniqueId val="{00000004-B899-7047-B2BB-407D4EED5B06}"/>
            </c:ext>
          </c:extLst>
        </c:ser>
        <c:ser>
          <c:idx val="4"/>
          <c:order val="4"/>
          <c:tx>
            <c:strRef>
              <c:f>Sheet1!$F$1</c:f>
              <c:strCache>
                <c:ptCount val="1"/>
                <c:pt idx="0">
                  <c:v>Agree (NET)</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4"/>
                    </a:solidFill>
                    <a:latin typeface="Helvetica" pitchFamily="2"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 am annoyed by ads that interrupt my viewing, listening or reading experiences.</c:v>
                </c:pt>
                <c:pt idx="1">
                  <c:v>I frequently find myself concerned about my personal security and data when shopping online.</c:v>
                </c:pt>
                <c:pt idx="2">
                  <c:v>These days, I spend so much time looking at screens that I often tune out digital ads.</c:v>
                </c:pt>
                <c:pt idx="3">
                  <c:v>I frequently find myself concerned about my online personal security and data when I'm using my mobile or desktop devices.</c:v>
                </c:pt>
                <c:pt idx="4">
                  <c:v>At this point in the pandemic, I am trying to spend less time on my phone or computer and reduce my television viewing.</c:v>
                </c:pt>
              </c:strCache>
            </c:strRef>
          </c:cat>
          <c:val>
            <c:numRef>
              <c:f>Sheet1!$F$2:$F$6</c:f>
              <c:numCache>
                <c:formatCode>0%</c:formatCode>
                <c:ptCount val="5"/>
                <c:pt idx="0">
                  <c:v>0.77888810000000008</c:v>
                </c:pt>
                <c:pt idx="1">
                  <c:v>0.71844748999999997</c:v>
                </c:pt>
                <c:pt idx="2">
                  <c:v>0.68124397000000003</c:v>
                </c:pt>
                <c:pt idx="3">
                  <c:v>0.67493931000000007</c:v>
                </c:pt>
                <c:pt idx="4">
                  <c:v>0.42932179999999998</c:v>
                </c:pt>
              </c:numCache>
            </c:numRef>
          </c:val>
          <c:extLst>
            <c:ext xmlns:c16="http://schemas.microsoft.com/office/drawing/2014/chart" uri="{C3380CC4-5D6E-409C-BE32-E72D297353CC}">
              <c16:uniqueId val="{00000005-B899-7047-B2BB-407D4EED5B06}"/>
            </c:ext>
          </c:extLst>
        </c:ser>
        <c:dLbls>
          <c:showLegendKey val="0"/>
          <c:showVal val="0"/>
          <c:showCatName val="0"/>
          <c:showSerName val="0"/>
          <c:showPercent val="0"/>
          <c:showBubbleSize val="0"/>
        </c:dLbls>
        <c:gapWidth val="70"/>
        <c:overlap val="100"/>
        <c:axId val="204662272"/>
        <c:axId val="197963712"/>
      </c:barChart>
      <c:catAx>
        <c:axId val="2046622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crossAx val="197963712"/>
        <c:crosses val="autoZero"/>
        <c:auto val="1"/>
        <c:lblAlgn val="ctr"/>
        <c:lblOffset val="100"/>
        <c:noMultiLvlLbl val="0"/>
      </c:catAx>
      <c:valAx>
        <c:axId val="197963712"/>
        <c:scaling>
          <c:orientation val="minMax"/>
          <c:max val="1.1000000000000001"/>
          <c:min val="0"/>
        </c:scaling>
        <c:delete val="1"/>
        <c:axPos val="t"/>
        <c:numFmt formatCode="0%" sourceLinked="1"/>
        <c:majorTickMark val="out"/>
        <c:minorTickMark val="none"/>
        <c:tickLblPos val="nextTo"/>
        <c:crossAx val="204662272"/>
        <c:crosses val="autoZero"/>
        <c:crossBetween val="between"/>
      </c:valAx>
      <c:spPr>
        <a:noFill/>
        <a:ln>
          <a:noFill/>
        </a:ln>
        <a:effectLst/>
      </c:spPr>
    </c:plotArea>
    <c:legend>
      <c:legendPos val="r"/>
      <c:legendEntry>
        <c:idx val="4"/>
        <c:txPr>
          <a:bodyPr rot="0" spcFirstLastPara="1" vertOverflow="ellipsis" vert="horz" wrap="square" anchor="ctr" anchorCtr="1"/>
          <a:lstStyle/>
          <a:p>
            <a:pPr>
              <a:defRPr sz="1200" b="1" i="0" u="none" strike="noStrike" kern="1200" baseline="0">
                <a:solidFill>
                  <a:schemeClr val="accent4"/>
                </a:solidFill>
                <a:latin typeface="Helvetica" pitchFamily="2" charset="0"/>
                <a:ea typeface="+mn-ea"/>
                <a:cs typeface="+mn-cs"/>
              </a:defRPr>
            </a:pPr>
            <a:endParaRPr lang="en-US"/>
          </a:p>
        </c:txPr>
      </c:legendEntry>
      <c:layout>
        <c:manualLayout>
          <c:xMode val="edge"/>
          <c:yMode val="edge"/>
          <c:x val="0.16455761135863323"/>
          <c:y val="2.3830102626588624E-2"/>
          <c:w val="0.83544238864136677"/>
          <c:h val="7.4085818860728764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a:solidFill>
            <a:schemeClr val="tx1"/>
          </a:solidFill>
          <a:latin typeface="Helvetica" pitchFamily="2" charset="0"/>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92325990150302"/>
          <c:y val="4.2438722828357089E-2"/>
          <c:w val="0.75110799284152019"/>
          <c:h val="0.92455338163847633"/>
        </c:manualLayout>
      </c:layout>
      <c:pieChart>
        <c:varyColors val="1"/>
        <c:ser>
          <c:idx val="0"/>
          <c:order val="0"/>
          <c:tx>
            <c:strRef>
              <c:f>Sheet1!$B$1</c:f>
              <c:strCache>
                <c:ptCount val="1"/>
                <c:pt idx="0">
                  <c:v>Column1</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1-66B4-8A4E-BFB6-C06206B3AF04}"/>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66B4-8A4E-BFB6-C06206B3AF04}"/>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5-66B4-8A4E-BFB6-C06206B3AF04}"/>
              </c:ext>
            </c:extLst>
          </c:dPt>
          <c:dLbls>
            <c:dLbl>
              <c:idx val="0"/>
              <c:layout>
                <c:manualLayout>
                  <c:x val="0.20978305235861325"/>
                  <c:y val="-0.12289845651328693"/>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tx1"/>
                        </a:solidFill>
                        <a:latin typeface="Helvetica" pitchFamily="2" charset="0"/>
                        <a:ea typeface="+mn-ea"/>
                        <a:cs typeface="+mn-cs"/>
                      </a:defRPr>
                    </a:pPr>
                    <a:fld id="{218B7AAE-7223-C14C-9811-886D379BB518}" type="CATEGORYNAME">
                      <a:rPr lang="en-US"/>
                      <a:pPr>
                        <a:defRPr b="1">
                          <a:latin typeface="Helvetica" pitchFamily="2" charset="0"/>
                        </a:defRPr>
                      </a:pPr>
                      <a:t>[CATEGORY NAME]</a:t>
                    </a:fld>
                    <a:r>
                      <a:rPr lang="en-US" baseline="0" dirty="0"/>
                      <a:t>,</a:t>
                    </a:r>
                  </a:p>
                  <a:p>
                    <a:pPr>
                      <a:defRPr b="1">
                        <a:latin typeface="Helvetica" pitchFamily="2" charset="0"/>
                      </a:defRPr>
                    </a:pPr>
                    <a:fld id="{A7749AB6-AAA3-B443-8D91-11A4FC328013}" type="VALUE">
                      <a:rPr lang="en-US" sz="1600" baseline="0" smtClean="0"/>
                      <a:pPr>
                        <a:defRPr b="1">
                          <a:latin typeface="Helvetica" pitchFamily="2" charset="0"/>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solidFill>
                      <a:latin typeface="Helvetica" pitchFamily="2" charset="0"/>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6442532794582385"/>
                      <c:h val="0.14059940864832815"/>
                    </c:manualLayout>
                  </c15:layout>
                  <c15:dlblFieldTable/>
                  <c15:showDataLabelsRange val="0"/>
                </c:ext>
                <c:ext xmlns:c16="http://schemas.microsoft.com/office/drawing/2014/chart" uri="{C3380CC4-5D6E-409C-BE32-E72D297353CC}">
                  <c16:uniqueId val="{00000001-66B4-8A4E-BFB6-C06206B3AF04}"/>
                </c:ext>
              </c:extLst>
            </c:dLbl>
            <c:dLbl>
              <c:idx val="1"/>
              <c:layout>
                <c:manualLayout>
                  <c:x val="0.21121535772765421"/>
                  <c:y val="0.1846722862810972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pitchFamily="2" charset="0"/>
                        <a:ea typeface="+mn-ea"/>
                        <a:cs typeface="+mn-cs"/>
                      </a:defRPr>
                    </a:pPr>
                    <a:fld id="{2C6FBED5-1FBB-BB4E-BC16-0E2C094F0056}" type="CATEGORYNAME">
                      <a:rPr lang="en-US"/>
                      <a:pPr>
                        <a:defRPr b="1">
                          <a:solidFill>
                            <a:schemeClr val="bg1"/>
                          </a:solidFill>
                          <a:latin typeface="Helvetica" pitchFamily="2" charset="0"/>
                        </a:defRPr>
                      </a:pPr>
                      <a:t>[CATEGORY NAME]</a:t>
                    </a:fld>
                    <a:r>
                      <a:rPr lang="en-US" baseline="0" dirty="0"/>
                      <a:t>,</a:t>
                    </a:r>
                  </a:p>
                  <a:p>
                    <a:pPr>
                      <a:defRPr b="1">
                        <a:solidFill>
                          <a:schemeClr val="bg1"/>
                        </a:solidFill>
                        <a:latin typeface="Helvetica" pitchFamily="2" charset="0"/>
                      </a:defRPr>
                    </a:pPr>
                    <a:fld id="{ECFACAC5-9AD0-9D4F-87FE-13A4F545914D}" type="VALUE">
                      <a:rPr lang="en-US" sz="1600" baseline="0" smtClean="0"/>
                      <a:pPr>
                        <a:defRPr b="1">
                          <a:solidFill>
                            <a:schemeClr val="bg1"/>
                          </a:solidFill>
                          <a:latin typeface="Helvetica" pitchFamily="2" charset="0"/>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pitchFamily="2" charset="0"/>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124274723566684"/>
                      <c:h val="0.20996088924948447"/>
                    </c:manualLayout>
                  </c15:layout>
                  <c15:dlblFieldTable/>
                  <c15:showDataLabelsRange val="0"/>
                </c:ext>
                <c:ext xmlns:c16="http://schemas.microsoft.com/office/drawing/2014/chart" uri="{C3380CC4-5D6E-409C-BE32-E72D297353CC}">
                  <c16:uniqueId val="{00000003-66B4-8A4E-BFB6-C06206B3AF04}"/>
                </c:ext>
              </c:extLst>
            </c:dLbl>
            <c:dLbl>
              <c:idx val="2"/>
              <c:layout>
                <c:manualLayout>
                  <c:x val="-0.21906898922942847"/>
                  <c:y val="-0.198632170457116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pitchFamily="2" charset="0"/>
                        <a:ea typeface="+mn-ea"/>
                        <a:cs typeface="+mn-cs"/>
                      </a:defRPr>
                    </a:pPr>
                    <a:fld id="{985A5C6A-6110-5545-AFE0-B88755404CC0}" type="CATEGORYNAME">
                      <a:rPr lang="en-US">
                        <a:solidFill>
                          <a:schemeClr val="bg1"/>
                        </a:solidFill>
                      </a:rPr>
                      <a:pPr>
                        <a:defRPr b="1">
                          <a:solidFill>
                            <a:schemeClr val="bg1"/>
                          </a:solidFill>
                          <a:latin typeface="Helvetica" pitchFamily="2" charset="0"/>
                        </a:defRPr>
                      </a:pPr>
                      <a:t>[CATEGORY NAME]</a:t>
                    </a:fld>
                    <a:r>
                      <a:rPr lang="en-US" baseline="0" dirty="0">
                        <a:solidFill>
                          <a:schemeClr val="bg1"/>
                        </a:solidFill>
                      </a:rPr>
                      <a:t>,</a:t>
                    </a:r>
                  </a:p>
                  <a:p>
                    <a:pPr>
                      <a:defRPr b="1">
                        <a:solidFill>
                          <a:schemeClr val="bg1"/>
                        </a:solidFill>
                        <a:latin typeface="Helvetica" pitchFamily="2" charset="0"/>
                      </a:defRPr>
                    </a:pPr>
                    <a:fld id="{C6E54AF6-9F0F-634C-9235-C7215B5EAC5D}" type="VALUE">
                      <a:rPr lang="en-US" sz="1600" baseline="0" smtClean="0">
                        <a:solidFill>
                          <a:schemeClr val="bg1"/>
                        </a:solidFill>
                      </a:rPr>
                      <a:pPr>
                        <a:defRPr b="1">
                          <a:solidFill>
                            <a:schemeClr val="bg1"/>
                          </a:solidFill>
                          <a:latin typeface="Helvetica" pitchFamily="2" charset="0"/>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pitchFamily="2" charset="0"/>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5100193654532238"/>
                      <c:h val="0.16557789524710878"/>
                    </c:manualLayout>
                  </c15:layout>
                  <c15:dlblFieldTable/>
                  <c15:showDataLabelsRange val="0"/>
                </c:ext>
                <c:ext xmlns:c16="http://schemas.microsoft.com/office/drawing/2014/chart" uri="{C3380CC4-5D6E-409C-BE32-E72D297353CC}">
                  <c16:uniqueId val="{00000005-66B4-8A4E-BFB6-C06206B3AF0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Helvetica" pitchFamily="2" charset="0"/>
                    <a:ea typeface="+mn-ea"/>
                    <a:cs typeface="+mn-cs"/>
                  </a:defRPr>
                </a:pPr>
                <a:endParaRPr lang="en-US"/>
              </a:p>
            </c:txPr>
            <c:dLblPos val="ct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Not sure</c:v>
                </c:pt>
                <c:pt idx="1">
                  <c:v>Yes</c:v>
                </c:pt>
                <c:pt idx="2">
                  <c:v>No</c:v>
                </c:pt>
              </c:strCache>
            </c:strRef>
          </c:cat>
          <c:val>
            <c:numRef>
              <c:f>Sheet1!$B$2:$B$4</c:f>
              <c:numCache>
                <c:formatCode>0%</c:formatCode>
                <c:ptCount val="3"/>
                <c:pt idx="0">
                  <c:v>0.14000000000000001</c:v>
                </c:pt>
                <c:pt idx="1">
                  <c:v>0.38</c:v>
                </c:pt>
                <c:pt idx="2">
                  <c:v>0.47</c:v>
                </c:pt>
              </c:numCache>
            </c:numRef>
          </c:val>
          <c:extLst>
            <c:ext xmlns:c16="http://schemas.microsoft.com/office/drawing/2014/chart" uri="{C3380CC4-5D6E-409C-BE32-E72D297353CC}">
              <c16:uniqueId val="{00000008-66B4-8A4E-BFB6-C06206B3AF04}"/>
            </c:ext>
          </c:extLst>
        </c:ser>
        <c:dLbls>
          <c:dLblPos val="ctr"/>
          <c:showLegendKey val="0"/>
          <c:showVal val="1"/>
          <c:showCatName val="0"/>
          <c:showSerName val="0"/>
          <c:showPercent val="0"/>
          <c:showBubbleSize val="0"/>
          <c:showLeaderLines val="1"/>
        </c:dLbls>
        <c:firstSliceAng val="217"/>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900310848200227"/>
          <c:y val="3.916925294954008E-2"/>
          <c:w val="0.49200129743393917"/>
          <c:h val="0.93458258109395209"/>
        </c:manualLayout>
      </c:layout>
      <c:barChart>
        <c:barDir val="bar"/>
        <c:grouping val="clustered"/>
        <c:varyColors val="0"/>
        <c:ser>
          <c:idx val="0"/>
          <c:order val="0"/>
          <c:spPr>
            <a:solidFill>
              <a:schemeClr val="accent4"/>
            </a:solidFill>
            <a:ln>
              <a:noFill/>
            </a:ln>
            <a:effectLst/>
          </c:spPr>
          <c:invertIfNegative val="0"/>
          <c:dPt>
            <c:idx val="0"/>
            <c:invertIfNegative val="0"/>
            <c:bubble3D val="0"/>
            <c:extLst>
              <c:ext xmlns:c16="http://schemas.microsoft.com/office/drawing/2014/chart" uri="{C3380CC4-5D6E-409C-BE32-E72D297353CC}">
                <c16:uniqueId val="{00000000-BC7A-2340-8798-C3D40B54C8CF}"/>
              </c:ext>
            </c:extLst>
          </c:dPt>
          <c:dPt>
            <c:idx val="1"/>
            <c:invertIfNegative val="0"/>
            <c:bubble3D val="0"/>
            <c:extLst>
              <c:ext xmlns:c16="http://schemas.microsoft.com/office/drawing/2014/chart" uri="{C3380CC4-5D6E-409C-BE32-E72D297353CC}">
                <c16:uniqueId val="{00000001-BC7A-2340-8798-C3D40B54C8CF}"/>
              </c:ext>
            </c:extLst>
          </c:dPt>
          <c:dPt>
            <c:idx val="2"/>
            <c:invertIfNegative val="0"/>
            <c:bubble3D val="0"/>
            <c:extLst>
              <c:ext xmlns:c16="http://schemas.microsoft.com/office/drawing/2014/chart" uri="{C3380CC4-5D6E-409C-BE32-E72D297353CC}">
                <c16:uniqueId val="{00000002-BC7A-2340-8798-C3D40B54C8CF}"/>
              </c:ext>
            </c:extLst>
          </c:dPt>
          <c:dPt>
            <c:idx val="3"/>
            <c:invertIfNegative val="0"/>
            <c:bubble3D val="0"/>
            <c:extLst>
              <c:ext xmlns:c16="http://schemas.microsoft.com/office/drawing/2014/chart" uri="{C3380CC4-5D6E-409C-BE32-E72D297353CC}">
                <c16:uniqueId val="{00000003-BC7A-2340-8798-C3D40B54C8CF}"/>
              </c:ext>
            </c:extLst>
          </c:dPt>
          <c:dPt>
            <c:idx val="7"/>
            <c:invertIfNegative val="0"/>
            <c:bubble3D val="0"/>
            <c:extLst>
              <c:ext xmlns:c16="http://schemas.microsoft.com/office/drawing/2014/chart" uri="{C3380CC4-5D6E-409C-BE32-E72D297353CC}">
                <c16:uniqueId val="{00000004-BC7A-2340-8798-C3D40B54C8CF}"/>
              </c:ext>
            </c:extLst>
          </c:dPt>
          <c:dPt>
            <c:idx val="11"/>
            <c:invertIfNegative val="0"/>
            <c:bubble3D val="0"/>
            <c:spPr>
              <a:solidFill>
                <a:schemeClr val="accent4"/>
              </a:solidFill>
              <a:ln>
                <a:noFill/>
              </a:ln>
              <a:effectLst/>
            </c:spPr>
            <c:extLst>
              <c:ext xmlns:c16="http://schemas.microsoft.com/office/drawing/2014/chart" uri="{C3380CC4-5D6E-409C-BE32-E72D297353CC}">
                <c16:uniqueId val="{00000006-BC7A-2340-8798-C3D40B54C8CF}"/>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Suburban</c:v>
                </c:pt>
                <c:pt idx="1">
                  <c:v>Rural</c:v>
                </c:pt>
                <c:pt idx="2">
                  <c:v>Urban 1M+</c:v>
                </c:pt>
                <c:pt idx="3">
                  <c:v>Urban &lt;1M</c:v>
                </c:pt>
                <c:pt idx="5">
                  <c:v>Gen Z</c:v>
                </c:pt>
                <c:pt idx="6">
                  <c:v>Millennial</c:v>
                </c:pt>
                <c:pt idx="7">
                  <c:v>Gen X</c:v>
                </c:pt>
                <c:pt idx="8">
                  <c:v>Boomer+</c:v>
                </c:pt>
                <c:pt idx="10">
                  <c:v>Men</c:v>
                </c:pt>
                <c:pt idx="11">
                  <c:v>Women</c:v>
                </c:pt>
              </c:strCache>
            </c:strRef>
          </c:cat>
          <c:val>
            <c:numRef>
              <c:f>Sheet1!$B$2:$B$13</c:f>
              <c:numCache>
                <c:formatCode>0%</c:formatCode>
                <c:ptCount val="12"/>
                <c:pt idx="0">
                  <c:v>0.33</c:v>
                </c:pt>
                <c:pt idx="1">
                  <c:v>0.4</c:v>
                </c:pt>
                <c:pt idx="2">
                  <c:v>0.52</c:v>
                </c:pt>
                <c:pt idx="3">
                  <c:v>0.38</c:v>
                </c:pt>
                <c:pt idx="5">
                  <c:v>0.5</c:v>
                </c:pt>
                <c:pt idx="6">
                  <c:v>0.49</c:v>
                </c:pt>
                <c:pt idx="7">
                  <c:v>0.4</c:v>
                </c:pt>
                <c:pt idx="8">
                  <c:v>0.24</c:v>
                </c:pt>
                <c:pt idx="10">
                  <c:v>0.49</c:v>
                </c:pt>
                <c:pt idx="11">
                  <c:v>0.28999999999999998</c:v>
                </c:pt>
              </c:numCache>
            </c:numRef>
          </c:val>
          <c:extLst>
            <c:ext xmlns:c16="http://schemas.microsoft.com/office/drawing/2014/chart" uri="{C3380CC4-5D6E-409C-BE32-E72D297353CC}">
              <c16:uniqueId val="{00000007-BC7A-2340-8798-C3D40B54C8CF}"/>
            </c:ext>
          </c:extLst>
        </c:ser>
        <c:dLbls>
          <c:showLegendKey val="0"/>
          <c:showVal val="0"/>
          <c:showCatName val="0"/>
          <c:showSerName val="0"/>
          <c:showPercent val="0"/>
          <c:showBubbleSize val="0"/>
        </c:dLbls>
        <c:gapWidth val="70"/>
        <c:axId val="213047296"/>
        <c:axId val="206826880"/>
      </c:barChart>
      <c:catAx>
        <c:axId val="2130472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crossAx val="206826880"/>
        <c:crosses val="autoZero"/>
        <c:auto val="1"/>
        <c:lblAlgn val="ctr"/>
        <c:lblOffset val="100"/>
        <c:noMultiLvlLbl val="0"/>
      </c:catAx>
      <c:valAx>
        <c:axId val="206826880"/>
        <c:scaling>
          <c:orientation val="minMax"/>
        </c:scaling>
        <c:delete val="1"/>
        <c:axPos val="t"/>
        <c:numFmt formatCode="0%" sourceLinked="1"/>
        <c:majorTickMark val="none"/>
        <c:minorTickMark val="none"/>
        <c:tickLblPos val="nextTo"/>
        <c:crossAx val="213047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a:solidFill>
            <a:schemeClr val="tx1"/>
          </a:solidFill>
          <a:latin typeface="Helvetica" pitchFamily="2" charset="0"/>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19212550992861"/>
          <c:y val="0"/>
          <c:w val="0.48791252184813927"/>
          <c:h val="1"/>
        </c:manualLayout>
      </c:layout>
      <c:barChart>
        <c:barDir val="bar"/>
        <c:grouping val="clustered"/>
        <c:varyColors val="0"/>
        <c:ser>
          <c:idx val="0"/>
          <c:order val="0"/>
          <c:tx>
            <c:strRef>
              <c:f>Sheet1!$B$1</c:f>
              <c:strCache>
                <c:ptCount val="1"/>
                <c:pt idx="0">
                  <c:v>Summer 2022</c:v>
                </c:pt>
              </c:strCache>
            </c:strRef>
          </c:tx>
          <c:spPr>
            <a:solidFill>
              <a:schemeClr val="accent2"/>
            </a:solidFill>
            <a:ln>
              <a:noFill/>
            </a:ln>
            <a:effectLst/>
          </c:spPr>
          <c:invertIfNegative val="0"/>
          <c:dPt>
            <c:idx val="7"/>
            <c:invertIfNegative val="0"/>
            <c:bubble3D val="0"/>
            <c:spPr>
              <a:solidFill>
                <a:schemeClr val="accent2"/>
              </a:solidFill>
              <a:ln>
                <a:noFill/>
              </a:ln>
              <a:effectLst/>
            </c:spPr>
            <c:extLst>
              <c:ext xmlns:c16="http://schemas.microsoft.com/office/drawing/2014/chart" uri="{C3380CC4-5D6E-409C-BE32-E72D297353CC}">
                <c16:uniqueId val="{00000001-1755-5344-9B1D-21B91F1D1B32}"/>
              </c:ext>
            </c:extLst>
          </c:dPt>
          <c:dLbls>
            <c:dLbl>
              <c:idx val="3"/>
              <c:layout>
                <c:manualLayout>
                  <c:x val="1.8073474640414622E-4"/>
                  <c:y val="2.593022074180178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755-5344-9B1D-21B91F1D1B32}"/>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New model release</c:v>
                </c:pt>
                <c:pt idx="1">
                  <c:v>Fuel economy</c:v>
                </c:pt>
                <c:pt idx="2">
                  <c:v>Limited time offers on pricing</c:v>
                </c:pt>
                <c:pt idx="3">
                  <c:v>Maintenance and service offerings</c:v>
                </c:pt>
                <c:pt idx="4">
                  <c:v>Limited time offers on financing</c:v>
                </c:pt>
                <c:pt idx="5">
                  <c:v>Inventory availability</c:v>
                </c:pt>
                <c:pt idx="6">
                  <c:v>Interior features/package, technology and entertainment</c:v>
                </c:pt>
                <c:pt idx="7">
                  <c:v>Direct delivery to your home</c:v>
                </c:pt>
                <c:pt idx="8">
                  <c:v>Leasing information</c:v>
                </c:pt>
              </c:strCache>
            </c:strRef>
          </c:cat>
          <c:val>
            <c:numRef>
              <c:f>Sheet1!$B$2:$B$10</c:f>
              <c:numCache>
                <c:formatCode>0%</c:formatCode>
                <c:ptCount val="9"/>
                <c:pt idx="0">
                  <c:v>0.45348579999999999</c:v>
                </c:pt>
                <c:pt idx="1">
                  <c:v>0.37423841000000002</c:v>
                </c:pt>
                <c:pt idx="2">
                  <c:v>0.36348000000000003</c:v>
                </c:pt>
                <c:pt idx="3">
                  <c:v>0.26458777999999999</c:v>
                </c:pt>
                <c:pt idx="4">
                  <c:v>0.25023483000000002</c:v>
                </c:pt>
                <c:pt idx="5">
                  <c:v>0.22209651</c:v>
                </c:pt>
                <c:pt idx="6">
                  <c:v>0.20563390000000001</c:v>
                </c:pt>
                <c:pt idx="7">
                  <c:v>0.20466057000000001</c:v>
                </c:pt>
                <c:pt idx="8">
                  <c:v>0.19066401999999999</c:v>
                </c:pt>
              </c:numCache>
            </c:numRef>
          </c:val>
          <c:extLst>
            <c:ext xmlns:c16="http://schemas.microsoft.com/office/drawing/2014/chart" uri="{C3380CC4-5D6E-409C-BE32-E72D297353CC}">
              <c16:uniqueId val="{00000003-1755-5344-9B1D-21B91F1D1B32}"/>
            </c:ext>
          </c:extLst>
        </c:ser>
        <c:dLbls>
          <c:showLegendKey val="0"/>
          <c:showVal val="0"/>
          <c:showCatName val="0"/>
          <c:showSerName val="0"/>
          <c:showPercent val="0"/>
          <c:showBubbleSize val="0"/>
        </c:dLbls>
        <c:gapWidth val="70"/>
        <c:overlap val="-15"/>
        <c:axId val="204662272"/>
        <c:axId val="197963712"/>
      </c:barChart>
      <c:catAx>
        <c:axId val="2046622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crossAx val="197963712"/>
        <c:crosses val="autoZero"/>
        <c:auto val="1"/>
        <c:lblAlgn val="ctr"/>
        <c:lblOffset val="100"/>
        <c:noMultiLvlLbl val="0"/>
      </c:catAx>
      <c:valAx>
        <c:axId val="197963712"/>
        <c:scaling>
          <c:orientation val="minMax"/>
          <c:max val="1.1000000000000001"/>
          <c:min val="0"/>
        </c:scaling>
        <c:delete val="1"/>
        <c:axPos val="t"/>
        <c:numFmt formatCode="0%" sourceLinked="1"/>
        <c:majorTickMark val="out"/>
        <c:minorTickMark val="none"/>
        <c:tickLblPos val="nextTo"/>
        <c:crossAx val="204662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i="0">
          <a:solidFill>
            <a:schemeClr val="tx1"/>
          </a:solidFill>
          <a:latin typeface="Helvetica" pitchFamily="2" charset="0"/>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19212550992861"/>
          <c:y val="0"/>
          <c:w val="0.48791252184813927"/>
          <c:h val="1"/>
        </c:manualLayout>
      </c:layout>
      <c:barChart>
        <c:barDir val="bar"/>
        <c:grouping val="clustered"/>
        <c:varyColors val="0"/>
        <c:ser>
          <c:idx val="0"/>
          <c:order val="0"/>
          <c:tx>
            <c:strRef>
              <c:f>Sheet1!$B$1</c:f>
              <c:strCache>
                <c:ptCount val="1"/>
                <c:pt idx="0">
                  <c:v>Summer 2022</c:v>
                </c:pt>
              </c:strCache>
            </c:strRef>
          </c:tx>
          <c:spPr>
            <a:solidFill>
              <a:schemeClr val="accent1"/>
            </a:solidFill>
            <a:ln>
              <a:noFill/>
            </a:ln>
            <a:effectLst/>
          </c:spPr>
          <c:invertIfNegative val="0"/>
          <c:dPt>
            <c:idx val="7"/>
            <c:invertIfNegative val="0"/>
            <c:bubble3D val="0"/>
            <c:spPr>
              <a:solidFill>
                <a:schemeClr val="accent1"/>
              </a:solidFill>
              <a:ln>
                <a:noFill/>
              </a:ln>
              <a:effectLst/>
            </c:spPr>
            <c:extLst>
              <c:ext xmlns:c16="http://schemas.microsoft.com/office/drawing/2014/chart" uri="{C3380CC4-5D6E-409C-BE32-E72D297353CC}">
                <c16:uniqueId val="{00000001-240B-3042-9D1F-013BB15B3D8A}"/>
              </c:ext>
            </c:extLst>
          </c:dPt>
          <c:dLbls>
            <c:dLbl>
              <c:idx val="3"/>
              <c:layout>
                <c:manualLayout>
                  <c:x val="1.8073474640414622E-4"/>
                  <c:y val="2.593022074180178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40B-3042-9D1F-013BB15B3D8A}"/>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Visited the brand/dealer's website</c:v>
                </c:pt>
                <c:pt idx="1">
                  <c:v>Did online research about the brand or dealer</c:v>
                </c:pt>
                <c:pt idx="2">
                  <c:v>Shared by word-of-mouth information about the advertiser or product with family or friends</c:v>
                </c:pt>
                <c:pt idx="3">
                  <c:v>Visited the brand/dealer's store/showroom</c:v>
                </c:pt>
                <c:pt idx="4">
                  <c:v>Followed the brand or dealership on social media</c:v>
                </c:pt>
                <c:pt idx="5">
                  <c:v>Took a picture of the ad to share on social media</c:v>
                </c:pt>
                <c:pt idx="6">
                  <c:v>Called the dealership</c:v>
                </c:pt>
                <c:pt idx="7">
                  <c:v>Purchased a vehicle</c:v>
                </c:pt>
                <c:pt idx="8">
                  <c:v>Leased a vehicle</c:v>
                </c:pt>
              </c:strCache>
            </c:strRef>
          </c:cat>
          <c:val>
            <c:numRef>
              <c:f>Sheet1!$B$2:$B$10</c:f>
              <c:numCache>
                <c:formatCode>0%</c:formatCode>
                <c:ptCount val="9"/>
                <c:pt idx="0">
                  <c:v>0.37768054000000001</c:v>
                </c:pt>
                <c:pt idx="1">
                  <c:v>0.37550863999999989</c:v>
                </c:pt>
                <c:pt idx="2">
                  <c:v>0.30069442000000002</c:v>
                </c:pt>
                <c:pt idx="3">
                  <c:v>0.23466195000000001</c:v>
                </c:pt>
                <c:pt idx="4">
                  <c:v>0.21301855</c:v>
                </c:pt>
                <c:pt idx="5">
                  <c:v>0.20357235000000001</c:v>
                </c:pt>
                <c:pt idx="6">
                  <c:v>0.19782085999999999</c:v>
                </c:pt>
                <c:pt idx="7">
                  <c:v>0.19308359999999999</c:v>
                </c:pt>
                <c:pt idx="8">
                  <c:v>0.17033671</c:v>
                </c:pt>
              </c:numCache>
            </c:numRef>
          </c:val>
          <c:extLst>
            <c:ext xmlns:c16="http://schemas.microsoft.com/office/drawing/2014/chart" uri="{C3380CC4-5D6E-409C-BE32-E72D297353CC}">
              <c16:uniqueId val="{00000003-240B-3042-9D1F-013BB15B3D8A}"/>
            </c:ext>
          </c:extLst>
        </c:ser>
        <c:dLbls>
          <c:showLegendKey val="0"/>
          <c:showVal val="0"/>
          <c:showCatName val="0"/>
          <c:showSerName val="0"/>
          <c:showPercent val="0"/>
          <c:showBubbleSize val="0"/>
        </c:dLbls>
        <c:gapWidth val="70"/>
        <c:overlap val="-15"/>
        <c:axId val="204662272"/>
        <c:axId val="197963712"/>
      </c:barChart>
      <c:catAx>
        <c:axId val="2046622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crossAx val="197963712"/>
        <c:crosses val="autoZero"/>
        <c:auto val="1"/>
        <c:lblAlgn val="ctr"/>
        <c:lblOffset val="100"/>
        <c:noMultiLvlLbl val="0"/>
      </c:catAx>
      <c:valAx>
        <c:axId val="197963712"/>
        <c:scaling>
          <c:orientation val="minMax"/>
          <c:max val="1.1000000000000001"/>
          <c:min val="0"/>
        </c:scaling>
        <c:delete val="1"/>
        <c:axPos val="t"/>
        <c:numFmt formatCode="0%" sourceLinked="1"/>
        <c:majorTickMark val="out"/>
        <c:minorTickMark val="none"/>
        <c:tickLblPos val="nextTo"/>
        <c:crossAx val="204662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i="0">
          <a:solidFill>
            <a:schemeClr val="tx1"/>
          </a:solidFill>
          <a:latin typeface="Helvetica" pitchFamily="2"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081557717126038"/>
          <c:y val="0"/>
          <c:w val="0.40408798463323437"/>
          <c:h val="1"/>
        </c:manualLayout>
      </c:layout>
      <c:barChart>
        <c:barDir val="bar"/>
        <c:grouping val="clustered"/>
        <c:varyColors val="0"/>
        <c:ser>
          <c:idx val="0"/>
          <c:order val="0"/>
          <c:tx>
            <c:strRef>
              <c:f>Sheet1!$B$1</c:f>
              <c:strCache>
                <c:ptCount val="1"/>
                <c:pt idx="0">
                  <c:v>Wave 104</c:v>
                </c:pt>
              </c:strCache>
            </c:strRef>
          </c:tx>
          <c:spPr>
            <a:solidFill>
              <a:schemeClr val="accent1"/>
            </a:solidFill>
            <a:ln>
              <a:noFill/>
            </a:ln>
            <a:effectLst/>
          </c:spPr>
          <c:invertIfNegative val="0"/>
          <c:dPt>
            <c:idx val="9"/>
            <c:invertIfNegative val="0"/>
            <c:bubble3D val="0"/>
            <c:spPr>
              <a:solidFill>
                <a:srgbClr val="939598"/>
              </a:solidFill>
              <a:ln>
                <a:noFill/>
              </a:ln>
              <a:effectLst/>
            </c:spPr>
            <c:extLst>
              <c:ext xmlns:c16="http://schemas.microsoft.com/office/drawing/2014/chart" uri="{C3380CC4-5D6E-409C-BE32-E72D297353CC}">
                <c16:uniqueId val="{00000000-C7C4-495E-B91F-9D1F89012D86}"/>
              </c:ext>
            </c:extLst>
          </c:dPt>
          <c:dPt>
            <c:idx val="10"/>
            <c:invertIfNegative val="0"/>
            <c:bubble3D val="0"/>
            <c:extLst>
              <c:ext xmlns:c16="http://schemas.microsoft.com/office/drawing/2014/chart" uri="{C3380CC4-5D6E-409C-BE32-E72D297353CC}">
                <c16:uniqueId val="{00000000-F12F-4DEF-B280-BB75DAF6D331}"/>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Gatherings with friends and family</c:v>
                </c:pt>
                <c:pt idx="1">
                  <c:v>In person celebrations</c:v>
                </c:pt>
                <c:pt idx="2">
                  <c:v>Dining out at a restaurant</c:v>
                </c:pt>
                <c:pt idx="3">
                  <c:v>Going to a social gathering</c:v>
                </c:pt>
                <c:pt idx="4">
                  <c:v>Shopping in stores</c:v>
                </c:pt>
                <c:pt idx="5">
                  <c:v>Attending events like concerts, theatre and sporting events</c:v>
                </c:pt>
                <c:pt idx="6">
                  <c:v>Going to a movie theatre</c:v>
                </c:pt>
                <c:pt idx="7">
                  <c:v>Going to my local coffee shop</c:v>
                </c:pt>
                <c:pt idx="8">
                  <c:v>Going to church</c:v>
                </c:pt>
                <c:pt idx="9">
                  <c:v>Traveling on an airplane</c:v>
                </c:pt>
                <c:pt idx="10">
                  <c:v>Going to the gym/work out class</c:v>
                </c:pt>
                <c:pt idx="11">
                  <c:v>Working from the office</c:v>
                </c:pt>
                <c:pt idx="12">
                  <c:v>Going to school or university</c:v>
                </c:pt>
              </c:strCache>
            </c:strRef>
          </c:cat>
          <c:val>
            <c:numRef>
              <c:f>Sheet1!$B$2:$B$14</c:f>
              <c:numCache>
                <c:formatCode>0%</c:formatCode>
                <c:ptCount val="13"/>
                <c:pt idx="0">
                  <c:v>0.71</c:v>
                </c:pt>
                <c:pt idx="1">
                  <c:v>0.67</c:v>
                </c:pt>
                <c:pt idx="2">
                  <c:v>0.66</c:v>
                </c:pt>
                <c:pt idx="3">
                  <c:v>0.61</c:v>
                </c:pt>
                <c:pt idx="4">
                  <c:v>0.59</c:v>
                </c:pt>
                <c:pt idx="5">
                  <c:v>0.55000000000000004</c:v>
                </c:pt>
                <c:pt idx="6">
                  <c:v>0.54</c:v>
                </c:pt>
                <c:pt idx="7">
                  <c:v>0.48</c:v>
                </c:pt>
                <c:pt idx="8">
                  <c:v>0.47</c:v>
                </c:pt>
                <c:pt idx="9">
                  <c:v>0.47</c:v>
                </c:pt>
                <c:pt idx="10">
                  <c:v>0.44</c:v>
                </c:pt>
                <c:pt idx="11">
                  <c:v>0.32</c:v>
                </c:pt>
                <c:pt idx="12">
                  <c:v>0.3</c:v>
                </c:pt>
              </c:numCache>
            </c:numRef>
          </c:val>
          <c:extLst>
            <c:ext xmlns:c16="http://schemas.microsoft.com/office/drawing/2014/chart" uri="{C3380CC4-5D6E-409C-BE32-E72D297353CC}">
              <c16:uniqueId val="{00000002-201C-4CB3-861B-942DAFEB0CD4}"/>
            </c:ext>
          </c:extLst>
        </c:ser>
        <c:dLbls>
          <c:showLegendKey val="0"/>
          <c:showVal val="0"/>
          <c:showCatName val="0"/>
          <c:showSerName val="0"/>
          <c:showPercent val="0"/>
          <c:showBubbleSize val="0"/>
        </c:dLbls>
        <c:gapWidth val="100"/>
        <c:axId val="157454080"/>
        <c:axId val="157441568"/>
      </c:barChart>
      <c:catAx>
        <c:axId val="1574540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crossAx val="157441568"/>
        <c:crosses val="autoZero"/>
        <c:auto val="1"/>
        <c:lblAlgn val="ctr"/>
        <c:lblOffset val="100"/>
        <c:noMultiLvlLbl val="0"/>
      </c:catAx>
      <c:valAx>
        <c:axId val="157441568"/>
        <c:scaling>
          <c:orientation val="minMax"/>
        </c:scaling>
        <c:delete val="1"/>
        <c:axPos val="t"/>
        <c:numFmt formatCode="0%" sourceLinked="1"/>
        <c:majorTickMark val="none"/>
        <c:minorTickMark val="none"/>
        <c:tickLblPos val="nextTo"/>
        <c:crossAx val="157454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300486068132985"/>
          <c:y val="0"/>
          <c:w val="0.58925202000055665"/>
          <c:h val="1"/>
        </c:manualLayout>
      </c:layout>
      <c:barChart>
        <c:barDir val="bar"/>
        <c:grouping val="clustered"/>
        <c:varyColors val="0"/>
        <c:ser>
          <c:idx val="0"/>
          <c:order val="0"/>
          <c:tx>
            <c:strRef>
              <c:f>Sheet1!$B$1</c:f>
              <c:strCache>
                <c:ptCount val="1"/>
                <c:pt idx="0">
                  <c:v>Wave 104 (2/18 - 2/20)</c:v>
                </c:pt>
              </c:strCache>
            </c:strRef>
          </c:tx>
          <c:spPr>
            <a:solidFill>
              <a:schemeClr val="tx2"/>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Male</c:v>
                </c:pt>
                <c:pt idx="1">
                  <c:v>Female</c:v>
                </c:pt>
                <c:pt idx="3">
                  <c:v>Gen Z</c:v>
                </c:pt>
                <c:pt idx="4">
                  <c:v>Millennials </c:v>
                </c:pt>
                <c:pt idx="5">
                  <c:v>Gen X</c:v>
                </c:pt>
                <c:pt idx="6">
                  <c:v>Boomer+</c:v>
                </c:pt>
                <c:pt idx="8">
                  <c:v>White</c:v>
                </c:pt>
                <c:pt idx="9">
                  <c:v>Black</c:v>
                </c:pt>
                <c:pt idx="10">
                  <c:v>Hispanic</c:v>
                </c:pt>
                <c:pt idx="12">
                  <c:v>Urban</c:v>
                </c:pt>
                <c:pt idx="13">
                  <c:v>Rural</c:v>
                </c:pt>
                <c:pt idx="14">
                  <c:v>Suburban</c:v>
                </c:pt>
              </c:strCache>
            </c:strRef>
          </c:cat>
          <c:val>
            <c:numRef>
              <c:f>Sheet1!$B$2:$B$16</c:f>
              <c:numCache>
                <c:formatCode>0%</c:formatCode>
                <c:ptCount val="15"/>
                <c:pt idx="0">
                  <c:v>0.48</c:v>
                </c:pt>
                <c:pt idx="1">
                  <c:v>0.46</c:v>
                </c:pt>
                <c:pt idx="3">
                  <c:v>0.47</c:v>
                </c:pt>
                <c:pt idx="4">
                  <c:v>0.56999999999999995</c:v>
                </c:pt>
                <c:pt idx="5">
                  <c:v>0.44</c:v>
                </c:pt>
                <c:pt idx="6">
                  <c:v>0.4</c:v>
                </c:pt>
                <c:pt idx="8">
                  <c:v>0.43</c:v>
                </c:pt>
                <c:pt idx="9">
                  <c:v>0.53</c:v>
                </c:pt>
                <c:pt idx="10">
                  <c:v>0.56999999999999995</c:v>
                </c:pt>
                <c:pt idx="12">
                  <c:v>0.53</c:v>
                </c:pt>
                <c:pt idx="13">
                  <c:v>0.33</c:v>
                </c:pt>
                <c:pt idx="14">
                  <c:v>0.49</c:v>
                </c:pt>
              </c:numCache>
            </c:numRef>
          </c:val>
          <c:extLst>
            <c:ext xmlns:c16="http://schemas.microsoft.com/office/drawing/2014/chart" uri="{C3380CC4-5D6E-409C-BE32-E72D297353CC}">
              <c16:uniqueId val="{00000000-34F5-43B9-B8EB-747CF5F88D2B}"/>
            </c:ext>
          </c:extLst>
        </c:ser>
        <c:dLbls>
          <c:showLegendKey val="0"/>
          <c:showVal val="0"/>
          <c:showCatName val="0"/>
          <c:showSerName val="0"/>
          <c:showPercent val="0"/>
          <c:showBubbleSize val="0"/>
        </c:dLbls>
        <c:gapWidth val="70"/>
        <c:axId val="-1079171392"/>
        <c:axId val="-1079157248"/>
      </c:barChart>
      <c:catAx>
        <c:axId val="-10791713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crossAx val="-1079157248"/>
        <c:crosses val="autoZero"/>
        <c:auto val="1"/>
        <c:lblAlgn val="ctr"/>
        <c:lblOffset val="100"/>
        <c:noMultiLvlLbl val="0"/>
      </c:catAx>
      <c:valAx>
        <c:axId val="-1079157248"/>
        <c:scaling>
          <c:orientation val="minMax"/>
        </c:scaling>
        <c:delete val="1"/>
        <c:axPos val="t"/>
        <c:numFmt formatCode="0%" sourceLinked="1"/>
        <c:majorTickMark val="out"/>
        <c:minorTickMark val="none"/>
        <c:tickLblPos val="nextTo"/>
        <c:crossAx val="-1079171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381330388263601"/>
          <c:y val="3.9403283992353211E-2"/>
          <c:w val="0.61960612575081653"/>
          <c:h val="0.90300336608295451"/>
        </c:manualLayout>
      </c:layout>
      <c:barChart>
        <c:barDir val="bar"/>
        <c:grouping val="clustered"/>
        <c:varyColors val="0"/>
        <c:ser>
          <c:idx val="1"/>
          <c:order val="0"/>
          <c:tx>
            <c:strRef>
              <c:f>Sheet1!$B$1</c:f>
              <c:strCache>
                <c:ptCount val="1"/>
                <c:pt idx="0">
                  <c:v>Wave 104 (2/18 - 2/20)</c:v>
                </c:pt>
              </c:strCache>
            </c:strRef>
          </c:tx>
          <c:spPr>
            <a:solidFill>
              <a:srgbClr val="FF8769"/>
            </a:solidFill>
            <a:ln>
              <a:noFill/>
            </a:ln>
            <a:effectLst/>
          </c:spPr>
          <c:invertIfNegative val="0"/>
          <c:dPt>
            <c:idx val="5"/>
            <c:invertIfNegative val="0"/>
            <c:bubble3D val="0"/>
            <c:spPr>
              <a:solidFill>
                <a:srgbClr val="FF8769"/>
              </a:solidFill>
              <a:ln>
                <a:noFill/>
              </a:ln>
              <a:effectLst/>
            </c:spPr>
            <c:extLst>
              <c:ext xmlns:c16="http://schemas.microsoft.com/office/drawing/2014/chart" uri="{C3380CC4-5D6E-409C-BE32-E72D297353CC}">
                <c16:uniqueId val="{00000001-8C10-CE4F-BC3D-A67BE5DC0AAE}"/>
              </c:ext>
            </c:extLst>
          </c:dPt>
          <c:dPt>
            <c:idx val="16"/>
            <c:invertIfNegative val="0"/>
            <c:bubble3D val="0"/>
            <c:spPr>
              <a:solidFill>
                <a:srgbClr val="FFFFFF">
                  <a:lumMod val="65000"/>
                </a:srgbClr>
              </a:solidFill>
              <a:ln>
                <a:noFill/>
              </a:ln>
              <a:effectLst/>
            </c:spPr>
            <c:extLst>
              <c:ext xmlns:c16="http://schemas.microsoft.com/office/drawing/2014/chart" uri="{C3380CC4-5D6E-409C-BE32-E72D297353CC}">
                <c16:uniqueId val="{00000003-BADC-47C3-99A7-B9E652B38C84}"/>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  Plane tickets</c:v>
                </c:pt>
                <c:pt idx="1">
                  <c:v>  Hotel stays</c:v>
                </c:pt>
                <c:pt idx="2">
                  <c:v>  Shoes or footwear</c:v>
                </c:pt>
                <c:pt idx="3">
                  <c:v>  Smartphones</c:v>
                </c:pt>
                <c:pt idx="4">
                  <c:v>  Concert tickets</c:v>
                </c:pt>
                <c:pt idx="5">
                  <c:v>  Clothing to replace sweatpants and t-shirts</c:v>
                </c:pt>
                <c:pt idx="6">
                  <c:v>  ''Going out clothes'' </c:v>
                </c:pt>
                <c:pt idx="7">
                  <c:v>  Personal technology</c:v>
                </c:pt>
                <c:pt idx="8">
                  <c:v>  Sporting event tickets</c:v>
                </c:pt>
                <c:pt idx="9">
                  <c:v>  Furniture</c:v>
                </c:pt>
                <c:pt idx="10">
                  <c:v>  Television</c:v>
                </c:pt>
                <c:pt idx="11">
                  <c:v>  Personal accessories</c:v>
                </c:pt>
                <c:pt idx="12">
                  <c:v>  Jewelry </c:v>
                </c:pt>
                <c:pt idx="13">
                  <c:v>  Smart home technology </c:v>
                </c:pt>
                <c:pt idx="14">
                  <c:v>  Athleisure/work out clothing</c:v>
                </c:pt>
                <c:pt idx="15">
                  <c:v>  Work attire</c:v>
                </c:pt>
                <c:pt idx="16">
                  <c:v>None of these</c:v>
                </c:pt>
              </c:strCache>
            </c:strRef>
          </c:cat>
          <c:val>
            <c:numRef>
              <c:f>Sheet1!$B$2:$B$18</c:f>
              <c:numCache>
                <c:formatCode>0%</c:formatCode>
                <c:ptCount val="17"/>
                <c:pt idx="0">
                  <c:v>0.28999999999999998</c:v>
                </c:pt>
                <c:pt idx="1">
                  <c:v>0.28000000000000003</c:v>
                </c:pt>
                <c:pt idx="2">
                  <c:v>0.23</c:v>
                </c:pt>
                <c:pt idx="3">
                  <c:v>0.21</c:v>
                </c:pt>
                <c:pt idx="4">
                  <c:v>0.18</c:v>
                </c:pt>
                <c:pt idx="5">
                  <c:v>0.18</c:v>
                </c:pt>
                <c:pt idx="6">
                  <c:v>0.18</c:v>
                </c:pt>
                <c:pt idx="7">
                  <c:v>0.16</c:v>
                </c:pt>
                <c:pt idx="8">
                  <c:v>0.16</c:v>
                </c:pt>
                <c:pt idx="9">
                  <c:v>0.15</c:v>
                </c:pt>
                <c:pt idx="10">
                  <c:v>0.14000000000000001</c:v>
                </c:pt>
                <c:pt idx="11">
                  <c:v>0.12</c:v>
                </c:pt>
                <c:pt idx="12">
                  <c:v>0.12</c:v>
                </c:pt>
                <c:pt idx="13">
                  <c:v>0.11</c:v>
                </c:pt>
                <c:pt idx="14">
                  <c:v>0.11</c:v>
                </c:pt>
                <c:pt idx="15">
                  <c:v>0.1</c:v>
                </c:pt>
                <c:pt idx="16">
                  <c:v>0.27</c:v>
                </c:pt>
              </c:numCache>
            </c:numRef>
          </c:val>
          <c:extLst>
            <c:ext xmlns:c16="http://schemas.microsoft.com/office/drawing/2014/chart" uri="{C3380CC4-5D6E-409C-BE32-E72D297353CC}">
              <c16:uniqueId val="{00000001-1E86-4AB4-9A68-92440AE0E78B}"/>
            </c:ext>
          </c:extLst>
        </c:ser>
        <c:dLbls>
          <c:showLegendKey val="0"/>
          <c:showVal val="0"/>
          <c:showCatName val="0"/>
          <c:showSerName val="0"/>
          <c:showPercent val="0"/>
          <c:showBubbleSize val="0"/>
        </c:dLbls>
        <c:gapWidth val="100"/>
        <c:axId val="930770384"/>
        <c:axId val="845554192"/>
      </c:barChart>
      <c:catAx>
        <c:axId val="9307703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Helvetica" pitchFamily="2" charset="0"/>
                <a:ea typeface="+mn-ea"/>
                <a:cs typeface="Helvetica" panose="020B0604020202020204" pitchFamily="34" charset="0"/>
              </a:defRPr>
            </a:pPr>
            <a:endParaRPr lang="en-US"/>
          </a:p>
        </c:txPr>
        <c:crossAx val="845554192"/>
        <c:crosses val="autoZero"/>
        <c:auto val="1"/>
        <c:lblAlgn val="ctr"/>
        <c:lblOffset val="100"/>
        <c:noMultiLvlLbl val="0"/>
      </c:catAx>
      <c:valAx>
        <c:axId val="845554192"/>
        <c:scaling>
          <c:orientation val="minMax"/>
        </c:scaling>
        <c:delete val="1"/>
        <c:axPos val="t"/>
        <c:numFmt formatCode="0%" sourceLinked="1"/>
        <c:majorTickMark val="none"/>
        <c:minorTickMark val="none"/>
        <c:tickLblPos val="nextTo"/>
        <c:crossAx val="93077038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297971566428378"/>
          <c:y val="4.6200568440007564E-3"/>
          <c:w val="0.66123101873517409"/>
          <c:h val="0.99537982371160183"/>
        </c:manualLayout>
      </c:layout>
      <c:barChart>
        <c:barDir val="col"/>
        <c:grouping val="stacked"/>
        <c:varyColors val="0"/>
        <c:ser>
          <c:idx val="0"/>
          <c:order val="0"/>
          <c:tx>
            <c:strRef>
              <c:f>Sheet1!$A$1</c:f>
              <c:strCache>
                <c:ptCount val="1"/>
                <c:pt idx="0">
                  <c:v>Column1</c:v>
                </c:pt>
              </c:strCache>
            </c:strRef>
          </c:tx>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Sheet1!$A$2</c:f>
            </c:numRef>
          </c:val>
          <c:extLst>
            <c:ext xmlns:c16="http://schemas.microsoft.com/office/drawing/2014/chart" uri="{C3380CC4-5D6E-409C-BE32-E72D297353CC}">
              <c16:uniqueId val="{00000000-0C0E-4B46-9B21-55D7BC476905}"/>
            </c:ext>
          </c:extLst>
        </c:ser>
        <c:ser>
          <c:idx val="1"/>
          <c:order val="1"/>
          <c:tx>
            <c:strRef>
              <c:f>Sheet1!$B$1</c:f>
              <c:strCache>
                <c:ptCount val="1"/>
                <c:pt idx="0">
                  <c:v>Strongly disagree</c:v>
                </c:pt>
              </c:strCache>
            </c:strRef>
          </c:tx>
          <c:spPr>
            <a:solidFill>
              <a:schemeClr val="accent6"/>
            </a:solidFill>
            <a:ln>
              <a:noFill/>
            </a:ln>
            <a:effectLst/>
          </c:spPr>
          <c:invertIfNegative val="0"/>
          <c:dPt>
            <c:idx val="0"/>
            <c:invertIfNegative val="0"/>
            <c:bubble3D val="0"/>
            <c:extLst>
              <c:ext xmlns:c16="http://schemas.microsoft.com/office/drawing/2014/chart" uri="{C3380CC4-5D6E-409C-BE32-E72D297353CC}">
                <c16:uniqueId val="{00000000-692F-456A-9182-AEED63938255}"/>
              </c:ext>
            </c:extLst>
          </c:dPt>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Cache>
                <c:formatCode>0%</c:formatCode>
                <c:ptCount val="1"/>
                <c:pt idx="0">
                  <c:v>0.19</c:v>
                </c:pt>
              </c:numCache>
            </c:numRef>
          </c:val>
          <c:extLst>
            <c:ext xmlns:c16="http://schemas.microsoft.com/office/drawing/2014/chart" uri="{C3380CC4-5D6E-409C-BE32-E72D297353CC}">
              <c16:uniqueId val="{00000002-0C0E-4B46-9B21-55D7BC476905}"/>
            </c:ext>
          </c:extLst>
        </c:ser>
        <c:ser>
          <c:idx val="2"/>
          <c:order val="2"/>
          <c:tx>
            <c:strRef>
              <c:f>Sheet1!$C$1</c:f>
              <c:strCache>
                <c:ptCount val="1"/>
                <c:pt idx="0">
                  <c:v>Somewhat disagree</c:v>
                </c:pt>
              </c:strCache>
            </c:strRef>
          </c:tx>
          <c:spPr>
            <a:solidFill>
              <a:schemeClr val="accent6">
                <a:lumMod val="20000"/>
                <a:lumOff val="80000"/>
              </a:schemeClr>
            </a:solidFill>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FAC-4478-9E19-13FDDEE34D6C}"/>
                </c:ext>
              </c:extLst>
            </c:dLbl>
            <c:spPr>
              <a:noFill/>
              <a:ln>
                <a:noFill/>
              </a:ln>
              <a:effectLst/>
            </c:spPr>
            <c:txPr>
              <a:bodyPr wrap="square" lIns="38100" tIns="19050" rIns="38100" bIns="19050" anchor="ctr">
                <a:spAutoFit/>
              </a:bodyPr>
              <a:lstStyle/>
              <a:p>
                <a:pPr>
                  <a:defRPr b="1" i="0">
                    <a:solidFill>
                      <a:schemeClr val="tx1"/>
                    </a:solidFill>
                    <a:latin typeface="Helvetica" pitchFamily="2" charset="0"/>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ext>
            </c:extLst>
          </c:dLbls>
          <c:val>
            <c:numRef>
              <c:f>Sheet1!$C$2</c:f>
              <c:numCache>
                <c:formatCode>0%</c:formatCode>
                <c:ptCount val="1"/>
                <c:pt idx="0">
                  <c:v>0.26</c:v>
                </c:pt>
              </c:numCache>
            </c:numRef>
          </c:val>
          <c:extLst>
            <c:ext xmlns:c16="http://schemas.microsoft.com/office/drawing/2014/chart" uri="{C3380CC4-5D6E-409C-BE32-E72D297353CC}">
              <c16:uniqueId val="{00000003-0C0E-4B46-9B21-55D7BC476905}"/>
            </c:ext>
          </c:extLst>
        </c:ser>
        <c:ser>
          <c:idx val="3"/>
          <c:order val="3"/>
          <c:tx>
            <c:strRef>
              <c:f>Sheet1!$D$1</c:f>
              <c:strCache>
                <c:ptCount val="1"/>
                <c:pt idx="0">
                  <c:v>Somewhat agree</c:v>
                </c:pt>
              </c:strCache>
            </c:strRef>
          </c:tx>
          <c:spPr>
            <a:solidFill>
              <a:schemeClr val="accent5">
                <a:lumMod val="20000"/>
                <a:lumOff val="80000"/>
              </a:schemeClr>
            </a:solidFill>
          </c:spPr>
          <c:invertIfNegative val="0"/>
          <c:dLbls>
            <c:spPr>
              <a:noFill/>
              <a:ln>
                <a:noFill/>
              </a:ln>
              <a:effectLst/>
            </c:spPr>
            <c:txPr>
              <a:bodyPr wrap="square" lIns="38100" tIns="19050" rIns="38100" bIns="19050" anchor="ctr">
                <a:spAutoFit/>
              </a:bodyPr>
              <a:lstStyle/>
              <a:p>
                <a:pPr>
                  <a:defRPr b="1" i="0">
                    <a:solidFill>
                      <a:schemeClr val="tx1"/>
                    </a:solidFill>
                    <a:latin typeface="Helvetica" pitchFamily="2"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Sheet1!$D$2</c:f>
              <c:numCache>
                <c:formatCode>0%</c:formatCode>
                <c:ptCount val="1"/>
                <c:pt idx="0">
                  <c:v>0.26</c:v>
                </c:pt>
              </c:numCache>
            </c:numRef>
          </c:val>
          <c:extLst>
            <c:ext xmlns:c16="http://schemas.microsoft.com/office/drawing/2014/chart" uri="{C3380CC4-5D6E-409C-BE32-E72D297353CC}">
              <c16:uniqueId val="{00000005-0C0E-4B46-9B21-55D7BC476905}"/>
            </c:ext>
          </c:extLst>
        </c:ser>
        <c:ser>
          <c:idx val="4"/>
          <c:order val="4"/>
          <c:tx>
            <c:strRef>
              <c:f>Sheet1!$E$1</c:f>
              <c:strCache>
                <c:ptCount val="1"/>
                <c:pt idx="0">
                  <c:v>Strongly agree</c:v>
                </c:pt>
              </c:strCache>
            </c:strRef>
          </c:tx>
          <c:spPr>
            <a:solidFill>
              <a:schemeClr val="accent5"/>
            </a:solidFill>
          </c:spPr>
          <c:invertIfNegative val="0"/>
          <c:dLbls>
            <c:spPr>
              <a:noFill/>
              <a:ln>
                <a:noFill/>
              </a:ln>
              <a:effectLst/>
            </c:spPr>
            <c:txPr>
              <a:bodyPr wrap="square" lIns="38100" tIns="19050" rIns="38100" bIns="19050" anchor="ctr">
                <a:spAutoFit/>
              </a:bodyPr>
              <a:lstStyle/>
              <a:p>
                <a:pPr>
                  <a:defRPr b="1">
                    <a:solidFill>
                      <a:schemeClr val="bg1"/>
                    </a:solidFill>
                    <a:latin typeface="Helvetica" panose="020B0604020202020204" pitchFamily="34" charset="0"/>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Sheet1!$E$2</c:f>
              <c:numCache>
                <c:formatCode>0%</c:formatCode>
                <c:ptCount val="1"/>
                <c:pt idx="0">
                  <c:v>0.28999999999999998</c:v>
                </c:pt>
              </c:numCache>
            </c:numRef>
          </c:val>
          <c:extLst>
            <c:ext xmlns:c16="http://schemas.microsoft.com/office/drawing/2014/chart" uri="{C3380CC4-5D6E-409C-BE32-E72D297353CC}">
              <c16:uniqueId val="{00000002-431E-4A6B-A1B2-77CA78AB2DB8}"/>
            </c:ext>
          </c:extLst>
        </c:ser>
        <c:dLbls>
          <c:showLegendKey val="0"/>
          <c:showVal val="0"/>
          <c:showCatName val="0"/>
          <c:showSerName val="0"/>
          <c:showPercent val="0"/>
          <c:showBubbleSize val="0"/>
        </c:dLbls>
        <c:gapWidth val="172"/>
        <c:overlap val="100"/>
        <c:axId val="376013168"/>
        <c:axId val="376014736"/>
      </c:barChart>
      <c:catAx>
        <c:axId val="376013168"/>
        <c:scaling>
          <c:orientation val="minMax"/>
        </c:scaling>
        <c:delete val="1"/>
        <c:axPos val="b"/>
        <c:numFmt formatCode="General" sourceLinked="1"/>
        <c:majorTickMark val="none"/>
        <c:minorTickMark val="none"/>
        <c:tickLblPos val="nextTo"/>
        <c:crossAx val="376014736"/>
        <c:crosses val="autoZero"/>
        <c:auto val="1"/>
        <c:lblAlgn val="ctr"/>
        <c:lblOffset val="100"/>
        <c:noMultiLvlLbl val="0"/>
      </c:catAx>
      <c:valAx>
        <c:axId val="376014736"/>
        <c:scaling>
          <c:orientation val="minMax"/>
          <c:max val="1"/>
        </c:scaling>
        <c:delete val="1"/>
        <c:axPos val="l"/>
        <c:numFmt formatCode="0%" sourceLinked="1"/>
        <c:majorTickMark val="out"/>
        <c:minorTickMark val="none"/>
        <c:tickLblPos val="nextTo"/>
        <c:crossAx val="376013168"/>
        <c:crosses val="autoZero"/>
        <c:crossBetween val="between"/>
      </c:valAx>
      <c:spPr>
        <a:noFill/>
        <a:ln>
          <a:noFill/>
        </a:ln>
        <a:effectLst/>
      </c:spPr>
    </c:plotArea>
    <c:legend>
      <c:legendPos val="r"/>
      <c:layout>
        <c:manualLayout>
          <c:xMode val="edge"/>
          <c:yMode val="edge"/>
          <c:x val="7.685294260033243E-2"/>
          <c:y val="0.28115665404687273"/>
          <c:w val="0.33503909212670852"/>
          <c:h val="0.46904062068546309"/>
        </c:manualLayout>
      </c:layout>
      <c:overlay val="0"/>
      <c:txPr>
        <a:bodyPr/>
        <a:lstStyle/>
        <a:p>
          <a:pPr>
            <a:defRPr b="1" i="0">
              <a:latin typeface="Helvetica" pitchFamily="2"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Helvetica Light" panose="020B0403020202020204"/>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0.37567</cdr:x>
      <cdr:y>0.15472</cdr:y>
    </cdr:from>
    <cdr:to>
      <cdr:x>0.46191</cdr:x>
      <cdr:y>0.23469</cdr:y>
    </cdr:to>
    <cdr:sp macro="" textlink="">
      <cdr:nvSpPr>
        <cdr:cNvPr id="2" name="TextBox 31">
          <a:extLst xmlns:a="http://schemas.openxmlformats.org/drawingml/2006/main">
            <a:ext uri="{FF2B5EF4-FFF2-40B4-BE49-F238E27FC236}">
              <a16:creationId xmlns:a16="http://schemas.microsoft.com/office/drawing/2014/main" id="{96B3A110-FECA-4589-85B8-648692351E58}"/>
            </a:ext>
          </a:extLst>
        </cdr:cNvPr>
        <cdr:cNvSpPr txBox="1"/>
      </cdr:nvSpPr>
      <cdr:spPr>
        <a:xfrm xmlns:a="http://schemas.openxmlformats.org/drawingml/2006/main">
          <a:off x="4416174" y="833622"/>
          <a:ext cx="1013781" cy="43087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100" b="1" dirty="0">
              <a:latin typeface="+mj-lt"/>
            </a:rPr>
            <a:t>Delta outbreak</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1D8B1D-895F-430E-AB51-9E237DC91FDD}"/>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63B20034-0FCF-4669-8F33-D7F8488FB610}"/>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79B9E9C-C853-43B9-B397-46FD96CD5DF4}" type="datetimeFigureOut">
              <a:rPr lang="en-US" smtClean="0"/>
              <a:t>3/7/2022</a:t>
            </a:fld>
            <a:endParaRPr lang="en-US"/>
          </a:p>
        </p:txBody>
      </p:sp>
      <p:sp>
        <p:nvSpPr>
          <p:cNvPr id="4" name="Footer Placeholder 3">
            <a:extLst>
              <a:ext uri="{FF2B5EF4-FFF2-40B4-BE49-F238E27FC236}">
                <a16:creationId xmlns:a16="http://schemas.microsoft.com/office/drawing/2014/main" id="{9D3FFCC6-256C-4658-955E-E0D0C3F671DE}"/>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6BD5809-4CA7-47A4-89BF-CB2175C21ED5}"/>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ABAE0AD-3190-4611-8ADB-4ED550A51685}" type="slidenum">
              <a:rPr lang="en-US" smtClean="0"/>
              <a:t>‹#›</a:t>
            </a:fld>
            <a:endParaRPr lang="en-US"/>
          </a:p>
        </p:txBody>
      </p:sp>
    </p:spTree>
    <p:extLst>
      <p:ext uri="{BB962C8B-B14F-4D97-AF65-F5344CB8AC3E}">
        <p14:creationId xmlns:p14="http://schemas.microsoft.com/office/powerpoint/2010/main" val="656369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9480BA5-9B40-4451-9B49-3100B45CE3A0}" type="datetimeFigureOut">
              <a:rPr lang="en-US" smtClean="0"/>
              <a:t>3/7/2022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92F94CB-1083-4FA2-B29E-D7FA47B1A247}" type="slidenum">
              <a:rPr lang="en-US" smtClean="0"/>
              <a:t>‹#›</a:t>
            </a:fld>
            <a:endParaRPr lang="en-US"/>
          </a:p>
        </p:txBody>
      </p:sp>
    </p:spTree>
    <p:extLst>
      <p:ext uri="{BB962C8B-B14F-4D97-AF65-F5344CB8AC3E}">
        <p14:creationId xmlns:p14="http://schemas.microsoft.com/office/powerpoint/2010/main" val="129578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2F94CB-1083-4FA2-B29E-D7FA47B1A247}" type="slidenum">
              <a:rPr lang="en-US" smtClean="0"/>
              <a:t>2</a:t>
            </a:fld>
            <a:endParaRPr lang="en-US"/>
          </a:p>
        </p:txBody>
      </p:sp>
    </p:spTree>
    <p:extLst>
      <p:ext uri="{BB962C8B-B14F-4D97-AF65-F5344CB8AC3E}">
        <p14:creationId xmlns:p14="http://schemas.microsoft.com/office/powerpoint/2010/main" val="3736640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6BAEF6-CEDD-4134-BD16-4A9F5BCD80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0983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6BAEF6-CEDD-4134-BD16-4A9F5BCD80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1619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8274E-6334-4F8D-9756-AACC351470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9964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8274E-6334-4F8D-9756-AACC351470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5822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8274E-6334-4F8D-9756-AACC351470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7387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6BAEF6-CEDD-4134-BD16-4A9F5BCD80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648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8274E-6334-4F8D-9756-AACC351470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4702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8274E-6334-4F8D-9756-AACC351470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56269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8274E-6334-4F8D-9756-AACC351470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66006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8274E-6334-4F8D-9756-AACC351470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1211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5F18274E-6334-4F8D-9756-AACC351470A4}" type="slidenum">
              <a:rPr lang="en-US">
                <a:solidFill>
                  <a:prstClr val="black"/>
                </a:solidFill>
                <a:latin typeface="Calibri" panose="020F0502020204030204"/>
              </a:rPr>
              <a:pPr defTabSz="931774">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33029250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8274E-6334-4F8D-9756-AACC351470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48284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8274E-6334-4F8D-9756-AACC351470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41072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2F94CB-1083-4FA2-B29E-D7FA47B1A247}" type="slidenum">
              <a:rPr lang="en-US" smtClean="0"/>
              <a:t>25</a:t>
            </a:fld>
            <a:endParaRPr lang="en-US"/>
          </a:p>
        </p:txBody>
      </p:sp>
    </p:spTree>
    <p:extLst>
      <p:ext uri="{BB962C8B-B14F-4D97-AF65-F5344CB8AC3E}">
        <p14:creationId xmlns:p14="http://schemas.microsoft.com/office/powerpoint/2010/main" val="38178898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2F94CB-1083-4FA2-B29E-D7FA47B1A247}" type="slidenum">
              <a:rPr lang="en-US" smtClean="0"/>
              <a:t>26</a:t>
            </a:fld>
            <a:endParaRPr lang="en-US"/>
          </a:p>
        </p:txBody>
      </p:sp>
    </p:spTree>
    <p:extLst>
      <p:ext uri="{BB962C8B-B14F-4D97-AF65-F5344CB8AC3E}">
        <p14:creationId xmlns:p14="http://schemas.microsoft.com/office/powerpoint/2010/main" val="25203895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2F94CB-1083-4FA2-B29E-D7FA47B1A247}" type="slidenum">
              <a:rPr lang="en-US" smtClean="0"/>
              <a:t>27</a:t>
            </a:fld>
            <a:endParaRPr lang="en-US"/>
          </a:p>
        </p:txBody>
      </p:sp>
    </p:spTree>
    <p:extLst>
      <p:ext uri="{BB962C8B-B14F-4D97-AF65-F5344CB8AC3E}">
        <p14:creationId xmlns:p14="http://schemas.microsoft.com/office/powerpoint/2010/main" val="40299014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2F94CB-1083-4FA2-B29E-D7FA47B1A247}" type="slidenum">
              <a:rPr lang="en-US" smtClean="0"/>
              <a:t>28</a:t>
            </a:fld>
            <a:endParaRPr lang="en-US"/>
          </a:p>
        </p:txBody>
      </p:sp>
    </p:spTree>
    <p:extLst>
      <p:ext uri="{BB962C8B-B14F-4D97-AF65-F5344CB8AC3E}">
        <p14:creationId xmlns:p14="http://schemas.microsoft.com/office/powerpoint/2010/main" val="8580032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2F94CB-1083-4FA2-B29E-D7FA47B1A247}" type="slidenum">
              <a:rPr lang="en-US" smtClean="0"/>
              <a:t>29</a:t>
            </a:fld>
            <a:endParaRPr lang="en-US"/>
          </a:p>
        </p:txBody>
      </p:sp>
    </p:spTree>
    <p:extLst>
      <p:ext uri="{BB962C8B-B14F-4D97-AF65-F5344CB8AC3E}">
        <p14:creationId xmlns:p14="http://schemas.microsoft.com/office/powerpoint/2010/main" val="10810008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2F94CB-1083-4FA2-B29E-D7FA47B1A247}" type="slidenum">
              <a:rPr lang="en-US" smtClean="0"/>
              <a:t>30</a:t>
            </a:fld>
            <a:endParaRPr lang="en-US"/>
          </a:p>
        </p:txBody>
      </p:sp>
    </p:spTree>
    <p:extLst>
      <p:ext uri="{BB962C8B-B14F-4D97-AF65-F5344CB8AC3E}">
        <p14:creationId xmlns:p14="http://schemas.microsoft.com/office/powerpoint/2010/main" val="32133995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2F94CB-1083-4FA2-B29E-D7FA47B1A247}" type="slidenum">
              <a:rPr lang="en-US" smtClean="0"/>
              <a:t>31</a:t>
            </a:fld>
            <a:endParaRPr lang="en-US"/>
          </a:p>
        </p:txBody>
      </p:sp>
    </p:spTree>
    <p:extLst>
      <p:ext uri="{BB962C8B-B14F-4D97-AF65-F5344CB8AC3E}">
        <p14:creationId xmlns:p14="http://schemas.microsoft.com/office/powerpoint/2010/main" val="20211106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2F94CB-1083-4FA2-B29E-D7FA47B1A247}" type="slidenum">
              <a:rPr lang="en-US" smtClean="0"/>
              <a:t>32</a:t>
            </a:fld>
            <a:endParaRPr lang="en-US"/>
          </a:p>
        </p:txBody>
      </p:sp>
    </p:spTree>
    <p:extLst>
      <p:ext uri="{BB962C8B-B14F-4D97-AF65-F5344CB8AC3E}">
        <p14:creationId xmlns:p14="http://schemas.microsoft.com/office/powerpoint/2010/main" val="735534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5F18274E-6334-4F8D-9756-AACC351470A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05400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2F94CB-1083-4FA2-B29E-D7FA47B1A247}" type="slidenum">
              <a:rPr lang="en-US" smtClean="0"/>
              <a:t>34</a:t>
            </a:fld>
            <a:endParaRPr lang="en-US"/>
          </a:p>
        </p:txBody>
      </p:sp>
    </p:spTree>
    <p:extLst>
      <p:ext uri="{BB962C8B-B14F-4D97-AF65-F5344CB8AC3E}">
        <p14:creationId xmlns:p14="http://schemas.microsoft.com/office/powerpoint/2010/main" val="23414825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2F94CB-1083-4FA2-B29E-D7FA47B1A247}" type="slidenum">
              <a:rPr lang="en-US" smtClean="0"/>
              <a:t>35</a:t>
            </a:fld>
            <a:endParaRPr lang="en-US"/>
          </a:p>
        </p:txBody>
      </p:sp>
    </p:spTree>
    <p:extLst>
      <p:ext uri="{BB962C8B-B14F-4D97-AF65-F5344CB8AC3E}">
        <p14:creationId xmlns:p14="http://schemas.microsoft.com/office/powerpoint/2010/main" val="26232074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2F94CB-1083-4FA2-B29E-D7FA47B1A247}" type="slidenum">
              <a:rPr lang="en-US" smtClean="0"/>
              <a:t>36</a:t>
            </a:fld>
            <a:endParaRPr lang="en-US"/>
          </a:p>
        </p:txBody>
      </p:sp>
    </p:spTree>
    <p:extLst>
      <p:ext uri="{BB962C8B-B14F-4D97-AF65-F5344CB8AC3E}">
        <p14:creationId xmlns:p14="http://schemas.microsoft.com/office/powerpoint/2010/main" val="13256325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2F94CB-1083-4FA2-B29E-D7FA47B1A247}" type="slidenum">
              <a:rPr lang="en-US" smtClean="0"/>
              <a:t>37</a:t>
            </a:fld>
            <a:endParaRPr lang="en-US"/>
          </a:p>
        </p:txBody>
      </p:sp>
    </p:spTree>
    <p:extLst>
      <p:ext uri="{BB962C8B-B14F-4D97-AF65-F5344CB8AC3E}">
        <p14:creationId xmlns:p14="http://schemas.microsoft.com/office/powerpoint/2010/main" val="34188587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2F94CB-1083-4FA2-B29E-D7FA47B1A247}" type="slidenum">
              <a:rPr lang="en-US" smtClean="0"/>
              <a:t>39</a:t>
            </a:fld>
            <a:endParaRPr lang="en-US"/>
          </a:p>
        </p:txBody>
      </p:sp>
    </p:spTree>
    <p:extLst>
      <p:ext uri="{BB962C8B-B14F-4D97-AF65-F5344CB8AC3E}">
        <p14:creationId xmlns:p14="http://schemas.microsoft.com/office/powerpoint/2010/main" val="12038235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2F94CB-1083-4FA2-B29E-D7FA47B1A247}" type="slidenum">
              <a:rPr lang="en-US" smtClean="0"/>
              <a:t>40</a:t>
            </a:fld>
            <a:endParaRPr lang="en-US"/>
          </a:p>
        </p:txBody>
      </p:sp>
    </p:spTree>
    <p:extLst>
      <p:ext uri="{BB962C8B-B14F-4D97-AF65-F5344CB8AC3E}">
        <p14:creationId xmlns:p14="http://schemas.microsoft.com/office/powerpoint/2010/main" val="10319687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2F94CB-1083-4FA2-B29E-D7FA47B1A247}" type="slidenum">
              <a:rPr lang="en-US" smtClean="0"/>
              <a:t>42</a:t>
            </a:fld>
            <a:endParaRPr lang="en-US"/>
          </a:p>
        </p:txBody>
      </p:sp>
    </p:spTree>
    <p:extLst>
      <p:ext uri="{BB962C8B-B14F-4D97-AF65-F5344CB8AC3E}">
        <p14:creationId xmlns:p14="http://schemas.microsoft.com/office/powerpoint/2010/main" val="5531438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2F94CB-1083-4FA2-B29E-D7FA47B1A247}" type="slidenum">
              <a:rPr lang="en-US" smtClean="0"/>
              <a:t>43</a:t>
            </a:fld>
            <a:endParaRPr lang="en-US"/>
          </a:p>
        </p:txBody>
      </p:sp>
    </p:spTree>
    <p:extLst>
      <p:ext uri="{BB962C8B-B14F-4D97-AF65-F5344CB8AC3E}">
        <p14:creationId xmlns:p14="http://schemas.microsoft.com/office/powerpoint/2010/main" val="17277377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2F94CB-1083-4FA2-B29E-D7FA47B1A247}" type="slidenum">
              <a:rPr lang="en-US" smtClean="0"/>
              <a:t>44</a:t>
            </a:fld>
            <a:endParaRPr lang="en-US"/>
          </a:p>
        </p:txBody>
      </p:sp>
    </p:spTree>
    <p:extLst>
      <p:ext uri="{BB962C8B-B14F-4D97-AF65-F5344CB8AC3E}">
        <p14:creationId xmlns:p14="http://schemas.microsoft.com/office/powerpoint/2010/main" val="2084574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8274E-6334-4F8D-9756-AACC351470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7620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8274E-6334-4F8D-9756-AACC351470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6312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8D9314-598C-CF44-8ABD-ADC8B086FA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8277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8274E-6334-4F8D-9756-AACC351470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1801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8274E-6334-4F8D-9756-AACC351470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9445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8274E-6334-4F8D-9756-AACC351470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1444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5.png"/><Relationship Id="rId1" Type="http://schemas.openxmlformats.org/officeDocument/2006/relationships/slideMaster" Target="../slideMasters/slideMaster3.xml"/><Relationship Id="rId4" Type="http://schemas.openxmlformats.org/officeDocument/2006/relationships/image" Target="../media/image22.png"/></Relationships>
</file>

<file path=ppt/slideLayouts/_rels/slideLayout101.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5.png"/><Relationship Id="rId1" Type="http://schemas.openxmlformats.org/officeDocument/2006/relationships/slideMaster" Target="../slideMasters/slideMaster3.xml"/><Relationship Id="rId4" Type="http://schemas.openxmlformats.org/officeDocument/2006/relationships/image" Target="../media/image21.png"/></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131.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132.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23.png"/><Relationship Id="rId1" Type="http://schemas.openxmlformats.org/officeDocument/2006/relationships/slideMaster" Target="../slideMasters/slideMaster5.xml"/><Relationship Id="rId4" Type="http://schemas.openxmlformats.org/officeDocument/2006/relationships/image" Target="../media/image2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23.png"/><Relationship Id="rId1" Type="http://schemas.openxmlformats.org/officeDocument/2006/relationships/slideMaster" Target="../slideMasters/slideMaster5.xml"/><Relationship Id="rId4" Type="http://schemas.openxmlformats.org/officeDocument/2006/relationships/image" Target="../media/image25.png"/></Relationships>
</file>

<file path=ppt/slideLayouts/_rels/slideLayout161.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23.png"/><Relationship Id="rId1" Type="http://schemas.openxmlformats.org/officeDocument/2006/relationships/slideMaster" Target="../slideMasters/slideMaster5.xml"/><Relationship Id="rId4" Type="http://schemas.openxmlformats.org/officeDocument/2006/relationships/image" Target="../media/image26.png"/></Relationships>
</file>

<file path=ppt/slideLayouts/_rels/slideLayout162.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23.png"/><Relationship Id="rId1" Type="http://schemas.openxmlformats.org/officeDocument/2006/relationships/slideMaster" Target="../slideMasters/slideMaster5.xml"/><Relationship Id="rId4" Type="http://schemas.openxmlformats.org/officeDocument/2006/relationships/image" Target="../media/image25.png"/></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189.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5.png"/><Relationship Id="rId1" Type="http://schemas.openxmlformats.org/officeDocument/2006/relationships/slideMaster" Target="../slideMasters/slideMaster6.xml"/><Relationship Id="rId4" Type="http://schemas.openxmlformats.org/officeDocument/2006/relationships/image" Target="../media/image20.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5.png"/><Relationship Id="rId1" Type="http://schemas.openxmlformats.org/officeDocument/2006/relationships/slideMaster" Target="../slideMasters/slideMaster6.xml"/><Relationship Id="rId4" Type="http://schemas.openxmlformats.org/officeDocument/2006/relationships/image" Target="../media/image21.png"/></Relationships>
</file>

<file path=ppt/slideLayouts/_rels/slideLayout191.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5.png"/><Relationship Id="rId1" Type="http://schemas.openxmlformats.org/officeDocument/2006/relationships/slideMaster" Target="../slideMasters/slideMaster6.xml"/><Relationship Id="rId4" Type="http://schemas.openxmlformats.org/officeDocument/2006/relationships/image" Target="../media/image22.png"/></Relationships>
</file>

<file path=ppt/slideLayouts/_rels/slideLayout192.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5.png"/><Relationship Id="rId1" Type="http://schemas.openxmlformats.org/officeDocument/2006/relationships/slideMaster" Target="../slideMasters/slideMaster6.xml"/><Relationship Id="rId4" Type="http://schemas.openxmlformats.org/officeDocument/2006/relationships/image" Target="../media/image21.png"/></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219.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5.png"/><Relationship Id="rId1" Type="http://schemas.openxmlformats.org/officeDocument/2006/relationships/slideMaster" Target="../slideMasters/slideMaster7.xml"/><Relationship Id="rId4" Type="http://schemas.openxmlformats.org/officeDocument/2006/relationships/image" Target="../media/image20.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5.png"/><Relationship Id="rId1" Type="http://schemas.openxmlformats.org/officeDocument/2006/relationships/slideMaster" Target="../slideMasters/slideMaster7.xml"/><Relationship Id="rId4" Type="http://schemas.openxmlformats.org/officeDocument/2006/relationships/image" Target="../media/image21.png"/></Relationships>
</file>

<file path=ppt/slideLayouts/_rels/slideLayout221.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5.png"/><Relationship Id="rId1" Type="http://schemas.openxmlformats.org/officeDocument/2006/relationships/slideMaster" Target="../slideMasters/slideMaster7.xml"/><Relationship Id="rId4" Type="http://schemas.openxmlformats.org/officeDocument/2006/relationships/image" Target="../media/image22.png"/></Relationships>
</file>

<file path=ppt/slideLayouts/_rels/slideLayout222.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5.png"/><Relationship Id="rId1" Type="http://schemas.openxmlformats.org/officeDocument/2006/relationships/slideMaster" Target="../slideMasters/slideMaster7.xml"/><Relationship Id="rId4" Type="http://schemas.openxmlformats.org/officeDocument/2006/relationships/image" Target="../media/image21.png"/></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7.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27.png"/><Relationship Id="rId1" Type="http://schemas.openxmlformats.org/officeDocument/2006/relationships/slideMaster" Target="../slideMasters/slideMaster8.xml"/><Relationship Id="rId4" Type="http://schemas.openxmlformats.org/officeDocument/2006/relationships/image" Target="../media/image28.png"/></Relationships>
</file>

<file path=ppt/slideLayouts/_rels/slideLayout251.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27.png"/><Relationship Id="rId1" Type="http://schemas.openxmlformats.org/officeDocument/2006/relationships/slideMaster" Target="../slideMasters/slideMaster8.xml"/><Relationship Id="rId4" Type="http://schemas.openxmlformats.org/officeDocument/2006/relationships/image" Target="../media/image29.png"/></Relationships>
</file>

<file path=ppt/slideLayouts/_rels/slideLayout252.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27.png"/><Relationship Id="rId1" Type="http://schemas.openxmlformats.org/officeDocument/2006/relationships/slideMaster" Target="../slideMasters/slideMaster8.xml"/><Relationship Id="rId4" Type="http://schemas.openxmlformats.org/officeDocument/2006/relationships/image" Target="../media/image30.png"/></Relationships>
</file>

<file path=ppt/slideLayouts/_rels/slideLayout253.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27.png"/><Relationship Id="rId1" Type="http://schemas.openxmlformats.org/officeDocument/2006/relationships/slideMaster" Target="../slideMasters/slideMaster8.xml"/><Relationship Id="rId4" Type="http://schemas.openxmlformats.org/officeDocument/2006/relationships/image" Target="../media/image29.png"/></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8.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27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9.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9.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5.png"/><Relationship Id="rId1" Type="http://schemas.openxmlformats.org/officeDocument/2006/relationships/slideMaster" Target="../slideMasters/slideMaster9.xml"/><Relationship Id="rId4" Type="http://schemas.openxmlformats.org/officeDocument/2006/relationships/image" Target="../media/image20.png"/></Relationships>
</file>

<file path=ppt/slideLayouts/_rels/slideLayout281.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5.png"/><Relationship Id="rId1" Type="http://schemas.openxmlformats.org/officeDocument/2006/relationships/slideMaster" Target="../slideMasters/slideMaster9.xml"/><Relationship Id="rId4" Type="http://schemas.openxmlformats.org/officeDocument/2006/relationships/image" Target="../media/image21.png"/></Relationships>
</file>

<file path=ppt/slideLayouts/_rels/slideLayout282.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5.png"/><Relationship Id="rId1" Type="http://schemas.openxmlformats.org/officeDocument/2006/relationships/slideMaster" Target="../slideMasters/slideMaster9.xml"/><Relationship Id="rId4" Type="http://schemas.openxmlformats.org/officeDocument/2006/relationships/image" Target="../media/image22.png"/></Relationships>
</file>

<file path=ppt/slideLayouts/_rels/slideLayout283.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5.png"/><Relationship Id="rId1" Type="http://schemas.openxmlformats.org/officeDocument/2006/relationships/slideMaster" Target="../slideMasters/slideMaster9.xml"/><Relationship Id="rId4" Type="http://schemas.openxmlformats.org/officeDocument/2006/relationships/image" Target="../media/image21.png"/></Relationships>
</file>

<file path=ppt/slideLayouts/_rels/slideLayout28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3.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34.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14.png"/><Relationship Id="rId4" Type="http://schemas.openxmlformats.org/officeDocument/2006/relationships/image" Target="../media/image11.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14.png"/><Relationship Id="rId4" Type="http://schemas.openxmlformats.org/officeDocument/2006/relationships/image" Target="../media/image11.emf"/></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71.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72.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5.png"/><Relationship Id="rId1" Type="http://schemas.openxmlformats.org/officeDocument/2006/relationships/slideMaster" Target="../slideMasters/slideMaster3.xml"/><Relationship Id="rId4" Type="http://schemas.openxmlformats.org/officeDocument/2006/relationships/image" Target="../media/image20.png"/></Relationships>
</file>

<file path=ppt/slideLayouts/_rels/slideLayout99.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5.png"/><Relationship Id="rId1" Type="http://schemas.openxmlformats.org/officeDocument/2006/relationships/slideMaster" Target="../slideMasters/slideMaster3.xml"/><Relationship Id="rId4"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0" i="0">
                <a:solidFill>
                  <a:schemeClr val="accent1"/>
                </a:solidFill>
                <a:latin typeface="Helvetica Light" panose="020B0403020202020204" pitchFamily="34" charset="0"/>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400" b="0" i="0">
                <a:latin typeface="Helvetica Light" panose="020B0403020202020204" pitchFamily="34" charset="0"/>
                <a:ea typeface="Helvetica Light" panose="020B0403020202020204" pitchFamily="34"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b="0" i="0">
                <a:solidFill>
                  <a:schemeClr val="tx2"/>
                </a:solidFill>
                <a:latin typeface="Helvetica Light" panose="020B0403020202020204" pitchFamily="34" charset="0"/>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Tree>
    <p:extLst>
      <p:ext uri="{BB962C8B-B14F-4D97-AF65-F5344CB8AC3E}">
        <p14:creationId xmlns:p14="http://schemas.microsoft.com/office/powerpoint/2010/main" val="2813550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6 copy blocks 3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8"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6" name="Text Placeholder 2"/>
          <p:cNvSpPr>
            <a:spLocks noGrp="1"/>
          </p:cNvSpPr>
          <p:nvPr>
            <p:ph type="body" sz="quarter" idx="13"/>
          </p:nvPr>
        </p:nvSpPr>
        <p:spPr>
          <a:xfrm>
            <a:off x="177447" y="2118589"/>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4111343"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5"/>
          </p:nvPr>
        </p:nvSpPr>
        <p:spPr>
          <a:xfrm>
            <a:off x="4111341" y="2118589"/>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6" hasCustomPrompt="1"/>
          </p:nvPr>
        </p:nvSpPr>
        <p:spPr>
          <a:xfrm>
            <a:off x="8045240"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7" name="Text Placeholder 2"/>
          <p:cNvSpPr>
            <a:spLocks noGrp="1"/>
          </p:cNvSpPr>
          <p:nvPr>
            <p:ph type="body" sz="quarter" idx="17"/>
          </p:nvPr>
        </p:nvSpPr>
        <p:spPr>
          <a:xfrm>
            <a:off x="8045239" y="2118589"/>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1" name="Text Placeholder 2"/>
          <p:cNvSpPr>
            <a:spLocks noGrp="1"/>
          </p:cNvSpPr>
          <p:nvPr>
            <p:ph type="body" sz="quarter" idx="18" hasCustomPrompt="1"/>
          </p:nvPr>
        </p:nvSpPr>
        <p:spPr>
          <a:xfrm>
            <a:off x="177448" y="3561803"/>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8" name="Text Placeholder 2"/>
          <p:cNvSpPr>
            <a:spLocks noGrp="1"/>
          </p:cNvSpPr>
          <p:nvPr>
            <p:ph type="body" sz="quarter" idx="19"/>
          </p:nvPr>
        </p:nvSpPr>
        <p:spPr>
          <a:xfrm>
            <a:off x="177447" y="4046325"/>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9" name="Text Placeholder 2"/>
          <p:cNvSpPr>
            <a:spLocks noGrp="1"/>
          </p:cNvSpPr>
          <p:nvPr>
            <p:ph type="body" sz="quarter" idx="20" hasCustomPrompt="1"/>
          </p:nvPr>
        </p:nvSpPr>
        <p:spPr>
          <a:xfrm>
            <a:off x="4111343" y="3561803"/>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20" name="Text Placeholder 2"/>
          <p:cNvSpPr>
            <a:spLocks noGrp="1"/>
          </p:cNvSpPr>
          <p:nvPr>
            <p:ph type="body" sz="quarter" idx="21"/>
          </p:nvPr>
        </p:nvSpPr>
        <p:spPr>
          <a:xfrm>
            <a:off x="4111341" y="4046325"/>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21" name="Text Placeholder 2"/>
          <p:cNvSpPr>
            <a:spLocks noGrp="1"/>
          </p:cNvSpPr>
          <p:nvPr>
            <p:ph type="body" sz="quarter" idx="22" hasCustomPrompt="1"/>
          </p:nvPr>
        </p:nvSpPr>
        <p:spPr>
          <a:xfrm>
            <a:off x="8045240" y="3561803"/>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22" name="Text Placeholder 2"/>
          <p:cNvSpPr>
            <a:spLocks noGrp="1"/>
          </p:cNvSpPr>
          <p:nvPr>
            <p:ph type="body" sz="quarter" idx="23"/>
          </p:nvPr>
        </p:nvSpPr>
        <p:spPr>
          <a:xfrm>
            <a:off x="8045239" y="4046325"/>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1094952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Section Divider_Orange">
    <p:bg>
      <p:bgPr>
        <a:solidFill>
          <a:schemeClr val="accent2"/>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9" name="Rectangle 8"/>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31852" y="311151"/>
            <a:ext cx="300611" cy="304800"/>
          </a:xfrm>
          <a:prstGeom prst="rect">
            <a:avLst/>
          </a:prstGeom>
        </p:spPr>
      </p:pic>
    </p:spTree>
    <p:extLst>
      <p:ext uri="{BB962C8B-B14F-4D97-AF65-F5344CB8AC3E}">
        <p14:creationId xmlns:p14="http://schemas.microsoft.com/office/powerpoint/2010/main" val="37002879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Green blank">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16179" y="311152"/>
            <a:ext cx="300611" cy="304800"/>
          </a:xfrm>
          <a:prstGeom prst="rect">
            <a:avLst/>
          </a:prstGeom>
        </p:spPr>
      </p:pic>
      <p:cxnSp>
        <p:nvCxnSpPr>
          <p:cNvPr id="10" name="Straight Connector 9"/>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301922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Orange blank">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cxnSp>
        <p:nvCxnSpPr>
          <p:cNvPr id="9" name="Straight Connector 8"/>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16180" y="311152"/>
            <a:ext cx="300611" cy="304800"/>
          </a:xfrm>
          <a:prstGeom prst="rect">
            <a:avLst/>
          </a:prstGeom>
        </p:spPr>
      </p:pic>
    </p:spTree>
    <p:extLst>
      <p:ext uri="{BB962C8B-B14F-4D97-AF65-F5344CB8AC3E}">
        <p14:creationId xmlns:p14="http://schemas.microsoft.com/office/powerpoint/2010/main" val="165960308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Logo with 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94887646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cSld name="Logo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F24A94-8D46-47E3-AAA9-42315977B1D1}"/>
              </a:ext>
            </a:extLst>
          </p:cNvPr>
          <p:cNvSpPr/>
          <p:nvPr userDrawn="1"/>
        </p:nvSpPr>
        <p:spPr>
          <a:xfrm>
            <a:off x="195445" y="83762"/>
            <a:ext cx="11521905" cy="1954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76146847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045252-E849-4101-AD64-959B9B45C6F0}"/>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87466330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0" i="0">
                <a:solidFill>
                  <a:schemeClr val="accent1"/>
                </a:solidFill>
                <a:latin typeface="Helvetica Light" panose="020B0403020202020204" pitchFamily="34" charset="0"/>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400" b="0" i="0">
                <a:latin typeface="Helvetica Light" panose="020B0403020202020204" pitchFamily="34" charset="0"/>
                <a:ea typeface="Helvetica Light" panose="020B0403020202020204" pitchFamily="34"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b="0" i="0">
                <a:solidFill>
                  <a:schemeClr val="tx2"/>
                </a:solidFill>
                <a:latin typeface="Helvetica Light" panose="020B0403020202020204" pitchFamily="34" charset="0"/>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Tree>
    <p:extLst>
      <p:ext uri="{BB962C8B-B14F-4D97-AF65-F5344CB8AC3E}">
        <p14:creationId xmlns:p14="http://schemas.microsoft.com/office/powerpoint/2010/main" val="428055900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Tree>
    <p:extLst>
      <p:ext uri="{BB962C8B-B14F-4D97-AF65-F5344CB8AC3E}">
        <p14:creationId xmlns:p14="http://schemas.microsoft.com/office/powerpoint/2010/main" val="173418112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 Cop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p:nvPr>
        </p:nvSpPr>
        <p:spPr>
          <a:xfrm>
            <a:off x="177449" y="1634068"/>
            <a:ext cx="11402836" cy="4129617"/>
          </a:xfrm>
          <a:prstGeom prst="rect">
            <a:avLst/>
          </a:prstGeom>
        </p:spPr>
        <p:txBody>
          <a:bodyPr/>
          <a:lstStyle>
            <a:lvl1pPr marL="307840" indent="-228594">
              <a:lnSpc>
                <a:spcPct val="120000"/>
              </a:lnSpc>
              <a:spcBef>
                <a:spcPts val="0"/>
              </a:spcBef>
              <a:buClr>
                <a:schemeClr val="accent1"/>
              </a:buClr>
              <a:buFont typeface="Arial" charset="0"/>
              <a:buChar char="•"/>
              <a:defRPr sz="1400"/>
            </a:lvl1pPr>
            <a:lvl2pPr marL="841227" indent="-228594">
              <a:lnSpc>
                <a:spcPct val="120000"/>
              </a:lnSpc>
              <a:spcBef>
                <a:spcPts val="0"/>
              </a:spcBef>
              <a:buClr>
                <a:schemeClr val="accent1"/>
              </a:buClr>
              <a:buFont typeface="Arial" charset="0"/>
              <a:buChar char="•"/>
              <a:defRPr sz="1400"/>
            </a:lvl2pPr>
            <a:lvl3pPr marL="1374614" indent="-228594">
              <a:lnSpc>
                <a:spcPct val="120000"/>
              </a:lnSpc>
              <a:spcBef>
                <a:spcPts val="0"/>
              </a:spcBef>
              <a:buClr>
                <a:schemeClr val="accent1"/>
              </a:buClr>
              <a:buFont typeface="Arial" charset="0"/>
              <a:buChar char="•"/>
              <a:defRPr sz="1400"/>
            </a:lvl3pPr>
            <a:lvl4pPr marL="1984198" indent="-228594">
              <a:lnSpc>
                <a:spcPct val="120000"/>
              </a:lnSpc>
              <a:spcBef>
                <a:spcPts val="0"/>
              </a:spcBef>
              <a:buClr>
                <a:schemeClr val="accent1"/>
              </a:buClr>
              <a:buFont typeface="Arial" charset="0"/>
              <a:buChar char="•"/>
              <a:defRPr sz="1400"/>
            </a:lvl4pPr>
            <a:lvl5pPr marL="2593783" indent="-228594">
              <a:lnSpc>
                <a:spcPct val="120000"/>
              </a:lnSpc>
              <a:spcBef>
                <a:spcPts val="0"/>
              </a:spcBef>
              <a:buClr>
                <a:schemeClr val="accent1"/>
              </a:buClr>
              <a:buFont typeface="Arial"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155479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 Copy w Header">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6032"/>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91"/>
            <a:ext cx="11402836" cy="4311237"/>
          </a:xfrm>
          <a:prstGeom prst="rect">
            <a:avLst/>
          </a:prstGeom>
        </p:spPr>
        <p:txBody>
          <a:bodyPr/>
          <a:lstStyle>
            <a:lvl1pPr marL="228594" marR="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576021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4" name="Picture Placeholder 3"/>
          <p:cNvSpPr>
            <a:spLocks noGrp="1"/>
          </p:cNvSpPr>
          <p:nvPr>
            <p:ph type="pic" sz="quarter" idx="12"/>
          </p:nvPr>
        </p:nvSpPr>
        <p:spPr>
          <a:xfrm>
            <a:off x="177801" y="1543051"/>
            <a:ext cx="11402484" cy="4857749"/>
          </a:xfrm>
          <a:prstGeom prst="rect">
            <a:avLst/>
          </a:prstGeom>
        </p:spPr>
        <p:txBody>
          <a:bodyPr/>
          <a:lstStyle/>
          <a:p>
            <a:endParaRPr lang="en-US"/>
          </a:p>
        </p:txBody>
      </p:sp>
    </p:spTree>
    <p:extLst>
      <p:ext uri="{BB962C8B-B14F-4D97-AF65-F5344CB8AC3E}">
        <p14:creationId xmlns:p14="http://schemas.microsoft.com/office/powerpoint/2010/main" val="57880476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 2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90177293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 2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90108472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 4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8" hasCustomPrompt="1"/>
          </p:nvPr>
        </p:nvSpPr>
        <p:spPr>
          <a:xfrm>
            <a:off x="6073504"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7" name="Text Placeholder 2"/>
          <p:cNvSpPr>
            <a:spLocks noGrp="1"/>
          </p:cNvSpPr>
          <p:nvPr>
            <p:ph type="body" sz="quarter" idx="19"/>
          </p:nvPr>
        </p:nvSpPr>
        <p:spPr>
          <a:xfrm>
            <a:off x="6073503"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410975010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 2 copy blocks + 1 photo">
    <p:spTree>
      <p:nvGrpSpPr>
        <p:cNvPr id="1" name=""/>
        <p:cNvGrpSpPr/>
        <p:nvPr/>
      </p:nvGrpSpPr>
      <p:grpSpPr>
        <a:xfrm>
          <a:off x="0" y="0"/>
          <a:ext cx="0" cy="0"/>
          <a:chOff x="0" y="0"/>
          <a:chExt cx="0" cy="0"/>
        </a:xfrm>
      </p:grpSpPr>
      <p:sp>
        <p:nvSpPr>
          <p:cNvPr id="4" name="Picture Placeholder 3"/>
          <p:cNvSpPr>
            <a:spLocks noGrp="1"/>
          </p:cNvSpPr>
          <p:nvPr>
            <p:ph type="pic" sz="quarter" idx="18"/>
          </p:nvPr>
        </p:nvSpPr>
        <p:spPr>
          <a:xfrm>
            <a:off x="6076951" y="1634067"/>
            <a:ext cx="5503333" cy="4900084"/>
          </a:xfrm>
          <a:prstGeom prst="rect">
            <a:avLst/>
          </a:prstGeom>
        </p:spPr>
        <p:txBody>
          <a:bodyPr/>
          <a:lstStyle/>
          <a:p>
            <a:endParaRPr lang="en-US"/>
          </a:p>
        </p:txBody>
      </p:sp>
      <p:sp>
        <p:nvSpPr>
          <p:cNvPr id="16" name="Text Placeholder 15"/>
          <p:cNvSpPr>
            <a:spLocks noGrp="1"/>
          </p:cNvSpPr>
          <p:nvPr>
            <p:ph type="body" sz="quarter" idx="11" hasCustomPrompt="1"/>
          </p:nvPr>
        </p:nvSpPr>
        <p:spPr>
          <a:xfrm>
            <a:off x="177448"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47173378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 3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6" y="4638642"/>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5" y="5123164"/>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44406050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 3 copy blocks 3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6" name="Text Placeholder 2"/>
          <p:cNvSpPr>
            <a:spLocks noGrp="1"/>
          </p:cNvSpPr>
          <p:nvPr>
            <p:ph type="body" sz="quarter" idx="13"/>
          </p:nvPr>
        </p:nvSpPr>
        <p:spPr>
          <a:xfrm>
            <a:off x="177447"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4111343"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5"/>
          </p:nvPr>
        </p:nvSpPr>
        <p:spPr>
          <a:xfrm>
            <a:off x="4111341"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6" hasCustomPrompt="1"/>
          </p:nvPr>
        </p:nvSpPr>
        <p:spPr>
          <a:xfrm>
            <a:off x="8045240"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7" name="Text Placeholder 2"/>
          <p:cNvSpPr>
            <a:spLocks noGrp="1"/>
          </p:cNvSpPr>
          <p:nvPr>
            <p:ph type="body" sz="quarter" idx="17"/>
          </p:nvPr>
        </p:nvSpPr>
        <p:spPr>
          <a:xfrm>
            <a:off x="8045239"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55717506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4" name="Picture Placeholder 3"/>
          <p:cNvSpPr>
            <a:spLocks noGrp="1"/>
          </p:cNvSpPr>
          <p:nvPr>
            <p:ph type="pic" sz="quarter" idx="12"/>
          </p:nvPr>
        </p:nvSpPr>
        <p:spPr>
          <a:xfrm>
            <a:off x="177801" y="1543051"/>
            <a:ext cx="11402484" cy="4857749"/>
          </a:xfrm>
          <a:prstGeom prst="rect">
            <a:avLst/>
          </a:prstGeom>
        </p:spPr>
        <p:txBody>
          <a:bodyPr/>
          <a:lstStyle/>
          <a:p>
            <a:endParaRPr lang="en-US"/>
          </a:p>
        </p:txBody>
      </p:sp>
    </p:spTree>
    <p:extLst>
      <p:ext uri="{BB962C8B-B14F-4D97-AF65-F5344CB8AC3E}">
        <p14:creationId xmlns:p14="http://schemas.microsoft.com/office/powerpoint/2010/main" val="220781699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2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85856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7" name="Text Placeholder 6"/>
          <p:cNvSpPr>
            <a:spLocks noGrp="1"/>
          </p:cNvSpPr>
          <p:nvPr>
            <p:ph type="body" sz="quarter" idx="12"/>
          </p:nvPr>
        </p:nvSpPr>
        <p:spPr>
          <a:xfrm>
            <a:off x="6051552" y="518585"/>
            <a:ext cx="5538193" cy="6106225"/>
          </a:xfrm>
          <a:prstGeom prst="rect">
            <a:avLst/>
          </a:prstGeom>
        </p:spPr>
        <p:txBody>
          <a:bodyPr/>
          <a:lstStyle>
            <a:lvl1pPr>
              <a:buClr>
                <a:schemeClr val="accent1"/>
              </a:buClr>
              <a:defRPr sz="1400" baseline="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a:p>
            <a:pPr lvl="0"/>
            <a:r>
              <a:rPr lang="en-US"/>
              <a:t>Click to edit Master text styles</a:t>
            </a:r>
          </a:p>
          <a:p>
            <a:pPr lvl="0"/>
            <a:r>
              <a:rPr lang="en-US"/>
              <a:t>Click to edit Master text styles</a:t>
            </a:r>
          </a:p>
        </p:txBody>
      </p:sp>
    </p:spTree>
    <p:extLst>
      <p:ext uri="{BB962C8B-B14F-4D97-AF65-F5344CB8AC3E}">
        <p14:creationId xmlns:p14="http://schemas.microsoft.com/office/powerpoint/2010/main" val="211821389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2 header + copy + photo">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6083300" y="518584"/>
            <a:ext cx="5486400" cy="6129867"/>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9" name="Text Placeholder 2"/>
          <p:cNvSpPr>
            <a:spLocks noGrp="1"/>
          </p:cNvSpPr>
          <p:nvPr>
            <p:ph type="body" sz="quarter" idx="12" hasCustomPrompt="1"/>
          </p:nvPr>
        </p:nvSpPr>
        <p:spPr>
          <a:xfrm>
            <a:off x="177448" y="2015073"/>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3"/>
          </p:nvPr>
        </p:nvSpPr>
        <p:spPr>
          <a:xfrm>
            <a:off x="177448" y="2499595"/>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1" name="Text Placeholder 2"/>
          <p:cNvSpPr>
            <a:spLocks noGrp="1"/>
          </p:cNvSpPr>
          <p:nvPr>
            <p:ph type="body" sz="quarter" idx="16" hasCustomPrompt="1"/>
          </p:nvPr>
        </p:nvSpPr>
        <p:spPr>
          <a:xfrm>
            <a:off x="177447" y="34828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2" name="Text Placeholder 2"/>
          <p:cNvSpPr>
            <a:spLocks noGrp="1"/>
          </p:cNvSpPr>
          <p:nvPr>
            <p:ph type="body" sz="quarter" idx="17"/>
          </p:nvPr>
        </p:nvSpPr>
        <p:spPr>
          <a:xfrm>
            <a:off x="177447" y="39673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8" hasCustomPrompt="1"/>
          </p:nvPr>
        </p:nvSpPr>
        <p:spPr>
          <a:xfrm>
            <a:off x="177447" y="4961201"/>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9"/>
          </p:nvPr>
        </p:nvSpPr>
        <p:spPr>
          <a:xfrm>
            <a:off x="177447" y="5445723"/>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10639022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1/3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000" b="0" baseline="0">
                <a:latin typeface="Arial" charset="0"/>
                <a:ea typeface="Arial" charset="0"/>
                <a:cs typeface="Arial" charset="0"/>
              </a:defRPr>
            </a:lvl1pPr>
          </a:lstStyle>
          <a:p>
            <a:r>
              <a:rPr lang="en-US"/>
              <a:t>TITLE</a:t>
            </a:r>
            <a:br>
              <a:rPr lang="en-US"/>
            </a:br>
            <a:endParaRPr lang="en-US"/>
          </a:p>
        </p:txBody>
      </p:sp>
      <p:sp>
        <p:nvSpPr>
          <p:cNvPr id="4" name="Text Placeholder 11"/>
          <p:cNvSpPr>
            <a:spLocks noGrp="1"/>
          </p:cNvSpPr>
          <p:nvPr>
            <p:ph type="body" sz="quarter" idx="10" hasCustomPrompt="1"/>
          </p:nvPr>
        </p:nvSpPr>
        <p:spPr>
          <a:xfrm>
            <a:off x="177448" y="1332904"/>
            <a:ext cx="3560064" cy="75053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5"/>
          <p:cNvSpPr>
            <a:spLocks noGrp="1"/>
          </p:cNvSpPr>
          <p:nvPr>
            <p:ph type="body" sz="quarter" idx="15"/>
          </p:nvPr>
        </p:nvSpPr>
        <p:spPr>
          <a:xfrm>
            <a:off x="4102100" y="518584"/>
            <a:ext cx="7467600" cy="6129867"/>
          </a:xfrm>
          <a:prstGeom prst="rect">
            <a:avLst/>
          </a:prstGeom>
        </p:spPr>
        <p:txBody>
          <a:bodyPr/>
          <a:lstStyle>
            <a:lvl1pPr>
              <a:buClr>
                <a:schemeClr val="accent1"/>
              </a:buClr>
              <a:defRPr sz="140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p:txBody>
      </p:sp>
    </p:spTree>
    <p:extLst>
      <p:ext uri="{BB962C8B-B14F-4D97-AF65-F5344CB8AC3E}">
        <p14:creationId xmlns:p14="http://schemas.microsoft.com/office/powerpoint/2010/main" val="2018252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400" b="1"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85856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7" name="Text Placeholder 6"/>
          <p:cNvSpPr>
            <a:spLocks noGrp="1"/>
          </p:cNvSpPr>
          <p:nvPr>
            <p:ph type="body" sz="quarter" idx="12"/>
          </p:nvPr>
        </p:nvSpPr>
        <p:spPr>
          <a:xfrm>
            <a:off x="6051552" y="518585"/>
            <a:ext cx="5538193" cy="6106225"/>
          </a:xfrm>
          <a:prstGeom prst="rect">
            <a:avLst/>
          </a:prstGeom>
        </p:spPr>
        <p:txBody>
          <a:bodyPr/>
          <a:lstStyle>
            <a:lvl1pPr>
              <a:buClr>
                <a:schemeClr val="accent1"/>
              </a:buClr>
              <a:defRPr sz="1400" baseline="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a:p>
            <a:pPr lvl="0"/>
            <a:r>
              <a:rPr lang="en-US"/>
              <a:t>Click to edit Master text styles</a:t>
            </a:r>
          </a:p>
          <a:p>
            <a:pPr lvl="0"/>
            <a:r>
              <a:rPr lang="en-US"/>
              <a:t>Click to edit Master text styles</a:t>
            </a:r>
          </a:p>
        </p:txBody>
      </p:sp>
    </p:spTree>
    <p:extLst>
      <p:ext uri="{BB962C8B-B14F-4D97-AF65-F5344CB8AC3E}">
        <p14:creationId xmlns:p14="http://schemas.microsoft.com/office/powerpoint/2010/main" val="322141359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_1/3 header + photo + copy">
    <p:spTree>
      <p:nvGrpSpPr>
        <p:cNvPr id="1" name=""/>
        <p:cNvGrpSpPr/>
        <p:nvPr/>
      </p:nvGrpSpPr>
      <p:grpSpPr>
        <a:xfrm>
          <a:off x="0" y="0"/>
          <a:ext cx="0" cy="0"/>
          <a:chOff x="0" y="0"/>
          <a:chExt cx="0" cy="0"/>
        </a:xfrm>
      </p:grpSpPr>
      <p:sp>
        <p:nvSpPr>
          <p:cNvPr id="7" name="Picture Placeholder 7"/>
          <p:cNvSpPr>
            <a:spLocks noGrp="1"/>
          </p:cNvSpPr>
          <p:nvPr>
            <p:ph type="pic" sz="quarter" idx="14"/>
          </p:nvPr>
        </p:nvSpPr>
        <p:spPr>
          <a:xfrm>
            <a:off x="4101732" y="518160"/>
            <a:ext cx="7467969" cy="6129867"/>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77445"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3560064"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2"/>
          <p:cNvSpPr>
            <a:spLocks noGrp="1"/>
          </p:cNvSpPr>
          <p:nvPr>
            <p:ph type="body" sz="quarter" idx="12" hasCustomPrompt="1"/>
          </p:nvPr>
        </p:nvSpPr>
        <p:spPr>
          <a:xfrm>
            <a:off x="177448" y="2110323"/>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8" name="Text Placeholder 2"/>
          <p:cNvSpPr>
            <a:spLocks noGrp="1"/>
          </p:cNvSpPr>
          <p:nvPr>
            <p:ph type="body" sz="quarter" idx="13"/>
          </p:nvPr>
        </p:nvSpPr>
        <p:spPr>
          <a:xfrm>
            <a:off x="177447" y="2594845"/>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9" name="Text Placeholder 2"/>
          <p:cNvSpPr>
            <a:spLocks noGrp="1"/>
          </p:cNvSpPr>
          <p:nvPr>
            <p:ph type="body" sz="quarter" idx="18" hasCustomPrompt="1"/>
          </p:nvPr>
        </p:nvSpPr>
        <p:spPr>
          <a:xfrm>
            <a:off x="177448" y="4038059"/>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9"/>
          </p:nvPr>
        </p:nvSpPr>
        <p:spPr>
          <a:xfrm>
            <a:off x="177447" y="4522581"/>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426624549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Case Study">
    <p:spTree>
      <p:nvGrpSpPr>
        <p:cNvPr id="1" name=""/>
        <p:cNvGrpSpPr/>
        <p:nvPr/>
      </p:nvGrpSpPr>
      <p:grpSpPr>
        <a:xfrm>
          <a:off x="0" y="0"/>
          <a:ext cx="0" cy="0"/>
          <a:chOff x="0" y="0"/>
          <a:chExt cx="0" cy="0"/>
        </a:xfrm>
      </p:grpSpPr>
      <p:sp>
        <p:nvSpPr>
          <p:cNvPr id="3" name="Rectangle 2"/>
          <p:cNvSpPr/>
          <p:nvPr userDrawn="1"/>
        </p:nvSpPr>
        <p:spPr>
          <a:xfrm>
            <a:off x="0" y="-1"/>
            <a:ext cx="3904341" cy="6858001"/>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Arial"/>
              <a:ea typeface="+mn-ea"/>
              <a:cs typeface="+mn-cs"/>
            </a:endParaRPr>
          </a:p>
        </p:txBody>
      </p:sp>
      <p:sp>
        <p:nvSpPr>
          <p:cNvPr id="5" name="Text Placeholder 4"/>
          <p:cNvSpPr>
            <a:spLocks noGrp="1"/>
          </p:cNvSpPr>
          <p:nvPr>
            <p:ph type="body" sz="quarter" idx="10" hasCustomPrompt="1"/>
          </p:nvPr>
        </p:nvSpPr>
        <p:spPr>
          <a:xfrm>
            <a:off x="177447" y="703892"/>
            <a:ext cx="3218895" cy="1219200"/>
          </a:xfrm>
          <a:prstGeom prst="rect">
            <a:avLst/>
          </a:prstGeom>
        </p:spPr>
        <p:txBody>
          <a:bodyPr/>
          <a:lstStyle>
            <a:lvl1pPr marL="0" indent="0">
              <a:buNone/>
              <a:defRPr sz="2400" b="0"/>
            </a:lvl1pPr>
          </a:lstStyle>
          <a:p>
            <a:pPr lvl="0"/>
            <a:r>
              <a:rPr lang="en-US"/>
              <a:t>CASE STUDY TITLE</a:t>
            </a:r>
          </a:p>
        </p:txBody>
      </p:sp>
      <p:sp>
        <p:nvSpPr>
          <p:cNvPr id="6"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14" name="Rectangle 13"/>
          <p:cNvSpPr/>
          <p:nvPr userDrawn="1"/>
        </p:nvSpPr>
        <p:spPr>
          <a:xfrm>
            <a:off x="3904342" y="0"/>
            <a:ext cx="177447" cy="6858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Arial"/>
              <a:ea typeface="+mn-ea"/>
              <a:cs typeface="+mn-cs"/>
            </a:endParaRPr>
          </a:p>
        </p:txBody>
      </p:sp>
      <p:sp>
        <p:nvSpPr>
          <p:cNvPr id="19" name="TextBox 18"/>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mn-lt"/>
                <a:ea typeface="+mn-ea"/>
                <a:cs typeface="+mn-cs"/>
              </a:rPr>
              <a:t>Harris Insights &amp; Analytics LLC, A Stagwell Company © 2020</a:t>
            </a:r>
          </a:p>
        </p:txBody>
      </p:sp>
    </p:spTree>
    <p:extLst>
      <p:ext uri="{BB962C8B-B14F-4D97-AF65-F5344CB8AC3E}">
        <p14:creationId xmlns:p14="http://schemas.microsoft.com/office/powerpoint/2010/main" val="284114998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Title Slide_White">
    <p:bg>
      <p:bgPr>
        <a:solidFill>
          <a:schemeClr val="bg1"/>
        </a:solidFill>
        <a:effectLst/>
      </p:bgPr>
    </p:bg>
    <p:spTree>
      <p:nvGrpSpPr>
        <p:cNvPr id="1" name=""/>
        <p:cNvGrpSpPr/>
        <p:nvPr/>
      </p:nvGrpSpPr>
      <p:grpSpPr>
        <a:xfrm>
          <a:off x="0" y="0"/>
          <a:ext cx="0" cy="0"/>
          <a:chOff x="0" y="0"/>
          <a:chExt cx="0" cy="0"/>
        </a:xfrm>
      </p:grpSpPr>
      <p:pic>
        <p:nvPicPr>
          <p:cNvPr id="102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42F7A1D3-0444-49DD-BE71-61E0CFD099E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1764" y="462225"/>
            <a:ext cx="3874811" cy="8010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mn-lt"/>
                <a:ea typeface="+mn-ea"/>
                <a:cs typeface="+mn-cs"/>
              </a:rPr>
              <a:t>Harris Insights &amp; Analytics LLC, A Stagwell Company © 2020</a:t>
            </a:r>
          </a:p>
        </p:txBody>
      </p:sp>
    </p:spTree>
    <p:extLst>
      <p:ext uri="{BB962C8B-B14F-4D97-AF65-F5344CB8AC3E}">
        <p14:creationId xmlns:p14="http://schemas.microsoft.com/office/powerpoint/2010/main" val="21057204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Title Slide_Black">
    <p:bg>
      <p:bgPr>
        <a:solidFill>
          <a:schemeClr val="tx1"/>
        </a:solidFill>
        <a:effectLst/>
      </p:bgPr>
    </p:bg>
    <p:spTree>
      <p:nvGrpSpPr>
        <p:cNvPr id="1" name=""/>
        <p:cNvGrpSpPr/>
        <p:nvPr/>
      </p:nvGrpSpPr>
      <p:grpSpPr>
        <a:xfrm>
          <a:off x="0" y="0"/>
          <a:ext cx="0" cy="0"/>
          <a:chOff x="0" y="0"/>
          <a:chExt cx="0" cy="0"/>
        </a:xfrm>
      </p:grpSpPr>
      <p:pic>
        <p:nvPicPr>
          <p:cNvPr id="2050" name="Picture 2" descr="Harris Poll Logo Lockup Descriptor-primary-white.png">
            <a:extLst>
              <a:ext uri="{FF2B5EF4-FFF2-40B4-BE49-F238E27FC236}">
                <a16:creationId xmlns:a16="http://schemas.microsoft.com/office/drawing/2014/main" id="{DF89AB61-3578-44DB-9961-3E94119FD18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2685" y="448177"/>
            <a:ext cx="3955057" cy="8157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302685" y="6581678"/>
            <a:ext cx="2182649" cy="276999"/>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chemeClr val="bg1"/>
              </a:solidFill>
              <a:effectLst/>
              <a:uLnTx/>
              <a:uFillTx/>
              <a:latin typeface="+mn-lt"/>
              <a:ea typeface="+mn-ea"/>
              <a:cs typeface="+mn-cs"/>
            </a:endParaRPr>
          </a:p>
        </p:txBody>
      </p:sp>
      <p:sp>
        <p:nvSpPr>
          <p:cNvPr id="6"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8"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Tree>
    <p:extLst>
      <p:ext uri="{BB962C8B-B14F-4D97-AF65-F5344CB8AC3E}">
        <p14:creationId xmlns:p14="http://schemas.microsoft.com/office/powerpoint/2010/main" val="86902090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itle" preserve="1">
  <p:cSld name="Title Slide_White_Alt 2">
    <p:bg>
      <p:bgPr>
        <a:solidFill>
          <a:schemeClr val="bg1"/>
        </a:solidFill>
        <a:effectLst/>
      </p:bgPr>
    </p:bg>
    <p:spTree>
      <p:nvGrpSpPr>
        <p:cNvPr id="1" name=""/>
        <p:cNvGrpSpPr/>
        <p:nvPr/>
      </p:nvGrpSpPr>
      <p:grpSpPr>
        <a:xfrm>
          <a:off x="0" y="0"/>
          <a:ext cx="0" cy="0"/>
          <a:chOff x="0" y="0"/>
          <a:chExt cx="0" cy="0"/>
        </a:xfrm>
      </p:grpSpPr>
      <p:pic>
        <p:nvPicPr>
          <p:cNvPr id="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B8906F2C-D2B1-455D-AF8D-D9841439811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7099" y="256578"/>
            <a:ext cx="2262131" cy="4676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mn-lt"/>
                <a:ea typeface="+mn-ea"/>
                <a:cs typeface="+mn-cs"/>
              </a:rPr>
              <a:t>Harris Insights &amp; Analytics LLC, A Stagwell Company © 2020</a:t>
            </a:r>
          </a:p>
        </p:txBody>
      </p:sp>
    </p:spTree>
    <p:extLst>
      <p:ext uri="{BB962C8B-B14F-4D97-AF65-F5344CB8AC3E}">
        <p14:creationId xmlns:p14="http://schemas.microsoft.com/office/powerpoint/2010/main" val="211868391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itle" preserve="1">
  <p:cSld name="Title Slide_Black_Alt 2">
    <p:bg>
      <p:bgPr>
        <a:solidFill>
          <a:schemeClr val="tx1"/>
        </a:solidFill>
        <a:effectLst/>
      </p:bgPr>
    </p:bg>
    <p:spTree>
      <p:nvGrpSpPr>
        <p:cNvPr id="1" name=""/>
        <p:cNvGrpSpPr/>
        <p:nvPr/>
      </p:nvGrpSpPr>
      <p:grpSpPr>
        <a:xfrm>
          <a:off x="0" y="0"/>
          <a:ext cx="0" cy="0"/>
          <a:chOff x="0" y="0"/>
          <a:chExt cx="0" cy="0"/>
        </a:xfrm>
      </p:grpSpPr>
      <p:pic>
        <p:nvPicPr>
          <p:cNvPr id="6" name="Picture 2" descr="Harris Poll Logo Lockup Descriptor-primary-white.png">
            <a:extLst>
              <a:ext uri="{FF2B5EF4-FFF2-40B4-BE49-F238E27FC236}">
                <a16:creationId xmlns:a16="http://schemas.microsoft.com/office/drawing/2014/main" id="{D4113F94-8EDB-4987-A5F6-F4C3F05D16D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5920" y="256578"/>
            <a:ext cx="2262173" cy="4665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p:txBody>
      </p:sp>
    </p:spTree>
    <p:extLst>
      <p:ext uri="{BB962C8B-B14F-4D97-AF65-F5344CB8AC3E}">
        <p14:creationId xmlns:p14="http://schemas.microsoft.com/office/powerpoint/2010/main" val="385425560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spcBef>
                <a:spcPts val="0"/>
              </a:spcBef>
              <a:buNone/>
              <a:defRPr sz="5600">
                <a:solidFill>
                  <a:schemeClr val="tx1"/>
                </a:solidFill>
                <a:latin typeface="+mn-lt"/>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mn-lt"/>
                <a:ea typeface="+mn-ea"/>
                <a:cs typeface="+mn-cs"/>
              </a:rPr>
              <a:t>Harris Insights &amp; Analytics LLC, A Stagwell Company © 2020</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pic>
        <p:nvPicPr>
          <p:cNvPr id="9"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043FAF15-4044-49C9-8FF3-1E2B6C997D2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1764" y="462225"/>
            <a:ext cx="3874811" cy="801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98134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Title Side_Picture_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pic>
        <p:nvPicPr>
          <p:cNvPr id="8" name="Picture 2" descr="Harris Poll Logo Lockup Descriptor-primary-white.png">
            <a:extLst>
              <a:ext uri="{FF2B5EF4-FFF2-40B4-BE49-F238E27FC236}">
                <a16:creationId xmlns:a16="http://schemas.microsoft.com/office/drawing/2014/main" id="{6C49EE50-885A-4F38-8284-705AAC3A1E7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2685" y="448177"/>
            <a:ext cx="3955057" cy="815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66677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Green">
    <p:bg>
      <p:bgPr>
        <a:solidFill>
          <a:schemeClr val="accent1"/>
        </a:solidFill>
        <a:effectLst/>
      </p:bgPr>
    </p:bg>
    <p:spTree>
      <p:nvGrpSpPr>
        <p:cNvPr id="1" name=""/>
        <p:cNvGrpSpPr/>
        <p:nvPr/>
      </p:nvGrpSpPr>
      <p:grpSpPr>
        <a:xfrm>
          <a:off x="0" y="0"/>
          <a:ext cx="0" cy="0"/>
          <a:chOff x="0" y="0"/>
          <a:chExt cx="0" cy="0"/>
        </a:xfrm>
      </p:grpSpPr>
      <p:pic>
        <p:nvPicPr>
          <p:cNvPr id="5122" name="Picture 2" descr="Harris Poll Logo Lockup Descriptor-white-green.png">
            <a:extLst>
              <a:ext uri="{FF2B5EF4-FFF2-40B4-BE49-F238E27FC236}">
                <a16:creationId xmlns:a16="http://schemas.microsoft.com/office/drawing/2014/main" id="{AA7769A7-EEB6-44A8-9F4E-B56F8DD93C6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2683" y="462227"/>
            <a:ext cx="3961069" cy="8169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bg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spTree>
    <p:extLst>
      <p:ext uri="{BB962C8B-B14F-4D97-AF65-F5344CB8AC3E}">
        <p14:creationId xmlns:p14="http://schemas.microsoft.com/office/powerpoint/2010/main" val="309174781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Section Divider_Black">
    <p:bg>
      <p:bgPr>
        <a:solidFill>
          <a:schemeClr val="tx1"/>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12"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3" name="Rectangle 2"/>
          <p:cNvSpPr/>
          <p:nvPr userDrawn="1"/>
        </p:nvSpPr>
        <p:spPr>
          <a:xfrm>
            <a:off x="11405281" y="107951"/>
            <a:ext cx="653143" cy="7112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731852" y="317501"/>
            <a:ext cx="300611" cy="304800"/>
          </a:xfrm>
          <a:prstGeom prst="rect">
            <a:avLst/>
          </a:prstGeom>
        </p:spPr>
      </p:pic>
    </p:spTree>
    <p:extLst>
      <p:ext uri="{BB962C8B-B14F-4D97-AF65-F5344CB8AC3E}">
        <p14:creationId xmlns:p14="http://schemas.microsoft.com/office/powerpoint/2010/main" val="3850767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1/2 header + photo">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6083300" y="518584"/>
            <a:ext cx="5486400" cy="6129867"/>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400" b="1"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85856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Tree>
    <p:extLst>
      <p:ext uri="{BB962C8B-B14F-4D97-AF65-F5344CB8AC3E}">
        <p14:creationId xmlns:p14="http://schemas.microsoft.com/office/powerpoint/2010/main" val="159448581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Section Divider_Green">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716179" y="311152"/>
            <a:ext cx="300611" cy="304800"/>
          </a:xfrm>
          <a:prstGeom prst="rect">
            <a:avLst/>
          </a:prstGeom>
        </p:spPr>
      </p:pic>
    </p:spTree>
    <p:extLst>
      <p:ext uri="{BB962C8B-B14F-4D97-AF65-F5344CB8AC3E}">
        <p14:creationId xmlns:p14="http://schemas.microsoft.com/office/powerpoint/2010/main" val="209676662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Section Divider_Orange">
    <p:bg>
      <p:bgPr>
        <a:solidFill>
          <a:schemeClr val="accent2"/>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9" name="Rectangle 8"/>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731852" y="311151"/>
            <a:ext cx="300611" cy="304800"/>
          </a:xfrm>
          <a:prstGeom prst="rect">
            <a:avLst/>
          </a:prstGeom>
        </p:spPr>
      </p:pic>
    </p:spTree>
    <p:extLst>
      <p:ext uri="{BB962C8B-B14F-4D97-AF65-F5344CB8AC3E}">
        <p14:creationId xmlns:p14="http://schemas.microsoft.com/office/powerpoint/2010/main" val="212009431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Green blank">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716179" y="311152"/>
            <a:ext cx="300611" cy="304800"/>
          </a:xfrm>
          <a:prstGeom prst="rect">
            <a:avLst/>
          </a:prstGeom>
        </p:spPr>
      </p:pic>
      <p:cxnSp>
        <p:nvCxnSpPr>
          <p:cNvPr id="10" name="Straight Connector 9"/>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0703404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Orange blank">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cxnSp>
        <p:nvCxnSpPr>
          <p:cNvPr id="9" name="Straight Connector 8"/>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16180" y="311152"/>
            <a:ext cx="300611" cy="304800"/>
          </a:xfrm>
          <a:prstGeom prst="rect">
            <a:avLst/>
          </a:prstGeom>
        </p:spPr>
      </p:pic>
    </p:spTree>
    <p:extLst>
      <p:ext uri="{BB962C8B-B14F-4D97-AF65-F5344CB8AC3E}">
        <p14:creationId xmlns:p14="http://schemas.microsoft.com/office/powerpoint/2010/main" val="301024840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Logo with 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309889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cSld name="Logo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F24A94-8D46-47E3-AAA9-42315977B1D1}"/>
              </a:ext>
            </a:extLst>
          </p:cNvPr>
          <p:cNvSpPr/>
          <p:nvPr userDrawn="1"/>
        </p:nvSpPr>
        <p:spPr>
          <a:xfrm>
            <a:off x="195445" y="83762"/>
            <a:ext cx="11521905" cy="1954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2796062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045252-E849-4101-AD64-959B9B45C6F0}"/>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8203903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Tree>
    <p:extLst>
      <p:ext uri="{BB962C8B-B14F-4D97-AF65-F5344CB8AC3E}">
        <p14:creationId xmlns:p14="http://schemas.microsoft.com/office/powerpoint/2010/main" val="268445502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 Cop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p:nvPr>
        </p:nvSpPr>
        <p:spPr>
          <a:xfrm>
            <a:off x="177449" y="1634068"/>
            <a:ext cx="11402836" cy="4129617"/>
          </a:xfrm>
          <a:prstGeom prst="rect">
            <a:avLst/>
          </a:prstGeom>
        </p:spPr>
        <p:txBody>
          <a:bodyPr/>
          <a:lstStyle>
            <a:lvl1pPr marL="307840" indent="-228594">
              <a:lnSpc>
                <a:spcPct val="120000"/>
              </a:lnSpc>
              <a:spcBef>
                <a:spcPts val="0"/>
              </a:spcBef>
              <a:buClr>
                <a:schemeClr val="accent1"/>
              </a:buClr>
              <a:buFont typeface="Arial" charset="0"/>
              <a:buChar char="•"/>
              <a:defRPr sz="1400"/>
            </a:lvl1pPr>
            <a:lvl2pPr marL="841227" indent="-228594">
              <a:lnSpc>
                <a:spcPct val="120000"/>
              </a:lnSpc>
              <a:spcBef>
                <a:spcPts val="0"/>
              </a:spcBef>
              <a:buClr>
                <a:schemeClr val="accent1"/>
              </a:buClr>
              <a:buFont typeface="Arial" charset="0"/>
              <a:buChar char="•"/>
              <a:defRPr sz="1400"/>
            </a:lvl2pPr>
            <a:lvl3pPr marL="1374614" indent="-228594">
              <a:lnSpc>
                <a:spcPct val="120000"/>
              </a:lnSpc>
              <a:spcBef>
                <a:spcPts val="0"/>
              </a:spcBef>
              <a:buClr>
                <a:schemeClr val="accent1"/>
              </a:buClr>
              <a:buFont typeface="Arial" charset="0"/>
              <a:buChar char="•"/>
              <a:defRPr sz="1400"/>
            </a:lvl3pPr>
            <a:lvl4pPr marL="1984198" indent="-228594">
              <a:lnSpc>
                <a:spcPct val="120000"/>
              </a:lnSpc>
              <a:spcBef>
                <a:spcPts val="0"/>
              </a:spcBef>
              <a:buClr>
                <a:schemeClr val="accent1"/>
              </a:buClr>
              <a:buFont typeface="Arial" charset="0"/>
              <a:buChar char="•"/>
              <a:defRPr sz="1400"/>
            </a:lvl4pPr>
            <a:lvl5pPr marL="2593783" indent="-228594">
              <a:lnSpc>
                <a:spcPct val="120000"/>
              </a:lnSpc>
              <a:spcBef>
                <a:spcPts val="0"/>
              </a:spcBef>
              <a:buClr>
                <a:schemeClr val="accent1"/>
              </a:buClr>
              <a:buFont typeface="Arial"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822407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 Copy w Header">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6032"/>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91"/>
            <a:ext cx="11402836" cy="4311237"/>
          </a:xfrm>
          <a:prstGeom prst="rect">
            <a:avLst/>
          </a:prstGeom>
        </p:spPr>
        <p:txBody>
          <a:bodyPr/>
          <a:lstStyle>
            <a:lvl1pPr marL="228594" marR="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36587591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 header + copy + photo">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6083300" y="518584"/>
            <a:ext cx="5486400" cy="6129867"/>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400" b="1"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9" name="Text Placeholder 2"/>
          <p:cNvSpPr>
            <a:spLocks noGrp="1"/>
          </p:cNvSpPr>
          <p:nvPr>
            <p:ph type="body" sz="quarter" idx="12" hasCustomPrompt="1"/>
          </p:nvPr>
        </p:nvSpPr>
        <p:spPr>
          <a:xfrm>
            <a:off x="177448" y="2015073"/>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3"/>
          </p:nvPr>
        </p:nvSpPr>
        <p:spPr>
          <a:xfrm>
            <a:off x="177448" y="2499595"/>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1" name="Text Placeholder 2"/>
          <p:cNvSpPr>
            <a:spLocks noGrp="1"/>
          </p:cNvSpPr>
          <p:nvPr>
            <p:ph type="body" sz="quarter" idx="16" hasCustomPrompt="1"/>
          </p:nvPr>
        </p:nvSpPr>
        <p:spPr>
          <a:xfrm>
            <a:off x="177447" y="34828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2" name="Text Placeholder 2"/>
          <p:cNvSpPr>
            <a:spLocks noGrp="1"/>
          </p:cNvSpPr>
          <p:nvPr>
            <p:ph type="body" sz="quarter" idx="17"/>
          </p:nvPr>
        </p:nvSpPr>
        <p:spPr>
          <a:xfrm>
            <a:off x="177447" y="39673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8" hasCustomPrompt="1"/>
          </p:nvPr>
        </p:nvSpPr>
        <p:spPr>
          <a:xfrm>
            <a:off x="177447" y="4961201"/>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9"/>
          </p:nvPr>
        </p:nvSpPr>
        <p:spPr>
          <a:xfrm>
            <a:off x="177447" y="5445723"/>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4241332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 2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40253035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 2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91555108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 4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8" hasCustomPrompt="1"/>
          </p:nvPr>
        </p:nvSpPr>
        <p:spPr>
          <a:xfrm>
            <a:off x="6073504"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7" name="Text Placeholder 2"/>
          <p:cNvSpPr>
            <a:spLocks noGrp="1"/>
          </p:cNvSpPr>
          <p:nvPr>
            <p:ph type="body" sz="quarter" idx="19"/>
          </p:nvPr>
        </p:nvSpPr>
        <p:spPr>
          <a:xfrm>
            <a:off x="6073503"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17161431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 2 copy blocks + 1 photo">
    <p:spTree>
      <p:nvGrpSpPr>
        <p:cNvPr id="1" name=""/>
        <p:cNvGrpSpPr/>
        <p:nvPr/>
      </p:nvGrpSpPr>
      <p:grpSpPr>
        <a:xfrm>
          <a:off x="0" y="0"/>
          <a:ext cx="0" cy="0"/>
          <a:chOff x="0" y="0"/>
          <a:chExt cx="0" cy="0"/>
        </a:xfrm>
      </p:grpSpPr>
      <p:sp>
        <p:nvSpPr>
          <p:cNvPr id="4" name="Picture Placeholder 3"/>
          <p:cNvSpPr>
            <a:spLocks noGrp="1"/>
          </p:cNvSpPr>
          <p:nvPr>
            <p:ph type="pic" sz="quarter" idx="18"/>
          </p:nvPr>
        </p:nvSpPr>
        <p:spPr>
          <a:xfrm>
            <a:off x="6076951" y="1634067"/>
            <a:ext cx="5503333" cy="4900084"/>
          </a:xfrm>
          <a:prstGeom prst="rect">
            <a:avLst/>
          </a:prstGeom>
        </p:spPr>
        <p:txBody>
          <a:bodyPr/>
          <a:lstStyle/>
          <a:p>
            <a:endParaRPr lang="en-US"/>
          </a:p>
        </p:txBody>
      </p:sp>
      <p:sp>
        <p:nvSpPr>
          <p:cNvPr id="16" name="Text Placeholder 15"/>
          <p:cNvSpPr>
            <a:spLocks noGrp="1"/>
          </p:cNvSpPr>
          <p:nvPr>
            <p:ph type="body" sz="quarter" idx="11" hasCustomPrompt="1"/>
          </p:nvPr>
        </p:nvSpPr>
        <p:spPr>
          <a:xfrm>
            <a:off x="177448"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97051542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 3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6" y="4638642"/>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5" y="5123164"/>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6397743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 3 copy blocks 3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6" name="Text Placeholder 2"/>
          <p:cNvSpPr>
            <a:spLocks noGrp="1"/>
          </p:cNvSpPr>
          <p:nvPr>
            <p:ph type="body" sz="quarter" idx="13"/>
          </p:nvPr>
        </p:nvSpPr>
        <p:spPr>
          <a:xfrm>
            <a:off x="177447"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4111343"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5"/>
          </p:nvPr>
        </p:nvSpPr>
        <p:spPr>
          <a:xfrm>
            <a:off x="4111341"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6" hasCustomPrompt="1"/>
          </p:nvPr>
        </p:nvSpPr>
        <p:spPr>
          <a:xfrm>
            <a:off x="8045240"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7" name="Text Placeholder 2"/>
          <p:cNvSpPr>
            <a:spLocks noGrp="1"/>
          </p:cNvSpPr>
          <p:nvPr>
            <p:ph type="body" sz="quarter" idx="17"/>
          </p:nvPr>
        </p:nvSpPr>
        <p:spPr>
          <a:xfrm>
            <a:off x="8045239"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73431372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4" name="Picture Placeholder 3"/>
          <p:cNvSpPr>
            <a:spLocks noGrp="1"/>
          </p:cNvSpPr>
          <p:nvPr>
            <p:ph type="pic" sz="quarter" idx="12"/>
          </p:nvPr>
        </p:nvSpPr>
        <p:spPr>
          <a:xfrm>
            <a:off x="177801" y="1543051"/>
            <a:ext cx="11402484" cy="4857749"/>
          </a:xfrm>
          <a:prstGeom prst="rect">
            <a:avLst/>
          </a:prstGeom>
        </p:spPr>
        <p:txBody>
          <a:bodyPr/>
          <a:lstStyle/>
          <a:p>
            <a:endParaRPr lang="en-US"/>
          </a:p>
        </p:txBody>
      </p:sp>
    </p:spTree>
    <p:extLst>
      <p:ext uri="{BB962C8B-B14F-4D97-AF65-F5344CB8AC3E}">
        <p14:creationId xmlns:p14="http://schemas.microsoft.com/office/powerpoint/2010/main" val="102701801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2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85856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7" name="Text Placeholder 6"/>
          <p:cNvSpPr>
            <a:spLocks noGrp="1"/>
          </p:cNvSpPr>
          <p:nvPr>
            <p:ph type="body" sz="quarter" idx="12"/>
          </p:nvPr>
        </p:nvSpPr>
        <p:spPr>
          <a:xfrm>
            <a:off x="6051552" y="518585"/>
            <a:ext cx="5538193" cy="6106225"/>
          </a:xfrm>
          <a:prstGeom prst="rect">
            <a:avLst/>
          </a:prstGeom>
        </p:spPr>
        <p:txBody>
          <a:bodyPr/>
          <a:lstStyle>
            <a:lvl1pPr>
              <a:buClr>
                <a:schemeClr val="accent1"/>
              </a:buClr>
              <a:defRPr sz="1400" baseline="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a:p>
            <a:pPr lvl="0"/>
            <a:r>
              <a:rPr lang="en-US"/>
              <a:t>Click to edit Master text styles</a:t>
            </a:r>
          </a:p>
          <a:p>
            <a:pPr lvl="0"/>
            <a:r>
              <a:rPr lang="en-US"/>
              <a:t>Click to edit Master text styles</a:t>
            </a:r>
          </a:p>
        </p:txBody>
      </p:sp>
    </p:spTree>
    <p:extLst>
      <p:ext uri="{BB962C8B-B14F-4D97-AF65-F5344CB8AC3E}">
        <p14:creationId xmlns:p14="http://schemas.microsoft.com/office/powerpoint/2010/main" val="219436852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2 header + copy + photo">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6083300" y="518584"/>
            <a:ext cx="5486400" cy="6129867"/>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9" name="Text Placeholder 2"/>
          <p:cNvSpPr>
            <a:spLocks noGrp="1"/>
          </p:cNvSpPr>
          <p:nvPr>
            <p:ph type="body" sz="quarter" idx="12" hasCustomPrompt="1"/>
          </p:nvPr>
        </p:nvSpPr>
        <p:spPr>
          <a:xfrm>
            <a:off x="177448" y="2015073"/>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3"/>
          </p:nvPr>
        </p:nvSpPr>
        <p:spPr>
          <a:xfrm>
            <a:off x="177448" y="2499595"/>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1" name="Text Placeholder 2"/>
          <p:cNvSpPr>
            <a:spLocks noGrp="1"/>
          </p:cNvSpPr>
          <p:nvPr>
            <p:ph type="body" sz="quarter" idx="16" hasCustomPrompt="1"/>
          </p:nvPr>
        </p:nvSpPr>
        <p:spPr>
          <a:xfrm>
            <a:off x="177447" y="34828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2" name="Text Placeholder 2"/>
          <p:cNvSpPr>
            <a:spLocks noGrp="1"/>
          </p:cNvSpPr>
          <p:nvPr>
            <p:ph type="body" sz="quarter" idx="17"/>
          </p:nvPr>
        </p:nvSpPr>
        <p:spPr>
          <a:xfrm>
            <a:off x="177447" y="39673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8" hasCustomPrompt="1"/>
          </p:nvPr>
        </p:nvSpPr>
        <p:spPr>
          <a:xfrm>
            <a:off x="177447" y="4961201"/>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9"/>
          </p:nvPr>
        </p:nvSpPr>
        <p:spPr>
          <a:xfrm>
            <a:off x="177447" y="5445723"/>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72083288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_1/3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000" b="0" baseline="0">
                <a:latin typeface="Arial" charset="0"/>
                <a:ea typeface="Arial" charset="0"/>
                <a:cs typeface="Arial" charset="0"/>
              </a:defRPr>
            </a:lvl1pPr>
          </a:lstStyle>
          <a:p>
            <a:r>
              <a:rPr lang="en-US"/>
              <a:t>TITLE</a:t>
            </a:r>
            <a:br>
              <a:rPr lang="en-US"/>
            </a:br>
            <a:endParaRPr lang="en-US"/>
          </a:p>
        </p:txBody>
      </p:sp>
      <p:sp>
        <p:nvSpPr>
          <p:cNvPr id="4" name="Text Placeholder 11"/>
          <p:cNvSpPr>
            <a:spLocks noGrp="1"/>
          </p:cNvSpPr>
          <p:nvPr>
            <p:ph type="body" sz="quarter" idx="10" hasCustomPrompt="1"/>
          </p:nvPr>
        </p:nvSpPr>
        <p:spPr>
          <a:xfrm>
            <a:off x="177448" y="1332904"/>
            <a:ext cx="3560064" cy="75053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5"/>
          <p:cNvSpPr>
            <a:spLocks noGrp="1"/>
          </p:cNvSpPr>
          <p:nvPr>
            <p:ph type="body" sz="quarter" idx="15"/>
          </p:nvPr>
        </p:nvSpPr>
        <p:spPr>
          <a:xfrm>
            <a:off x="4102100" y="518584"/>
            <a:ext cx="7467600" cy="6129867"/>
          </a:xfrm>
          <a:prstGeom prst="rect">
            <a:avLst/>
          </a:prstGeom>
        </p:spPr>
        <p:txBody>
          <a:bodyPr/>
          <a:lstStyle>
            <a:lvl1pPr>
              <a:buClr>
                <a:schemeClr val="accent1"/>
              </a:buClr>
              <a:defRPr sz="140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p:txBody>
      </p:sp>
    </p:spTree>
    <p:extLst>
      <p:ext uri="{BB962C8B-B14F-4D97-AF65-F5344CB8AC3E}">
        <p14:creationId xmlns:p14="http://schemas.microsoft.com/office/powerpoint/2010/main" val="1197340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1/3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400" b="1"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4"/>
            <a:ext cx="3560064" cy="75053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5"/>
          <p:cNvSpPr>
            <a:spLocks noGrp="1"/>
          </p:cNvSpPr>
          <p:nvPr>
            <p:ph type="body" sz="quarter" idx="15"/>
          </p:nvPr>
        </p:nvSpPr>
        <p:spPr>
          <a:xfrm>
            <a:off x="4102100" y="518584"/>
            <a:ext cx="7467600" cy="6129867"/>
          </a:xfrm>
          <a:prstGeom prst="rect">
            <a:avLst/>
          </a:prstGeom>
        </p:spPr>
        <p:txBody>
          <a:bodyPr/>
          <a:lstStyle>
            <a:lvl1pPr>
              <a:buClr>
                <a:schemeClr val="accent1"/>
              </a:buClr>
              <a:defRPr sz="140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p:txBody>
      </p:sp>
    </p:spTree>
    <p:extLst>
      <p:ext uri="{BB962C8B-B14F-4D97-AF65-F5344CB8AC3E}">
        <p14:creationId xmlns:p14="http://schemas.microsoft.com/office/powerpoint/2010/main" val="411542043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2_1/3 header + photo + copy">
    <p:spTree>
      <p:nvGrpSpPr>
        <p:cNvPr id="1" name=""/>
        <p:cNvGrpSpPr/>
        <p:nvPr/>
      </p:nvGrpSpPr>
      <p:grpSpPr>
        <a:xfrm>
          <a:off x="0" y="0"/>
          <a:ext cx="0" cy="0"/>
          <a:chOff x="0" y="0"/>
          <a:chExt cx="0" cy="0"/>
        </a:xfrm>
      </p:grpSpPr>
      <p:sp>
        <p:nvSpPr>
          <p:cNvPr id="7" name="Picture Placeholder 7"/>
          <p:cNvSpPr>
            <a:spLocks noGrp="1"/>
          </p:cNvSpPr>
          <p:nvPr>
            <p:ph type="pic" sz="quarter" idx="14"/>
          </p:nvPr>
        </p:nvSpPr>
        <p:spPr>
          <a:xfrm>
            <a:off x="4101732" y="518160"/>
            <a:ext cx="7467969" cy="6129867"/>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77445"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3560064"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2"/>
          <p:cNvSpPr>
            <a:spLocks noGrp="1"/>
          </p:cNvSpPr>
          <p:nvPr>
            <p:ph type="body" sz="quarter" idx="12" hasCustomPrompt="1"/>
          </p:nvPr>
        </p:nvSpPr>
        <p:spPr>
          <a:xfrm>
            <a:off x="177448" y="2110323"/>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8" name="Text Placeholder 2"/>
          <p:cNvSpPr>
            <a:spLocks noGrp="1"/>
          </p:cNvSpPr>
          <p:nvPr>
            <p:ph type="body" sz="quarter" idx="13"/>
          </p:nvPr>
        </p:nvSpPr>
        <p:spPr>
          <a:xfrm>
            <a:off x="177447" y="2594845"/>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9" name="Text Placeholder 2"/>
          <p:cNvSpPr>
            <a:spLocks noGrp="1"/>
          </p:cNvSpPr>
          <p:nvPr>
            <p:ph type="body" sz="quarter" idx="18" hasCustomPrompt="1"/>
          </p:nvPr>
        </p:nvSpPr>
        <p:spPr>
          <a:xfrm>
            <a:off x="177448" y="4038059"/>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9"/>
          </p:nvPr>
        </p:nvSpPr>
        <p:spPr>
          <a:xfrm>
            <a:off x="177447" y="4522581"/>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34251150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_Case Study">
    <p:spTree>
      <p:nvGrpSpPr>
        <p:cNvPr id="1" name=""/>
        <p:cNvGrpSpPr/>
        <p:nvPr/>
      </p:nvGrpSpPr>
      <p:grpSpPr>
        <a:xfrm>
          <a:off x="0" y="0"/>
          <a:ext cx="0" cy="0"/>
          <a:chOff x="0" y="0"/>
          <a:chExt cx="0" cy="0"/>
        </a:xfrm>
      </p:grpSpPr>
      <p:sp>
        <p:nvSpPr>
          <p:cNvPr id="3" name="Rectangle 2"/>
          <p:cNvSpPr/>
          <p:nvPr userDrawn="1"/>
        </p:nvSpPr>
        <p:spPr>
          <a:xfrm>
            <a:off x="0" y="-1"/>
            <a:ext cx="3904341" cy="6858001"/>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Arial"/>
              <a:ea typeface="+mn-ea"/>
              <a:cs typeface="+mn-cs"/>
            </a:endParaRPr>
          </a:p>
        </p:txBody>
      </p:sp>
      <p:sp>
        <p:nvSpPr>
          <p:cNvPr id="5" name="Text Placeholder 4"/>
          <p:cNvSpPr>
            <a:spLocks noGrp="1"/>
          </p:cNvSpPr>
          <p:nvPr>
            <p:ph type="body" sz="quarter" idx="10" hasCustomPrompt="1"/>
          </p:nvPr>
        </p:nvSpPr>
        <p:spPr>
          <a:xfrm>
            <a:off x="177447" y="703892"/>
            <a:ext cx="3218895" cy="1219200"/>
          </a:xfrm>
          <a:prstGeom prst="rect">
            <a:avLst/>
          </a:prstGeom>
        </p:spPr>
        <p:txBody>
          <a:bodyPr/>
          <a:lstStyle>
            <a:lvl1pPr marL="0" indent="0">
              <a:buNone/>
              <a:defRPr sz="2400" b="0"/>
            </a:lvl1pPr>
          </a:lstStyle>
          <a:p>
            <a:pPr lvl="0"/>
            <a:r>
              <a:rPr lang="en-US"/>
              <a:t>CASE STUDY TITLE</a:t>
            </a:r>
          </a:p>
        </p:txBody>
      </p:sp>
      <p:sp>
        <p:nvSpPr>
          <p:cNvPr id="6"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14" name="Rectangle 13"/>
          <p:cNvSpPr/>
          <p:nvPr userDrawn="1"/>
        </p:nvSpPr>
        <p:spPr>
          <a:xfrm>
            <a:off x="3904342" y="0"/>
            <a:ext cx="177447" cy="6858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Arial"/>
              <a:ea typeface="+mn-ea"/>
              <a:cs typeface="+mn-cs"/>
            </a:endParaRPr>
          </a:p>
        </p:txBody>
      </p:sp>
      <p:sp>
        <p:nvSpPr>
          <p:cNvPr id="19" name="TextBox 18"/>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mn-lt"/>
                <a:ea typeface="+mn-ea"/>
                <a:cs typeface="+mn-cs"/>
              </a:rPr>
              <a:t>Harris Insights &amp; Analytics LLC, A Stagwell Company © 2020</a:t>
            </a:r>
          </a:p>
        </p:txBody>
      </p:sp>
    </p:spTree>
    <p:extLst>
      <p:ext uri="{BB962C8B-B14F-4D97-AF65-F5344CB8AC3E}">
        <p14:creationId xmlns:p14="http://schemas.microsoft.com/office/powerpoint/2010/main" val="57050127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title" preserve="1">
  <p:cSld name="Title Slide_White">
    <p:bg>
      <p:bgPr>
        <a:solidFill>
          <a:schemeClr val="bg1"/>
        </a:solidFill>
        <a:effectLst/>
      </p:bgPr>
    </p:bg>
    <p:spTree>
      <p:nvGrpSpPr>
        <p:cNvPr id="1" name=""/>
        <p:cNvGrpSpPr/>
        <p:nvPr/>
      </p:nvGrpSpPr>
      <p:grpSpPr>
        <a:xfrm>
          <a:off x="0" y="0"/>
          <a:ext cx="0" cy="0"/>
          <a:chOff x="0" y="0"/>
          <a:chExt cx="0" cy="0"/>
        </a:xfrm>
      </p:grpSpPr>
      <p:pic>
        <p:nvPicPr>
          <p:cNvPr id="102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42F7A1D3-0444-49DD-BE71-61E0CFD099E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1764" y="462225"/>
            <a:ext cx="3874811" cy="8010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mn-lt"/>
                <a:ea typeface="+mn-ea"/>
                <a:cs typeface="+mn-cs"/>
              </a:rPr>
              <a:t>Harris Insights &amp; Analytics LLC, A Stagwell Company © 2020</a:t>
            </a:r>
          </a:p>
        </p:txBody>
      </p:sp>
    </p:spTree>
    <p:extLst>
      <p:ext uri="{BB962C8B-B14F-4D97-AF65-F5344CB8AC3E}">
        <p14:creationId xmlns:p14="http://schemas.microsoft.com/office/powerpoint/2010/main" val="256719946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Title Slide_Black">
    <p:bg>
      <p:bgPr>
        <a:solidFill>
          <a:schemeClr val="tx1"/>
        </a:solidFill>
        <a:effectLst/>
      </p:bgPr>
    </p:bg>
    <p:spTree>
      <p:nvGrpSpPr>
        <p:cNvPr id="1" name=""/>
        <p:cNvGrpSpPr/>
        <p:nvPr/>
      </p:nvGrpSpPr>
      <p:grpSpPr>
        <a:xfrm>
          <a:off x="0" y="0"/>
          <a:ext cx="0" cy="0"/>
          <a:chOff x="0" y="0"/>
          <a:chExt cx="0" cy="0"/>
        </a:xfrm>
      </p:grpSpPr>
      <p:pic>
        <p:nvPicPr>
          <p:cNvPr id="2050" name="Picture 2" descr="Harris Poll Logo Lockup Descriptor-primary-white.png">
            <a:extLst>
              <a:ext uri="{FF2B5EF4-FFF2-40B4-BE49-F238E27FC236}">
                <a16:creationId xmlns:a16="http://schemas.microsoft.com/office/drawing/2014/main" id="{DF89AB61-3578-44DB-9961-3E94119FD18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2685" y="448177"/>
            <a:ext cx="3955057" cy="8157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302685" y="6581678"/>
            <a:ext cx="2182649" cy="276999"/>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chemeClr val="bg1"/>
              </a:solidFill>
              <a:effectLst/>
              <a:uLnTx/>
              <a:uFillTx/>
              <a:latin typeface="+mn-lt"/>
              <a:ea typeface="+mn-ea"/>
              <a:cs typeface="+mn-cs"/>
            </a:endParaRPr>
          </a:p>
        </p:txBody>
      </p:sp>
      <p:sp>
        <p:nvSpPr>
          <p:cNvPr id="6"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8"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Tree>
    <p:extLst>
      <p:ext uri="{BB962C8B-B14F-4D97-AF65-F5344CB8AC3E}">
        <p14:creationId xmlns:p14="http://schemas.microsoft.com/office/powerpoint/2010/main" val="382744805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title" preserve="1">
  <p:cSld name="Title Slide_White_Alt 2">
    <p:bg>
      <p:bgPr>
        <a:solidFill>
          <a:schemeClr val="bg1"/>
        </a:solidFill>
        <a:effectLst/>
      </p:bgPr>
    </p:bg>
    <p:spTree>
      <p:nvGrpSpPr>
        <p:cNvPr id="1" name=""/>
        <p:cNvGrpSpPr/>
        <p:nvPr/>
      </p:nvGrpSpPr>
      <p:grpSpPr>
        <a:xfrm>
          <a:off x="0" y="0"/>
          <a:ext cx="0" cy="0"/>
          <a:chOff x="0" y="0"/>
          <a:chExt cx="0" cy="0"/>
        </a:xfrm>
      </p:grpSpPr>
      <p:pic>
        <p:nvPicPr>
          <p:cNvPr id="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B8906F2C-D2B1-455D-AF8D-D9841439811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7099" y="256578"/>
            <a:ext cx="2262131" cy="4676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mn-lt"/>
                <a:ea typeface="+mn-ea"/>
                <a:cs typeface="+mn-cs"/>
              </a:rPr>
              <a:t>Harris Insights &amp; Analytics LLC, A Stagwell Company © 2020</a:t>
            </a:r>
          </a:p>
        </p:txBody>
      </p:sp>
    </p:spTree>
    <p:extLst>
      <p:ext uri="{BB962C8B-B14F-4D97-AF65-F5344CB8AC3E}">
        <p14:creationId xmlns:p14="http://schemas.microsoft.com/office/powerpoint/2010/main" val="100798484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Title Slide_Black_Alt 2">
    <p:bg>
      <p:bgPr>
        <a:solidFill>
          <a:schemeClr val="tx1"/>
        </a:solidFill>
        <a:effectLst/>
      </p:bgPr>
    </p:bg>
    <p:spTree>
      <p:nvGrpSpPr>
        <p:cNvPr id="1" name=""/>
        <p:cNvGrpSpPr/>
        <p:nvPr/>
      </p:nvGrpSpPr>
      <p:grpSpPr>
        <a:xfrm>
          <a:off x="0" y="0"/>
          <a:ext cx="0" cy="0"/>
          <a:chOff x="0" y="0"/>
          <a:chExt cx="0" cy="0"/>
        </a:xfrm>
      </p:grpSpPr>
      <p:pic>
        <p:nvPicPr>
          <p:cNvPr id="6" name="Picture 2" descr="Harris Poll Logo Lockup Descriptor-primary-white.png">
            <a:extLst>
              <a:ext uri="{FF2B5EF4-FFF2-40B4-BE49-F238E27FC236}">
                <a16:creationId xmlns:a16="http://schemas.microsoft.com/office/drawing/2014/main" id="{D4113F94-8EDB-4987-A5F6-F4C3F05D16D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5920" y="256578"/>
            <a:ext cx="2262173" cy="4665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p:txBody>
      </p:sp>
    </p:spTree>
    <p:extLst>
      <p:ext uri="{BB962C8B-B14F-4D97-AF65-F5344CB8AC3E}">
        <p14:creationId xmlns:p14="http://schemas.microsoft.com/office/powerpoint/2010/main" val="73769534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spcBef>
                <a:spcPts val="0"/>
              </a:spcBef>
              <a:buNone/>
              <a:defRPr sz="5600">
                <a:solidFill>
                  <a:schemeClr val="tx1"/>
                </a:solidFill>
                <a:latin typeface="+mn-lt"/>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mn-lt"/>
                <a:ea typeface="+mn-ea"/>
                <a:cs typeface="+mn-cs"/>
              </a:rPr>
              <a:t>Harris Insights &amp; Analytics LLC, A Stagwell Company © 2020</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pic>
        <p:nvPicPr>
          <p:cNvPr id="9"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043FAF15-4044-49C9-8FF3-1E2B6C997D2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1764" y="462225"/>
            <a:ext cx="3874811" cy="801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8957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Title Side_Picture_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pic>
        <p:nvPicPr>
          <p:cNvPr id="8" name="Picture 2" descr="Harris Poll Logo Lockup Descriptor-primary-white.png">
            <a:extLst>
              <a:ext uri="{FF2B5EF4-FFF2-40B4-BE49-F238E27FC236}">
                <a16:creationId xmlns:a16="http://schemas.microsoft.com/office/drawing/2014/main" id="{6C49EE50-885A-4F38-8284-705AAC3A1E7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2685" y="448177"/>
            <a:ext cx="3955057" cy="815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58813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Green">
    <p:bg>
      <p:bgPr>
        <a:solidFill>
          <a:schemeClr val="accent1"/>
        </a:solidFill>
        <a:effectLst/>
      </p:bgPr>
    </p:bg>
    <p:spTree>
      <p:nvGrpSpPr>
        <p:cNvPr id="1" name=""/>
        <p:cNvGrpSpPr/>
        <p:nvPr/>
      </p:nvGrpSpPr>
      <p:grpSpPr>
        <a:xfrm>
          <a:off x="0" y="0"/>
          <a:ext cx="0" cy="0"/>
          <a:chOff x="0" y="0"/>
          <a:chExt cx="0" cy="0"/>
        </a:xfrm>
      </p:grpSpPr>
      <p:pic>
        <p:nvPicPr>
          <p:cNvPr id="5122" name="Picture 2" descr="Harris Poll Logo Lockup Descriptor-white-green.png">
            <a:extLst>
              <a:ext uri="{FF2B5EF4-FFF2-40B4-BE49-F238E27FC236}">
                <a16:creationId xmlns:a16="http://schemas.microsoft.com/office/drawing/2014/main" id="{AA7769A7-EEB6-44A8-9F4E-B56F8DD93C6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2683" y="462227"/>
            <a:ext cx="3961069" cy="8169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bg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spTree>
    <p:extLst>
      <p:ext uri="{BB962C8B-B14F-4D97-AF65-F5344CB8AC3E}">
        <p14:creationId xmlns:p14="http://schemas.microsoft.com/office/powerpoint/2010/main" val="345839080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Section Divider_Black">
    <p:bg>
      <p:bgPr>
        <a:solidFill>
          <a:schemeClr val="tx1"/>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12"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3" name="Rectangle 2"/>
          <p:cNvSpPr/>
          <p:nvPr userDrawn="1"/>
        </p:nvSpPr>
        <p:spPr>
          <a:xfrm>
            <a:off x="11405281" y="107951"/>
            <a:ext cx="653143" cy="7112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31852" y="317501"/>
            <a:ext cx="300611" cy="304800"/>
          </a:xfrm>
          <a:prstGeom prst="rect">
            <a:avLst/>
          </a:prstGeom>
        </p:spPr>
      </p:pic>
    </p:spTree>
    <p:extLst>
      <p:ext uri="{BB962C8B-B14F-4D97-AF65-F5344CB8AC3E}">
        <p14:creationId xmlns:p14="http://schemas.microsoft.com/office/powerpoint/2010/main" val="15123283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1/3 header + photo">
    <p:spTree>
      <p:nvGrpSpPr>
        <p:cNvPr id="1" name=""/>
        <p:cNvGrpSpPr/>
        <p:nvPr/>
      </p:nvGrpSpPr>
      <p:grpSpPr>
        <a:xfrm>
          <a:off x="0" y="0"/>
          <a:ext cx="0" cy="0"/>
          <a:chOff x="0" y="0"/>
          <a:chExt cx="0" cy="0"/>
        </a:xfrm>
      </p:grpSpPr>
      <p:sp>
        <p:nvSpPr>
          <p:cNvPr id="7" name="Picture Placeholder 7"/>
          <p:cNvSpPr>
            <a:spLocks noGrp="1"/>
          </p:cNvSpPr>
          <p:nvPr>
            <p:ph type="pic" sz="quarter" idx="14"/>
          </p:nvPr>
        </p:nvSpPr>
        <p:spPr>
          <a:xfrm>
            <a:off x="4101732" y="518584"/>
            <a:ext cx="7467969" cy="6129867"/>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400" b="1"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4"/>
            <a:ext cx="3560064" cy="75053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Tree>
    <p:extLst>
      <p:ext uri="{BB962C8B-B14F-4D97-AF65-F5344CB8AC3E}">
        <p14:creationId xmlns:p14="http://schemas.microsoft.com/office/powerpoint/2010/main" val="427323901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Section Divider_Green">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16179" y="311152"/>
            <a:ext cx="300611" cy="304800"/>
          </a:xfrm>
          <a:prstGeom prst="rect">
            <a:avLst/>
          </a:prstGeom>
        </p:spPr>
      </p:pic>
    </p:spTree>
    <p:extLst>
      <p:ext uri="{BB962C8B-B14F-4D97-AF65-F5344CB8AC3E}">
        <p14:creationId xmlns:p14="http://schemas.microsoft.com/office/powerpoint/2010/main" val="146661710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Section Divider_Orange">
    <p:bg>
      <p:bgPr>
        <a:solidFill>
          <a:schemeClr val="accent2"/>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9" name="Rectangle 8"/>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31852" y="311151"/>
            <a:ext cx="300611" cy="304800"/>
          </a:xfrm>
          <a:prstGeom prst="rect">
            <a:avLst/>
          </a:prstGeom>
        </p:spPr>
      </p:pic>
    </p:spTree>
    <p:extLst>
      <p:ext uri="{BB962C8B-B14F-4D97-AF65-F5344CB8AC3E}">
        <p14:creationId xmlns:p14="http://schemas.microsoft.com/office/powerpoint/2010/main" val="244359159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Green blank">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16179" y="311152"/>
            <a:ext cx="300611" cy="304800"/>
          </a:xfrm>
          <a:prstGeom prst="rect">
            <a:avLst/>
          </a:prstGeom>
        </p:spPr>
      </p:pic>
      <p:cxnSp>
        <p:nvCxnSpPr>
          <p:cNvPr id="10" name="Straight Connector 9"/>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2200433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Orange blank">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cxnSp>
        <p:nvCxnSpPr>
          <p:cNvPr id="9" name="Straight Connector 8"/>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16180" y="311152"/>
            <a:ext cx="300611" cy="304800"/>
          </a:xfrm>
          <a:prstGeom prst="rect">
            <a:avLst/>
          </a:prstGeom>
        </p:spPr>
      </p:pic>
    </p:spTree>
    <p:extLst>
      <p:ext uri="{BB962C8B-B14F-4D97-AF65-F5344CB8AC3E}">
        <p14:creationId xmlns:p14="http://schemas.microsoft.com/office/powerpoint/2010/main" val="281338709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Logo with 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326182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cSld name="Logo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F24A94-8D46-47E3-AAA9-42315977B1D1}"/>
              </a:ext>
            </a:extLst>
          </p:cNvPr>
          <p:cNvSpPr/>
          <p:nvPr userDrawn="1"/>
        </p:nvSpPr>
        <p:spPr>
          <a:xfrm>
            <a:off x="195445" y="83762"/>
            <a:ext cx="11521905" cy="1954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07431761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045252-E849-4101-AD64-959B9B45C6F0}"/>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55191412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Tree>
    <p:extLst>
      <p:ext uri="{BB962C8B-B14F-4D97-AF65-F5344CB8AC3E}">
        <p14:creationId xmlns:p14="http://schemas.microsoft.com/office/powerpoint/2010/main" val="419782994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itle + Cop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p:nvPr>
        </p:nvSpPr>
        <p:spPr>
          <a:xfrm>
            <a:off x="177449" y="1634068"/>
            <a:ext cx="11402836" cy="4129617"/>
          </a:xfrm>
          <a:prstGeom prst="rect">
            <a:avLst/>
          </a:prstGeom>
        </p:spPr>
        <p:txBody>
          <a:bodyPr/>
          <a:lstStyle>
            <a:lvl1pPr marL="307840" indent="-228594">
              <a:lnSpc>
                <a:spcPct val="120000"/>
              </a:lnSpc>
              <a:spcBef>
                <a:spcPts val="0"/>
              </a:spcBef>
              <a:buClr>
                <a:schemeClr val="accent1"/>
              </a:buClr>
              <a:buFont typeface="Arial" charset="0"/>
              <a:buChar char="•"/>
              <a:defRPr sz="1400"/>
            </a:lvl1pPr>
            <a:lvl2pPr marL="841227" indent="-228594">
              <a:lnSpc>
                <a:spcPct val="120000"/>
              </a:lnSpc>
              <a:spcBef>
                <a:spcPts val="0"/>
              </a:spcBef>
              <a:buClr>
                <a:schemeClr val="accent1"/>
              </a:buClr>
              <a:buFont typeface="Arial" charset="0"/>
              <a:buChar char="•"/>
              <a:defRPr sz="1400"/>
            </a:lvl2pPr>
            <a:lvl3pPr marL="1374614" indent="-228594">
              <a:lnSpc>
                <a:spcPct val="120000"/>
              </a:lnSpc>
              <a:spcBef>
                <a:spcPts val="0"/>
              </a:spcBef>
              <a:buClr>
                <a:schemeClr val="accent1"/>
              </a:buClr>
              <a:buFont typeface="Arial" charset="0"/>
              <a:buChar char="•"/>
              <a:defRPr sz="1400"/>
            </a:lvl3pPr>
            <a:lvl4pPr marL="1984198" indent="-228594">
              <a:lnSpc>
                <a:spcPct val="120000"/>
              </a:lnSpc>
              <a:spcBef>
                <a:spcPts val="0"/>
              </a:spcBef>
              <a:buClr>
                <a:schemeClr val="accent1"/>
              </a:buClr>
              <a:buFont typeface="Arial" charset="0"/>
              <a:buChar char="•"/>
              <a:defRPr sz="1400"/>
            </a:lvl4pPr>
            <a:lvl5pPr marL="2593783" indent="-228594">
              <a:lnSpc>
                <a:spcPct val="120000"/>
              </a:lnSpc>
              <a:spcBef>
                <a:spcPts val="0"/>
              </a:spcBef>
              <a:buClr>
                <a:schemeClr val="accent1"/>
              </a:buClr>
              <a:buFont typeface="Arial"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629604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itle + Copy w Header">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6032"/>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91"/>
            <a:ext cx="11402836" cy="4311237"/>
          </a:xfrm>
          <a:prstGeom prst="rect">
            <a:avLst/>
          </a:prstGeom>
        </p:spPr>
        <p:txBody>
          <a:bodyPr/>
          <a:lstStyle>
            <a:lvl1pPr marL="228594" marR="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39584324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1/3 header + photo + copy">
    <p:spTree>
      <p:nvGrpSpPr>
        <p:cNvPr id="1" name=""/>
        <p:cNvGrpSpPr/>
        <p:nvPr/>
      </p:nvGrpSpPr>
      <p:grpSpPr>
        <a:xfrm>
          <a:off x="0" y="0"/>
          <a:ext cx="0" cy="0"/>
          <a:chOff x="0" y="0"/>
          <a:chExt cx="0" cy="0"/>
        </a:xfrm>
      </p:grpSpPr>
      <p:sp>
        <p:nvSpPr>
          <p:cNvPr id="7" name="Picture Placeholder 7"/>
          <p:cNvSpPr>
            <a:spLocks noGrp="1"/>
          </p:cNvSpPr>
          <p:nvPr>
            <p:ph type="pic" sz="quarter" idx="14"/>
          </p:nvPr>
        </p:nvSpPr>
        <p:spPr>
          <a:xfrm>
            <a:off x="4101732" y="518160"/>
            <a:ext cx="7467969" cy="6129867"/>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77445"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400" b="1"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3560064"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2"/>
          <p:cNvSpPr>
            <a:spLocks noGrp="1"/>
          </p:cNvSpPr>
          <p:nvPr>
            <p:ph type="body" sz="quarter" idx="12" hasCustomPrompt="1"/>
          </p:nvPr>
        </p:nvSpPr>
        <p:spPr>
          <a:xfrm>
            <a:off x="177448" y="2110323"/>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8" name="Text Placeholder 2"/>
          <p:cNvSpPr>
            <a:spLocks noGrp="1"/>
          </p:cNvSpPr>
          <p:nvPr>
            <p:ph type="body" sz="quarter" idx="13"/>
          </p:nvPr>
        </p:nvSpPr>
        <p:spPr>
          <a:xfrm>
            <a:off x="177447" y="2594845"/>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9" name="Text Placeholder 2"/>
          <p:cNvSpPr>
            <a:spLocks noGrp="1"/>
          </p:cNvSpPr>
          <p:nvPr>
            <p:ph type="body" sz="quarter" idx="18" hasCustomPrompt="1"/>
          </p:nvPr>
        </p:nvSpPr>
        <p:spPr>
          <a:xfrm>
            <a:off x="177448" y="4038059"/>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9"/>
          </p:nvPr>
        </p:nvSpPr>
        <p:spPr>
          <a:xfrm>
            <a:off x="177447" y="4522581"/>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81904351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itle + 2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52026659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itle + 2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52549246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tle + 4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8" hasCustomPrompt="1"/>
          </p:nvPr>
        </p:nvSpPr>
        <p:spPr>
          <a:xfrm>
            <a:off x="6073504"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7" name="Text Placeholder 2"/>
          <p:cNvSpPr>
            <a:spLocks noGrp="1"/>
          </p:cNvSpPr>
          <p:nvPr>
            <p:ph type="body" sz="quarter" idx="19"/>
          </p:nvPr>
        </p:nvSpPr>
        <p:spPr>
          <a:xfrm>
            <a:off x="6073503"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28970412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itle + 2 copy blocks + 1 photo">
    <p:spTree>
      <p:nvGrpSpPr>
        <p:cNvPr id="1" name=""/>
        <p:cNvGrpSpPr/>
        <p:nvPr/>
      </p:nvGrpSpPr>
      <p:grpSpPr>
        <a:xfrm>
          <a:off x="0" y="0"/>
          <a:ext cx="0" cy="0"/>
          <a:chOff x="0" y="0"/>
          <a:chExt cx="0" cy="0"/>
        </a:xfrm>
      </p:grpSpPr>
      <p:sp>
        <p:nvSpPr>
          <p:cNvPr id="4" name="Picture Placeholder 3"/>
          <p:cNvSpPr>
            <a:spLocks noGrp="1"/>
          </p:cNvSpPr>
          <p:nvPr>
            <p:ph type="pic" sz="quarter" idx="18"/>
          </p:nvPr>
        </p:nvSpPr>
        <p:spPr>
          <a:xfrm>
            <a:off x="6076951" y="1634067"/>
            <a:ext cx="5503333" cy="4900084"/>
          </a:xfrm>
          <a:prstGeom prst="rect">
            <a:avLst/>
          </a:prstGeom>
        </p:spPr>
        <p:txBody>
          <a:bodyPr/>
          <a:lstStyle/>
          <a:p>
            <a:endParaRPr lang="en-US"/>
          </a:p>
        </p:txBody>
      </p:sp>
      <p:sp>
        <p:nvSpPr>
          <p:cNvPr id="16" name="Text Placeholder 15"/>
          <p:cNvSpPr>
            <a:spLocks noGrp="1"/>
          </p:cNvSpPr>
          <p:nvPr>
            <p:ph type="body" sz="quarter" idx="11" hasCustomPrompt="1"/>
          </p:nvPr>
        </p:nvSpPr>
        <p:spPr>
          <a:xfrm>
            <a:off x="177448"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16255996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itle + 3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6" y="4638642"/>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5" y="5123164"/>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421350495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itle + 3 copy blocks 3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6" name="Text Placeholder 2"/>
          <p:cNvSpPr>
            <a:spLocks noGrp="1"/>
          </p:cNvSpPr>
          <p:nvPr>
            <p:ph type="body" sz="quarter" idx="13"/>
          </p:nvPr>
        </p:nvSpPr>
        <p:spPr>
          <a:xfrm>
            <a:off x="177447"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4111343"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5"/>
          </p:nvPr>
        </p:nvSpPr>
        <p:spPr>
          <a:xfrm>
            <a:off x="4111341"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6" hasCustomPrompt="1"/>
          </p:nvPr>
        </p:nvSpPr>
        <p:spPr>
          <a:xfrm>
            <a:off x="8045240"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7" name="Text Placeholder 2"/>
          <p:cNvSpPr>
            <a:spLocks noGrp="1"/>
          </p:cNvSpPr>
          <p:nvPr>
            <p:ph type="body" sz="quarter" idx="17"/>
          </p:nvPr>
        </p:nvSpPr>
        <p:spPr>
          <a:xfrm>
            <a:off x="8045239"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51468950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4" name="Picture Placeholder 3"/>
          <p:cNvSpPr>
            <a:spLocks noGrp="1"/>
          </p:cNvSpPr>
          <p:nvPr>
            <p:ph type="pic" sz="quarter" idx="12"/>
          </p:nvPr>
        </p:nvSpPr>
        <p:spPr>
          <a:xfrm>
            <a:off x="177801" y="1543051"/>
            <a:ext cx="11402484" cy="4857749"/>
          </a:xfrm>
          <a:prstGeom prst="rect">
            <a:avLst/>
          </a:prstGeom>
        </p:spPr>
        <p:txBody>
          <a:bodyPr/>
          <a:lstStyle/>
          <a:p>
            <a:endParaRPr lang="en-US"/>
          </a:p>
        </p:txBody>
      </p:sp>
    </p:spTree>
    <p:extLst>
      <p:ext uri="{BB962C8B-B14F-4D97-AF65-F5344CB8AC3E}">
        <p14:creationId xmlns:p14="http://schemas.microsoft.com/office/powerpoint/2010/main" val="353506963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2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85856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7" name="Text Placeholder 6"/>
          <p:cNvSpPr>
            <a:spLocks noGrp="1"/>
          </p:cNvSpPr>
          <p:nvPr>
            <p:ph type="body" sz="quarter" idx="12"/>
          </p:nvPr>
        </p:nvSpPr>
        <p:spPr>
          <a:xfrm>
            <a:off x="6051552" y="518585"/>
            <a:ext cx="5538193" cy="6106225"/>
          </a:xfrm>
          <a:prstGeom prst="rect">
            <a:avLst/>
          </a:prstGeom>
        </p:spPr>
        <p:txBody>
          <a:bodyPr/>
          <a:lstStyle>
            <a:lvl1pPr>
              <a:buClr>
                <a:schemeClr val="accent1"/>
              </a:buClr>
              <a:defRPr sz="1400" baseline="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a:p>
            <a:pPr lvl="0"/>
            <a:r>
              <a:rPr lang="en-US"/>
              <a:t>Click to edit Master text styles</a:t>
            </a:r>
          </a:p>
          <a:p>
            <a:pPr lvl="0"/>
            <a:r>
              <a:rPr lang="en-US"/>
              <a:t>Click to edit Master text styles</a:t>
            </a:r>
          </a:p>
        </p:txBody>
      </p:sp>
    </p:spTree>
    <p:extLst>
      <p:ext uri="{BB962C8B-B14F-4D97-AF65-F5344CB8AC3E}">
        <p14:creationId xmlns:p14="http://schemas.microsoft.com/office/powerpoint/2010/main" val="281374798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1/2 header + copy + photo">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6083300" y="518584"/>
            <a:ext cx="5486400" cy="6129867"/>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9" name="Text Placeholder 2"/>
          <p:cNvSpPr>
            <a:spLocks noGrp="1"/>
          </p:cNvSpPr>
          <p:nvPr>
            <p:ph type="body" sz="quarter" idx="12" hasCustomPrompt="1"/>
          </p:nvPr>
        </p:nvSpPr>
        <p:spPr>
          <a:xfrm>
            <a:off x="177448" y="2015073"/>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3"/>
          </p:nvPr>
        </p:nvSpPr>
        <p:spPr>
          <a:xfrm>
            <a:off x="177448" y="2499595"/>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1" name="Text Placeholder 2"/>
          <p:cNvSpPr>
            <a:spLocks noGrp="1"/>
          </p:cNvSpPr>
          <p:nvPr>
            <p:ph type="body" sz="quarter" idx="16" hasCustomPrompt="1"/>
          </p:nvPr>
        </p:nvSpPr>
        <p:spPr>
          <a:xfrm>
            <a:off x="177447" y="34828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2" name="Text Placeholder 2"/>
          <p:cNvSpPr>
            <a:spLocks noGrp="1"/>
          </p:cNvSpPr>
          <p:nvPr>
            <p:ph type="body" sz="quarter" idx="17"/>
          </p:nvPr>
        </p:nvSpPr>
        <p:spPr>
          <a:xfrm>
            <a:off x="177447" y="39673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8" hasCustomPrompt="1"/>
          </p:nvPr>
        </p:nvSpPr>
        <p:spPr>
          <a:xfrm>
            <a:off x="177447" y="4961201"/>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9"/>
          </p:nvPr>
        </p:nvSpPr>
        <p:spPr>
          <a:xfrm>
            <a:off x="177447" y="5445723"/>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4204592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1_1/3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000" b="0" baseline="0">
                <a:latin typeface="Arial" charset="0"/>
                <a:ea typeface="Arial" charset="0"/>
                <a:cs typeface="Arial" charset="0"/>
              </a:defRPr>
            </a:lvl1pPr>
          </a:lstStyle>
          <a:p>
            <a:r>
              <a:rPr lang="en-US"/>
              <a:t>TITLE</a:t>
            </a:r>
            <a:br>
              <a:rPr lang="en-US"/>
            </a:br>
            <a:endParaRPr lang="en-US"/>
          </a:p>
        </p:txBody>
      </p:sp>
      <p:sp>
        <p:nvSpPr>
          <p:cNvPr id="4" name="Text Placeholder 11"/>
          <p:cNvSpPr>
            <a:spLocks noGrp="1"/>
          </p:cNvSpPr>
          <p:nvPr>
            <p:ph type="body" sz="quarter" idx="10" hasCustomPrompt="1"/>
          </p:nvPr>
        </p:nvSpPr>
        <p:spPr>
          <a:xfrm>
            <a:off x="177448" y="1332904"/>
            <a:ext cx="3560064" cy="75053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5"/>
          <p:cNvSpPr>
            <a:spLocks noGrp="1"/>
          </p:cNvSpPr>
          <p:nvPr>
            <p:ph type="body" sz="quarter" idx="15"/>
          </p:nvPr>
        </p:nvSpPr>
        <p:spPr>
          <a:xfrm>
            <a:off x="4102100" y="518584"/>
            <a:ext cx="7467600" cy="6129867"/>
          </a:xfrm>
          <a:prstGeom prst="rect">
            <a:avLst/>
          </a:prstGeom>
        </p:spPr>
        <p:txBody>
          <a:bodyPr/>
          <a:lstStyle>
            <a:lvl1pPr>
              <a:buClr>
                <a:schemeClr val="accent1"/>
              </a:buClr>
              <a:defRPr sz="140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p:txBody>
      </p:sp>
    </p:spTree>
    <p:extLst>
      <p:ext uri="{BB962C8B-B14F-4D97-AF65-F5344CB8AC3E}">
        <p14:creationId xmlns:p14="http://schemas.microsoft.com/office/powerpoint/2010/main" val="1796531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ase Study">
    <p:spTree>
      <p:nvGrpSpPr>
        <p:cNvPr id="1" name=""/>
        <p:cNvGrpSpPr/>
        <p:nvPr/>
      </p:nvGrpSpPr>
      <p:grpSpPr>
        <a:xfrm>
          <a:off x="0" y="0"/>
          <a:ext cx="0" cy="0"/>
          <a:chOff x="0" y="0"/>
          <a:chExt cx="0" cy="0"/>
        </a:xfrm>
      </p:grpSpPr>
      <p:sp>
        <p:nvSpPr>
          <p:cNvPr id="3" name="Rectangle 2"/>
          <p:cNvSpPr/>
          <p:nvPr userDrawn="1"/>
        </p:nvSpPr>
        <p:spPr>
          <a:xfrm>
            <a:off x="0" y="-1"/>
            <a:ext cx="3904341" cy="6858001"/>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Arial"/>
              <a:ea typeface="+mn-ea"/>
              <a:cs typeface="+mn-cs"/>
            </a:endParaRPr>
          </a:p>
        </p:txBody>
      </p:sp>
      <p:sp>
        <p:nvSpPr>
          <p:cNvPr id="5" name="Text Placeholder 4"/>
          <p:cNvSpPr>
            <a:spLocks noGrp="1"/>
          </p:cNvSpPr>
          <p:nvPr>
            <p:ph type="body" sz="quarter" idx="10" hasCustomPrompt="1"/>
          </p:nvPr>
        </p:nvSpPr>
        <p:spPr>
          <a:xfrm>
            <a:off x="177447" y="703892"/>
            <a:ext cx="3218895" cy="1219200"/>
          </a:xfrm>
          <a:prstGeom prst="rect">
            <a:avLst/>
          </a:prstGeom>
        </p:spPr>
        <p:txBody>
          <a:bodyPr/>
          <a:lstStyle>
            <a:lvl1pPr marL="0" indent="0">
              <a:buNone/>
              <a:defRPr sz="2667" b="1"/>
            </a:lvl1pPr>
          </a:lstStyle>
          <a:p>
            <a:pPr lvl="0"/>
            <a:r>
              <a:rPr lang="en-US"/>
              <a:t>Case Study Title</a:t>
            </a:r>
          </a:p>
        </p:txBody>
      </p:sp>
      <p:sp>
        <p:nvSpPr>
          <p:cNvPr id="6"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14" name="Rectangle 13"/>
          <p:cNvSpPr/>
          <p:nvPr userDrawn="1"/>
        </p:nvSpPr>
        <p:spPr>
          <a:xfrm>
            <a:off x="3904342" y="0"/>
            <a:ext cx="177447" cy="6858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Arial"/>
              <a:ea typeface="+mn-ea"/>
              <a:cs typeface="+mn-cs"/>
            </a:endParaRPr>
          </a:p>
        </p:txBody>
      </p:sp>
      <p:sp>
        <p:nvSpPr>
          <p:cNvPr id="19" name="TextBox 18"/>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Arial" panose="020B0604020202020204"/>
                <a:ea typeface="+mn-ea"/>
                <a:cs typeface="+mn-cs"/>
              </a:rPr>
              <a:t>Harris Insights &amp; Analytics, A Stagwell LLC Company © 2018</a:t>
            </a:r>
          </a:p>
        </p:txBody>
      </p:sp>
    </p:spTree>
    <p:extLst>
      <p:ext uri="{BB962C8B-B14F-4D97-AF65-F5344CB8AC3E}">
        <p14:creationId xmlns:p14="http://schemas.microsoft.com/office/powerpoint/2010/main" val="2099280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2_1/3 header + photo + copy">
    <p:spTree>
      <p:nvGrpSpPr>
        <p:cNvPr id="1" name=""/>
        <p:cNvGrpSpPr/>
        <p:nvPr/>
      </p:nvGrpSpPr>
      <p:grpSpPr>
        <a:xfrm>
          <a:off x="0" y="0"/>
          <a:ext cx="0" cy="0"/>
          <a:chOff x="0" y="0"/>
          <a:chExt cx="0" cy="0"/>
        </a:xfrm>
      </p:grpSpPr>
      <p:sp>
        <p:nvSpPr>
          <p:cNvPr id="7" name="Picture Placeholder 7"/>
          <p:cNvSpPr>
            <a:spLocks noGrp="1"/>
          </p:cNvSpPr>
          <p:nvPr>
            <p:ph type="pic" sz="quarter" idx="14"/>
          </p:nvPr>
        </p:nvSpPr>
        <p:spPr>
          <a:xfrm>
            <a:off x="4101732" y="518160"/>
            <a:ext cx="7467969" cy="6129867"/>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77445"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3560064"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2"/>
          <p:cNvSpPr>
            <a:spLocks noGrp="1"/>
          </p:cNvSpPr>
          <p:nvPr>
            <p:ph type="body" sz="quarter" idx="12" hasCustomPrompt="1"/>
          </p:nvPr>
        </p:nvSpPr>
        <p:spPr>
          <a:xfrm>
            <a:off x="177448" y="2110323"/>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8" name="Text Placeholder 2"/>
          <p:cNvSpPr>
            <a:spLocks noGrp="1"/>
          </p:cNvSpPr>
          <p:nvPr>
            <p:ph type="body" sz="quarter" idx="13"/>
          </p:nvPr>
        </p:nvSpPr>
        <p:spPr>
          <a:xfrm>
            <a:off x="177447" y="2594845"/>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9" name="Text Placeholder 2"/>
          <p:cNvSpPr>
            <a:spLocks noGrp="1"/>
          </p:cNvSpPr>
          <p:nvPr>
            <p:ph type="body" sz="quarter" idx="18" hasCustomPrompt="1"/>
          </p:nvPr>
        </p:nvSpPr>
        <p:spPr>
          <a:xfrm>
            <a:off x="177448" y="4038059"/>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9"/>
          </p:nvPr>
        </p:nvSpPr>
        <p:spPr>
          <a:xfrm>
            <a:off x="177447" y="4522581"/>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60467045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1_Case Study">
    <p:spTree>
      <p:nvGrpSpPr>
        <p:cNvPr id="1" name=""/>
        <p:cNvGrpSpPr/>
        <p:nvPr/>
      </p:nvGrpSpPr>
      <p:grpSpPr>
        <a:xfrm>
          <a:off x="0" y="0"/>
          <a:ext cx="0" cy="0"/>
          <a:chOff x="0" y="0"/>
          <a:chExt cx="0" cy="0"/>
        </a:xfrm>
      </p:grpSpPr>
      <p:sp>
        <p:nvSpPr>
          <p:cNvPr id="3" name="Rectangle 2"/>
          <p:cNvSpPr/>
          <p:nvPr userDrawn="1"/>
        </p:nvSpPr>
        <p:spPr>
          <a:xfrm>
            <a:off x="0" y="-1"/>
            <a:ext cx="3904341" cy="6858001"/>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Arial"/>
              <a:ea typeface="+mn-ea"/>
              <a:cs typeface="+mn-cs"/>
            </a:endParaRPr>
          </a:p>
        </p:txBody>
      </p:sp>
      <p:sp>
        <p:nvSpPr>
          <p:cNvPr id="5" name="Text Placeholder 4"/>
          <p:cNvSpPr>
            <a:spLocks noGrp="1"/>
          </p:cNvSpPr>
          <p:nvPr>
            <p:ph type="body" sz="quarter" idx="10" hasCustomPrompt="1"/>
          </p:nvPr>
        </p:nvSpPr>
        <p:spPr>
          <a:xfrm>
            <a:off x="177447" y="703892"/>
            <a:ext cx="3218895" cy="1219200"/>
          </a:xfrm>
          <a:prstGeom prst="rect">
            <a:avLst/>
          </a:prstGeom>
        </p:spPr>
        <p:txBody>
          <a:bodyPr/>
          <a:lstStyle>
            <a:lvl1pPr marL="0" indent="0">
              <a:buNone/>
              <a:defRPr sz="2400" b="0"/>
            </a:lvl1pPr>
          </a:lstStyle>
          <a:p>
            <a:pPr lvl="0"/>
            <a:r>
              <a:rPr lang="en-US"/>
              <a:t>CASE STUDY TITLE</a:t>
            </a:r>
          </a:p>
        </p:txBody>
      </p:sp>
      <p:sp>
        <p:nvSpPr>
          <p:cNvPr id="6"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14" name="Rectangle 13"/>
          <p:cNvSpPr/>
          <p:nvPr userDrawn="1"/>
        </p:nvSpPr>
        <p:spPr>
          <a:xfrm>
            <a:off x="3904342" y="0"/>
            <a:ext cx="177447" cy="6858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Arial"/>
              <a:ea typeface="+mn-ea"/>
              <a:cs typeface="+mn-cs"/>
            </a:endParaRPr>
          </a:p>
        </p:txBody>
      </p:sp>
      <p:sp>
        <p:nvSpPr>
          <p:cNvPr id="19" name="TextBox 18"/>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mn-lt"/>
                <a:ea typeface="+mn-ea"/>
                <a:cs typeface="+mn-cs"/>
              </a:rPr>
              <a:t>Harris Insights &amp; Analytics LLC, A Stagwell Company © 2020</a:t>
            </a:r>
          </a:p>
        </p:txBody>
      </p:sp>
    </p:spTree>
    <p:extLst>
      <p:ext uri="{BB962C8B-B14F-4D97-AF65-F5344CB8AC3E}">
        <p14:creationId xmlns:p14="http://schemas.microsoft.com/office/powerpoint/2010/main" val="228404556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type="title" preserve="1">
  <p:cSld name="Title Slide_White">
    <p:bg>
      <p:bgPr>
        <a:solidFill>
          <a:schemeClr val="bg1"/>
        </a:solidFill>
        <a:effectLst/>
      </p:bgPr>
    </p:bg>
    <p:spTree>
      <p:nvGrpSpPr>
        <p:cNvPr id="1" name=""/>
        <p:cNvGrpSpPr/>
        <p:nvPr/>
      </p:nvGrpSpPr>
      <p:grpSpPr>
        <a:xfrm>
          <a:off x="0" y="0"/>
          <a:ext cx="0" cy="0"/>
          <a:chOff x="0" y="0"/>
          <a:chExt cx="0" cy="0"/>
        </a:xfrm>
      </p:grpSpPr>
      <p:pic>
        <p:nvPicPr>
          <p:cNvPr id="102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42F7A1D3-0444-49DD-BE71-61E0CFD099EC}"/>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91764" y="462225"/>
            <a:ext cx="3874811" cy="8010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mn-lt"/>
                <a:ea typeface="+mn-ea"/>
                <a:cs typeface="+mn-cs"/>
              </a:rPr>
              <a:t>Harris Insights &amp; Analytics LLC, A Stagwell Company © 2020</a:t>
            </a:r>
          </a:p>
        </p:txBody>
      </p:sp>
    </p:spTree>
    <p:extLst>
      <p:ext uri="{BB962C8B-B14F-4D97-AF65-F5344CB8AC3E}">
        <p14:creationId xmlns:p14="http://schemas.microsoft.com/office/powerpoint/2010/main" val="421976045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Title Slide_Black">
    <p:bg>
      <p:bgPr>
        <a:solidFill>
          <a:schemeClr val="tx1"/>
        </a:solidFill>
        <a:effectLst/>
      </p:bgPr>
    </p:bg>
    <p:spTree>
      <p:nvGrpSpPr>
        <p:cNvPr id="1" name=""/>
        <p:cNvGrpSpPr/>
        <p:nvPr/>
      </p:nvGrpSpPr>
      <p:grpSpPr>
        <a:xfrm>
          <a:off x="0" y="0"/>
          <a:ext cx="0" cy="0"/>
          <a:chOff x="0" y="0"/>
          <a:chExt cx="0" cy="0"/>
        </a:xfrm>
      </p:grpSpPr>
      <p:pic>
        <p:nvPicPr>
          <p:cNvPr id="2050" name="Picture 2" descr="Harris Poll Logo Lockup Descriptor-primary-white.png">
            <a:extLst>
              <a:ext uri="{FF2B5EF4-FFF2-40B4-BE49-F238E27FC236}">
                <a16:creationId xmlns:a16="http://schemas.microsoft.com/office/drawing/2014/main" id="{DF89AB61-3578-44DB-9961-3E94119FD181}"/>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02685" y="448177"/>
            <a:ext cx="3955057" cy="8157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302685" y="6581678"/>
            <a:ext cx="2182649" cy="276999"/>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chemeClr val="bg1"/>
              </a:solidFill>
              <a:effectLst/>
              <a:uLnTx/>
              <a:uFillTx/>
              <a:latin typeface="+mn-lt"/>
              <a:ea typeface="+mn-ea"/>
              <a:cs typeface="+mn-cs"/>
            </a:endParaRPr>
          </a:p>
        </p:txBody>
      </p:sp>
      <p:sp>
        <p:nvSpPr>
          <p:cNvPr id="6"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8"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Tree>
    <p:extLst>
      <p:ext uri="{BB962C8B-B14F-4D97-AF65-F5344CB8AC3E}">
        <p14:creationId xmlns:p14="http://schemas.microsoft.com/office/powerpoint/2010/main" val="233790378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title" preserve="1">
  <p:cSld name="Title Slide_White_Alt 2">
    <p:bg>
      <p:bgPr>
        <a:solidFill>
          <a:schemeClr val="bg1"/>
        </a:solidFill>
        <a:effectLst/>
      </p:bgPr>
    </p:bg>
    <p:spTree>
      <p:nvGrpSpPr>
        <p:cNvPr id="1" name=""/>
        <p:cNvGrpSpPr/>
        <p:nvPr/>
      </p:nvGrpSpPr>
      <p:grpSpPr>
        <a:xfrm>
          <a:off x="0" y="0"/>
          <a:ext cx="0" cy="0"/>
          <a:chOff x="0" y="0"/>
          <a:chExt cx="0" cy="0"/>
        </a:xfrm>
      </p:grpSpPr>
      <p:pic>
        <p:nvPicPr>
          <p:cNvPr id="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B8906F2C-D2B1-455D-AF8D-D98414398110}"/>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87099" y="256578"/>
            <a:ext cx="2262131" cy="4676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mn-lt"/>
                <a:ea typeface="+mn-ea"/>
                <a:cs typeface="+mn-cs"/>
              </a:rPr>
              <a:t>Harris Insights &amp; Analytics LLC, A Stagwell Company © 2020</a:t>
            </a:r>
          </a:p>
        </p:txBody>
      </p:sp>
    </p:spTree>
    <p:extLst>
      <p:ext uri="{BB962C8B-B14F-4D97-AF65-F5344CB8AC3E}">
        <p14:creationId xmlns:p14="http://schemas.microsoft.com/office/powerpoint/2010/main" val="323330242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title" preserve="1">
  <p:cSld name="Title Slide_Black_Alt 2">
    <p:bg>
      <p:bgPr>
        <a:solidFill>
          <a:schemeClr val="tx1"/>
        </a:solidFill>
        <a:effectLst/>
      </p:bgPr>
    </p:bg>
    <p:spTree>
      <p:nvGrpSpPr>
        <p:cNvPr id="1" name=""/>
        <p:cNvGrpSpPr/>
        <p:nvPr/>
      </p:nvGrpSpPr>
      <p:grpSpPr>
        <a:xfrm>
          <a:off x="0" y="0"/>
          <a:ext cx="0" cy="0"/>
          <a:chOff x="0" y="0"/>
          <a:chExt cx="0" cy="0"/>
        </a:xfrm>
      </p:grpSpPr>
      <p:pic>
        <p:nvPicPr>
          <p:cNvPr id="6" name="Picture 2" descr="Harris Poll Logo Lockup Descriptor-primary-white.png">
            <a:extLst>
              <a:ext uri="{FF2B5EF4-FFF2-40B4-BE49-F238E27FC236}">
                <a16:creationId xmlns:a16="http://schemas.microsoft.com/office/drawing/2014/main" id="{D4113F94-8EDB-4987-A5F6-F4C3F05D16DF}"/>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15920" y="256578"/>
            <a:ext cx="2262173" cy="4665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p:txBody>
      </p:sp>
    </p:spTree>
    <p:extLst>
      <p:ext uri="{BB962C8B-B14F-4D97-AF65-F5344CB8AC3E}">
        <p14:creationId xmlns:p14="http://schemas.microsoft.com/office/powerpoint/2010/main" val="255829708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spcBef>
                <a:spcPts val="0"/>
              </a:spcBef>
              <a:buNone/>
              <a:defRPr sz="5600">
                <a:solidFill>
                  <a:schemeClr val="tx1"/>
                </a:solidFill>
                <a:latin typeface="+mn-lt"/>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mn-lt"/>
                <a:ea typeface="+mn-ea"/>
                <a:cs typeface="+mn-cs"/>
              </a:rPr>
              <a:t>Harris Insights &amp; Analytics LLC, A Stagwell Company © 2020</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pic>
        <p:nvPicPr>
          <p:cNvPr id="9"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043FAF15-4044-49C9-8FF3-1E2B6C997D2F}"/>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91764" y="462225"/>
            <a:ext cx="3874811" cy="801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90363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Title Side_Picture_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pic>
        <p:nvPicPr>
          <p:cNvPr id="8" name="Picture 2" descr="Harris Poll Logo Lockup Descriptor-primary-white.png">
            <a:extLst>
              <a:ext uri="{FF2B5EF4-FFF2-40B4-BE49-F238E27FC236}">
                <a16:creationId xmlns:a16="http://schemas.microsoft.com/office/drawing/2014/main" id="{6C49EE50-885A-4F38-8284-705AAC3A1E75}"/>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02685" y="448177"/>
            <a:ext cx="3955057" cy="815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03157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Green">
    <p:bg>
      <p:bgPr>
        <a:solidFill>
          <a:schemeClr val="accent1"/>
        </a:solidFill>
        <a:effectLst/>
      </p:bgPr>
    </p:bg>
    <p:spTree>
      <p:nvGrpSpPr>
        <p:cNvPr id="1" name=""/>
        <p:cNvGrpSpPr/>
        <p:nvPr/>
      </p:nvGrpSpPr>
      <p:grpSpPr>
        <a:xfrm>
          <a:off x="0" y="0"/>
          <a:ext cx="0" cy="0"/>
          <a:chOff x="0" y="0"/>
          <a:chExt cx="0" cy="0"/>
        </a:xfrm>
      </p:grpSpPr>
      <p:pic>
        <p:nvPicPr>
          <p:cNvPr id="5122" name="Picture 2" descr="Harris Poll Logo Lockup Descriptor-white-green.png">
            <a:extLst>
              <a:ext uri="{FF2B5EF4-FFF2-40B4-BE49-F238E27FC236}">
                <a16:creationId xmlns:a16="http://schemas.microsoft.com/office/drawing/2014/main" id="{AA7769A7-EEB6-44A8-9F4E-B56F8DD93C6E}"/>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02683" y="462227"/>
            <a:ext cx="3961069" cy="8169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bg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spTree>
    <p:extLst>
      <p:ext uri="{BB962C8B-B14F-4D97-AF65-F5344CB8AC3E}">
        <p14:creationId xmlns:p14="http://schemas.microsoft.com/office/powerpoint/2010/main" val="234169600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Section Divider_Black">
    <p:bg>
      <p:bgPr>
        <a:solidFill>
          <a:schemeClr val="tx1"/>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
        <p:nvSpPr>
          <p:cNvPr id="12"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3" name="Rectangle 2"/>
          <p:cNvSpPr/>
          <p:nvPr userDrawn="1"/>
        </p:nvSpPr>
        <p:spPr>
          <a:xfrm>
            <a:off x="11405281" y="107951"/>
            <a:ext cx="653143" cy="7112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31852" y="317501"/>
            <a:ext cx="300611" cy="304800"/>
          </a:xfrm>
          <a:prstGeom prst="rect">
            <a:avLst/>
          </a:prstGeom>
        </p:spPr>
      </p:pic>
    </p:spTree>
    <p:extLst>
      <p:ext uri="{BB962C8B-B14F-4D97-AF65-F5344CB8AC3E}">
        <p14:creationId xmlns:p14="http://schemas.microsoft.com/office/powerpoint/2010/main" val="9980035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ase Study">
    <p:spTree>
      <p:nvGrpSpPr>
        <p:cNvPr id="1" name=""/>
        <p:cNvGrpSpPr/>
        <p:nvPr/>
      </p:nvGrpSpPr>
      <p:grpSpPr>
        <a:xfrm>
          <a:off x="0" y="0"/>
          <a:ext cx="0" cy="0"/>
          <a:chOff x="0" y="0"/>
          <a:chExt cx="0" cy="0"/>
        </a:xfrm>
      </p:grpSpPr>
      <p:sp>
        <p:nvSpPr>
          <p:cNvPr id="3" name="Rectangle 2"/>
          <p:cNvSpPr/>
          <p:nvPr userDrawn="1"/>
        </p:nvSpPr>
        <p:spPr>
          <a:xfrm>
            <a:off x="0" y="-1"/>
            <a:ext cx="3904341" cy="6858001"/>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Arial"/>
              <a:ea typeface="+mn-ea"/>
              <a:cs typeface="+mn-cs"/>
            </a:endParaRPr>
          </a:p>
        </p:txBody>
      </p:sp>
      <p:sp>
        <p:nvSpPr>
          <p:cNvPr id="5" name="Text Placeholder 4"/>
          <p:cNvSpPr>
            <a:spLocks noGrp="1"/>
          </p:cNvSpPr>
          <p:nvPr>
            <p:ph type="body" sz="quarter" idx="10" hasCustomPrompt="1"/>
          </p:nvPr>
        </p:nvSpPr>
        <p:spPr>
          <a:xfrm>
            <a:off x="177447" y="703892"/>
            <a:ext cx="3218895" cy="1219200"/>
          </a:xfrm>
          <a:prstGeom prst="rect">
            <a:avLst/>
          </a:prstGeom>
        </p:spPr>
        <p:txBody>
          <a:bodyPr/>
          <a:lstStyle>
            <a:lvl1pPr marL="0" indent="0">
              <a:buNone/>
              <a:defRPr sz="2667" b="1"/>
            </a:lvl1pPr>
          </a:lstStyle>
          <a:p>
            <a:pPr lvl="0"/>
            <a:r>
              <a:rPr lang="en-US"/>
              <a:t>Case Study Title</a:t>
            </a:r>
          </a:p>
        </p:txBody>
      </p:sp>
      <p:sp>
        <p:nvSpPr>
          <p:cNvPr id="6"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14" name="Rectangle 13"/>
          <p:cNvSpPr/>
          <p:nvPr userDrawn="1"/>
        </p:nvSpPr>
        <p:spPr>
          <a:xfrm>
            <a:off x="3904342" y="0"/>
            <a:ext cx="177447" cy="6858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Arial"/>
              <a:ea typeface="+mn-ea"/>
              <a:cs typeface="+mn-cs"/>
            </a:endParaRPr>
          </a:p>
        </p:txBody>
      </p:sp>
      <p:sp>
        <p:nvSpPr>
          <p:cNvPr id="19" name="TextBox 18"/>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Arial" panose="020B0604020202020204"/>
                <a:ea typeface="+mn-ea"/>
                <a:cs typeface="+mn-cs"/>
              </a:rPr>
              <a:t>Harris Insights &amp; Analytics, A Stagwell LLC Company © 2018</a:t>
            </a:r>
          </a:p>
        </p:txBody>
      </p:sp>
      <p:sp>
        <p:nvSpPr>
          <p:cNvPr id="7" name="Picture Placeholder 7">
            <a:extLst>
              <a:ext uri="{FF2B5EF4-FFF2-40B4-BE49-F238E27FC236}">
                <a16:creationId xmlns:a16="http://schemas.microsoft.com/office/drawing/2014/main" id="{B42892EE-3238-4E2A-A8DD-A5DDA3DB52A7}"/>
              </a:ext>
            </a:extLst>
          </p:cNvPr>
          <p:cNvSpPr>
            <a:spLocks noGrp="1"/>
          </p:cNvSpPr>
          <p:nvPr>
            <p:ph type="pic" sz="quarter" idx="14"/>
          </p:nvPr>
        </p:nvSpPr>
        <p:spPr>
          <a:xfrm>
            <a:off x="4101732" y="518160"/>
            <a:ext cx="7467969" cy="6129867"/>
          </a:xfrm>
          <a:prstGeom prst="rect">
            <a:avLst/>
          </a:prstGeom>
        </p:spPr>
        <p:txBody>
          <a:bodyPr/>
          <a:lstStyle/>
          <a:p>
            <a:endParaRPr lang="en-US"/>
          </a:p>
        </p:txBody>
      </p:sp>
    </p:spTree>
    <p:extLst>
      <p:ext uri="{BB962C8B-B14F-4D97-AF65-F5344CB8AC3E}">
        <p14:creationId xmlns:p14="http://schemas.microsoft.com/office/powerpoint/2010/main" val="231127531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Section Divider_Green">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16179" y="311152"/>
            <a:ext cx="300611" cy="304800"/>
          </a:xfrm>
          <a:prstGeom prst="rect">
            <a:avLst/>
          </a:prstGeom>
        </p:spPr>
      </p:pic>
    </p:spTree>
    <p:extLst>
      <p:ext uri="{BB962C8B-B14F-4D97-AF65-F5344CB8AC3E}">
        <p14:creationId xmlns:p14="http://schemas.microsoft.com/office/powerpoint/2010/main" val="31341966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Section Divider_Orange">
    <p:bg>
      <p:bgPr>
        <a:solidFill>
          <a:schemeClr val="accent2"/>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9" name="Rectangle 8"/>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31852" y="311151"/>
            <a:ext cx="300611" cy="304800"/>
          </a:xfrm>
          <a:prstGeom prst="rect">
            <a:avLst/>
          </a:prstGeom>
        </p:spPr>
      </p:pic>
    </p:spTree>
    <p:extLst>
      <p:ext uri="{BB962C8B-B14F-4D97-AF65-F5344CB8AC3E}">
        <p14:creationId xmlns:p14="http://schemas.microsoft.com/office/powerpoint/2010/main" val="216963590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Green blank">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16179" y="311152"/>
            <a:ext cx="300611" cy="304800"/>
          </a:xfrm>
          <a:prstGeom prst="rect">
            <a:avLst/>
          </a:prstGeom>
        </p:spPr>
      </p:pic>
      <p:cxnSp>
        <p:nvCxnSpPr>
          <p:cNvPr id="10" name="Straight Connector 9"/>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8473657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Orange blank">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cxnSp>
        <p:nvCxnSpPr>
          <p:cNvPr id="9" name="Straight Connector 8"/>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716180" y="311152"/>
            <a:ext cx="300611" cy="304800"/>
          </a:xfrm>
          <a:prstGeom prst="rect">
            <a:avLst/>
          </a:prstGeom>
        </p:spPr>
      </p:pic>
    </p:spTree>
    <p:extLst>
      <p:ext uri="{BB962C8B-B14F-4D97-AF65-F5344CB8AC3E}">
        <p14:creationId xmlns:p14="http://schemas.microsoft.com/office/powerpoint/2010/main" val="104525457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Logo with 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284185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cSld name="Logo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F24A94-8D46-47E3-AAA9-42315977B1D1}"/>
              </a:ext>
            </a:extLst>
          </p:cNvPr>
          <p:cNvSpPr/>
          <p:nvPr userDrawn="1"/>
        </p:nvSpPr>
        <p:spPr>
          <a:xfrm>
            <a:off x="195445" y="83762"/>
            <a:ext cx="11521905" cy="1954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52858603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045252-E849-4101-AD64-959B9B45C6F0}"/>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58302174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Tree>
    <p:extLst>
      <p:ext uri="{BB962C8B-B14F-4D97-AF65-F5344CB8AC3E}">
        <p14:creationId xmlns:p14="http://schemas.microsoft.com/office/powerpoint/2010/main" val="68729961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Title + Cop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3" name="Text Placeholder 2"/>
          <p:cNvSpPr>
            <a:spLocks noGrp="1"/>
          </p:cNvSpPr>
          <p:nvPr>
            <p:ph type="body" sz="quarter" idx="12"/>
          </p:nvPr>
        </p:nvSpPr>
        <p:spPr>
          <a:xfrm>
            <a:off x="177449" y="1634068"/>
            <a:ext cx="11402836" cy="4129617"/>
          </a:xfrm>
          <a:prstGeom prst="rect">
            <a:avLst/>
          </a:prstGeom>
        </p:spPr>
        <p:txBody>
          <a:bodyPr/>
          <a:lstStyle>
            <a:lvl1pPr marL="307840" indent="-228594">
              <a:lnSpc>
                <a:spcPct val="120000"/>
              </a:lnSpc>
              <a:spcBef>
                <a:spcPts val="0"/>
              </a:spcBef>
              <a:buClr>
                <a:schemeClr val="accent1"/>
              </a:buClr>
              <a:buFont typeface="Arial" charset="0"/>
              <a:buChar char="•"/>
              <a:defRPr sz="1400">
                <a:latin typeface="Helvetica Light" panose="020B0403020202020204"/>
              </a:defRPr>
            </a:lvl1pPr>
            <a:lvl2pPr marL="841227" indent="-228594">
              <a:lnSpc>
                <a:spcPct val="120000"/>
              </a:lnSpc>
              <a:spcBef>
                <a:spcPts val="0"/>
              </a:spcBef>
              <a:buClr>
                <a:schemeClr val="accent1"/>
              </a:buClr>
              <a:buFont typeface="Arial" charset="0"/>
              <a:buChar char="•"/>
              <a:defRPr sz="1400">
                <a:latin typeface="Helvetica Light" panose="020B0403020202020204"/>
              </a:defRPr>
            </a:lvl2pPr>
            <a:lvl3pPr marL="1374614" indent="-228594">
              <a:lnSpc>
                <a:spcPct val="120000"/>
              </a:lnSpc>
              <a:spcBef>
                <a:spcPts val="0"/>
              </a:spcBef>
              <a:buClr>
                <a:schemeClr val="accent1"/>
              </a:buClr>
              <a:buFont typeface="Arial" charset="0"/>
              <a:buChar char="•"/>
              <a:defRPr sz="1400">
                <a:latin typeface="Helvetica Light" panose="020B0403020202020204"/>
              </a:defRPr>
            </a:lvl3pPr>
            <a:lvl4pPr marL="1984198" indent="-228594">
              <a:lnSpc>
                <a:spcPct val="120000"/>
              </a:lnSpc>
              <a:spcBef>
                <a:spcPts val="0"/>
              </a:spcBef>
              <a:buClr>
                <a:schemeClr val="accent1"/>
              </a:buClr>
              <a:buFont typeface="Arial" charset="0"/>
              <a:buChar char="•"/>
              <a:defRPr sz="1400">
                <a:latin typeface="Helvetica Light" panose="020B0403020202020204"/>
              </a:defRPr>
            </a:lvl4pPr>
            <a:lvl5pPr marL="2593783" indent="-228594">
              <a:lnSpc>
                <a:spcPct val="120000"/>
              </a:lnSpc>
              <a:spcBef>
                <a:spcPts val="0"/>
              </a:spcBef>
              <a:buClr>
                <a:schemeClr val="accent1"/>
              </a:buClr>
              <a:buFont typeface="Arial" charset="0"/>
              <a:buChar char="•"/>
              <a:defRPr sz="1400">
                <a:latin typeface="Helvetica Light" panose="020B040302020202020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681737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Title + Copy w Header">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6032"/>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91"/>
            <a:ext cx="11402836" cy="4311237"/>
          </a:xfrm>
          <a:prstGeom prst="rect">
            <a:avLst/>
          </a:prstGeom>
        </p:spPr>
        <p:txBody>
          <a:bodyPr/>
          <a:lstStyle>
            <a:lvl1pPr marL="228594" marR="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718889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Cop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0" i="0">
                <a:solidFill>
                  <a:schemeClr val="accent1"/>
                </a:solidFill>
                <a:latin typeface="Helvetica Light" panose="020B0403020202020204" pitchFamily="34" charset="0"/>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400" b="0" i="0">
                <a:latin typeface="Helvetica Light" panose="020B0403020202020204" pitchFamily="34" charset="0"/>
                <a:ea typeface="Helvetica Light" panose="020B0403020202020204" pitchFamily="34"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p:nvPr>
        </p:nvSpPr>
        <p:spPr>
          <a:xfrm>
            <a:off x="177449" y="1634068"/>
            <a:ext cx="11402836" cy="4129617"/>
          </a:xfrm>
          <a:prstGeom prst="rect">
            <a:avLst/>
          </a:prstGeom>
        </p:spPr>
        <p:txBody>
          <a:bodyPr/>
          <a:lstStyle>
            <a:lvl1pPr marL="307840" indent="-228594">
              <a:lnSpc>
                <a:spcPct val="120000"/>
              </a:lnSpc>
              <a:spcBef>
                <a:spcPts val="0"/>
              </a:spcBef>
              <a:buClr>
                <a:schemeClr val="accent1"/>
              </a:buClr>
              <a:buFont typeface="Arial" charset="0"/>
              <a:buChar char="•"/>
              <a:defRPr sz="1400" b="0" i="0">
                <a:latin typeface="Helvetica Light" panose="020B0403020202020204" pitchFamily="34" charset="0"/>
              </a:defRPr>
            </a:lvl1pPr>
            <a:lvl2pPr marL="841227" indent="-228594">
              <a:lnSpc>
                <a:spcPct val="120000"/>
              </a:lnSpc>
              <a:spcBef>
                <a:spcPts val="0"/>
              </a:spcBef>
              <a:buClr>
                <a:schemeClr val="accent1"/>
              </a:buClr>
              <a:buFont typeface="Arial" charset="0"/>
              <a:buChar char="•"/>
              <a:defRPr sz="1400" b="0" i="0">
                <a:latin typeface="Helvetica Light" panose="020B0403020202020204" pitchFamily="34" charset="0"/>
              </a:defRPr>
            </a:lvl2pPr>
            <a:lvl3pPr marL="1374614" indent="-228594">
              <a:lnSpc>
                <a:spcPct val="120000"/>
              </a:lnSpc>
              <a:spcBef>
                <a:spcPts val="0"/>
              </a:spcBef>
              <a:buClr>
                <a:schemeClr val="accent1"/>
              </a:buClr>
              <a:buFont typeface="Arial" charset="0"/>
              <a:buChar char="•"/>
              <a:defRPr sz="1400" b="0" i="0">
                <a:latin typeface="Helvetica Light" panose="020B0403020202020204" pitchFamily="34" charset="0"/>
              </a:defRPr>
            </a:lvl3pPr>
            <a:lvl4pPr marL="1984198" indent="-228594">
              <a:lnSpc>
                <a:spcPct val="120000"/>
              </a:lnSpc>
              <a:spcBef>
                <a:spcPts val="0"/>
              </a:spcBef>
              <a:buClr>
                <a:schemeClr val="accent1"/>
              </a:buClr>
              <a:buFont typeface="Arial" charset="0"/>
              <a:buChar char="•"/>
              <a:defRPr sz="1400" b="0" i="0">
                <a:latin typeface="Helvetica Light" panose="020B0403020202020204" pitchFamily="34" charset="0"/>
              </a:defRPr>
            </a:lvl4pPr>
            <a:lvl5pPr marL="2593783" indent="-228594">
              <a:lnSpc>
                <a:spcPct val="120000"/>
              </a:lnSpc>
              <a:spcBef>
                <a:spcPts val="0"/>
              </a:spcBef>
              <a:buClr>
                <a:schemeClr val="accent1"/>
              </a:buClr>
              <a:buFont typeface="Arial" charset="0"/>
              <a:buChar char="•"/>
              <a:defRPr sz="1400" b="0" i="0">
                <a:latin typeface="Helvetica Light" panose="020B04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4486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Arial" panose="020B0604020202020204"/>
                <a:ea typeface="+mn-ea"/>
                <a:cs typeface="+mn-cs"/>
              </a:rPr>
              <a:t>Harris Insights &amp; Analytics LLC, A </a:t>
            </a:r>
            <a:r>
              <a:rPr kumimoji="0" lang="en-US" sz="600" b="0" i="0" u="none" strike="noStrike" kern="1200" cap="none" spc="0" normalizeH="0" baseline="0" noProof="0" err="1">
                <a:ln>
                  <a:noFill/>
                </a:ln>
                <a:solidFill>
                  <a:srgbClr val="7F7F7F"/>
                </a:solidFill>
                <a:effectLst/>
                <a:uLnTx/>
                <a:uFillTx/>
                <a:latin typeface="Arial" panose="020B0604020202020204"/>
                <a:ea typeface="+mn-ea"/>
                <a:cs typeface="+mn-cs"/>
              </a:rPr>
              <a:t>Stagwell</a:t>
            </a:r>
            <a:r>
              <a:rPr kumimoji="0" lang="en-US" sz="600" b="0" i="0" u="none" strike="noStrike" kern="1200" cap="none" spc="0" normalizeH="0" baseline="0" noProof="0">
                <a:ln>
                  <a:noFill/>
                </a:ln>
                <a:solidFill>
                  <a:srgbClr val="7F7F7F"/>
                </a:solidFill>
                <a:effectLst/>
                <a:uLnTx/>
                <a:uFillTx/>
                <a:latin typeface="Arial" panose="020B0604020202020204"/>
                <a:ea typeface="+mn-ea"/>
                <a:cs typeface="+mn-cs"/>
              </a:rPr>
              <a:t> Company © 2021</a:t>
            </a:r>
          </a:p>
        </p:txBody>
      </p:sp>
      <p:pic>
        <p:nvPicPr>
          <p:cNvPr id="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Q5MDciLCJleHAiOiIxNTMyOTk2NTA3IiwiZW5kcG9pbnR1cmwiOiIrN1NNbS9wNUZhdWtzajhNWDVmL2VkTWZqRHBoR21tVXFOUm5CNDMwN3BVPSIsImVuZHBvaW50dXJsTGVuZ3RoIjoiMTI4IiwiaXNsb29wYmFjayI6IlRydWUiLCJjaWQiOiJPVGxsT1RkbU9XVXRNREEyWXkwMk1EQXdMVEUwTWpRdE1XTmlZVGc1WTJVeU1XWXg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VXN4N0xtN25td0I5SERSRERoR2FlbGdNZnhIcWV6dWZQSWRXVWNFZEFwST0&amp;encodeFailures=1&amp;width=1663&amp;height=343&amp;srcWidth=1663&amp;srcHeight=343">
            <a:extLst>
              <a:ext uri="{FF2B5EF4-FFF2-40B4-BE49-F238E27FC236}">
                <a16:creationId xmlns:a16="http://schemas.microsoft.com/office/drawing/2014/main" id="{153AB127-7483-4E95-9267-EB6E53700ED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1765" y="462226"/>
            <a:ext cx="3883772" cy="801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75954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itle + 2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67812157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itle + 2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50743952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itle + 4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8" hasCustomPrompt="1"/>
          </p:nvPr>
        </p:nvSpPr>
        <p:spPr>
          <a:xfrm>
            <a:off x="6073504" y="334433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7" name="Text Placeholder 2"/>
          <p:cNvSpPr>
            <a:spLocks noGrp="1"/>
          </p:cNvSpPr>
          <p:nvPr>
            <p:ph type="body" sz="quarter" idx="19"/>
          </p:nvPr>
        </p:nvSpPr>
        <p:spPr>
          <a:xfrm>
            <a:off x="6073503"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75465274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itle + 2 copy blocks + 1 photo">
    <p:spTree>
      <p:nvGrpSpPr>
        <p:cNvPr id="1" name=""/>
        <p:cNvGrpSpPr/>
        <p:nvPr/>
      </p:nvGrpSpPr>
      <p:grpSpPr>
        <a:xfrm>
          <a:off x="0" y="0"/>
          <a:ext cx="0" cy="0"/>
          <a:chOff x="0" y="0"/>
          <a:chExt cx="0" cy="0"/>
        </a:xfrm>
      </p:grpSpPr>
      <p:sp>
        <p:nvSpPr>
          <p:cNvPr id="4" name="Picture Placeholder 3"/>
          <p:cNvSpPr>
            <a:spLocks noGrp="1"/>
          </p:cNvSpPr>
          <p:nvPr>
            <p:ph type="pic" sz="quarter" idx="18"/>
          </p:nvPr>
        </p:nvSpPr>
        <p:spPr>
          <a:xfrm>
            <a:off x="6076951" y="1634067"/>
            <a:ext cx="5503333" cy="4900084"/>
          </a:xfrm>
          <a:prstGeom prst="rect">
            <a:avLst/>
          </a:prstGeom>
        </p:spPr>
        <p:txBody>
          <a:bodyPr/>
          <a:lstStyle>
            <a:lvl1pPr>
              <a:defRPr>
                <a:latin typeface="Helvetica Light" panose="020B0403020202020204"/>
              </a:defRPr>
            </a:lvl1pPr>
          </a:lstStyle>
          <a:p>
            <a:endParaRPr lang="en-US"/>
          </a:p>
        </p:txBody>
      </p:sp>
      <p:sp>
        <p:nvSpPr>
          <p:cNvPr id="16" name="Text Placeholder 15"/>
          <p:cNvSpPr>
            <a:spLocks noGrp="1"/>
          </p:cNvSpPr>
          <p:nvPr>
            <p:ph type="body" sz="quarter" idx="11" hasCustomPrompt="1"/>
          </p:nvPr>
        </p:nvSpPr>
        <p:spPr>
          <a:xfrm>
            <a:off x="177448"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6330550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itle + 3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latin typeface="Helvetica Light" panose="020B0403020202020204"/>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6" y="4638642"/>
            <a:ext cx="11402836"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5" y="5123164"/>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14305349"/>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Title + 3 copy blocks 3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353568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6" name="Text Placeholder 2"/>
          <p:cNvSpPr>
            <a:spLocks noGrp="1"/>
          </p:cNvSpPr>
          <p:nvPr>
            <p:ph type="body" sz="quarter" idx="13"/>
          </p:nvPr>
        </p:nvSpPr>
        <p:spPr>
          <a:xfrm>
            <a:off x="177447"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4111343" y="1634067"/>
            <a:ext cx="353568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5"/>
          </p:nvPr>
        </p:nvSpPr>
        <p:spPr>
          <a:xfrm>
            <a:off x="4111341"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6" hasCustomPrompt="1"/>
          </p:nvPr>
        </p:nvSpPr>
        <p:spPr>
          <a:xfrm>
            <a:off x="8045240" y="1634067"/>
            <a:ext cx="353568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7" name="Text Placeholder 2"/>
          <p:cNvSpPr>
            <a:spLocks noGrp="1"/>
          </p:cNvSpPr>
          <p:nvPr>
            <p:ph type="body" sz="quarter" idx="17"/>
          </p:nvPr>
        </p:nvSpPr>
        <p:spPr>
          <a:xfrm>
            <a:off x="8045239"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44675083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4" name="Picture Placeholder 3"/>
          <p:cNvSpPr>
            <a:spLocks noGrp="1"/>
          </p:cNvSpPr>
          <p:nvPr>
            <p:ph type="pic" sz="quarter" idx="12"/>
          </p:nvPr>
        </p:nvSpPr>
        <p:spPr>
          <a:xfrm>
            <a:off x="177801" y="1543051"/>
            <a:ext cx="11402484" cy="4857749"/>
          </a:xfrm>
          <a:prstGeom prst="rect">
            <a:avLst/>
          </a:prstGeom>
        </p:spPr>
        <p:txBody>
          <a:bodyPr/>
          <a:lstStyle>
            <a:lvl1pPr>
              <a:defRPr>
                <a:latin typeface="Helvetica Light" panose="020B0403020202020204"/>
              </a:defRPr>
            </a:lvl1pPr>
          </a:lstStyle>
          <a:p>
            <a:endParaRPr lang="en-US"/>
          </a:p>
        </p:txBody>
      </p:sp>
    </p:spTree>
    <p:extLst>
      <p:ext uri="{BB962C8B-B14F-4D97-AF65-F5344CB8AC3E}">
        <p14:creationId xmlns:p14="http://schemas.microsoft.com/office/powerpoint/2010/main" val="377256465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1/2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000" b="0" baseline="0">
                <a:latin typeface="Helvetica Light" panose="020B0403020202020204"/>
                <a:ea typeface="Helvetica Light" panose="020B0403020202020204"/>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858569"/>
          </a:xfrm>
          <a:prstGeom prst="rect">
            <a:avLst/>
          </a:prstGeom>
        </p:spPr>
        <p:txBody>
          <a:bodyPr/>
          <a:lstStyle>
            <a:lvl1pPr marL="0" indent="0">
              <a:buNone/>
              <a:defRPr sz="1400">
                <a:solidFill>
                  <a:schemeClr val="tx2"/>
                </a:solidFill>
                <a:latin typeface="Helvetica Light" panose="020B0403020202020204"/>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7" name="Text Placeholder 6"/>
          <p:cNvSpPr>
            <a:spLocks noGrp="1"/>
          </p:cNvSpPr>
          <p:nvPr>
            <p:ph type="body" sz="quarter" idx="12"/>
          </p:nvPr>
        </p:nvSpPr>
        <p:spPr>
          <a:xfrm>
            <a:off x="6051552" y="518585"/>
            <a:ext cx="5538193" cy="6106225"/>
          </a:xfrm>
          <a:prstGeom prst="rect">
            <a:avLst/>
          </a:prstGeom>
        </p:spPr>
        <p:txBody>
          <a:bodyPr/>
          <a:lstStyle>
            <a:lvl1pPr>
              <a:buClr>
                <a:schemeClr val="accent1"/>
              </a:buClr>
              <a:defRPr sz="1400" baseline="0">
                <a:latin typeface="Helvetica Light" panose="020B0403020202020204"/>
              </a:defRPr>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a:p>
            <a:pPr lvl="0"/>
            <a:r>
              <a:rPr lang="en-US"/>
              <a:t>Click to edit Master text styles</a:t>
            </a:r>
          </a:p>
          <a:p>
            <a:pPr lvl="0"/>
            <a:r>
              <a:rPr lang="en-US"/>
              <a:t>Click to edit Master text styles</a:t>
            </a:r>
          </a:p>
        </p:txBody>
      </p:sp>
    </p:spTree>
    <p:extLst>
      <p:ext uri="{BB962C8B-B14F-4D97-AF65-F5344CB8AC3E}">
        <p14:creationId xmlns:p14="http://schemas.microsoft.com/office/powerpoint/2010/main" val="276931061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1/2 header + copy + photo">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6083300" y="518584"/>
            <a:ext cx="5486400" cy="6129867"/>
          </a:xfrm>
          <a:prstGeom prst="rect">
            <a:avLst/>
          </a:prstGeom>
        </p:spPr>
        <p:txBody>
          <a:bodyPr/>
          <a:lstStyle>
            <a:lvl1pPr>
              <a:defRPr>
                <a:latin typeface="Helvetica Light" panose="020B0403020202020204"/>
              </a:defRPr>
            </a:lvl1pPr>
          </a:lstStyle>
          <a:p>
            <a:endParaRPr lang="en-US"/>
          </a:p>
        </p:txBody>
      </p:sp>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000" b="0" baseline="0">
                <a:latin typeface="Helvetica Light" panose="020B0403020202020204"/>
                <a:ea typeface="Helvetica Light" panose="020B0403020202020204"/>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378137"/>
          </a:xfrm>
          <a:prstGeom prst="rect">
            <a:avLst/>
          </a:prstGeom>
        </p:spPr>
        <p:txBody>
          <a:bodyPr/>
          <a:lstStyle>
            <a:lvl1pPr marL="0" indent="0">
              <a:buNone/>
              <a:defRPr sz="1400">
                <a:solidFill>
                  <a:schemeClr val="tx2"/>
                </a:solidFill>
                <a:latin typeface="Helvetica Light" panose="020B0403020202020204"/>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9" name="Text Placeholder 2"/>
          <p:cNvSpPr>
            <a:spLocks noGrp="1"/>
          </p:cNvSpPr>
          <p:nvPr>
            <p:ph type="body" sz="quarter" idx="12" hasCustomPrompt="1"/>
          </p:nvPr>
        </p:nvSpPr>
        <p:spPr>
          <a:xfrm>
            <a:off x="177448" y="2015073"/>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3"/>
          </p:nvPr>
        </p:nvSpPr>
        <p:spPr>
          <a:xfrm>
            <a:off x="177448" y="2499595"/>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1" name="Text Placeholder 2"/>
          <p:cNvSpPr>
            <a:spLocks noGrp="1"/>
          </p:cNvSpPr>
          <p:nvPr>
            <p:ph type="body" sz="quarter" idx="16" hasCustomPrompt="1"/>
          </p:nvPr>
        </p:nvSpPr>
        <p:spPr>
          <a:xfrm>
            <a:off x="177447" y="348286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2" name="Text Placeholder 2"/>
          <p:cNvSpPr>
            <a:spLocks noGrp="1"/>
          </p:cNvSpPr>
          <p:nvPr>
            <p:ph type="body" sz="quarter" idx="17"/>
          </p:nvPr>
        </p:nvSpPr>
        <p:spPr>
          <a:xfrm>
            <a:off x="177447" y="39673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8" hasCustomPrompt="1"/>
          </p:nvPr>
        </p:nvSpPr>
        <p:spPr>
          <a:xfrm>
            <a:off x="177447" y="4961201"/>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9"/>
          </p:nvPr>
        </p:nvSpPr>
        <p:spPr>
          <a:xfrm>
            <a:off x="177447" y="5445723"/>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10885677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1_1/3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000" b="0" baseline="0">
                <a:latin typeface="Helvetica Light" panose="020B0403020202020204"/>
                <a:ea typeface="Helvetica Light" panose="020B0403020202020204"/>
                <a:cs typeface="Arial" charset="0"/>
              </a:defRPr>
            </a:lvl1pPr>
          </a:lstStyle>
          <a:p>
            <a:r>
              <a:rPr lang="en-US"/>
              <a:t>TITLE</a:t>
            </a:r>
            <a:br>
              <a:rPr lang="en-US"/>
            </a:br>
            <a:endParaRPr lang="en-US"/>
          </a:p>
        </p:txBody>
      </p:sp>
      <p:sp>
        <p:nvSpPr>
          <p:cNvPr id="4" name="Text Placeholder 11"/>
          <p:cNvSpPr>
            <a:spLocks noGrp="1"/>
          </p:cNvSpPr>
          <p:nvPr>
            <p:ph type="body" sz="quarter" idx="10" hasCustomPrompt="1"/>
          </p:nvPr>
        </p:nvSpPr>
        <p:spPr>
          <a:xfrm>
            <a:off x="177448" y="1332904"/>
            <a:ext cx="3560064" cy="750539"/>
          </a:xfrm>
          <a:prstGeom prst="rect">
            <a:avLst/>
          </a:prstGeom>
        </p:spPr>
        <p:txBody>
          <a:bodyPr/>
          <a:lstStyle>
            <a:lvl1pPr marL="0" indent="0">
              <a:buNone/>
              <a:defRPr sz="1400">
                <a:solidFill>
                  <a:schemeClr val="tx2"/>
                </a:solidFill>
                <a:latin typeface="Helvetica Light" panose="020B0403020202020204"/>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5"/>
          <p:cNvSpPr>
            <a:spLocks noGrp="1"/>
          </p:cNvSpPr>
          <p:nvPr>
            <p:ph type="body" sz="quarter" idx="15"/>
          </p:nvPr>
        </p:nvSpPr>
        <p:spPr>
          <a:xfrm>
            <a:off x="4102100" y="518584"/>
            <a:ext cx="7467600" cy="6129867"/>
          </a:xfrm>
          <a:prstGeom prst="rect">
            <a:avLst/>
          </a:prstGeom>
        </p:spPr>
        <p:txBody>
          <a:bodyPr/>
          <a:lstStyle>
            <a:lvl1pPr>
              <a:buClr>
                <a:schemeClr val="accent1"/>
              </a:buClr>
              <a:defRPr sz="1400">
                <a:latin typeface="Helvetica Light" panose="020B0403020202020204"/>
              </a:defRPr>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p:txBody>
      </p:sp>
    </p:spTree>
    <p:extLst>
      <p:ext uri="{BB962C8B-B14F-4D97-AF65-F5344CB8AC3E}">
        <p14:creationId xmlns:p14="http://schemas.microsoft.com/office/powerpoint/2010/main" val="18364999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_Black">
    <p:bg>
      <p:bgPr>
        <a:solidFill>
          <a:schemeClr val="tx1"/>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solidFill>
                <a:effectLst/>
                <a:uLnTx/>
                <a:uFillTx/>
                <a:latin typeface="+mn-lt"/>
                <a:ea typeface="+mn-ea"/>
                <a:cs typeface="+mn-cs"/>
              </a:rPr>
              <a:t>Harris Insights &amp; Analytics, A Stagwell LLC Company © 2018</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8696" y="462225"/>
            <a:ext cx="3954985" cy="815731"/>
          </a:xfrm>
          <a:prstGeom prst="rect">
            <a:avLst/>
          </a:prstGeom>
        </p:spPr>
      </p:pic>
      <p:sp>
        <p:nvSpPr>
          <p:cNvPr id="6"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8"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Tree>
    <p:extLst>
      <p:ext uri="{BB962C8B-B14F-4D97-AF65-F5344CB8AC3E}">
        <p14:creationId xmlns:p14="http://schemas.microsoft.com/office/powerpoint/2010/main" val="217655327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2_1/3 header + photo + copy">
    <p:spTree>
      <p:nvGrpSpPr>
        <p:cNvPr id="1" name=""/>
        <p:cNvGrpSpPr/>
        <p:nvPr/>
      </p:nvGrpSpPr>
      <p:grpSpPr>
        <a:xfrm>
          <a:off x="0" y="0"/>
          <a:ext cx="0" cy="0"/>
          <a:chOff x="0" y="0"/>
          <a:chExt cx="0" cy="0"/>
        </a:xfrm>
      </p:grpSpPr>
      <p:sp>
        <p:nvSpPr>
          <p:cNvPr id="7" name="Picture Placeholder 7"/>
          <p:cNvSpPr>
            <a:spLocks noGrp="1"/>
          </p:cNvSpPr>
          <p:nvPr>
            <p:ph type="pic" sz="quarter" idx="14"/>
          </p:nvPr>
        </p:nvSpPr>
        <p:spPr>
          <a:xfrm>
            <a:off x="4101732" y="518160"/>
            <a:ext cx="7467969" cy="6129867"/>
          </a:xfrm>
          <a:prstGeom prst="rect">
            <a:avLst/>
          </a:prstGeom>
        </p:spPr>
        <p:txBody>
          <a:bodyPr/>
          <a:lstStyle>
            <a:lvl1pPr>
              <a:defRPr>
                <a:latin typeface="Helvetica Light" panose="020B0403020202020204"/>
              </a:defRPr>
            </a:lvl1pPr>
          </a:lstStyle>
          <a:p>
            <a:endParaRPr lang="en-US"/>
          </a:p>
        </p:txBody>
      </p:sp>
      <p:sp>
        <p:nvSpPr>
          <p:cNvPr id="2" name="Text Placeholder 15"/>
          <p:cNvSpPr>
            <a:spLocks noGrp="1"/>
          </p:cNvSpPr>
          <p:nvPr>
            <p:ph type="body" sz="quarter" idx="11" hasCustomPrompt="1"/>
          </p:nvPr>
        </p:nvSpPr>
        <p:spPr>
          <a:xfrm>
            <a:off x="177445" y="265587"/>
            <a:ext cx="36576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000" b="0" baseline="0">
                <a:latin typeface="Helvetica Light" panose="020B0403020202020204"/>
                <a:ea typeface="Helvetica Light" panose="020B0403020202020204"/>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3560064" cy="378137"/>
          </a:xfrm>
          <a:prstGeom prst="rect">
            <a:avLst/>
          </a:prstGeom>
        </p:spPr>
        <p:txBody>
          <a:bodyPr/>
          <a:lstStyle>
            <a:lvl1pPr marL="0" indent="0">
              <a:buNone/>
              <a:defRPr sz="1400">
                <a:solidFill>
                  <a:schemeClr val="tx2"/>
                </a:solidFill>
                <a:latin typeface="Helvetica Light" panose="020B0403020202020204"/>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2"/>
          <p:cNvSpPr>
            <a:spLocks noGrp="1"/>
          </p:cNvSpPr>
          <p:nvPr>
            <p:ph type="body" sz="quarter" idx="12" hasCustomPrompt="1"/>
          </p:nvPr>
        </p:nvSpPr>
        <p:spPr>
          <a:xfrm>
            <a:off x="177448" y="2110323"/>
            <a:ext cx="353568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8" name="Text Placeholder 2"/>
          <p:cNvSpPr>
            <a:spLocks noGrp="1"/>
          </p:cNvSpPr>
          <p:nvPr>
            <p:ph type="body" sz="quarter" idx="13"/>
          </p:nvPr>
        </p:nvSpPr>
        <p:spPr>
          <a:xfrm>
            <a:off x="177447" y="2594845"/>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9" name="Text Placeholder 2"/>
          <p:cNvSpPr>
            <a:spLocks noGrp="1"/>
          </p:cNvSpPr>
          <p:nvPr>
            <p:ph type="body" sz="quarter" idx="18" hasCustomPrompt="1"/>
          </p:nvPr>
        </p:nvSpPr>
        <p:spPr>
          <a:xfrm>
            <a:off x="177448" y="4038059"/>
            <a:ext cx="353568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9"/>
          </p:nvPr>
        </p:nvSpPr>
        <p:spPr>
          <a:xfrm>
            <a:off x="177447" y="4522581"/>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4082511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1_Case Study">
    <p:spTree>
      <p:nvGrpSpPr>
        <p:cNvPr id="1" name=""/>
        <p:cNvGrpSpPr/>
        <p:nvPr/>
      </p:nvGrpSpPr>
      <p:grpSpPr>
        <a:xfrm>
          <a:off x="0" y="0"/>
          <a:ext cx="0" cy="0"/>
          <a:chOff x="0" y="0"/>
          <a:chExt cx="0" cy="0"/>
        </a:xfrm>
      </p:grpSpPr>
      <p:sp>
        <p:nvSpPr>
          <p:cNvPr id="3" name="Rectangle 2"/>
          <p:cNvSpPr/>
          <p:nvPr userDrawn="1"/>
        </p:nvSpPr>
        <p:spPr>
          <a:xfrm>
            <a:off x="0" y="-1"/>
            <a:ext cx="3904341" cy="6858001"/>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Helvetica Light" panose="020B0403020202020204"/>
              <a:ea typeface="+mn-ea"/>
              <a:cs typeface="+mn-cs"/>
            </a:endParaRPr>
          </a:p>
        </p:txBody>
      </p:sp>
      <p:sp>
        <p:nvSpPr>
          <p:cNvPr id="5" name="Text Placeholder 4"/>
          <p:cNvSpPr>
            <a:spLocks noGrp="1"/>
          </p:cNvSpPr>
          <p:nvPr>
            <p:ph type="body" sz="quarter" idx="10" hasCustomPrompt="1"/>
          </p:nvPr>
        </p:nvSpPr>
        <p:spPr>
          <a:xfrm>
            <a:off x="177447" y="703892"/>
            <a:ext cx="3218895" cy="1219200"/>
          </a:xfrm>
          <a:prstGeom prst="rect">
            <a:avLst/>
          </a:prstGeom>
        </p:spPr>
        <p:txBody>
          <a:bodyPr/>
          <a:lstStyle>
            <a:lvl1pPr marL="0" indent="0">
              <a:buNone/>
              <a:defRPr sz="2400" b="0">
                <a:latin typeface="Helvetica Light" panose="020B0403020202020204"/>
              </a:defRPr>
            </a:lvl1pPr>
          </a:lstStyle>
          <a:p>
            <a:pPr lvl="0"/>
            <a:r>
              <a:rPr lang="en-US"/>
              <a:t>CASE STUDY TITLE</a:t>
            </a:r>
          </a:p>
        </p:txBody>
      </p:sp>
      <p:sp>
        <p:nvSpPr>
          <p:cNvPr id="6"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14" name="Rectangle 13"/>
          <p:cNvSpPr/>
          <p:nvPr userDrawn="1"/>
        </p:nvSpPr>
        <p:spPr>
          <a:xfrm>
            <a:off x="3904342" y="0"/>
            <a:ext cx="177447" cy="6858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Helvetica Light" panose="020B0403020202020204"/>
              <a:ea typeface="+mn-ea"/>
              <a:cs typeface="+mn-cs"/>
            </a:endParaRPr>
          </a:p>
        </p:txBody>
      </p:sp>
      <p:sp>
        <p:nvSpPr>
          <p:cNvPr id="19" name="TextBox 18"/>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Helvetica Light" panose="020B0403020202020204"/>
                <a:ea typeface="+mn-ea"/>
                <a:cs typeface="+mn-cs"/>
              </a:rPr>
              <a:t>Harris Insights &amp; Analytics LLC, A Stagwell Company © 2020</a:t>
            </a:r>
          </a:p>
        </p:txBody>
      </p:sp>
    </p:spTree>
    <p:extLst>
      <p:ext uri="{BB962C8B-B14F-4D97-AF65-F5344CB8AC3E}">
        <p14:creationId xmlns:p14="http://schemas.microsoft.com/office/powerpoint/2010/main" val="64909441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type="title" preserve="1">
  <p:cSld name="Title Slide_White">
    <p:bg>
      <p:bgPr>
        <a:solidFill>
          <a:schemeClr val="bg1"/>
        </a:solidFill>
        <a:effectLst/>
      </p:bgPr>
    </p:bg>
    <p:spTree>
      <p:nvGrpSpPr>
        <p:cNvPr id="1" name=""/>
        <p:cNvGrpSpPr/>
        <p:nvPr/>
      </p:nvGrpSpPr>
      <p:grpSpPr>
        <a:xfrm>
          <a:off x="0" y="0"/>
          <a:ext cx="0" cy="0"/>
          <a:chOff x="0" y="0"/>
          <a:chExt cx="0" cy="0"/>
        </a:xfrm>
      </p:grpSpPr>
      <p:pic>
        <p:nvPicPr>
          <p:cNvPr id="102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42F7A1D3-0444-49DD-BE71-61E0CFD099EC}"/>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91764" y="462225"/>
            <a:ext cx="3874811" cy="8010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Helvetica Light" panose="020B0403020202020204"/>
              </a:defRPr>
            </a:lvl1pPr>
          </a:lstStyle>
          <a:p>
            <a:r>
              <a:rPr lang="en-US"/>
              <a:t>Presentation Title</a:t>
            </a:r>
          </a:p>
        </p:txBody>
      </p:sp>
      <p:sp>
        <p:nvSpPr>
          <p:cNvPr id="3"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tx1"/>
                </a:solidFill>
                <a:latin typeface="Helvetica Light" panose="020B0403020202020204"/>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Helvetica Light" panose="020B0403020202020204"/>
                <a:ea typeface="+mn-ea"/>
                <a:cs typeface="+mn-cs"/>
              </a:rPr>
              <a:t>Harris Insights &amp; Analytics LLC, A Stagwell Company © 2020</a:t>
            </a:r>
          </a:p>
        </p:txBody>
      </p:sp>
    </p:spTree>
    <p:extLst>
      <p:ext uri="{BB962C8B-B14F-4D97-AF65-F5344CB8AC3E}">
        <p14:creationId xmlns:p14="http://schemas.microsoft.com/office/powerpoint/2010/main" val="359170695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Title Slide_Black">
    <p:bg>
      <p:bgPr>
        <a:solidFill>
          <a:schemeClr val="tx1"/>
        </a:solidFill>
        <a:effectLst/>
      </p:bgPr>
    </p:bg>
    <p:spTree>
      <p:nvGrpSpPr>
        <p:cNvPr id="1" name=""/>
        <p:cNvGrpSpPr/>
        <p:nvPr/>
      </p:nvGrpSpPr>
      <p:grpSpPr>
        <a:xfrm>
          <a:off x="0" y="0"/>
          <a:ext cx="0" cy="0"/>
          <a:chOff x="0" y="0"/>
          <a:chExt cx="0" cy="0"/>
        </a:xfrm>
      </p:grpSpPr>
      <p:pic>
        <p:nvPicPr>
          <p:cNvPr id="2050" name="Picture 2" descr="Harris Poll Logo Lockup Descriptor-primary-white.png">
            <a:extLst>
              <a:ext uri="{FF2B5EF4-FFF2-40B4-BE49-F238E27FC236}">
                <a16:creationId xmlns:a16="http://schemas.microsoft.com/office/drawing/2014/main" id="{DF89AB61-3578-44DB-9961-3E94119FD181}"/>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02685" y="448177"/>
            <a:ext cx="3955057" cy="8157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302685" y="6581678"/>
            <a:ext cx="2182649" cy="276999"/>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Harris Insights &amp; Analytics LLC, A Stagwell Company © 2020</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endParaRPr>
          </a:p>
        </p:txBody>
      </p:sp>
      <p:sp>
        <p:nvSpPr>
          <p:cNvPr id="6"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Helvetica Light" panose="020B0403020202020204"/>
              </a:defRPr>
            </a:lvl1pPr>
          </a:lstStyle>
          <a:p>
            <a:r>
              <a:rPr lang="en-US"/>
              <a:t>Presentation Title</a:t>
            </a:r>
          </a:p>
        </p:txBody>
      </p:sp>
      <p:sp>
        <p:nvSpPr>
          <p:cNvPr id="8"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bg1"/>
                </a:solidFill>
                <a:latin typeface="Helvetica Light" panose="020B0403020202020204"/>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Tree>
    <p:extLst>
      <p:ext uri="{BB962C8B-B14F-4D97-AF65-F5344CB8AC3E}">
        <p14:creationId xmlns:p14="http://schemas.microsoft.com/office/powerpoint/2010/main" val="244999414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type="title" preserve="1">
  <p:cSld name="Title Slide_White_Alt 2">
    <p:bg>
      <p:bgPr>
        <a:solidFill>
          <a:schemeClr val="bg1"/>
        </a:solidFill>
        <a:effectLst/>
      </p:bgPr>
    </p:bg>
    <p:spTree>
      <p:nvGrpSpPr>
        <p:cNvPr id="1" name=""/>
        <p:cNvGrpSpPr/>
        <p:nvPr/>
      </p:nvGrpSpPr>
      <p:grpSpPr>
        <a:xfrm>
          <a:off x="0" y="0"/>
          <a:ext cx="0" cy="0"/>
          <a:chOff x="0" y="0"/>
          <a:chExt cx="0" cy="0"/>
        </a:xfrm>
      </p:grpSpPr>
      <p:pic>
        <p:nvPicPr>
          <p:cNvPr id="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B8906F2C-D2B1-455D-AF8D-D98414398110}"/>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87099" y="256578"/>
            <a:ext cx="2262131" cy="4676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Helvetica Light" panose="020B0403020202020204"/>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tx1"/>
                </a:solidFill>
                <a:latin typeface="Helvetica Light" panose="020B0403020202020204"/>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Helvetica Light" panose="020B0403020202020204"/>
                <a:ea typeface="+mn-ea"/>
                <a:cs typeface="+mn-cs"/>
              </a:rPr>
              <a:t>Harris Insights &amp; Analytics LLC, A Stagwell Company © 2020</a:t>
            </a:r>
          </a:p>
        </p:txBody>
      </p:sp>
    </p:spTree>
    <p:extLst>
      <p:ext uri="{BB962C8B-B14F-4D97-AF65-F5344CB8AC3E}">
        <p14:creationId xmlns:p14="http://schemas.microsoft.com/office/powerpoint/2010/main" val="350534496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type="title" preserve="1">
  <p:cSld name="Title Slide_Black_Alt 2">
    <p:bg>
      <p:bgPr>
        <a:solidFill>
          <a:schemeClr val="tx1"/>
        </a:solidFill>
        <a:effectLst/>
      </p:bgPr>
    </p:bg>
    <p:spTree>
      <p:nvGrpSpPr>
        <p:cNvPr id="1" name=""/>
        <p:cNvGrpSpPr/>
        <p:nvPr/>
      </p:nvGrpSpPr>
      <p:grpSpPr>
        <a:xfrm>
          <a:off x="0" y="0"/>
          <a:ext cx="0" cy="0"/>
          <a:chOff x="0" y="0"/>
          <a:chExt cx="0" cy="0"/>
        </a:xfrm>
      </p:grpSpPr>
      <p:pic>
        <p:nvPicPr>
          <p:cNvPr id="6" name="Picture 2" descr="Harris Poll Logo Lockup Descriptor-primary-white.png">
            <a:extLst>
              <a:ext uri="{FF2B5EF4-FFF2-40B4-BE49-F238E27FC236}">
                <a16:creationId xmlns:a16="http://schemas.microsoft.com/office/drawing/2014/main" id="{D4113F94-8EDB-4987-A5F6-F4C3F05D16DF}"/>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15920" y="256578"/>
            <a:ext cx="2262173" cy="4665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Helvetica Light" panose="020B0403020202020204"/>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bg1"/>
                </a:solidFill>
                <a:latin typeface="Helvetica Light" panose="020B0403020202020204"/>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Harris Insights &amp; Analytics LLC, A Stagwell Company © 2020</a:t>
            </a:r>
          </a:p>
        </p:txBody>
      </p:sp>
    </p:spTree>
    <p:extLst>
      <p:ext uri="{BB962C8B-B14F-4D97-AF65-F5344CB8AC3E}">
        <p14:creationId xmlns:p14="http://schemas.microsoft.com/office/powerpoint/2010/main" val="3719980979"/>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b"/>
          <a:lstStyle>
            <a:lvl1pPr algn="l">
              <a:defRPr sz="5600" b="1">
                <a:solidFill>
                  <a:schemeClr val="accent1"/>
                </a:solidFill>
                <a:latin typeface="Helvetica Light" panose="020B0403020202020204"/>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spcBef>
                <a:spcPts val="0"/>
              </a:spcBef>
              <a:buNone/>
              <a:defRPr sz="5600">
                <a:solidFill>
                  <a:schemeClr val="tx1"/>
                </a:solidFill>
                <a:latin typeface="Helvetica Light" panose="020B0403020202020204"/>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Helvetica Light" panose="020B0403020202020204"/>
                <a:ea typeface="+mn-ea"/>
                <a:cs typeface="+mn-cs"/>
              </a:rPr>
              <a:t>Harris Insights &amp; Analytics LLC, A Stagwell Company © 2020</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lvl1pPr>
              <a:defRPr>
                <a:latin typeface="Helvetica Light" panose="020B0403020202020204"/>
              </a:defRPr>
            </a:lvl1pPr>
          </a:lstStyle>
          <a:p>
            <a:endParaRPr lang="en-US"/>
          </a:p>
        </p:txBody>
      </p:sp>
      <p:pic>
        <p:nvPicPr>
          <p:cNvPr id="9"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043FAF15-4044-49C9-8FF3-1E2B6C997D2F}"/>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91764" y="462225"/>
            <a:ext cx="3874811" cy="801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91072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Title Side_Picture_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accent1"/>
                </a:solidFill>
                <a:latin typeface="Helvetica Light" panose="020B0403020202020204"/>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bg1"/>
                </a:solidFill>
                <a:latin typeface="Helvetica Light" panose="020B0403020202020204"/>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Harris Insights &amp; Analytics LLC, A Stagwell Company © 2020</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lvl1pPr>
              <a:defRPr>
                <a:latin typeface="Helvetica Light" panose="020B0403020202020204"/>
              </a:defRPr>
            </a:lvl1pPr>
          </a:lstStyle>
          <a:p>
            <a:endParaRPr lang="en-US"/>
          </a:p>
        </p:txBody>
      </p:sp>
      <p:pic>
        <p:nvPicPr>
          <p:cNvPr id="8" name="Picture 2" descr="Harris Poll Logo Lockup Descriptor-primary-white.png">
            <a:extLst>
              <a:ext uri="{FF2B5EF4-FFF2-40B4-BE49-F238E27FC236}">
                <a16:creationId xmlns:a16="http://schemas.microsoft.com/office/drawing/2014/main" id="{6C49EE50-885A-4F38-8284-705AAC3A1E75}"/>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02685" y="448177"/>
            <a:ext cx="3955057" cy="815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14204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Green">
    <p:bg>
      <p:bgPr>
        <a:solidFill>
          <a:schemeClr val="accent1"/>
        </a:solidFill>
        <a:effectLst/>
      </p:bgPr>
    </p:bg>
    <p:spTree>
      <p:nvGrpSpPr>
        <p:cNvPr id="1" name=""/>
        <p:cNvGrpSpPr/>
        <p:nvPr/>
      </p:nvGrpSpPr>
      <p:grpSpPr>
        <a:xfrm>
          <a:off x="0" y="0"/>
          <a:ext cx="0" cy="0"/>
          <a:chOff x="0" y="0"/>
          <a:chExt cx="0" cy="0"/>
        </a:xfrm>
      </p:grpSpPr>
      <p:pic>
        <p:nvPicPr>
          <p:cNvPr id="5122" name="Picture 2" descr="Harris Poll Logo Lockup Descriptor-white-green.png">
            <a:extLst>
              <a:ext uri="{FF2B5EF4-FFF2-40B4-BE49-F238E27FC236}">
                <a16:creationId xmlns:a16="http://schemas.microsoft.com/office/drawing/2014/main" id="{AA7769A7-EEB6-44A8-9F4E-B56F8DD93C6E}"/>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02683" y="462227"/>
            <a:ext cx="3961069" cy="8169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bg1"/>
                </a:solidFill>
                <a:latin typeface="Helvetica Light" panose="020B0403020202020204"/>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tx1"/>
                </a:solidFill>
                <a:latin typeface="Helvetica Light" panose="020B0403020202020204"/>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Harris Insights &amp; Analytics LLC, A Stagwell Company © 2020</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lvl1pPr>
              <a:defRPr>
                <a:latin typeface="Helvetica Light" panose="020B0403020202020204"/>
              </a:defRPr>
            </a:lvl1pPr>
          </a:lstStyle>
          <a:p>
            <a:endParaRPr lang="en-US"/>
          </a:p>
        </p:txBody>
      </p:sp>
    </p:spTree>
    <p:extLst>
      <p:ext uri="{BB962C8B-B14F-4D97-AF65-F5344CB8AC3E}">
        <p14:creationId xmlns:p14="http://schemas.microsoft.com/office/powerpoint/2010/main" val="408123105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Section Divider_Black">
    <p:bg>
      <p:bgPr>
        <a:solidFill>
          <a:schemeClr val="tx1"/>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Harris Insights &amp; Analytics LLC, A Stagwell Company © 2020</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Helvetica Light" panose="020B0403020202020204"/>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Helvetica Light" panose="020B0403020202020204"/>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
        <p:nvSpPr>
          <p:cNvPr id="12"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Helvetica Light" panose="020B0403020202020204"/>
              </a:defRPr>
            </a:lvl1pPr>
          </a:lstStyle>
          <a:p>
            <a:r>
              <a:rPr lang="en-US"/>
              <a:t>Section Divider</a:t>
            </a:r>
          </a:p>
        </p:txBody>
      </p:sp>
      <p:sp>
        <p:nvSpPr>
          <p:cNvPr id="3" name="Rectangle 2"/>
          <p:cNvSpPr/>
          <p:nvPr userDrawn="1"/>
        </p:nvSpPr>
        <p:spPr>
          <a:xfrm>
            <a:off x="11405281" y="107951"/>
            <a:ext cx="653143" cy="7112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Helvetica Light" panose="020B0403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31852" y="317501"/>
            <a:ext cx="300611" cy="304800"/>
          </a:xfrm>
          <a:prstGeom prst="rect">
            <a:avLst/>
          </a:prstGeom>
        </p:spPr>
      </p:pic>
    </p:spTree>
    <p:extLst>
      <p:ext uri="{BB962C8B-B14F-4D97-AF65-F5344CB8AC3E}">
        <p14:creationId xmlns:p14="http://schemas.microsoft.com/office/powerpoint/2010/main" val="13231025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_White_Alt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tx1"/>
                </a:solidFill>
                <a:effectLst/>
                <a:uLnTx/>
                <a:uFillTx/>
                <a:latin typeface="+mn-lt"/>
                <a:ea typeface="+mn-ea"/>
                <a:cs typeface="+mn-cs"/>
              </a:rPr>
              <a:t>Harris Insights &amp; Analytics, A Stagwell LLC Company © 2018</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2684" y="256578"/>
            <a:ext cx="2262131" cy="466572"/>
          </a:xfrm>
          <a:prstGeom prst="rect">
            <a:avLst/>
          </a:prstGeom>
        </p:spPr>
      </p:pic>
    </p:spTree>
    <p:extLst>
      <p:ext uri="{BB962C8B-B14F-4D97-AF65-F5344CB8AC3E}">
        <p14:creationId xmlns:p14="http://schemas.microsoft.com/office/powerpoint/2010/main" val="187631544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userDrawn="1">
  <p:cSld name="Section Divider_Green">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Helvetica Light" panose="020B0403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Harris Insights &amp; Analytics LLC, A Stagwell Company © 2020</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Helvetica Light" panose="020B0403020202020204"/>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Helvetica Light" panose="020B0403020202020204"/>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Helvetica Light" panose="020B0403020202020204"/>
              </a:defRPr>
            </a:lvl1pPr>
          </a:lstStyle>
          <a:p>
            <a:r>
              <a:rPr lang="en-US"/>
              <a:t>Section Divider</a:t>
            </a:r>
          </a:p>
        </p:txBody>
      </p:sp>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Helvetica Light" panose="020B0403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16179" y="311152"/>
            <a:ext cx="300611" cy="304800"/>
          </a:xfrm>
          <a:prstGeom prst="rect">
            <a:avLst/>
          </a:prstGeom>
        </p:spPr>
      </p:pic>
    </p:spTree>
    <p:extLst>
      <p:ext uri="{BB962C8B-B14F-4D97-AF65-F5344CB8AC3E}">
        <p14:creationId xmlns:p14="http://schemas.microsoft.com/office/powerpoint/2010/main" val="351463035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Section Divider_Orange">
    <p:bg>
      <p:bgPr>
        <a:solidFill>
          <a:schemeClr val="accent2"/>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Harris Insights &amp; Analytics LLC, A Stagwell Company © 2020</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Helvetica Light" panose="020B0403020202020204"/>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Helvetica Light" panose="020B0403020202020204"/>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Helvetica Light" panose="020B0403020202020204"/>
              </a:defRPr>
            </a:lvl1pPr>
          </a:lstStyle>
          <a:p>
            <a:r>
              <a:rPr lang="en-US"/>
              <a:t>Section Divider</a:t>
            </a:r>
          </a:p>
        </p:txBody>
      </p:sp>
      <p:sp>
        <p:nvSpPr>
          <p:cNvPr id="9" name="Rectangle 8"/>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Helvetica Light" panose="020B0403020202020204"/>
              <a:ea typeface="+mn-ea"/>
              <a:cs typeface="+mn-cs"/>
            </a:endParaRP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31852" y="311151"/>
            <a:ext cx="300611" cy="304800"/>
          </a:xfrm>
          <a:prstGeom prst="rect">
            <a:avLst/>
          </a:prstGeom>
        </p:spPr>
      </p:pic>
    </p:spTree>
    <p:extLst>
      <p:ext uri="{BB962C8B-B14F-4D97-AF65-F5344CB8AC3E}">
        <p14:creationId xmlns:p14="http://schemas.microsoft.com/office/powerpoint/2010/main" val="65267078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Green blank">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Helvetica Light" panose="020B0403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Harris Insights &amp; Analytics LLC, A Stagwell Company © 2020</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Helvetica Light" panose="020B0403020202020204"/>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Helvetica Light" panose="020B0403020202020204"/>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Helvetica Light" panose="020B0403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16179" y="311152"/>
            <a:ext cx="300611" cy="304800"/>
          </a:xfrm>
          <a:prstGeom prst="rect">
            <a:avLst/>
          </a:prstGeom>
        </p:spPr>
      </p:pic>
      <p:cxnSp>
        <p:nvCxnSpPr>
          <p:cNvPr id="10" name="Straight Connector 9"/>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35395699"/>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Orange blank">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Helvetica Light" panose="020B0403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Harris Insights &amp; Analytics LLC, A Stagwell Company © 2020</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Helvetica Light" panose="020B0403020202020204"/>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Helvetica Light" panose="020B0403020202020204"/>
              <a:ea typeface="+mn-ea"/>
              <a:cs typeface="Arial"/>
            </a:endParaRPr>
          </a:p>
        </p:txBody>
      </p:sp>
      <p:cxnSp>
        <p:nvCxnSpPr>
          <p:cNvPr id="9" name="Straight Connector 8"/>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716180" y="311152"/>
            <a:ext cx="300611" cy="304800"/>
          </a:xfrm>
          <a:prstGeom prst="rect">
            <a:avLst/>
          </a:prstGeom>
        </p:spPr>
      </p:pic>
    </p:spTree>
    <p:extLst>
      <p:ext uri="{BB962C8B-B14F-4D97-AF65-F5344CB8AC3E}">
        <p14:creationId xmlns:p14="http://schemas.microsoft.com/office/powerpoint/2010/main" val="3265676546"/>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Logo with 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563533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blank">
  <p:cSld name="Logo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F24A94-8D46-47E3-AAA9-42315977B1D1}"/>
              </a:ext>
            </a:extLst>
          </p:cNvPr>
          <p:cNvSpPr/>
          <p:nvPr userDrawn="1"/>
        </p:nvSpPr>
        <p:spPr>
          <a:xfrm>
            <a:off x="195445" y="83762"/>
            <a:ext cx="11521905" cy="1954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Helvetica Light" panose="020B0403020202020204"/>
            </a:endParaRPr>
          </a:p>
        </p:txBody>
      </p:sp>
    </p:spTree>
    <p:extLst>
      <p:ext uri="{BB962C8B-B14F-4D97-AF65-F5344CB8AC3E}">
        <p14:creationId xmlns:p14="http://schemas.microsoft.com/office/powerpoint/2010/main" val="395258548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045252-E849-4101-AD64-959B9B45C6F0}"/>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Helvetica Light" panose="020B0403020202020204"/>
            </a:endParaRPr>
          </a:p>
        </p:txBody>
      </p:sp>
    </p:spTree>
    <p:extLst>
      <p:ext uri="{BB962C8B-B14F-4D97-AF65-F5344CB8AC3E}">
        <p14:creationId xmlns:p14="http://schemas.microsoft.com/office/powerpoint/2010/main" val="41065083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userDrawn="1">
  <p:cSld name="1_Title + Copy">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177449" y="1634068"/>
            <a:ext cx="11402836" cy="4129617"/>
          </a:xfrm>
          <a:prstGeom prst="rect">
            <a:avLst/>
          </a:prstGeom>
        </p:spPr>
        <p:txBody>
          <a:bodyPr/>
          <a:lstStyle>
            <a:lvl1pPr marL="307840" indent="-228594">
              <a:lnSpc>
                <a:spcPct val="120000"/>
              </a:lnSpc>
              <a:spcBef>
                <a:spcPts val="0"/>
              </a:spcBef>
              <a:buClr>
                <a:schemeClr val="accent1"/>
              </a:buClr>
              <a:buFont typeface="Arial" charset="0"/>
              <a:buChar char="•"/>
              <a:defRPr sz="1400">
                <a:latin typeface="Helvetica Light" panose="020B0403020202020204"/>
              </a:defRPr>
            </a:lvl1pPr>
            <a:lvl2pPr marL="841227" indent="-228594">
              <a:lnSpc>
                <a:spcPct val="120000"/>
              </a:lnSpc>
              <a:spcBef>
                <a:spcPts val="0"/>
              </a:spcBef>
              <a:buClr>
                <a:schemeClr val="accent1"/>
              </a:buClr>
              <a:buFont typeface="Arial" charset="0"/>
              <a:buChar char="•"/>
              <a:defRPr sz="1400">
                <a:latin typeface="Helvetica Light" panose="020B0403020202020204"/>
              </a:defRPr>
            </a:lvl2pPr>
            <a:lvl3pPr marL="1374614" indent="-228594">
              <a:lnSpc>
                <a:spcPct val="120000"/>
              </a:lnSpc>
              <a:spcBef>
                <a:spcPts val="0"/>
              </a:spcBef>
              <a:buClr>
                <a:schemeClr val="accent1"/>
              </a:buClr>
              <a:buFont typeface="Arial" charset="0"/>
              <a:buChar char="•"/>
              <a:defRPr sz="1400">
                <a:latin typeface="Helvetica Light" panose="020B0403020202020204"/>
              </a:defRPr>
            </a:lvl3pPr>
            <a:lvl4pPr marL="1984198" indent="-228594">
              <a:lnSpc>
                <a:spcPct val="120000"/>
              </a:lnSpc>
              <a:spcBef>
                <a:spcPts val="0"/>
              </a:spcBef>
              <a:buClr>
                <a:schemeClr val="accent1"/>
              </a:buClr>
              <a:buFont typeface="Arial" charset="0"/>
              <a:buChar char="•"/>
              <a:defRPr sz="1400">
                <a:latin typeface="Helvetica Light" panose="020B0403020202020204"/>
              </a:defRPr>
            </a:lvl4pPr>
            <a:lvl5pPr marL="2593783" indent="-228594">
              <a:lnSpc>
                <a:spcPct val="120000"/>
              </a:lnSpc>
              <a:spcBef>
                <a:spcPts val="0"/>
              </a:spcBef>
              <a:buClr>
                <a:schemeClr val="accent1"/>
              </a:buClr>
              <a:buFont typeface="Arial" charset="0"/>
              <a:buChar char="•"/>
              <a:defRPr sz="1400">
                <a:latin typeface="Helvetica Light" panose="020B040302020202020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5">
            <a:extLst>
              <a:ext uri="{FF2B5EF4-FFF2-40B4-BE49-F238E27FC236}">
                <a16:creationId xmlns:a16="http://schemas.microsoft.com/office/drawing/2014/main" id="{32F38399-9EC9-3E42-9B4C-C822AD13C1EB}"/>
              </a:ext>
            </a:extLst>
          </p:cNvPr>
          <p:cNvSpPr>
            <a:spLocks noGrp="1"/>
          </p:cNvSpPr>
          <p:nvPr>
            <p:ph type="body" sz="quarter" idx="11" hasCustomPrompt="1"/>
          </p:nvPr>
        </p:nvSpPr>
        <p:spPr>
          <a:xfrm>
            <a:off x="177447" y="265587"/>
            <a:ext cx="6096000" cy="252573"/>
          </a:xfrm>
          <a:prstGeom prst="rect">
            <a:avLst/>
          </a:prstGeom>
        </p:spPr>
        <p:txBody>
          <a:bodyPr/>
          <a:lstStyle>
            <a:lvl1pPr marL="0" indent="0">
              <a:buNone/>
              <a:defRPr sz="1067" b="0" i="0">
                <a:solidFill>
                  <a:schemeClr val="accent1"/>
                </a:solidFill>
                <a:latin typeface="Helvetica Light" panose="020B0403020202020204" pitchFamily="34" charset="0"/>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7" name="Title 8">
            <a:extLst>
              <a:ext uri="{FF2B5EF4-FFF2-40B4-BE49-F238E27FC236}">
                <a16:creationId xmlns:a16="http://schemas.microsoft.com/office/drawing/2014/main" id="{73171BB8-B730-F040-8469-8A96C470AB0E}"/>
              </a:ext>
            </a:extLst>
          </p:cNvPr>
          <p:cNvSpPr>
            <a:spLocks noGrp="1"/>
          </p:cNvSpPr>
          <p:nvPr>
            <p:ph type="title" hasCustomPrompt="1"/>
          </p:nvPr>
        </p:nvSpPr>
        <p:spPr>
          <a:xfrm>
            <a:off x="177449" y="518160"/>
            <a:ext cx="11403471" cy="433739"/>
          </a:xfrm>
          <a:prstGeom prst="rect">
            <a:avLst/>
          </a:prstGeom>
        </p:spPr>
        <p:txBody>
          <a:bodyPr/>
          <a:lstStyle>
            <a:lvl1pPr>
              <a:defRPr sz="2400" b="0" i="0">
                <a:latin typeface="Helvetica Light" panose="020B0403020202020204" pitchFamily="34" charset="0"/>
                <a:ea typeface="Helvetica Light" panose="020B0403020202020204" pitchFamily="34" charset="0"/>
                <a:cs typeface="Arial" charset="0"/>
              </a:defRPr>
            </a:lvl1pPr>
          </a:lstStyle>
          <a:p>
            <a:r>
              <a:rPr lang="en-US"/>
              <a:t>Title</a:t>
            </a:r>
          </a:p>
        </p:txBody>
      </p:sp>
      <p:sp>
        <p:nvSpPr>
          <p:cNvPr id="8" name="Text Placeholder 11">
            <a:extLst>
              <a:ext uri="{FF2B5EF4-FFF2-40B4-BE49-F238E27FC236}">
                <a16:creationId xmlns:a16="http://schemas.microsoft.com/office/drawing/2014/main" id="{ABD51A03-9382-EA4D-9C49-96A53B81500C}"/>
              </a:ext>
            </a:extLst>
          </p:cNvPr>
          <p:cNvSpPr>
            <a:spLocks noGrp="1"/>
          </p:cNvSpPr>
          <p:nvPr>
            <p:ph type="body" sz="quarter" idx="10" hasCustomPrompt="1"/>
          </p:nvPr>
        </p:nvSpPr>
        <p:spPr>
          <a:xfrm>
            <a:off x="177449" y="951900"/>
            <a:ext cx="11403471" cy="378137"/>
          </a:xfrm>
          <a:prstGeom prst="rect">
            <a:avLst/>
          </a:prstGeom>
        </p:spPr>
        <p:txBody>
          <a:bodyPr/>
          <a:lstStyle>
            <a:lvl1pPr marL="0" indent="0">
              <a:buNone/>
              <a:defRPr sz="1400" b="0" i="0">
                <a:solidFill>
                  <a:schemeClr val="tx2"/>
                </a:solidFill>
                <a:latin typeface="Helvetica Light" panose="020B0403020202020204" pitchFamily="34" charset="0"/>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Tree>
    <p:extLst>
      <p:ext uri="{BB962C8B-B14F-4D97-AF65-F5344CB8AC3E}">
        <p14:creationId xmlns:p14="http://schemas.microsoft.com/office/powerpoint/2010/main" val="86001496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Tree>
    <p:extLst>
      <p:ext uri="{BB962C8B-B14F-4D97-AF65-F5344CB8AC3E}">
        <p14:creationId xmlns:p14="http://schemas.microsoft.com/office/powerpoint/2010/main" val="200917946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Title + Cop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3" name="Text Placeholder 2"/>
          <p:cNvSpPr>
            <a:spLocks noGrp="1"/>
          </p:cNvSpPr>
          <p:nvPr>
            <p:ph type="body" sz="quarter" idx="12"/>
          </p:nvPr>
        </p:nvSpPr>
        <p:spPr>
          <a:xfrm>
            <a:off x="177449" y="1634068"/>
            <a:ext cx="11402836" cy="4129617"/>
          </a:xfrm>
          <a:prstGeom prst="rect">
            <a:avLst/>
          </a:prstGeom>
        </p:spPr>
        <p:txBody>
          <a:bodyPr/>
          <a:lstStyle>
            <a:lvl1pPr marL="307840" indent="-228594">
              <a:lnSpc>
                <a:spcPct val="120000"/>
              </a:lnSpc>
              <a:spcBef>
                <a:spcPts val="0"/>
              </a:spcBef>
              <a:buClr>
                <a:schemeClr val="accent1"/>
              </a:buClr>
              <a:buFont typeface="Arial" charset="0"/>
              <a:buChar char="•"/>
              <a:defRPr sz="1400">
                <a:latin typeface="Helvetica Light" panose="020B0403020202020204"/>
              </a:defRPr>
            </a:lvl1pPr>
            <a:lvl2pPr marL="841227" indent="-228594">
              <a:lnSpc>
                <a:spcPct val="120000"/>
              </a:lnSpc>
              <a:spcBef>
                <a:spcPts val="0"/>
              </a:spcBef>
              <a:buClr>
                <a:schemeClr val="accent1"/>
              </a:buClr>
              <a:buFont typeface="Arial" charset="0"/>
              <a:buChar char="•"/>
              <a:defRPr sz="1400">
                <a:latin typeface="Helvetica Light" panose="020B0403020202020204"/>
              </a:defRPr>
            </a:lvl2pPr>
            <a:lvl3pPr marL="1374614" indent="-228594">
              <a:lnSpc>
                <a:spcPct val="120000"/>
              </a:lnSpc>
              <a:spcBef>
                <a:spcPts val="0"/>
              </a:spcBef>
              <a:buClr>
                <a:schemeClr val="accent1"/>
              </a:buClr>
              <a:buFont typeface="Arial" charset="0"/>
              <a:buChar char="•"/>
              <a:defRPr sz="1400">
                <a:latin typeface="Helvetica Light" panose="020B0403020202020204"/>
              </a:defRPr>
            </a:lvl3pPr>
            <a:lvl4pPr marL="1984198" indent="-228594">
              <a:lnSpc>
                <a:spcPct val="120000"/>
              </a:lnSpc>
              <a:spcBef>
                <a:spcPts val="0"/>
              </a:spcBef>
              <a:buClr>
                <a:schemeClr val="accent1"/>
              </a:buClr>
              <a:buFont typeface="Arial" charset="0"/>
              <a:buChar char="•"/>
              <a:defRPr sz="1400">
                <a:latin typeface="Helvetica Light" panose="020B0403020202020204"/>
              </a:defRPr>
            </a:lvl4pPr>
            <a:lvl5pPr marL="2593783" indent="-228594">
              <a:lnSpc>
                <a:spcPct val="120000"/>
              </a:lnSpc>
              <a:spcBef>
                <a:spcPts val="0"/>
              </a:spcBef>
              <a:buClr>
                <a:schemeClr val="accent1"/>
              </a:buClr>
              <a:buFont typeface="Arial" charset="0"/>
              <a:buChar char="•"/>
              <a:defRPr sz="1400">
                <a:latin typeface="Helvetica Light" panose="020B040302020202020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15231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_Black_Alt 2">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solidFill>
                <a:effectLst/>
                <a:uLnTx/>
                <a:uFillTx/>
                <a:latin typeface="+mn-lt"/>
                <a:ea typeface="+mn-ea"/>
                <a:cs typeface="+mn-cs"/>
              </a:rPr>
              <a:t>Harris Insights &amp; Analytics, A Stagwell LLC Company © 2018</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2684" y="256578"/>
            <a:ext cx="2262131" cy="466573"/>
          </a:xfrm>
          <a:prstGeom prst="rect">
            <a:avLst/>
          </a:prstGeom>
        </p:spPr>
      </p:pic>
    </p:spTree>
    <p:extLst>
      <p:ext uri="{BB962C8B-B14F-4D97-AF65-F5344CB8AC3E}">
        <p14:creationId xmlns:p14="http://schemas.microsoft.com/office/powerpoint/2010/main" val="405845612"/>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Title + Copy w Header">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6032"/>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91"/>
            <a:ext cx="11402836" cy="4311237"/>
          </a:xfrm>
          <a:prstGeom prst="rect">
            <a:avLst/>
          </a:prstGeom>
        </p:spPr>
        <p:txBody>
          <a:bodyPr/>
          <a:lstStyle>
            <a:lvl1pPr marL="228594" marR="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3185621368"/>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Title + 2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66888639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Title + 2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48822184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Title + 4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8" hasCustomPrompt="1"/>
          </p:nvPr>
        </p:nvSpPr>
        <p:spPr>
          <a:xfrm>
            <a:off x="6073504" y="334433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7" name="Text Placeholder 2"/>
          <p:cNvSpPr>
            <a:spLocks noGrp="1"/>
          </p:cNvSpPr>
          <p:nvPr>
            <p:ph type="body" sz="quarter" idx="19"/>
          </p:nvPr>
        </p:nvSpPr>
        <p:spPr>
          <a:xfrm>
            <a:off x="6073503"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84053388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Title + 2 copy blocks + 1 photo">
    <p:spTree>
      <p:nvGrpSpPr>
        <p:cNvPr id="1" name=""/>
        <p:cNvGrpSpPr/>
        <p:nvPr/>
      </p:nvGrpSpPr>
      <p:grpSpPr>
        <a:xfrm>
          <a:off x="0" y="0"/>
          <a:ext cx="0" cy="0"/>
          <a:chOff x="0" y="0"/>
          <a:chExt cx="0" cy="0"/>
        </a:xfrm>
      </p:grpSpPr>
      <p:sp>
        <p:nvSpPr>
          <p:cNvPr id="4" name="Picture Placeholder 3"/>
          <p:cNvSpPr>
            <a:spLocks noGrp="1"/>
          </p:cNvSpPr>
          <p:nvPr>
            <p:ph type="pic" sz="quarter" idx="18"/>
          </p:nvPr>
        </p:nvSpPr>
        <p:spPr>
          <a:xfrm>
            <a:off x="6076951" y="1634067"/>
            <a:ext cx="5503333" cy="4900084"/>
          </a:xfrm>
          <a:prstGeom prst="rect">
            <a:avLst/>
          </a:prstGeom>
        </p:spPr>
        <p:txBody>
          <a:bodyPr/>
          <a:lstStyle>
            <a:lvl1pPr>
              <a:defRPr>
                <a:latin typeface="Helvetica Light" panose="020B0403020202020204"/>
              </a:defRPr>
            </a:lvl1pPr>
          </a:lstStyle>
          <a:p>
            <a:endParaRPr lang="en-US"/>
          </a:p>
        </p:txBody>
      </p:sp>
      <p:sp>
        <p:nvSpPr>
          <p:cNvPr id="16" name="Text Placeholder 15"/>
          <p:cNvSpPr>
            <a:spLocks noGrp="1"/>
          </p:cNvSpPr>
          <p:nvPr>
            <p:ph type="body" sz="quarter" idx="11" hasCustomPrompt="1"/>
          </p:nvPr>
        </p:nvSpPr>
        <p:spPr>
          <a:xfrm>
            <a:off x="177448"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61334028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Title + 3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latin typeface="Helvetica Light" panose="020B0403020202020204"/>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6" y="4638642"/>
            <a:ext cx="11402836"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5" y="5123164"/>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254263674"/>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Title + 3 copy blocks 3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353568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6" name="Text Placeholder 2"/>
          <p:cNvSpPr>
            <a:spLocks noGrp="1"/>
          </p:cNvSpPr>
          <p:nvPr>
            <p:ph type="body" sz="quarter" idx="13"/>
          </p:nvPr>
        </p:nvSpPr>
        <p:spPr>
          <a:xfrm>
            <a:off x="177447"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4111343" y="1634067"/>
            <a:ext cx="353568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5"/>
          </p:nvPr>
        </p:nvSpPr>
        <p:spPr>
          <a:xfrm>
            <a:off x="4111341"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6" hasCustomPrompt="1"/>
          </p:nvPr>
        </p:nvSpPr>
        <p:spPr>
          <a:xfrm>
            <a:off x="8045240" y="1634067"/>
            <a:ext cx="353568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7" name="Text Placeholder 2"/>
          <p:cNvSpPr>
            <a:spLocks noGrp="1"/>
          </p:cNvSpPr>
          <p:nvPr>
            <p:ph type="body" sz="quarter" idx="17"/>
          </p:nvPr>
        </p:nvSpPr>
        <p:spPr>
          <a:xfrm>
            <a:off x="8045239"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02796130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4" name="Picture Placeholder 3"/>
          <p:cNvSpPr>
            <a:spLocks noGrp="1"/>
          </p:cNvSpPr>
          <p:nvPr>
            <p:ph type="pic" sz="quarter" idx="12"/>
          </p:nvPr>
        </p:nvSpPr>
        <p:spPr>
          <a:xfrm>
            <a:off x="177801" y="1543051"/>
            <a:ext cx="11402484" cy="4857749"/>
          </a:xfrm>
          <a:prstGeom prst="rect">
            <a:avLst/>
          </a:prstGeom>
        </p:spPr>
        <p:txBody>
          <a:bodyPr/>
          <a:lstStyle>
            <a:lvl1pPr>
              <a:defRPr>
                <a:latin typeface="Helvetica Light" panose="020B0403020202020204"/>
              </a:defRPr>
            </a:lvl1pPr>
          </a:lstStyle>
          <a:p>
            <a:endParaRPr lang="en-US"/>
          </a:p>
        </p:txBody>
      </p:sp>
    </p:spTree>
    <p:extLst>
      <p:ext uri="{BB962C8B-B14F-4D97-AF65-F5344CB8AC3E}">
        <p14:creationId xmlns:p14="http://schemas.microsoft.com/office/powerpoint/2010/main" val="72904187"/>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1/2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000" b="0" baseline="0">
                <a:latin typeface="Helvetica Light" panose="020B0403020202020204"/>
                <a:ea typeface="Helvetica Light" panose="020B0403020202020204"/>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858569"/>
          </a:xfrm>
          <a:prstGeom prst="rect">
            <a:avLst/>
          </a:prstGeom>
        </p:spPr>
        <p:txBody>
          <a:bodyPr/>
          <a:lstStyle>
            <a:lvl1pPr marL="0" indent="0">
              <a:buNone/>
              <a:defRPr sz="1400">
                <a:solidFill>
                  <a:schemeClr val="tx2"/>
                </a:solidFill>
                <a:latin typeface="Helvetica Light" panose="020B0403020202020204"/>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7" name="Text Placeholder 6"/>
          <p:cNvSpPr>
            <a:spLocks noGrp="1"/>
          </p:cNvSpPr>
          <p:nvPr>
            <p:ph type="body" sz="quarter" idx="12"/>
          </p:nvPr>
        </p:nvSpPr>
        <p:spPr>
          <a:xfrm>
            <a:off x="6051552" y="518585"/>
            <a:ext cx="5538193" cy="6106225"/>
          </a:xfrm>
          <a:prstGeom prst="rect">
            <a:avLst/>
          </a:prstGeom>
        </p:spPr>
        <p:txBody>
          <a:bodyPr/>
          <a:lstStyle>
            <a:lvl1pPr>
              <a:buClr>
                <a:schemeClr val="accent1"/>
              </a:buClr>
              <a:defRPr sz="1400" baseline="0">
                <a:latin typeface="Helvetica Light" panose="020B0403020202020204"/>
              </a:defRPr>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a:p>
            <a:pPr lvl="0"/>
            <a:r>
              <a:rPr lang="en-US"/>
              <a:t>Click to edit Master text styles</a:t>
            </a:r>
          </a:p>
          <a:p>
            <a:pPr lvl="0"/>
            <a:r>
              <a:rPr lang="en-US"/>
              <a:t>Click to edit Master text styles</a:t>
            </a:r>
          </a:p>
        </p:txBody>
      </p:sp>
    </p:spTree>
    <p:extLst>
      <p:ext uri="{BB962C8B-B14F-4D97-AF65-F5344CB8AC3E}">
        <p14:creationId xmlns:p14="http://schemas.microsoft.com/office/powerpoint/2010/main" val="707850772"/>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1/2 header + copy + photo">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6083300" y="518584"/>
            <a:ext cx="5486400" cy="6129867"/>
          </a:xfrm>
          <a:prstGeom prst="rect">
            <a:avLst/>
          </a:prstGeom>
        </p:spPr>
        <p:txBody>
          <a:bodyPr/>
          <a:lstStyle>
            <a:lvl1pPr>
              <a:defRPr>
                <a:latin typeface="Helvetica Light" panose="020B0403020202020204"/>
              </a:defRPr>
            </a:lvl1pPr>
          </a:lstStyle>
          <a:p>
            <a:endParaRPr lang="en-US"/>
          </a:p>
        </p:txBody>
      </p:sp>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000" b="0" baseline="0">
                <a:latin typeface="Helvetica Light" panose="020B0403020202020204"/>
                <a:ea typeface="Helvetica Light" panose="020B0403020202020204"/>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378137"/>
          </a:xfrm>
          <a:prstGeom prst="rect">
            <a:avLst/>
          </a:prstGeom>
        </p:spPr>
        <p:txBody>
          <a:bodyPr/>
          <a:lstStyle>
            <a:lvl1pPr marL="0" indent="0">
              <a:buNone/>
              <a:defRPr sz="1400">
                <a:solidFill>
                  <a:schemeClr val="tx2"/>
                </a:solidFill>
                <a:latin typeface="Helvetica Light" panose="020B0403020202020204"/>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9" name="Text Placeholder 2"/>
          <p:cNvSpPr>
            <a:spLocks noGrp="1"/>
          </p:cNvSpPr>
          <p:nvPr>
            <p:ph type="body" sz="quarter" idx="12" hasCustomPrompt="1"/>
          </p:nvPr>
        </p:nvSpPr>
        <p:spPr>
          <a:xfrm>
            <a:off x="177448" y="2015073"/>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3"/>
          </p:nvPr>
        </p:nvSpPr>
        <p:spPr>
          <a:xfrm>
            <a:off x="177448" y="2499595"/>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1" name="Text Placeholder 2"/>
          <p:cNvSpPr>
            <a:spLocks noGrp="1"/>
          </p:cNvSpPr>
          <p:nvPr>
            <p:ph type="body" sz="quarter" idx="16" hasCustomPrompt="1"/>
          </p:nvPr>
        </p:nvSpPr>
        <p:spPr>
          <a:xfrm>
            <a:off x="177447" y="348286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2" name="Text Placeholder 2"/>
          <p:cNvSpPr>
            <a:spLocks noGrp="1"/>
          </p:cNvSpPr>
          <p:nvPr>
            <p:ph type="body" sz="quarter" idx="17"/>
          </p:nvPr>
        </p:nvSpPr>
        <p:spPr>
          <a:xfrm>
            <a:off x="177447" y="39673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8" hasCustomPrompt="1"/>
          </p:nvPr>
        </p:nvSpPr>
        <p:spPr>
          <a:xfrm>
            <a:off x="177447" y="4961201"/>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9"/>
          </p:nvPr>
        </p:nvSpPr>
        <p:spPr>
          <a:xfrm>
            <a:off x="177447" y="5445723"/>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0209802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spcBef>
                <a:spcPts val="0"/>
              </a:spcBef>
              <a:buNone/>
              <a:defRPr sz="5600">
                <a:solidFill>
                  <a:schemeClr val="tx1"/>
                </a:solidFill>
                <a:latin typeface="+mn-lt"/>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Arial" panose="020B0604020202020204"/>
                <a:ea typeface="+mn-ea"/>
                <a:cs typeface="+mn-cs"/>
              </a:rPr>
              <a:t>Harris Insights &amp; Analytics, A Stagwell LLC Company © 2018</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2683" y="462225"/>
            <a:ext cx="3972853" cy="819416"/>
          </a:xfrm>
          <a:prstGeom prst="rect">
            <a:avLst/>
          </a:prstGeom>
        </p:spPr>
      </p:pic>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spTree>
    <p:extLst>
      <p:ext uri="{BB962C8B-B14F-4D97-AF65-F5344CB8AC3E}">
        <p14:creationId xmlns:p14="http://schemas.microsoft.com/office/powerpoint/2010/main" val="409836541"/>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1_1/3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000" b="0" baseline="0">
                <a:latin typeface="Helvetica Light" panose="020B0403020202020204"/>
                <a:ea typeface="Helvetica Light" panose="020B0403020202020204"/>
                <a:cs typeface="Arial" charset="0"/>
              </a:defRPr>
            </a:lvl1pPr>
          </a:lstStyle>
          <a:p>
            <a:r>
              <a:rPr lang="en-US"/>
              <a:t>TITLE</a:t>
            </a:r>
            <a:br>
              <a:rPr lang="en-US"/>
            </a:br>
            <a:endParaRPr lang="en-US"/>
          </a:p>
        </p:txBody>
      </p:sp>
      <p:sp>
        <p:nvSpPr>
          <p:cNvPr id="4" name="Text Placeholder 11"/>
          <p:cNvSpPr>
            <a:spLocks noGrp="1"/>
          </p:cNvSpPr>
          <p:nvPr>
            <p:ph type="body" sz="quarter" idx="10" hasCustomPrompt="1"/>
          </p:nvPr>
        </p:nvSpPr>
        <p:spPr>
          <a:xfrm>
            <a:off x="177448" y="1332904"/>
            <a:ext cx="3560064" cy="750539"/>
          </a:xfrm>
          <a:prstGeom prst="rect">
            <a:avLst/>
          </a:prstGeom>
        </p:spPr>
        <p:txBody>
          <a:bodyPr/>
          <a:lstStyle>
            <a:lvl1pPr marL="0" indent="0">
              <a:buNone/>
              <a:defRPr sz="1400">
                <a:solidFill>
                  <a:schemeClr val="tx2"/>
                </a:solidFill>
                <a:latin typeface="Helvetica Light" panose="020B0403020202020204"/>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5"/>
          <p:cNvSpPr>
            <a:spLocks noGrp="1"/>
          </p:cNvSpPr>
          <p:nvPr>
            <p:ph type="body" sz="quarter" idx="15"/>
          </p:nvPr>
        </p:nvSpPr>
        <p:spPr>
          <a:xfrm>
            <a:off x="4102100" y="518584"/>
            <a:ext cx="7467600" cy="6129867"/>
          </a:xfrm>
          <a:prstGeom prst="rect">
            <a:avLst/>
          </a:prstGeom>
        </p:spPr>
        <p:txBody>
          <a:bodyPr/>
          <a:lstStyle>
            <a:lvl1pPr>
              <a:buClr>
                <a:schemeClr val="accent1"/>
              </a:buClr>
              <a:defRPr sz="1400">
                <a:latin typeface="Helvetica Light" panose="020B0403020202020204"/>
              </a:defRPr>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p:txBody>
      </p:sp>
    </p:spTree>
    <p:extLst>
      <p:ext uri="{BB962C8B-B14F-4D97-AF65-F5344CB8AC3E}">
        <p14:creationId xmlns:p14="http://schemas.microsoft.com/office/powerpoint/2010/main" val="804738893"/>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2_1/3 header + photo + copy">
    <p:spTree>
      <p:nvGrpSpPr>
        <p:cNvPr id="1" name=""/>
        <p:cNvGrpSpPr/>
        <p:nvPr/>
      </p:nvGrpSpPr>
      <p:grpSpPr>
        <a:xfrm>
          <a:off x="0" y="0"/>
          <a:ext cx="0" cy="0"/>
          <a:chOff x="0" y="0"/>
          <a:chExt cx="0" cy="0"/>
        </a:xfrm>
      </p:grpSpPr>
      <p:sp>
        <p:nvSpPr>
          <p:cNvPr id="7" name="Picture Placeholder 7"/>
          <p:cNvSpPr>
            <a:spLocks noGrp="1"/>
          </p:cNvSpPr>
          <p:nvPr>
            <p:ph type="pic" sz="quarter" idx="14"/>
          </p:nvPr>
        </p:nvSpPr>
        <p:spPr>
          <a:xfrm>
            <a:off x="4101732" y="518160"/>
            <a:ext cx="7467969" cy="6129867"/>
          </a:xfrm>
          <a:prstGeom prst="rect">
            <a:avLst/>
          </a:prstGeom>
        </p:spPr>
        <p:txBody>
          <a:bodyPr/>
          <a:lstStyle>
            <a:lvl1pPr>
              <a:defRPr>
                <a:latin typeface="Helvetica Light" panose="020B0403020202020204"/>
              </a:defRPr>
            </a:lvl1pPr>
          </a:lstStyle>
          <a:p>
            <a:endParaRPr lang="en-US"/>
          </a:p>
        </p:txBody>
      </p:sp>
      <p:sp>
        <p:nvSpPr>
          <p:cNvPr id="2" name="Text Placeholder 15"/>
          <p:cNvSpPr>
            <a:spLocks noGrp="1"/>
          </p:cNvSpPr>
          <p:nvPr>
            <p:ph type="body" sz="quarter" idx="11" hasCustomPrompt="1"/>
          </p:nvPr>
        </p:nvSpPr>
        <p:spPr>
          <a:xfrm>
            <a:off x="177445" y="265587"/>
            <a:ext cx="36576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000" b="0" baseline="0">
                <a:latin typeface="Helvetica Light" panose="020B0403020202020204"/>
                <a:ea typeface="Helvetica Light" panose="020B0403020202020204"/>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3560064" cy="378137"/>
          </a:xfrm>
          <a:prstGeom prst="rect">
            <a:avLst/>
          </a:prstGeom>
        </p:spPr>
        <p:txBody>
          <a:bodyPr/>
          <a:lstStyle>
            <a:lvl1pPr marL="0" indent="0">
              <a:buNone/>
              <a:defRPr sz="1400">
                <a:solidFill>
                  <a:schemeClr val="tx2"/>
                </a:solidFill>
                <a:latin typeface="Helvetica Light" panose="020B0403020202020204"/>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2"/>
          <p:cNvSpPr>
            <a:spLocks noGrp="1"/>
          </p:cNvSpPr>
          <p:nvPr>
            <p:ph type="body" sz="quarter" idx="12" hasCustomPrompt="1"/>
          </p:nvPr>
        </p:nvSpPr>
        <p:spPr>
          <a:xfrm>
            <a:off x="177448" y="2110323"/>
            <a:ext cx="353568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8" name="Text Placeholder 2"/>
          <p:cNvSpPr>
            <a:spLocks noGrp="1"/>
          </p:cNvSpPr>
          <p:nvPr>
            <p:ph type="body" sz="quarter" idx="13"/>
          </p:nvPr>
        </p:nvSpPr>
        <p:spPr>
          <a:xfrm>
            <a:off x="177447" y="2594845"/>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9" name="Text Placeholder 2"/>
          <p:cNvSpPr>
            <a:spLocks noGrp="1"/>
          </p:cNvSpPr>
          <p:nvPr>
            <p:ph type="body" sz="quarter" idx="18" hasCustomPrompt="1"/>
          </p:nvPr>
        </p:nvSpPr>
        <p:spPr>
          <a:xfrm>
            <a:off x="177448" y="4038059"/>
            <a:ext cx="353568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9"/>
          </p:nvPr>
        </p:nvSpPr>
        <p:spPr>
          <a:xfrm>
            <a:off x="177447" y="4522581"/>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83699423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1_Case Study">
    <p:spTree>
      <p:nvGrpSpPr>
        <p:cNvPr id="1" name=""/>
        <p:cNvGrpSpPr/>
        <p:nvPr/>
      </p:nvGrpSpPr>
      <p:grpSpPr>
        <a:xfrm>
          <a:off x="0" y="0"/>
          <a:ext cx="0" cy="0"/>
          <a:chOff x="0" y="0"/>
          <a:chExt cx="0" cy="0"/>
        </a:xfrm>
      </p:grpSpPr>
      <p:sp>
        <p:nvSpPr>
          <p:cNvPr id="3" name="Rectangle 2"/>
          <p:cNvSpPr/>
          <p:nvPr userDrawn="1"/>
        </p:nvSpPr>
        <p:spPr>
          <a:xfrm>
            <a:off x="0" y="-1"/>
            <a:ext cx="3904341" cy="6858001"/>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Helvetica Light" panose="020B0403020202020204"/>
              <a:ea typeface="+mn-ea"/>
              <a:cs typeface="+mn-cs"/>
            </a:endParaRPr>
          </a:p>
        </p:txBody>
      </p:sp>
      <p:sp>
        <p:nvSpPr>
          <p:cNvPr id="5" name="Text Placeholder 4"/>
          <p:cNvSpPr>
            <a:spLocks noGrp="1"/>
          </p:cNvSpPr>
          <p:nvPr>
            <p:ph type="body" sz="quarter" idx="10" hasCustomPrompt="1"/>
          </p:nvPr>
        </p:nvSpPr>
        <p:spPr>
          <a:xfrm>
            <a:off x="177447" y="703892"/>
            <a:ext cx="3218895" cy="1219200"/>
          </a:xfrm>
          <a:prstGeom prst="rect">
            <a:avLst/>
          </a:prstGeom>
        </p:spPr>
        <p:txBody>
          <a:bodyPr/>
          <a:lstStyle>
            <a:lvl1pPr marL="0" indent="0">
              <a:buNone/>
              <a:defRPr sz="2400" b="0">
                <a:latin typeface="Helvetica Light" panose="020B0403020202020204"/>
              </a:defRPr>
            </a:lvl1pPr>
          </a:lstStyle>
          <a:p>
            <a:pPr lvl="0"/>
            <a:r>
              <a:rPr lang="en-US"/>
              <a:t>CASE STUDY TITLE</a:t>
            </a:r>
          </a:p>
        </p:txBody>
      </p:sp>
      <p:sp>
        <p:nvSpPr>
          <p:cNvPr id="6"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14" name="Rectangle 13"/>
          <p:cNvSpPr/>
          <p:nvPr userDrawn="1"/>
        </p:nvSpPr>
        <p:spPr>
          <a:xfrm>
            <a:off x="3904342" y="0"/>
            <a:ext cx="177447" cy="6858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Helvetica Light" panose="020B0403020202020204"/>
              <a:ea typeface="+mn-ea"/>
              <a:cs typeface="+mn-cs"/>
            </a:endParaRPr>
          </a:p>
        </p:txBody>
      </p:sp>
      <p:sp>
        <p:nvSpPr>
          <p:cNvPr id="19" name="TextBox 18"/>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Helvetica Light" panose="020B0403020202020204"/>
                <a:ea typeface="+mn-ea"/>
                <a:cs typeface="+mn-cs"/>
              </a:rPr>
              <a:t>Harris Insights &amp; Analytics LLC, A </a:t>
            </a:r>
            <a:r>
              <a:rPr kumimoji="0" lang="en-US" sz="600" b="0" i="0" u="none" strike="noStrike" kern="1200" cap="none" spc="0" normalizeH="0" baseline="0" noProof="0" err="1">
                <a:ln>
                  <a:noFill/>
                </a:ln>
                <a:solidFill>
                  <a:srgbClr val="7F7F7F"/>
                </a:solidFill>
                <a:effectLst/>
                <a:uLnTx/>
                <a:uFillTx/>
                <a:latin typeface="Helvetica Light" panose="020B0403020202020204"/>
                <a:ea typeface="+mn-ea"/>
                <a:cs typeface="+mn-cs"/>
              </a:rPr>
              <a:t>Stagwell</a:t>
            </a:r>
            <a:r>
              <a:rPr kumimoji="0" lang="en-US" sz="600" b="0" i="0" u="none" strike="noStrike" kern="1200" cap="none" spc="0" normalizeH="0" baseline="0" noProof="0">
                <a:ln>
                  <a:noFill/>
                </a:ln>
                <a:solidFill>
                  <a:srgbClr val="7F7F7F"/>
                </a:solidFill>
                <a:effectLst/>
                <a:uLnTx/>
                <a:uFillTx/>
                <a:latin typeface="Helvetica Light" panose="020B0403020202020204"/>
                <a:ea typeface="+mn-ea"/>
                <a:cs typeface="+mn-cs"/>
              </a:rPr>
              <a:t> Company © 2020</a:t>
            </a:r>
          </a:p>
        </p:txBody>
      </p:sp>
    </p:spTree>
    <p:extLst>
      <p:ext uri="{BB962C8B-B14F-4D97-AF65-F5344CB8AC3E}">
        <p14:creationId xmlns:p14="http://schemas.microsoft.com/office/powerpoint/2010/main" val="16559074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type="title" preserve="1">
  <p:cSld name="Title Slide_White">
    <p:bg>
      <p:bgPr>
        <a:solidFill>
          <a:schemeClr val="bg1"/>
        </a:solidFill>
        <a:effectLst/>
      </p:bgPr>
    </p:bg>
    <p:spTree>
      <p:nvGrpSpPr>
        <p:cNvPr id="1" name=""/>
        <p:cNvGrpSpPr/>
        <p:nvPr/>
      </p:nvGrpSpPr>
      <p:grpSpPr>
        <a:xfrm>
          <a:off x="0" y="0"/>
          <a:ext cx="0" cy="0"/>
          <a:chOff x="0" y="0"/>
          <a:chExt cx="0" cy="0"/>
        </a:xfrm>
      </p:grpSpPr>
      <p:pic>
        <p:nvPicPr>
          <p:cNvPr id="102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42F7A1D3-0444-49DD-BE71-61E0CFD099EC}"/>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91764" y="462225"/>
            <a:ext cx="3874811" cy="8010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Helvetica Light" panose="020B0403020202020204"/>
              </a:defRPr>
            </a:lvl1pPr>
          </a:lstStyle>
          <a:p>
            <a:r>
              <a:rPr lang="en-US"/>
              <a:t>Presentation Title</a:t>
            </a:r>
          </a:p>
        </p:txBody>
      </p:sp>
      <p:sp>
        <p:nvSpPr>
          <p:cNvPr id="3"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tx1"/>
                </a:solidFill>
                <a:latin typeface="Helvetica Light" panose="020B0403020202020204"/>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Helvetica Light" panose="020B0403020202020204"/>
                <a:ea typeface="+mn-ea"/>
                <a:cs typeface="+mn-cs"/>
              </a:rPr>
              <a:t>Harris Insights &amp; Analytics LLC, A </a:t>
            </a:r>
            <a:r>
              <a:rPr kumimoji="0" lang="en-US" sz="600" b="0" i="0" u="none" strike="noStrike" kern="1200" cap="none" spc="0" normalizeH="0" baseline="0" noProof="0" err="1">
                <a:ln>
                  <a:noFill/>
                </a:ln>
                <a:solidFill>
                  <a:srgbClr val="7F7F7F"/>
                </a:solidFill>
                <a:effectLst/>
                <a:uLnTx/>
                <a:uFillTx/>
                <a:latin typeface="Helvetica Light" panose="020B0403020202020204"/>
                <a:ea typeface="+mn-ea"/>
                <a:cs typeface="+mn-cs"/>
              </a:rPr>
              <a:t>Stagwell</a:t>
            </a:r>
            <a:r>
              <a:rPr kumimoji="0" lang="en-US" sz="600" b="0" i="0" u="none" strike="noStrike" kern="1200" cap="none" spc="0" normalizeH="0" baseline="0" noProof="0">
                <a:ln>
                  <a:noFill/>
                </a:ln>
                <a:solidFill>
                  <a:srgbClr val="7F7F7F"/>
                </a:solidFill>
                <a:effectLst/>
                <a:uLnTx/>
                <a:uFillTx/>
                <a:latin typeface="Helvetica Light" panose="020B0403020202020204"/>
                <a:ea typeface="+mn-ea"/>
                <a:cs typeface="+mn-cs"/>
              </a:rPr>
              <a:t> Company © 2020</a:t>
            </a:r>
          </a:p>
        </p:txBody>
      </p:sp>
    </p:spTree>
    <p:extLst>
      <p:ext uri="{BB962C8B-B14F-4D97-AF65-F5344CB8AC3E}">
        <p14:creationId xmlns:p14="http://schemas.microsoft.com/office/powerpoint/2010/main" val="334624440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reserve="1" userDrawn="1">
  <p:cSld name="Title Slide_Black">
    <p:bg>
      <p:bgPr>
        <a:solidFill>
          <a:schemeClr val="tx1"/>
        </a:solidFill>
        <a:effectLst/>
      </p:bgPr>
    </p:bg>
    <p:spTree>
      <p:nvGrpSpPr>
        <p:cNvPr id="1" name=""/>
        <p:cNvGrpSpPr/>
        <p:nvPr/>
      </p:nvGrpSpPr>
      <p:grpSpPr>
        <a:xfrm>
          <a:off x="0" y="0"/>
          <a:ext cx="0" cy="0"/>
          <a:chOff x="0" y="0"/>
          <a:chExt cx="0" cy="0"/>
        </a:xfrm>
      </p:grpSpPr>
      <p:pic>
        <p:nvPicPr>
          <p:cNvPr id="2050" name="Picture 2" descr="Harris Poll Logo Lockup Descriptor-primary-white.png">
            <a:extLst>
              <a:ext uri="{FF2B5EF4-FFF2-40B4-BE49-F238E27FC236}">
                <a16:creationId xmlns:a16="http://schemas.microsoft.com/office/drawing/2014/main" id="{DF89AB61-3578-44DB-9961-3E94119FD181}"/>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02685" y="448177"/>
            <a:ext cx="3955057" cy="8157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302685" y="6581678"/>
            <a:ext cx="2182649" cy="276999"/>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Helvetica Light" panose="020B0403020202020204"/>
                <a:ea typeface="+mn-ea"/>
                <a:cs typeface="+mn-cs"/>
              </a:rPr>
              <a:t>Stagwell</a:t>
            </a: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 Company © 2020</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endParaRPr>
          </a:p>
        </p:txBody>
      </p:sp>
      <p:sp>
        <p:nvSpPr>
          <p:cNvPr id="6"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Helvetica Light" panose="020B0403020202020204"/>
              </a:defRPr>
            </a:lvl1pPr>
          </a:lstStyle>
          <a:p>
            <a:r>
              <a:rPr lang="en-US"/>
              <a:t>Presentation Title</a:t>
            </a:r>
          </a:p>
        </p:txBody>
      </p:sp>
      <p:sp>
        <p:nvSpPr>
          <p:cNvPr id="8"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bg1"/>
                </a:solidFill>
                <a:latin typeface="Helvetica Light" panose="020B0403020202020204"/>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Tree>
    <p:extLst>
      <p:ext uri="{BB962C8B-B14F-4D97-AF65-F5344CB8AC3E}">
        <p14:creationId xmlns:p14="http://schemas.microsoft.com/office/powerpoint/2010/main" val="71179149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type="title" preserve="1">
  <p:cSld name="Title Slide_White_Alt 2">
    <p:bg>
      <p:bgPr>
        <a:solidFill>
          <a:schemeClr val="bg1"/>
        </a:solidFill>
        <a:effectLst/>
      </p:bgPr>
    </p:bg>
    <p:spTree>
      <p:nvGrpSpPr>
        <p:cNvPr id="1" name=""/>
        <p:cNvGrpSpPr/>
        <p:nvPr/>
      </p:nvGrpSpPr>
      <p:grpSpPr>
        <a:xfrm>
          <a:off x="0" y="0"/>
          <a:ext cx="0" cy="0"/>
          <a:chOff x="0" y="0"/>
          <a:chExt cx="0" cy="0"/>
        </a:xfrm>
      </p:grpSpPr>
      <p:pic>
        <p:nvPicPr>
          <p:cNvPr id="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B8906F2C-D2B1-455D-AF8D-D98414398110}"/>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87099" y="256578"/>
            <a:ext cx="2262131" cy="4676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Helvetica Light" panose="020B0403020202020204"/>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tx1"/>
                </a:solidFill>
                <a:latin typeface="Helvetica Light" panose="020B0403020202020204"/>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Helvetica Light" panose="020B0403020202020204"/>
                <a:ea typeface="+mn-ea"/>
                <a:cs typeface="+mn-cs"/>
              </a:rPr>
              <a:t>Harris Insights &amp; Analytics LLC, A </a:t>
            </a:r>
            <a:r>
              <a:rPr kumimoji="0" lang="en-US" sz="600" b="0" i="0" u="none" strike="noStrike" kern="1200" cap="none" spc="0" normalizeH="0" baseline="0" noProof="0" err="1">
                <a:ln>
                  <a:noFill/>
                </a:ln>
                <a:solidFill>
                  <a:srgbClr val="7F7F7F"/>
                </a:solidFill>
                <a:effectLst/>
                <a:uLnTx/>
                <a:uFillTx/>
                <a:latin typeface="Helvetica Light" panose="020B0403020202020204"/>
                <a:ea typeface="+mn-ea"/>
                <a:cs typeface="+mn-cs"/>
              </a:rPr>
              <a:t>Stagwell</a:t>
            </a:r>
            <a:r>
              <a:rPr kumimoji="0" lang="en-US" sz="600" b="0" i="0" u="none" strike="noStrike" kern="1200" cap="none" spc="0" normalizeH="0" baseline="0" noProof="0">
                <a:ln>
                  <a:noFill/>
                </a:ln>
                <a:solidFill>
                  <a:srgbClr val="7F7F7F"/>
                </a:solidFill>
                <a:effectLst/>
                <a:uLnTx/>
                <a:uFillTx/>
                <a:latin typeface="Helvetica Light" panose="020B0403020202020204"/>
                <a:ea typeface="+mn-ea"/>
                <a:cs typeface="+mn-cs"/>
              </a:rPr>
              <a:t> Company © 2020</a:t>
            </a:r>
          </a:p>
        </p:txBody>
      </p:sp>
    </p:spTree>
    <p:extLst>
      <p:ext uri="{BB962C8B-B14F-4D97-AF65-F5344CB8AC3E}">
        <p14:creationId xmlns:p14="http://schemas.microsoft.com/office/powerpoint/2010/main" val="33167602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type="title" preserve="1">
  <p:cSld name="Title Slide_Black_Alt 2">
    <p:bg>
      <p:bgPr>
        <a:solidFill>
          <a:schemeClr val="tx1"/>
        </a:solidFill>
        <a:effectLst/>
      </p:bgPr>
    </p:bg>
    <p:spTree>
      <p:nvGrpSpPr>
        <p:cNvPr id="1" name=""/>
        <p:cNvGrpSpPr/>
        <p:nvPr/>
      </p:nvGrpSpPr>
      <p:grpSpPr>
        <a:xfrm>
          <a:off x="0" y="0"/>
          <a:ext cx="0" cy="0"/>
          <a:chOff x="0" y="0"/>
          <a:chExt cx="0" cy="0"/>
        </a:xfrm>
      </p:grpSpPr>
      <p:pic>
        <p:nvPicPr>
          <p:cNvPr id="6" name="Picture 2" descr="Harris Poll Logo Lockup Descriptor-primary-white.png">
            <a:extLst>
              <a:ext uri="{FF2B5EF4-FFF2-40B4-BE49-F238E27FC236}">
                <a16:creationId xmlns:a16="http://schemas.microsoft.com/office/drawing/2014/main" id="{D4113F94-8EDB-4987-A5F6-F4C3F05D16DF}"/>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15920" y="256578"/>
            <a:ext cx="2262173" cy="4665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Helvetica Light" panose="020B0403020202020204"/>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bg1"/>
                </a:solidFill>
                <a:latin typeface="Helvetica Light" panose="020B0403020202020204"/>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Helvetica Light" panose="020B0403020202020204"/>
                <a:ea typeface="+mn-ea"/>
                <a:cs typeface="+mn-cs"/>
              </a:rPr>
              <a:t>Stagwell</a:t>
            </a: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 Company © 2020</a:t>
            </a:r>
          </a:p>
        </p:txBody>
      </p:sp>
    </p:spTree>
    <p:extLst>
      <p:ext uri="{BB962C8B-B14F-4D97-AF65-F5344CB8AC3E}">
        <p14:creationId xmlns:p14="http://schemas.microsoft.com/office/powerpoint/2010/main" val="1154024747"/>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b"/>
          <a:lstStyle>
            <a:lvl1pPr algn="l">
              <a:defRPr sz="5600" b="1">
                <a:solidFill>
                  <a:schemeClr val="accent1"/>
                </a:solidFill>
                <a:latin typeface="Helvetica Light" panose="020B0403020202020204"/>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spcBef>
                <a:spcPts val="0"/>
              </a:spcBef>
              <a:buNone/>
              <a:defRPr sz="5600">
                <a:solidFill>
                  <a:schemeClr val="tx1"/>
                </a:solidFill>
                <a:latin typeface="Helvetica Light" panose="020B0403020202020204"/>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Helvetica Light" panose="020B0403020202020204"/>
                <a:ea typeface="+mn-ea"/>
                <a:cs typeface="+mn-cs"/>
              </a:rPr>
              <a:t>Harris Insights &amp; Analytics LLC, A </a:t>
            </a:r>
            <a:r>
              <a:rPr kumimoji="0" lang="en-US" sz="600" b="0" i="0" u="none" strike="noStrike" kern="1200" cap="none" spc="0" normalizeH="0" baseline="0" noProof="0" err="1">
                <a:ln>
                  <a:noFill/>
                </a:ln>
                <a:solidFill>
                  <a:srgbClr val="7F7F7F"/>
                </a:solidFill>
                <a:effectLst/>
                <a:uLnTx/>
                <a:uFillTx/>
                <a:latin typeface="Helvetica Light" panose="020B0403020202020204"/>
                <a:ea typeface="+mn-ea"/>
                <a:cs typeface="+mn-cs"/>
              </a:rPr>
              <a:t>Stagwell</a:t>
            </a:r>
            <a:r>
              <a:rPr kumimoji="0" lang="en-US" sz="600" b="0" i="0" u="none" strike="noStrike" kern="1200" cap="none" spc="0" normalizeH="0" baseline="0" noProof="0">
                <a:ln>
                  <a:noFill/>
                </a:ln>
                <a:solidFill>
                  <a:srgbClr val="7F7F7F"/>
                </a:solidFill>
                <a:effectLst/>
                <a:uLnTx/>
                <a:uFillTx/>
                <a:latin typeface="Helvetica Light" panose="020B0403020202020204"/>
                <a:ea typeface="+mn-ea"/>
                <a:cs typeface="+mn-cs"/>
              </a:rPr>
              <a:t> Company © 2020</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lvl1pPr>
              <a:defRPr>
                <a:latin typeface="Helvetica Light" panose="020B0403020202020204"/>
              </a:defRPr>
            </a:lvl1pPr>
          </a:lstStyle>
          <a:p>
            <a:endParaRPr lang="en-US"/>
          </a:p>
        </p:txBody>
      </p:sp>
      <p:pic>
        <p:nvPicPr>
          <p:cNvPr id="9"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043FAF15-4044-49C9-8FF3-1E2B6C997D2F}"/>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91764" y="462225"/>
            <a:ext cx="3874811" cy="801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87384"/>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preserve="1" userDrawn="1">
  <p:cSld name="Title Side_Picture_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accent1"/>
                </a:solidFill>
                <a:latin typeface="Helvetica Light" panose="020B0403020202020204"/>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bg1"/>
                </a:solidFill>
                <a:latin typeface="Helvetica Light" panose="020B0403020202020204"/>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Helvetica Light" panose="020B0403020202020204"/>
                <a:ea typeface="+mn-ea"/>
                <a:cs typeface="+mn-cs"/>
              </a:rPr>
              <a:t>Stagwell</a:t>
            </a: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 Company © 2020</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lvl1pPr>
              <a:defRPr>
                <a:latin typeface="Helvetica Light" panose="020B0403020202020204"/>
              </a:defRPr>
            </a:lvl1pPr>
          </a:lstStyle>
          <a:p>
            <a:endParaRPr lang="en-US"/>
          </a:p>
        </p:txBody>
      </p:sp>
      <p:pic>
        <p:nvPicPr>
          <p:cNvPr id="8" name="Picture 2" descr="Harris Poll Logo Lockup Descriptor-primary-white.png">
            <a:extLst>
              <a:ext uri="{FF2B5EF4-FFF2-40B4-BE49-F238E27FC236}">
                <a16:creationId xmlns:a16="http://schemas.microsoft.com/office/drawing/2014/main" id="{6C49EE50-885A-4F38-8284-705AAC3A1E75}"/>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02685" y="448177"/>
            <a:ext cx="3955057" cy="815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06720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Green">
    <p:bg>
      <p:bgPr>
        <a:solidFill>
          <a:schemeClr val="accent1"/>
        </a:solidFill>
        <a:effectLst/>
      </p:bgPr>
    </p:bg>
    <p:spTree>
      <p:nvGrpSpPr>
        <p:cNvPr id="1" name=""/>
        <p:cNvGrpSpPr/>
        <p:nvPr/>
      </p:nvGrpSpPr>
      <p:grpSpPr>
        <a:xfrm>
          <a:off x="0" y="0"/>
          <a:ext cx="0" cy="0"/>
          <a:chOff x="0" y="0"/>
          <a:chExt cx="0" cy="0"/>
        </a:xfrm>
      </p:grpSpPr>
      <p:pic>
        <p:nvPicPr>
          <p:cNvPr id="5122" name="Picture 2" descr="Harris Poll Logo Lockup Descriptor-white-green.png">
            <a:extLst>
              <a:ext uri="{FF2B5EF4-FFF2-40B4-BE49-F238E27FC236}">
                <a16:creationId xmlns:a16="http://schemas.microsoft.com/office/drawing/2014/main" id="{AA7769A7-EEB6-44A8-9F4E-B56F8DD93C6E}"/>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02683" y="462227"/>
            <a:ext cx="3961069" cy="8169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bg1"/>
                </a:solidFill>
                <a:latin typeface="Helvetica Light" panose="020B0403020202020204"/>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tx1"/>
                </a:solidFill>
                <a:latin typeface="Helvetica Light" panose="020B0403020202020204"/>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Helvetica Light" panose="020B0403020202020204"/>
                <a:ea typeface="+mn-ea"/>
                <a:cs typeface="+mn-cs"/>
              </a:rPr>
              <a:t>Stagwell</a:t>
            </a: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 Company © 2020</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lvl1pPr>
              <a:defRPr>
                <a:latin typeface="Helvetica Light" panose="020B0403020202020204"/>
              </a:defRPr>
            </a:lvl1pPr>
          </a:lstStyle>
          <a:p>
            <a:endParaRPr lang="en-US"/>
          </a:p>
        </p:txBody>
      </p:sp>
    </p:spTree>
    <p:extLst>
      <p:ext uri="{BB962C8B-B14F-4D97-AF65-F5344CB8AC3E}">
        <p14:creationId xmlns:p14="http://schemas.microsoft.com/office/powerpoint/2010/main" val="11568196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ide_Picture_Black">
    <p:bg>
      <p:bgPr>
        <a:solidFill>
          <a:schemeClr val="tx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2683" y="462225"/>
            <a:ext cx="3960997" cy="816971"/>
          </a:xfrm>
          <a:prstGeom prst="rect">
            <a:avLst/>
          </a:prstGeom>
        </p:spPr>
      </p:pic>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solidFill>
                <a:effectLst/>
                <a:uLnTx/>
                <a:uFillTx/>
                <a:latin typeface="+mn-lt"/>
                <a:ea typeface="+mn-ea"/>
                <a:cs typeface="+mn-cs"/>
              </a:rPr>
              <a:t>Harris Insights &amp; Analytics, A Stagwell LLC Company © 2018</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spTree>
    <p:extLst>
      <p:ext uri="{BB962C8B-B14F-4D97-AF65-F5344CB8AC3E}">
        <p14:creationId xmlns:p14="http://schemas.microsoft.com/office/powerpoint/2010/main" val="2981224702"/>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preserve="1" userDrawn="1">
  <p:cSld name="Section Divider_Black">
    <p:bg>
      <p:bgPr>
        <a:solidFill>
          <a:schemeClr val="tx1"/>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Helvetica Light" panose="020B0403020202020204"/>
                <a:ea typeface="+mn-ea"/>
                <a:cs typeface="+mn-cs"/>
              </a:rPr>
              <a:t>Stagwell</a:t>
            </a: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 Company © 2020</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Helvetica Light" panose="020B0403020202020204"/>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Helvetica Light" panose="020B0403020202020204"/>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hqprint">
            <a:extLst>
              <a:ext uri="{28A0092B-C50C-407E-A947-70E740481C1C}">
                <a14:useLocalDpi xmlns:a14="http://schemas.microsoft.com/office/drawing/2010/main"/>
              </a:ext>
            </a:extLst>
          </a:blip>
          <a:srcRect t="-1"/>
          <a:stretch>
            <a:fillRect/>
          </a:stretch>
        </p:blipFill>
        <p:spPr>
          <a:xfrm>
            <a:off x="11731853" y="311151"/>
            <a:ext cx="295705" cy="304800"/>
          </a:xfrm>
          <a:prstGeom prst="rect">
            <a:avLst/>
          </a:prstGeom>
        </p:spPr>
      </p:pic>
      <p:sp>
        <p:nvSpPr>
          <p:cNvPr id="12"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Helvetica Light" panose="020B0403020202020204"/>
              </a:defRPr>
            </a:lvl1pPr>
          </a:lstStyle>
          <a:p>
            <a:r>
              <a:rPr lang="en-US"/>
              <a:t>Section Divider</a:t>
            </a:r>
          </a:p>
        </p:txBody>
      </p:sp>
      <p:sp>
        <p:nvSpPr>
          <p:cNvPr id="3" name="Rectangle 2"/>
          <p:cNvSpPr/>
          <p:nvPr userDrawn="1"/>
        </p:nvSpPr>
        <p:spPr>
          <a:xfrm>
            <a:off x="11405281" y="107951"/>
            <a:ext cx="653143" cy="7112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Helvetica Light" panose="020B0403020202020204"/>
              <a:ea typeface="+mn-ea"/>
              <a:cs typeface="+mn-cs"/>
            </a:endParaRPr>
          </a:p>
        </p:txBody>
      </p:sp>
      <p:pic>
        <p:nvPicPr>
          <p:cNvPr id="2" name="Picture 1"/>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1731852" y="317501"/>
            <a:ext cx="300611" cy="304800"/>
          </a:xfrm>
          <a:prstGeom prst="rect">
            <a:avLst/>
          </a:prstGeom>
        </p:spPr>
      </p:pic>
    </p:spTree>
    <p:extLst>
      <p:ext uri="{BB962C8B-B14F-4D97-AF65-F5344CB8AC3E}">
        <p14:creationId xmlns:p14="http://schemas.microsoft.com/office/powerpoint/2010/main" val="1862737548"/>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preserve="1" userDrawn="1">
  <p:cSld name="Section Divider_Green">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Helvetica Light" panose="020B0403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Helvetica Light" panose="020B0403020202020204"/>
                <a:ea typeface="+mn-ea"/>
                <a:cs typeface="+mn-cs"/>
              </a:rPr>
              <a:t>Stagwell</a:t>
            </a: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 Company © 2020</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Helvetica Light" panose="020B0403020202020204"/>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Helvetica Light" panose="020B0403020202020204"/>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hqprint">
            <a:extLst>
              <a:ext uri="{28A0092B-C50C-407E-A947-70E740481C1C}">
                <a14:useLocalDpi xmlns:a14="http://schemas.microsoft.com/office/drawing/2010/main"/>
              </a:ext>
            </a:extLst>
          </a:blip>
          <a:srcRect t="-1"/>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Helvetica Light" panose="020B0403020202020204"/>
              </a:defRPr>
            </a:lvl1pPr>
          </a:lstStyle>
          <a:p>
            <a:r>
              <a:rPr lang="en-US"/>
              <a:t>Section Divider</a:t>
            </a:r>
          </a:p>
        </p:txBody>
      </p:sp>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Helvetica Light" panose="020B0403020202020204"/>
              <a:ea typeface="+mn-ea"/>
              <a:cs typeface="+mn-cs"/>
            </a:endParaRPr>
          </a:p>
        </p:txBody>
      </p:sp>
      <p:pic>
        <p:nvPicPr>
          <p:cNvPr id="2" name="Picture 1"/>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1716179" y="311152"/>
            <a:ext cx="300611" cy="304800"/>
          </a:xfrm>
          <a:prstGeom prst="rect">
            <a:avLst/>
          </a:prstGeom>
        </p:spPr>
      </p:pic>
    </p:spTree>
    <p:extLst>
      <p:ext uri="{BB962C8B-B14F-4D97-AF65-F5344CB8AC3E}">
        <p14:creationId xmlns:p14="http://schemas.microsoft.com/office/powerpoint/2010/main" val="1136097780"/>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preserve="1" userDrawn="1">
  <p:cSld name="Section Divider_Orange">
    <p:bg>
      <p:bgPr>
        <a:solidFill>
          <a:schemeClr val="accent2"/>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Helvetica Light" panose="020B0403020202020204"/>
                <a:ea typeface="+mn-ea"/>
                <a:cs typeface="+mn-cs"/>
              </a:rPr>
              <a:t>Stagwell</a:t>
            </a: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 Company © 2020</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Helvetica Light" panose="020B0403020202020204"/>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Helvetica Light" panose="020B0403020202020204"/>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hqprint">
            <a:extLst>
              <a:ext uri="{28A0092B-C50C-407E-A947-70E740481C1C}">
                <a14:useLocalDpi xmlns:a14="http://schemas.microsoft.com/office/drawing/2010/main"/>
              </a:ext>
            </a:extLst>
          </a:blip>
          <a:srcRect t="-1"/>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Helvetica Light" panose="020B0403020202020204"/>
              </a:defRPr>
            </a:lvl1pPr>
          </a:lstStyle>
          <a:p>
            <a:r>
              <a:rPr lang="en-US"/>
              <a:t>Section Divider</a:t>
            </a:r>
          </a:p>
        </p:txBody>
      </p:sp>
      <p:sp>
        <p:nvSpPr>
          <p:cNvPr id="9" name="Rectangle 8"/>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Helvetica Light" panose="020B0403020202020204"/>
              <a:ea typeface="+mn-ea"/>
              <a:cs typeface="+mn-cs"/>
            </a:endParaRPr>
          </a:p>
        </p:txBody>
      </p:sp>
      <p:pic>
        <p:nvPicPr>
          <p:cNvPr id="10" name="Picture 9"/>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1731852" y="311151"/>
            <a:ext cx="300611" cy="304800"/>
          </a:xfrm>
          <a:prstGeom prst="rect">
            <a:avLst/>
          </a:prstGeom>
        </p:spPr>
      </p:pic>
    </p:spTree>
    <p:extLst>
      <p:ext uri="{BB962C8B-B14F-4D97-AF65-F5344CB8AC3E}">
        <p14:creationId xmlns:p14="http://schemas.microsoft.com/office/powerpoint/2010/main" val="3424906055"/>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Green blank">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Helvetica Light" panose="020B0403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Helvetica Light" panose="020B0403020202020204"/>
                <a:ea typeface="+mn-ea"/>
                <a:cs typeface="+mn-cs"/>
              </a:rPr>
              <a:t>Stagwell</a:t>
            </a: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 Company © 2020</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Helvetica Light" panose="020B0403020202020204"/>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Helvetica Light" panose="020B0403020202020204"/>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hqprint">
            <a:extLst>
              <a:ext uri="{28A0092B-C50C-407E-A947-70E740481C1C}">
                <a14:useLocalDpi xmlns:a14="http://schemas.microsoft.com/office/drawing/2010/main"/>
              </a:ext>
            </a:extLst>
          </a:blip>
          <a:srcRect t="-1"/>
          <a:stretch>
            <a:fillRect/>
          </a:stretch>
        </p:blipFill>
        <p:spPr>
          <a:xfrm>
            <a:off x="11731853" y="311151"/>
            <a:ext cx="295705" cy="304800"/>
          </a:xfrm>
          <a:prstGeom prst="rect">
            <a:avLst/>
          </a:prstGeom>
        </p:spPr>
      </p:pic>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Helvetica Light" panose="020B0403020202020204"/>
              <a:ea typeface="+mn-ea"/>
              <a:cs typeface="+mn-cs"/>
            </a:endParaRPr>
          </a:p>
        </p:txBody>
      </p:sp>
      <p:pic>
        <p:nvPicPr>
          <p:cNvPr id="2" name="Picture 1"/>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1716179" y="311152"/>
            <a:ext cx="300611" cy="304800"/>
          </a:xfrm>
          <a:prstGeom prst="rect">
            <a:avLst/>
          </a:prstGeom>
        </p:spPr>
      </p:pic>
      <p:cxnSp>
        <p:nvCxnSpPr>
          <p:cNvPr id="10" name="Straight Connector 9"/>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31125839"/>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userDrawn="1">
  <p:cSld name="Orange blank">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Helvetica Light" panose="020B0403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Helvetica Light" panose="020B0403020202020204"/>
                <a:ea typeface="+mn-ea"/>
                <a:cs typeface="+mn-cs"/>
              </a:rPr>
              <a:t>Stagwell</a:t>
            </a: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 Company © 2020</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Helvetica Light" panose="020B0403020202020204"/>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Helvetica Light" panose="020B0403020202020204"/>
              <a:ea typeface="+mn-ea"/>
              <a:cs typeface="Arial"/>
            </a:endParaRPr>
          </a:p>
        </p:txBody>
      </p:sp>
      <p:cxnSp>
        <p:nvCxnSpPr>
          <p:cNvPr id="9" name="Straight Connector 8"/>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1716180" y="311152"/>
            <a:ext cx="300611" cy="304800"/>
          </a:xfrm>
          <a:prstGeom prst="rect">
            <a:avLst/>
          </a:prstGeom>
        </p:spPr>
      </p:pic>
    </p:spTree>
    <p:extLst>
      <p:ext uri="{BB962C8B-B14F-4D97-AF65-F5344CB8AC3E}">
        <p14:creationId xmlns:p14="http://schemas.microsoft.com/office/powerpoint/2010/main" val="4095979020"/>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Logo with 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9221095"/>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blank">
  <p:cSld name="Logo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F24A94-8D46-47E3-AAA9-42315977B1D1}"/>
              </a:ext>
            </a:extLst>
          </p:cNvPr>
          <p:cNvSpPr/>
          <p:nvPr userDrawn="1"/>
        </p:nvSpPr>
        <p:spPr>
          <a:xfrm>
            <a:off x="195445" y="83762"/>
            <a:ext cx="11521905" cy="1954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Helvetica Light" panose="020B0403020202020204"/>
            </a:endParaRPr>
          </a:p>
        </p:txBody>
      </p:sp>
    </p:spTree>
    <p:extLst>
      <p:ext uri="{BB962C8B-B14F-4D97-AF65-F5344CB8AC3E}">
        <p14:creationId xmlns:p14="http://schemas.microsoft.com/office/powerpoint/2010/main" val="4016167071"/>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045252-E849-4101-AD64-959B9B45C6F0}"/>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Helvetica Light" panose="020B0403020202020204"/>
            </a:endParaRPr>
          </a:p>
        </p:txBody>
      </p:sp>
    </p:spTree>
    <p:extLst>
      <p:ext uri="{BB962C8B-B14F-4D97-AF65-F5344CB8AC3E}">
        <p14:creationId xmlns:p14="http://schemas.microsoft.com/office/powerpoint/2010/main" val="1069764897"/>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Tree>
    <p:extLst>
      <p:ext uri="{BB962C8B-B14F-4D97-AF65-F5344CB8AC3E}">
        <p14:creationId xmlns:p14="http://schemas.microsoft.com/office/powerpoint/2010/main" val="3105467924"/>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Title + Cop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p:nvPr>
        </p:nvSpPr>
        <p:spPr>
          <a:xfrm>
            <a:off x="177449" y="1634068"/>
            <a:ext cx="11402836" cy="4129617"/>
          </a:xfrm>
          <a:prstGeom prst="rect">
            <a:avLst/>
          </a:prstGeom>
        </p:spPr>
        <p:txBody>
          <a:bodyPr/>
          <a:lstStyle>
            <a:lvl1pPr marL="307840" indent="-228594">
              <a:lnSpc>
                <a:spcPct val="120000"/>
              </a:lnSpc>
              <a:spcBef>
                <a:spcPts val="0"/>
              </a:spcBef>
              <a:buClr>
                <a:schemeClr val="accent1"/>
              </a:buClr>
              <a:buFont typeface="Arial" charset="0"/>
              <a:buChar char="•"/>
              <a:defRPr sz="1400"/>
            </a:lvl1pPr>
            <a:lvl2pPr marL="841227" indent="-228594">
              <a:lnSpc>
                <a:spcPct val="120000"/>
              </a:lnSpc>
              <a:spcBef>
                <a:spcPts val="0"/>
              </a:spcBef>
              <a:buClr>
                <a:schemeClr val="accent1"/>
              </a:buClr>
              <a:buFont typeface="Arial" charset="0"/>
              <a:buChar char="•"/>
              <a:defRPr sz="1400"/>
            </a:lvl2pPr>
            <a:lvl3pPr marL="1374614" indent="-228594">
              <a:lnSpc>
                <a:spcPct val="120000"/>
              </a:lnSpc>
              <a:spcBef>
                <a:spcPts val="0"/>
              </a:spcBef>
              <a:buClr>
                <a:schemeClr val="accent1"/>
              </a:buClr>
              <a:buFont typeface="Arial" charset="0"/>
              <a:buChar char="•"/>
              <a:defRPr sz="1400"/>
            </a:lvl3pPr>
            <a:lvl4pPr marL="1984198" indent="-228594">
              <a:lnSpc>
                <a:spcPct val="120000"/>
              </a:lnSpc>
              <a:spcBef>
                <a:spcPts val="0"/>
              </a:spcBef>
              <a:buClr>
                <a:schemeClr val="accent1"/>
              </a:buClr>
              <a:buFont typeface="Arial" charset="0"/>
              <a:buChar char="•"/>
              <a:defRPr sz="1400"/>
            </a:lvl4pPr>
            <a:lvl5pPr marL="2593783" indent="-228594">
              <a:lnSpc>
                <a:spcPct val="120000"/>
              </a:lnSpc>
              <a:spcBef>
                <a:spcPts val="0"/>
              </a:spcBef>
              <a:buClr>
                <a:schemeClr val="accent1"/>
              </a:buClr>
              <a:buFont typeface="Arial"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26919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Green">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2683" y="462225"/>
            <a:ext cx="3960997" cy="816971"/>
          </a:xfrm>
          <a:prstGeom prst="rect">
            <a:avLst/>
          </a:prstGeom>
        </p:spPr>
      </p:pic>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bg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solidFill>
                <a:effectLst/>
                <a:uLnTx/>
                <a:uFillTx/>
                <a:latin typeface="Arial" panose="020B0604020202020204"/>
                <a:ea typeface="+mn-ea"/>
                <a:cs typeface="+mn-cs"/>
              </a:rPr>
              <a:t>Harris Insights &amp; Analytics, A Stagwell LLC Company © 2018</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spTree>
    <p:extLst>
      <p:ext uri="{BB962C8B-B14F-4D97-AF65-F5344CB8AC3E}">
        <p14:creationId xmlns:p14="http://schemas.microsoft.com/office/powerpoint/2010/main" val="3455425258"/>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Title + Copy w Header">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6032"/>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91"/>
            <a:ext cx="11402836" cy="4311237"/>
          </a:xfrm>
          <a:prstGeom prst="rect">
            <a:avLst/>
          </a:prstGeom>
        </p:spPr>
        <p:txBody>
          <a:bodyPr/>
          <a:lstStyle>
            <a:lvl1pPr marL="228594" marR="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2526958845"/>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Title + 2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245908686"/>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Title + 2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4122285479"/>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Title + 4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8" hasCustomPrompt="1"/>
          </p:nvPr>
        </p:nvSpPr>
        <p:spPr>
          <a:xfrm>
            <a:off x="6073504"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7" name="Text Placeholder 2"/>
          <p:cNvSpPr>
            <a:spLocks noGrp="1"/>
          </p:cNvSpPr>
          <p:nvPr>
            <p:ph type="body" sz="quarter" idx="19"/>
          </p:nvPr>
        </p:nvSpPr>
        <p:spPr>
          <a:xfrm>
            <a:off x="6073503"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688869903"/>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Title + 2 copy blocks + 1 photo">
    <p:spTree>
      <p:nvGrpSpPr>
        <p:cNvPr id="1" name=""/>
        <p:cNvGrpSpPr/>
        <p:nvPr/>
      </p:nvGrpSpPr>
      <p:grpSpPr>
        <a:xfrm>
          <a:off x="0" y="0"/>
          <a:ext cx="0" cy="0"/>
          <a:chOff x="0" y="0"/>
          <a:chExt cx="0" cy="0"/>
        </a:xfrm>
      </p:grpSpPr>
      <p:sp>
        <p:nvSpPr>
          <p:cNvPr id="4" name="Picture Placeholder 3"/>
          <p:cNvSpPr>
            <a:spLocks noGrp="1"/>
          </p:cNvSpPr>
          <p:nvPr>
            <p:ph type="pic" sz="quarter" idx="18"/>
          </p:nvPr>
        </p:nvSpPr>
        <p:spPr>
          <a:xfrm>
            <a:off x="6076951" y="1634067"/>
            <a:ext cx="5503333" cy="4900084"/>
          </a:xfrm>
          <a:prstGeom prst="rect">
            <a:avLst/>
          </a:prstGeom>
        </p:spPr>
        <p:txBody>
          <a:bodyPr/>
          <a:lstStyle/>
          <a:p>
            <a:endParaRPr lang="en-US"/>
          </a:p>
        </p:txBody>
      </p:sp>
      <p:sp>
        <p:nvSpPr>
          <p:cNvPr id="16" name="Text Placeholder 15"/>
          <p:cNvSpPr>
            <a:spLocks noGrp="1"/>
          </p:cNvSpPr>
          <p:nvPr>
            <p:ph type="body" sz="quarter" idx="11" hasCustomPrompt="1"/>
          </p:nvPr>
        </p:nvSpPr>
        <p:spPr>
          <a:xfrm>
            <a:off x="177448"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450855824"/>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Title + 3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6" y="4638642"/>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5" y="5123164"/>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680016409"/>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Title + 3 copy blocks 3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6" name="Text Placeholder 2"/>
          <p:cNvSpPr>
            <a:spLocks noGrp="1"/>
          </p:cNvSpPr>
          <p:nvPr>
            <p:ph type="body" sz="quarter" idx="13"/>
          </p:nvPr>
        </p:nvSpPr>
        <p:spPr>
          <a:xfrm>
            <a:off x="177447"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4111343"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5"/>
          </p:nvPr>
        </p:nvSpPr>
        <p:spPr>
          <a:xfrm>
            <a:off x="4111341"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6" hasCustomPrompt="1"/>
          </p:nvPr>
        </p:nvSpPr>
        <p:spPr>
          <a:xfrm>
            <a:off x="8045240"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7" name="Text Placeholder 2"/>
          <p:cNvSpPr>
            <a:spLocks noGrp="1"/>
          </p:cNvSpPr>
          <p:nvPr>
            <p:ph type="body" sz="quarter" idx="17"/>
          </p:nvPr>
        </p:nvSpPr>
        <p:spPr>
          <a:xfrm>
            <a:off x="8045239"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048104810"/>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4" name="Picture Placeholder 3"/>
          <p:cNvSpPr>
            <a:spLocks noGrp="1"/>
          </p:cNvSpPr>
          <p:nvPr>
            <p:ph type="pic" sz="quarter" idx="12"/>
          </p:nvPr>
        </p:nvSpPr>
        <p:spPr>
          <a:xfrm>
            <a:off x="177801" y="1543051"/>
            <a:ext cx="11402484" cy="4857749"/>
          </a:xfrm>
          <a:prstGeom prst="rect">
            <a:avLst/>
          </a:prstGeom>
        </p:spPr>
        <p:txBody>
          <a:bodyPr/>
          <a:lstStyle/>
          <a:p>
            <a:endParaRPr lang="en-US"/>
          </a:p>
        </p:txBody>
      </p:sp>
    </p:spTree>
    <p:extLst>
      <p:ext uri="{BB962C8B-B14F-4D97-AF65-F5344CB8AC3E}">
        <p14:creationId xmlns:p14="http://schemas.microsoft.com/office/powerpoint/2010/main" val="3242508590"/>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1/2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85856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7" name="Text Placeholder 6"/>
          <p:cNvSpPr>
            <a:spLocks noGrp="1"/>
          </p:cNvSpPr>
          <p:nvPr>
            <p:ph type="body" sz="quarter" idx="12"/>
          </p:nvPr>
        </p:nvSpPr>
        <p:spPr>
          <a:xfrm>
            <a:off x="6051552" y="518585"/>
            <a:ext cx="5538193" cy="6106225"/>
          </a:xfrm>
          <a:prstGeom prst="rect">
            <a:avLst/>
          </a:prstGeom>
        </p:spPr>
        <p:txBody>
          <a:bodyPr/>
          <a:lstStyle>
            <a:lvl1pPr>
              <a:buClr>
                <a:schemeClr val="accent1"/>
              </a:buClr>
              <a:defRPr sz="1400" baseline="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a:p>
            <a:pPr lvl="0"/>
            <a:r>
              <a:rPr lang="en-US"/>
              <a:t>Click to edit Master text styles</a:t>
            </a:r>
          </a:p>
          <a:p>
            <a:pPr lvl="0"/>
            <a:r>
              <a:rPr lang="en-US"/>
              <a:t>Click to edit Master text styles</a:t>
            </a:r>
          </a:p>
        </p:txBody>
      </p:sp>
    </p:spTree>
    <p:extLst>
      <p:ext uri="{BB962C8B-B14F-4D97-AF65-F5344CB8AC3E}">
        <p14:creationId xmlns:p14="http://schemas.microsoft.com/office/powerpoint/2010/main" val="692204311"/>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1/2 header + copy + photo">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6083300" y="518584"/>
            <a:ext cx="5486400" cy="6129867"/>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9" name="Text Placeholder 2"/>
          <p:cNvSpPr>
            <a:spLocks noGrp="1"/>
          </p:cNvSpPr>
          <p:nvPr>
            <p:ph type="body" sz="quarter" idx="12" hasCustomPrompt="1"/>
          </p:nvPr>
        </p:nvSpPr>
        <p:spPr>
          <a:xfrm>
            <a:off x="177448" y="2015073"/>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3"/>
          </p:nvPr>
        </p:nvSpPr>
        <p:spPr>
          <a:xfrm>
            <a:off x="177448" y="2499595"/>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1" name="Text Placeholder 2"/>
          <p:cNvSpPr>
            <a:spLocks noGrp="1"/>
          </p:cNvSpPr>
          <p:nvPr>
            <p:ph type="body" sz="quarter" idx="16" hasCustomPrompt="1"/>
          </p:nvPr>
        </p:nvSpPr>
        <p:spPr>
          <a:xfrm>
            <a:off x="177447" y="34828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2" name="Text Placeholder 2"/>
          <p:cNvSpPr>
            <a:spLocks noGrp="1"/>
          </p:cNvSpPr>
          <p:nvPr>
            <p:ph type="body" sz="quarter" idx="17"/>
          </p:nvPr>
        </p:nvSpPr>
        <p:spPr>
          <a:xfrm>
            <a:off x="177447" y="39673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8" hasCustomPrompt="1"/>
          </p:nvPr>
        </p:nvSpPr>
        <p:spPr>
          <a:xfrm>
            <a:off x="177447" y="4961201"/>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9"/>
          </p:nvPr>
        </p:nvSpPr>
        <p:spPr>
          <a:xfrm>
            <a:off x="177447" y="5445723"/>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9175166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Orange">
    <p:bg>
      <p:bgPr>
        <a:solidFill>
          <a:schemeClr val="accent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4528" y="462225"/>
            <a:ext cx="3954985" cy="815731"/>
          </a:xfrm>
          <a:prstGeom prst="rect">
            <a:avLst/>
          </a:prstGeom>
        </p:spPr>
      </p:pic>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bg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panose="020B0604020202020204"/>
                <a:ea typeface="+mn-ea"/>
                <a:cs typeface="+mn-cs"/>
              </a:rPr>
              <a:t>Harris Insights &amp; Analytics, A Stagwell LLC Company © 2018</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spTree>
    <p:extLst>
      <p:ext uri="{BB962C8B-B14F-4D97-AF65-F5344CB8AC3E}">
        <p14:creationId xmlns:p14="http://schemas.microsoft.com/office/powerpoint/2010/main" val="383231247"/>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1_1/3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000" b="0" baseline="0">
                <a:latin typeface="Arial" charset="0"/>
                <a:ea typeface="Arial" charset="0"/>
                <a:cs typeface="Arial" charset="0"/>
              </a:defRPr>
            </a:lvl1pPr>
          </a:lstStyle>
          <a:p>
            <a:r>
              <a:rPr lang="en-US"/>
              <a:t>TITLE</a:t>
            </a:r>
            <a:br>
              <a:rPr lang="en-US"/>
            </a:br>
            <a:endParaRPr lang="en-US"/>
          </a:p>
        </p:txBody>
      </p:sp>
      <p:sp>
        <p:nvSpPr>
          <p:cNvPr id="4" name="Text Placeholder 11"/>
          <p:cNvSpPr>
            <a:spLocks noGrp="1"/>
          </p:cNvSpPr>
          <p:nvPr>
            <p:ph type="body" sz="quarter" idx="10" hasCustomPrompt="1"/>
          </p:nvPr>
        </p:nvSpPr>
        <p:spPr>
          <a:xfrm>
            <a:off x="177448" y="1332904"/>
            <a:ext cx="3560064" cy="75053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5"/>
          <p:cNvSpPr>
            <a:spLocks noGrp="1"/>
          </p:cNvSpPr>
          <p:nvPr>
            <p:ph type="body" sz="quarter" idx="15"/>
          </p:nvPr>
        </p:nvSpPr>
        <p:spPr>
          <a:xfrm>
            <a:off x="4102100" y="518584"/>
            <a:ext cx="7467600" cy="6129867"/>
          </a:xfrm>
          <a:prstGeom prst="rect">
            <a:avLst/>
          </a:prstGeom>
        </p:spPr>
        <p:txBody>
          <a:bodyPr/>
          <a:lstStyle>
            <a:lvl1pPr>
              <a:buClr>
                <a:schemeClr val="accent1"/>
              </a:buClr>
              <a:defRPr sz="140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p:txBody>
      </p:sp>
    </p:spTree>
    <p:extLst>
      <p:ext uri="{BB962C8B-B14F-4D97-AF65-F5344CB8AC3E}">
        <p14:creationId xmlns:p14="http://schemas.microsoft.com/office/powerpoint/2010/main" val="3375553928"/>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2_1/3 header + photo + copy">
    <p:spTree>
      <p:nvGrpSpPr>
        <p:cNvPr id="1" name=""/>
        <p:cNvGrpSpPr/>
        <p:nvPr/>
      </p:nvGrpSpPr>
      <p:grpSpPr>
        <a:xfrm>
          <a:off x="0" y="0"/>
          <a:ext cx="0" cy="0"/>
          <a:chOff x="0" y="0"/>
          <a:chExt cx="0" cy="0"/>
        </a:xfrm>
      </p:grpSpPr>
      <p:sp>
        <p:nvSpPr>
          <p:cNvPr id="7" name="Picture Placeholder 7"/>
          <p:cNvSpPr>
            <a:spLocks noGrp="1"/>
          </p:cNvSpPr>
          <p:nvPr>
            <p:ph type="pic" sz="quarter" idx="14"/>
          </p:nvPr>
        </p:nvSpPr>
        <p:spPr>
          <a:xfrm>
            <a:off x="4101732" y="518160"/>
            <a:ext cx="7467969" cy="6129867"/>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77445"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3560064"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2"/>
          <p:cNvSpPr>
            <a:spLocks noGrp="1"/>
          </p:cNvSpPr>
          <p:nvPr>
            <p:ph type="body" sz="quarter" idx="12" hasCustomPrompt="1"/>
          </p:nvPr>
        </p:nvSpPr>
        <p:spPr>
          <a:xfrm>
            <a:off x="177448" y="2110323"/>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8" name="Text Placeholder 2"/>
          <p:cNvSpPr>
            <a:spLocks noGrp="1"/>
          </p:cNvSpPr>
          <p:nvPr>
            <p:ph type="body" sz="quarter" idx="13"/>
          </p:nvPr>
        </p:nvSpPr>
        <p:spPr>
          <a:xfrm>
            <a:off x="177447" y="2594845"/>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9" name="Text Placeholder 2"/>
          <p:cNvSpPr>
            <a:spLocks noGrp="1"/>
          </p:cNvSpPr>
          <p:nvPr>
            <p:ph type="body" sz="quarter" idx="18" hasCustomPrompt="1"/>
          </p:nvPr>
        </p:nvSpPr>
        <p:spPr>
          <a:xfrm>
            <a:off x="177448" y="4038059"/>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9"/>
          </p:nvPr>
        </p:nvSpPr>
        <p:spPr>
          <a:xfrm>
            <a:off x="177447" y="4522581"/>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606696850"/>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1_Case Study">
    <p:spTree>
      <p:nvGrpSpPr>
        <p:cNvPr id="1" name=""/>
        <p:cNvGrpSpPr/>
        <p:nvPr/>
      </p:nvGrpSpPr>
      <p:grpSpPr>
        <a:xfrm>
          <a:off x="0" y="0"/>
          <a:ext cx="0" cy="0"/>
          <a:chOff x="0" y="0"/>
          <a:chExt cx="0" cy="0"/>
        </a:xfrm>
      </p:grpSpPr>
      <p:sp>
        <p:nvSpPr>
          <p:cNvPr id="3" name="Rectangle 2"/>
          <p:cNvSpPr/>
          <p:nvPr userDrawn="1"/>
        </p:nvSpPr>
        <p:spPr>
          <a:xfrm>
            <a:off x="0" y="-1"/>
            <a:ext cx="3904341" cy="6858001"/>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Arial"/>
              <a:ea typeface="+mn-ea"/>
              <a:cs typeface="+mn-cs"/>
            </a:endParaRPr>
          </a:p>
        </p:txBody>
      </p:sp>
      <p:sp>
        <p:nvSpPr>
          <p:cNvPr id="5" name="Text Placeholder 4"/>
          <p:cNvSpPr>
            <a:spLocks noGrp="1"/>
          </p:cNvSpPr>
          <p:nvPr>
            <p:ph type="body" sz="quarter" idx="10" hasCustomPrompt="1"/>
          </p:nvPr>
        </p:nvSpPr>
        <p:spPr>
          <a:xfrm>
            <a:off x="177447" y="703892"/>
            <a:ext cx="3218895" cy="1219200"/>
          </a:xfrm>
          <a:prstGeom prst="rect">
            <a:avLst/>
          </a:prstGeom>
        </p:spPr>
        <p:txBody>
          <a:bodyPr/>
          <a:lstStyle>
            <a:lvl1pPr marL="0" indent="0">
              <a:buNone/>
              <a:defRPr sz="2400" b="0"/>
            </a:lvl1pPr>
          </a:lstStyle>
          <a:p>
            <a:pPr lvl="0"/>
            <a:r>
              <a:rPr lang="en-US"/>
              <a:t>CASE STUDY TITLE</a:t>
            </a:r>
          </a:p>
        </p:txBody>
      </p:sp>
      <p:sp>
        <p:nvSpPr>
          <p:cNvPr id="6"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14" name="Rectangle 13"/>
          <p:cNvSpPr/>
          <p:nvPr userDrawn="1"/>
        </p:nvSpPr>
        <p:spPr>
          <a:xfrm>
            <a:off x="3904342" y="0"/>
            <a:ext cx="177447" cy="6858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Arial"/>
              <a:ea typeface="+mn-ea"/>
              <a:cs typeface="+mn-cs"/>
            </a:endParaRPr>
          </a:p>
        </p:txBody>
      </p:sp>
      <p:sp>
        <p:nvSpPr>
          <p:cNvPr id="19" name="TextBox 18"/>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mn-lt"/>
                <a:ea typeface="+mn-ea"/>
                <a:cs typeface="+mn-cs"/>
              </a:rPr>
              <a:t>Harris Insights &amp; Analytics LLC, A Stagwell Company © 2020</a:t>
            </a:r>
          </a:p>
        </p:txBody>
      </p:sp>
    </p:spTree>
    <p:extLst>
      <p:ext uri="{BB962C8B-B14F-4D97-AF65-F5344CB8AC3E}">
        <p14:creationId xmlns:p14="http://schemas.microsoft.com/office/powerpoint/2010/main" val="1698771512"/>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type="title" preserve="1">
  <p:cSld name="Title Slide_White">
    <p:bg>
      <p:bgPr>
        <a:solidFill>
          <a:schemeClr val="bg1"/>
        </a:solidFill>
        <a:effectLst/>
      </p:bgPr>
    </p:bg>
    <p:spTree>
      <p:nvGrpSpPr>
        <p:cNvPr id="1" name=""/>
        <p:cNvGrpSpPr/>
        <p:nvPr/>
      </p:nvGrpSpPr>
      <p:grpSpPr>
        <a:xfrm>
          <a:off x="0" y="0"/>
          <a:ext cx="0" cy="0"/>
          <a:chOff x="0" y="0"/>
          <a:chExt cx="0" cy="0"/>
        </a:xfrm>
      </p:grpSpPr>
      <p:pic>
        <p:nvPicPr>
          <p:cNvPr id="102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42F7A1D3-0444-49DD-BE71-61E0CFD099EC}"/>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91764" y="462225"/>
            <a:ext cx="3874811" cy="8010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mn-lt"/>
                <a:ea typeface="+mn-ea"/>
                <a:cs typeface="+mn-cs"/>
              </a:rPr>
              <a:t>Harris Insights &amp; Analytics LLC, A Stagwell Company © 2020</a:t>
            </a:r>
          </a:p>
        </p:txBody>
      </p:sp>
    </p:spTree>
    <p:extLst>
      <p:ext uri="{BB962C8B-B14F-4D97-AF65-F5344CB8AC3E}">
        <p14:creationId xmlns:p14="http://schemas.microsoft.com/office/powerpoint/2010/main" val="229321221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preserve="1" userDrawn="1">
  <p:cSld name="Title Slide_Black">
    <p:bg>
      <p:bgPr>
        <a:solidFill>
          <a:schemeClr val="tx1"/>
        </a:solidFill>
        <a:effectLst/>
      </p:bgPr>
    </p:bg>
    <p:spTree>
      <p:nvGrpSpPr>
        <p:cNvPr id="1" name=""/>
        <p:cNvGrpSpPr/>
        <p:nvPr/>
      </p:nvGrpSpPr>
      <p:grpSpPr>
        <a:xfrm>
          <a:off x="0" y="0"/>
          <a:ext cx="0" cy="0"/>
          <a:chOff x="0" y="0"/>
          <a:chExt cx="0" cy="0"/>
        </a:xfrm>
      </p:grpSpPr>
      <p:pic>
        <p:nvPicPr>
          <p:cNvPr id="2050" name="Picture 2" descr="Harris Poll Logo Lockup Descriptor-primary-white.png">
            <a:extLst>
              <a:ext uri="{FF2B5EF4-FFF2-40B4-BE49-F238E27FC236}">
                <a16:creationId xmlns:a16="http://schemas.microsoft.com/office/drawing/2014/main" id="{DF89AB61-3578-44DB-9961-3E94119FD181}"/>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02685" y="448177"/>
            <a:ext cx="3955057" cy="8157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302685" y="6581678"/>
            <a:ext cx="2182649" cy="276999"/>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chemeClr val="bg1"/>
              </a:solidFill>
              <a:effectLst/>
              <a:uLnTx/>
              <a:uFillTx/>
              <a:latin typeface="+mn-lt"/>
              <a:ea typeface="+mn-ea"/>
              <a:cs typeface="+mn-cs"/>
            </a:endParaRPr>
          </a:p>
        </p:txBody>
      </p:sp>
      <p:sp>
        <p:nvSpPr>
          <p:cNvPr id="6"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8"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Tree>
    <p:extLst>
      <p:ext uri="{BB962C8B-B14F-4D97-AF65-F5344CB8AC3E}">
        <p14:creationId xmlns:p14="http://schemas.microsoft.com/office/powerpoint/2010/main" val="716341588"/>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type="title" preserve="1">
  <p:cSld name="Title Slide_White_Alt 2">
    <p:bg>
      <p:bgPr>
        <a:solidFill>
          <a:schemeClr val="bg1"/>
        </a:solidFill>
        <a:effectLst/>
      </p:bgPr>
    </p:bg>
    <p:spTree>
      <p:nvGrpSpPr>
        <p:cNvPr id="1" name=""/>
        <p:cNvGrpSpPr/>
        <p:nvPr/>
      </p:nvGrpSpPr>
      <p:grpSpPr>
        <a:xfrm>
          <a:off x="0" y="0"/>
          <a:ext cx="0" cy="0"/>
          <a:chOff x="0" y="0"/>
          <a:chExt cx="0" cy="0"/>
        </a:xfrm>
      </p:grpSpPr>
      <p:pic>
        <p:nvPicPr>
          <p:cNvPr id="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B8906F2C-D2B1-455D-AF8D-D98414398110}"/>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87099" y="256578"/>
            <a:ext cx="2262131" cy="4676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mn-lt"/>
                <a:ea typeface="+mn-ea"/>
                <a:cs typeface="+mn-cs"/>
              </a:rPr>
              <a:t>Harris Insights &amp; Analytics LLC, A Stagwell Company © 2020</a:t>
            </a:r>
          </a:p>
        </p:txBody>
      </p:sp>
    </p:spTree>
    <p:extLst>
      <p:ext uri="{BB962C8B-B14F-4D97-AF65-F5344CB8AC3E}">
        <p14:creationId xmlns:p14="http://schemas.microsoft.com/office/powerpoint/2010/main" val="1149012574"/>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type="title" preserve="1">
  <p:cSld name="Title Slide_Black_Alt 2">
    <p:bg>
      <p:bgPr>
        <a:solidFill>
          <a:schemeClr val="tx1"/>
        </a:solidFill>
        <a:effectLst/>
      </p:bgPr>
    </p:bg>
    <p:spTree>
      <p:nvGrpSpPr>
        <p:cNvPr id="1" name=""/>
        <p:cNvGrpSpPr/>
        <p:nvPr/>
      </p:nvGrpSpPr>
      <p:grpSpPr>
        <a:xfrm>
          <a:off x="0" y="0"/>
          <a:ext cx="0" cy="0"/>
          <a:chOff x="0" y="0"/>
          <a:chExt cx="0" cy="0"/>
        </a:xfrm>
      </p:grpSpPr>
      <p:pic>
        <p:nvPicPr>
          <p:cNvPr id="6" name="Picture 2" descr="Harris Poll Logo Lockup Descriptor-primary-white.png">
            <a:extLst>
              <a:ext uri="{FF2B5EF4-FFF2-40B4-BE49-F238E27FC236}">
                <a16:creationId xmlns:a16="http://schemas.microsoft.com/office/drawing/2014/main" id="{D4113F94-8EDB-4987-A5F6-F4C3F05D16DF}"/>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15920" y="256578"/>
            <a:ext cx="2262173" cy="4665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p:txBody>
      </p:sp>
    </p:spTree>
    <p:extLst>
      <p:ext uri="{BB962C8B-B14F-4D97-AF65-F5344CB8AC3E}">
        <p14:creationId xmlns:p14="http://schemas.microsoft.com/office/powerpoint/2010/main" val="3608757954"/>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spcBef>
                <a:spcPts val="0"/>
              </a:spcBef>
              <a:buNone/>
              <a:defRPr sz="5600">
                <a:solidFill>
                  <a:schemeClr val="tx1"/>
                </a:solidFill>
                <a:latin typeface="+mn-lt"/>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mn-lt"/>
                <a:ea typeface="+mn-ea"/>
                <a:cs typeface="+mn-cs"/>
              </a:rPr>
              <a:t>Harris Insights &amp; Analytics LLC, A Stagwell Company © 2020</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pic>
        <p:nvPicPr>
          <p:cNvPr id="9"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043FAF15-4044-49C9-8FF3-1E2B6C997D2F}"/>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91764" y="462225"/>
            <a:ext cx="3874811" cy="801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970071"/>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preserve="1" userDrawn="1">
  <p:cSld name="Title Side_Picture_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pic>
        <p:nvPicPr>
          <p:cNvPr id="8" name="Picture 2" descr="Harris Poll Logo Lockup Descriptor-primary-white.png">
            <a:extLst>
              <a:ext uri="{FF2B5EF4-FFF2-40B4-BE49-F238E27FC236}">
                <a16:creationId xmlns:a16="http://schemas.microsoft.com/office/drawing/2014/main" id="{6C49EE50-885A-4F38-8284-705AAC3A1E75}"/>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02685" y="448177"/>
            <a:ext cx="3955057" cy="815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8045"/>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Green">
    <p:bg>
      <p:bgPr>
        <a:solidFill>
          <a:schemeClr val="accent1"/>
        </a:solidFill>
        <a:effectLst/>
      </p:bgPr>
    </p:bg>
    <p:spTree>
      <p:nvGrpSpPr>
        <p:cNvPr id="1" name=""/>
        <p:cNvGrpSpPr/>
        <p:nvPr/>
      </p:nvGrpSpPr>
      <p:grpSpPr>
        <a:xfrm>
          <a:off x="0" y="0"/>
          <a:ext cx="0" cy="0"/>
          <a:chOff x="0" y="0"/>
          <a:chExt cx="0" cy="0"/>
        </a:xfrm>
      </p:grpSpPr>
      <p:pic>
        <p:nvPicPr>
          <p:cNvPr id="5122" name="Picture 2" descr="Harris Poll Logo Lockup Descriptor-white-green.png">
            <a:extLst>
              <a:ext uri="{FF2B5EF4-FFF2-40B4-BE49-F238E27FC236}">
                <a16:creationId xmlns:a16="http://schemas.microsoft.com/office/drawing/2014/main" id="{AA7769A7-EEB6-44A8-9F4E-B56F8DD93C6E}"/>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02683" y="462227"/>
            <a:ext cx="3961069" cy="8169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bg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spTree>
    <p:extLst>
      <p:ext uri="{BB962C8B-B14F-4D97-AF65-F5344CB8AC3E}">
        <p14:creationId xmlns:p14="http://schemas.microsoft.com/office/powerpoint/2010/main" val="35708677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1_Title Slid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Arial" panose="020B0604020202020204"/>
                <a:ea typeface="+mn-ea"/>
                <a:cs typeface="+mn-cs"/>
              </a:rPr>
              <a:t>Harris Insights &amp; Analytics, A Stagwell LLC Company © 2018</a:t>
            </a:r>
          </a:p>
        </p:txBody>
      </p:sp>
      <p:pic>
        <p:nvPicPr>
          <p:cNvPr id="8" name="Picture 7"/>
          <p:cNvPicPr>
            <a:picLocks noChangeAspect="1"/>
          </p:cNvPicPr>
          <p:nvPr userDrawn="1"/>
        </p:nvPicPr>
        <p:blipFill>
          <a:blip r:embed="rId2"/>
          <a:stretch>
            <a:fillRect/>
          </a:stretch>
        </p:blipFill>
        <p:spPr>
          <a:xfrm>
            <a:off x="302683" y="338570"/>
            <a:ext cx="6450252" cy="798253"/>
          </a:xfrm>
          <a:prstGeom prst="rect">
            <a:avLst/>
          </a:prstGeom>
        </p:spPr>
      </p:pic>
    </p:spTree>
    <p:extLst>
      <p:ext uri="{BB962C8B-B14F-4D97-AF65-F5344CB8AC3E}">
        <p14:creationId xmlns:p14="http://schemas.microsoft.com/office/powerpoint/2010/main" val="2852492120"/>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preserve="1" userDrawn="1">
  <p:cSld name="Section Divider_Black">
    <p:bg>
      <p:bgPr>
        <a:solidFill>
          <a:schemeClr val="tx1"/>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
        <p:nvSpPr>
          <p:cNvPr id="12"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3" name="Rectangle 2"/>
          <p:cNvSpPr/>
          <p:nvPr userDrawn="1"/>
        </p:nvSpPr>
        <p:spPr>
          <a:xfrm>
            <a:off x="11405281" y="107951"/>
            <a:ext cx="653143" cy="7112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31852" y="317501"/>
            <a:ext cx="300611" cy="304800"/>
          </a:xfrm>
          <a:prstGeom prst="rect">
            <a:avLst/>
          </a:prstGeom>
        </p:spPr>
      </p:pic>
    </p:spTree>
    <p:extLst>
      <p:ext uri="{BB962C8B-B14F-4D97-AF65-F5344CB8AC3E}">
        <p14:creationId xmlns:p14="http://schemas.microsoft.com/office/powerpoint/2010/main" val="1784054138"/>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preserve="1" userDrawn="1">
  <p:cSld name="Section Divider_Green">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16179" y="311152"/>
            <a:ext cx="300611" cy="304800"/>
          </a:xfrm>
          <a:prstGeom prst="rect">
            <a:avLst/>
          </a:prstGeom>
        </p:spPr>
      </p:pic>
    </p:spTree>
    <p:extLst>
      <p:ext uri="{BB962C8B-B14F-4D97-AF65-F5344CB8AC3E}">
        <p14:creationId xmlns:p14="http://schemas.microsoft.com/office/powerpoint/2010/main" val="1442013446"/>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preserve="1" userDrawn="1">
  <p:cSld name="Section Divider_Orange">
    <p:bg>
      <p:bgPr>
        <a:solidFill>
          <a:schemeClr val="accent2"/>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9" name="Rectangle 8"/>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31852" y="311151"/>
            <a:ext cx="300611" cy="304800"/>
          </a:xfrm>
          <a:prstGeom prst="rect">
            <a:avLst/>
          </a:prstGeom>
        </p:spPr>
      </p:pic>
    </p:spTree>
    <p:extLst>
      <p:ext uri="{BB962C8B-B14F-4D97-AF65-F5344CB8AC3E}">
        <p14:creationId xmlns:p14="http://schemas.microsoft.com/office/powerpoint/2010/main" val="2146850401"/>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preserve="1" userDrawn="1">
  <p:cSld name="Green blank">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16179" y="311152"/>
            <a:ext cx="300611" cy="304800"/>
          </a:xfrm>
          <a:prstGeom prst="rect">
            <a:avLst/>
          </a:prstGeom>
        </p:spPr>
      </p:pic>
      <p:cxnSp>
        <p:nvCxnSpPr>
          <p:cNvPr id="10" name="Straight Connector 9"/>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84324980"/>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preserve="1" userDrawn="1">
  <p:cSld name="Orange blank">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cxnSp>
        <p:nvCxnSpPr>
          <p:cNvPr id="9" name="Straight Connector 8"/>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716180" y="311152"/>
            <a:ext cx="300611" cy="304800"/>
          </a:xfrm>
          <a:prstGeom prst="rect">
            <a:avLst/>
          </a:prstGeom>
        </p:spPr>
      </p:pic>
    </p:spTree>
    <p:extLst>
      <p:ext uri="{BB962C8B-B14F-4D97-AF65-F5344CB8AC3E}">
        <p14:creationId xmlns:p14="http://schemas.microsoft.com/office/powerpoint/2010/main" val="4151094526"/>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Logo with 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52309"/>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blank">
  <p:cSld name="Logo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F24A94-8D46-47E3-AAA9-42315977B1D1}"/>
              </a:ext>
            </a:extLst>
          </p:cNvPr>
          <p:cNvSpPr/>
          <p:nvPr userDrawn="1"/>
        </p:nvSpPr>
        <p:spPr>
          <a:xfrm>
            <a:off x="195445" y="83762"/>
            <a:ext cx="11521905" cy="1954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926151049"/>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045252-E849-4101-AD64-959B9B45C6F0}"/>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533464499"/>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userDrawn="1">
  <p:cSld name="1_Title + Copy">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177449" y="1634068"/>
            <a:ext cx="11402836" cy="4129617"/>
          </a:xfrm>
          <a:prstGeom prst="rect">
            <a:avLst/>
          </a:prstGeom>
        </p:spPr>
        <p:txBody>
          <a:bodyPr/>
          <a:lstStyle>
            <a:lvl1pPr marL="307840" indent="-228594">
              <a:lnSpc>
                <a:spcPct val="120000"/>
              </a:lnSpc>
              <a:spcBef>
                <a:spcPts val="0"/>
              </a:spcBef>
              <a:buClr>
                <a:schemeClr val="accent1"/>
              </a:buClr>
              <a:buFont typeface="Arial" charset="0"/>
              <a:buChar char="•"/>
              <a:defRPr sz="1400"/>
            </a:lvl1pPr>
            <a:lvl2pPr marL="841227" indent="-228594">
              <a:lnSpc>
                <a:spcPct val="120000"/>
              </a:lnSpc>
              <a:spcBef>
                <a:spcPts val="0"/>
              </a:spcBef>
              <a:buClr>
                <a:schemeClr val="accent1"/>
              </a:buClr>
              <a:buFont typeface="Arial" charset="0"/>
              <a:buChar char="•"/>
              <a:defRPr sz="1400"/>
            </a:lvl2pPr>
            <a:lvl3pPr marL="1374614" indent="-228594">
              <a:lnSpc>
                <a:spcPct val="120000"/>
              </a:lnSpc>
              <a:spcBef>
                <a:spcPts val="0"/>
              </a:spcBef>
              <a:buClr>
                <a:schemeClr val="accent1"/>
              </a:buClr>
              <a:buFont typeface="Arial" charset="0"/>
              <a:buChar char="•"/>
              <a:defRPr sz="1400"/>
            </a:lvl3pPr>
            <a:lvl4pPr marL="1984198" indent="-228594">
              <a:lnSpc>
                <a:spcPct val="120000"/>
              </a:lnSpc>
              <a:spcBef>
                <a:spcPts val="0"/>
              </a:spcBef>
              <a:buClr>
                <a:schemeClr val="accent1"/>
              </a:buClr>
              <a:buFont typeface="Arial" charset="0"/>
              <a:buChar char="•"/>
              <a:defRPr sz="1400"/>
            </a:lvl4pPr>
            <a:lvl5pPr marL="2593783" indent="-228594">
              <a:lnSpc>
                <a:spcPct val="120000"/>
              </a:lnSpc>
              <a:spcBef>
                <a:spcPts val="0"/>
              </a:spcBef>
              <a:buClr>
                <a:schemeClr val="accent1"/>
              </a:buClr>
              <a:buFont typeface="Arial"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5">
            <a:extLst>
              <a:ext uri="{FF2B5EF4-FFF2-40B4-BE49-F238E27FC236}">
                <a16:creationId xmlns:a16="http://schemas.microsoft.com/office/drawing/2014/main" id="{32F38399-9EC9-3E42-9B4C-C822AD13C1EB}"/>
              </a:ext>
            </a:extLst>
          </p:cNvPr>
          <p:cNvSpPr>
            <a:spLocks noGrp="1"/>
          </p:cNvSpPr>
          <p:nvPr>
            <p:ph type="body" sz="quarter" idx="11" hasCustomPrompt="1"/>
          </p:nvPr>
        </p:nvSpPr>
        <p:spPr>
          <a:xfrm>
            <a:off x="177447" y="265587"/>
            <a:ext cx="6096000" cy="252573"/>
          </a:xfrm>
          <a:prstGeom prst="rect">
            <a:avLst/>
          </a:prstGeom>
        </p:spPr>
        <p:txBody>
          <a:bodyPr/>
          <a:lstStyle>
            <a:lvl1pPr marL="0" indent="0">
              <a:buNone/>
              <a:defRPr sz="1067" b="0" i="0">
                <a:solidFill>
                  <a:schemeClr val="accent1"/>
                </a:solidFill>
                <a:latin typeface="Helvetica Light" panose="020B0403020202020204" pitchFamily="34" charset="0"/>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7" name="Title 8">
            <a:extLst>
              <a:ext uri="{FF2B5EF4-FFF2-40B4-BE49-F238E27FC236}">
                <a16:creationId xmlns:a16="http://schemas.microsoft.com/office/drawing/2014/main" id="{73171BB8-B730-F040-8469-8A96C470AB0E}"/>
              </a:ext>
            </a:extLst>
          </p:cNvPr>
          <p:cNvSpPr>
            <a:spLocks noGrp="1"/>
          </p:cNvSpPr>
          <p:nvPr>
            <p:ph type="title" hasCustomPrompt="1"/>
          </p:nvPr>
        </p:nvSpPr>
        <p:spPr>
          <a:xfrm>
            <a:off x="177449" y="518160"/>
            <a:ext cx="11403471" cy="433739"/>
          </a:xfrm>
          <a:prstGeom prst="rect">
            <a:avLst/>
          </a:prstGeom>
        </p:spPr>
        <p:txBody>
          <a:bodyPr/>
          <a:lstStyle>
            <a:lvl1pPr>
              <a:defRPr sz="2400" b="0" i="0">
                <a:latin typeface="Helvetica Light" panose="020B0403020202020204" pitchFamily="34" charset="0"/>
                <a:ea typeface="Helvetica Light" panose="020B0403020202020204" pitchFamily="34" charset="0"/>
                <a:cs typeface="Arial" charset="0"/>
              </a:defRPr>
            </a:lvl1pPr>
          </a:lstStyle>
          <a:p>
            <a:r>
              <a:rPr lang="en-US"/>
              <a:t>Title</a:t>
            </a:r>
          </a:p>
        </p:txBody>
      </p:sp>
      <p:sp>
        <p:nvSpPr>
          <p:cNvPr id="8" name="Text Placeholder 11">
            <a:extLst>
              <a:ext uri="{FF2B5EF4-FFF2-40B4-BE49-F238E27FC236}">
                <a16:creationId xmlns:a16="http://schemas.microsoft.com/office/drawing/2014/main" id="{ABD51A03-9382-EA4D-9C49-96A53B81500C}"/>
              </a:ext>
            </a:extLst>
          </p:cNvPr>
          <p:cNvSpPr>
            <a:spLocks noGrp="1"/>
          </p:cNvSpPr>
          <p:nvPr>
            <p:ph type="body" sz="quarter" idx="10" hasCustomPrompt="1"/>
          </p:nvPr>
        </p:nvSpPr>
        <p:spPr>
          <a:xfrm>
            <a:off x="177449" y="951900"/>
            <a:ext cx="11403471" cy="378137"/>
          </a:xfrm>
          <a:prstGeom prst="rect">
            <a:avLst/>
          </a:prstGeom>
        </p:spPr>
        <p:txBody>
          <a:bodyPr/>
          <a:lstStyle>
            <a:lvl1pPr marL="0" indent="0">
              <a:buNone/>
              <a:defRPr sz="1400" b="0" i="0">
                <a:solidFill>
                  <a:schemeClr val="tx2"/>
                </a:solidFill>
                <a:latin typeface="Helvetica Light" panose="020B0403020202020204" pitchFamily="34" charset="0"/>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Tree>
    <p:extLst>
      <p:ext uri="{BB962C8B-B14F-4D97-AF65-F5344CB8AC3E}">
        <p14:creationId xmlns:p14="http://schemas.microsoft.com/office/powerpoint/2010/main" val="321782346"/>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92482" y="152400"/>
            <a:ext cx="10887287" cy="1095756"/>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792480" y="2020824"/>
            <a:ext cx="10887288" cy="4078224"/>
          </a:xfrm>
          <a:prstGeom prst="rect">
            <a:avLst/>
          </a:prstGeom>
        </p:spPr>
        <p:txBody>
          <a:bodyPr/>
          <a:lstStyle/>
          <a:p>
            <a:endParaRPr lang="en-US"/>
          </a:p>
        </p:txBody>
      </p:sp>
    </p:spTree>
    <p:extLst>
      <p:ext uri="{BB962C8B-B14F-4D97-AF65-F5344CB8AC3E}">
        <p14:creationId xmlns:p14="http://schemas.microsoft.com/office/powerpoint/2010/main" val="17182507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1_Title Slide_White_Alt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509775"/>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tx1"/>
                </a:solidFill>
                <a:effectLst/>
                <a:uLnTx/>
                <a:uFillTx/>
                <a:latin typeface="+mn-lt"/>
                <a:ea typeface="+mn-ea"/>
                <a:cs typeface="+mn-cs"/>
              </a:rPr>
              <a:t>Harris Insights &amp; Analytics, A Stagwell LLC Company © 2018</a:t>
            </a:r>
          </a:p>
        </p:txBody>
      </p:sp>
      <p:pic>
        <p:nvPicPr>
          <p:cNvPr id="6" name="Picture 5">
            <a:extLst>
              <a:ext uri="{FF2B5EF4-FFF2-40B4-BE49-F238E27FC236}">
                <a16:creationId xmlns:a16="http://schemas.microsoft.com/office/drawing/2014/main" id="{F8ADB39A-7A36-3341-82EA-36C2611B8135}"/>
              </a:ext>
            </a:extLst>
          </p:cNvPr>
          <p:cNvPicPr>
            <a:picLocks noChangeAspect="1"/>
          </p:cNvPicPr>
          <p:nvPr userDrawn="1"/>
        </p:nvPicPr>
        <p:blipFill>
          <a:blip r:embed="rId2"/>
          <a:stretch>
            <a:fillRect/>
          </a:stretch>
        </p:blipFill>
        <p:spPr>
          <a:xfrm>
            <a:off x="302683" y="338570"/>
            <a:ext cx="6450252" cy="798253"/>
          </a:xfrm>
          <a:prstGeom prst="rect">
            <a:avLst/>
          </a:prstGeom>
        </p:spPr>
      </p:pic>
    </p:spTree>
    <p:extLst>
      <p:ext uri="{BB962C8B-B14F-4D97-AF65-F5344CB8AC3E}">
        <p14:creationId xmlns:p14="http://schemas.microsoft.com/office/powerpoint/2010/main" val="331239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Copy w Header">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6032"/>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91"/>
            <a:ext cx="11402836" cy="4311237"/>
          </a:xfrm>
          <a:prstGeom prst="rect">
            <a:avLst/>
          </a:prstGeom>
        </p:spPr>
        <p:txBody>
          <a:bodyPr/>
          <a:lstStyle>
            <a:lvl1pPr marL="228594" marR="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621334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Title Slide_Pictur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spcBef>
                <a:spcPts val="0"/>
              </a:spcBef>
              <a:buNone/>
              <a:defRPr sz="5600">
                <a:solidFill>
                  <a:schemeClr val="tx1"/>
                </a:solidFill>
                <a:latin typeface="+mn-lt"/>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Arial" panose="020B0604020202020204"/>
                <a:ea typeface="+mn-ea"/>
                <a:cs typeface="+mn-cs"/>
              </a:rPr>
              <a:t>Harris Insights &amp; Analytics, A Stagwell LLC Company © 2018</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pic>
        <p:nvPicPr>
          <p:cNvPr id="9" name="Picture 8">
            <a:extLst>
              <a:ext uri="{FF2B5EF4-FFF2-40B4-BE49-F238E27FC236}">
                <a16:creationId xmlns:a16="http://schemas.microsoft.com/office/drawing/2014/main" id="{8DFC5EEE-089F-1543-906A-465D212954A8}"/>
              </a:ext>
            </a:extLst>
          </p:cNvPr>
          <p:cNvPicPr>
            <a:picLocks noChangeAspect="1"/>
          </p:cNvPicPr>
          <p:nvPr userDrawn="1"/>
        </p:nvPicPr>
        <p:blipFill>
          <a:blip r:embed="rId2"/>
          <a:stretch>
            <a:fillRect/>
          </a:stretch>
        </p:blipFill>
        <p:spPr>
          <a:xfrm>
            <a:off x="302684" y="338570"/>
            <a:ext cx="5002485" cy="619084"/>
          </a:xfrm>
          <a:prstGeom prst="rect">
            <a:avLst/>
          </a:prstGeom>
        </p:spPr>
      </p:pic>
    </p:spTree>
    <p:extLst>
      <p:ext uri="{BB962C8B-B14F-4D97-AF65-F5344CB8AC3E}">
        <p14:creationId xmlns:p14="http://schemas.microsoft.com/office/powerpoint/2010/main" val="17889600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ection Divider_Black">
    <p:bg>
      <p:bgPr>
        <a:solidFill>
          <a:schemeClr val="tx1"/>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solidFill>
                <a:effectLst/>
                <a:uLnTx/>
                <a:uFillTx/>
                <a:latin typeface="Arial" panose="020B0604020202020204"/>
                <a:ea typeface="+mn-ea"/>
                <a:cs typeface="+mn-cs"/>
              </a:rPr>
              <a:t>Harris Insights &amp; Analytics, A Stagwell LLC Company © 2018</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12"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3" name="Rectangle 2"/>
          <p:cNvSpPr/>
          <p:nvPr userDrawn="1"/>
        </p:nvSpPr>
        <p:spPr>
          <a:xfrm>
            <a:off x="11405281" y="107951"/>
            <a:ext cx="653143" cy="7112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731852" y="317501"/>
            <a:ext cx="300611" cy="304800"/>
          </a:xfrm>
          <a:prstGeom prst="rect">
            <a:avLst/>
          </a:prstGeom>
        </p:spPr>
      </p:pic>
    </p:spTree>
    <p:extLst>
      <p:ext uri="{BB962C8B-B14F-4D97-AF65-F5344CB8AC3E}">
        <p14:creationId xmlns:p14="http://schemas.microsoft.com/office/powerpoint/2010/main" val="37180119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ection Divider_Green">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solidFill>
                <a:effectLst/>
                <a:uLnTx/>
                <a:uFillTx/>
                <a:latin typeface="Arial" panose="020B0604020202020204"/>
                <a:ea typeface="+mn-ea"/>
                <a:cs typeface="+mn-cs"/>
              </a:rPr>
              <a:t>Harris Insights &amp; Analytics, A </a:t>
            </a:r>
            <a:r>
              <a:rPr kumimoji="0" lang="en-US" sz="600" b="0" i="0" u="none" strike="noStrike" kern="1200" cap="none" spc="0" normalizeH="0" baseline="0" noProof="0" err="1">
                <a:ln>
                  <a:noFill/>
                </a:ln>
                <a:solidFill>
                  <a:srgbClr val="FFFFFF"/>
                </a:solidFill>
                <a:effectLst/>
                <a:uLnTx/>
                <a:uFillTx/>
                <a:latin typeface="Arial" panose="020B0604020202020204"/>
                <a:ea typeface="+mn-ea"/>
                <a:cs typeface="+mn-cs"/>
              </a:rPr>
              <a:t>Stagwell</a:t>
            </a:r>
            <a:r>
              <a:rPr kumimoji="0" lang="en-US" sz="600" b="0" i="0" u="none" strike="noStrike" kern="1200" cap="none" spc="0" normalizeH="0" baseline="0" noProof="0">
                <a:ln>
                  <a:noFill/>
                </a:ln>
                <a:solidFill>
                  <a:srgbClr val="FFFFFF"/>
                </a:solidFill>
                <a:effectLst/>
                <a:uLnTx/>
                <a:uFillTx/>
                <a:latin typeface="Arial" panose="020B0604020202020204"/>
                <a:ea typeface="+mn-ea"/>
                <a:cs typeface="+mn-cs"/>
              </a:rPr>
              <a:t> LLC Company © 2021</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716179" y="311152"/>
            <a:ext cx="300611" cy="304800"/>
          </a:xfrm>
          <a:prstGeom prst="rect">
            <a:avLst/>
          </a:prstGeom>
        </p:spPr>
      </p:pic>
    </p:spTree>
    <p:extLst>
      <p:ext uri="{BB962C8B-B14F-4D97-AF65-F5344CB8AC3E}">
        <p14:creationId xmlns:p14="http://schemas.microsoft.com/office/powerpoint/2010/main" val="22694903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ection Divider_Orange">
    <p:bg>
      <p:bgPr>
        <a:solidFill>
          <a:schemeClr val="accent2"/>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solidFill>
                <a:effectLst/>
                <a:uLnTx/>
                <a:uFillTx/>
                <a:latin typeface="Arial" panose="020B0604020202020204"/>
                <a:ea typeface="+mn-ea"/>
                <a:cs typeface="+mn-cs"/>
              </a:rPr>
              <a:t>Harris Insights &amp; Analytics, A Stagwell LLC Company © 2018</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9" name="Rectangle 8"/>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731852" y="311151"/>
            <a:ext cx="300611" cy="304800"/>
          </a:xfrm>
          <a:prstGeom prst="rect">
            <a:avLst/>
          </a:prstGeom>
        </p:spPr>
      </p:pic>
    </p:spTree>
    <p:extLst>
      <p:ext uri="{BB962C8B-B14F-4D97-AF65-F5344CB8AC3E}">
        <p14:creationId xmlns:p14="http://schemas.microsoft.com/office/powerpoint/2010/main" val="37584372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Green blank">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solidFill>
                <a:effectLst/>
                <a:uLnTx/>
                <a:uFillTx/>
                <a:latin typeface="Arial" panose="020B0604020202020204"/>
                <a:ea typeface="+mn-ea"/>
                <a:cs typeface="+mn-cs"/>
              </a:rPr>
              <a:t>Harris Insights &amp; Analytics, A Stagwell LLC Company © 2018</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716179" y="311152"/>
            <a:ext cx="300611" cy="304800"/>
          </a:xfrm>
          <a:prstGeom prst="rect">
            <a:avLst/>
          </a:prstGeom>
        </p:spPr>
      </p:pic>
      <p:cxnSp>
        <p:nvCxnSpPr>
          <p:cNvPr id="10" name="Straight Connector 9"/>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784646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Orange blank">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solidFill>
                <a:effectLst/>
                <a:uLnTx/>
                <a:uFillTx/>
                <a:latin typeface="Arial" panose="020B0604020202020204"/>
                <a:ea typeface="+mn-ea"/>
                <a:cs typeface="+mn-cs"/>
              </a:rPr>
              <a:t>Harris Insights &amp; Analytics, A Stagwell LLC Company © 2018</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cxnSp>
        <p:nvCxnSpPr>
          <p:cNvPr id="9" name="Straight Connector 8"/>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16180" y="311152"/>
            <a:ext cx="300611" cy="304800"/>
          </a:xfrm>
          <a:prstGeom prst="rect">
            <a:avLst/>
          </a:prstGeom>
        </p:spPr>
      </p:pic>
    </p:spTree>
    <p:extLst>
      <p:ext uri="{BB962C8B-B14F-4D97-AF65-F5344CB8AC3E}">
        <p14:creationId xmlns:p14="http://schemas.microsoft.com/office/powerpoint/2010/main" val="26540044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ogo with 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4824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045252-E849-4101-AD64-959B9B45C6F0}"/>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0281901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2_Dark Title Slide 2">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540" imgH="541" progId="TCLayout.ActiveDocument.1">
                  <p:embed/>
                </p:oleObj>
              </mc:Choice>
              <mc:Fallback>
                <p:oleObj name="think-cell Slide" r:id="rId3" imgW="540" imgH="541" progId="TCLayout.ActiveDocument.1">
                  <p:embed/>
                  <p:pic>
                    <p:nvPicPr>
                      <p:cNvPr id="4" name="Object 3"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3" name="Subtitle 2"/>
          <p:cNvSpPr>
            <a:spLocks noGrp="1"/>
          </p:cNvSpPr>
          <p:nvPr>
            <p:ph type="subTitle" idx="1" hasCustomPrompt="1"/>
          </p:nvPr>
        </p:nvSpPr>
        <p:spPr>
          <a:xfrm>
            <a:off x="711916" y="4797429"/>
            <a:ext cx="7315200" cy="665163"/>
          </a:xfrm>
        </p:spPr>
        <p:txBody>
          <a:bodyPr wrap="square" tIns="0" bIns="0"/>
          <a:lstStyle>
            <a:lvl1pPr marL="0" indent="0" algn="l">
              <a:lnSpc>
                <a:spcPct val="100000"/>
              </a:lnSpc>
              <a:buNone/>
              <a:defRPr sz="2000" cap="all" baseline="0">
                <a:solidFill>
                  <a:srgbClr val="FFFFFF"/>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15" name="Text Placeholder 2"/>
          <p:cNvSpPr>
            <a:spLocks noGrp="1"/>
          </p:cNvSpPr>
          <p:nvPr>
            <p:ph type="body" idx="17"/>
          </p:nvPr>
        </p:nvSpPr>
        <p:spPr>
          <a:xfrm>
            <a:off x="711921" y="5998465"/>
            <a:ext cx="3854751" cy="697395"/>
          </a:xfrm>
        </p:spPr>
        <p:txBody>
          <a:bodyPr wrap="square" anchor="b" anchorCtr="0"/>
          <a:lstStyle>
            <a:lvl1pPr marL="0" indent="0" algn="l">
              <a:lnSpc>
                <a:spcPct val="100000"/>
              </a:lnSpc>
              <a:spcBef>
                <a:spcPts val="0"/>
              </a:spcBef>
              <a:buNone/>
              <a:defRPr sz="1200" b="0">
                <a:solidFill>
                  <a:srgbClr val="FFFFFF"/>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13" name="Title 1"/>
          <p:cNvSpPr>
            <a:spLocks noGrp="1"/>
          </p:cNvSpPr>
          <p:nvPr>
            <p:ph type="ctrTitle" hasCustomPrompt="1"/>
          </p:nvPr>
        </p:nvSpPr>
        <p:spPr>
          <a:xfrm>
            <a:off x="711200" y="3488801"/>
            <a:ext cx="7315917" cy="1310219"/>
          </a:xfrm>
        </p:spPr>
        <p:txBody>
          <a:bodyPr wrap="square" tIns="0" bIns="0">
            <a:noAutofit/>
          </a:bodyPr>
          <a:lstStyle>
            <a:lvl1pPr algn="l">
              <a:lnSpc>
                <a:spcPct val="80000"/>
              </a:lnSpc>
              <a:tabLst>
                <a:tab pos="507974" algn="l"/>
              </a:tabLst>
              <a:defRPr sz="4500" b="0" cap="all" baseline="0">
                <a:solidFill>
                  <a:srgbClr val="009DD9"/>
                </a:solidFill>
              </a:defRPr>
            </a:lvl1pPr>
          </a:lstStyle>
          <a:p>
            <a:r>
              <a:rPr lang="en-US"/>
              <a:t>CLICK TO EDIT MASTER TITLE STYLE</a:t>
            </a:r>
          </a:p>
        </p:txBody>
      </p:sp>
      <p:pic>
        <p:nvPicPr>
          <p:cNvPr id="11" name="Picture 10"/>
          <p:cNvPicPr>
            <a:picLocks noChangeAspect="1"/>
          </p:cNvPicPr>
          <p:nvPr userDrawn="1"/>
        </p:nvPicPr>
        <p:blipFill rotWithShape="1">
          <a:blip r:embed="rId5" cstate="print">
            <a:extLst>
              <a:ext uri="{28A0092B-C50C-407E-A947-70E740481C1C}">
                <a14:useLocalDpi xmlns:a14="http://schemas.microsoft.com/office/drawing/2010/main" val="0"/>
              </a:ext>
            </a:extLst>
          </a:blip>
          <a:srcRect l="66749" t="7621" b="6640"/>
          <a:stretch/>
        </p:blipFill>
        <p:spPr>
          <a:xfrm flipH="1">
            <a:off x="8610600" y="0"/>
            <a:ext cx="3581400" cy="6858000"/>
          </a:xfrm>
          <a:prstGeom prst="rect">
            <a:avLst/>
          </a:prstGeom>
        </p:spPr>
      </p:pic>
      <p:pic>
        <p:nvPicPr>
          <p:cNvPr id="2052" name="Picture 4" descr="http://www.stagwellgroup.com/wp-content/uploads/2015/10/Harris-Insights-Analytics_logo.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12802" y="1295402"/>
            <a:ext cx="2840567" cy="1420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1685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cSld name="Title only 3">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540" imgH="541" progId="TCLayout.ActiveDocument.1">
                  <p:embed/>
                </p:oleObj>
              </mc:Choice>
              <mc:Fallback>
                <p:oleObj name="think-cell Slide" r:id="rId3" imgW="540" imgH="541"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9" name="Title 8"/>
          <p:cNvSpPr>
            <a:spLocks noGrp="1"/>
          </p:cNvSpPr>
          <p:nvPr>
            <p:ph type="title" hasCustomPrompt="1"/>
          </p:nvPr>
        </p:nvSpPr>
        <p:spPr>
          <a:xfrm>
            <a:off x="792480" y="676657"/>
            <a:ext cx="10888896" cy="571500"/>
          </a:xfrm>
        </p:spPr>
        <p:txBody>
          <a:bodyPr wrap="square">
            <a:noAutofit/>
          </a:bodyPr>
          <a:lstStyle>
            <a:lvl1pPr>
              <a:defRPr baseline="0">
                <a:solidFill>
                  <a:srgbClr val="8DC63F"/>
                </a:solidFill>
              </a:defRPr>
            </a:lvl1pPr>
          </a:lstStyle>
          <a:p>
            <a:r>
              <a:rPr lang="en-US"/>
              <a:t>CLICK TO EDIT MASTER TITLE STYLE</a:t>
            </a:r>
          </a:p>
        </p:txBody>
      </p:sp>
      <p:sp>
        <p:nvSpPr>
          <p:cNvPr id="8" name="Text Placeholder 2"/>
          <p:cNvSpPr>
            <a:spLocks noGrp="1"/>
          </p:cNvSpPr>
          <p:nvPr>
            <p:ph type="body" idx="13"/>
          </p:nvPr>
        </p:nvSpPr>
        <p:spPr>
          <a:xfrm>
            <a:off x="792480" y="1280161"/>
            <a:ext cx="10880429" cy="315119"/>
          </a:xfrm>
        </p:spPr>
        <p:txBody>
          <a:bodyPr wrap="square" tIns="0" bIns="0" anchor="t" anchorCtr="0"/>
          <a:lstStyle>
            <a:lvl1pPr marL="0" indent="0">
              <a:spcBef>
                <a:spcPts val="0"/>
              </a:spcBef>
              <a:buNone/>
              <a:defRPr sz="1800" b="0" baseline="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5" name="Text Placeholder 2"/>
          <p:cNvSpPr>
            <a:spLocks noGrp="1"/>
          </p:cNvSpPr>
          <p:nvPr>
            <p:ph type="body" idx="15"/>
          </p:nvPr>
        </p:nvSpPr>
        <p:spPr>
          <a:xfrm>
            <a:off x="792483" y="6373368"/>
            <a:ext cx="10887287" cy="365760"/>
          </a:xfrm>
        </p:spPr>
        <p:txBody>
          <a:bodyPr wrap="square" tIns="0" bIns="0" anchor="b" anchorCtr="0"/>
          <a:lstStyle>
            <a:lvl1pPr marL="0" indent="0">
              <a:spcBef>
                <a:spcPts val="60"/>
              </a:spcBef>
              <a:buNone/>
              <a:defRPr sz="800" b="0" baseline="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1" name="Text Box 17"/>
          <p:cNvSpPr txBox="1">
            <a:spLocks noChangeArrowheads="1"/>
          </p:cNvSpPr>
          <p:nvPr/>
        </p:nvSpPr>
        <p:spPr bwMode="auto">
          <a:xfrm>
            <a:off x="11860250" y="6600347"/>
            <a:ext cx="141064" cy="138499"/>
          </a:xfrm>
          <a:prstGeom prst="rect">
            <a:avLst/>
          </a:prstGeom>
          <a:noFill/>
          <a:ln w="9525">
            <a:noFill/>
            <a:miter lim="800000"/>
            <a:headEnd/>
            <a:tailEnd/>
          </a:ln>
          <a:effectLst/>
        </p:spPr>
        <p:txBody>
          <a:bodyPr wrap="none" lIns="0" tIns="0" rIns="0" bIns="0" anchor="ctr" anchorCtr="0">
            <a:spAutoFit/>
          </a:bodyPr>
          <a:lstStyle/>
          <a:p>
            <a:pPr algn="ctr" defTabSz="914377">
              <a:spcBef>
                <a:spcPts val="0"/>
              </a:spcBef>
            </a:pPr>
            <a:fld id="{0D7D805D-F6E5-43ED-9D8A-77676030D49C}" type="slidenum">
              <a:rPr lang="en-US" sz="900" b="0">
                <a:solidFill>
                  <a:srgbClr val="8DC63F"/>
                </a:solidFill>
              </a:rPr>
              <a:pPr algn="ctr" defTabSz="914377">
                <a:spcBef>
                  <a:spcPts val="0"/>
                </a:spcBef>
              </a:pPr>
              <a:t>‹#›</a:t>
            </a:fld>
            <a:endParaRPr lang="en-US" sz="900" b="0">
              <a:solidFill>
                <a:srgbClr val="8DC63F"/>
              </a:solidFill>
            </a:endParaRPr>
          </a:p>
        </p:txBody>
      </p:sp>
      <p:sp>
        <p:nvSpPr>
          <p:cNvPr id="10" name="Rectangle 9"/>
          <p:cNvSpPr/>
          <p:nvPr userDrawn="1"/>
        </p:nvSpPr>
        <p:spPr>
          <a:xfrm>
            <a:off x="0" y="0"/>
            <a:ext cx="304800" cy="6858000"/>
          </a:xfrm>
          <a:prstGeom prst="rect">
            <a:avLst/>
          </a:prstGeom>
          <a:solidFill>
            <a:srgbClr val="96C9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96601" y="91285"/>
            <a:ext cx="1189039" cy="594519"/>
          </a:xfrm>
          <a:prstGeom prst="rect">
            <a:avLst/>
          </a:prstGeom>
        </p:spPr>
      </p:pic>
    </p:spTree>
    <p:extLst>
      <p:ext uri="{BB962C8B-B14F-4D97-AF65-F5344CB8AC3E}">
        <p14:creationId xmlns:p14="http://schemas.microsoft.com/office/powerpoint/2010/main" val="3204755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2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6035685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cSld name="Title only 2">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name="think-cell Slide" r:id="rId3" imgW="540" imgH="541" progId="TCLayout.ActiveDocument.1">
                  <p:embed/>
                </p:oleObj>
              </mc:Choice>
              <mc:Fallback>
                <p:oleObj name="think-cell Slide" r:id="rId3" imgW="540" imgH="541" progId="TCLayout.ActiveDocument.1">
                  <p:embed/>
                  <p:pic>
                    <p:nvPicPr>
                      <p:cNvPr id="3" name="Object 2" hidden="1"/>
                      <p:cNvPicPr/>
                      <p:nvPr/>
                    </p:nvPicPr>
                    <p:blipFill>
                      <a:blip r:embed="rId4"/>
                      <a:stretch>
                        <a:fillRect/>
                      </a:stretch>
                    </p:blipFill>
                    <p:spPr>
                      <a:xfrm>
                        <a:off x="2119" y="1589"/>
                        <a:ext cx="2116" cy="1587"/>
                      </a:xfrm>
                      <a:prstGeom prst="rect">
                        <a:avLst/>
                      </a:prstGeom>
                    </p:spPr>
                  </p:pic>
                </p:oleObj>
              </mc:Fallback>
            </mc:AlternateContent>
          </a:graphicData>
        </a:graphic>
      </p:graphicFrame>
      <p:sp>
        <p:nvSpPr>
          <p:cNvPr id="9" name="Title 8"/>
          <p:cNvSpPr>
            <a:spLocks noGrp="1"/>
          </p:cNvSpPr>
          <p:nvPr>
            <p:ph type="title" hasCustomPrompt="1"/>
          </p:nvPr>
        </p:nvSpPr>
        <p:spPr>
          <a:xfrm>
            <a:off x="792480" y="676657"/>
            <a:ext cx="10888896" cy="571500"/>
          </a:xfrm>
        </p:spPr>
        <p:txBody>
          <a:bodyPr wrap="square">
            <a:noAutofit/>
          </a:bodyPr>
          <a:lstStyle>
            <a:lvl1pPr>
              <a:defRPr baseline="0">
                <a:solidFill>
                  <a:srgbClr val="8DC63F"/>
                </a:solidFill>
              </a:defRPr>
            </a:lvl1pPr>
          </a:lstStyle>
          <a:p>
            <a:r>
              <a:rPr lang="en-US"/>
              <a:t>CLICK TO EDIT MASTER TITLE STYLE</a:t>
            </a:r>
          </a:p>
        </p:txBody>
      </p:sp>
      <p:sp>
        <p:nvSpPr>
          <p:cNvPr id="8" name="Text Placeholder 2"/>
          <p:cNvSpPr>
            <a:spLocks noGrp="1"/>
          </p:cNvSpPr>
          <p:nvPr>
            <p:ph type="body" idx="13"/>
          </p:nvPr>
        </p:nvSpPr>
        <p:spPr>
          <a:xfrm>
            <a:off x="792480" y="1280161"/>
            <a:ext cx="10880429" cy="315119"/>
          </a:xfrm>
        </p:spPr>
        <p:txBody>
          <a:bodyPr wrap="square" tIns="0" bIns="0" anchor="t" anchorCtr="0"/>
          <a:lstStyle>
            <a:lvl1pPr marL="0" indent="0">
              <a:spcBef>
                <a:spcPts val="0"/>
              </a:spcBef>
              <a:buNone/>
              <a:defRPr sz="1800" b="0" baseline="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5" name="Text Placeholder 2"/>
          <p:cNvSpPr>
            <a:spLocks noGrp="1"/>
          </p:cNvSpPr>
          <p:nvPr>
            <p:ph type="body" idx="15"/>
          </p:nvPr>
        </p:nvSpPr>
        <p:spPr>
          <a:xfrm>
            <a:off x="792483" y="6373368"/>
            <a:ext cx="10887287" cy="365760"/>
          </a:xfrm>
        </p:spPr>
        <p:txBody>
          <a:bodyPr wrap="square" tIns="0" bIns="0" anchor="b" anchorCtr="0"/>
          <a:lstStyle>
            <a:lvl1pPr marL="0" indent="0">
              <a:spcBef>
                <a:spcPts val="60"/>
              </a:spcBef>
              <a:buNone/>
              <a:defRPr sz="800" b="0" baseline="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1" name="Text Box 17"/>
          <p:cNvSpPr txBox="1">
            <a:spLocks noChangeArrowheads="1"/>
          </p:cNvSpPr>
          <p:nvPr/>
        </p:nvSpPr>
        <p:spPr bwMode="auto">
          <a:xfrm>
            <a:off x="11860250" y="6600347"/>
            <a:ext cx="141064" cy="138499"/>
          </a:xfrm>
          <a:prstGeom prst="rect">
            <a:avLst/>
          </a:prstGeom>
          <a:noFill/>
          <a:ln w="9525">
            <a:noFill/>
            <a:miter lim="800000"/>
            <a:headEnd/>
            <a:tailEnd/>
          </a:ln>
          <a:effectLst/>
        </p:spPr>
        <p:txBody>
          <a:bodyPr wrap="none" lIns="0" tIns="0" rIns="0" bIns="0" anchor="ctr" anchorCtr="0">
            <a:spAutoFit/>
          </a:bodyPr>
          <a:lstStyle/>
          <a:p>
            <a:pPr algn="ctr" defTabSz="914377">
              <a:spcBef>
                <a:spcPts val="0"/>
              </a:spcBef>
            </a:pPr>
            <a:fld id="{0D7D805D-F6E5-43ED-9D8A-77676030D49C}" type="slidenum">
              <a:rPr lang="en-US" sz="900" b="0">
                <a:solidFill>
                  <a:srgbClr val="8DC63F"/>
                </a:solidFill>
              </a:rPr>
              <a:pPr algn="ctr" defTabSz="914377">
                <a:spcBef>
                  <a:spcPts val="0"/>
                </a:spcBef>
              </a:pPr>
              <a:t>‹#›</a:t>
            </a:fld>
            <a:endParaRPr lang="en-US" sz="900" b="0">
              <a:solidFill>
                <a:srgbClr val="8DC63F"/>
              </a:solidFill>
            </a:endParaRPr>
          </a:p>
        </p:txBody>
      </p:sp>
      <p:sp>
        <p:nvSpPr>
          <p:cNvPr id="2" name="Rectangle 1"/>
          <p:cNvSpPr/>
          <p:nvPr userDrawn="1"/>
        </p:nvSpPr>
        <p:spPr>
          <a:xfrm>
            <a:off x="0" y="76200"/>
            <a:ext cx="304800" cy="6858000"/>
          </a:xfrm>
          <a:prstGeom prst="rect">
            <a:avLst/>
          </a:prstGeom>
          <a:solidFill>
            <a:srgbClr val="96C9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96601" y="91285"/>
            <a:ext cx="1189039" cy="594519"/>
          </a:xfrm>
          <a:prstGeom prst="rect">
            <a:avLst/>
          </a:prstGeom>
        </p:spPr>
      </p:pic>
    </p:spTree>
    <p:extLst>
      <p:ext uri="{BB962C8B-B14F-4D97-AF65-F5344CB8AC3E}">
        <p14:creationId xmlns:p14="http://schemas.microsoft.com/office/powerpoint/2010/main" val="27027375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Tree>
    <p:extLst>
      <p:ext uri="{BB962C8B-B14F-4D97-AF65-F5344CB8AC3E}">
        <p14:creationId xmlns:p14="http://schemas.microsoft.com/office/powerpoint/2010/main" val="1088898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8"/>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50" y="518161"/>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50" y="951901"/>
            <a:ext cx="11403471" cy="378137"/>
          </a:xfrm>
          <a:prstGeom prst="rect">
            <a:avLst/>
          </a:prstGeom>
        </p:spPr>
        <p:txBody>
          <a:bodyPr/>
          <a:lstStyle>
            <a:lvl1pPr marL="0" indent="0">
              <a:buNone/>
              <a:defRPr sz="1400">
                <a:solidFill>
                  <a:schemeClr val="tx2"/>
                </a:solidFill>
              </a:defRPr>
            </a:lvl1pPr>
            <a:lvl2pPr marL="609570" indent="0">
              <a:buNone/>
              <a:defRPr sz="1333">
                <a:solidFill>
                  <a:schemeClr val="tx2"/>
                </a:solidFill>
              </a:defRPr>
            </a:lvl2pPr>
            <a:lvl3pPr marL="1219140" indent="0">
              <a:buNone/>
              <a:defRPr sz="1333">
                <a:solidFill>
                  <a:schemeClr val="tx2"/>
                </a:solidFill>
              </a:defRPr>
            </a:lvl3pPr>
            <a:lvl4pPr marL="1828709" indent="0">
              <a:buNone/>
              <a:defRPr sz="1333">
                <a:solidFill>
                  <a:schemeClr val="tx2"/>
                </a:solidFill>
              </a:defRPr>
            </a:lvl4pPr>
            <a:lvl5pPr marL="2438278" indent="0">
              <a:buNone/>
              <a:defRPr sz="1333">
                <a:solidFill>
                  <a:schemeClr val="tx2"/>
                </a:solidFill>
              </a:defRPr>
            </a:lvl5pPr>
          </a:lstStyle>
          <a:p>
            <a:pPr lvl="0"/>
            <a:r>
              <a:rPr lang="en-US"/>
              <a:t>Subtitle</a:t>
            </a:r>
          </a:p>
        </p:txBody>
      </p:sp>
    </p:spTree>
    <p:extLst>
      <p:ext uri="{BB962C8B-B14F-4D97-AF65-F5344CB8AC3E}">
        <p14:creationId xmlns:p14="http://schemas.microsoft.com/office/powerpoint/2010/main" val="12783707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 Cop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8"/>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50" y="518161"/>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50" y="951901"/>
            <a:ext cx="11403471" cy="378137"/>
          </a:xfrm>
          <a:prstGeom prst="rect">
            <a:avLst/>
          </a:prstGeom>
        </p:spPr>
        <p:txBody>
          <a:bodyPr/>
          <a:lstStyle>
            <a:lvl1pPr marL="0" indent="0">
              <a:buNone/>
              <a:defRPr sz="1400">
                <a:solidFill>
                  <a:schemeClr val="tx2"/>
                </a:solidFill>
              </a:defRPr>
            </a:lvl1pPr>
            <a:lvl2pPr marL="609570" indent="0">
              <a:buNone/>
              <a:defRPr sz="1333">
                <a:solidFill>
                  <a:schemeClr val="tx2"/>
                </a:solidFill>
              </a:defRPr>
            </a:lvl2pPr>
            <a:lvl3pPr marL="1219140" indent="0">
              <a:buNone/>
              <a:defRPr sz="1333">
                <a:solidFill>
                  <a:schemeClr val="tx2"/>
                </a:solidFill>
              </a:defRPr>
            </a:lvl3pPr>
            <a:lvl4pPr marL="1828709" indent="0">
              <a:buNone/>
              <a:defRPr sz="1333">
                <a:solidFill>
                  <a:schemeClr val="tx2"/>
                </a:solidFill>
              </a:defRPr>
            </a:lvl4pPr>
            <a:lvl5pPr marL="2438278" indent="0">
              <a:buNone/>
              <a:defRPr sz="1333">
                <a:solidFill>
                  <a:schemeClr val="tx2"/>
                </a:solidFill>
              </a:defRPr>
            </a:lvl5pPr>
          </a:lstStyle>
          <a:p>
            <a:pPr lvl="0"/>
            <a:r>
              <a:rPr lang="en-US"/>
              <a:t>Subtitle</a:t>
            </a:r>
          </a:p>
        </p:txBody>
      </p:sp>
      <p:sp>
        <p:nvSpPr>
          <p:cNvPr id="3" name="Text Placeholder 2"/>
          <p:cNvSpPr>
            <a:spLocks noGrp="1"/>
          </p:cNvSpPr>
          <p:nvPr>
            <p:ph type="body" sz="quarter" idx="12"/>
          </p:nvPr>
        </p:nvSpPr>
        <p:spPr>
          <a:xfrm>
            <a:off x="177450" y="1634069"/>
            <a:ext cx="11402836" cy="4129617"/>
          </a:xfrm>
          <a:prstGeom prst="rect">
            <a:avLst/>
          </a:prstGeom>
        </p:spPr>
        <p:txBody>
          <a:bodyPr/>
          <a:lstStyle>
            <a:lvl1pPr marL="307832" indent="-228589">
              <a:lnSpc>
                <a:spcPct val="120000"/>
              </a:lnSpc>
              <a:spcBef>
                <a:spcPts val="0"/>
              </a:spcBef>
              <a:buClr>
                <a:schemeClr val="accent1"/>
              </a:buClr>
              <a:buFont typeface="Arial" charset="0"/>
              <a:buChar char="•"/>
              <a:defRPr sz="1400"/>
            </a:lvl1pPr>
            <a:lvl2pPr marL="841206" indent="-228589">
              <a:lnSpc>
                <a:spcPct val="120000"/>
              </a:lnSpc>
              <a:spcBef>
                <a:spcPts val="0"/>
              </a:spcBef>
              <a:buClr>
                <a:schemeClr val="accent1"/>
              </a:buClr>
              <a:buFont typeface="Arial" charset="0"/>
              <a:buChar char="•"/>
              <a:defRPr sz="1400"/>
            </a:lvl2pPr>
            <a:lvl3pPr marL="1374580" indent="-228589">
              <a:lnSpc>
                <a:spcPct val="120000"/>
              </a:lnSpc>
              <a:spcBef>
                <a:spcPts val="0"/>
              </a:spcBef>
              <a:buClr>
                <a:schemeClr val="accent1"/>
              </a:buClr>
              <a:buFont typeface="Arial" charset="0"/>
              <a:buChar char="•"/>
              <a:defRPr sz="1400"/>
            </a:lvl3pPr>
            <a:lvl4pPr marL="1984149" indent="-228589">
              <a:lnSpc>
                <a:spcPct val="120000"/>
              </a:lnSpc>
              <a:spcBef>
                <a:spcPts val="0"/>
              </a:spcBef>
              <a:buClr>
                <a:schemeClr val="accent1"/>
              </a:buClr>
              <a:buFont typeface="Arial" charset="0"/>
              <a:buChar char="•"/>
              <a:defRPr sz="1400"/>
            </a:lvl4pPr>
            <a:lvl5pPr marL="2593718" indent="-228589">
              <a:lnSpc>
                <a:spcPct val="120000"/>
              </a:lnSpc>
              <a:spcBef>
                <a:spcPts val="0"/>
              </a:spcBef>
              <a:buClr>
                <a:schemeClr val="accent1"/>
              </a:buClr>
              <a:buFont typeface="Arial"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2755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 Copy w Header">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6032"/>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50" y="518161"/>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50" y="951901"/>
            <a:ext cx="11403471" cy="378137"/>
          </a:xfrm>
          <a:prstGeom prst="rect">
            <a:avLst/>
          </a:prstGeom>
        </p:spPr>
        <p:txBody>
          <a:bodyPr/>
          <a:lstStyle>
            <a:lvl1pPr marL="0" indent="0">
              <a:buNone/>
              <a:defRPr sz="1400">
                <a:solidFill>
                  <a:schemeClr val="tx2"/>
                </a:solidFill>
              </a:defRPr>
            </a:lvl1pPr>
            <a:lvl2pPr marL="609570" indent="0">
              <a:buNone/>
              <a:defRPr sz="1333">
                <a:solidFill>
                  <a:schemeClr val="tx2"/>
                </a:solidFill>
              </a:defRPr>
            </a:lvl2pPr>
            <a:lvl3pPr marL="1219140" indent="0">
              <a:buNone/>
              <a:defRPr sz="1333">
                <a:solidFill>
                  <a:schemeClr val="tx2"/>
                </a:solidFill>
              </a:defRPr>
            </a:lvl3pPr>
            <a:lvl4pPr marL="1828709" indent="0">
              <a:buNone/>
              <a:defRPr sz="1333">
                <a:solidFill>
                  <a:schemeClr val="tx2"/>
                </a:solidFill>
              </a:defRPr>
            </a:lvl4pPr>
            <a:lvl5pPr marL="2438278"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50"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92"/>
            <a:ext cx="11402836" cy="4311237"/>
          </a:xfrm>
          <a:prstGeom prst="rect">
            <a:avLst/>
          </a:prstGeom>
        </p:spPr>
        <p:txBody>
          <a:bodyPr/>
          <a:lstStyle>
            <a:lvl1pPr marL="228589" marR="0" indent="-228589" algn="l" defTabSz="609570" rtl="0" eaLnBrk="1" fontAlgn="auto" latinLnBrk="0" hangingPunct="1">
              <a:lnSpc>
                <a:spcPct val="100000"/>
              </a:lnSpc>
              <a:spcBef>
                <a:spcPct val="2000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228589" marR="0" lvl="0" indent="-228589" algn="l" defTabSz="609570"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marL="228589" marR="0" lvl="0" indent="-228589" algn="l" defTabSz="609570"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14971068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 2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8"/>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50" y="518161"/>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50" y="951901"/>
            <a:ext cx="11403471" cy="378137"/>
          </a:xfrm>
          <a:prstGeom prst="rect">
            <a:avLst/>
          </a:prstGeom>
        </p:spPr>
        <p:txBody>
          <a:bodyPr/>
          <a:lstStyle>
            <a:lvl1pPr marL="0" indent="0">
              <a:buNone/>
              <a:defRPr sz="1400">
                <a:solidFill>
                  <a:schemeClr val="tx2"/>
                </a:solidFill>
              </a:defRPr>
            </a:lvl1pPr>
            <a:lvl2pPr marL="609570" indent="0">
              <a:buNone/>
              <a:defRPr sz="1333">
                <a:solidFill>
                  <a:schemeClr val="tx2"/>
                </a:solidFill>
              </a:defRPr>
            </a:lvl2pPr>
            <a:lvl3pPr marL="1219140" indent="0">
              <a:buNone/>
              <a:defRPr sz="1333">
                <a:solidFill>
                  <a:schemeClr val="tx2"/>
                </a:solidFill>
              </a:defRPr>
            </a:lvl3pPr>
            <a:lvl4pPr marL="1828709" indent="0">
              <a:buNone/>
              <a:defRPr sz="1333">
                <a:solidFill>
                  <a:schemeClr val="tx2"/>
                </a:solidFill>
              </a:defRPr>
            </a:lvl4pPr>
            <a:lvl5pPr marL="2438278"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50"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7" y="3646269"/>
            <a:ext cx="11402836" cy="9144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8016686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 2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8"/>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50" y="518161"/>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50" y="951901"/>
            <a:ext cx="11403471" cy="378137"/>
          </a:xfrm>
          <a:prstGeom prst="rect">
            <a:avLst/>
          </a:prstGeom>
        </p:spPr>
        <p:txBody>
          <a:bodyPr/>
          <a:lstStyle>
            <a:lvl1pPr marL="0" indent="0">
              <a:buNone/>
              <a:defRPr sz="1400">
                <a:solidFill>
                  <a:schemeClr val="tx2"/>
                </a:solidFill>
              </a:defRPr>
            </a:lvl1pPr>
            <a:lvl2pPr marL="609570" indent="0">
              <a:buNone/>
              <a:defRPr sz="1333">
                <a:solidFill>
                  <a:schemeClr val="tx2"/>
                </a:solidFill>
              </a:defRPr>
            </a:lvl2pPr>
            <a:lvl3pPr marL="1219140" indent="0">
              <a:buNone/>
              <a:defRPr sz="1333">
                <a:solidFill>
                  <a:schemeClr val="tx2"/>
                </a:solidFill>
              </a:defRPr>
            </a:lvl3pPr>
            <a:lvl4pPr marL="1828709" indent="0">
              <a:buNone/>
              <a:defRPr sz="1333">
                <a:solidFill>
                  <a:schemeClr val="tx2"/>
                </a:solidFill>
              </a:defRPr>
            </a:lvl4pPr>
            <a:lvl5pPr marL="2438278"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42672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42672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3620864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 4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8"/>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50" y="518161"/>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50" y="951901"/>
            <a:ext cx="11403471" cy="378137"/>
          </a:xfrm>
          <a:prstGeom prst="rect">
            <a:avLst/>
          </a:prstGeom>
        </p:spPr>
        <p:txBody>
          <a:bodyPr/>
          <a:lstStyle>
            <a:lvl1pPr marL="0" indent="0">
              <a:buNone/>
              <a:defRPr sz="1400">
                <a:solidFill>
                  <a:schemeClr val="tx2"/>
                </a:solidFill>
              </a:defRPr>
            </a:lvl1pPr>
            <a:lvl2pPr marL="609570" indent="0">
              <a:buNone/>
              <a:defRPr sz="1333">
                <a:solidFill>
                  <a:schemeClr val="tx2"/>
                </a:solidFill>
              </a:defRPr>
            </a:lvl2pPr>
            <a:lvl3pPr marL="1219140" indent="0">
              <a:buNone/>
              <a:defRPr sz="1333">
                <a:solidFill>
                  <a:schemeClr val="tx2"/>
                </a:solidFill>
              </a:defRPr>
            </a:lvl3pPr>
            <a:lvl4pPr marL="1828709" indent="0">
              <a:buNone/>
              <a:defRPr sz="1333">
                <a:solidFill>
                  <a:schemeClr val="tx2"/>
                </a:solidFill>
              </a:defRPr>
            </a:lvl4pPr>
            <a:lvl5pPr marL="2438278"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9144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8"/>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8" hasCustomPrompt="1"/>
          </p:nvPr>
        </p:nvSpPr>
        <p:spPr>
          <a:xfrm>
            <a:off x="6073504" y="3344338"/>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p:txBody>
      </p:sp>
      <p:sp>
        <p:nvSpPr>
          <p:cNvPr id="17" name="Text Placeholder 2"/>
          <p:cNvSpPr>
            <a:spLocks noGrp="1"/>
          </p:cNvSpPr>
          <p:nvPr>
            <p:ph type="body" sz="quarter" idx="19"/>
          </p:nvPr>
        </p:nvSpPr>
        <p:spPr>
          <a:xfrm>
            <a:off x="6073503" y="3828859"/>
            <a:ext cx="5486400" cy="9144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9769989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2 copy blocks + 1 photo">
    <p:spTree>
      <p:nvGrpSpPr>
        <p:cNvPr id="1" name=""/>
        <p:cNvGrpSpPr/>
        <p:nvPr/>
      </p:nvGrpSpPr>
      <p:grpSpPr>
        <a:xfrm>
          <a:off x="0" y="0"/>
          <a:ext cx="0" cy="0"/>
          <a:chOff x="0" y="0"/>
          <a:chExt cx="0" cy="0"/>
        </a:xfrm>
      </p:grpSpPr>
      <p:sp>
        <p:nvSpPr>
          <p:cNvPr id="4" name="Picture Placeholder 3"/>
          <p:cNvSpPr>
            <a:spLocks noGrp="1"/>
          </p:cNvSpPr>
          <p:nvPr>
            <p:ph type="pic" sz="quarter" idx="18"/>
          </p:nvPr>
        </p:nvSpPr>
        <p:spPr>
          <a:xfrm>
            <a:off x="6076952" y="1634067"/>
            <a:ext cx="5503333" cy="4900084"/>
          </a:xfrm>
          <a:prstGeom prst="rect">
            <a:avLst/>
          </a:prstGeom>
        </p:spPr>
        <p:txBody>
          <a:bodyPr/>
          <a:lstStyle/>
          <a:p>
            <a:endParaRPr lang="en-US"/>
          </a:p>
        </p:txBody>
      </p:sp>
      <p:sp>
        <p:nvSpPr>
          <p:cNvPr id="16" name="Text Placeholder 15"/>
          <p:cNvSpPr>
            <a:spLocks noGrp="1"/>
          </p:cNvSpPr>
          <p:nvPr>
            <p:ph type="body" sz="quarter" idx="11" hasCustomPrompt="1"/>
          </p:nvPr>
        </p:nvSpPr>
        <p:spPr>
          <a:xfrm>
            <a:off x="177448" y="265588"/>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50" y="518161"/>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50" y="951901"/>
            <a:ext cx="11403471" cy="378137"/>
          </a:xfrm>
          <a:prstGeom prst="rect">
            <a:avLst/>
          </a:prstGeom>
        </p:spPr>
        <p:txBody>
          <a:bodyPr/>
          <a:lstStyle>
            <a:lvl1pPr marL="0" indent="0">
              <a:buNone/>
              <a:defRPr sz="1400">
                <a:solidFill>
                  <a:schemeClr val="tx2"/>
                </a:solidFill>
              </a:defRPr>
            </a:lvl1pPr>
            <a:lvl2pPr marL="609570" indent="0">
              <a:buNone/>
              <a:defRPr sz="1333">
                <a:solidFill>
                  <a:schemeClr val="tx2"/>
                </a:solidFill>
              </a:defRPr>
            </a:lvl2pPr>
            <a:lvl3pPr marL="1219140" indent="0">
              <a:buNone/>
              <a:defRPr sz="1333">
                <a:solidFill>
                  <a:schemeClr val="tx2"/>
                </a:solidFill>
              </a:defRPr>
            </a:lvl3pPr>
            <a:lvl4pPr marL="1828709" indent="0">
              <a:buNone/>
              <a:defRPr sz="1333">
                <a:solidFill>
                  <a:schemeClr val="tx2"/>
                </a:solidFill>
              </a:defRPr>
            </a:lvl4pPr>
            <a:lvl5pPr marL="2438278"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8"/>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2449621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 3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8"/>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50" y="518161"/>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50" y="951901"/>
            <a:ext cx="11403471" cy="378137"/>
          </a:xfrm>
          <a:prstGeom prst="rect">
            <a:avLst/>
          </a:prstGeom>
        </p:spPr>
        <p:txBody>
          <a:bodyPr/>
          <a:lstStyle>
            <a:lvl1pPr marL="0" indent="0">
              <a:buNone/>
              <a:defRPr sz="1400">
                <a:solidFill>
                  <a:schemeClr val="tx2"/>
                </a:solidFill>
              </a:defRPr>
            </a:lvl1pPr>
            <a:lvl2pPr marL="609570" indent="0">
              <a:buNone/>
              <a:defRPr sz="1333">
                <a:solidFill>
                  <a:schemeClr val="tx2"/>
                </a:solidFill>
              </a:defRPr>
            </a:lvl2pPr>
            <a:lvl3pPr marL="1219140" indent="0">
              <a:buNone/>
              <a:defRPr sz="1333">
                <a:solidFill>
                  <a:schemeClr val="tx2"/>
                </a:solidFill>
              </a:defRPr>
            </a:lvl3pPr>
            <a:lvl4pPr marL="1828709" indent="0">
              <a:buNone/>
              <a:defRPr sz="1333">
                <a:solidFill>
                  <a:schemeClr val="tx2"/>
                </a:solidFill>
              </a:defRPr>
            </a:lvl4pPr>
            <a:lvl5pPr marL="2438278"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50"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7" y="3646269"/>
            <a:ext cx="11402836" cy="9144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4638643"/>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6" y="5123164"/>
            <a:ext cx="11402836" cy="9144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665587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2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9851477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 3 copy blocks 3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8"/>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50" y="518161"/>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50" y="951901"/>
            <a:ext cx="11403471" cy="378137"/>
          </a:xfrm>
          <a:prstGeom prst="rect">
            <a:avLst/>
          </a:prstGeom>
        </p:spPr>
        <p:txBody>
          <a:bodyPr/>
          <a:lstStyle>
            <a:lvl1pPr marL="0" indent="0">
              <a:buNone/>
              <a:defRPr sz="1400">
                <a:solidFill>
                  <a:schemeClr val="tx2"/>
                </a:solidFill>
              </a:defRPr>
            </a:lvl1pPr>
            <a:lvl2pPr marL="609570" indent="0">
              <a:buNone/>
              <a:defRPr sz="1333">
                <a:solidFill>
                  <a:schemeClr val="tx2"/>
                </a:solidFill>
              </a:defRPr>
            </a:lvl2pPr>
            <a:lvl3pPr marL="1219140" indent="0">
              <a:buNone/>
              <a:defRPr sz="1333">
                <a:solidFill>
                  <a:schemeClr val="tx2"/>
                </a:solidFill>
              </a:defRPr>
            </a:lvl3pPr>
            <a:lvl4pPr marL="1828709" indent="0">
              <a:buNone/>
              <a:defRPr sz="1333">
                <a:solidFill>
                  <a:schemeClr val="tx2"/>
                </a:solidFill>
              </a:defRPr>
            </a:lvl4pPr>
            <a:lvl5pPr marL="2438278"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8"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a:t>
            </a:r>
          </a:p>
        </p:txBody>
      </p:sp>
      <p:sp>
        <p:nvSpPr>
          <p:cNvPr id="6" name="Text Placeholder 2"/>
          <p:cNvSpPr>
            <a:spLocks noGrp="1"/>
          </p:cNvSpPr>
          <p:nvPr>
            <p:ph type="body" sz="quarter" idx="13"/>
          </p:nvPr>
        </p:nvSpPr>
        <p:spPr>
          <a:xfrm>
            <a:off x="177447" y="2118589"/>
            <a:ext cx="3535680" cy="42672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4111343"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5"/>
          </p:nvPr>
        </p:nvSpPr>
        <p:spPr>
          <a:xfrm>
            <a:off x="4111341" y="2118589"/>
            <a:ext cx="3535680" cy="42672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6" hasCustomPrompt="1"/>
          </p:nvPr>
        </p:nvSpPr>
        <p:spPr>
          <a:xfrm>
            <a:off x="8045240"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a:t>
            </a:r>
          </a:p>
        </p:txBody>
      </p:sp>
      <p:sp>
        <p:nvSpPr>
          <p:cNvPr id="17" name="Text Placeholder 2"/>
          <p:cNvSpPr>
            <a:spLocks noGrp="1"/>
          </p:cNvSpPr>
          <p:nvPr>
            <p:ph type="body" sz="quarter" idx="17"/>
          </p:nvPr>
        </p:nvSpPr>
        <p:spPr>
          <a:xfrm>
            <a:off x="8045239" y="2118589"/>
            <a:ext cx="3535680" cy="42672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41621443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 6 copy blocks 3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8"/>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50" y="518161"/>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50" y="951901"/>
            <a:ext cx="11403471" cy="378137"/>
          </a:xfrm>
          <a:prstGeom prst="rect">
            <a:avLst/>
          </a:prstGeom>
        </p:spPr>
        <p:txBody>
          <a:bodyPr/>
          <a:lstStyle>
            <a:lvl1pPr marL="0" indent="0">
              <a:buNone/>
              <a:defRPr sz="1400">
                <a:solidFill>
                  <a:schemeClr val="tx2"/>
                </a:solidFill>
              </a:defRPr>
            </a:lvl1pPr>
            <a:lvl2pPr marL="609570" indent="0">
              <a:buNone/>
              <a:defRPr sz="1333">
                <a:solidFill>
                  <a:schemeClr val="tx2"/>
                </a:solidFill>
              </a:defRPr>
            </a:lvl2pPr>
            <a:lvl3pPr marL="1219140" indent="0">
              <a:buNone/>
              <a:defRPr sz="1333">
                <a:solidFill>
                  <a:schemeClr val="tx2"/>
                </a:solidFill>
              </a:defRPr>
            </a:lvl3pPr>
            <a:lvl4pPr marL="1828709" indent="0">
              <a:buNone/>
              <a:defRPr sz="1333">
                <a:solidFill>
                  <a:schemeClr val="tx2"/>
                </a:solidFill>
              </a:defRPr>
            </a:lvl4pPr>
            <a:lvl5pPr marL="2438278"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8"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a:t>
            </a:r>
          </a:p>
        </p:txBody>
      </p:sp>
      <p:sp>
        <p:nvSpPr>
          <p:cNvPr id="6" name="Text Placeholder 2"/>
          <p:cNvSpPr>
            <a:spLocks noGrp="1"/>
          </p:cNvSpPr>
          <p:nvPr>
            <p:ph type="body" sz="quarter" idx="13"/>
          </p:nvPr>
        </p:nvSpPr>
        <p:spPr>
          <a:xfrm>
            <a:off x="177447" y="2118589"/>
            <a:ext cx="3535680" cy="12192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4111343"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5"/>
          </p:nvPr>
        </p:nvSpPr>
        <p:spPr>
          <a:xfrm>
            <a:off x="4111341" y="2118589"/>
            <a:ext cx="3535680" cy="12192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6" hasCustomPrompt="1"/>
          </p:nvPr>
        </p:nvSpPr>
        <p:spPr>
          <a:xfrm>
            <a:off x="8045240"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a:t>
            </a:r>
          </a:p>
        </p:txBody>
      </p:sp>
      <p:sp>
        <p:nvSpPr>
          <p:cNvPr id="17" name="Text Placeholder 2"/>
          <p:cNvSpPr>
            <a:spLocks noGrp="1"/>
          </p:cNvSpPr>
          <p:nvPr>
            <p:ph type="body" sz="quarter" idx="17"/>
          </p:nvPr>
        </p:nvSpPr>
        <p:spPr>
          <a:xfrm>
            <a:off x="8045239" y="2118589"/>
            <a:ext cx="3535680" cy="12192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1" name="Text Placeholder 2"/>
          <p:cNvSpPr>
            <a:spLocks noGrp="1"/>
          </p:cNvSpPr>
          <p:nvPr>
            <p:ph type="body" sz="quarter" idx="18" hasCustomPrompt="1"/>
          </p:nvPr>
        </p:nvSpPr>
        <p:spPr>
          <a:xfrm>
            <a:off x="177448" y="3561803"/>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a:t>
            </a:r>
          </a:p>
        </p:txBody>
      </p:sp>
      <p:sp>
        <p:nvSpPr>
          <p:cNvPr id="18" name="Text Placeholder 2"/>
          <p:cNvSpPr>
            <a:spLocks noGrp="1"/>
          </p:cNvSpPr>
          <p:nvPr>
            <p:ph type="body" sz="quarter" idx="19"/>
          </p:nvPr>
        </p:nvSpPr>
        <p:spPr>
          <a:xfrm>
            <a:off x="177447" y="4046325"/>
            <a:ext cx="3535680" cy="12192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9" name="Text Placeholder 2"/>
          <p:cNvSpPr>
            <a:spLocks noGrp="1"/>
          </p:cNvSpPr>
          <p:nvPr>
            <p:ph type="body" sz="quarter" idx="20" hasCustomPrompt="1"/>
          </p:nvPr>
        </p:nvSpPr>
        <p:spPr>
          <a:xfrm>
            <a:off x="4111343" y="3561803"/>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a:t>
            </a:r>
          </a:p>
        </p:txBody>
      </p:sp>
      <p:sp>
        <p:nvSpPr>
          <p:cNvPr id="20" name="Text Placeholder 2"/>
          <p:cNvSpPr>
            <a:spLocks noGrp="1"/>
          </p:cNvSpPr>
          <p:nvPr>
            <p:ph type="body" sz="quarter" idx="21"/>
          </p:nvPr>
        </p:nvSpPr>
        <p:spPr>
          <a:xfrm>
            <a:off x="4111341" y="4046325"/>
            <a:ext cx="3535680" cy="12192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21" name="Text Placeholder 2"/>
          <p:cNvSpPr>
            <a:spLocks noGrp="1"/>
          </p:cNvSpPr>
          <p:nvPr>
            <p:ph type="body" sz="quarter" idx="22" hasCustomPrompt="1"/>
          </p:nvPr>
        </p:nvSpPr>
        <p:spPr>
          <a:xfrm>
            <a:off x="8045240" y="3561803"/>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a:t>
            </a:r>
          </a:p>
        </p:txBody>
      </p:sp>
      <p:sp>
        <p:nvSpPr>
          <p:cNvPr id="22" name="Text Placeholder 2"/>
          <p:cNvSpPr>
            <a:spLocks noGrp="1"/>
          </p:cNvSpPr>
          <p:nvPr>
            <p:ph type="body" sz="quarter" idx="23"/>
          </p:nvPr>
        </p:nvSpPr>
        <p:spPr>
          <a:xfrm>
            <a:off x="8045239" y="4046325"/>
            <a:ext cx="3535680" cy="12192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7739009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8"/>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50" y="518161"/>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50" y="951901"/>
            <a:ext cx="11403471" cy="378137"/>
          </a:xfrm>
          <a:prstGeom prst="rect">
            <a:avLst/>
          </a:prstGeom>
        </p:spPr>
        <p:txBody>
          <a:bodyPr/>
          <a:lstStyle>
            <a:lvl1pPr marL="0" indent="0">
              <a:buNone/>
              <a:defRPr sz="1400">
                <a:solidFill>
                  <a:schemeClr val="tx2"/>
                </a:solidFill>
              </a:defRPr>
            </a:lvl1pPr>
            <a:lvl2pPr marL="609570" indent="0">
              <a:buNone/>
              <a:defRPr sz="1333">
                <a:solidFill>
                  <a:schemeClr val="tx2"/>
                </a:solidFill>
              </a:defRPr>
            </a:lvl2pPr>
            <a:lvl3pPr marL="1219140" indent="0">
              <a:buNone/>
              <a:defRPr sz="1333">
                <a:solidFill>
                  <a:schemeClr val="tx2"/>
                </a:solidFill>
              </a:defRPr>
            </a:lvl3pPr>
            <a:lvl4pPr marL="1828709" indent="0">
              <a:buNone/>
              <a:defRPr sz="1333">
                <a:solidFill>
                  <a:schemeClr val="tx2"/>
                </a:solidFill>
              </a:defRPr>
            </a:lvl4pPr>
            <a:lvl5pPr marL="2438278" indent="0">
              <a:buNone/>
              <a:defRPr sz="1333">
                <a:solidFill>
                  <a:schemeClr val="tx2"/>
                </a:solidFill>
              </a:defRPr>
            </a:lvl5pPr>
          </a:lstStyle>
          <a:p>
            <a:pPr lvl="0"/>
            <a:r>
              <a:rPr lang="en-US"/>
              <a:t>Subtitle</a:t>
            </a:r>
          </a:p>
        </p:txBody>
      </p:sp>
      <p:sp>
        <p:nvSpPr>
          <p:cNvPr id="4" name="Picture Placeholder 3"/>
          <p:cNvSpPr>
            <a:spLocks noGrp="1"/>
          </p:cNvSpPr>
          <p:nvPr>
            <p:ph type="pic" sz="quarter" idx="12"/>
          </p:nvPr>
        </p:nvSpPr>
        <p:spPr>
          <a:xfrm>
            <a:off x="177802" y="1543052"/>
            <a:ext cx="11402484" cy="4857749"/>
          </a:xfrm>
          <a:prstGeom prst="rect">
            <a:avLst/>
          </a:prstGeom>
        </p:spPr>
        <p:txBody>
          <a:bodyPr/>
          <a:lstStyle/>
          <a:p>
            <a:endParaRPr lang="en-US"/>
          </a:p>
        </p:txBody>
      </p:sp>
    </p:spTree>
    <p:extLst>
      <p:ext uri="{BB962C8B-B14F-4D97-AF65-F5344CB8AC3E}">
        <p14:creationId xmlns:p14="http://schemas.microsoft.com/office/powerpoint/2010/main" val="25615988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2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8"/>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400" b="1"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6"/>
            <a:ext cx="5486400" cy="858569"/>
          </a:xfrm>
          <a:prstGeom prst="rect">
            <a:avLst/>
          </a:prstGeom>
        </p:spPr>
        <p:txBody>
          <a:bodyPr/>
          <a:lstStyle>
            <a:lvl1pPr marL="0" indent="0">
              <a:buNone/>
              <a:defRPr sz="1400">
                <a:solidFill>
                  <a:schemeClr val="tx2"/>
                </a:solidFill>
              </a:defRPr>
            </a:lvl1pPr>
            <a:lvl2pPr marL="609570" indent="0">
              <a:buNone/>
              <a:defRPr sz="1333">
                <a:solidFill>
                  <a:schemeClr val="tx2"/>
                </a:solidFill>
              </a:defRPr>
            </a:lvl2pPr>
            <a:lvl3pPr marL="1219140" indent="0">
              <a:buNone/>
              <a:defRPr sz="1333">
                <a:solidFill>
                  <a:schemeClr val="tx2"/>
                </a:solidFill>
              </a:defRPr>
            </a:lvl3pPr>
            <a:lvl4pPr marL="1828709" indent="0">
              <a:buNone/>
              <a:defRPr sz="1333">
                <a:solidFill>
                  <a:schemeClr val="tx2"/>
                </a:solidFill>
              </a:defRPr>
            </a:lvl4pPr>
            <a:lvl5pPr marL="2438278" indent="0">
              <a:buNone/>
              <a:defRPr sz="1333">
                <a:solidFill>
                  <a:schemeClr val="tx2"/>
                </a:solidFill>
              </a:defRPr>
            </a:lvl5pPr>
          </a:lstStyle>
          <a:p>
            <a:pPr lvl="0"/>
            <a:r>
              <a:rPr lang="en-US"/>
              <a:t>Subtitle</a:t>
            </a:r>
          </a:p>
        </p:txBody>
      </p:sp>
      <p:sp>
        <p:nvSpPr>
          <p:cNvPr id="7" name="Text Placeholder 6"/>
          <p:cNvSpPr>
            <a:spLocks noGrp="1"/>
          </p:cNvSpPr>
          <p:nvPr>
            <p:ph type="body" sz="quarter" idx="12"/>
          </p:nvPr>
        </p:nvSpPr>
        <p:spPr>
          <a:xfrm>
            <a:off x="6051553" y="518586"/>
            <a:ext cx="5538193" cy="6106225"/>
          </a:xfrm>
          <a:prstGeom prst="rect">
            <a:avLst/>
          </a:prstGeom>
        </p:spPr>
        <p:txBody>
          <a:bodyPr/>
          <a:lstStyle>
            <a:lvl1pPr>
              <a:buClr>
                <a:schemeClr val="accent1"/>
              </a:buClr>
              <a:defRPr sz="1400" baseline="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a:p>
            <a:pPr lvl="0"/>
            <a:r>
              <a:rPr lang="en-US"/>
              <a:t>Click to edit Master text styles</a:t>
            </a:r>
          </a:p>
          <a:p>
            <a:pPr lvl="0"/>
            <a:r>
              <a:rPr lang="en-US"/>
              <a:t>Click to edit Master text styles</a:t>
            </a:r>
          </a:p>
        </p:txBody>
      </p:sp>
    </p:spTree>
    <p:extLst>
      <p:ext uri="{BB962C8B-B14F-4D97-AF65-F5344CB8AC3E}">
        <p14:creationId xmlns:p14="http://schemas.microsoft.com/office/powerpoint/2010/main" val="10784486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1/2 header + photo">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6083300" y="518585"/>
            <a:ext cx="5486400" cy="6129867"/>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77447" y="265588"/>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400" b="1"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6"/>
            <a:ext cx="5486400" cy="858569"/>
          </a:xfrm>
          <a:prstGeom prst="rect">
            <a:avLst/>
          </a:prstGeom>
        </p:spPr>
        <p:txBody>
          <a:bodyPr/>
          <a:lstStyle>
            <a:lvl1pPr marL="0" indent="0">
              <a:buNone/>
              <a:defRPr sz="1400">
                <a:solidFill>
                  <a:schemeClr val="tx2"/>
                </a:solidFill>
              </a:defRPr>
            </a:lvl1pPr>
            <a:lvl2pPr marL="609570" indent="0">
              <a:buNone/>
              <a:defRPr sz="1333">
                <a:solidFill>
                  <a:schemeClr val="tx2"/>
                </a:solidFill>
              </a:defRPr>
            </a:lvl2pPr>
            <a:lvl3pPr marL="1219140" indent="0">
              <a:buNone/>
              <a:defRPr sz="1333">
                <a:solidFill>
                  <a:schemeClr val="tx2"/>
                </a:solidFill>
              </a:defRPr>
            </a:lvl3pPr>
            <a:lvl4pPr marL="1828709" indent="0">
              <a:buNone/>
              <a:defRPr sz="1333">
                <a:solidFill>
                  <a:schemeClr val="tx2"/>
                </a:solidFill>
              </a:defRPr>
            </a:lvl4pPr>
            <a:lvl5pPr marL="2438278" indent="0">
              <a:buNone/>
              <a:defRPr sz="1333">
                <a:solidFill>
                  <a:schemeClr val="tx2"/>
                </a:solidFill>
              </a:defRPr>
            </a:lvl5pPr>
          </a:lstStyle>
          <a:p>
            <a:pPr lvl="0"/>
            <a:r>
              <a:rPr lang="en-US"/>
              <a:t>Subtitle</a:t>
            </a:r>
          </a:p>
        </p:txBody>
      </p:sp>
    </p:spTree>
    <p:extLst>
      <p:ext uri="{BB962C8B-B14F-4D97-AF65-F5344CB8AC3E}">
        <p14:creationId xmlns:p14="http://schemas.microsoft.com/office/powerpoint/2010/main" val="32429695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2 header + copy + photo">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6083300" y="518585"/>
            <a:ext cx="5486400" cy="6129867"/>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77447" y="265588"/>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400" b="1"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6"/>
            <a:ext cx="5486400" cy="378137"/>
          </a:xfrm>
          <a:prstGeom prst="rect">
            <a:avLst/>
          </a:prstGeom>
        </p:spPr>
        <p:txBody>
          <a:bodyPr/>
          <a:lstStyle>
            <a:lvl1pPr marL="0" indent="0">
              <a:buNone/>
              <a:defRPr sz="1400">
                <a:solidFill>
                  <a:schemeClr val="tx2"/>
                </a:solidFill>
              </a:defRPr>
            </a:lvl1pPr>
            <a:lvl2pPr marL="609570" indent="0">
              <a:buNone/>
              <a:defRPr sz="1333">
                <a:solidFill>
                  <a:schemeClr val="tx2"/>
                </a:solidFill>
              </a:defRPr>
            </a:lvl2pPr>
            <a:lvl3pPr marL="1219140" indent="0">
              <a:buNone/>
              <a:defRPr sz="1333">
                <a:solidFill>
                  <a:schemeClr val="tx2"/>
                </a:solidFill>
              </a:defRPr>
            </a:lvl3pPr>
            <a:lvl4pPr marL="1828709" indent="0">
              <a:buNone/>
              <a:defRPr sz="1333">
                <a:solidFill>
                  <a:schemeClr val="tx2"/>
                </a:solidFill>
              </a:defRPr>
            </a:lvl4pPr>
            <a:lvl5pPr marL="2438278" indent="0">
              <a:buNone/>
              <a:defRPr sz="1333">
                <a:solidFill>
                  <a:schemeClr val="tx2"/>
                </a:solidFill>
              </a:defRPr>
            </a:lvl5pPr>
          </a:lstStyle>
          <a:p>
            <a:pPr lvl="0"/>
            <a:r>
              <a:rPr lang="en-US"/>
              <a:t>Subtitle</a:t>
            </a:r>
          </a:p>
        </p:txBody>
      </p:sp>
      <p:sp>
        <p:nvSpPr>
          <p:cNvPr id="9" name="Text Placeholder 2"/>
          <p:cNvSpPr>
            <a:spLocks noGrp="1"/>
          </p:cNvSpPr>
          <p:nvPr>
            <p:ph type="body" sz="quarter" idx="12" hasCustomPrompt="1"/>
          </p:nvPr>
        </p:nvSpPr>
        <p:spPr>
          <a:xfrm>
            <a:off x="177448" y="2015074"/>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3"/>
          </p:nvPr>
        </p:nvSpPr>
        <p:spPr>
          <a:xfrm>
            <a:off x="177448" y="2499595"/>
            <a:ext cx="5486400" cy="9144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1" name="Text Placeholder 2"/>
          <p:cNvSpPr>
            <a:spLocks noGrp="1"/>
          </p:cNvSpPr>
          <p:nvPr>
            <p:ph type="body" sz="quarter" idx="16" hasCustomPrompt="1"/>
          </p:nvPr>
        </p:nvSpPr>
        <p:spPr>
          <a:xfrm>
            <a:off x="177447" y="34828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a:t>
            </a:r>
          </a:p>
        </p:txBody>
      </p:sp>
      <p:sp>
        <p:nvSpPr>
          <p:cNvPr id="12" name="Text Placeholder 2"/>
          <p:cNvSpPr>
            <a:spLocks noGrp="1"/>
          </p:cNvSpPr>
          <p:nvPr>
            <p:ph type="body" sz="quarter" idx="17"/>
          </p:nvPr>
        </p:nvSpPr>
        <p:spPr>
          <a:xfrm>
            <a:off x="177447" y="3967389"/>
            <a:ext cx="5486400" cy="9144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8" hasCustomPrompt="1"/>
          </p:nvPr>
        </p:nvSpPr>
        <p:spPr>
          <a:xfrm>
            <a:off x="177447" y="4961202"/>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9"/>
          </p:nvPr>
        </p:nvSpPr>
        <p:spPr>
          <a:xfrm>
            <a:off x="177447" y="5445723"/>
            <a:ext cx="5486400" cy="9144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3026391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1/3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8"/>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400" b="1"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3560064" cy="750539"/>
          </a:xfrm>
          <a:prstGeom prst="rect">
            <a:avLst/>
          </a:prstGeom>
        </p:spPr>
        <p:txBody>
          <a:bodyPr/>
          <a:lstStyle>
            <a:lvl1pPr marL="0" indent="0">
              <a:buNone/>
              <a:defRPr sz="1400">
                <a:solidFill>
                  <a:schemeClr val="tx2"/>
                </a:solidFill>
              </a:defRPr>
            </a:lvl1pPr>
            <a:lvl2pPr marL="609570" indent="0">
              <a:buNone/>
              <a:defRPr sz="1333">
                <a:solidFill>
                  <a:schemeClr val="tx2"/>
                </a:solidFill>
              </a:defRPr>
            </a:lvl2pPr>
            <a:lvl3pPr marL="1219140" indent="0">
              <a:buNone/>
              <a:defRPr sz="1333">
                <a:solidFill>
                  <a:schemeClr val="tx2"/>
                </a:solidFill>
              </a:defRPr>
            </a:lvl3pPr>
            <a:lvl4pPr marL="1828709" indent="0">
              <a:buNone/>
              <a:defRPr sz="1333">
                <a:solidFill>
                  <a:schemeClr val="tx2"/>
                </a:solidFill>
              </a:defRPr>
            </a:lvl4pPr>
            <a:lvl5pPr marL="2438278" indent="0">
              <a:buNone/>
              <a:defRPr sz="1333">
                <a:solidFill>
                  <a:schemeClr val="tx2"/>
                </a:solidFill>
              </a:defRPr>
            </a:lvl5pPr>
          </a:lstStyle>
          <a:p>
            <a:pPr lvl="0"/>
            <a:r>
              <a:rPr lang="en-US"/>
              <a:t>Subtitle</a:t>
            </a:r>
          </a:p>
        </p:txBody>
      </p:sp>
      <p:sp>
        <p:nvSpPr>
          <p:cNvPr id="6" name="Text Placeholder 5"/>
          <p:cNvSpPr>
            <a:spLocks noGrp="1"/>
          </p:cNvSpPr>
          <p:nvPr>
            <p:ph type="body" sz="quarter" idx="15"/>
          </p:nvPr>
        </p:nvSpPr>
        <p:spPr>
          <a:xfrm>
            <a:off x="4102100" y="518585"/>
            <a:ext cx="7467600" cy="6129867"/>
          </a:xfrm>
          <a:prstGeom prst="rect">
            <a:avLst/>
          </a:prstGeom>
        </p:spPr>
        <p:txBody>
          <a:bodyPr/>
          <a:lstStyle>
            <a:lvl1pPr>
              <a:buClr>
                <a:schemeClr val="accent1"/>
              </a:buClr>
              <a:defRPr sz="140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p:txBody>
      </p:sp>
    </p:spTree>
    <p:extLst>
      <p:ext uri="{BB962C8B-B14F-4D97-AF65-F5344CB8AC3E}">
        <p14:creationId xmlns:p14="http://schemas.microsoft.com/office/powerpoint/2010/main" val="3433877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1/3 header + photo">
    <p:spTree>
      <p:nvGrpSpPr>
        <p:cNvPr id="1" name=""/>
        <p:cNvGrpSpPr/>
        <p:nvPr/>
      </p:nvGrpSpPr>
      <p:grpSpPr>
        <a:xfrm>
          <a:off x="0" y="0"/>
          <a:ext cx="0" cy="0"/>
          <a:chOff x="0" y="0"/>
          <a:chExt cx="0" cy="0"/>
        </a:xfrm>
      </p:grpSpPr>
      <p:sp>
        <p:nvSpPr>
          <p:cNvPr id="7" name="Picture Placeholder 7"/>
          <p:cNvSpPr>
            <a:spLocks noGrp="1"/>
          </p:cNvSpPr>
          <p:nvPr>
            <p:ph type="pic" sz="quarter" idx="14"/>
          </p:nvPr>
        </p:nvSpPr>
        <p:spPr>
          <a:xfrm>
            <a:off x="4101733" y="518585"/>
            <a:ext cx="7467969" cy="6129867"/>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77447" y="265588"/>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400" b="1"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3560064" cy="750539"/>
          </a:xfrm>
          <a:prstGeom prst="rect">
            <a:avLst/>
          </a:prstGeom>
        </p:spPr>
        <p:txBody>
          <a:bodyPr/>
          <a:lstStyle>
            <a:lvl1pPr marL="0" indent="0">
              <a:buNone/>
              <a:defRPr sz="1400">
                <a:solidFill>
                  <a:schemeClr val="tx2"/>
                </a:solidFill>
              </a:defRPr>
            </a:lvl1pPr>
            <a:lvl2pPr marL="609570" indent="0">
              <a:buNone/>
              <a:defRPr sz="1333">
                <a:solidFill>
                  <a:schemeClr val="tx2"/>
                </a:solidFill>
              </a:defRPr>
            </a:lvl2pPr>
            <a:lvl3pPr marL="1219140" indent="0">
              <a:buNone/>
              <a:defRPr sz="1333">
                <a:solidFill>
                  <a:schemeClr val="tx2"/>
                </a:solidFill>
              </a:defRPr>
            </a:lvl3pPr>
            <a:lvl4pPr marL="1828709" indent="0">
              <a:buNone/>
              <a:defRPr sz="1333">
                <a:solidFill>
                  <a:schemeClr val="tx2"/>
                </a:solidFill>
              </a:defRPr>
            </a:lvl4pPr>
            <a:lvl5pPr marL="2438278" indent="0">
              <a:buNone/>
              <a:defRPr sz="1333">
                <a:solidFill>
                  <a:schemeClr val="tx2"/>
                </a:solidFill>
              </a:defRPr>
            </a:lvl5pPr>
          </a:lstStyle>
          <a:p>
            <a:pPr lvl="0"/>
            <a:r>
              <a:rPr lang="en-US"/>
              <a:t>Subtitle</a:t>
            </a:r>
          </a:p>
        </p:txBody>
      </p:sp>
    </p:spTree>
    <p:extLst>
      <p:ext uri="{BB962C8B-B14F-4D97-AF65-F5344CB8AC3E}">
        <p14:creationId xmlns:p14="http://schemas.microsoft.com/office/powerpoint/2010/main" val="31214444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1/3 header + photo + copy">
    <p:spTree>
      <p:nvGrpSpPr>
        <p:cNvPr id="1" name=""/>
        <p:cNvGrpSpPr/>
        <p:nvPr/>
      </p:nvGrpSpPr>
      <p:grpSpPr>
        <a:xfrm>
          <a:off x="0" y="0"/>
          <a:ext cx="0" cy="0"/>
          <a:chOff x="0" y="0"/>
          <a:chExt cx="0" cy="0"/>
        </a:xfrm>
      </p:grpSpPr>
      <p:sp>
        <p:nvSpPr>
          <p:cNvPr id="7" name="Picture Placeholder 7"/>
          <p:cNvSpPr>
            <a:spLocks noGrp="1"/>
          </p:cNvSpPr>
          <p:nvPr>
            <p:ph type="pic" sz="quarter" idx="14"/>
          </p:nvPr>
        </p:nvSpPr>
        <p:spPr>
          <a:xfrm>
            <a:off x="4101733" y="518161"/>
            <a:ext cx="7467969" cy="6129867"/>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77445" y="265588"/>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400" b="1"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6"/>
            <a:ext cx="3560064" cy="378137"/>
          </a:xfrm>
          <a:prstGeom prst="rect">
            <a:avLst/>
          </a:prstGeom>
        </p:spPr>
        <p:txBody>
          <a:bodyPr/>
          <a:lstStyle>
            <a:lvl1pPr marL="0" indent="0">
              <a:buNone/>
              <a:defRPr sz="1400">
                <a:solidFill>
                  <a:schemeClr val="tx2"/>
                </a:solidFill>
              </a:defRPr>
            </a:lvl1pPr>
            <a:lvl2pPr marL="609570" indent="0">
              <a:buNone/>
              <a:defRPr sz="1333">
                <a:solidFill>
                  <a:schemeClr val="tx2"/>
                </a:solidFill>
              </a:defRPr>
            </a:lvl2pPr>
            <a:lvl3pPr marL="1219140" indent="0">
              <a:buNone/>
              <a:defRPr sz="1333">
                <a:solidFill>
                  <a:schemeClr val="tx2"/>
                </a:solidFill>
              </a:defRPr>
            </a:lvl3pPr>
            <a:lvl4pPr marL="1828709" indent="0">
              <a:buNone/>
              <a:defRPr sz="1333">
                <a:solidFill>
                  <a:schemeClr val="tx2"/>
                </a:solidFill>
              </a:defRPr>
            </a:lvl4pPr>
            <a:lvl5pPr marL="2438278" indent="0">
              <a:buNone/>
              <a:defRPr sz="1333">
                <a:solidFill>
                  <a:schemeClr val="tx2"/>
                </a:solidFill>
              </a:defRPr>
            </a:lvl5pPr>
          </a:lstStyle>
          <a:p>
            <a:pPr lvl="0"/>
            <a:r>
              <a:rPr lang="en-US"/>
              <a:t>Subtitle</a:t>
            </a:r>
          </a:p>
        </p:txBody>
      </p:sp>
      <p:sp>
        <p:nvSpPr>
          <p:cNvPr id="6" name="Text Placeholder 2"/>
          <p:cNvSpPr>
            <a:spLocks noGrp="1"/>
          </p:cNvSpPr>
          <p:nvPr>
            <p:ph type="body" sz="quarter" idx="12" hasCustomPrompt="1"/>
          </p:nvPr>
        </p:nvSpPr>
        <p:spPr>
          <a:xfrm>
            <a:off x="177448" y="2110323"/>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a:t>
            </a:r>
          </a:p>
        </p:txBody>
      </p:sp>
      <p:sp>
        <p:nvSpPr>
          <p:cNvPr id="8" name="Text Placeholder 2"/>
          <p:cNvSpPr>
            <a:spLocks noGrp="1"/>
          </p:cNvSpPr>
          <p:nvPr>
            <p:ph type="body" sz="quarter" idx="13"/>
          </p:nvPr>
        </p:nvSpPr>
        <p:spPr>
          <a:xfrm>
            <a:off x="177447" y="2594845"/>
            <a:ext cx="3535680" cy="12192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9" name="Text Placeholder 2"/>
          <p:cNvSpPr>
            <a:spLocks noGrp="1"/>
          </p:cNvSpPr>
          <p:nvPr>
            <p:ph type="body" sz="quarter" idx="18" hasCustomPrompt="1"/>
          </p:nvPr>
        </p:nvSpPr>
        <p:spPr>
          <a:xfrm>
            <a:off x="177448" y="4038059"/>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9"/>
          </p:nvPr>
        </p:nvSpPr>
        <p:spPr>
          <a:xfrm>
            <a:off x="177447" y="4522581"/>
            <a:ext cx="3535680" cy="12192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2690975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Case Study">
    <p:spTree>
      <p:nvGrpSpPr>
        <p:cNvPr id="1" name=""/>
        <p:cNvGrpSpPr/>
        <p:nvPr/>
      </p:nvGrpSpPr>
      <p:grpSpPr>
        <a:xfrm>
          <a:off x="0" y="0"/>
          <a:ext cx="0" cy="0"/>
          <a:chOff x="0" y="0"/>
          <a:chExt cx="0" cy="0"/>
        </a:xfrm>
      </p:grpSpPr>
      <p:sp>
        <p:nvSpPr>
          <p:cNvPr id="3" name="Rectangle 2"/>
          <p:cNvSpPr/>
          <p:nvPr userDrawn="1"/>
        </p:nvSpPr>
        <p:spPr>
          <a:xfrm>
            <a:off x="0" y="-1"/>
            <a:ext cx="3904341" cy="6858001"/>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4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Arial"/>
              <a:ea typeface="+mn-ea"/>
              <a:cs typeface="+mn-cs"/>
            </a:endParaRPr>
          </a:p>
        </p:txBody>
      </p:sp>
      <p:sp>
        <p:nvSpPr>
          <p:cNvPr id="5" name="Text Placeholder 4"/>
          <p:cNvSpPr>
            <a:spLocks noGrp="1"/>
          </p:cNvSpPr>
          <p:nvPr>
            <p:ph type="body" sz="quarter" idx="10" hasCustomPrompt="1"/>
          </p:nvPr>
        </p:nvSpPr>
        <p:spPr>
          <a:xfrm>
            <a:off x="177449" y="703892"/>
            <a:ext cx="3218895" cy="1219200"/>
          </a:xfrm>
          <a:prstGeom prst="rect">
            <a:avLst/>
          </a:prstGeom>
        </p:spPr>
        <p:txBody>
          <a:bodyPr/>
          <a:lstStyle>
            <a:lvl1pPr marL="0" indent="0">
              <a:buNone/>
              <a:defRPr sz="2667" b="1"/>
            </a:lvl1pPr>
          </a:lstStyle>
          <a:p>
            <a:pPr lvl="0"/>
            <a:r>
              <a:rPr lang="en-US"/>
              <a:t>Case Study Title</a:t>
            </a:r>
          </a:p>
        </p:txBody>
      </p:sp>
      <p:sp>
        <p:nvSpPr>
          <p:cNvPr id="6" name="Text Placeholder 15"/>
          <p:cNvSpPr>
            <a:spLocks noGrp="1"/>
          </p:cNvSpPr>
          <p:nvPr>
            <p:ph type="body" sz="quarter" idx="11" hasCustomPrompt="1"/>
          </p:nvPr>
        </p:nvSpPr>
        <p:spPr>
          <a:xfrm>
            <a:off x="177447" y="265588"/>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14" name="Rectangle 13"/>
          <p:cNvSpPr/>
          <p:nvPr userDrawn="1"/>
        </p:nvSpPr>
        <p:spPr>
          <a:xfrm>
            <a:off x="3904343" y="0"/>
            <a:ext cx="177447" cy="6858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4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Arial"/>
              <a:ea typeface="+mn-ea"/>
              <a:cs typeface="+mn-cs"/>
            </a:endParaRPr>
          </a:p>
        </p:txBody>
      </p:sp>
      <p:sp>
        <p:nvSpPr>
          <p:cNvPr id="7" name="TextBox 6">
            <a:extLst>
              <a:ext uri="{FF2B5EF4-FFF2-40B4-BE49-F238E27FC236}">
                <a16:creationId xmlns:a16="http://schemas.microsoft.com/office/drawing/2014/main" id="{42F7AF7F-F01E-43FE-9E75-45C63413BF5C}"/>
              </a:ext>
            </a:extLst>
          </p:cNvPr>
          <p:cNvSpPr txBox="1"/>
          <p:nvPr userDrawn="1"/>
        </p:nvSpPr>
        <p:spPr>
          <a:xfrm>
            <a:off x="391766" y="6472203"/>
            <a:ext cx="2956900" cy="215444"/>
          </a:xfrm>
          <a:prstGeom prst="rect">
            <a:avLst/>
          </a:prstGeom>
          <a:noFill/>
        </p:spPr>
        <p:txBody>
          <a:bodyPr wrap="none" lIns="0" rtlCol="0">
            <a:spAutoFit/>
          </a:bodyPr>
          <a:lstStyle/>
          <a:p>
            <a:r>
              <a:rPr lang="en-US" sz="800" b="0" i="0" kern="1200">
                <a:solidFill>
                  <a:schemeClr val="tx2"/>
                </a:solidFill>
                <a:effectLst/>
                <a:latin typeface="+mn-lt"/>
                <a:ea typeface="+mn-ea"/>
                <a:cs typeface="+mn-cs"/>
              </a:rPr>
              <a:t>Harris Insights &amp; Analytics, LLC, A </a:t>
            </a:r>
            <a:r>
              <a:rPr lang="en-US" sz="800" b="0" i="0" kern="1200" err="1">
                <a:solidFill>
                  <a:schemeClr val="tx2"/>
                </a:solidFill>
                <a:effectLst/>
                <a:latin typeface="+mn-lt"/>
                <a:ea typeface="+mn-ea"/>
                <a:cs typeface="+mn-cs"/>
              </a:rPr>
              <a:t>Stagwell</a:t>
            </a:r>
            <a:r>
              <a:rPr lang="en-US" sz="800" b="0" i="0" kern="1200">
                <a:solidFill>
                  <a:schemeClr val="tx2"/>
                </a:solidFill>
                <a:effectLst/>
                <a:latin typeface="+mn-lt"/>
                <a:ea typeface="+mn-ea"/>
                <a:cs typeface="+mn-cs"/>
              </a:rPr>
              <a:t> Company (c) 2019</a:t>
            </a:r>
          </a:p>
        </p:txBody>
      </p:sp>
    </p:spTree>
    <p:extLst>
      <p:ext uri="{BB962C8B-B14F-4D97-AF65-F5344CB8AC3E}">
        <p14:creationId xmlns:p14="http://schemas.microsoft.com/office/powerpoint/2010/main" val="115836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4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8" hasCustomPrompt="1"/>
          </p:nvPr>
        </p:nvSpPr>
        <p:spPr>
          <a:xfrm>
            <a:off x="6073504"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7" name="Text Placeholder 2"/>
          <p:cNvSpPr>
            <a:spLocks noGrp="1"/>
          </p:cNvSpPr>
          <p:nvPr>
            <p:ph type="body" sz="quarter" idx="19"/>
          </p:nvPr>
        </p:nvSpPr>
        <p:spPr>
          <a:xfrm>
            <a:off x="6073503"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1897749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Case Study">
    <p:spTree>
      <p:nvGrpSpPr>
        <p:cNvPr id="1" name=""/>
        <p:cNvGrpSpPr/>
        <p:nvPr/>
      </p:nvGrpSpPr>
      <p:grpSpPr>
        <a:xfrm>
          <a:off x="0" y="0"/>
          <a:ext cx="0" cy="0"/>
          <a:chOff x="0" y="0"/>
          <a:chExt cx="0" cy="0"/>
        </a:xfrm>
      </p:grpSpPr>
      <p:sp>
        <p:nvSpPr>
          <p:cNvPr id="3" name="Rectangle 2"/>
          <p:cNvSpPr/>
          <p:nvPr userDrawn="1"/>
        </p:nvSpPr>
        <p:spPr>
          <a:xfrm>
            <a:off x="0" y="-1"/>
            <a:ext cx="3904341" cy="6858001"/>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4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Arial"/>
              <a:ea typeface="+mn-ea"/>
              <a:cs typeface="+mn-cs"/>
            </a:endParaRPr>
          </a:p>
        </p:txBody>
      </p:sp>
      <p:sp>
        <p:nvSpPr>
          <p:cNvPr id="5" name="Text Placeholder 4"/>
          <p:cNvSpPr>
            <a:spLocks noGrp="1"/>
          </p:cNvSpPr>
          <p:nvPr>
            <p:ph type="body" sz="quarter" idx="10" hasCustomPrompt="1"/>
          </p:nvPr>
        </p:nvSpPr>
        <p:spPr>
          <a:xfrm>
            <a:off x="177449" y="703892"/>
            <a:ext cx="3218895" cy="1219200"/>
          </a:xfrm>
          <a:prstGeom prst="rect">
            <a:avLst/>
          </a:prstGeom>
        </p:spPr>
        <p:txBody>
          <a:bodyPr/>
          <a:lstStyle>
            <a:lvl1pPr marL="0" indent="0">
              <a:buNone/>
              <a:defRPr sz="2667" b="1"/>
            </a:lvl1pPr>
          </a:lstStyle>
          <a:p>
            <a:pPr lvl="0"/>
            <a:r>
              <a:rPr lang="en-US"/>
              <a:t>Case Study Title</a:t>
            </a:r>
          </a:p>
        </p:txBody>
      </p:sp>
      <p:sp>
        <p:nvSpPr>
          <p:cNvPr id="6" name="Text Placeholder 15"/>
          <p:cNvSpPr>
            <a:spLocks noGrp="1"/>
          </p:cNvSpPr>
          <p:nvPr>
            <p:ph type="body" sz="quarter" idx="11" hasCustomPrompt="1"/>
          </p:nvPr>
        </p:nvSpPr>
        <p:spPr>
          <a:xfrm>
            <a:off x="177447" y="265588"/>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14" name="Rectangle 13"/>
          <p:cNvSpPr/>
          <p:nvPr userDrawn="1"/>
        </p:nvSpPr>
        <p:spPr>
          <a:xfrm>
            <a:off x="3904343" y="0"/>
            <a:ext cx="177447" cy="6858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4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Arial"/>
              <a:ea typeface="+mn-ea"/>
              <a:cs typeface="+mn-cs"/>
            </a:endParaRPr>
          </a:p>
        </p:txBody>
      </p:sp>
      <p:sp>
        <p:nvSpPr>
          <p:cNvPr id="7" name="Picture Placeholder 7">
            <a:extLst>
              <a:ext uri="{FF2B5EF4-FFF2-40B4-BE49-F238E27FC236}">
                <a16:creationId xmlns:a16="http://schemas.microsoft.com/office/drawing/2014/main" id="{B42892EE-3238-4E2A-A8DD-A5DDA3DB52A7}"/>
              </a:ext>
            </a:extLst>
          </p:cNvPr>
          <p:cNvSpPr>
            <a:spLocks noGrp="1"/>
          </p:cNvSpPr>
          <p:nvPr>
            <p:ph type="pic" sz="quarter" idx="14"/>
          </p:nvPr>
        </p:nvSpPr>
        <p:spPr>
          <a:xfrm>
            <a:off x="4101733" y="518161"/>
            <a:ext cx="7467969" cy="6129867"/>
          </a:xfrm>
          <a:prstGeom prst="rect">
            <a:avLst/>
          </a:prstGeom>
        </p:spPr>
        <p:txBody>
          <a:bodyPr/>
          <a:lstStyle/>
          <a:p>
            <a:endParaRPr lang="en-US"/>
          </a:p>
        </p:txBody>
      </p:sp>
      <p:sp>
        <p:nvSpPr>
          <p:cNvPr id="8" name="TextBox 7">
            <a:extLst>
              <a:ext uri="{FF2B5EF4-FFF2-40B4-BE49-F238E27FC236}">
                <a16:creationId xmlns:a16="http://schemas.microsoft.com/office/drawing/2014/main" id="{181E2381-33DF-4622-81C6-F627BA7AA37F}"/>
              </a:ext>
            </a:extLst>
          </p:cNvPr>
          <p:cNvSpPr txBox="1"/>
          <p:nvPr userDrawn="1"/>
        </p:nvSpPr>
        <p:spPr>
          <a:xfrm>
            <a:off x="391766" y="6472203"/>
            <a:ext cx="2956900" cy="215444"/>
          </a:xfrm>
          <a:prstGeom prst="rect">
            <a:avLst/>
          </a:prstGeom>
          <a:noFill/>
        </p:spPr>
        <p:txBody>
          <a:bodyPr wrap="none" lIns="0" rtlCol="0">
            <a:spAutoFit/>
          </a:bodyPr>
          <a:lstStyle/>
          <a:p>
            <a:r>
              <a:rPr lang="en-US" sz="800" b="0" i="0" kern="1200">
                <a:solidFill>
                  <a:schemeClr val="tx2"/>
                </a:solidFill>
                <a:effectLst/>
                <a:latin typeface="+mn-lt"/>
                <a:ea typeface="+mn-ea"/>
                <a:cs typeface="+mn-cs"/>
              </a:rPr>
              <a:t>Harris Insights &amp; Analytics, LLC, A </a:t>
            </a:r>
            <a:r>
              <a:rPr lang="en-US" sz="800" b="0" i="0" kern="1200" err="1">
                <a:solidFill>
                  <a:schemeClr val="tx2"/>
                </a:solidFill>
                <a:effectLst/>
                <a:latin typeface="+mn-lt"/>
                <a:ea typeface="+mn-ea"/>
                <a:cs typeface="+mn-cs"/>
              </a:rPr>
              <a:t>Stagwell</a:t>
            </a:r>
            <a:r>
              <a:rPr lang="en-US" sz="800" b="0" i="0" kern="1200">
                <a:solidFill>
                  <a:schemeClr val="tx2"/>
                </a:solidFill>
                <a:effectLst/>
                <a:latin typeface="+mn-lt"/>
                <a:ea typeface="+mn-ea"/>
                <a:cs typeface="+mn-cs"/>
              </a:rPr>
              <a:t> Company (c) 2019</a:t>
            </a:r>
          </a:p>
        </p:txBody>
      </p:sp>
    </p:spTree>
    <p:extLst>
      <p:ext uri="{BB962C8B-B14F-4D97-AF65-F5344CB8AC3E}">
        <p14:creationId xmlns:p14="http://schemas.microsoft.com/office/powerpoint/2010/main" val="1899379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137784"/>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1524000" y="3337936"/>
            <a:ext cx="9144000" cy="1655233"/>
          </a:xfrm>
          <a:prstGeom prst="rect">
            <a:avLst/>
          </a:prstGeom>
        </p:spPr>
        <p:txBody>
          <a:bodyPr/>
          <a:lstStyle>
            <a:lvl1pPr marL="0" indent="0" algn="l">
              <a:buNone/>
              <a:defRPr sz="3733">
                <a:solidFill>
                  <a:schemeClr val="tx1"/>
                </a:solidFill>
              </a:defRPr>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a:t>Presentation Subtitle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1766" y="462225"/>
            <a:ext cx="3883772" cy="801043"/>
          </a:xfrm>
          <a:prstGeom prst="rect">
            <a:avLst/>
          </a:prstGeom>
        </p:spPr>
      </p:pic>
      <p:sp>
        <p:nvSpPr>
          <p:cNvPr id="6" name="TextBox 5">
            <a:extLst>
              <a:ext uri="{FF2B5EF4-FFF2-40B4-BE49-F238E27FC236}">
                <a16:creationId xmlns:a16="http://schemas.microsoft.com/office/drawing/2014/main" id="{77EE2114-CD2D-4EF5-9632-9498AC79EAD9}"/>
              </a:ext>
            </a:extLst>
          </p:cNvPr>
          <p:cNvSpPr txBox="1"/>
          <p:nvPr userDrawn="1"/>
        </p:nvSpPr>
        <p:spPr>
          <a:xfrm>
            <a:off x="391766" y="6472203"/>
            <a:ext cx="2956900" cy="215444"/>
          </a:xfrm>
          <a:prstGeom prst="rect">
            <a:avLst/>
          </a:prstGeom>
          <a:noFill/>
        </p:spPr>
        <p:txBody>
          <a:bodyPr wrap="none" lIns="0" rtlCol="0">
            <a:spAutoFit/>
          </a:bodyPr>
          <a:lstStyle/>
          <a:p>
            <a:r>
              <a:rPr lang="en-US" sz="800" b="0" i="0" kern="1200">
                <a:solidFill>
                  <a:schemeClr val="tx2"/>
                </a:solidFill>
                <a:effectLst/>
                <a:latin typeface="+mn-lt"/>
                <a:ea typeface="+mn-ea"/>
                <a:cs typeface="+mn-cs"/>
              </a:rPr>
              <a:t>Harris Insights &amp; Analytics, LLC, A </a:t>
            </a:r>
            <a:r>
              <a:rPr lang="en-US" sz="800" b="0" i="0" kern="1200" err="1">
                <a:solidFill>
                  <a:schemeClr val="tx2"/>
                </a:solidFill>
                <a:effectLst/>
                <a:latin typeface="+mn-lt"/>
                <a:ea typeface="+mn-ea"/>
                <a:cs typeface="+mn-cs"/>
              </a:rPr>
              <a:t>Stagwell</a:t>
            </a:r>
            <a:r>
              <a:rPr lang="en-US" sz="800" b="0" i="0" kern="1200">
                <a:solidFill>
                  <a:schemeClr val="tx2"/>
                </a:solidFill>
                <a:effectLst/>
                <a:latin typeface="+mn-lt"/>
                <a:ea typeface="+mn-ea"/>
                <a:cs typeface="+mn-cs"/>
              </a:rPr>
              <a:t> Company (c) 2019</a:t>
            </a:r>
          </a:p>
        </p:txBody>
      </p:sp>
    </p:spTree>
    <p:extLst>
      <p:ext uri="{BB962C8B-B14F-4D97-AF65-F5344CB8AC3E}">
        <p14:creationId xmlns:p14="http://schemas.microsoft.com/office/powerpoint/2010/main" val="29274803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itle Slide_Black">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8697" y="462225"/>
            <a:ext cx="3954985" cy="815731"/>
          </a:xfrm>
          <a:prstGeom prst="rect">
            <a:avLst/>
          </a:prstGeom>
        </p:spPr>
      </p:pic>
      <p:sp>
        <p:nvSpPr>
          <p:cNvPr id="6" name="Title 1"/>
          <p:cNvSpPr>
            <a:spLocks noGrp="1"/>
          </p:cNvSpPr>
          <p:nvPr>
            <p:ph type="ctrTitle" hasCustomPrompt="1"/>
          </p:nvPr>
        </p:nvSpPr>
        <p:spPr>
          <a:xfrm>
            <a:off x="1524000" y="2137784"/>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8" name="Subtitle 2"/>
          <p:cNvSpPr>
            <a:spLocks noGrp="1"/>
          </p:cNvSpPr>
          <p:nvPr>
            <p:ph type="subTitle" idx="1" hasCustomPrompt="1"/>
          </p:nvPr>
        </p:nvSpPr>
        <p:spPr>
          <a:xfrm>
            <a:off x="1524000" y="3337936"/>
            <a:ext cx="9144000" cy="1655233"/>
          </a:xfrm>
          <a:prstGeom prst="rect">
            <a:avLst/>
          </a:prstGeom>
        </p:spPr>
        <p:txBody>
          <a:bodyPr/>
          <a:lstStyle>
            <a:lvl1pPr marL="0" indent="0" algn="l">
              <a:buNone/>
              <a:defRPr sz="3733">
                <a:solidFill>
                  <a:schemeClr val="bg1"/>
                </a:solidFill>
              </a:defRPr>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a:t>Presentation Subtitle</a:t>
            </a:r>
          </a:p>
        </p:txBody>
      </p:sp>
      <p:sp>
        <p:nvSpPr>
          <p:cNvPr id="9" name="TextBox 8">
            <a:extLst>
              <a:ext uri="{FF2B5EF4-FFF2-40B4-BE49-F238E27FC236}">
                <a16:creationId xmlns:a16="http://schemas.microsoft.com/office/drawing/2014/main" id="{2E1A1482-F653-4FE6-B37E-ED953E526C3E}"/>
              </a:ext>
            </a:extLst>
          </p:cNvPr>
          <p:cNvSpPr txBox="1"/>
          <p:nvPr userDrawn="1"/>
        </p:nvSpPr>
        <p:spPr>
          <a:xfrm>
            <a:off x="391766" y="6472203"/>
            <a:ext cx="2956900" cy="215444"/>
          </a:xfrm>
          <a:prstGeom prst="rect">
            <a:avLst/>
          </a:prstGeom>
          <a:noFill/>
        </p:spPr>
        <p:txBody>
          <a:bodyPr wrap="none" lIns="0" rtlCol="0">
            <a:spAutoFit/>
          </a:bodyPr>
          <a:lstStyle/>
          <a:p>
            <a:r>
              <a:rPr lang="en-US" sz="800" b="0" i="0" kern="1200">
                <a:solidFill>
                  <a:schemeClr val="tx2"/>
                </a:solidFill>
                <a:effectLst/>
                <a:latin typeface="+mn-lt"/>
                <a:ea typeface="+mn-ea"/>
                <a:cs typeface="+mn-cs"/>
              </a:rPr>
              <a:t>Harris Insights &amp; Analytics, LLC, A </a:t>
            </a:r>
            <a:r>
              <a:rPr lang="en-US" sz="800" b="0" i="0" kern="1200" err="1">
                <a:solidFill>
                  <a:schemeClr val="tx2"/>
                </a:solidFill>
                <a:effectLst/>
                <a:latin typeface="+mn-lt"/>
                <a:ea typeface="+mn-ea"/>
                <a:cs typeface="+mn-cs"/>
              </a:rPr>
              <a:t>Stagwell</a:t>
            </a:r>
            <a:r>
              <a:rPr lang="en-US" sz="800" b="0" i="0" kern="1200">
                <a:solidFill>
                  <a:schemeClr val="tx2"/>
                </a:solidFill>
                <a:effectLst/>
                <a:latin typeface="+mn-lt"/>
                <a:ea typeface="+mn-ea"/>
                <a:cs typeface="+mn-cs"/>
              </a:rPr>
              <a:t> Company (c) 2019</a:t>
            </a:r>
          </a:p>
        </p:txBody>
      </p:sp>
    </p:spTree>
    <p:extLst>
      <p:ext uri="{BB962C8B-B14F-4D97-AF65-F5344CB8AC3E}">
        <p14:creationId xmlns:p14="http://schemas.microsoft.com/office/powerpoint/2010/main" val="9478140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Title Slide_White_Alt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87099" y="1114361"/>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3"/>
            <a:ext cx="9144000" cy="752820"/>
          </a:xfrm>
          <a:prstGeom prst="rect">
            <a:avLst/>
          </a:prstGeom>
        </p:spPr>
        <p:txBody>
          <a:bodyPr/>
          <a:lstStyle>
            <a:lvl1pPr marL="0" indent="0" algn="l">
              <a:buNone/>
              <a:defRPr sz="1867">
                <a:solidFill>
                  <a:schemeClr val="tx1"/>
                </a:solidFill>
              </a:defRPr>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a:t>Client</a:t>
            </a:r>
          </a:p>
          <a:p>
            <a:r>
              <a:rPr lang="en-US"/>
              <a:t>Date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2685" y="256579"/>
            <a:ext cx="2262131" cy="466572"/>
          </a:xfrm>
          <a:prstGeom prst="rect">
            <a:avLst/>
          </a:prstGeom>
        </p:spPr>
      </p:pic>
      <p:sp>
        <p:nvSpPr>
          <p:cNvPr id="6" name="TextBox 5">
            <a:extLst>
              <a:ext uri="{FF2B5EF4-FFF2-40B4-BE49-F238E27FC236}">
                <a16:creationId xmlns:a16="http://schemas.microsoft.com/office/drawing/2014/main" id="{49E465C9-2573-4401-B8C2-F58E015C7997}"/>
              </a:ext>
            </a:extLst>
          </p:cNvPr>
          <p:cNvSpPr txBox="1"/>
          <p:nvPr userDrawn="1"/>
        </p:nvSpPr>
        <p:spPr>
          <a:xfrm>
            <a:off x="391766" y="6472203"/>
            <a:ext cx="2956900" cy="215444"/>
          </a:xfrm>
          <a:prstGeom prst="rect">
            <a:avLst/>
          </a:prstGeom>
          <a:noFill/>
        </p:spPr>
        <p:txBody>
          <a:bodyPr wrap="none" lIns="0" rtlCol="0">
            <a:spAutoFit/>
          </a:bodyPr>
          <a:lstStyle/>
          <a:p>
            <a:r>
              <a:rPr lang="en-US" sz="800" b="0" i="0" kern="1200">
                <a:solidFill>
                  <a:schemeClr val="tx2"/>
                </a:solidFill>
                <a:effectLst/>
                <a:latin typeface="+mn-lt"/>
                <a:ea typeface="+mn-ea"/>
                <a:cs typeface="+mn-cs"/>
              </a:rPr>
              <a:t>Harris Insights &amp; Analytics, LLC, A </a:t>
            </a:r>
            <a:r>
              <a:rPr lang="en-US" sz="800" b="0" i="0" kern="1200" err="1">
                <a:solidFill>
                  <a:schemeClr val="tx2"/>
                </a:solidFill>
                <a:effectLst/>
                <a:latin typeface="+mn-lt"/>
                <a:ea typeface="+mn-ea"/>
                <a:cs typeface="+mn-cs"/>
              </a:rPr>
              <a:t>Stagwell</a:t>
            </a:r>
            <a:r>
              <a:rPr lang="en-US" sz="800" b="0" i="0" kern="1200">
                <a:solidFill>
                  <a:schemeClr val="tx2"/>
                </a:solidFill>
                <a:effectLst/>
                <a:latin typeface="+mn-lt"/>
                <a:ea typeface="+mn-ea"/>
                <a:cs typeface="+mn-cs"/>
              </a:rPr>
              <a:t> Company (c) 2019</a:t>
            </a:r>
          </a:p>
        </p:txBody>
      </p:sp>
    </p:spTree>
    <p:extLst>
      <p:ext uri="{BB962C8B-B14F-4D97-AF65-F5344CB8AC3E}">
        <p14:creationId xmlns:p14="http://schemas.microsoft.com/office/powerpoint/2010/main" val="5010015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Title Slide_Black_Alt 2">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87099" y="1114361"/>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3"/>
            <a:ext cx="9144000" cy="752820"/>
          </a:xfrm>
          <a:prstGeom prst="rect">
            <a:avLst/>
          </a:prstGeom>
        </p:spPr>
        <p:txBody>
          <a:bodyPr/>
          <a:lstStyle>
            <a:lvl1pPr marL="0" indent="0" algn="l">
              <a:buNone/>
              <a:defRPr sz="1867">
                <a:solidFill>
                  <a:schemeClr val="bg1"/>
                </a:solidFill>
              </a:defRPr>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a:t>Client</a:t>
            </a:r>
          </a:p>
          <a:p>
            <a:r>
              <a:rPr lang="en-US"/>
              <a:t>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2685" y="256579"/>
            <a:ext cx="2262131" cy="466573"/>
          </a:xfrm>
          <a:prstGeom prst="rect">
            <a:avLst/>
          </a:prstGeom>
        </p:spPr>
      </p:pic>
      <p:sp>
        <p:nvSpPr>
          <p:cNvPr id="6" name="TextBox 5">
            <a:extLst>
              <a:ext uri="{FF2B5EF4-FFF2-40B4-BE49-F238E27FC236}">
                <a16:creationId xmlns:a16="http://schemas.microsoft.com/office/drawing/2014/main" id="{DBA55857-F64E-40C7-8FD4-429FFA9657CD}"/>
              </a:ext>
            </a:extLst>
          </p:cNvPr>
          <p:cNvSpPr txBox="1"/>
          <p:nvPr userDrawn="1"/>
        </p:nvSpPr>
        <p:spPr>
          <a:xfrm>
            <a:off x="391766" y="6472203"/>
            <a:ext cx="2956900" cy="215444"/>
          </a:xfrm>
          <a:prstGeom prst="rect">
            <a:avLst/>
          </a:prstGeom>
          <a:noFill/>
        </p:spPr>
        <p:txBody>
          <a:bodyPr wrap="none" lIns="0" rtlCol="0">
            <a:spAutoFit/>
          </a:bodyPr>
          <a:lstStyle/>
          <a:p>
            <a:r>
              <a:rPr lang="en-US" sz="800" b="0" i="0" kern="1200">
                <a:solidFill>
                  <a:schemeClr val="tx2"/>
                </a:solidFill>
                <a:effectLst/>
                <a:latin typeface="+mn-lt"/>
                <a:ea typeface="+mn-ea"/>
                <a:cs typeface="+mn-cs"/>
              </a:rPr>
              <a:t>Harris Insights &amp; Analytics, LLC, A </a:t>
            </a:r>
            <a:r>
              <a:rPr lang="en-US" sz="800" b="0" i="0" kern="1200" err="1">
                <a:solidFill>
                  <a:schemeClr val="tx2"/>
                </a:solidFill>
                <a:effectLst/>
                <a:latin typeface="+mn-lt"/>
                <a:ea typeface="+mn-ea"/>
                <a:cs typeface="+mn-cs"/>
              </a:rPr>
              <a:t>Stagwell</a:t>
            </a:r>
            <a:r>
              <a:rPr lang="en-US" sz="800" b="0" i="0" kern="1200">
                <a:solidFill>
                  <a:schemeClr val="tx2"/>
                </a:solidFill>
                <a:effectLst/>
                <a:latin typeface="+mn-lt"/>
                <a:ea typeface="+mn-ea"/>
                <a:cs typeface="+mn-cs"/>
              </a:rPr>
              <a:t> Company (c) 2019</a:t>
            </a:r>
          </a:p>
        </p:txBody>
      </p:sp>
    </p:spTree>
    <p:extLst>
      <p:ext uri="{BB962C8B-B14F-4D97-AF65-F5344CB8AC3E}">
        <p14:creationId xmlns:p14="http://schemas.microsoft.com/office/powerpoint/2010/main" val="9227962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2"/>
            <a:ext cx="5486400" cy="1627943"/>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80"/>
            <a:ext cx="5486400" cy="1655233"/>
          </a:xfrm>
          <a:prstGeom prst="rect">
            <a:avLst/>
          </a:prstGeom>
        </p:spPr>
        <p:txBody>
          <a:bodyPr/>
          <a:lstStyle>
            <a:lvl1pPr marL="0" indent="0" algn="l">
              <a:spcBef>
                <a:spcPts val="0"/>
              </a:spcBef>
              <a:buNone/>
              <a:defRPr sz="5600">
                <a:solidFill>
                  <a:schemeClr val="tx1"/>
                </a:solidFill>
                <a:latin typeface="+mn-lt"/>
              </a:defRPr>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a:t>Presentation Subtitle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2684" y="462225"/>
            <a:ext cx="3972853" cy="819416"/>
          </a:xfrm>
          <a:prstGeom prst="rect">
            <a:avLst/>
          </a:prstGeom>
        </p:spPr>
      </p:pic>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sp>
        <p:nvSpPr>
          <p:cNvPr id="9" name="TextBox 8">
            <a:extLst>
              <a:ext uri="{FF2B5EF4-FFF2-40B4-BE49-F238E27FC236}">
                <a16:creationId xmlns:a16="http://schemas.microsoft.com/office/drawing/2014/main" id="{50DD39BD-A0F1-4EB3-A85F-AEC9D2FE760F}"/>
              </a:ext>
            </a:extLst>
          </p:cNvPr>
          <p:cNvSpPr txBox="1"/>
          <p:nvPr userDrawn="1"/>
        </p:nvSpPr>
        <p:spPr>
          <a:xfrm>
            <a:off x="391766" y="6472203"/>
            <a:ext cx="2956900" cy="215444"/>
          </a:xfrm>
          <a:prstGeom prst="rect">
            <a:avLst/>
          </a:prstGeom>
          <a:noFill/>
        </p:spPr>
        <p:txBody>
          <a:bodyPr wrap="none" lIns="0" rtlCol="0">
            <a:spAutoFit/>
          </a:bodyPr>
          <a:lstStyle/>
          <a:p>
            <a:r>
              <a:rPr lang="en-US" sz="800" b="0" i="0" kern="1200">
                <a:solidFill>
                  <a:schemeClr val="tx2"/>
                </a:solidFill>
                <a:effectLst/>
                <a:latin typeface="+mn-lt"/>
                <a:ea typeface="+mn-ea"/>
                <a:cs typeface="+mn-cs"/>
              </a:rPr>
              <a:t>Harris Insights &amp; Analytics, LLC, A </a:t>
            </a:r>
            <a:r>
              <a:rPr lang="en-US" sz="800" b="0" i="0" kern="1200" err="1">
                <a:solidFill>
                  <a:schemeClr val="tx2"/>
                </a:solidFill>
                <a:effectLst/>
                <a:latin typeface="+mn-lt"/>
                <a:ea typeface="+mn-ea"/>
                <a:cs typeface="+mn-cs"/>
              </a:rPr>
              <a:t>Stagwell</a:t>
            </a:r>
            <a:r>
              <a:rPr lang="en-US" sz="800" b="0" i="0" kern="1200">
                <a:solidFill>
                  <a:schemeClr val="tx2"/>
                </a:solidFill>
                <a:effectLst/>
                <a:latin typeface="+mn-lt"/>
                <a:ea typeface="+mn-ea"/>
                <a:cs typeface="+mn-cs"/>
              </a:rPr>
              <a:t> Company (c) 2019</a:t>
            </a:r>
          </a:p>
        </p:txBody>
      </p:sp>
    </p:spTree>
    <p:extLst>
      <p:ext uri="{BB962C8B-B14F-4D97-AF65-F5344CB8AC3E}">
        <p14:creationId xmlns:p14="http://schemas.microsoft.com/office/powerpoint/2010/main" val="35338062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le Side_Picture_Black">
    <p:bg>
      <p:bgPr>
        <a:solidFill>
          <a:schemeClr val="tx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2684" y="462225"/>
            <a:ext cx="3960997" cy="816971"/>
          </a:xfrm>
          <a:prstGeom prst="rect">
            <a:avLst/>
          </a:prstGeom>
        </p:spPr>
      </p:pic>
      <p:sp>
        <p:nvSpPr>
          <p:cNvPr id="2" name="Title 1"/>
          <p:cNvSpPr>
            <a:spLocks noGrp="1"/>
          </p:cNvSpPr>
          <p:nvPr>
            <p:ph type="ctrTitle" hasCustomPrompt="1"/>
          </p:nvPr>
        </p:nvSpPr>
        <p:spPr>
          <a:xfrm>
            <a:off x="302683" y="1879602"/>
            <a:ext cx="5486400" cy="1627943"/>
          </a:xfrm>
          <a:prstGeom prst="rect">
            <a:avLst/>
          </a:prstGeom>
        </p:spPr>
        <p:txBody>
          <a:bodyPr anchor="t"/>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80"/>
            <a:ext cx="5486400" cy="1655233"/>
          </a:xfrm>
          <a:prstGeom prst="rect">
            <a:avLst/>
          </a:prstGeom>
        </p:spPr>
        <p:txBody>
          <a:bodyPr/>
          <a:lstStyle>
            <a:lvl1pPr marL="0" indent="0" algn="l">
              <a:buNone/>
              <a:defRPr sz="5600">
                <a:solidFill>
                  <a:schemeClr val="bg1"/>
                </a:solidFill>
              </a:defRPr>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a:t>Presentation Subtitle</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sp>
        <p:nvSpPr>
          <p:cNvPr id="8" name="TextBox 7">
            <a:extLst>
              <a:ext uri="{FF2B5EF4-FFF2-40B4-BE49-F238E27FC236}">
                <a16:creationId xmlns:a16="http://schemas.microsoft.com/office/drawing/2014/main" id="{E3F74FB1-5B09-46F4-A296-1E7EF94C24F2}"/>
              </a:ext>
            </a:extLst>
          </p:cNvPr>
          <p:cNvSpPr txBox="1"/>
          <p:nvPr userDrawn="1"/>
        </p:nvSpPr>
        <p:spPr>
          <a:xfrm>
            <a:off x="391766" y="6472203"/>
            <a:ext cx="2956900" cy="215444"/>
          </a:xfrm>
          <a:prstGeom prst="rect">
            <a:avLst/>
          </a:prstGeom>
          <a:noFill/>
        </p:spPr>
        <p:txBody>
          <a:bodyPr wrap="none" lIns="0" rtlCol="0">
            <a:spAutoFit/>
          </a:bodyPr>
          <a:lstStyle/>
          <a:p>
            <a:r>
              <a:rPr lang="en-US" sz="800" b="0" i="0" kern="1200">
                <a:solidFill>
                  <a:schemeClr val="tx2"/>
                </a:solidFill>
                <a:effectLst/>
                <a:latin typeface="+mn-lt"/>
                <a:ea typeface="+mn-ea"/>
                <a:cs typeface="+mn-cs"/>
              </a:rPr>
              <a:t>Harris Insights &amp; Analytics, LLC, A Stagwell Company (c) 2020</a:t>
            </a:r>
          </a:p>
        </p:txBody>
      </p:sp>
    </p:spTree>
    <p:extLst>
      <p:ext uri="{BB962C8B-B14F-4D97-AF65-F5344CB8AC3E}">
        <p14:creationId xmlns:p14="http://schemas.microsoft.com/office/powerpoint/2010/main" val="60609393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Green">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2684" y="462225"/>
            <a:ext cx="3960997" cy="816971"/>
          </a:xfrm>
          <a:prstGeom prst="rect">
            <a:avLst/>
          </a:prstGeom>
        </p:spPr>
      </p:pic>
      <p:sp>
        <p:nvSpPr>
          <p:cNvPr id="2" name="Title 1"/>
          <p:cNvSpPr>
            <a:spLocks noGrp="1"/>
          </p:cNvSpPr>
          <p:nvPr>
            <p:ph type="ctrTitle" hasCustomPrompt="1"/>
          </p:nvPr>
        </p:nvSpPr>
        <p:spPr>
          <a:xfrm>
            <a:off x="302683" y="1879602"/>
            <a:ext cx="5486400" cy="1627943"/>
          </a:xfrm>
          <a:prstGeom prst="rect">
            <a:avLst/>
          </a:prstGeom>
        </p:spPr>
        <p:txBody>
          <a:bodyPr anchor="t"/>
          <a:lstStyle>
            <a:lvl1pPr algn="l">
              <a:defRPr sz="5600" b="1">
                <a:solidFill>
                  <a:schemeClr val="bg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80"/>
            <a:ext cx="5486400" cy="1655233"/>
          </a:xfrm>
          <a:prstGeom prst="rect">
            <a:avLst/>
          </a:prstGeom>
        </p:spPr>
        <p:txBody>
          <a:bodyPr/>
          <a:lstStyle>
            <a:lvl1pPr marL="0" indent="0" algn="l">
              <a:buNone/>
              <a:defRPr sz="5600">
                <a:solidFill>
                  <a:schemeClr val="tx1"/>
                </a:solidFill>
              </a:defRPr>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a:t>Presentation Subtitle</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sp>
        <p:nvSpPr>
          <p:cNvPr id="8" name="TextBox 7">
            <a:extLst>
              <a:ext uri="{FF2B5EF4-FFF2-40B4-BE49-F238E27FC236}">
                <a16:creationId xmlns:a16="http://schemas.microsoft.com/office/drawing/2014/main" id="{261775D4-12E9-4EAF-B059-2D8C5853F4AA}"/>
              </a:ext>
            </a:extLst>
          </p:cNvPr>
          <p:cNvSpPr txBox="1"/>
          <p:nvPr userDrawn="1"/>
        </p:nvSpPr>
        <p:spPr>
          <a:xfrm>
            <a:off x="391766" y="6472203"/>
            <a:ext cx="2956900" cy="215444"/>
          </a:xfrm>
          <a:prstGeom prst="rect">
            <a:avLst/>
          </a:prstGeom>
          <a:noFill/>
        </p:spPr>
        <p:txBody>
          <a:bodyPr wrap="none" lIns="0" rtlCol="0">
            <a:spAutoFit/>
          </a:bodyPr>
          <a:lstStyle/>
          <a:p>
            <a:r>
              <a:rPr lang="en-US" sz="800" b="0" i="0" kern="1200">
                <a:solidFill>
                  <a:schemeClr val="tx2"/>
                </a:solidFill>
                <a:effectLst/>
                <a:latin typeface="+mn-lt"/>
                <a:ea typeface="+mn-ea"/>
                <a:cs typeface="+mn-cs"/>
              </a:rPr>
              <a:t>Harris Insights &amp; Analytics, LLC, A </a:t>
            </a:r>
            <a:r>
              <a:rPr lang="en-US" sz="800" b="0" i="0" kern="1200" err="1">
                <a:solidFill>
                  <a:schemeClr val="tx2"/>
                </a:solidFill>
                <a:effectLst/>
                <a:latin typeface="+mn-lt"/>
                <a:ea typeface="+mn-ea"/>
                <a:cs typeface="+mn-cs"/>
              </a:rPr>
              <a:t>Stagwell</a:t>
            </a:r>
            <a:r>
              <a:rPr lang="en-US" sz="800" b="0" i="0" kern="1200">
                <a:solidFill>
                  <a:schemeClr val="tx2"/>
                </a:solidFill>
                <a:effectLst/>
                <a:latin typeface="+mn-lt"/>
                <a:ea typeface="+mn-ea"/>
                <a:cs typeface="+mn-cs"/>
              </a:rPr>
              <a:t> Company (c) 2019</a:t>
            </a:r>
          </a:p>
        </p:txBody>
      </p:sp>
    </p:spTree>
    <p:extLst>
      <p:ext uri="{BB962C8B-B14F-4D97-AF65-F5344CB8AC3E}">
        <p14:creationId xmlns:p14="http://schemas.microsoft.com/office/powerpoint/2010/main" val="19973312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Orange">
    <p:bg>
      <p:bgPr>
        <a:solidFill>
          <a:schemeClr val="accent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4529" y="462225"/>
            <a:ext cx="3954985" cy="815731"/>
          </a:xfrm>
          <a:prstGeom prst="rect">
            <a:avLst/>
          </a:prstGeom>
        </p:spPr>
      </p:pic>
      <p:sp>
        <p:nvSpPr>
          <p:cNvPr id="2" name="Title 1"/>
          <p:cNvSpPr>
            <a:spLocks noGrp="1"/>
          </p:cNvSpPr>
          <p:nvPr>
            <p:ph type="ctrTitle" hasCustomPrompt="1"/>
          </p:nvPr>
        </p:nvSpPr>
        <p:spPr>
          <a:xfrm>
            <a:off x="302683" y="1879602"/>
            <a:ext cx="5486400" cy="1627943"/>
          </a:xfrm>
          <a:prstGeom prst="rect">
            <a:avLst/>
          </a:prstGeom>
        </p:spPr>
        <p:txBody>
          <a:bodyPr anchor="t"/>
          <a:lstStyle>
            <a:lvl1pPr algn="l">
              <a:defRPr sz="5600" b="1">
                <a:solidFill>
                  <a:schemeClr val="bg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80"/>
            <a:ext cx="5486400" cy="1655233"/>
          </a:xfrm>
          <a:prstGeom prst="rect">
            <a:avLst/>
          </a:prstGeom>
        </p:spPr>
        <p:txBody>
          <a:bodyPr/>
          <a:lstStyle>
            <a:lvl1pPr marL="0" indent="0" algn="l">
              <a:buNone/>
              <a:defRPr sz="5600">
                <a:solidFill>
                  <a:schemeClr val="tx1"/>
                </a:solidFill>
              </a:defRPr>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a:t>Presentation Subtitle</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sp>
        <p:nvSpPr>
          <p:cNvPr id="8" name="TextBox 7">
            <a:extLst>
              <a:ext uri="{FF2B5EF4-FFF2-40B4-BE49-F238E27FC236}">
                <a16:creationId xmlns:a16="http://schemas.microsoft.com/office/drawing/2014/main" id="{EA1F387D-7D8F-4B87-B6AC-FB8B8C1A7FD7}"/>
              </a:ext>
            </a:extLst>
          </p:cNvPr>
          <p:cNvSpPr txBox="1"/>
          <p:nvPr userDrawn="1"/>
        </p:nvSpPr>
        <p:spPr>
          <a:xfrm>
            <a:off x="391766" y="6472203"/>
            <a:ext cx="2956900" cy="215444"/>
          </a:xfrm>
          <a:prstGeom prst="rect">
            <a:avLst/>
          </a:prstGeom>
          <a:noFill/>
        </p:spPr>
        <p:txBody>
          <a:bodyPr wrap="none" lIns="0" rtlCol="0">
            <a:spAutoFit/>
          </a:bodyPr>
          <a:lstStyle/>
          <a:p>
            <a:r>
              <a:rPr lang="en-US" sz="800" b="0" i="0" kern="1200">
                <a:solidFill>
                  <a:schemeClr val="tx2"/>
                </a:solidFill>
                <a:effectLst/>
                <a:latin typeface="+mn-lt"/>
                <a:ea typeface="+mn-ea"/>
                <a:cs typeface="+mn-cs"/>
              </a:rPr>
              <a:t>Harris Insights &amp; Analytics, LLC, A </a:t>
            </a:r>
            <a:r>
              <a:rPr lang="en-US" sz="800" b="0" i="0" kern="1200" err="1">
                <a:solidFill>
                  <a:schemeClr val="tx2"/>
                </a:solidFill>
                <a:effectLst/>
                <a:latin typeface="+mn-lt"/>
                <a:ea typeface="+mn-ea"/>
                <a:cs typeface="+mn-cs"/>
              </a:rPr>
              <a:t>Stagwell</a:t>
            </a:r>
            <a:r>
              <a:rPr lang="en-US" sz="800" b="0" i="0" kern="1200">
                <a:solidFill>
                  <a:schemeClr val="tx2"/>
                </a:solidFill>
                <a:effectLst/>
                <a:latin typeface="+mn-lt"/>
                <a:ea typeface="+mn-ea"/>
                <a:cs typeface="+mn-cs"/>
              </a:rPr>
              <a:t> Company (c) 2019</a:t>
            </a:r>
          </a:p>
        </p:txBody>
      </p:sp>
    </p:spTree>
    <p:extLst>
      <p:ext uri="{BB962C8B-B14F-4D97-AF65-F5344CB8AC3E}">
        <p14:creationId xmlns:p14="http://schemas.microsoft.com/office/powerpoint/2010/main" val="319578602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Section Divider_Black">
    <p:bg>
      <p:bgPr>
        <a:solidFill>
          <a:schemeClr val="tx1"/>
        </a:solidFill>
        <a:effectLst/>
      </p:bgPr>
    </p:bg>
    <p:spTree>
      <p:nvGrpSpPr>
        <p:cNvPr id="1" name=""/>
        <p:cNvGrpSpPr/>
        <p:nvPr/>
      </p:nvGrpSpPr>
      <p:grpSpPr>
        <a:xfrm>
          <a:off x="0" y="0"/>
          <a:ext cx="0" cy="0"/>
          <a:chOff x="0" y="0"/>
          <a:chExt cx="0" cy="0"/>
        </a:xfrm>
      </p:grpSpPr>
      <p:sp>
        <p:nvSpPr>
          <p:cNvPr id="6" name="TextBox 5"/>
          <p:cNvSpPr txBox="1"/>
          <p:nvPr userDrawn="1"/>
        </p:nvSpPr>
        <p:spPr>
          <a:xfrm>
            <a:off x="11409308" y="6313587"/>
            <a:ext cx="933213" cy="297454"/>
          </a:xfrm>
          <a:prstGeom prst="rect">
            <a:avLst/>
          </a:prstGeom>
          <a:noFill/>
        </p:spPr>
        <p:txBody>
          <a:bodyPr wrap="square" rtlCol="0">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70"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a:extLst>
              <a:ext uri="{28A0092B-C50C-407E-A947-70E740481C1C}">
                <a14:useLocalDpi xmlns:a14="http://schemas.microsoft.com/office/drawing/2010/main" val="0"/>
              </a:ext>
            </a:extLst>
          </a:blip>
          <a:srcRect l="6149" t="-1" r="6730" b="5018"/>
          <a:stretch>
            <a:fillRect/>
          </a:stretch>
        </p:blipFill>
        <p:spPr>
          <a:xfrm>
            <a:off x="11731854" y="311151"/>
            <a:ext cx="295705" cy="304800"/>
          </a:xfrm>
          <a:prstGeom prst="rect">
            <a:avLst/>
          </a:prstGeom>
        </p:spPr>
      </p:pic>
      <p:sp>
        <p:nvSpPr>
          <p:cNvPr id="12" name="Title 1"/>
          <p:cNvSpPr>
            <a:spLocks noGrp="1"/>
          </p:cNvSpPr>
          <p:nvPr>
            <p:ph type="ctrTitle" hasCustomPrompt="1"/>
          </p:nvPr>
        </p:nvSpPr>
        <p:spPr>
          <a:xfrm>
            <a:off x="1502228" y="2926294"/>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3" name="Rectangle 2"/>
          <p:cNvSpPr/>
          <p:nvPr userDrawn="1"/>
        </p:nvSpPr>
        <p:spPr>
          <a:xfrm>
            <a:off x="11405282" y="107951"/>
            <a:ext cx="653143" cy="7112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731853" y="317501"/>
            <a:ext cx="300611" cy="304800"/>
          </a:xfrm>
          <a:prstGeom prst="rect">
            <a:avLst/>
          </a:prstGeom>
        </p:spPr>
      </p:pic>
      <p:sp>
        <p:nvSpPr>
          <p:cNvPr id="8" name="TextBox 7">
            <a:extLst>
              <a:ext uri="{FF2B5EF4-FFF2-40B4-BE49-F238E27FC236}">
                <a16:creationId xmlns:a16="http://schemas.microsoft.com/office/drawing/2014/main" id="{30C40346-66DB-41CC-90DA-3697300682E7}"/>
              </a:ext>
            </a:extLst>
          </p:cNvPr>
          <p:cNvSpPr txBox="1"/>
          <p:nvPr userDrawn="1"/>
        </p:nvSpPr>
        <p:spPr>
          <a:xfrm>
            <a:off x="391766" y="6472203"/>
            <a:ext cx="2956900" cy="215444"/>
          </a:xfrm>
          <a:prstGeom prst="rect">
            <a:avLst/>
          </a:prstGeom>
          <a:noFill/>
        </p:spPr>
        <p:txBody>
          <a:bodyPr wrap="none" lIns="0" rtlCol="0">
            <a:spAutoFit/>
          </a:bodyPr>
          <a:lstStyle/>
          <a:p>
            <a:r>
              <a:rPr lang="en-US" sz="800" b="0" i="0" kern="1200">
                <a:solidFill>
                  <a:schemeClr val="tx2"/>
                </a:solidFill>
                <a:effectLst/>
                <a:latin typeface="+mn-lt"/>
                <a:ea typeface="+mn-ea"/>
                <a:cs typeface="+mn-cs"/>
              </a:rPr>
              <a:t>Harris Insights &amp; Analytics, LLC, A </a:t>
            </a:r>
            <a:r>
              <a:rPr lang="en-US" sz="800" b="0" i="0" kern="1200" err="1">
                <a:solidFill>
                  <a:schemeClr val="tx2"/>
                </a:solidFill>
                <a:effectLst/>
                <a:latin typeface="+mn-lt"/>
                <a:ea typeface="+mn-ea"/>
                <a:cs typeface="+mn-cs"/>
              </a:rPr>
              <a:t>Stagwell</a:t>
            </a:r>
            <a:r>
              <a:rPr lang="en-US" sz="800" b="0" i="0" kern="1200">
                <a:solidFill>
                  <a:schemeClr val="tx2"/>
                </a:solidFill>
                <a:effectLst/>
                <a:latin typeface="+mn-lt"/>
                <a:ea typeface="+mn-ea"/>
                <a:cs typeface="+mn-cs"/>
              </a:rPr>
              <a:t> Company (c) 2019</a:t>
            </a:r>
          </a:p>
        </p:txBody>
      </p:sp>
    </p:spTree>
    <p:extLst>
      <p:ext uri="{BB962C8B-B14F-4D97-AF65-F5344CB8AC3E}">
        <p14:creationId xmlns:p14="http://schemas.microsoft.com/office/powerpoint/2010/main" val="2919895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2 copy blocks + 1 photo">
    <p:spTree>
      <p:nvGrpSpPr>
        <p:cNvPr id="1" name=""/>
        <p:cNvGrpSpPr/>
        <p:nvPr/>
      </p:nvGrpSpPr>
      <p:grpSpPr>
        <a:xfrm>
          <a:off x="0" y="0"/>
          <a:ext cx="0" cy="0"/>
          <a:chOff x="0" y="0"/>
          <a:chExt cx="0" cy="0"/>
        </a:xfrm>
      </p:grpSpPr>
      <p:sp>
        <p:nvSpPr>
          <p:cNvPr id="4" name="Picture Placeholder 3"/>
          <p:cNvSpPr>
            <a:spLocks noGrp="1"/>
          </p:cNvSpPr>
          <p:nvPr>
            <p:ph type="pic" sz="quarter" idx="18"/>
          </p:nvPr>
        </p:nvSpPr>
        <p:spPr>
          <a:xfrm>
            <a:off x="6076951" y="1634067"/>
            <a:ext cx="5503333" cy="4900084"/>
          </a:xfrm>
          <a:prstGeom prst="rect">
            <a:avLst/>
          </a:prstGeom>
        </p:spPr>
        <p:txBody>
          <a:bodyPr/>
          <a:lstStyle/>
          <a:p>
            <a:endParaRPr lang="en-US"/>
          </a:p>
        </p:txBody>
      </p:sp>
      <p:sp>
        <p:nvSpPr>
          <p:cNvPr id="16" name="Text Placeholder 15"/>
          <p:cNvSpPr>
            <a:spLocks noGrp="1"/>
          </p:cNvSpPr>
          <p:nvPr>
            <p:ph type="body" sz="quarter" idx="11" hasCustomPrompt="1"/>
          </p:nvPr>
        </p:nvSpPr>
        <p:spPr>
          <a:xfrm>
            <a:off x="177448"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693520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Section Divider_Green">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4"/>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TextBox 5"/>
          <p:cNvSpPr txBox="1"/>
          <p:nvPr userDrawn="1"/>
        </p:nvSpPr>
        <p:spPr>
          <a:xfrm>
            <a:off x="11409308" y="6313587"/>
            <a:ext cx="933213" cy="297454"/>
          </a:xfrm>
          <a:prstGeom prst="rect">
            <a:avLst/>
          </a:prstGeom>
          <a:noFill/>
        </p:spPr>
        <p:txBody>
          <a:bodyPr wrap="square" rtlCol="0">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70"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a:extLst>
              <a:ext uri="{28A0092B-C50C-407E-A947-70E740481C1C}">
                <a14:useLocalDpi xmlns:a14="http://schemas.microsoft.com/office/drawing/2010/main" val="0"/>
              </a:ext>
            </a:extLst>
          </a:blip>
          <a:srcRect l="6149" t="-1" r="6730" b="5018"/>
          <a:stretch>
            <a:fillRect/>
          </a:stretch>
        </p:blipFill>
        <p:spPr>
          <a:xfrm>
            <a:off x="11731854" y="311151"/>
            <a:ext cx="295705" cy="304800"/>
          </a:xfrm>
          <a:prstGeom prst="rect">
            <a:avLst/>
          </a:prstGeom>
        </p:spPr>
      </p:pic>
      <p:sp>
        <p:nvSpPr>
          <p:cNvPr id="8" name="Title 1"/>
          <p:cNvSpPr>
            <a:spLocks noGrp="1"/>
          </p:cNvSpPr>
          <p:nvPr>
            <p:ph type="ctrTitle" hasCustomPrompt="1"/>
          </p:nvPr>
        </p:nvSpPr>
        <p:spPr>
          <a:xfrm>
            <a:off x="1502228" y="2926294"/>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3" name="Rectangle 2"/>
          <p:cNvSpPr/>
          <p:nvPr userDrawn="1"/>
        </p:nvSpPr>
        <p:spPr>
          <a:xfrm>
            <a:off x="11562744" y="129724"/>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716180" y="311152"/>
            <a:ext cx="300611" cy="304800"/>
          </a:xfrm>
          <a:prstGeom prst="rect">
            <a:avLst/>
          </a:prstGeom>
        </p:spPr>
      </p:pic>
      <p:sp>
        <p:nvSpPr>
          <p:cNvPr id="10" name="TextBox 9">
            <a:extLst>
              <a:ext uri="{FF2B5EF4-FFF2-40B4-BE49-F238E27FC236}">
                <a16:creationId xmlns:a16="http://schemas.microsoft.com/office/drawing/2014/main" id="{7D2BDFCE-6EEC-42EA-8667-5499150C827D}"/>
              </a:ext>
            </a:extLst>
          </p:cNvPr>
          <p:cNvSpPr txBox="1"/>
          <p:nvPr userDrawn="1"/>
        </p:nvSpPr>
        <p:spPr>
          <a:xfrm>
            <a:off x="391766" y="6472203"/>
            <a:ext cx="2956900" cy="215444"/>
          </a:xfrm>
          <a:prstGeom prst="rect">
            <a:avLst/>
          </a:prstGeom>
          <a:noFill/>
        </p:spPr>
        <p:txBody>
          <a:bodyPr wrap="none" lIns="0" rtlCol="0">
            <a:spAutoFit/>
          </a:bodyPr>
          <a:lstStyle/>
          <a:p>
            <a:r>
              <a:rPr lang="en-US" sz="800" b="0" i="0" kern="1200">
                <a:solidFill>
                  <a:schemeClr val="tx2"/>
                </a:solidFill>
                <a:effectLst/>
                <a:latin typeface="+mn-lt"/>
                <a:ea typeface="+mn-ea"/>
                <a:cs typeface="+mn-cs"/>
              </a:rPr>
              <a:t>Harris Insights &amp; Analytics, LLC, A </a:t>
            </a:r>
            <a:r>
              <a:rPr lang="en-US" sz="800" b="0" i="0" kern="1200" err="1">
                <a:solidFill>
                  <a:schemeClr val="tx2"/>
                </a:solidFill>
                <a:effectLst/>
                <a:latin typeface="+mn-lt"/>
                <a:ea typeface="+mn-ea"/>
                <a:cs typeface="+mn-cs"/>
              </a:rPr>
              <a:t>Stagwell</a:t>
            </a:r>
            <a:r>
              <a:rPr lang="en-US" sz="800" b="0" i="0" kern="1200">
                <a:solidFill>
                  <a:schemeClr val="tx2"/>
                </a:solidFill>
                <a:effectLst/>
                <a:latin typeface="+mn-lt"/>
                <a:ea typeface="+mn-ea"/>
                <a:cs typeface="+mn-cs"/>
              </a:rPr>
              <a:t> Company (c) 2019</a:t>
            </a:r>
          </a:p>
        </p:txBody>
      </p:sp>
    </p:spTree>
    <p:extLst>
      <p:ext uri="{BB962C8B-B14F-4D97-AF65-F5344CB8AC3E}">
        <p14:creationId xmlns:p14="http://schemas.microsoft.com/office/powerpoint/2010/main" val="26889553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Section Divider_Orange">
    <p:bg>
      <p:bgPr>
        <a:solidFill>
          <a:schemeClr val="accent2"/>
        </a:solidFill>
        <a:effectLst/>
      </p:bgPr>
    </p:bg>
    <p:spTree>
      <p:nvGrpSpPr>
        <p:cNvPr id="1" name=""/>
        <p:cNvGrpSpPr/>
        <p:nvPr/>
      </p:nvGrpSpPr>
      <p:grpSpPr>
        <a:xfrm>
          <a:off x="0" y="0"/>
          <a:ext cx="0" cy="0"/>
          <a:chOff x="0" y="0"/>
          <a:chExt cx="0" cy="0"/>
        </a:xfrm>
      </p:grpSpPr>
      <p:sp>
        <p:nvSpPr>
          <p:cNvPr id="6" name="TextBox 5"/>
          <p:cNvSpPr txBox="1"/>
          <p:nvPr userDrawn="1"/>
        </p:nvSpPr>
        <p:spPr>
          <a:xfrm>
            <a:off x="11409308" y="6313587"/>
            <a:ext cx="933213" cy="297454"/>
          </a:xfrm>
          <a:prstGeom prst="rect">
            <a:avLst/>
          </a:prstGeom>
          <a:noFill/>
        </p:spPr>
        <p:txBody>
          <a:bodyPr wrap="square" rtlCol="0">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70"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a:extLst>
              <a:ext uri="{28A0092B-C50C-407E-A947-70E740481C1C}">
                <a14:useLocalDpi xmlns:a14="http://schemas.microsoft.com/office/drawing/2010/main" val="0"/>
              </a:ext>
            </a:extLst>
          </a:blip>
          <a:srcRect l="6149" t="-1" r="6730" b="5018"/>
          <a:stretch>
            <a:fillRect/>
          </a:stretch>
        </p:blipFill>
        <p:spPr>
          <a:xfrm>
            <a:off x="11731854" y="311151"/>
            <a:ext cx="295705" cy="304800"/>
          </a:xfrm>
          <a:prstGeom prst="rect">
            <a:avLst/>
          </a:prstGeom>
        </p:spPr>
      </p:pic>
      <p:sp>
        <p:nvSpPr>
          <p:cNvPr id="8" name="Title 1"/>
          <p:cNvSpPr>
            <a:spLocks noGrp="1"/>
          </p:cNvSpPr>
          <p:nvPr>
            <p:ph type="ctrTitle" hasCustomPrompt="1"/>
          </p:nvPr>
        </p:nvSpPr>
        <p:spPr>
          <a:xfrm>
            <a:off x="1502228" y="2926294"/>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9" name="Rectangle 8"/>
          <p:cNvSpPr/>
          <p:nvPr userDrawn="1"/>
        </p:nvSpPr>
        <p:spPr>
          <a:xfrm>
            <a:off x="11586634" y="311152"/>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731853" y="311151"/>
            <a:ext cx="300611" cy="304800"/>
          </a:xfrm>
          <a:prstGeom prst="rect">
            <a:avLst/>
          </a:prstGeom>
        </p:spPr>
      </p:pic>
      <p:sp>
        <p:nvSpPr>
          <p:cNvPr id="12" name="TextBox 11">
            <a:extLst>
              <a:ext uri="{FF2B5EF4-FFF2-40B4-BE49-F238E27FC236}">
                <a16:creationId xmlns:a16="http://schemas.microsoft.com/office/drawing/2014/main" id="{6AEC99A6-A586-4304-9624-DCFDB1DCD9DC}"/>
              </a:ext>
            </a:extLst>
          </p:cNvPr>
          <p:cNvSpPr txBox="1"/>
          <p:nvPr userDrawn="1"/>
        </p:nvSpPr>
        <p:spPr>
          <a:xfrm>
            <a:off x="391766" y="6472203"/>
            <a:ext cx="2956900" cy="215444"/>
          </a:xfrm>
          <a:prstGeom prst="rect">
            <a:avLst/>
          </a:prstGeom>
          <a:noFill/>
        </p:spPr>
        <p:txBody>
          <a:bodyPr wrap="none" lIns="0" rtlCol="0">
            <a:spAutoFit/>
          </a:bodyPr>
          <a:lstStyle/>
          <a:p>
            <a:r>
              <a:rPr lang="en-US" sz="800" b="0" i="0" kern="1200">
                <a:solidFill>
                  <a:schemeClr val="tx2"/>
                </a:solidFill>
                <a:effectLst/>
                <a:latin typeface="+mn-lt"/>
                <a:ea typeface="+mn-ea"/>
                <a:cs typeface="+mn-cs"/>
              </a:rPr>
              <a:t>Harris Insights &amp; Analytics, LLC, A </a:t>
            </a:r>
            <a:r>
              <a:rPr lang="en-US" sz="800" b="0" i="0" kern="1200" err="1">
                <a:solidFill>
                  <a:schemeClr val="tx2"/>
                </a:solidFill>
                <a:effectLst/>
                <a:latin typeface="+mn-lt"/>
                <a:ea typeface="+mn-ea"/>
                <a:cs typeface="+mn-cs"/>
              </a:rPr>
              <a:t>Stagwell</a:t>
            </a:r>
            <a:r>
              <a:rPr lang="en-US" sz="800" b="0" i="0" kern="1200">
                <a:solidFill>
                  <a:schemeClr val="tx2"/>
                </a:solidFill>
                <a:effectLst/>
                <a:latin typeface="+mn-lt"/>
                <a:ea typeface="+mn-ea"/>
                <a:cs typeface="+mn-cs"/>
              </a:rPr>
              <a:t> Company (c) 2019</a:t>
            </a:r>
          </a:p>
        </p:txBody>
      </p:sp>
    </p:spTree>
    <p:extLst>
      <p:ext uri="{BB962C8B-B14F-4D97-AF65-F5344CB8AC3E}">
        <p14:creationId xmlns:p14="http://schemas.microsoft.com/office/powerpoint/2010/main" val="17080187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Green blank">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4"/>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TextBox 5"/>
          <p:cNvSpPr txBox="1"/>
          <p:nvPr userDrawn="1"/>
        </p:nvSpPr>
        <p:spPr>
          <a:xfrm>
            <a:off x="11409308" y="6313587"/>
            <a:ext cx="933213" cy="297454"/>
          </a:xfrm>
          <a:prstGeom prst="rect">
            <a:avLst/>
          </a:prstGeom>
          <a:noFill/>
        </p:spPr>
        <p:txBody>
          <a:bodyPr wrap="square" rtlCol="0">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70"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a:extLst>
              <a:ext uri="{28A0092B-C50C-407E-A947-70E740481C1C}">
                <a14:useLocalDpi xmlns:a14="http://schemas.microsoft.com/office/drawing/2010/main" val="0"/>
              </a:ext>
            </a:extLst>
          </a:blip>
          <a:srcRect l="6149" t="-1" r="6730" b="5018"/>
          <a:stretch>
            <a:fillRect/>
          </a:stretch>
        </p:blipFill>
        <p:spPr>
          <a:xfrm>
            <a:off x="11731854" y="311151"/>
            <a:ext cx="295705" cy="304800"/>
          </a:xfrm>
          <a:prstGeom prst="rect">
            <a:avLst/>
          </a:prstGeom>
        </p:spPr>
      </p:pic>
      <p:sp>
        <p:nvSpPr>
          <p:cNvPr id="3" name="Rectangle 2"/>
          <p:cNvSpPr/>
          <p:nvPr userDrawn="1"/>
        </p:nvSpPr>
        <p:spPr>
          <a:xfrm>
            <a:off x="11562744" y="129724"/>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716180" y="311152"/>
            <a:ext cx="300611" cy="304800"/>
          </a:xfrm>
          <a:prstGeom prst="rect">
            <a:avLst/>
          </a:prstGeom>
        </p:spPr>
      </p:pic>
      <p:cxnSp>
        <p:nvCxnSpPr>
          <p:cNvPr id="10" name="Straight Connector 9"/>
          <p:cNvCxnSpPr/>
          <p:nvPr userDrawn="1"/>
        </p:nvCxnSpPr>
        <p:spPr>
          <a:xfrm>
            <a:off x="308397"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3F462253-758A-4E97-B17A-A967968FD23E}"/>
              </a:ext>
            </a:extLst>
          </p:cNvPr>
          <p:cNvSpPr txBox="1"/>
          <p:nvPr userDrawn="1"/>
        </p:nvSpPr>
        <p:spPr>
          <a:xfrm>
            <a:off x="391766" y="6472203"/>
            <a:ext cx="2956900" cy="215444"/>
          </a:xfrm>
          <a:prstGeom prst="rect">
            <a:avLst/>
          </a:prstGeom>
          <a:noFill/>
        </p:spPr>
        <p:txBody>
          <a:bodyPr wrap="none" lIns="0" rtlCol="0">
            <a:spAutoFit/>
          </a:bodyPr>
          <a:lstStyle/>
          <a:p>
            <a:r>
              <a:rPr lang="en-US" sz="800" b="0" i="0" kern="1200">
                <a:solidFill>
                  <a:schemeClr val="tx2"/>
                </a:solidFill>
                <a:effectLst/>
                <a:latin typeface="+mn-lt"/>
                <a:ea typeface="+mn-ea"/>
                <a:cs typeface="+mn-cs"/>
              </a:rPr>
              <a:t>Harris Insights &amp; Analytics, LLC, A </a:t>
            </a:r>
            <a:r>
              <a:rPr lang="en-US" sz="800" b="0" i="0" kern="1200" err="1">
                <a:solidFill>
                  <a:schemeClr val="tx2"/>
                </a:solidFill>
                <a:effectLst/>
                <a:latin typeface="+mn-lt"/>
                <a:ea typeface="+mn-ea"/>
                <a:cs typeface="+mn-cs"/>
              </a:rPr>
              <a:t>Stagwell</a:t>
            </a:r>
            <a:r>
              <a:rPr lang="en-US" sz="800" b="0" i="0" kern="1200">
                <a:solidFill>
                  <a:schemeClr val="tx2"/>
                </a:solidFill>
                <a:effectLst/>
                <a:latin typeface="+mn-lt"/>
                <a:ea typeface="+mn-ea"/>
                <a:cs typeface="+mn-cs"/>
              </a:rPr>
              <a:t> Company (c) 2019</a:t>
            </a:r>
          </a:p>
        </p:txBody>
      </p:sp>
    </p:spTree>
    <p:extLst>
      <p:ext uri="{BB962C8B-B14F-4D97-AF65-F5344CB8AC3E}">
        <p14:creationId xmlns:p14="http://schemas.microsoft.com/office/powerpoint/2010/main" val="4087577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Orange blank">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a:xfrm>
            <a:off x="11586634" y="311152"/>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TextBox 5"/>
          <p:cNvSpPr txBox="1"/>
          <p:nvPr userDrawn="1"/>
        </p:nvSpPr>
        <p:spPr>
          <a:xfrm>
            <a:off x="11409308" y="6313587"/>
            <a:ext cx="933213" cy="297454"/>
          </a:xfrm>
          <a:prstGeom prst="rect">
            <a:avLst/>
          </a:prstGeom>
          <a:noFill/>
        </p:spPr>
        <p:txBody>
          <a:bodyPr wrap="square" rtlCol="0">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70"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cxnSp>
        <p:nvCxnSpPr>
          <p:cNvPr id="9" name="Straight Connector 8"/>
          <p:cNvCxnSpPr/>
          <p:nvPr userDrawn="1"/>
        </p:nvCxnSpPr>
        <p:spPr>
          <a:xfrm>
            <a:off x="308397"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16181" y="311152"/>
            <a:ext cx="300611" cy="304800"/>
          </a:xfrm>
          <a:prstGeom prst="rect">
            <a:avLst/>
          </a:prstGeom>
        </p:spPr>
      </p:pic>
      <p:sp>
        <p:nvSpPr>
          <p:cNvPr id="8" name="TextBox 7">
            <a:extLst>
              <a:ext uri="{FF2B5EF4-FFF2-40B4-BE49-F238E27FC236}">
                <a16:creationId xmlns:a16="http://schemas.microsoft.com/office/drawing/2014/main" id="{F9781A38-1178-4796-B99E-AD144FD554C9}"/>
              </a:ext>
            </a:extLst>
          </p:cNvPr>
          <p:cNvSpPr txBox="1"/>
          <p:nvPr userDrawn="1"/>
        </p:nvSpPr>
        <p:spPr>
          <a:xfrm>
            <a:off x="391766" y="6472203"/>
            <a:ext cx="2956900" cy="215444"/>
          </a:xfrm>
          <a:prstGeom prst="rect">
            <a:avLst/>
          </a:prstGeom>
          <a:noFill/>
        </p:spPr>
        <p:txBody>
          <a:bodyPr wrap="none" lIns="0" rtlCol="0">
            <a:spAutoFit/>
          </a:bodyPr>
          <a:lstStyle/>
          <a:p>
            <a:r>
              <a:rPr lang="en-US" sz="800" b="0" i="0" kern="1200">
                <a:solidFill>
                  <a:schemeClr val="tx2"/>
                </a:solidFill>
                <a:effectLst/>
                <a:latin typeface="+mn-lt"/>
                <a:ea typeface="+mn-ea"/>
                <a:cs typeface="+mn-cs"/>
              </a:rPr>
              <a:t>Harris Insights &amp; Analytics, LLC, A </a:t>
            </a:r>
            <a:r>
              <a:rPr lang="en-US" sz="800" b="0" i="0" kern="1200" err="1">
                <a:solidFill>
                  <a:schemeClr val="tx2"/>
                </a:solidFill>
                <a:effectLst/>
                <a:latin typeface="+mn-lt"/>
                <a:ea typeface="+mn-ea"/>
                <a:cs typeface="+mn-cs"/>
              </a:rPr>
              <a:t>Stagwell</a:t>
            </a:r>
            <a:r>
              <a:rPr lang="en-US" sz="800" b="0" i="0" kern="1200">
                <a:solidFill>
                  <a:schemeClr val="tx2"/>
                </a:solidFill>
                <a:effectLst/>
                <a:latin typeface="+mn-lt"/>
                <a:ea typeface="+mn-ea"/>
                <a:cs typeface="+mn-cs"/>
              </a:rPr>
              <a:t> Company (c) 2019</a:t>
            </a:r>
          </a:p>
        </p:txBody>
      </p:sp>
    </p:spTree>
    <p:extLst>
      <p:ext uri="{BB962C8B-B14F-4D97-AF65-F5344CB8AC3E}">
        <p14:creationId xmlns:p14="http://schemas.microsoft.com/office/powerpoint/2010/main" val="30490201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Logo with 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26228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045252-E849-4101-AD64-959B9B45C6F0}"/>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 name="TextBox 3">
            <a:extLst>
              <a:ext uri="{FF2B5EF4-FFF2-40B4-BE49-F238E27FC236}">
                <a16:creationId xmlns:a16="http://schemas.microsoft.com/office/drawing/2014/main" id="{557D7459-0C31-4542-A3F0-E8B1A5DAB05D}"/>
              </a:ext>
            </a:extLst>
          </p:cNvPr>
          <p:cNvSpPr txBox="1"/>
          <p:nvPr userDrawn="1"/>
        </p:nvSpPr>
        <p:spPr>
          <a:xfrm>
            <a:off x="391766" y="6472203"/>
            <a:ext cx="2956900" cy="215444"/>
          </a:xfrm>
          <a:prstGeom prst="rect">
            <a:avLst/>
          </a:prstGeom>
          <a:noFill/>
        </p:spPr>
        <p:txBody>
          <a:bodyPr wrap="none" lIns="0" rtlCol="0">
            <a:spAutoFit/>
          </a:bodyPr>
          <a:lstStyle/>
          <a:p>
            <a:r>
              <a:rPr lang="en-US" sz="800" b="0" i="0" kern="1200">
                <a:solidFill>
                  <a:schemeClr val="tx2"/>
                </a:solidFill>
                <a:effectLst/>
                <a:latin typeface="+mn-lt"/>
                <a:ea typeface="+mn-ea"/>
                <a:cs typeface="+mn-cs"/>
              </a:rPr>
              <a:t>Harris Insights &amp; Analytics, LLC, A </a:t>
            </a:r>
            <a:r>
              <a:rPr lang="en-US" sz="800" b="0" i="0" kern="1200" err="1">
                <a:solidFill>
                  <a:schemeClr val="tx2"/>
                </a:solidFill>
                <a:effectLst/>
                <a:latin typeface="+mn-lt"/>
                <a:ea typeface="+mn-ea"/>
                <a:cs typeface="+mn-cs"/>
              </a:rPr>
              <a:t>Stagwell</a:t>
            </a:r>
            <a:r>
              <a:rPr lang="en-US" sz="800" b="0" i="0" kern="1200">
                <a:solidFill>
                  <a:schemeClr val="tx2"/>
                </a:solidFill>
                <a:effectLst/>
                <a:latin typeface="+mn-lt"/>
                <a:ea typeface="+mn-ea"/>
                <a:cs typeface="+mn-cs"/>
              </a:rPr>
              <a:t> Company (c) 2019</a:t>
            </a:r>
          </a:p>
        </p:txBody>
      </p:sp>
    </p:spTree>
    <p:extLst>
      <p:ext uri="{BB962C8B-B14F-4D97-AF65-F5344CB8AC3E}">
        <p14:creationId xmlns:p14="http://schemas.microsoft.com/office/powerpoint/2010/main" val="14922276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Tree>
    <p:extLst>
      <p:ext uri="{BB962C8B-B14F-4D97-AF65-F5344CB8AC3E}">
        <p14:creationId xmlns:p14="http://schemas.microsoft.com/office/powerpoint/2010/main" val="224124909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 Cop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p:nvPr>
        </p:nvSpPr>
        <p:spPr>
          <a:xfrm>
            <a:off x="177449" y="1634068"/>
            <a:ext cx="11402836" cy="4129617"/>
          </a:xfrm>
          <a:prstGeom prst="rect">
            <a:avLst/>
          </a:prstGeom>
        </p:spPr>
        <p:txBody>
          <a:bodyPr/>
          <a:lstStyle>
            <a:lvl1pPr marL="307840" indent="-228594">
              <a:lnSpc>
                <a:spcPct val="120000"/>
              </a:lnSpc>
              <a:spcBef>
                <a:spcPts val="0"/>
              </a:spcBef>
              <a:buClr>
                <a:schemeClr val="accent1"/>
              </a:buClr>
              <a:buFont typeface="Arial" charset="0"/>
              <a:buChar char="•"/>
              <a:defRPr sz="1400"/>
            </a:lvl1pPr>
            <a:lvl2pPr marL="841227" indent="-228594">
              <a:lnSpc>
                <a:spcPct val="120000"/>
              </a:lnSpc>
              <a:spcBef>
                <a:spcPts val="0"/>
              </a:spcBef>
              <a:buClr>
                <a:schemeClr val="accent1"/>
              </a:buClr>
              <a:buFont typeface="Arial" charset="0"/>
              <a:buChar char="•"/>
              <a:defRPr sz="1400"/>
            </a:lvl2pPr>
            <a:lvl3pPr marL="1374614" indent="-228594">
              <a:lnSpc>
                <a:spcPct val="120000"/>
              </a:lnSpc>
              <a:spcBef>
                <a:spcPts val="0"/>
              </a:spcBef>
              <a:buClr>
                <a:schemeClr val="accent1"/>
              </a:buClr>
              <a:buFont typeface="Arial" charset="0"/>
              <a:buChar char="•"/>
              <a:defRPr sz="1400"/>
            </a:lvl3pPr>
            <a:lvl4pPr marL="1984198" indent="-228594">
              <a:lnSpc>
                <a:spcPct val="120000"/>
              </a:lnSpc>
              <a:spcBef>
                <a:spcPts val="0"/>
              </a:spcBef>
              <a:buClr>
                <a:schemeClr val="accent1"/>
              </a:buClr>
              <a:buFont typeface="Arial" charset="0"/>
              <a:buChar char="•"/>
              <a:defRPr sz="1400"/>
            </a:lvl4pPr>
            <a:lvl5pPr marL="2593783" indent="-228594">
              <a:lnSpc>
                <a:spcPct val="120000"/>
              </a:lnSpc>
              <a:spcBef>
                <a:spcPts val="0"/>
              </a:spcBef>
              <a:buClr>
                <a:schemeClr val="accent1"/>
              </a:buClr>
              <a:buFont typeface="Arial"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30607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 Copy w Header">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6032"/>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91"/>
            <a:ext cx="11402836" cy="4311237"/>
          </a:xfrm>
          <a:prstGeom prst="rect">
            <a:avLst/>
          </a:prstGeom>
        </p:spPr>
        <p:txBody>
          <a:bodyPr/>
          <a:lstStyle>
            <a:lvl1pPr marL="228594" marR="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256111041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 2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48166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3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6" y="4638642"/>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5" y="5123164"/>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42330864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 2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35797076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 4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8" hasCustomPrompt="1"/>
          </p:nvPr>
        </p:nvSpPr>
        <p:spPr>
          <a:xfrm>
            <a:off x="6073504"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7" name="Text Placeholder 2"/>
          <p:cNvSpPr>
            <a:spLocks noGrp="1"/>
          </p:cNvSpPr>
          <p:nvPr>
            <p:ph type="body" sz="quarter" idx="19"/>
          </p:nvPr>
        </p:nvSpPr>
        <p:spPr>
          <a:xfrm>
            <a:off x="6073503"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44306955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 2 copy blocks + 1 photo">
    <p:spTree>
      <p:nvGrpSpPr>
        <p:cNvPr id="1" name=""/>
        <p:cNvGrpSpPr/>
        <p:nvPr/>
      </p:nvGrpSpPr>
      <p:grpSpPr>
        <a:xfrm>
          <a:off x="0" y="0"/>
          <a:ext cx="0" cy="0"/>
          <a:chOff x="0" y="0"/>
          <a:chExt cx="0" cy="0"/>
        </a:xfrm>
      </p:grpSpPr>
      <p:sp>
        <p:nvSpPr>
          <p:cNvPr id="4" name="Picture Placeholder 3"/>
          <p:cNvSpPr>
            <a:spLocks noGrp="1"/>
          </p:cNvSpPr>
          <p:nvPr>
            <p:ph type="pic" sz="quarter" idx="18"/>
          </p:nvPr>
        </p:nvSpPr>
        <p:spPr>
          <a:xfrm>
            <a:off x="6076951" y="1634067"/>
            <a:ext cx="5503333" cy="4900084"/>
          </a:xfrm>
          <a:prstGeom prst="rect">
            <a:avLst/>
          </a:prstGeom>
        </p:spPr>
        <p:txBody>
          <a:bodyPr/>
          <a:lstStyle/>
          <a:p>
            <a:endParaRPr lang="en-US"/>
          </a:p>
        </p:txBody>
      </p:sp>
      <p:sp>
        <p:nvSpPr>
          <p:cNvPr id="16" name="Text Placeholder 15"/>
          <p:cNvSpPr>
            <a:spLocks noGrp="1"/>
          </p:cNvSpPr>
          <p:nvPr>
            <p:ph type="body" sz="quarter" idx="11" hasCustomPrompt="1"/>
          </p:nvPr>
        </p:nvSpPr>
        <p:spPr>
          <a:xfrm>
            <a:off x="177448"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5887495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 3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6" y="4638642"/>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5" y="5123164"/>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20269947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 3 copy blocks 3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6" name="Text Placeholder 2"/>
          <p:cNvSpPr>
            <a:spLocks noGrp="1"/>
          </p:cNvSpPr>
          <p:nvPr>
            <p:ph type="body" sz="quarter" idx="13"/>
          </p:nvPr>
        </p:nvSpPr>
        <p:spPr>
          <a:xfrm>
            <a:off x="177447"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4111343"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5"/>
          </p:nvPr>
        </p:nvSpPr>
        <p:spPr>
          <a:xfrm>
            <a:off x="4111341"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6" hasCustomPrompt="1"/>
          </p:nvPr>
        </p:nvSpPr>
        <p:spPr>
          <a:xfrm>
            <a:off x="8045240"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7" name="Text Placeholder 2"/>
          <p:cNvSpPr>
            <a:spLocks noGrp="1"/>
          </p:cNvSpPr>
          <p:nvPr>
            <p:ph type="body" sz="quarter" idx="17"/>
          </p:nvPr>
        </p:nvSpPr>
        <p:spPr>
          <a:xfrm>
            <a:off x="8045239"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401071232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4" name="Picture Placeholder 3"/>
          <p:cNvSpPr>
            <a:spLocks noGrp="1"/>
          </p:cNvSpPr>
          <p:nvPr>
            <p:ph type="pic" sz="quarter" idx="12"/>
          </p:nvPr>
        </p:nvSpPr>
        <p:spPr>
          <a:xfrm>
            <a:off x="177801" y="1543051"/>
            <a:ext cx="11402484" cy="4857749"/>
          </a:xfrm>
          <a:prstGeom prst="rect">
            <a:avLst/>
          </a:prstGeom>
        </p:spPr>
        <p:txBody>
          <a:bodyPr/>
          <a:lstStyle/>
          <a:p>
            <a:endParaRPr lang="en-US"/>
          </a:p>
        </p:txBody>
      </p:sp>
    </p:spTree>
    <p:extLst>
      <p:ext uri="{BB962C8B-B14F-4D97-AF65-F5344CB8AC3E}">
        <p14:creationId xmlns:p14="http://schemas.microsoft.com/office/powerpoint/2010/main" val="308111027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2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85856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7" name="Text Placeholder 6"/>
          <p:cNvSpPr>
            <a:spLocks noGrp="1"/>
          </p:cNvSpPr>
          <p:nvPr>
            <p:ph type="body" sz="quarter" idx="12"/>
          </p:nvPr>
        </p:nvSpPr>
        <p:spPr>
          <a:xfrm>
            <a:off x="6051552" y="518585"/>
            <a:ext cx="5538193" cy="6106225"/>
          </a:xfrm>
          <a:prstGeom prst="rect">
            <a:avLst/>
          </a:prstGeom>
        </p:spPr>
        <p:txBody>
          <a:bodyPr/>
          <a:lstStyle>
            <a:lvl1pPr>
              <a:buClr>
                <a:schemeClr val="accent1"/>
              </a:buClr>
              <a:defRPr sz="1400" baseline="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a:p>
            <a:pPr lvl="0"/>
            <a:r>
              <a:rPr lang="en-US"/>
              <a:t>Click to edit Master text styles</a:t>
            </a:r>
          </a:p>
          <a:p>
            <a:pPr lvl="0"/>
            <a:r>
              <a:rPr lang="en-US"/>
              <a:t>Click to edit Master text styles</a:t>
            </a:r>
          </a:p>
        </p:txBody>
      </p:sp>
    </p:spTree>
    <p:extLst>
      <p:ext uri="{BB962C8B-B14F-4D97-AF65-F5344CB8AC3E}">
        <p14:creationId xmlns:p14="http://schemas.microsoft.com/office/powerpoint/2010/main" val="384474237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2 header + copy + photo">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6083300" y="518584"/>
            <a:ext cx="5486400" cy="6129867"/>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9" name="Text Placeholder 2"/>
          <p:cNvSpPr>
            <a:spLocks noGrp="1"/>
          </p:cNvSpPr>
          <p:nvPr>
            <p:ph type="body" sz="quarter" idx="12" hasCustomPrompt="1"/>
          </p:nvPr>
        </p:nvSpPr>
        <p:spPr>
          <a:xfrm>
            <a:off x="177448" y="2015073"/>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3"/>
          </p:nvPr>
        </p:nvSpPr>
        <p:spPr>
          <a:xfrm>
            <a:off x="177448" y="2499595"/>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1" name="Text Placeholder 2"/>
          <p:cNvSpPr>
            <a:spLocks noGrp="1"/>
          </p:cNvSpPr>
          <p:nvPr>
            <p:ph type="body" sz="quarter" idx="16" hasCustomPrompt="1"/>
          </p:nvPr>
        </p:nvSpPr>
        <p:spPr>
          <a:xfrm>
            <a:off x="177447" y="34828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2" name="Text Placeholder 2"/>
          <p:cNvSpPr>
            <a:spLocks noGrp="1"/>
          </p:cNvSpPr>
          <p:nvPr>
            <p:ph type="body" sz="quarter" idx="17"/>
          </p:nvPr>
        </p:nvSpPr>
        <p:spPr>
          <a:xfrm>
            <a:off x="177447" y="39673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8" hasCustomPrompt="1"/>
          </p:nvPr>
        </p:nvSpPr>
        <p:spPr>
          <a:xfrm>
            <a:off x="177447" y="4961201"/>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9"/>
          </p:nvPr>
        </p:nvSpPr>
        <p:spPr>
          <a:xfrm>
            <a:off x="177447" y="5445723"/>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21988334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1/3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000" b="0" baseline="0">
                <a:latin typeface="Arial" charset="0"/>
                <a:ea typeface="Arial" charset="0"/>
                <a:cs typeface="Arial" charset="0"/>
              </a:defRPr>
            </a:lvl1pPr>
          </a:lstStyle>
          <a:p>
            <a:r>
              <a:rPr lang="en-US"/>
              <a:t>TITLE</a:t>
            </a:r>
            <a:br>
              <a:rPr lang="en-US"/>
            </a:br>
            <a:endParaRPr lang="en-US"/>
          </a:p>
        </p:txBody>
      </p:sp>
      <p:sp>
        <p:nvSpPr>
          <p:cNvPr id="4" name="Text Placeholder 11"/>
          <p:cNvSpPr>
            <a:spLocks noGrp="1"/>
          </p:cNvSpPr>
          <p:nvPr>
            <p:ph type="body" sz="quarter" idx="10" hasCustomPrompt="1"/>
          </p:nvPr>
        </p:nvSpPr>
        <p:spPr>
          <a:xfrm>
            <a:off x="177448" y="1332904"/>
            <a:ext cx="3560064" cy="75053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5"/>
          <p:cNvSpPr>
            <a:spLocks noGrp="1"/>
          </p:cNvSpPr>
          <p:nvPr>
            <p:ph type="body" sz="quarter" idx="15"/>
          </p:nvPr>
        </p:nvSpPr>
        <p:spPr>
          <a:xfrm>
            <a:off x="4102100" y="518584"/>
            <a:ext cx="7467600" cy="6129867"/>
          </a:xfrm>
          <a:prstGeom prst="rect">
            <a:avLst/>
          </a:prstGeom>
        </p:spPr>
        <p:txBody>
          <a:bodyPr/>
          <a:lstStyle>
            <a:lvl1pPr>
              <a:buClr>
                <a:schemeClr val="accent1"/>
              </a:buClr>
              <a:defRPr sz="140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p:txBody>
      </p:sp>
    </p:spTree>
    <p:extLst>
      <p:ext uri="{BB962C8B-B14F-4D97-AF65-F5344CB8AC3E}">
        <p14:creationId xmlns:p14="http://schemas.microsoft.com/office/powerpoint/2010/main" val="322742270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_1/3 header + photo + copy">
    <p:spTree>
      <p:nvGrpSpPr>
        <p:cNvPr id="1" name=""/>
        <p:cNvGrpSpPr/>
        <p:nvPr/>
      </p:nvGrpSpPr>
      <p:grpSpPr>
        <a:xfrm>
          <a:off x="0" y="0"/>
          <a:ext cx="0" cy="0"/>
          <a:chOff x="0" y="0"/>
          <a:chExt cx="0" cy="0"/>
        </a:xfrm>
      </p:grpSpPr>
      <p:sp>
        <p:nvSpPr>
          <p:cNvPr id="7" name="Picture Placeholder 7"/>
          <p:cNvSpPr>
            <a:spLocks noGrp="1"/>
          </p:cNvSpPr>
          <p:nvPr>
            <p:ph type="pic" sz="quarter" idx="14"/>
          </p:nvPr>
        </p:nvSpPr>
        <p:spPr>
          <a:xfrm>
            <a:off x="4101732" y="518160"/>
            <a:ext cx="7467969" cy="6129867"/>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77445"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3560064"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2"/>
          <p:cNvSpPr>
            <a:spLocks noGrp="1"/>
          </p:cNvSpPr>
          <p:nvPr>
            <p:ph type="body" sz="quarter" idx="12" hasCustomPrompt="1"/>
          </p:nvPr>
        </p:nvSpPr>
        <p:spPr>
          <a:xfrm>
            <a:off x="177448" y="2110323"/>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8" name="Text Placeholder 2"/>
          <p:cNvSpPr>
            <a:spLocks noGrp="1"/>
          </p:cNvSpPr>
          <p:nvPr>
            <p:ph type="body" sz="quarter" idx="13"/>
          </p:nvPr>
        </p:nvSpPr>
        <p:spPr>
          <a:xfrm>
            <a:off x="177447" y="2594845"/>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9" name="Text Placeholder 2"/>
          <p:cNvSpPr>
            <a:spLocks noGrp="1"/>
          </p:cNvSpPr>
          <p:nvPr>
            <p:ph type="body" sz="quarter" idx="18" hasCustomPrompt="1"/>
          </p:nvPr>
        </p:nvSpPr>
        <p:spPr>
          <a:xfrm>
            <a:off x="177448" y="4038059"/>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9"/>
          </p:nvPr>
        </p:nvSpPr>
        <p:spPr>
          <a:xfrm>
            <a:off x="177447" y="4522581"/>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850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3 copy blocks 3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8"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6" name="Text Placeholder 2"/>
          <p:cNvSpPr>
            <a:spLocks noGrp="1"/>
          </p:cNvSpPr>
          <p:nvPr>
            <p:ph type="body" sz="quarter" idx="13"/>
          </p:nvPr>
        </p:nvSpPr>
        <p:spPr>
          <a:xfrm>
            <a:off x="177447"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4111343"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5"/>
          </p:nvPr>
        </p:nvSpPr>
        <p:spPr>
          <a:xfrm>
            <a:off x="4111341"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6" hasCustomPrompt="1"/>
          </p:nvPr>
        </p:nvSpPr>
        <p:spPr>
          <a:xfrm>
            <a:off x="8045240"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7" name="Text Placeholder 2"/>
          <p:cNvSpPr>
            <a:spLocks noGrp="1"/>
          </p:cNvSpPr>
          <p:nvPr>
            <p:ph type="body" sz="quarter" idx="17"/>
          </p:nvPr>
        </p:nvSpPr>
        <p:spPr>
          <a:xfrm>
            <a:off x="8045239"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67604086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Case Study">
    <p:spTree>
      <p:nvGrpSpPr>
        <p:cNvPr id="1" name=""/>
        <p:cNvGrpSpPr/>
        <p:nvPr/>
      </p:nvGrpSpPr>
      <p:grpSpPr>
        <a:xfrm>
          <a:off x="0" y="0"/>
          <a:ext cx="0" cy="0"/>
          <a:chOff x="0" y="0"/>
          <a:chExt cx="0" cy="0"/>
        </a:xfrm>
      </p:grpSpPr>
      <p:sp>
        <p:nvSpPr>
          <p:cNvPr id="3" name="Rectangle 2"/>
          <p:cNvSpPr/>
          <p:nvPr userDrawn="1"/>
        </p:nvSpPr>
        <p:spPr>
          <a:xfrm>
            <a:off x="0" y="-1"/>
            <a:ext cx="3904341" cy="6858001"/>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Arial"/>
              <a:ea typeface="+mn-ea"/>
              <a:cs typeface="+mn-cs"/>
            </a:endParaRPr>
          </a:p>
        </p:txBody>
      </p:sp>
      <p:sp>
        <p:nvSpPr>
          <p:cNvPr id="5" name="Text Placeholder 4"/>
          <p:cNvSpPr>
            <a:spLocks noGrp="1"/>
          </p:cNvSpPr>
          <p:nvPr>
            <p:ph type="body" sz="quarter" idx="10" hasCustomPrompt="1"/>
          </p:nvPr>
        </p:nvSpPr>
        <p:spPr>
          <a:xfrm>
            <a:off x="177447" y="703892"/>
            <a:ext cx="3218895" cy="1219200"/>
          </a:xfrm>
          <a:prstGeom prst="rect">
            <a:avLst/>
          </a:prstGeom>
        </p:spPr>
        <p:txBody>
          <a:bodyPr/>
          <a:lstStyle>
            <a:lvl1pPr marL="0" indent="0">
              <a:buNone/>
              <a:defRPr sz="2400" b="0"/>
            </a:lvl1pPr>
          </a:lstStyle>
          <a:p>
            <a:pPr lvl="0"/>
            <a:r>
              <a:rPr lang="en-US"/>
              <a:t>CASE STUDY TITLE</a:t>
            </a:r>
          </a:p>
        </p:txBody>
      </p:sp>
      <p:sp>
        <p:nvSpPr>
          <p:cNvPr id="6"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14" name="Rectangle 13"/>
          <p:cNvSpPr/>
          <p:nvPr userDrawn="1"/>
        </p:nvSpPr>
        <p:spPr>
          <a:xfrm>
            <a:off x="3904342" y="0"/>
            <a:ext cx="177447" cy="6858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Arial"/>
              <a:ea typeface="+mn-ea"/>
              <a:cs typeface="+mn-cs"/>
            </a:endParaRPr>
          </a:p>
        </p:txBody>
      </p:sp>
      <p:sp>
        <p:nvSpPr>
          <p:cNvPr id="19" name="TextBox 18"/>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mn-lt"/>
                <a:ea typeface="+mn-ea"/>
                <a:cs typeface="+mn-cs"/>
              </a:rPr>
              <a:t>Harris Insights &amp; Analytics LLC, A Stagwell Company © 2020</a:t>
            </a:r>
          </a:p>
        </p:txBody>
      </p:sp>
    </p:spTree>
    <p:extLst>
      <p:ext uri="{BB962C8B-B14F-4D97-AF65-F5344CB8AC3E}">
        <p14:creationId xmlns:p14="http://schemas.microsoft.com/office/powerpoint/2010/main" val="1491629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_White">
    <p:bg>
      <p:bgPr>
        <a:solidFill>
          <a:schemeClr val="bg1"/>
        </a:solidFill>
        <a:effectLst/>
      </p:bgPr>
    </p:bg>
    <p:spTree>
      <p:nvGrpSpPr>
        <p:cNvPr id="1" name=""/>
        <p:cNvGrpSpPr/>
        <p:nvPr/>
      </p:nvGrpSpPr>
      <p:grpSpPr>
        <a:xfrm>
          <a:off x="0" y="0"/>
          <a:ext cx="0" cy="0"/>
          <a:chOff x="0" y="0"/>
          <a:chExt cx="0" cy="0"/>
        </a:xfrm>
      </p:grpSpPr>
      <p:pic>
        <p:nvPicPr>
          <p:cNvPr id="102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42F7A1D3-0444-49DD-BE71-61E0CFD099E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1764" y="462225"/>
            <a:ext cx="3874811" cy="8010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mn-lt"/>
                <a:ea typeface="+mn-ea"/>
                <a:cs typeface="+mn-cs"/>
              </a:rPr>
              <a:t>Harris Insights &amp; Analytics LLC, A Stagwell Company © 2020</a:t>
            </a:r>
          </a:p>
        </p:txBody>
      </p:sp>
    </p:spTree>
    <p:extLst>
      <p:ext uri="{BB962C8B-B14F-4D97-AF65-F5344CB8AC3E}">
        <p14:creationId xmlns:p14="http://schemas.microsoft.com/office/powerpoint/2010/main" val="279050344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Title Slide_Black">
    <p:bg>
      <p:bgPr>
        <a:solidFill>
          <a:schemeClr val="tx1"/>
        </a:solidFill>
        <a:effectLst/>
      </p:bgPr>
    </p:bg>
    <p:spTree>
      <p:nvGrpSpPr>
        <p:cNvPr id="1" name=""/>
        <p:cNvGrpSpPr/>
        <p:nvPr/>
      </p:nvGrpSpPr>
      <p:grpSpPr>
        <a:xfrm>
          <a:off x="0" y="0"/>
          <a:ext cx="0" cy="0"/>
          <a:chOff x="0" y="0"/>
          <a:chExt cx="0" cy="0"/>
        </a:xfrm>
      </p:grpSpPr>
      <p:pic>
        <p:nvPicPr>
          <p:cNvPr id="2050" name="Picture 2" descr="Harris Poll Logo Lockup Descriptor-primary-white.png">
            <a:extLst>
              <a:ext uri="{FF2B5EF4-FFF2-40B4-BE49-F238E27FC236}">
                <a16:creationId xmlns:a16="http://schemas.microsoft.com/office/drawing/2014/main" id="{DF89AB61-3578-44DB-9961-3E94119FD18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2685" y="448177"/>
            <a:ext cx="3955057" cy="8157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302685" y="6581678"/>
            <a:ext cx="2182649" cy="276999"/>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chemeClr val="bg1"/>
              </a:solidFill>
              <a:effectLst/>
              <a:uLnTx/>
              <a:uFillTx/>
              <a:latin typeface="+mn-lt"/>
              <a:ea typeface="+mn-ea"/>
              <a:cs typeface="+mn-cs"/>
            </a:endParaRPr>
          </a:p>
        </p:txBody>
      </p:sp>
      <p:sp>
        <p:nvSpPr>
          <p:cNvPr id="6"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8"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Tree>
    <p:extLst>
      <p:ext uri="{BB962C8B-B14F-4D97-AF65-F5344CB8AC3E}">
        <p14:creationId xmlns:p14="http://schemas.microsoft.com/office/powerpoint/2010/main" val="239417480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itle" preserve="1">
  <p:cSld name="Title Slide_White_Alt 2">
    <p:bg>
      <p:bgPr>
        <a:solidFill>
          <a:schemeClr val="bg1"/>
        </a:solidFill>
        <a:effectLst/>
      </p:bgPr>
    </p:bg>
    <p:spTree>
      <p:nvGrpSpPr>
        <p:cNvPr id="1" name=""/>
        <p:cNvGrpSpPr/>
        <p:nvPr/>
      </p:nvGrpSpPr>
      <p:grpSpPr>
        <a:xfrm>
          <a:off x="0" y="0"/>
          <a:ext cx="0" cy="0"/>
          <a:chOff x="0" y="0"/>
          <a:chExt cx="0" cy="0"/>
        </a:xfrm>
      </p:grpSpPr>
      <p:pic>
        <p:nvPicPr>
          <p:cNvPr id="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B8906F2C-D2B1-455D-AF8D-D9841439811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7099" y="256578"/>
            <a:ext cx="2262131" cy="4676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mn-lt"/>
                <a:ea typeface="+mn-ea"/>
                <a:cs typeface="+mn-cs"/>
              </a:rPr>
              <a:t>Harris Insights &amp; Analytics LLC, A Stagwell Company © 2020</a:t>
            </a:r>
          </a:p>
        </p:txBody>
      </p:sp>
    </p:spTree>
    <p:extLst>
      <p:ext uri="{BB962C8B-B14F-4D97-AF65-F5344CB8AC3E}">
        <p14:creationId xmlns:p14="http://schemas.microsoft.com/office/powerpoint/2010/main" val="245395675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 preserve="1">
  <p:cSld name="Title Slide_Black_Alt 2">
    <p:bg>
      <p:bgPr>
        <a:solidFill>
          <a:schemeClr val="tx1"/>
        </a:solidFill>
        <a:effectLst/>
      </p:bgPr>
    </p:bg>
    <p:spTree>
      <p:nvGrpSpPr>
        <p:cNvPr id="1" name=""/>
        <p:cNvGrpSpPr/>
        <p:nvPr/>
      </p:nvGrpSpPr>
      <p:grpSpPr>
        <a:xfrm>
          <a:off x="0" y="0"/>
          <a:ext cx="0" cy="0"/>
          <a:chOff x="0" y="0"/>
          <a:chExt cx="0" cy="0"/>
        </a:xfrm>
      </p:grpSpPr>
      <p:pic>
        <p:nvPicPr>
          <p:cNvPr id="6" name="Picture 2" descr="Harris Poll Logo Lockup Descriptor-primary-white.png">
            <a:extLst>
              <a:ext uri="{FF2B5EF4-FFF2-40B4-BE49-F238E27FC236}">
                <a16:creationId xmlns:a16="http://schemas.microsoft.com/office/drawing/2014/main" id="{D4113F94-8EDB-4987-A5F6-F4C3F05D16D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5920" y="256578"/>
            <a:ext cx="2262173" cy="4665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p:txBody>
      </p:sp>
    </p:spTree>
    <p:extLst>
      <p:ext uri="{BB962C8B-B14F-4D97-AF65-F5344CB8AC3E}">
        <p14:creationId xmlns:p14="http://schemas.microsoft.com/office/powerpoint/2010/main" val="236267650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spcBef>
                <a:spcPts val="0"/>
              </a:spcBef>
              <a:buNone/>
              <a:defRPr sz="5600">
                <a:solidFill>
                  <a:schemeClr val="tx1"/>
                </a:solidFill>
                <a:latin typeface="+mn-lt"/>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mn-lt"/>
                <a:ea typeface="+mn-ea"/>
                <a:cs typeface="+mn-cs"/>
              </a:rPr>
              <a:t>Harris Insights &amp; Analytics LLC, A Stagwell Company © 2020</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pic>
        <p:nvPicPr>
          <p:cNvPr id="9"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043FAF15-4044-49C9-8FF3-1E2B6C997D2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1764" y="462225"/>
            <a:ext cx="3874811" cy="801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13664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Title Side_Picture_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pic>
        <p:nvPicPr>
          <p:cNvPr id="8" name="Picture 2" descr="Harris Poll Logo Lockup Descriptor-primary-white.png">
            <a:extLst>
              <a:ext uri="{FF2B5EF4-FFF2-40B4-BE49-F238E27FC236}">
                <a16:creationId xmlns:a16="http://schemas.microsoft.com/office/drawing/2014/main" id="{6C49EE50-885A-4F38-8284-705AAC3A1E7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2685" y="448177"/>
            <a:ext cx="3955057" cy="815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99050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Green">
    <p:bg>
      <p:bgPr>
        <a:solidFill>
          <a:schemeClr val="accent1"/>
        </a:solidFill>
        <a:effectLst/>
      </p:bgPr>
    </p:bg>
    <p:spTree>
      <p:nvGrpSpPr>
        <p:cNvPr id="1" name=""/>
        <p:cNvGrpSpPr/>
        <p:nvPr/>
      </p:nvGrpSpPr>
      <p:grpSpPr>
        <a:xfrm>
          <a:off x="0" y="0"/>
          <a:ext cx="0" cy="0"/>
          <a:chOff x="0" y="0"/>
          <a:chExt cx="0" cy="0"/>
        </a:xfrm>
      </p:grpSpPr>
      <p:pic>
        <p:nvPicPr>
          <p:cNvPr id="5122" name="Picture 2" descr="Harris Poll Logo Lockup Descriptor-white-green.png">
            <a:extLst>
              <a:ext uri="{FF2B5EF4-FFF2-40B4-BE49-F238E27FC236}">
                <a16:creationId xmlns:a16="http://schemas.microsoft.com/office/drawing/2014/main" id="{AA7769A7-EEB6-44A8-9F4E-B56F8DD93C6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2683" y="462227"/>
            <a:ext cx="3961069" cy="8169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bg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spTree>
    <p:extLst>
      <p:ext uri="{BB962C8B-B14F-4D97-AF65-F5344CB8AC3E}">
        <p14:creationId xmlns:p14="http://schemas.microsoft.com/office/powerpoint/2010/main" val="302359562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Section Divider_Black">
    <p:bg>
      <p:bgPr>
        <a:solidFill>
          <a:schemeClr val="tx1"/>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12"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3" name="Rectangle 2"/>
          <p:cNvSpPr/>
          <p:nvPr userDrawn="1"/>
        </p:nvSpPr>
        <p:spPr>
          <a:xfrm>
            <a:off x="11405281" y="107951"/>
            <a:ext cx="653143" cy="7112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31852" y="317501"/>
            <a:ext cx="300611" cy="304800"/>
          </a:xfrm>
          <a:prstGeom prst="rect">
            <a:avLst/>
          </a:prstGeom>
        </p:spPr>
      </p:pic>
    </p:spTree>
    <p:extLst>
      <p:ext uri="{BB962C8B-B14F-4D97-AF65-F5344CB8AC3E}">
        <p14:creationId xmlns:p14="http://schemas.microsoft.com/office/powerpoint/2010/main" val="32428790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Section Divider_Green">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16179" y="311152"/>
            <a:ext cx="300611" cy="304800"/>
          </a:xfrm>
          <a:prstGeom prst="rect">
            <a:avLst/>
          </a:prstGeom>
        </p:spPr>
      </p:pic>
    </p:spTree>
    <p:extLst>
      <p:ext uri="{BB962C8B-B14F-4D97-AF65-F5344CB8AC3E}">
        <p14:creationId xmlns:p14="http://schemas.microsoft.com/office/powerpoint/2010/main" val="172329554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file://localhost/Users/Houman/Dropbox%20(ETC)/the%20harris%20poll/Design/Final/PPT/assets/logo.png"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21" Type="http://schemas.openxmlformats.org/officeDocument/2006/relationships/slideLayout" Target="../slideLayouts/slideLayout62.xml"/><Relationship Id="rId34" Type="http://schemas.openxmlformats.org/officeDocument/2006/relationships/slideLayout" Target="../slideLayouts/slideLayout75.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33" Type="http://schemas.openxmlformats.org/officeDocument/2006/relationships/slideLayout" Target="../slideLayouts/slideLayout74.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29" Type="http://schemas.openxmlformats.org/officeDocument/2006/relationships/slideLayout" Target="../slideLayouts/slideLayout70.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slideLayout" Target="../slideLayouts/slideLayout73.xml"/><Relationship Id="rId37" Type="http://schemas.openxmlformats.org/officeDocument/2006/relationships/image" Target="file://localhost/Users/Houman/Dropbox%20(ETC)/the%20harris%20poll/Design/Final/PPT/assets/logo.png" TargetMode="Externa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36" Type="http://schemas.openxmlformats.org/officeDocument/2006/relationships/image" Target="../media/image1.png"/><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slideLayout" Target="../slideLayouts/slideLayout72.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slideLayout" Target="../slideLayouts/slideLayout71.xml"/><Relationship Id="rId35" Type="http://schemas.openxmlformats.org/officeDocument/2006/relationships/theme" Target="../theme/theme2.xml"/><Relationship Id="rId8" Type="http://schemas.openxmlformats.org/officeDocument/2006/relationships/slideLayout" Target="../slideLayouts/slideLayout49.xml"/><Relationship Id="rId3"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8.xml"/><Relationship Id="rId18" Type="http://schemas.openxmlformats.org/officeDocument/2006/relationships/slideLayout" Target="../slideLayouts/slideLayout93.xml"/><Relationship Id="rId26" Type="http://schemas.openxmlformats.org/officeDocument/2006/relationships/slideLayout" Target="../slideLayouts/slideLayout101.xml"/><Relationship Id="rId3" Type="http://schemas.openxmlformats.org/officeDocument/2006/relationships/slideLayout" Target="../slideLayouts/slideLayout78.xml"/><Relationship Id="rId21" Type="http://schemas.openxmlformats.org/officeDocument/2006/relationships/slideLayout" Target="../slideLayouts/slideLayout96.xml"/><Relationship Id="rId34" Type="http://schemas.openxmlformats.org/officeDocument/2006/relationships/image" Target="file://localhost/Users/Houman/Dropbox%20(ETC)/the%20harris%20poll/Design/Final/PPT/assets/logo.png" TargetMode="Externa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5" Type="http://schemas.openxmlformats.org/officeDocument/2006/relationships/slideLayout" Target="../slideLayouts/slideLayout100.xml"/><Relationship Id="rId33" Type="http://schemas.openxmlformats.org/officeDocument/2006/relationships/image" Target="../media/image15.png"/><Relationship Id="rId2" Type="http://schemas.openxmlformats.org/officeDocument/2006/relationships/slideLayout" Target="../slideLayouts/slideLayout77.xml"/><Relationship Id="rId16" Type="http://schemas.openxmlformats.org/officeDocument/2006/relationships/slideLayout" Target="../slideLayouts/slideLayout91.xml"/><Relationship Id="rId20" Type="http://schemas.openxmlformats.org/officeDocument/2006/relationships/slideLayout" Target="../slideLayouts/slideLayout95.xml"/><Relationship Id="rId29" Type="http://schemas.openxmlformats.org/officeDocument/2006/relationships/slideLayout" Target="../slideLayouts/slideLayout104.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24" Type="http://schemas.openxmlformats.org/officeDocument/2006/relationships/slideLayout" Target="../slideLayouts/slideLayout99.xml"/><Relationship Id="rId32" Type="http://schemas.openxmlformats.org/officeDocument/2006/relationships/theme" Target="../theme/theme3.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23" Type="http://schemas.openxmlformats.org/officeDocument/2006/relationships/slideLayout" Target="../slideLayouts/slideLayout98.xml"/><Relationship Id="rId28" Type="http://schemas.openxmlformats.org/officeDocument/2006/relationships/slideLayout" Target="../slideLayouts/slideLayout103.xml"/><Relationship Id="rId10" Type="http://schemas.openxmlformats.org/officeDocument/2006/relationships/slideLayout" Target="../slideLayouts/slideLayout85.xml"/><Relationship Id="rId19" Type="http://schemas.openxmlformats.org/officeDocument/2006/relationships/slideLayout" Target="../slideLayouts/slideLayout94.xml"/><Relationship Id="rId31" Type="http://schemas.openxmlformats.org/officeDocument/2006/relationships/slideLayout" Target="../slideLayouts/slideLayout106.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 Id="rId22" Type="http://schemas.openxmlformats.org/officeDocument/2006/relationships/slideLayout" Target="../slideLayouts/slideLayout97.xml"/><Relationship Id="rId27" Type="http://schemas.openxmlformats.org/officeDocument/2006/relationships/slideLayout" Target="../slideLayouts/slideLayout102.xml"/><Relationship Id="rId30" Type="http://schemas.openxmlformats.org/officeDocument/2006/relationships/slideLayout" Target="../slideLayouts/slideLayout105.xml"/><Relationship Id="rId8" Type="http://schemas.openxmlformats.org/officeDocument/2006/relationships/slideLayout" Target="../slideLayouts/slideLayout8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19.xml"/><Relationship Id="rId18" Type="http://schemas.openxmlformats.org/officeDocument/2006/relationships/slideLayout" Target="../slideLayouts/slideLayout124.xml"/><Relationship Id="rId26" Type="http://schemas.openxmlformats.org/officeDocument/2006/relationships/slideLayout" Target="../slideLayouts/slideLayout132.xml"/><Relationship Id="rId3" Type="http://schemas.openxmlformats.org/officeDocument/2006/relationships/slideLayout" Target="../slideLayouts/slideLayout109.xml"/><Relationship Id="rId21" Type="http://schemas.openxmlformats.org/officeDocument/2006/relationships/slideLayout" Target="../slideLayouts/slideLayout127.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17" Type="http://schemas.openxmlformats.org/officeDocument/2006/relationships/slideLayout" Target="../slideLayouts/slideLayout123.xml"/><Relationship Id="rId25" Type="http://schemas.openxmlformats.org/officeDocument/2006/relationships/slideLayout" Target="../slideLayouts/slideLayout131.xml"/><Relationship Id="rId33" Type="http://schemas.openxmlformats.org/officeDocument/2006/relationships/image" Target="file://localhost/Users/Houman/Dropbox%20(ETC)/the%20harris%20poll/Design/Final/PPT/assets/logo.png" TargetMode="External"/><Relationship Id="rId2" Type="http://schemas.openxmlformats.org/officeDocument/2006/relationships/slideLayout" Target="../slideLayouts/slideLayout108.xml"/><Relationship Id="rId16" Type="http://schemas.openxmlformats.org/officeDocument/2006/relationships/slideLayout" Target="../slideLayouts/slideLayout122.xml"/><Relationship Id="rId20" Type="http://schemas.openxmlformats.org/officeDocument/2006/relationships/slideLayout" Target="../slideLayouts/slideLayout126.xml"/><Relationship Id="rId29" Type="http://schemas.openxmlformats.org/officeDocument/2006/relationships/slideLayout" Target="../slideLayouts/slideLayout135.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24" Type="http://schemas.openxmlformats.org/officeDocument/2006/relationships/slideLayout" Target="../slideLayouts/slideLayout130.xml"/><Relationship Id="rId32" Type="http://schemas.openxmlformats.org/officeDocument/2006/relationships/image" Target="../media/image1.png"/><Relationship Id="rId5" Type="http://schemas.openxmlformats.org/officeDocument/2006/relationships/slideLayout" Target="../slideLayouts/slideLayout111.xml"/><Relationship Id="rId15" Type="http://schemas.openxmlformats.org/officeDocument/2006/relationships/slideLayout" Target="../slideLayouts/slideLayout121.xml"/><Relationship Id="rId23" Type="http://schemas.openxmlformats.org/officeDocument/2006/relationships/slideLayout" Target="../slideLayouts/slideLayout129.xml"/><Relationship Id="rId28" Type="http://schemas.openxmlformats.org/officeDocument/2006/relationships/slideLayout" Target="../slideLayouts/slideLayout134.xml"/><Relationship Id="rId10" Type="http://schemas.openxmlformats.org/officeDocument/2006/relationships/slideLayout" Target="../slideLayouts/slideLayout116.xml"/><Relationship Id="rId19" Type="http://schemas.openxmlformats.org/officeDocument/2006/relationships/slideLayout" Target="../slideLayouts/slideLayout125.xml"/><Relationship Id="rId31" Type="http://schemas.openxmlformats.org/officeDocument/2006/relationships/theme" Target="../theme/theme4.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slideLayout" Target="../slideLayouts/slideLayout120.xml"/><Relationship Id="rId22" Type="http://schemas.openxmlformats.org/officeDocument/2006/relationships/slideLayout" Target="../slideLayouts/slideLayout128.xml"/><Relationship Id="rId27" Type="http://schemas.openxmlformats.org/officeDocument/2006/relationships/slideLayout" Target="../slideLayouts/slideLayout133.xml"/><Relationship Id="rId30" Type="http://schemas.openxmlformats.org/officeDocument/2006/relationships/slideLayout" Target="../slideLayouts/slideLayout136.xml"/><Relationship Id="rId8" Type="http://schemas.openxmlformats.org/officeDocument/2006/relationships/slideLayout" Target="../slideLayouts/slideLayout114.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49.xml"/><Relationship Id="rId18" Type="http://schemas.openxmlformats.org/officeDocument/2006/relationships/slideLayout" Target="../slideLayouts/slideLayout154.xml"/><Relationship Id="rId26" Type="http://schemas.openxmlformats.org/officeDocument/2006/relationships/slideLayout" Target="../slideLayouts/slideLayout162.xml"/><Relationship Id="rId3" Type="http://schemas.openxmlformats.org/officeDocument/2006/relationships/slideLayout" Target="../slideLayouts/slideLayout139.xml"/><Relationship Id="rId21" Type="http://schemas.openxmlformats.org/officeDocument/2006/relationships/slideLayout" Target="../slideLayouts/slideLayout157.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17" Type="http://schemas.openxmlformats.org/officeDocument/2006/relationships/slideLayout" Target="../slideLayouts/slideLayout153.xml"/><Relationship Id="rId25" Type="http://schemas.openxmlformats.org/officeDocument/2006/relationships/slideLayout" Target="../slideLayouts/slideLayout161.xml"/><Relationship Id="rId33" Type="http://schemas.openxmlformats.org/officeDocument/2006/relationships/image" Target="file://localhost/Users/Houman/Dropbox%20(ETC)/the%20harris%20poll/Design/Final/PPT/assets/logo.png" TargetMode="External"/><Relationship Id="rId2" Type="http://schemas.openxmlformats.org/officeDocument/2006/relationships/slideLayout" Target="../slideLayouts/slideLayout138.xml"/><Relationship Id="rId16" Type="http://schemas.openxmlformats.org/officeDocument/2006/relationships/slideLayout" Target="../slideLayouts/slideLayout152.xml"/><Relationship Id="rId20" Type="http://schemas.openxmlformats.org/officeDocument/2006/relationships/slideLayout" Target="../slideLayouts/slideLayout156.xml"/><Relationship Id="rId29" Type="http://schemas.openxmlformats.org/officeDocument/2006/relationships/slideLayout" Target="../slideLayouts/slideLayout165.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24" Type="http://schemas.openxmlformats.org/officeDocument/2006/relationships/slideLayout" Target="../slideLayouts/slideLayout160.xml"/><Relationship Id="rId32" Type="http://schemas.openxmlformats.org/officeDocument/2006/relationships/image" Target="../media/image23.png"/><Relationship Id="rId5" Type="http://schemas.openxmlformats.org/officeDocument/2006/relationships/slideLayout" Target="../slideLayouts/slideLayout141.xml"/><Relationship Id="rId15" Type="http://schemas.openxmlformats.org/officeDocument/2006/relationships/slideLayout" Target="../slideLayouts/slideLayout151.xml"/><Relationship Id="rId23" Type="http://schemas.openxmlformats.org/officeDocument/2006/relationships/slideLayout" Target="../slideLayouts/slideLayout159.xml"/><Relationship Id="rId28" Type="http://schemas.openxmlformats.org/officeDocument/2006/relationships/slideLayout" Target="../slideLayouts/slideLayout164.xml"/><Relationship Id="rId10" Type="http://schemas.openxmlformats.org/officeDocument/2006/relationships/slideLayout" Target="../slideLayouts/slideLayout146.xml"/><Relationship Id="rId19" Type="http://schemas.openxmlformats.org/officeDocument/2006/relationships/slideLayout" Target="../slideLayouts/slideLayout155.xml"/><Relationship Id="rId31" Type="http://schemas.openxmlformats.org/officeDocument/2006/relationships/theme" Target="../theme/theme5.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slideLayout" Target="../slideLayouts/slideLayout150.xml"/><Relationship Id="rId22" Type="http://schemas.openxmlformats.org/officeDocument/2006/relationships/slideLayout" Target="../slideLayouts/slideLayout158.xml"/><Relationship Id="rId27" Type="http://schemas.openxmlformats.org/officeDocument/2006/relationships/slideLayout" Target="../slideLayouts/slideLayout163.xml"/><Relationship Id="rId30" Type="http://schemas.openxmlformats.org/officeDocument/2006/relationships/slideLayout" Target="../slideLayouts/slideLayout166.xml"/><Relationship Id="rId8" Type="http://schemas.openxmlformats.org/officeDocument/2006/relationships/slideLayout" Target="../slideLayouts/slideLayout144.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79.xml"/><Relationship Id="rId18" Type="http://schemas.openxmlformats.org/officeDocument/2006/relationships/slideLayout" Target="../slideLayouts/slideLayout184.xml"/><Relationship Id="rId26" Type="http://schemas.openxmlformats.org/officeDocument/2006/relationships/slideLayout" Target="../slideLayouts/slideLayout192.xml"/><Relationship Id="rId3" Type="http://schemas.openxmlformats.org/officeDocument/2006/relationships/slideLayout" Target="../slideLayouts/slideLayout169.xml"/><Relationship Id="rId21" Type="http://schemas.openxmlformats.org/officeDocument/2006/relationships/slideLayout" Target="../slideLayouts/slideLayout187.xml"/><Relationship Id="rId7" Type="http://schemas.openxmlformats.org/officeDocument/2006/relationships/slideLayout" Target="../slideLayouts/slideLayout173.xml"/><Relationship Id="rId12" Type="http://schemas.openxmlformats.org/officeDocument/2006/relationships/slideLayout" Target="../slideLayouts/slideLayout178.xml"/><Relationship Id="rId17" Type="http://schemas.openxmlformats.org/officeDocument/2006/relationships/slideLayout" Target="../slideLayouts/slideLayout183.xml"/><Relationship Id="rId25" Type="http://schemas.openxmlformats.org/officeDocument/2006/relationships/slideLayout" Target="../slideLayouts/slideLayout191.xml"/><Relationship Id="rId33" Type="http://schemas.openxmlformats.org/officeDocument/2006/relationships/image" Target="file://localhost/Users/Houman/Dropbox%20(ETC)/the%20harris%20poll/Design/Final/PPT/assets/logo.png" TargetMode="External"/><Relationship Id="rId2" Type="http://schemas.openxmlformats.org/officeDocument/2006/relationships/slideLayout" Target="../slideLayouts/slideLayout168.xml"/><Relationship Id="rId16" Type="http://schemas.openxmlformats.org/officeDocument/2006/relationships/slideLayout" Target="../slideLayouts/slideLayout182.xml"/><Relationship Id="rId20" Type="http://schemas.openxmlformats.org/officeDocument/2006/relationships/slideLayout" Target="../slideLayouts/slideLayout186.xml"/><Relationship Id="rId29" Type="http://schemas.openxmlformats.org/officeDocument/2006/relationships/slideLayout" Target="../slideLayouts/slideLayout195.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24" Type="http://schemas.openxmlformats.org/officeDocument/2006/relationships/slideLayout" Target="../slideLayouts/slideLayout190.xml"/><Relationship Id="rId32" Type="http://schemas.openxmlformats.org/officeDocument/2006/relationships/image" Target="../media/image15.png"/><Relationship Id="rId5" Type="http://schemas.openxmlformats.org/officeDocument/2006/relationships/slideLayout" Target="../slideLayouts/slideLayout171.xml"/><Relationship Id="rId15" Type="http://schemas.openxmlformats.org/officeDocument/2006/relationships/slideLayout" Target="../slideLayouts/slideLayout181.xml"/><Relationship Id="rId23" Type="http://schemas.openxmlformats.org/officeDocument/2006/relationships/slideLayout" Target="../slideLayouts/slideLayout189.xml"/><Relationship Id="rId28" Type="http://schemas.openxmlformats.org/officeDocument/2006/relationships/slideLayout" Target="../slideLayouts/slideLayout194.xml"/><Relationship Id="rId10" Type="http://schemas.openxmlformats.org/officeDocument/2006/relationships/slideLayout" Target="../slideLayouts/slideLayout176.xml"/><Relationship Id="rId19" Type="http://schemas.openxmlformats.org/officeDocument/2006/relationships/slideLayout" Target="../slideLayouts/slideLayout185.xml"/><Relationship Id="rId31" Type="http://schemas.openxmlformats.org/officeDocument/2006/relationships/theme" Target="../theme/theme6.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14" Type="http://schemas.openxmlformats.org/officeDocument/2006/relationships/slideLayout" Target="../slideLayouts/slideLayout180.xml"/><Relationship Id="rId22" Type="http://schemas.openxmlformats.org/officeDocument/2006/relationships/slideLayout" Target="../slideLayouts/slideLayout188.xml"/><Relationship Id="rId27" Type="http://schemas.openxmlformats.org/officeDocument/2006/relationships/slideLayout" Target="../slideLayouts/slideLayout193.xml"/><Relationship Id="rId30" Type="http://schemas.openxmlformats.org/officeDocument/2006/relationships/slideLayout" Target="../slideLayouts/slideLayout196.xml"/><Relationship Id="rId8" Type="http://schemas.openxmlformats.org/officeDocument/2006/relationships/slideLayout" Target="../slideLayouts/slideLayout174.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209.xml"/><Relationship Id="rId18" Type="http://schemas.openxmlformats.org/officeDocument/2006/relationships/slideLayout" Target="../slideLayouts/slideLayout214.xml"/><Relationship Id="rId26" Type="http://schemas.openxmlformats.org/officeDocument/2006/relationships/slideLayout" Target="../slideLayouts/slideLayout222.xml"/><Relationship Id="rId3" Type="http://schemas.openxmlformats.org/officeDocument/2006/relationships/slideLayout" Target="../slideLayouts/slideLayout199.xml"/><Relationship Id="rId21" Type="http://schemas.openxmlformats.org/officeDocument/2006/relationships/slideLayout" Target="../slideLayouts/slideLayout217.xml"/><Relationship Id="rId34" Type="http://schemas.openxmlformats.org/officeDocument/2006/relationships/image" Target="file://localhost/Users/Houman/Dropbox%20(ETC)/the%20harris%20poll/Design/Final/PPT/assets/logo.png" TargetMode="External"/><Relationship Id="rId7" Type="http://schemas.openxmlformats.org/officeDocument/2006/relationships/slideLayout" Target="../slideLayouts/slideLayout203.xml"/><Relationship Id="rId12" Type="http://schemas.openxmlformats.org/officeDocument/2006/relationships/slideLayout" Target="../slideLayouts/slideLayout208.xml"/><Relationship Id="rId17" Type="http://schemas.openxmlformats.org/officeDocument/2006/relationships/slideLayout" Target="../slideLayouts/slideLayout213.xml"/><Relationship Id="rId25" Type="http://schemas.openxmlformats.org/officeDocument/2006/relationships/slideLayout" Target="../slideLayouts/slideLayout221.xml"/><Relationship Id="rId33" Type="http://schemas.openxmlformats.org/officeDocument/2006/relationships/image" Target="../media/image15.png"/><Relationship Id="rId2" Type="http://schemas.openxmlformats.org/officeDocument/2006/relationships/slideLayout" Target="../slideLayouts/slideLayout198.xml"/><Relationship Id="rId16" Type="http://schemas.openxmlformats.org/officeDocument/2006/relationships/slideLayout" Target="../slideLayouts/slideLayout212.xml"/><Relationship Id="rId20" Type="http://schemas.openxmlformats.org/officeDocument/2006/relationships/slideLayout" Target="../slideLayouts/slideLayout216.xml"/><Relationship Id="rId29" Type="http://schemas.openxmlformats.org/officeDocument/2006/relationships/slideLayout" Target="../slideLayouts/slideLayout225.xml"/><Relationship Id="rId1" Type="http://schemas.openxmlformats.org/officeDocument/2006/relationships/slideLayout" Target="../slideLayouts/slideLayout197.xml"/><Relationship Id="rId6" Type="http://schemas.openxmlformats.org/officeDocument/2006/relationships/slideLayout" Target="../slideLayouts/slideLayout202.xml"/><Relationship Id="rId11" Type="http://schemas.openxmlformats.org/officeDocument/2006/relationships/slideLayout" Target="../slideLayouts/slideLayout207.xml"/><Relationship Id="rId24" Type="http://schemas.openxmlformats.org/officeDocument/2006/relationships/slideLayout" Target="../slideLayouts/slideLayout220.xml"/><Relationship Id="rId32" Type="http://schemas.openxmlformats.org/officeDocument/2006/relationships/theme" Target="../theme/theme7.xml"/><Relationship Id="rId5" Type="http://schemas.openxmlformats.org/officeDocument/2006/relationships/slideLayout" Target="../slideLayouts/slideLayout201.xml"/><Relationship Id="rId15" Type="http://schemas.openxmlformats.org/officeDocument/2006/relationships/slideLayout" Target="../slideLayouts/slideLayout211.xml"/><Relationship Id="rId23" Type="http://schemas.openxmlformats.org/officeDocument/2006/relationships/slideLayout" Target="../slideLayouts/slideLayout219.xml"/><Relationship Id="rId28" Type="http://schemas.openxmlformats.org/officeDocument/2006/relationships/slideLayout" Target="../slideLayouts/slideLayout224.xml"/><Relationship Id="rId10" Type="http://schemas.openxmlformats.org/officeDocument/2006/relationships/slideLayout" Target="../slideLayouts/slideLayout206.xml"/><Relationship Id="rId19" Type="http://schemas.openxmlformats.org/officeDocument/2006/relationships/slideLayout" Target="../slideLayouts/slideLayout215.xml"/><Relationship Id="rId31" Type="http://schemas.openxmlformats.org/officeDocument/2006/relationships/slideLayout" Target="../slideLayouts/slideLayout227.xml"/><Relationship Id="rId4" Type="http://schemas.openxmlformats.org/officeDocument/2006/relationships/slideLayout" Target="../slideLayouts/slideLayout200.xml"/><Relationship Id="rId9" Type="http://schemas.openxmlformats.org/officeDocument/2006/relationships/slideLayout" Target="../slideLayouts/slideLayout205.xml"/><Relationship Id="rId14" Type="http://schemas.openxmlformats.org/officeDocument/2006/relationships/slideLayout" Target="../slideLayouts/slideLayout210.xml"/><Relationship Id="rId22" Type="http://schemas.openxmlformats.org/officeDocument/2006/relationships/slideLayout" Target="../slideLayouts/slideLayout218.xml"/><Relationship Id="rId27" Type="http://schemas.openxmlformats.org/officeDocument/2006/relationships/slideLayout" Target="../slideLayouts/slideLayout223.xml"/><Relationship Id="rId30" Type="http://schemas.openxmlformats.org/officeDocument/2006/relationships/slideLayout" Target="../slideLayouts/slideLayout226.xml"/><Relationship Id="rId8" Type="http://schemas.openxmlformats.org/officeDocument/2006/relationships/slideLayout" Target="../slideLayouts/slideLayout204.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240.xml"/><Relationship Id="rId18" Type="http://schemas.openxmlformats.org/officeDocument/2006/relationships/slideLayout" Target="../slideLayouts/slideLayout245.xml"/><Relationship Id="rId26" Type="http://schemas.openxmlformats.org/officeDocument/2006/relationships/slideLayout" Target="../slideLayouts/slideLayout253.xml"/><Relationship Id="rId3" Type="http://schemas.openxmlformats.org/officeDocument/2006/relationships/slideLayout" Target="../slideLayouts/slideLayout230.xml"/><Relationship Id="rId21" Type="http://schemas.openxmlformats.org/officeDocument/2006/relationships/slideLayout" Target="../slideLayouts/slideLayout248.xml"/><Relationship Id="rId7" Type="http://schemas.openxmlformats.org/officeDocument/2006/relationships/slideLayout" Target="../slideLayouts/slideLayout234.xml"/><Relationship Id="rId12" Type="http://schemas.openxmlformats.org/officeDocument/2006/relationships/slideLayout" Target="../slideLayouts/slideLayout239.xml"/><Relationship Id="rId17" Type="http://schemas.openxmlformats.org/officeDocument/2006/relationships/slideLayout" Target="../slideLayouts/slideLayout244.xml"/><Relationship Id="rId25" Type="http://schemas.openxmlformats.org/officeDocument/2006/relationships/slideLayout" Target="../slideLayouts/slideLayout252.xml"/><Relationship Id="rId33" Type="http://schemas.openxmlformats.org/officeDocument/2006/relationships/image" Target="file://localhost/Users/Houman/Dropbox%20(ETC)/the%20harris%20poll/Design/Final/PPT/assets/logo.png" TargetMode="External"/><Relationship Id="rId2" Type="http://schemas.openxmlformats.org/officeDocument/2006/relationships/slideLayout" Target="../slideLayouts/slideLayout229.xml"/><Relationship Id="rId16" Type="http://schemas.openxmlformats.org/officeDocument/2006/relationships/slideLayout" Target="../slideLayouts/slideLayout243.xml"/><Relationship Id="rId20" Type="http://schemas.openxmlformats.org/officeDocument/2006/relationships/slideLayout" Target="../slideLayouts/slideLayout247.xml"/><Relationship Id="rId29" Type="http://schemas.openxmlformats.org/officeDocument/2006/relationships/slideLayout" Target="../slideLayouts/slideLayout256.xml"/><Relationship Id="rId1" Type="http://schemas.openxmlformats.org/officeDocument/2006/relationships/slideLayout" Target="../slideLayouts/slideLayout228.xml"/><Relationship Id="rId6" Type="http://schemas.openxmlformats.org/officeDocument/2006/relationships/slideLayout" Target="../slideLayouts/slideLayout233.xml"/><Relationship Id="rId11" Type="http://schemas.openxmlformats.org/officeDocument/2006/relationships/slideLayout" Target="../slideLayouts/slideLayout238.xml"/><Relationship Id="rId24" Type="http://schemas.openxmlformats.org/officeDocument/2006/relationships/slideLayout" Target="../slideLayouts/slideLayout251.xml"/><Relationship Id="rId32" Type="http://schemas.openxmlformats.org/officeDocument/2006/relationships/image" Target="../media/image27.png"/><Relationship Id="rId5" Type="http://schemas.openxmlformats.org/officeDocument/2006/relationships/slideLayout" Target="../slideLayouts/slideLayout232.xml"/><Relationship Id="rId15" Type="http://schemas.openxmlformats.org/officeDocument/2006/relationships/slideLayout" Target="../slideLayouts/slideLayout242.xml"/><Relationship Id="rId23" Type="http://schemas.openxmlformats.org/officeDocument/2006/relationships/slideLayout" Target="../slideLayouts/slideLayout250.xml"/><Relationship Id="rId28" Type="http://schemas.openxmlformats.org/officeDocument/2006/relationships/slideLayout" Target="../slideLayouts/slideLayout255.xml"/><Relationship Id="rId10" Type="http://schemas.openxmlformats.org/officeDocument/2006/relationships/slideLayout" Target="../slideLayouts/slideLayout237.xml"/><Relationship Id="rId19" Type="http://schemas.openxmlformats.org/officeDocument/2006/relationships/slideLayout" Target="../slideLayouts/slideLayout246.xml"/><Relationship Id="rId31" Type="http://schemas.openxmlformats.org/officeDocument/2006/relationships/theme" Target="../theme/theme8.xml"/><Relationship Id="rId4" Type="http://schemas.openxmlformats.org/officeDocument/2006/relationships/slideLayout" Target="../slideLayouts/slideLayout231.xml"/><Relationship Id="rId9" Type="http://schemas.openxmlformats.org/officeDocument/2006/relationships/slideLayout" Target="../slideLayouts/slideLayout236.xml"/><Relationship Id="rId14" Type="http://schemas.openxmlformats.org/officeDocument/2006/relationships/slideLayout" Target="../slideLayouts/slideLayout241.xml"/><Relationship Id="rId22" Type="http://schemas.openxmlformats.org/officeDocument/2006/relationships/slideLayout" Target="../slideLayouts/slideLayout249.xml"/><Relationship Id="rId27" Type="http://schemas.openxmlformats.org/officeDocument/2006/relationships/slideLayout" Target="../slideLayouts/slideLayout254.xml"/><Relationship Id="rId30" Type="http://schemas.openxmlformats.org/officeDocument/2006/relationships/slideLayout" Target="../slideLayouts/slideLayout257.xml"/><Relationship Id="rId8" Type="http://schemas.openxmlformats.org/officeDocument/2006/relationships/slideLayout" Target="../slideLayouts/slideLayout235.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270.xml"/><Relationship Id="rId18" Type="http://schemas.openxmlformats.org/officeDocument/2006/relationships/slideLayout" Target="../slideLayouts/slideLayout275.xml"/><Relationship Id="rId26" Type="http://schemas.openxmlformats.org/officeDocument/2006/relationships/slideLayout" Target="../slideLayouts/slideLayout283.xml"/><Relationship Id="rId3" Type="http://schemas.openxmlformats.org/officeDocument/2006/relationships/slideLayout" Target="../slideLayouts/slideLayout260.xml"/><Relationship Id="rId21" Type="http://schemas.openxmlformats.org/officeDocument/2006/relationships/slideLayout" Target="../slideLayouts/slideLayout278.xml"/><Relationship Id="rId34" Type="http://schemas.openxmlformats.org/officeDocument/2006/relationships/image" Target="../media/image15.png"/><Relationship Id="rId7" Type="http://schemas.openxmlformats.org/officeDocument/2006/relationships/slideLayout" Target="../slideLayouts/slideLayout264.xml"/><Relationship Id="rId12" Type="http://schemas.openxmlformats.org/officeDocument/2006/relationships/slideLayout" Target="../slideLayouts/slideLayout269.xml"/><Relationship Id="rId17" Type="http://schemas.openxmlformats.org/officeDocument/2006/relationships/slideLayout" Target="../slideLayouts/slideLayout274.xml"/><Relationship Id="rId25" Type="http://schemas.openxmlformats.org/officeDocument/2006/relationships/slideLayout" Target="../slideLayouts/slideLayout282.xml"/><Relationship Id="rId33" Type="http://schemas.openxmlformats.org/officeDocument/2006/relationships/theme" Target="../theme/theme9.xml"/><Relationship Id="rId2" Type="http://schemas.openxmlformats.org/officeDocument/2006/relationships/slideLayout" Target="../slideLayouts/slideLayout259.xml"/><Relationship Id="rId16" Type="http://schemas.openxmlformats.org/officeDocument/2006/relationships/slideLayout" Target="../slideLayouts/slideLayout273.xml"/><Relationship Id="rId20" Type="http://schemas.openxmlformats.org/officeDocument/2006/relationships/slideLayout" Target="../slideLayouts/slideLayout277.xml"/><Relationship Id="rId29" Type="http://schemas.openxmlformats.org/officeDocument/2006/relationships/slideLayout" Target="../slideLayouts/slideLayout286.xml"/><Relationship Id="rId1" Type="http://schemas.openxmlformats.org/officeDocument/2006/relationships/slideLayout" Target="../slideLayouts/slideLayout258.xml"/><Relationship Id="rId6" Type="http://schemas.openxmlformats.org/officeDocument/2006/relationships/slideLayout" Target="../slideLayouts/slideLayout263.xml"/><Relationship Id="rId11" Type="http://schemas.openxmlformats.org/officeDocument/2006/relationships/slideLayout" Target="../slideLayouts/slideLayout268.xml"/><Relationship Id="rId24" Type="http://schemas.openxmlformats.org/officeDocument/2006/relationships/slideLayout" Target="../slideLayouts/slideLayout281.xml"/><Relationship Id="rId32" Type="http://schemas.openxmlformats.org/officeDocument/2006/relationships/slideLayout" Target="../slideLayouts/slideLayout289.xml"/><Relationship Id="rId5" Type="http://schemas.openxmlformats.org/officeDocument/2006/relationships/slideLayout" Target="../slideLayouts/slideLayout262.xml"/><Relationship Id="rId15" Type="http://schemas.openxmlformats.org/officeDocument/2006/relationships/slideLayout" Target="../slideLayouts/slideLayout272.xml"/><Relationship Id="rId23" Type="http://schemas.openxmlformats.org/officeDocument/2006/relationships/slideLayout" Target="../slideLayouts/slideLayout280.xml"/><Relationship Id="rId28" Type="http://schemas.openxmlformats.org/officeDocument/2006/relationships/slideLayout" Target="../slideLayouts/slideLayout285.xml"/><Relationship Id="rId10" Type="http://schemas.openxmlformats.org/officeDocument/2006/relationships/slideLayout" Target="../slideLayouts/slideLayout267.xml"/><Relationship Id="rId19" Type="http://schemas.openxmlformats.org/officeDocument/2006/relationships/slideLayout" Target="../slideLayouts/slideLayout276.xml"/><Relationship Id="rId31" Type="http://schemas.openxmlformats.org/officeDocument/2006/relationships/slideLayout" Target="../slideLayouts/slideLayout288.xml"/><Relationship Id="rId4" Type="http://schemas.openxmlformats.org/officeDocument/2006/relationships/slideLayout" Target="../slideLayouts/slideLayout261.xml"/><Relationship Id="rId9" Type="http://schemas.openxmlformats.org/officeDocument/2006/relationships/slideLayout" Target="../slideLayouts/slideLayout266.xml"/><Relationship Id="rId14" Type="http://schemas.openxmlformats.org/officeDocument/2006/relationships/slideLayout" Target="../slideLayouts/slideLayout271.xml"/><Relationship Id="rId22" Type="http://schemas.openxmlformats.org/officeDocument/2006/relationships/slideLayout" Target="../slideLayouts/slideLayout279.xml"/><Relationship Id="rId27" Type="http://schemas.openxmlformats.org/officeDocument/2006/relationships/slideLayout" Target="../slideLayouts/slideLayout284.xml"/><Relationship Id="rId30" Type="http://schemas.openxmlformats.org/officeDocument/2006/relationships/slideLayout" Target="../slideLayouts/slideLayout287.xml"/><Relationship Id="rId35" Type="http://schemas.openxmlformats.org/officeDocument/2006/relationships/image" Target="file://localhost/Users/Houman/Dropbox%20(ETC)/the%20harris%20poll/Design/Final/PPT/assets/logo.png" TargetMode="External"/><Relationship Id="rId8" Type="http://schemas.openxmlformats.org/officeDocument/2006/relationships/slideLayout" Target="../slideLayouts/slideLayout2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Box 3"/>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000000"/>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000000"/>
              </a:solidFill>
              <a:effectLst/>
              <a:uLnTx/>
              <a:uFillTx/>
              <a:latin typeface="Arial"/>
              <a:ea typeface="+mn-ea"/>
              <a:cs typeface="Arial"/>
            </a:endParaRPr>
          </a:p>
        </p:txBody>
      </p:sp>
      <p:sp>
        <p:nvSpPr>
          <p:cNvPr id="2" name="TextBox 1"/>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Arial" panose="020B0604020202020204"/>
                <a:ea typeface="+mn-ea"/>
                <a:cs typeface="+mn-cs"/>
              </a:rPr>
              <a:t>Harris Insights &amp; Analytics LLC, A </a:t>
            </a:r>
            <a:r>
              <a:rPr kumimoji="0" lang="en-US" sz="600" b="0" i="0" u="none" strike="noStrike" kern="1200" cap="none" spc="0" normalizeH="0" baseline="0" noProof="0" err="1">
                <a:ln>
                  <a:noFill/>
                </a:ln>
                <a:solidFill>
                  <a:srgbClr val="7F7F7F"/>
                </a:solidFill>
                <a:effectLst/>
                <a:uLnTx/>
                <a:uFillTx/>
                <a:latin typeface="Arial" panose="020B0604020202020204"/>
                <a:ea typeface="+mn-ea"/>
                <a:cs typeface="+mn-cs"/>
              </a:rPr>
              <a:t>Stagwell</a:t>
            </a:r>
            <a:r>
              <a:rPr kumimoji="0" lang="en-US" sz="600" b="0" i="0" u="none" strike="noStrike" kern="1200" cap="none" spc="0" normalizeH="0" baseline="0" noProof="0">
                <a:ln>
                  <a:noFill/>
                </a:ln>
                <a:solidFill>
                  <a:srgbClr val="7F7F7F"/>
                </a:solidFill>
                <a:effectLst/>
                <a:uLnTx/>
                <a:uFillTx/>
                <a:latin typeface="Arial" panose="020B0604020202020204"/>
                <a:ea typeface="+mn-ea"/>
                <a:cs typeface="+mn-cs"/>
              </a:rPr>
              <a:t> Company © 2021</a:t>
            </a:r>
          </a:p>
        </p:txBody>
      </p:sp>
      <p:cxnSp>
        <p:nvCxnSpPr>
          <p:cNvPr id="5" name="Straight Connector 4"/>
          <p:cNvCxnSpPr/>
          <p:nvPr userDrawn="1"/>
        </p:nvCxnSpPr>
        <p:spPr>
          <a:xfrm>
            <a:off x="308395" y="198255"/>
            <a:ext cx="11278239" cy="0"/>
          </a:xfrm>
          <a:prstGeom prst="line">
            <a:avLst/>
          </a:prstGeom>
          <a:ln w="6350" cmpd="sng">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6" name="logo.png" descr="/Users/Houman/Dropbox (ETC)/the harris poll/Design/Final/PPT/assets/logo.png"/>
          <p:cNvPicPr>
            <a:picLocks noChangeAspect="1"/>
          </p:cNvPicPr>
          <p:nvPr userDrawn="1"/>
        </p:nvPicPr>
        <p:blipFill rotWithShape="1">
          <a:blip r:embed="rId43" r:link="rId44">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Tree>
    <p:extLst>
      <p:ext uri="{BB962C8B-B14F-4D97-AF65-F5344CB8AC3E}">
        <p14:creationId xmlns:p14="http://schemas.microsoft.com/office/powerpoint/2010/main" val="3546273564"/>
      </p:ext>
    </p:extLst>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 id="2147484177" r:id="rId12"/>
    <p:sldLayoutId id="2147484178" r:id="rId13"/>
    <p:sldLayoutId id="2147484179" r:id="rId14"/>
    <p:sldLayoutId id="2147484180" r:id="rId15"/>
    <p:sldLayoutId id="2147484181" r:id="rId16"/>
    <p:sldLayoutId id="2147484182" r:id="rId17"/>
    <p:sldLayoutId id="2147484183" r:id="rId18"/>
    <p:sldLayoutId id="2147484184" r:id="rId19"/>
    <p:sldLayoutId id="2147484185" r:id="rId20"/>
    <p:sldLayoutId id="2147484186" r:id="rId21"/>
    <p:sldLayoutId id="2147484187" r:id="rId22"/>
    <p:sldLayoutId id="2147484188" r:id="rId23"/>
    <p:sldLayoutId id="2147484189" r:id="rId24"/>
    <p:sldLayoutId id="2147484190" r:id="rId25"/>
    <p:sldLayoutId id="2147484191" r:id="rId26"/>
    <p:sldLayoutId id="2147484192" r:id="rId27"/>
    <p:sldLayoutId id="2147484193" r:id="rId28"/>
    <p:sldLayoutId id="2147484194" r:id="rId29"/>
    <p:sldLayoutId id="2147484195" r:id="rId30"/>
    <p:sldLayoutId id="2147484196" r:id="rId31"/>
    <p:sldLayoutId id="2147484197" r:id="rId32"/>
    <p:sldLayoutId id="2147484198" r:id="rId33"/>
    <p:sldLayoutId id="2147484199" r:id="rId34"/>
    <p:sldLayoutId id="2147484200" r:id="rId35"/>
    <p:sldLayoutId id="2147484201" r:id="rId36"/>
    <p:sldLayoutId id="2147484202" r:id="rId37"/>
    <p:sldLayoutId id="2147484203" r:id="rId38"/>
    <p:sldLayoutId id="2147484204" r:id="rId39"/>
    <p:sldLayoutId id="2147484205" r:id="rId40"/>
    <p:sldLayoutId id="2147484644" r:id="rId41"/>
  </p:sldLayoutIdLst>
  <p:hf hdr="0"/>
  <p:txStyles>
    <p:titleStyle>
      <a:lvl1pPr algn="l" defTabSz="609585" rtl="0" eaLnBrk="1" latinLnBrk="0" hangingPunct="1">
        <a:spcBef>
          <a:spcPct val="0"/>
        </a:spcBef>
        <a:buNone/>
        <a:defRPr sz="2400" kern="1200">
          <a:solidFill>
            <a:schemeClr val="tx1"/>
          </a:solidFill>
          <a:latin typeface="Arial" charset="0"/>
          <a:ea typeface="Arial" charset="0"/>
          <a:cs typeface="Arial" charset="0"/>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b="0" kern="1200" cap="none" spc="0">
          <a:ln>
            <a:noFill/>
          </a:ln>
          <a:solidFill>
            <a:schemeClr val="tx1"/>
          </a:solidFill>
          <a:effectLst/>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Box 3"/>
          <p:cNvSpPr txBox="1"/>
          <p:nvPr userDrawn="1"/>
        </p:nvSpPr>
        <p:spPr>
          <a:xfrm>
            <a:off x="11409308" y="6313587"/>
            <a:ext cx="933213" cy="297454"/>
          </a:xfrm>
          <a:prstGeom prst="rect">
            <a:avLst/>
          </a:prstGeom>
          <a:noFill/>
        </p:spPr>
        <p:txBody>
          <a:bodyPr wrap="square" rtlCol="0">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000000"/>
                </a:solidFill>
                <a:effectLst/>
                <a:uLnTx/>
                <a:uFillTx/>
                <a:latin typeface="Arial"/>
                <a:ea typeface="+mn-ea"/>
                <a:cs typeface="Arial"/>
              </a:rPr>
              <a:pPr marL="0" marR="0" lvl="0" indent="0" algn="ctr" defTabSz="609570"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000000"/>
              </a:solidFill>
              <a:effectLst/>
              <a:uLnTx/>
              <a:uFillTx/>
              <a:latin typeface="Arial"/>
              <a:ea typeface="+mn-ea"/>
              <a:cs typeface="Arial"/>
            </a:endParaRPr>
          </a:p>
        </p:txBody>
      </p:sp>
      <p:cxnSp>
        <p:nvCxnSpPr>
          <p:cNvPr id="5" name="Straight Connector 4"/>
          <p:cNvCxnSpPr/>
          <p:nvPr userDrawn="1"/>
        </p:nvCxnSpPr>
        <p:spPr>
          <a:xfrm>
            <a:off x="308397" y="198255"/>
            <a:ext cx="11278239" cy="0"/>
          </a:xfrm>
          <a:prstGeom prst="line">
            <a:avLst/>
          </a:prstGeom>
          <a:ln w="6350" cmpd="sng">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6" name="logo.png" descr="/Users/Houman/Dropbox (ETC)/the harris poll/Design/Final/PPT/assets/logo.png"/>
          <p:cNvPicPr>
            <a:picLocks noChangeAspect="1"/>
          </p:cNvPicPr>
          <p:nvPr userDrawn="1"/>
        </p:nvPicPr>
        <p:blipFill rotWithShape="1">
          <a:blip r:embed="rId36" r:link="rId37">
            <a:extLst>
              <a:ext uri="{28A0092B-C50C-407E-A947-70E740481C1C}">
                <a14:useLocalDpi xmlns:a14="http://schemas.microsoft.com/office/drawing/2010/main" val="0"/>
              </a:ext>
            </a:extLst>
          </a:blip>
          <a:srcRect l="6149" t="-1" r="6730" b="5018"/>
          <a:stretch>
            <a:fillRect/>
          </a:stretch>
        </p:blipFill>
        <p:spPr>
          <a:xfrm>
            <a:off x="11731854" y="311151"/>
            <a:ext cx="295705" cy="304800"/>
          </a:xfrm>
          <a:prstGeom prst="rect">
            <a:avLst/>
          </a:prstGeom>
        </p:spPr>
      </p:pic>
      <p:sp>
        <p:nvSpPr>
          <p:cNvPr id="7" name="TextBox 6">
            <a:extLst>
              <a:ext uri="{FF2B5EF4-FFF2-40B4-BE49-F238E27FC236}">
                <a16:creationId xmlns:a16="http://schemas.microsoft.com/office/drawing/2014/main" id="{06C707BA-6FD5-4064-A2EB-A00D517FB9D8}"/>
              </a:ext>
            </a:extLst>
          </p:cNvPr>
          <p:cNvSpPr txBox="1"/>
          <p:nvPr userDrawn="1"/>
        </p:nvSpPr>
        <p:spPr>
          <a:xfrm>
            <a:off x="391766" y="6472203"/>
            <a:ext cx="2956900" cy="215444"/>
          </a:xfrm>
          <a:prstGeom prst="rect">
            <a:avLst/>
          </a:prstGeom>
          <a:noFill/>
        </p:spPr>
        <p:txBody>
          <a:bodyPr wrap="none" lIns="0" rtlCol="0">
            <a:spAutoFit/>
          </a:bodyPr>
          <a:lstStyle/>
          <a:p>
            <a:r>
              <a:rPr lang="en-US" sz="800" b="0" i="0" kern="1200">
                <a:solidFill>
                  <a:schemeClr val="tx2"/>
                </a:solidFill>
                <a:effectLst/>
                <a:latin typeface="+mn-lt"/>
                <a:ea typeface="+mn-ea"/>
                <a:cs typeface="+mn-cs"/>
              </a:rPr>
              <a:t>Harris Insights &amp; Analytics, LLC, A </a:t>
            </a:r>
            <a:r>
              <a:rPr lang="en-US" sz="800" b="0" i="0" kern="1200" err="1">
                <a:solidFill>
                  <a:schemeClr val="tx2"/>
                </a:solidFill>
                <a:effectLst/>
                <a:latin typeface="+mn-lt"/>
                <a:ea typeface="+mn-ea"/>
                <a:cs typeface="+mn-cs"/>
              </a:rPr>
              <a:t>Stagwell</a:t>
            </a:r>
            <a:r>
              <a:rPr lang="en-US" sz="800" b="0" i="0" kern="1200">
                <a:solidFill>
                  <a:schemeClr val="tx2"/>
                </a:solidFill>
                <a:effectLst/>
                <a:latin typeface="+mn-lt"/>
                <a:ea typeface="+mn-ea"/>
                <a:cs typeface="+mn-cs"/>
              </a:rPr>
              <a:t> Company (c) 2019</a:t>
            </a:r>
          </a:p>
        </p:txBody>
      </p:sp>
    </p:spTree>
    <p:extLst>
      <p:ext uri="{BB962C8B-B14F-4D97-AF65-F5344CB8AC3E}">
        <p14:creationId xmlns:p14="http://schemas.microsoft.com/office/powerpoint/2010/main" val="3157776972"/>
      </p:ext>
    </p:extLst>
  </p:cSld>
  <p:clrMap bg1="lt1" tx1="dk1" bg2="lt2" tx2="dk2" accent1="accent1" accent2="accent2" accent3="accent3" accent4="accent4" accent5="accent5" accent6="accent6" hlink="hlink" folHlink="folHlink"/>
  <p:sldLayoutIdLst>
    <p:sldLayoutId id="2147484243" r:id="rId1"/>
    <p:sldLayoutId id="2147484244" r:id="rId2"/>
    <p:sldLayoutId id="2147484245" r:id="rId3"/>
    <p:sldLayoutId id="2147484246" r:id="rId4"/>
    <p:sldLayoutId id="2147484247" r:id="rId5"/>
    <p:sldLayoutId id="2147484248" r:id="rId6"/>
    <p:sldLayoutId id="2147484249" r:id="rId7"/>
    <p:sldLayoutId id="2147484250" r:id="rId8"/>
    <p:sldLayoutId id="2147484251" r:id="rId9"/>
    <p:sldLayoutId id="2147484252" r:id="rId10"/>
    <p:sldLayoutId id="2147484253" r:id="rId11"/>
    <p:sldLayoutId id="2147484254" r:id="rId12"/>
    <p:sldLayoutId id="2147484255" r:id="rId13"/>
    <p:sldLayoutId id="2147484256" r:id="rId14"/>
    <p:sldLayoutId id="2147484257" r:id="rId15"/>
    <p:sldLayoutId id="2147484258" r:id="rId16"/>
    <p:sldLayoutId id="2147484259" r:id="rId17"/>
    <p:sldLayoutId id="2147484260" r:id="rId18"/>
    <p:sldLayoutId id="2147484261" r:id="rId19"/>
    <p:sldLayoutId id="2147484262" r:id="rId20"/>
    <p:sldLayoutId id="2147484263" r:id="rId21"/>
    <p:sldLayoutId id="2147484264" r:id="rId22"/>
    <p:sldLayoutId id="2147484265" r:id="rId23"/>
    <p:sldLayoutId id="2147484266" r:id="rId24"/>
    <p:sldLayoutId id="2147484267" r:id="rId25"/>
    <p:sldLayoutId id="2147484268" r:id="rId26"/>
    <p:sldLayoutId id="2147484269" r:id="rId27"/>
    <p:sldLayoutId id="2147484270" r:id="rId28"/>
    <p:sldLayoutId id="2147484271" r:id="rId29"/>
    <p:sldLayoutId id="2147484272" r:id="rId30"/>
    <p:sldLayoutId id="2147484273" r:id="rId31"/>
    <p:sldLayoutId id="2147484274" r:id="rId32"/>
    <p:sldLayoutId id="2147484275" r:id="rId33"/>
    <p:sldLayoutId id="2147484276" r:id="rId34"/>
  </p:sldLayoutIdLst>
  <p:hf hdr="0"/>
  <p:txStyles>
    <p:titleStyle>
      <a:lvl1pPr algn="l" defTabSz="609570" rtl="0" eaLnBrk="1" latinLnBrk="0" hangingPunct="1">
        <a:spcBef>
          <a:spcPct val="0"/>
        </a:spcBef>
        <a:buNone/>
        <a:defRPr sz="2400" kern="1200">
          <a:solidFill>
            <a:schemeClr val="tx1"/>
          </a:solidFill>
          <a:latin typeface="Arial" charset="0"/>
          <a:ea typeface="Arial" charset="0"/>
          <a:cs typeface="Arial" charset="0"/>
        </a:defRPr>
      </a:lvl1pPr>
    </p:titleStyle>
    <p:bodyStyle>
      <a:lvl1pPr marL="457178" indent="-457178" algn="l" defTabSz="609570" rtl="0" eaLnBrk="1" latinLnBrk="0" hangingPunct="1">
        <a:spcBef>
          <a:spcPct val="20000"/>
        </a:spcBef>
        <a:buFont typeface="Arial"/>
        <a:buChar char="•"/>
        <a:defRPr sz="4267" kern="1200">
          <a:solidFill>
            <a:schemeClr val="tx1"/>
          </a:solidFill>
          <a:latin typeface="+mn-lt"/>
          <a:ea typeface="+mn-ea"/>
          <a:cs typeface="+mn-cs"/>
        </a:defRPr>
      </a:lvl1pPr>
      <a:lvl2pPr marL="990550" indent="-380981" algn="l" defTabSz="609570" rtl="0" eaLnBrk="1" latinLnBrk="0" hangingPunct="1">
        <a:spcBef>
          <a:spcPct val="20000"/>
        </a:spcBef>
        <a:buFont typeface="Arial"/>
        <a:buChar char="–"/>
        <a:defRPr sz="3733" kern="1200">
          <a:solidFill>
            <a:schemeClr val="tx1"/>
          </a:solidFill>
          <a:latin typeface="+mn-lt"/>
          <a:ea typeface="+mn-ea"/>
          <a:cs typeface="+mn-cs"/>
        </a:defRPr>
      </a:lvl2pPr>
      <a:lvl3pPr marL="1523925" indent="-304784" algn="l" defTabSz="609570" rtl="0" eaLnBrk="1" latinLnBrk="0" hangingPunct="1">
        <a:spcBef>
          <a:spcPct val="20000"/>
        </a:spcBef>
        <a:buFont typeface="Arial"/>
        <a:buChar char="•"/>
        <a:defRPr sz="3200" b="0" kern="1200" cap="none" spc="0">
          <a:ln>
            <a:noFill/>
          </a:ln>
          <a:solidFill>
            <a:schemeClr val="tx1"/>
          </a:solidFill>
          <a:effectLst/>
          <a:latin typeface="+mn-lt"/>
          <a:ea typeface="+mn-ea"/>
          <a:cs typeface="+mn-cs"/>
        </a:defRPr>
      </a:lvl3pPr>
      <a:lvl4pPr marL="2133493" indent="-304784" algn="l" defTabSz="609570" rtl="0" eaLnBrk="1" latinLnBrk="0" hangingPunct="1">
        <a:spcBef>
          <a:spcPct val="20000"/>
        </a:spcBef>
        <a:buFont typeface="Arial"/>
        <a:buChar char="–"/>
        <a:defRPr sz="2667" kern="1200">
          <a:solidFill>
            <a:schemeClr val="tx1"/>
          </a:solidFill>
          <a:latin typeface="+mn-lt"/>
          <a:ea typeface="+mn-ea"/>
          <a:cs typeface="+mn-cs"/>
        </a:defRPr>
      </a:lvl4pPr>
      <a:lvl5pPr marL="2743062" indent="-304784" algn="l" defTabSz="609570" rtl="0" eaLnBrk="1" latinLnBrk="0" hangingPunct="1">
        <a:spcBef>
          <a:spcPct val="20000"/>
        </a:spcBef>
        <a:buFont typeface="Arial"/>
        <a:buChar char="»"/>
        <a:defRPr sz="2667" kern="1200">
          <a:solidFill>
            <a:schemeClr val="tx1"/>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Box 3"/>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000000"/>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000000"/>
              </a:solidFill>
              <a:effectLst/>
              <a:uLnTx/>
              <a:uFillTx/>
              <a:latin typeface="Arial"/>
              <a:ea typeface="+mn-ea"/>
              <a:cs typeface="Arial"/>
            </a:endParaRPr>
          </a:p>
        </p:txBody>
      </p:sp>
      <p:sp>
        <p:nvSpPr>
          <p:cNvPr id="2" name="TextBox 1"/>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Arial" panose="020B0604020202020204"/>
                <a:ea typeface="+mn-ea"/>
                <a:cs typeface="+mn-cs"/>
              </a:rPr>
              <a:t>Harris Insights &amp; </a:t>
            </a:r>
            <a:r>
              <a:rPr kumimoji="0" lang="en-US" sz="600" b="0" i="0" u="none" strike="noStrike" kern="1200" cap="none" spc="0" normalizeH="0" baseline="0" noProof="0">
                <a:ln>
                  <a:noFill/>
                </a:ln>
                <a:solidFill>
                  <a:srgbClr val="7F7F7F"/>
                </a:solidFill>
                <a:effectLst/>
                <a:uLnTx/>
                <a:uFillTx/>
                <a:latin typeface="+mn-lt"/>
                <a:ea typeface="+mn-ea"/>
                <a:cs typeface="+mn-cs"/>
              </a:rPr>
              <a:t>Analytics LLC, </a:t>
            </a:r>
            <a:r>
              <a:rPr kumimoji="0" lang="en-US" sz="600" b="0" i="0" u="none" strike="noStrike" kern="1200" cap="none" spc="0" normalizeH="0" baseline="0" noProof="0">
                <a:ln>
                  <a:noFill/>
                </a:ln>
                <a:solidFill>
                  <a:srgbClr val="7F7F7F"/>
                </a:solidFill>
                <a:effectLst/>
                <a:uLnTx/>
                <a:uFillTx/>
                <a:latin typeface="Arial" panose="020B0604020202020204"/>
                <a:ea typeface="+mn-ea"/>
                <a:cs typeface="+mn-cs"/>
              </a:rPr>
              <a:t>A </a:t>
            </a:r>
            <a:r>
              <a:rPr kumimoji="0" lang="en-US" sz="600" b="0" i="0" u="none" strike="noStrike" kern="1200" cap="none" spc="0" normalizeH="0" baseline="0" noProof="0" err="1">
                <a:ln>
                  <a:noFill/>
                </a:ln>
                <a:solidFill>
                  <a:srgbClr val="7F7F7F"/>
                </a:solidFill>
                <a:effectLst/>
                <a:uLnTx/>
                <a:uFillTx/>
                <a:latin typeface="Arial" panose="020B0604020202020204"/>
                <a:ea typeface="+mn-ea"/>
                <a:cs typeface="+mn-cs"/>
              </a:rPr>
              <a:t>Stagwell</a:t>
            </a:r>
            <a:r>
              <a:rPr kumimoji="0" lang="en-US" sz="600" b="0" i="0" u="none" strike="noStrike" kern="1200" cap="none" spc="0" normalizeH="0" baseline="0" noProof="0">
                <a:ln>
                  <a:noFill/>
                </a:ln>
                <a:solidFill>
                  <a:srgbClr val="7F7F7F"/>
                </a:solidFill>
                <a:effectLst/>
                <a:uLnTx/>
                <a:uFillTx/>
                <a:latin typeface="Arial" panose="020B0604020202020204"/>
                <a:ea typeface="+mn-ea"/>
                <a:cs typeface="+mn-cs"/>
              </a:rPr>
              <a:t> Company © 2021</a:t>
            </a:r>
          </a:p>
        </p:txBody>
      </p:sp>
      <p:cxnSp>
        <p:nvCxnSpPr>
          <p:cNvPr id="5" name="Straight Connector 4"/>
          <p:cNvCxnSpPr/>
          <p:nvPr userDrawn="1"/>
        </p:nvCxnSpPr>
        <p:spPr>
          <a:xfrm>
            <a:off x="308395" y="198255"/>
            <a:ext cx="11278239" cy="0"/>
          </a:xfrm>
          <a:prstGeom prst="line">
            <a:avLst/>
          </a:prstGeom>
          <a:ln w="6350" cmpd="sng">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6" name="logo.png" descr="/Users/Houman/Dropbox (ETC)/the harris poll/Design/Final/PPT/assets/logo.png"/>
          <p:cNvPicPr>
            <a:picLocks noChangeAspect="1"/>
          </p:cNvPicPr>
          <p:nvPr userDrawn="1"/>
        </p:nvPicPr>
        <p:blipFill rotWithShape="1">
          <a:blip r:embed="rId33" r:link="rId34" cstate="print">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Tree>
    <p:extLst>
      <p:ext uri="{BB962C8B-B14F-4D97-AF65-F5344CB8AC3E}">
        <p14:creationId xmlns:p14="http://schemas.microsoft.com/office/powerpoint/2010/main" val="4188616087"/>
      </p:ext>
    </p:extLst>
  </p:cSld>
  <p:clrMap bg1="lt1" tx1="dk1" bg2="lt2" tx2="dk2" accent1="accent1" accent2="accent2" accent3="accent3" accent4="accent4" accent5="accent5" accent6="accent6" hlink="hlink" folHlink="folHlink"/>
  <p:sldLayoutIdLst>
    <p:sldLayoutId id="2147484354" r:id="rId1"/>
    <p:sldLayoutId id="2147484355" r:id="rId2"/>
    <p:sldLayoutId id="2147484356" r:id="rId3"/>
    <p:sldLayoutId id="2147484357" r:id="rId4"/>
    <p:sldLayoutId id="2147484358" r:id="rId5"/>
    <p:sldLayoutId id="2147484359" r:id="rId6"/>
    <p:sldLayoutId id="2147484360" r:id="rId7"/>
    <p:sldLayoutId id="2147484361" r:id="rId8"/>
    <p:sldLayoutId id="2147484362" r:id="rId9"/>
    <p:sldLayoutId id="2147484363" r:id="rId10"/>
    <p:sldLayoutId id="2147484364" r:id="rId11"/>
    <p:sldLayoutId id="2147484365" r:id="rId12"/>
    <p:sldLayoutId id="2147484366" r:id="rId13"/>
    <p:sldLayoutId id="2147484367" r:id="rId14"/>
    <p:sldLayoutId id="2147484368" r:id="rId15"/>
    <p:sldLayoutId id="2147484369" r:id="rId16"/>
    <p:sldLayoutId id="2147484370" r:id="rId17"/>
    <p:sldLayoutId id="2147484371" r:id="rId18"/>
    <p:sldLayoutId id="2147484372" r:id="rId19"/>
    <p:sldLayoutId id="2147484373" r:id="rId20"/>
    <p:sldLayoutId id="2147484374" r:id="rId21"/>
    <p:sldLayoutId id="2147484375" r:id="rId22"/>
    <p:sldLayoutId id="2147484376" r:id="rId23"/>
    <p:sldLayoutId id="2147484377" r:id="rId24"/>
    <p:sldLayoutId id="2147484378" r:id="rId25"/>
    <p:sldLayoutId id="2147484379" r:id="rId26"/>
    <p:sldLayoutId id="2147484380" r:id="rId27"/>
    <p:sldLayoutId id="2147484381" r:id="rId28"/>
    <p:sldLayoutId id="2147484382" r:id="rId29"/>
    <p:sldLayoutId id="2147484383" r:id="rId30"/>
    <p:sldLayoutId id="2147484385" r:id="rId31"/>
  </p:sldLayoutIdLst>
  <p:hf hdr="0"/>
  <p:txStyles>
    <p:titleStyle>
      <a:lvl1pPr algn="l" defTabSz="609585" rtl="0" eaLnBrk="1" latinLnBrk="0" hangingPunct="1">
        <a:spcBef>
          <a:spcPct val="0"/>
        </a:spcBef>
        <a:buNone/>
        <a:defRPr sz="2400" kern="1200">
          <a:solidFill>
            <a:schemeClr val="tx1"/>
          </a:solidFill>
          <a:latin typeface="Arial" charset="0"/>
          <a:ea typeface="Arial" charset="0"/>
          <a:cs typeface="Arial" charset="0"/>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b="0" kern="1200" cap="none" spc="0">
          <a:ln>
            <a:noFill/>
          </a:ln>
          <a:solidFill>
            <a:schemeClr val="tx1"/>
          </a:solidFill>
          <a:effectLst/>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Box 3"/>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000000"/>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000000"/>
              </a:solidFill>
              <a:effectLst/>
              <a:uLnTx/>
              <a:uFillTx/>
              <a:latin typeface="Arial"/>
              <a:ea typeface="+mn-ea"/>
              <a:cs typeface="Arial"/>
            </a:endParaRPr>
          </a:p>
        </p:txBody>
      </p:sp>
      <p:sp>
        <p:nvSpPr>
          <p:cNvPr id="2" name="TextBox 1"/>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Arial" panose="020B0604020202020204"/>
                <a:ea typeface="+mn-ea"/>
                <a:cs typeface="+mn-cs"/>
              </a:rPr>
              <a:t>Harris Insights &amp; </a:t>
            </a:r>
            <a:r>
              <a:rPr kumimoji="0" lang="en-US" sz="600" b="0" i="0" u="none" strike="noStrike" kern="1200" cap="none" spc="0" normalizeH="0" baseline="0" noProof="0">
                <a:ln>
                  <a:noFill/>
                </a:ln>
                <a:solidFill>
                  <a:srgbClr val="7F7F7F"/>
                </a:solidFill>
                <a:effectLst/>
                <a:uLnTx/>
                <a:uFillTx/>
                <a:latin typeface="+mn-lt"/>
                <a:ea typeface="+mn-ea"/>
                <a:cs typeface="+mn-cs"/>
              </a:rPr>
              <a:t>Analytics LLC, </a:t>
            </a:r>
            <a:r>
              <a:rPr kumimoji="0" lang="en-US" sz="600" b="0" i="0" u="none" strike="noStrike" kern="1200" cap="none" spc="0" normalizeH="0" baseline="0" noProof="0">
                <a:ln>
                  <a:noFill/>
                </a:ln>
                <a:solidFill>
                  <a:srgbClr val="7F7F7F"/>
                </a:solidFill>
                <a:effectLst/>
                <a:uLnTx/>
                <a:uFillTx/>
                <a:latin typeface="Arial" panose="020B0604020202020204"/>
                <a:ea typeface="+mn-ea"/>
                <a:cs typeface="+mn-cs"/>
              </a:rPr>
              <a:t>A Stagwell Company © 2020</a:t>
            </a:r>
          </a:p>
        </p:txBody>
      </p:sp>
      <p:cxnSp>
        <p:nvCxnSpPr>
          <p:cNvPr id="5" name="Straight Connector 4"/>
          <p:cNvCxnSpPr/>
          <p:nvPr userDrawn="1"/>
        </p:nvCxnSpPr>
        <p:spPr>
          <a:xfrm>
            <a:off x="308395" y="198255"/>
            <a:ext cx="11278239" cy="0"/>
          </a:xfrm>
          <a:prstGeom prst="line">
            <a:avLst/>
          </a:prstGeom>
          <a:ln w="6350" cmpd="sng">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6" name="logo.png" descr="/Users/Houman/Dropbox (ETC)/the harris poll/Design/Final/PPT/assets/logo.png"/>
          <p:cNvPicPr>
            <a:picLocks noChangeAspect="1"/>
          </p:cNvPicPr>
          <p:nvPr userDrawn="1"/>
        </p:nvPicPr>
        <p:blipFill rotWithShape="1">
          <a:blip r:embed="rId32" r:link="rId33">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Tree>
    <p:extLst>
      <p:ext uri="{BB962C8B-B14F-4D97-AF65-F5344CB8AC3E}">
        <p14:creationId xmlns:p14="http://schemas.microsoft.com/office/powerpoint/2010/main" val="1455897559"/>
      </p:ext>
    </p:extLst>
  </p:cSld>
  <p:clrMap bg1="lt1" tx1="dk1" bg2="lt2" tx2="dk2" accent1="accent1" accent2="accent2" accent3="accent3" accent4="accent4" accent5="accent5" accent6="accent6" hlink="hlink" folHlink="folHlink"/>
  <p:sldLayoutIdLst>
    <p:sldLayoutId id="2147484387" r:id="rId1"/>
    <p:sldLayoutId id="2147484388" r:id="rId2"/>
    <p:sldLayoutId id="2147484389" r:id="rId3"/>
    <p:sldLayoutId id="2147484390" r:id="rId4"/>
    <p:sldLayoutId id="2147484391" r:id="rId5"/>
    <p:sldLayoutId id="2147484392" r:id="rId6"/>
    <p:sldLayoutId id="2147484393" r:id="rId7"/>
    <p:sldLayoutId id="2147484394" r:id="rId8"/>
    <p:sldLayoutId id="2147484395" r:id="rId9"/>
    <p:sldLayoutId id="2147484396" r:id="rId10"/>
    <p:sldLayoutId id="2147484397" r:id="rId11"/>
    <p:sldLayoutId id="2147484398" r:id="rId12"/>
    <p:sldLayoutId id="2147484399" r:id="rId13"/>
    <p:sldLayoutId id="2147484400" r:id="rId14"/>
    <p:sldLayoutId id="2147484401" r:id="rId15"/>
    <p:sldLayoutId id="2147484402" r:id="rId16"/>
    <p:sldLayoutId id="2147484403" r:id="rId17"/>
    <p:sldLayoutId id="2147484404" r:id="rId18"/>
    <p:sldLayoutId id="2147484405" r:id="rId19"/>
    <p:sldLayoutId id="2147484406" r:id="rId20"/>
    <p:sldLayoutId id="2147484407" r:id="rId21"/>
    <p:sldLayoutId id="2147484408" r:id="rId22"/>
    <p:sldLayoutId id="2147484409" r:id="rId23"/>
    <p:sldLayoutId id="2147484410" r:id="rId24"/>
    <p:sldLayoutId id="2147484411" r:id="rId25"/>
    <p:sldLayoutId id="2147484412" r:id="rId26"/>
    <p:sldLayoutId id="2147484413" r:id="rId27"/>
    <p:sldLayoutId id="2147484414" r:id="rId28"/>
    <p:sldLayoutId id="2147484415" r:id="rId29"/>
    <p:sldLayoutId id="2147484416" r:id="rId30"/>
  </p:sldLayoutIdLst>
  <p:hf hdr="0"/>
  <p:txStyles>
    <p:titleStyle>
      <a:lvl1pPr algn="l" defTabSz="609585" rtl="0" eaLnBrk="1" latinLnBrk="0" hangingPunct="1">
        <a:spcBef>
          <a:spcPct val="0"/>
        </a:spcBef>
        <a:buNone/>
        <a:defRPr sz="2400" kern="1200">
          <a:solidFill>
            <a:schemeClr val="tx1"/>
          </a:solidFill>
          <a:latin typeface="Arial" charset="0"/>
          <a:ea typeface="Arial" charset="0"/>
          <a:cs typeface="Arial" charset="0"/>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b="0" kern="1200" cap="none" spc="0">
          <a:ln>
            <a:noFill/>
          </a:ln>
          <a:solidFill>
            <a:schemeClr val="tx1"/>
          </a:solidFill>
          <a:effectLst/>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Box 3"/>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000000"/>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000000"/>
              </a:solidFill>
              <a:effectLst/>
              <a:uLnTx/>
              <a:uFillTx/>
              <a:latin typeface="Arial"/>
              <a:ea typeface="+mn-ea"/>
              <a:cs typeface="Arial"/>
            </a:endParaRPr>
          </a:p>
        </p:txBody>
      </p:sp>
      <p:sp>
        <p:nvSpPr>
          <p:cNvPr id="2" name="TextBox 1"/>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Arial" panose="020B0604020202020204"/>
                <a:ea typeface="+mn-ea"/>
                <a:cs typeface="+mn-cs"/>
              </a:rPr>
              <a:t>Harris Insights &amp; </a:t>
            </a:r>
            <a:r>
              <a:rPr kumimoji="0" lang="en-US" sz="600" b="0" i="0" u="none" strike="noStrike" kern="1200" cap="none" spc="0" normalizeH="0" baseline="0" noProof="0">
                <a:ln>
                  <a:noFill/>
                </a:ln>
                <a:solidFill>
                  <a:srgbClr val="7F7F7F"/>
                </a:solidFill>
                <a:effectLst/>
                <a:uLnTx/>
                <a:uFillTx/>
                <a:latin typeface="+mn-lt"/>
                <a:ea typeface="+mn-ea"/>
                <a:cs typeface="+mn-cs"/>
              </a:rPr>
              <a:t>Analytics LLC, </a:t>
            </a:r>
            <a:r>
              <a:rPr kumimoji="0" lang="en-US" sz="600" b="0" i="0" u="none" strike="noStrike" kern="1200" cap="none" spc="0" normalizeH="0" baseline="0" noProof="0">
                <a:ln>
                  <a:noFill/>
                </a:ln>
                <a:solidFill>
                  <a:srgbClr val="7F7F7F"/>
                </a:solidFill>
                <a:effectLst/>
                <a:uLnTx/>
                <a:uFillTx/>
                <a:latin typeface="Arial" panose="020B0604020202020204"/>
                <a:ea typeface="+mn-ea"/>
                <a:cs typeface="+mn-cs"/>
              </a:rPr>
              <a:t>A Stagwell Company © 2020</a:t>
            </a:r>
          </a:p>
        </p:txBody>
      </p:sp>
      <p:cxnSp>
        <p:nvCxnSpPr>
          <p:cNvPr id="5" name="Straight Connector 4"/>
          <p:cNvCxnSpPr/>
          <p:nvPr userDrawn="1"/>
        </p:nvCxnSpPr>
        <p:spPr>
          <a:xfrm>
            <a:off x="308395" y="198255"/>
            <a:ext cx="11278239" cy="0"/>
          </a:xfrm>
          <a:prstGeom prst="line">
            <a:avLst/>
          </a:prstGeom>
          <a:ln w="6350" cmpd="sng">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6" name="logo.png" descr="/Users/Houman/Dropbox (ETC)/the harris poll/Design/Final/PPT/assets/logo.png"/>
          <p:cNvPicPr>
            <a:picLocks noChangeAspect="1"/>
          </p:cNvPicPr>
          <p:nvPr userDrawn="1"/>
        </p:nvPicPr>
        <p:blipFill rotWithShape="1">
          <a:blip r:embed="rId32" r:link="rId33" cstate="print">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Tree>
    <p:extLst>
      <p:ext uri="{BB962C8B-B14F-4D97-AF65-F5344CB8AC3E}">
        <p14:creationId xmlns:p14="http://schemas.microsoft.com/office/powerpoint/2010/main" val="2584656963"/>
      </p:ext>
    </p:extLst>
  </p:cSld>
  <p:clrMap bg1="lt1" tx1="dk1" bg2="lt2" tx2="dk2" accent1="accent1" accent2="accent2" accent3="accent3" accent4="accent4" accent5="accent5" accent6="accent6" hlink="hlink" folHlink="folHlink"/>
  <p:sldLayoutIdLst>
    <p:sldLayoutId id="2147484418" r:id="rId1"/>
    <p:sldLayoutId id="2147484419" r:id="rId2"/>
    <p:sldLayoutId id="2147484420" r:id="rId3"/>
    <p:sldLayoutId id="2147484421" r:id="rId4"/>
    <p:sldLayoutId id="2147484422" r:id="rId5"/>
    <p:sldLayoutId id="2147484423" r:id="rId6"/>
    <p:sldLayoutId id="2147484424" r:id="rId7"/>
    <p:sldLayoutId id="2147484425" r:id="rId8"/>
    <p:sldLayoutId id="2147484426" r:id="rId9"/>
    <p:sldLayoutId id="2147484427" r:id="rId10"/>
    <p:sldLayoutId id="2147484428" r:id="rId11"/>
    <p:sldLayoutId id="2147484429" r:id="rId12"/>
    <p:sldLayoutId id="2147484430" r:id="rId13"/>
    <p:sldLayoutId id="2147484431" r:id="rId14"/>
    <p:sldLayoutId id="2147484432" r:id="rId15"/>
    <p:sldLayoutId id="2147484433" r:id="rId16"/>
    <p:sldLayoutId id="2147484434" r:id="rId17"/>
    <p:sldLayoutId id="2147484435" r:id="rId18"/>
    <p:sldLayoutId id="2147484436" r:id="rId19"/>
    <p:sldLayoutId id="2147484437" r:id="rId20"/>
    <p:sldLayoutId id="2147484438" r:id="rId21"/>
    <p:sldLayoutId id="2147484439" r:id="rId22"/>
    <p:sldLayoutId id="2147484440" r:id="rId23"/>
    <p:sldLayoutId id="2147484441" r:id="rId24"/>
    <p:sldLayoutId id="2147484442" r:id="rId25"/>
    <p:sldLayoutId id="2147484443" r:id="rId26"/>
    <p:sldLayoutId id="2147484444" r:id="rId27"/>
    <p:sldLayoutId id="2147484445" r:id="rId28"/>
    <p:sldLayoutId id="2147484446" r:id="rId29"/>
    <p:sldLayoutId id="2147484447" r:id="rId30"/>
  </p:sldLayoutIdLst>
  <p:hf hdr="0"/>
  <p:txStyles>
    <p:titleStyle>
      <a:lvl1pPr algn="l" defTabSz="609585" rtl="0" eaLnBrk="1" latinLnBrk="0" hangingPunct="1">
        <a:spcBef>
          <a:spcPct val="0"/>
        </a:spcBef>
        <a:buNone/>
        <a:defRPr sz="2400" kern="1200">
          <a:solidFill>
            <a:schemeClr val="tx1"/>
          </a:solidFill>
          <a:latin typeface="Arial" charset="0"/>
          <a:ea typeface="Arial" charset="0"/>
          <a:cs typeface="Arial" charset="0"/>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b="0" kern="1200" cap="none" spc="0">
          <a:ln>
            <a:noFill/>
          </a:ln>
          <a:solidFill>
            <a:schemeClr val="tx1"/>
          </a:solidFill>
          <a:effectLst/>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Box 3"/>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000000"/>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000000"/>
              </a:solidFill>
              <a:effectLst/>
              <a:uLnTx/>
              <a:uFillTx/>
              <a:latin typeface="Arial"/>
              <a:ea typeface="+mn-ea"/>
              <a:cs typeface="Arial"/>
            </a:endParaRPr>
          </a:p>
        </p:txBody>
      </p:sp>
      <p:sp>
        <p:nvSpPr>
          <p:cNvPr id="2" name="TextBox 1"/>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Arial" panose="020B0604020202020204"/>
                <a:ea typeface="+mn-ea"/>
                <a:cs typeface="+mn-cs"/>
              </a:rPr>
              <a:t>Harris Insights &amp; </a:t>
            </a:r>
            <a:r>
              <a:rPr kumimoji="0" lang="en-US" sz="600" b="0" i="0" u="none" strike="noStrike" kern="1200" cap="none" spc="0" normalizeH="0" baseline="0" noProof="0">
                <a:ln>
                  <a:noFill/>
                </a:ln>
                <a:solidFill>
                  <a:srgbClr val="7F7F7F"/>
                </a:solidFill>
                <a:effectLst/>
                <a:uLnTx/>
                <a:uFillTx/>
                <a:latin typeface="+mn-lt"/>
                <a:ea typeface="+mn-ea"/>
                <a:cs typeface="+mn-cs"/>
              </a:rPr>
              <a:t>Analytics LLC, </a:t>
            </a:r>
            <a:r>
              <a:rPr kumimoji="0" lang="en-US" sz="600" b="0" i="0" u="none" strike="noStrike" kern="1200" cap="none" spc="0" normalizeH="0" baseline="0" noProof="0">
                <a:ln>
                  <a:noFill/>
                </a:ln>
                <a:solidFill>
                  <a:srgbClr val="7F7F7F"/>
                </a:solidFill>
                <a:effectLst/>
                <a:uLnTx/>
                <a:uFillTx/>
                <a:latin typeface="Arial" panose="020B0604020202020204"/>
                <a:ea typeface="+mn-ea"/>
                <a:cs typeface="+mn-cs"/>
              </a:rPr>
              <a:t>A Stagwell Company © 2020</a:t>
            </a:r>
          </a:p>
        </p:txBody>
      </p:sp>
      <p:cxnSp>
        <p:nvCxnSpPr>
          <p:cNvPr id="5" name="Straight Connector 4"/>
          <p:cNvCxnSpPr/>
          <p:nvPr userDrawn="1"/>
        </p:nvCxnSpPr>
        <p:spPr>
          <a:xfrm>
            <a:off x="308395" y="198255"/>
            <a:ext cx="11278239" cy="0"/>
          </a:xfrm>
          <a:prstGeom prst="line">
            <a:avLst/>
          </a:prstGeom>
          <a:ln w="6350" cmpd="sng">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6" name="logo.png" descr="/Users/Houman/Dropbox (ETC)/the harris poll/Design/Final/PPT/assets/logo.png"/>
          <p:cNvPicPr>
            <a:picLocks noChangeAspect="1"/>
          </p:cNvPicPr>
          <p:nvPr userDrawn="1"/>
        </p:nvPicPr>
        <p:blipFill rotWithShape="1">
          <a:blip r:embed="rId32" r:link="rId33"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Tree>
    <p:extLst>
      <p:ext uri="{BB962C8B-B14F-4D97-AF65-F5344CB8AC3E}">
        <p14:creationId xmlns:p14="http://schemas.microsoft.com/office/powerpoint/2010/main" val="3254712362"/>
      </p:ext>
    </p:extLst>
  </p:cSld>
  <p:clrMap bg1="lt1" tx1="dk1" bg2="lt2" tx2="dk2" accent1="accent1" accent2="accent2" accent3="accent3" accent4="accent4" accent5="accent5" accent6="accent6" hlink="hlink" folHlink="folHlink"/>
  <p:sldLayoutIdLst>
    <p:sldLayoutId id="2147484484" r:id="rId1"/>
    <p:sldLayoutId id="2147484485" r:id="rId2"/>
    <p:sldLayoutId id="2147484486" r:id="rId3"/>
    <p:sldLayoutId id="2147484487" r:id="rId4"/>
    <p:sldLayoutId id="2147484488" r:id="rId5"/>
    <p:sldLayoutId id="2147484489" r:id="rId6"/>
    <p:sldLayoutId id="2147484490" r:id="rId7"/>
    <p:sldLayoutId id="2147484491" r:id="rId8"/>
    <p:sldLayoutId id="2147484492" r:id="rId9"/>
    <p:sldLayoutId id="2147484493" r:id="rId10"/>
    <p:sldLayoutId id="2147484494" r:id="rId11"/>
    <p:sldLayoutId id="2147484495" r:id="rId12"/>
    <p:sldLayoutId id="2147484496" r:id="rId13"/>
    <p:sldLayoutId id="2147484497" r:id="rId14"/>
    <p:sldLayoutId id="2147484498" r:id="rId15"/>
    <p:sldLayoutId id="2147484499" r:id="rId16"/>
    <p:sldLayoutId id="2147484500" r:id="rId17"/>
    <p:sldLayoutId id="2147484501" r:id="rId18"/>
    <p:sldLayoutId id="2147484502" r:id="rId19"/>
    <p:sldLayoutId id="2147484503" r:id="rId20"/>
    <p:sldLayoutId id="2147484504" r:id="rId21"/>
    <p:sldLayoutId id="2147484505" r:id="rId22"/>
    <p:sldLayoutId id="2147484506" r:id="rId23"/>
    <p:sldLayoutId id="2147484507" r:id="rId24"/>
    <p:sldLayoutId id="2147484508" r:id="rId25"/>
    <p:sldLayoutId id="2147484509" r:id="rId26"/>
    <p:sldLayoutId id="2147484510" r:id="rId27"/>
    <p:sldLayoutId id="2147484511" r:id="rId28"/>
    <p:sldLayoutId id="2147484512" r:id="rId29"/>
    <p:sldLayoutId id="2147484513" r:id="rId30"/>
  </p:sldLayoutIdLst>
  <p:hf hdr="0"/>
  <p:txStyles>
    <p:titleStyle>
      <a:lvl1pPr algn="l" defTabSz="609585" rtl="0" eaLnBrk="1" latinLnBrk="0" hangingPunct="1">
        <a:spcBef>
          <a:spcPct val="0"/>
        </a:spcBef>
        <a:buNone/>
        <a:defRPr sz="2400" kern="1200">
          <a:solidFill>
            <a:schemeClr val="tx1"/>
          </a:solidFill>
          <a:latin typeface="Arial" charset="0"/>
          <a:ea typeface="Arial" charset="0"/>
          <a:cs typeface="Arial" charset="0"/>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b="0" kern="1200" cap="none" spc="0">
          <a:ln>
            <a:noFill/>
          </a:ln>
          <a:solidFill>
            <a:schemeClr val="tx1"/>
          </a:solidFill>
          <a:effectLst/>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Box 3"/>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000000"/>
                </a:solidFill>
                <a:effectLst/>
                <a:uLnTx/>
                <a:uFillTx/>
                <a:latin typeface="Helvetica Light" panose="020B0403020202020204"/>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000000"/>
              </a:solidFill>
              <a:effectLst/>
              <a:uLnTx/>
              <a:uFillTx/>
              <a:latin typeface="Helvetica Light" panose="020B0403020202020204"/>
              <a:ea typeface="+mn-ea"/>
              <a:cs typeface="Arial"/>
            </a:endParaRPr>
          </a:p>
        </p:txBody>
      </p:sp>
      <p:sp>
        <p:nvSpPr>
          <p:cNvPr id="2" name="TextBox 1"/>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Helvetica Light" panose="020B0403020202020204"/>
                <a:ea typeface="+mn-ea"/>
                <a:cs typeface="+mn-cs"/>
              </a:rPr>
              <a:t>Harris Insights &amp; Analytics LLC, A Stagwell Company © 2020</a:t>
            </a:r>
          </a:p>
        </p:txBody>
      </p:sp>
      <p:cxnSp>
        <p:nvCxnSpPr>
          <p:cNvPr id="5" name="Straight Connector 4"/>
          <p:cNvCxnSpPr/>
          <p:nvPr userDrawn="1"/>
        </p:nvCxnSpPr>
        <p:spPr>
          <a:xfrm>
            <a:off x="308395" y="198255"/>
            <a:ext cx="11278239" cy="0"/>
          </a:xfrm>
          <a:prstGeom prst="line">
            <a:avLst/>
          </a:prstGeom>
          <a:ln w="6350" cmpd="sng">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6" name="logo.png" descr="/Users/Houman/Dropbox (ETC)/the harris poll/Design/Final/PPT/assets/logo.png"/>
          <p:cNvPicPr>
            <a:picLocks noChangeAspect="1"/>
          </p:cNvPicPr>
          <p:nvPr userDrawn="1"/>
        </p:nvPicPr>
        <p:blipFill rotWithShape="1">
          <a:blip r:embed="rId33" r:link="rId34"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Tree>
    <p:extLst>
      <p:ext uri="{BB962C8B-B14F-4D97-AF65-F5344CB8AC3E}">
        <p14:creationId xmlns:p14="http://schemas.microsoft.com/office/powerpoint/2010/main" val="1956094407"/>
      </p:ext>
    </p:extLst>
  </p:cSld>
  <p:clrMap bg1="lt1" tx1="dk1" bg2="lt2" tx2="dk2" accent1="accent1" accent2="accent2" accent3="accent3" accent4="accent4" accent5="accent5" accent6="accent6" hlink="hlink" folHlink="folHlink"/>
  <p:sldLayoutIdLst>
    <p:sldLayoutId id="2147484515" r:id="rId1"/>
    <p:sldLayoutId id="2147484516" r:id="rId2"/>
    <p:sldLayoutId id="2147484517" r:id="rId3"/>
    <p:sldLayoutId id="2147484518" r:id="rId4"/>
    <p:sldLayoutId id="2147484519" r:id="rId5"/>
    <p:sldLayoutId id="2147484520" r:id="rId6"/>
    <p:sldLayoutId id="2147484521" r:id="rId7"/>
    <p:sldLayoutId id="2147484522" r:id="rId8"/>
    <p:sldLayoutId id="2147484523" r:id="rId9"/>
    <p:sldLayoutId id="2147484524" r:id="rId10"/>
    <p:sldLayoutId id="2147484525" r:id="rId11"/>
    <p:sldLayoutId id="2147484526" r:id="rId12"/>
    <p:sldLayoutId id="2147484527" r:id="rId13"/>
    <p:sldLayoutId id="2147484528" r:id="rId14"/>
    <p:sldLayoutId id="2147484529" r:id="rId15"/>
    <p:sldLayoutId id="2147484530" r:id="rId16"/>
    <p:sldLayoutId id="2147484531" r:id="rId17"/>
    <p:sldLayoutId id="2147484532" r:id="rId18"/>
    <p:sldLayoutId id="2147484533" r:id="rId19"/>
    <p:sldLayoutId id="2147484534" r:id="rId20"/>
    <p:sldLayoutId id="2147484535" r:id="rId21"/>
    <p:sldLayoutId id="2147484536" r:id="rId22"/>
    <p:sldLayoutId id="2147484537" r:id="rId23"/>
    <p:sldLayoutId id="2147484538" r:id="rId24"/>
    <p:sldLayoutId id="2147484539" r:id="rId25"/>
    <p:sldLayoutId id="2147484540" r:id="rId26"/>
    <p:sldLayoutId id="2147484541" r:id="rId27"/>
    <p:sldLayoutId id="2147484542" r:id="rId28"/>
    <p:sldLayoutId id="2147484543" r:id="rId29"/>
    <p:sldLayoutId id="2147484544" r:id="rId30"/>
    <p:sldLayoutId id="2147484545" r:id="rId31"/>
  </p:sldLayoutIdLst>
  <p:hf hdr="0"/>
  <p:txStyles>
    <p:titleStyle>
      <a:lvl1pPr algn="l" defTabSz="609585" rtl="0" eaLnBrk="1" latinLnBrk="0" hangingPunct="1">
        <a:spcBef>
          <a:spcPct val="0"/>
        </a:spcBef>
        <a:buNone/>
        <a:defRPr sz="2400" kern="1200">
          <a:solidFill>
            <a:schemeClr val="tx1"/>
          </a:solidFill>
          <a:latin typeface="Arial" charset="0"/>
          <a:ea typeface="Arial" charset="0"/>
          <a:cs typeface="Arial" charset="0"/>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b="0" kern="1200" cap="none" spc="0">
          <a:ln>
            <a:noFill/>
          </a:ln>
          <a:solidFill>
            <a:schemeClr val="tx1"/>
          </a:solidFill>
          <a:effectLst/>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Box 3"/>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000000"/>
                </a:solidFill>
                <a:effectLst/>
                <a:uLnTx/>
                <a:uFillTx/>
                <a:latin typeface="Helvetica Light" panose="020B0403020202020204"/>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000000"/>
              </a:solidFill>
              <a:effectLst/>
              <a:uLnTx/>
              <a:uFillTx/>
              <a:latin typeface="Helvetica Light" panose="020B0403020202020204"/>
              <a:ea typeface="+mn-ea"/>
              <a:cs typeface="Arial"/>
            </a:endParaRPr>
          </a:p>
        </p:txBody>
      </p:sp>
      <p:sp>
        <p:nvSpPr>
          <p:cNvPr id="2" name="TextBox 1"/>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Helvetica Light" panose="020B0403020202020204"/>
                <a:ea typeface="+mn-ea"/>
                <a:cs typeface="+mn-cs"/>
              </a:rPr>
              <a:t>Harris Insights &amp; Analytics LLC, A </a:t>
            </a:r>
            <a:r>
              <a:rPr kumimoji="0" lang="en-US" sz="600" b="0" i="0" u="none" strike="noStrike" kern="1200" cap="none" spc="0" normalizeH="0" baseline="0" noProof="0" err="1">
                <a:ln>
                  <a:noFill/>
                </a:ln>
                <a:solidFill>
                  <a:srgbClr val="7F7F7F"/>
                </a:solidFill>
                <a:effectLst/>
                <a:uLnTx/>
                <a:uFillTx/>
                <a:latin typeface="Helvetica Light" panose="020B0403020202020204"/>
                <a:ea typeface="+mn-ea"/>
                <a:cs typeface="+mn-cs"/>
              </a:rPr>
              <a:t>Stagwell</a:t>
            </a:r>
            <a:r>
              <a:rPr kumimoji="0" lang="en-US" sz="600" b="0" i="0" u="none" strike="noStrike" kern="1200" cap="none" spc="0" normalizeH="0" baseline="0" noProof="0">
                <a:ln>
                  <a:noFill/>
                </a:ln>
                <a:solidFill>
                  <a:srgbClr val="7F7F7F"/>
                </a:solidFill>
                <a:effectLst/>
                <a:uLnTx/>
                <a:uFillTx/>
                <a:latin typeface="Helvetica Light" panose="020B0403020202020204"/>
                <a:ea typeface="+mn-ea"/>
                <a:cs typeface="+mn-cs"/>
              </a:rPr>
              <a:t> Company © 2020</a:t>
            </a:r>
          </a:p>
        </p:txBody>
      </p:sp>
      <p:cxnSp>
        <p:nvCxnSpPr>
          <p:cNvPr id="5" name="Straight Connector 4"/>
          <p:cNvCxnSpPr/>
          <p:nvPr userDrawn="1"/>
        </p:nvCxnSpPr>
        <p:spPr>
          <a:xfrm>
            <a:off x="308395" y="198255"/>
            <a:ext cx="11278239" cy="0"/>
          </a:xfrm>
          <a:prstGeom prst="line">
            <a:avLst/>
          </a:prstGeom>
          <a:ln w="6350" cmpd="sng">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6" name="logo.png" descr="/Users/Houman/Dropbox (ETC)/the harris poll/Design/Final/PPT/assets/logo.png"/>
          <p:cNvPicPr>
            <a:picLocks noChangeAspect="1"/>
          </p:cNvPicPr>
          <p:nvPr userDrawn="1"/>
        </p:nvPicPr>
        <p:blipFill rotWithShape="1">
          <a:blip r:embed="rId32" r:link="rId33" cstate="hqprint">
            <a:extLst>
              <a:ext uri="{28A0092B-C50C-407E-A947-70E740481C1C}">
                <a14:useLocalDpi xmlns:a14="http://schemas.microsoft.com/office/drawing/2010/main"/>
              </a:ext>
            </a:extLst>
          </a:blip>
          <a:srcRect t="-1"/>
          <a:stretch>
            <a:fillRect/>
          </a:stretch>
        </p:blipFill>
        <p:spPr>
          <a:xfrm>
            <a:off x="11731853" y="311151"/>
            <a:ext cx="295705" cy="304800"/>
          </a:xfrm>
          <a:prstGeom prst="rect">
            <a:avLst/>
          </a:prstGeom>
        </p:spPr>
      </p:pic>
    </p:spTree>
    <p:extLst>
      <p:ext uri="{BB962C8B-B14F-4D97-AF65-F5344CB8AC3E}">
        <p14:creationId xmlns:p14="http://schemas.microsoft.com/office/powerpoint/2010/main" val="1502997090"/>
      </p:ext>
    </p:extLst>
  </p:cSld>
  <p:clrMap bg1="lt1" tx1="dk1" bg2="lt2" tx2="dk2" accent1="accent1" accent2="accent2" accent3="accent3" accent4="accent4" accent5="accent5" accent6="accent6" hlink="hlink" folHlink="folHlink"/>
  <p:sldLayoutIdLst>
    <p:sldLayoutId id="2147484580" r:id="rId1"/>
    <p:sldLayoutId id="2147484581" r:id="rId2"/>
    <p:sldLayoutId id="2147484582" r:id="rId3"/>
    <p:sldLayoutId id="2147484583" r:id="rId4"/>
    <p:sldLayoutId id="2147484584" r:id="rId5"/>
    <p:sldLayoutId id="2147484585" r:id="rId6"/>
    <p:sldLayoutId id="2147484586" r:id="rId7"/>
    <p:sldLayoutId id="2147484587" r:id="rId8"/>
    <p:sldLayoutId id="2147484588" r:id="rId9"/>
    <p:sldLayoutId id="2147484589" r:id="rId10"/>
    <p:sldLayoutId id="2147484590" r:id="rId11"/>
    <p:sldLayoutId id="2147484591" r:id="rId12"/>
    <p:sldLayoutId id="2147484592" r:id="rId13"/>
    <p:sldLayoutId id="2147484593" r:id="rId14"/>
    <p:sldLayoutId id="2147484594" r:id="rId15"/>
    <p:sldLayoutId id="2147484595" r:id="rId16"/>
    <p:sldLayoutId id="2147484596" r:id="rId17"/>
    <p:sldLayoutId id="2147484597" r:id="rId18"/>
    <p:sldLayoutId id="2147484598" r:id="rId19"/>
    <p:sldLayoutId id="2147484599" r:id="rId20"/>
    <p:sldLayoutId id="2147484600" r:id="rId21"/>
    <p:sldLayoutId id="2147484601" r:id="rId22"/>
    <p:sldLayoutId id="2147484602" r:id="rId23"/>
    <p:sldLayoutId id="2147484603" r:id="rId24"/>
    <p:sldLayoutId id="2147484604" r:id="rId25"/>
    <p:sldLayoutId id="2147484605" r:id="rId26"/>
    <p:sldLayoutId id="2147484606" r:id="rId27"/>
    <p:sldLayoutId id="2147484607" r:id="rId28"/>
    <p:sldLayoutId id="2147484608" r:id="rId29"/>
    <p:sldLayoutId id="2147484609" r:id="rId30"/>
  </p:sldLayoutIdLst>
  <p:hf hdr="0"/>
  <p:txStyles>
    <p:titleStyle>
      <a:lvl1pPr algn="l" defTabSz="609585" rtl="0" eaLnBrk="1" latinLnBrk="0" hangingPunct="1">
        <a:spcBef>
          <a:spcPct val="0"/>
        </a:spcBef>
        <a:buNone/>
        <a:defRPr sz="2400" kern="1200">
          <a:solidFill>
            <a:schemeClr val="tx1"/>
          </a:solidFill>
          <a:latin typeface="Arial" charset="0"/>
          <a:ea typeface="Arial" charset="0"/>
          <a:cs typeface="Arial" charset="0"/>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b="0" kern="1200" cap="none" spc="0">
          <a:ln>
            <a:noFill/>
          </a:ln>
          <a:solidFill>
            <a:schemeClr val="tx1"/>
          </a:solidFill>
          <a:effectLst/>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Box 3"/>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000000"/>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000000"/>
              </a:solidFill>
              <a:effectLst/>
              <a:uLnTx/>
              <a:uFillTx/>
              <a:latin typeface="Arial"/>
              <a:ea typeface="+mn-ea"/>
              <a:cs typeface="Arial"/>
            </a:endParaRPr>
          </a:p>
        </p:txBody>
      </p:sp>
      <p:sp>
        <p:nvSpPr>
          <p:cNvPr id="2" name="TextBox 1"/>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Arial" panose="020B0604020202020204"/>
                <a:ea typeface="+mn-ea"/>
                <a:cs typeface="+mn-cs"/>
              </a:rPr>
              <a:t>Harris Insights &amp; </a:t>
            </a:r>
            <a:r>
              <a:rPr kumimoji="0" lang="en-US" sz="600" b="0" i="0" u="none" strike="noStrike" kern="1200" cap="none" spc="0" normalizeH="0" baseline="0" noProof="0">
                <a:ln>
                  <a:noFill/>
                </a:ln>
                <a:solidFill>
                  <a:srgbClr val="7F7F7F"/>
                </a:solidFill>
                <a:effectLst/>
                <a:uLnTx/>
                <a:uFillTx/>
                <a:latin typeface="+mn-lt"/>
                <a:ea typeface="+mn-ea"/>
                <a:cs typeface="+mn-cs"/>
              </a:rPr>
              <a:t>Analytics LLC, </a:t>
            </a:r>
            <a:r>
              <a:rPr kumimoji="0" lang="en-US" sz="600" b="0" i="0" u="none" strike="noStrike" kern="1200" cap="none" spc="0" normalizeH="0" baseline="0" noProof="0">
                <a:ln>
                  <a:noFill/>
                </a:ln>
                <a:solidFill>
                  <a:srgbClr val="7F7F7F"/>
                </a:solidFill>
                <a:effectLst/>
                <a:uLnTx/>
                <a:uFillTx/>
                <a:latin typeface="Arial" panose="020B0604020202020204"/>
                <a:ea typeface="+mn-ea"/>
                <a:cs typeface="+mn-cs"/>
              </a:rPr>
              <a:t>A </a:t>
            </a:r>
            <a:r>
              <a:rPr kumimoji="0" lang="en-US" sz="600" b="0" i="0" u="none" strike="noStrike" kern="1200" cap="none" spc="0" normalizeH="0" baseline="0" noProof="0" err="1">
                <a:ln>
                  <a:noFill/>
                </a:ln>
                <a:solidFill>
                  <a:srgbClr val="7F7F7F"/>
                </a:solidFill>
                <a:effectLst/>
                <a:uLnTx/>
                <a:uFillTx/>
                <a:latin typeface="Arial" panose="020B0604020202020204"/>
                <a:ea typeface="+mn-ea"/>
                <a:cs typeface="+mn-cs"/>
              </a:rPr>
              <a:t>Stagwell</a:t>
            </a:r>
            <a:r>
              <a:rPr kumimoji="0" lang="en-US" sz="600" b="0" i="0" u="none" strike="noStrike" kern="1200" cap="none" spc="0" normalizeH="0" baseline="0" noProof="0">
                <a:ln>
                  <a:noFill/>
                </a:ln>
                <a:solidFill>
                  <a:srgbClr val="7F7F7F"/>
                </a:solidFill>
                <a:effectLst/>
                <a:uLnTx/>
                <a:uFillTx/>
                <a:latin typeface="Arial" panose="020B0604020202020204"/>
                <a:ea typeface="+mn-ea"/>
                <a:cs typeface="+mn-cs"/>
              </a:rPr>
              <a:t> Company © 2020</a:t>
            </a:r>
          </a:p>
        </p:txBody>
      </p:sp>
      <p:cxnSp>
        <p:nvCxnSpPr>
          <p:cNvPr id="5" name="Straight Connector 4"/>
          <p:cNvCxnSpPr/>
          <p:nvPr userDrawn="1"/>
        </p:nvCxnSpPr>
        <p:spPr>
          <a:xfrm>
            <a:off x="308395" y="198255"/>
            <a:ext cx="11278239" cy="0"/>
          </a:xfrm>
          <a:prstGeom prst="line">
            <a:avLst/>
          </a:prstGeom>
          <a:ln w="6350" cmpd="sng">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6" name="logo.png" descr="/Users/Houman/Dropbox (ETC)/the harris poll/Design/Final/PPT/assets/logo.png"/>
          <p:cNvPicPr>
            <a:picLocks noChangeAspect="1"/>
          </p:cNvPicPr>
          <p:nvPr userDrawn="1"/>
        </p:nvPicPr>
        <p:blipFill rotWithShape="1">
          <a:blip r:embed="rId34" r:link="rId35"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Tree>
    <p:extLst>
      <p:ext uri="{BB962C8B-B14F-4D97-AF65-F5344CB8AC3E}">
        <p14:creationId xmlns:p14="http://schemas.microsoft.com/office/powerpoint/2010/main" val="3149565699"/>
      </p:ext>
    </p:extLst>
  </p:cSld>
  <p:clrMap bg1="lt1" tx1="dk1" bg2="lt2" tx2="dk2" accent1="accent1" accent2="accent2" accent3="accent3" accent4="accent4" accent5="accent5" accent6="accent6" hlink="hlink" folHlink="folHlink"/>
  <p:sldLayoutIdLst>
    <p:sldLayoutId id="2147484611" r:id="rId1"/>
    <p:sldLayoutId id="2147484612" r:id="rId2"/>
    <p:sldLayoutId id="2147484613" r:id="rId3"/>
    <p:sldLayoutId id="2147484614" r:id="rId4"/>
    <p:sldLayoutId id="2147484615" r:id="rId5"/>
    <p:sldLayoutId id="2147484616" r:id="rId6"/>
    <p:sldLayoutId id="2147484617" r:id="rId7"/>
    <p:sldLayoutId id="2147484618" r:id="rId8"/>
    <p:sldLayoutId id="2147484619" r:id="rId9"/>
    <p:sldLayoutId id="2147484620" r:id="rId10"/>
    <p:sldLayoutId id="2147484621" r:id="rId11"/>
    <p:sldLayoutId id="2147484622" r:id="rId12"/>
    <p:sldLayoutId id="2147484623" r:id="rId13"/>
    <p:sldLayoutId id="2147484624" r:id="rId14"/>
    <p:sldLayoutId id="2147484625" r:id="rId15"/>
    <p:sldLayoutId id="2147484626" r:id="rId16"/>
    <p:sldLayoutId id="2147484627" r:id="rId17"/>
    <p:sldLayoutId id="2147484628" r:id="rId18"/>
    <p:sldLayoutId id="2147484629" r:id="rId19"/>
    <p:sldLayoutId id="2147484630" r:id="rId20"/>
    <p:sldLayoutId id="2147484631" r:id="rId21"/>
    <p:sldLayoutId id="2147484632" r:id="rId22"/>
    <p:sldLayoutId id="2147484633" r:id="rId23"/>
    <p:sldLayoutId id="2147484634" r:id="rId24"/>
    <p:sldLayoutId id="2147484635" r:id="rId25"/>
    <p:sldLayoutId id="2147484636" r:id="rId26"/>
    <p:sldLayoutId id="2147484637" r:id="rId27"/>
    <p:sldLayoutId id="2147484638" r:id="rId28"/>
    <p:sldLayoutId id="2147484639" r:id="rId29"/>
    <p:sldLayoutId id="2147484640" r:id="rId30"/>
    <p:sldLayoutId id="2147484642" r:id="rId31"/>
    <p:sldLayoutId id="2147484643" r:id="rId32"/>
  </p:sldLayoutIdLst>
  <p:hf hdr="0"/>
  <p:txStyles>
    <p:titleStyle>
      <a:lvl1pPr algn="l" defTabSz="609585" rtl="0" eaLnBrk="1" latinLnBrk="0" hangingPunct="1">
        <a:spcBef>
          <a:spcPct val="0"/>
        </a:spcBef>
        <a:buNone/>
        <a:defRPr sz="2400" kern="1200">
          <a:solidFill>
            <a:schemeClr val="tx1"/>
          </a:solidFill>
          <a:latin typeface="Arial" charset="0"/>
          <a:ea typeface="Arial" charset="0"/>
          <a:cs typeface="Arial" charset="0"/>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b="0" kern="1200" cap="none" spc="0">
          <a:ln>
            <a:noFill/>
          </a:ln>
          <a:solidFill>
            <a:schemeClr val="tx1"/>
          </a:solidFill>
          <a:effectLst/>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chart" Target="../charts/char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chart" Target="../charts/chart16.xml"/></Relationships>
</file>

<file path=ppt/slides/_rels/slide1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chart" Target="../charts/chart19.xml"/></Relationships>
</file>

<file path=ppt/slides/_rels/slide1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chart" Target="../charts/chart21.xml"/></Relationships>
</file>

<file path=ppt/slides/_rels/slide1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3.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35.png"/></Relationships>
</file>

<file path=ppt/slides/_rels/slide20.xml.rels><?xml version="1.0" encoding="UTF-8" standalone="yes"?>
<Relationships xmlns="http://schemas.openxmlformats.org/package/2006/relationships"><Relationship Id="rId8" Type="http://schemas.openxmlformats.org/officeDocument/2006/relationships/chart" Target="../charts/chart28.xml"/><Relationship Id="rId3" Type="http://schemas.openxmlformats.org/officeDocument/2006/relationships/chart" Target="../charts/chart23.xml"/><Relationship Id="rId7" Type="http://schemas.openxmlformats.org/officeDocument/2006/relationships/chart" Target="../charts/chart27.xml"/><Relationship Id="rId2" Type="http://schemas.openxmlformats.org/officeDocument/2006/relationships/notesSlide" Target="../notesSlides/notesSlide18.xml"/><Relationship Id="rId1" Type="http://schemas.openxmlformats.org/officeDocument/2006/relationships/slideLayout" Target="../slideLayouts/slideLayout17.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1.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1.xml"/><Relationship Id="rId1" Type="http://schemas.openxmlformats.org/officeDocument/2006/relationships/slideLayout" Target="../slideLayouts/slideLayout17.xml"/><Relationship Id="rId4" Type="http://schemas.openxmlformats.org/officeDocument/2006/relationships/chart" Target="../charts/chart3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35.xml"/></Relationships>
</file>

<file path=ppt/slides/_rels/slide26.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chart" Target="../charts/chart4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chart" Target="../charts/chart47.xml"/></Relationships>
</file>

<file path=ppt/slides/_rels/slide37.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chart" Target="../charts/chart4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chart" Target="../charts/chart5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chart" Target="../charts/chart54.xml"/></Relationships>
</file>

<file path=ppt/slides/_rels/slide4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1" descr="orlink:ORRange2@Data!$B$49:$B$50€0€0€€0€0€0€0€€0"/>
          <p:cNvSpPr>
            <a:spLocks noGrp="1"/>
          </p:cNvSpPr>
          <p:nvPr>
            <p:ph type="ctrTitle"/>
          </p:nvPr>
        </p:nvSpPr>
        <p:spPr>
          <a:xfrm>
            <a:off x="267419" y="2157598"/>
            <a:ext cx="11548064" cy="1850062"/>
          </a:xfrm>
        </p:spPr>
        <p:txBody>
          <a:bodyPr/>
          <a:lstStyle/>
          <a:p>
            <a:r>
              <a:rPr lang="en-US" sz="4400" b="0" dirty="0"/>
              <a:t>OOH Consumer Insights &amp; Intent Q1 2022</a:t>
            </a:r>
            <a:br>
              <a:rPr lang="en-US" b="0" dirty="0"/>
            </a:br>
            <a:r>
              <a:rPr lang="en-US" sz="2000" b="0" dirty="0"/>
              <a:t>Opportunities: Local and Summer Travel, Seasonal Shopping, and the Automotive Category</a:t>
            </a:r>
            <a:endParaRPr lang="en-US" sz="2000" b="0" dirty="0">
              <a:latin typeface="Helvetica Light" panose="020B0403020202020204" pitchFamily="34" charset="0"/>
            </a:endParaRPr>
          </a:p>
        </p:txBody>
      </p:sp>
      <p:graphicFrame>
        <p:nvGraphicFramePr>
          <p:cNvPr id="6" name="Table-1"/>
          <p:cNvGraphicFramePr>
            <a:graphicFrameLocks noGrp="1"/>
          </p:cNvGraphicFramePr>
          <p:nvPr>
            <p:extLst>
              <p:ext uri="{D42A27DB-BD31-4B8C-83A1-F6EECF244321}">
                <p14:modId xmlns:p14="http://schemas.microsoft.com/office/powerpoint/2010/main" val="3286527013"/>
              </p:ext>
            </p:extLst>
          </p:nvPr>
        </p:nvGraphicFramePr>
        <p:xfrm>
          <a:off x="910884" y="4311144"/>
          <a:ext cx="3253563" cy="494453"/>
        </p:xfrm>
        <a:graphic>
          <a:graphicData uri="http://schemas.openxmlformats.org/drawingml/2006/table">
            <a:tbl>
              <a:tblPr firstRow="1" bandRow="1">
                <a:tableStyleId>{2D5ABB26-0587-4C30-8999-92F81FD0307C}</a:tableStyleId>
              </a:tblPr>
              <a:tblGrid>
                <a:gridCol w="3253563">
                  <a:extLst>
                    <a:ext uri="{9D8B030D-6E8A-4147-A177-3AD203B41FA5}">
                      <a16:colId xmlns:a16="http://schemas.microsoft.com/office/drawing/2014/main" val="20000"/>
                    </a:ext>
                  </a:extLst>
                </a:gridCol>
              </a:tblGrid>
              <a:tr h="494453">
                <a:tc>
                  <a:txBody>
                    <a:bodyPr/>
                    <a:lstStyle/>
                    <a:p>
                      <a:r>
                        <a:rPr lang="en-US" sz="2400" b="0" i="0" dirty="0">
                          <a:solidFill>
                            <a:schemeClr val="tx1"/>
                          </a:solidFill>
                          <a:latin typeface="+mj-lt"/>
                        </a:rPr>
                        <a:t>March 10, 2022</a:t>
                      </a:r>
                    </a:p>
                  </a:txBody>
                  <a:tcPr marL="121920" marR="121920" marT="60960" marB="60960" anchor="ctr"/>
                </a:tc>
                <a:extLst>
                  <a:ext uri="{0D108BD9-81ED-4DB2-BD59-A6C34878D82A}">
                    <a16:rowId xmlns:a16="http://schemas.microsoft.com/office/drawing/2014/main" val="10001"/>
                  </a:ext>
                </a:extLst>
              </a:tr>
            </a:tbl>
          </a:graphicData>
        </a:graphic>
      </p:graphicFrame>
      <p:pic>
        <p:nvPicPr>
          <p:cNvPr id="4" name="Picture 3" descr="A picture containing drawing&#10;&#10;Description automatically generated">
            <a:extLst>
              <a:ext uri="{FF2B5EF4-FFF2-40B4-BE49-F238E27FC236}">
                <a16:creationId xmlns:a16="http://schemas.microsoft.com/office/drawing/2014/main" id="{1269CC77-0E84-48DC-AD86-A337B9D166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4338" y="4929991"/>
            <a:ext cx="4446451" cy="1433238"/>
          </a:xfrm>
          <a:prstGeom prst="rect">
            <a:avLst/>
          </a:prstGeom>
        </p:spPr>
      </p:pic>
    </p:spTree>
    <p:extLst>
      <p:ext uri="{BB962C8B-B14F-4D97-AF65-F5344CB8AC3E}">
        <p14:creationId xmlns:p14="http://schemas.microsoft.com/office/powerpoint/2010/main" val="1654618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C04BEC48-C8E0-42A1-AA4B-4EB56DC5465C}"/>
              </a:ext>
            </a:extLst>
          </p:cNvPr>
          <p:cNvSpPr>
            <a:spLocks noGrp="1"/>
          </p:cNvSpPr>
          <p:nvPr>
            <p:ph type="body" sz="quarter" idx="11"/>
          </p:nvPr>
        </p:nvSpPr>
        <p:spPr/>
        <p:txBody>
          <a:bodyPr/>
          <a:lstStyle/>
          <a:p>
            <a:r>
              <a:rPr lang="en-US" dirty="0">
                <a:latin typeface="Helvetica" pitchFamily="2" charset="0"/>
              </a:rPr>
              <a:t>THE HARRIS POLL: COVID-19 IN THE U.S.</a:t>
            </a:r>
          </a:p>
          <a:p>
            <a:endParaRPr lang="en-US" dirty="0">
              <a:latin typeface="Helvetica" pitchFamily="2" charset="0"/>
            </a:endParaRPr>
          </a:p>
        </p:txBody>
      </p:sp>
      <p:sp>
        <p:nvSpPr>
          <p:cNvPr id="17" name="Title 16">
            <a:extLst>
              <a:ext uri="{FF2B5EF4-FFF2-40B4-BE49-F238E27FC236}">
                <a16:creationId xmlns:a16="http://schemas.microsoft.com/office/drawing/2014/main" id="{6C176E05-0398-426B-800D-DF8801080E62}"/>
              </a:ext>
            </a:extLst>
          </p:cNvPr>
          <p:cNvSpPr>
            <a:spLocks noGrp="1"/>
          </p:cNvSpPr>
          <p:nvPr>
            <p:ph type="title"/>
          </p:nvPr>
        </p:nvSpPr>
        <p:spPr>
          <a:xfrm>
            <a:off x="177449" y="518160"/>
            <a:ext cx="11610897" cy="814744"/>
          </a:xfrm>
        </p:spPr>
        <p:txBody>
          <a:bodyPr/>
          <a:lstStyle/>
          <a:p>
            <a:r>
              <a:rPr lang="en-US" sz="2400" b="1" dirty="0">
                <a:latin typeface="+mj-lt"/>
              </a:rPr>
              <a:t>Americans Just Want Their Life Back (Even if It’s Not the One From 2019)</a:t>
            </a:r>
          </a:p>
        </p:txBody>
      </p:sp>
      <p:sp>
        <p:nvSpPr>
          <p:cNvPr id="15" name="TextBox 14">
            <a:extLst>
              <a:ext uri="{FF2B5EF4-FFF2-40B4-BE49-F238E27FC236}">
                <a16:creationId xmlns:a16="http://schemas.microsoft.com/office/drawing/2014/main" id="{0649C4D2-101D-4548-8E85-AB5BB0F96619}"/>
              </a:ext>
            </a:extLst>
          </p:cNvPr>
          <p:cNvSpPr txBox="1"/>
          <p:nvPr/>
        </p:nvSpPr>
        <p:spPr>
          <a:xfrm>
            <a:off x="222049" y="6196375"/>
            <a:ext cx="9250263"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Source: Harris Poll COVID19 Tracker Wave 104 (2/18-2/20/22)</a:t>
            </a: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mn-cs"/>
              </a:rPr>
              <a:t>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mn-cs"/>
              </a:rPr>
              <a:t>BASE: GENERAL PUBLIC W104 (n=2033)</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FR05 How much would you say you miss each of the following during this time of virus-related restrictions?</a:t>
            </a:r>
          </a:p>
        </p:txBody>
      </p:sp>
      <p:sp>
        <p:nvSpPr>
          <p:cNvPr id="5" name="Rectangle 4">
            <a:extLst>
              <a:ext uri="{FF2B5EF4-FFF2-40B4-BE49-F238E27FC236}">
                <a16:creationId xmlns:a16="http://schemas.microsoft.com/office/drawing/2014/main" id="{30F68106-F21E-4DB4-BFC4-EE77574CB887}"/>
              </a:ext>
            </a:extLst>
          </p:cNvPr>
          <p:cNvSpPr/>
          <p:nvPr/>
        </p:nvSpPr>
        <p:spPr>
          <a:xfrm>
            <a:off x="2006245" y="1350596"/>
            <a:ext cx="9194069"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How much would you say you miss each of the following during this time of virus-related restrictions?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Arial" panose="020B0604020202020204"/>
                <a:ea typeface="+mn-ea"/>
                <a:cs typeface="+mn-cs"/>
              </a:rPr>
              <a:t>% A lot/Somewhat</a:t>
            </a:r>
          </a:p>
        </p:txBody>
      </p:sp>
      <p:graphicFrame>
        <p:nvGraphicFramePr>
          <p:cNvPr id="10" name="Chart 9">
            <a:extLst>
              <a:ext uri="{FF2B5EF4-FFF2-40B4-BE49-F238E27FC236}">
                <a16:creationId xmlns:a16="http://schemas.microsoft.com/office/drawing/2014/main" id="{15CA3DA6-2247-4CE4-94A2-E110E74D7C52}"/>
              </a:ext>
            </a:extLst>
          </p:cNvPr>
          <p:cNvGraphicFramePr/>
          <p:nvPr/>
        </p:nvGraphicFramePr>
        <p:xfrm>
          <a:off x="98512" y="1972545"/>
          <a:ext cx="8282810" cy="422383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Rounded Corners 13">
            <a:extLst>
              <a:ext uri="{FF2B5EF4-FFF2-40B4-BE49-F238E27FC236}">
                <a16:creationId xmlns:a16="http://schemas.microsoft.com/office/drawing/2014/main" id="{FFAC1D9B-831B-2441-A86F-B1410C59C8B0}"/>
              </a:ext>
            </a:extLst>
          </p:cNvPr>
          <p:cNvSpPr/>
          <p:nvPr/>
        </p:nvSpPr>
        <p:spPr>
          <a:xfrm>
            <a:off x="921174" y="4880819"/>
            <a:ext cx="5248275" cy="345597"/>
          </a:xfrm>
          <a:prstGeom prst="roundRect">
            <a:avLst/>
          </a:prstGeom>
          <a:noFill/>
          <a:ln w="19050">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Helvetica Light" panose="020B0403020202020204"/>
              <a:ea typeface="+mn-ea"/>
              <a:cs typeface="+mn-cs"/>
            </a:endParaRPr>
          </a:p>
        </p:txBody>
      </p:sp>
      <p:cxnSp>
        <p:nvCxnSpPr>
          <p:cNvPr id="11" name="Straight Arrow Connector 10">
            <a:extLst>
              <a:ext uri="{FF2B5EF4-FFF2-40B4-BE49-F238E27FC236}">
                <a16:creationId xmlns:a16="http://schemas.microsoft.com/office/drawing/2014/main" id="{B7CCC2EE-C9DE-4142-9C2A-F7F2BA4EC9B6}"/>
              </a:ext>
            </a:extLst>
          </p:cNvPr>
          <p:cNvCxnSpPr>
            <a:cxnSpLocks/>
          </p:cNvCxnSpPr>
          <p:nvPr/>
        </p:nvCxnSpPr>
        <p:spPr>
          <a:xfrm>
            <a:off x="6169449" y="5053888"/>
            <a:ext cx="662473" cy="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graphicFrame>
        <p:nvGraphicFramePr>
          <p:cNvPr id="12" name="Chart 11">
            <a:extLst>
              <a:ext uri="{FF2B5EF4-FFF2-40B4-BE49-F238E27FC236}">
                <a16:creationId xmlns:a16="http://schemas.microsoft.com/office/drawing/2014/main" id="{AA95926D-E524-4396-8FFF-73F9ECEAADBC}"/>
              </a:ext>
            </a:extLst>
          </p:cNvPr>
          <p:cNvGraphicFramePr/>
          <p:nvPr/>
        </p:nvGraphicFramePr>
        <p:xfrm>
          <a:off x="6992111" y="2493082"/>
          <a:ext cx="4603344" cy="3300984"/>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8BC5B176-9057-4117-8151-20C497884289}"/>
              </a:ext>
            </a:extLst>
          </p:cNvPr>
          <p:cNvSpPr txBox="1"/>
          <p:nvPr/>
        </p:nvSpPr>
        <p:spPr>
          <a:xfrm>
            <a:off x="7868209" y="2205680"/>
            <a:ext cx="3208206" cy="30777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 Flying</a:t>
            </a:r>
          </a:p>
        </p:txBody>
      </p:sp>
    </p:spTree>
    <p:extLst>
      <p:ext uri="{BB962C8B-B14F-4D97-AF65-F5344CB8AC3E}">
        <p14:creationId xmlns:p14="http://schemas.microsoft.com/office/powerpoint/2010/main" val="1220736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3FA3BD3D-B495-41FA-A9E1-49DBF8401B2D}"/>
              </a:ext>
            </a:extLst>
          </p:cNvPr>
          <p:cNvGraphicFramePr/>
          <p:nvPr/>
        </p:nvGraphicFramePr>
        <p:xfrm>
          <a:off x="575240" y="1585477"/>
          <a:ext cx="9250262" cy="4887283"/>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 Placeholder 18">
            <a:extLst>
              <a:ext uri="{FF2B5EF4-FFF2-40B4-BE49-F238E27FC236}">
                <a16:creationId xmlns:a16="http://schemas.microsoft.com/office/drawing/2014/main" id="{C04BEC48-C8E0-42A1-AA4B-4EB56DC5465C}"/>
              </a:ext>
            </a:extLst>
          </p:cNvPr>
          <p:cNvSpPr>
            <a:spLocks noGrp="1"/>
          </p:cNvSpPr>
          <p:nvPr>
            <p:ph type="body" sz="quarter" idx="11"/>
          </p:nvPr>
        </p:nvSpPr>
        <p:spPr/>
        <p:txBody>
          <a:bodyPr/>
          <a:lstStyle/>
          <a:p>
            <a:r>
              <a:rPr lang="en-US" dirty="0">
                <a:latin typeface="Helvetica" pitchFamily="2" charset="0"/>
              </a:rPr>
              <a:t>THE HARRIS POLL: COVID-19 IN THE U.S.</a:t>
            </a:r>
          </a:p>
          <a:p>
            <a:endParaRPr lang="en-US" dirty="0">
              <a:latin typeface="Helvetica" pitchFamily="2" charset="0"/>
            </a:endParaRPr>
          </a:p>
        </p:txBody>
      </p:sp>
      <p:sp>
        <p:nvSpPr>
          <p:cNvPr id="17" name="Title 16">
            <a:extLst>
              <a:ext uri="{FF2B5EF4-FFF2-40B4-BE49-F238E27FC236}">
                <a16:creationId xmlns:a16="http://schemas.microsoft.com/office/drawing/2014/main" id="{6C176E05-0398-426B-800D-DF8801080E62}"/>
              </a:ext>
            </a:extLst>
          </p:cNvPr>
          <p:cNvSpPr>
            <a:spLocks noGrp="1"/>
          </p:cNvSpPr>
          <p:nvPr>
            <p:ph type="title"/>
          </p:nvPr>
        </p:nvSpPr>
        <p:spPr>
          <a:xfrm>
            <a:off x="177448" y="518160"/>
            <a:ext cx="12116152" cy="814744"/>
          </a:xfrm>
        </p:spPr>
        <p:txBody>
          <a:bodyPr/>
          <a:lstStyle/>
          <a:p>
            <a:r>
              <a:rPr lang="en-US" sz="2400" b="1" dirty="0"/>
              <a:t>Restless Americans Planning Travel Vacations and Entertainment Experiences</a:t>
            </a:r>
            <a:endParaRPr lang="en-US" sz="2400" b="1" dirty="0">
              <a:latin typeface="+mj-lt"/>
            </a:endParaRPr>
          </a:p>
        </p:txBody>
      </p:sp>
      <p:sp>
        <p:nvSpPr>
          <p:cNvPr id="15" name="TextBox 14">
            <a:extLst>
              <a:ext uri="{FF2B5EF4-FFF2-40B4-BE49-F238E27FC236}">
                <a16:creationId xmlns:a16="http://schemas.microsoft.com/office/drawing/2014/main" id="{0649C4D2-101D-4548-8E85-AB5BB0F96619}"/>
              </a:ext>
            </a:extLst>
          </p:cNvPr>
          <p:cNvSpPr txBox="1"/>
          <p:nvPr/>
        </p:nvSpPr>
        <p:spPr>
          <a:xfrm>
            <a:off x="177445" y="6193500"/>
            <a:ext cx="9250262"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Source: Harris Poll COVID19 Tracker Wave 104 (2/18-2/20/22)</a:t>
            </a: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mn-cs"/>
              </a:rPr>
              <a:t>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mn-cs"/>
              </a:rPr>
              <a:t>BASE: GENERAL PUBLIC W104 (n=2033)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REV01a. Which of the following items are you planning to purchase once things return to normal? Please select all that apply.</a:t>
            </a:r>
          </a:p>
        </p:txBody>
      </p:sp>
      <p:sp>
        <p:nvSpPr>
          <p:cNvPr id="14" name="Rectangle 13">
            <a:extLst>
              <a:ext uri="{FF2B5EF4-FFF2-40B4-BE49-F238E27FC236}">
                <a16:creationId xmlns:a16="http://schemas.microsoft.com/office/drawing/2014/main" id="{B4706932-BD8E-4CA5-B711-01D154DC7C82}"/>
              </a:ext>
            </a:extLst>
          </p:cNvPr>
          <p:cNvSpPr/>
          <p:nvPr/>
        </p:nvSpPr>
        <p:spPr>
          <a:xfrm>
            <a:off x="2092138" y="1245219"/>
            <a:ext cx="800772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Which of the following items are you planning to purchase once things return to normal? Please select all that apply.</a:t>
            </a:r>
          </a:p>
        </p:txBody>
      </p:sp>
      <p:sp>
        <p:nvSpPr>
          <p:cNvPr id="3" name="TextBox 2">
            <a:extLst>
              <a:ext uri="{FF2B5EF4-FFF2-40B4-BE49-F238E27FC236}">
                <a16:creationId xmlns:a16="http://schemas.microsoft.com/office/drawing/2014/main" id="{7E5AC56F-02A9-6343-AE4F-84E150FA33C9}"/>
              </a:ext>
            </a:extLst>
          </p:cNvPr>
          <p:cNvSpPr txBox="1"/>
          <p:nvPr/>
        </p:nvSpPr>
        <p:spPr>
          <a:xfrm>
            <a:off x="9225408" y="1783396"/>
            <a:ext cx="199577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CF9C"/>
                </a:solidFill>
                <a:effectLst/>
                <a:uLnTx/>
                <a:uFillTx/>
                <a:latin typeface="Arial" panose="020B0604020202020204"/>
                <a:ea typeface="+mn-ea"/>
                <a:cs typeface="+mn-cs"/>
              </a:rPr>
              <a:t>+4%-pts </a:t>
            </a:r>
            <a:r>
              <a:rPr kumimoji="0" lang="en-US" sz="1100" b="1" i="0" u="none" strike="noStrike" kern="1200" cap="none" spc="0" normalizeH="0" baseline="0" noProof="0" dirty="0">
                <a:ln>
                  <a:noFill/>
                </a:ln>
                <a:solidFill>
                  <a:srgbClr val="000000"/>
                </a:solidFill>
                <a:effectLst/>
                <a:uLnTx/>
                <a:uFillTx/>
                <a:latin typeface="Arial" panose="020B0604020202020204"/>
                <a:ea typeface="+mn-ea"/>
                <a:cs typeface="+mn-cs"/>
              </a:rPr>
              <a:t>since 11/2021</a:t>
            </a:r>
          </a:p>
        </p:txBody>
      </p:sp>
      <p:sp>
        <p:nvSpPr>
          <p:cNvPr id="8" name="TextBox 7">
            <a:extLst>
              <a:ext uri="{FF2B5EF4-FFF2-40B4-BE49-F238E27FC236}">
                <a16:creationId xmlns:a16="http://schemas.microsoft.com/office/drawing/2014/main" id="{84843186-B492-4007-812C-3F560DCCD4F3}"/>
              </a:ext>
            </a:extLst>
          </p:cNvPr>
          <p:cNvSpPr txBox="1"/>
          <p:nvPr/>
        </p:nvSpPr>
        <p:spPr>
          <a:xfrm>
            <a:off x="9101972" y="2032918"/>
            <a:ext cx="199577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CF9C"/>
                </a:solidFill>
                <a:effectLst/>
                <a:uLnTx/>
                <a:uFillTx/>
                <a:latin typeface="Arial" panose="020B0604020202020204"/>
                <a:ea typeface="+mn-ea"/>
                <a:cs typeface="+mn-cs"/>
              </a:rPr>
              <a:t>+4%-pts </a:t>
            </a:r>
            <a:r>
              <a:rPr kumimoji="0" lang="en-US" sz="1100" b="1" i="0" u="none" strike="noStrike" kern="1200" cap="none" spc="0" normalizeH="0" baseline="0" noProof="0" dirty="0">
                <a:ln>
                  <a:noFill/>
                </a:ln>
                <a:solidFill>
                  <a:srgbClr val="000000"/>
                </a:solidFill>
                <a:effectLst/>
                <a:uLnTx/>
                <a:uFillTx/>
                <a:latin typeface="Arial" panose="020B0604020202020204"/>
                <a:ea typeface="+mn-ea"/>
                <a:cs typeface="+mn-cs"/>
              </a:rPr>
              <a:t>since </a:t>
            </a:r>
            <a:r>
              <a:rPr lang="en-US" sz="1100" b="1" dirty="0">
                <a:solidFill>
                  <a:srgbClr val="000000"/>
                </a:solidFill>
                <a:latin typeface="Arial" panose="020B0604020202020204"/>
              </a:rPr>
              <a:t>11</a:t>
            </a:r>
            <a:r>
              <a:rPr kumimoji="0" lang="en-US" sz="1100" b="1" i="0" u="none" strike="noStrike" kern="1200" cap="none" spc="0" normalizeH="0" baseline="0" noProof="0" dirty="0">
                <a:ln>
                  <a:noFill/>
                </a:ln>
                <a:solidFill>
                  <a:srgbClr val="000000"/>
                </a:solidFill>
                <a:effectLst/>
                <a:uLnTx/>
                <a:uFillTx/>
                <a:latin typeface="Arial" panose="020B0604020202020204"/>
                <a:ea typeface="+mn-ea"/>
                <a:cs typeface="+mn-cs"/>
              </a:rPr>
              <a:t>/2021</a:t>
            </a:r>
          </a:p>
        </p:txBody>
      </p:sp>
    </p:spTree>
    <p:extLst>
      <p:ext uri="{BB962C8B-B14F-4D97-AF65-F5344CB8AC3E}">
        <p14:creationId xmlns:p14="http://schemas.microsoft.com/office/powerpoint/2010/main" val="2496311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4F93CA4A-C773-48B9-BEC1-079DDC151B0C}"/>
              </a:ext>
            </a:extLst>
          </p:cNvPr>
          <p:cNvGraphicFramePr/>
          <p:nvPr/>
        </p:nvGraphicFramePr>
        <p:xfrm>
          <a:off x="265473" y="2237673"/>
          <a:ext cx="4957520" cy="368521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Placeholder 1">
            <a:extLst>
              <a:ext uri="{FF2B5EF4-FFF2-40B4-BE49-F238E27FC236}">
                <a16:creationId xmlns:a16="http://schemas.microsoft.com/office/drawing/2014/main" id="{B40CBB08-CEC6-4CE4-87F5-4B065A5A3498}"/>
              </a:ext>
            </a:extLst>
          </p:cNvPr>
          <p:cNvSpPr>
            <a:spLocks noGrp="1"/>
          </p:cNvSpPr>
          <p:nvPr>
            <p:ph type="body" sz="quarter" idx="11"/>
          </p:nvPr>
        </p:nvSpPr>
        <p:spPr/>
        <p:txBody>
          <a:bodyPr/>
          <a:lstStyle/>
          <a:p>
            <a:r>
              <a:rPr lang="en-US" b="1" dirty="0">
                <a:latin typeface="Helvetica" pitchFamily="2" charset="0"/>
              </a:rPr>
              <a:t>THE HARRIS POLL: COVID-19 IN THE U.S.</a:t>
            </a:r>
          </a:p>
          <a:p>
            <a:endParaRPr lang="en-US" b="1" dirty="0">
              <a:latin typeface="Helvetica" pitchFamily="2" charset="0"/>
            </a:endParaRPr>
          </a:p>
        </p:txBody>
      </p:sp>
      <p:sp>
        <p:nvSpPr>
          <p:cNvPr id="3" name="Title 2">
            <a:extLst>
              <a:ext uri="{FF2B5EF4-FFF2-40B4-BE49-F238E27FC236}">
                <a16:creationId xmlns:a16="http://schemas.microsoft.com/office/drawing/2014/main" id="{D92A48B7-E107-4C04-8944-86440B0088D7}"/>
              </a:ext>
            </a:extLst>
          </p:cNvPr>
          <p:cNvSpPr>
            <a:spLocks noGrp="1"/>
          </p:cNvSpPr>
          <p:nvPr>
            <p:ph type="title"/>
          </p:nvPr>
        </p:nvSpPr>
        <p:spPr>
          <a:xfrm>
            <a:off x="177449" y="518160"/>
            <a:ext cx="12309191" cy="433739"/>
          </a:xfrm>
        </p:spPr>
        <p:txBody>
          <a:bodyPr/>
          <a:lstStyle/>
          <a:p>
            <a:r>
              <a:rPr lang="en-US" b="1" dirty="0">
                <a:latin typeface="Arial" panose="020B0604020202020204" pitchFamily="34" charset="0"/>
                <a:cs typeface="Arial" panose="020B0604020202020204" pitchFamily="34" charset="0"/>
              </a:rPr>
              <a:t>Republicans, Millennials, and Men Are Ready for Mask Mandates to Expire</a:t>
            </a:r>
            <a:endParaRPr lang="en-US" sz="1800" b="1"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D69C1D9A-59D6-C24E-960F-909CAC0B3E3F}"/>
              </a:ext>
            </a:extLst>
          </p:cNvPr>
          <p:cNvSpPr txBox="1"/>
          <p:nvPr/>
        </p:nvSpPr>
        <p:spPr>
          <a:xfrm>
            <a:off x="1844040" y="1342286"/>
            <a:ext cx="850392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Recently, many states have begun lifting their indoor mask mandates for businesses and schools. How much do you agree or disagree that it’s the right time to lift indoor mask mandates?</a:t>
            </a:r>
            <a:endParaRPr kumimoji="0" lang="en-US" sz="1400" b="1" i="1"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02E9CF4E-4517-48FE-B88A-C9CB2C9B31C9}"/>
              </a:ext>
            </a:extLst>
          </p:cNvPr>
          <p:cNvSpPr txBox="1"/>
          <p:nvPr/>
        </p:nvSpPr>
        <p:spPr>
          <a:xfrm>
            <a:off x="4121824" y="2305843"/>
            <a:ext cx="172132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0CC38"/>
                </a:solidFill>
                <a:effectLst/>
                <a:uLnTx/>
                <a:uFillTx/>
                <a:latin typeface="Helvetica" panose="020B0604020202020204" pitchFamily="34" charset="0"/>
                <a:ea typeface="+mn-ea"/>
                <a:cs typeface="Helvetica" panose="020B0604020202020204" pitchFamily="34" charset="0"/>
              </a:rPr>
              <a:t>55%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Agree</a:t>
            </a:r>
          </a:p>
        </p:txBody>
      </p:sp>
      <p:sp>
        <p:nvSpPr>
          <p:cNvPr id="12" name="TextBox 11">
            <a:extLst>
              <a:ext uri="{FF2B5EF4-FFF2-40B4-BE49-F238E27FC236}">
                <a16:creationId xmlns:a16="http://schemas.microsoft.com/office/drawing/2014/main" id="{40647D1A-E69A-4980-AE10-746A18831DC3}"/>
              </a:ext>
            </a:extLst>
          </p:cNvPr>
          <p:cNvSpPr txBox="1"/>
          <p:nvPr/>
        </p:nvSpPr>
        <p:spPr>
          <a:xfrm>
            <a:off x="4121824" y="4381458"/>
            <a:ext cx="203257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6"/>
                </a:solidFill>
                <a:effectLst/>
                <a:uLnTx/>
                <a:uFillTx/>
                <a:latin typeface="Helvetica" panose="020B0604020202020204" pitchFamily="34" charset="0"/>
                <a:ea typeface="+mn-ea"/>
                <a:cs typeface="Helvetica" panose="020B0604020202020204" pitchFamily="34" charset="0"/>
              </a:rPr>
              <a:t>45%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Disagree</a:t>
            </a:r>
          </a:p>
        </p:txBody>
      </p:sp>
      <p:graphicFrame>
        <p:nvGraphicFramePr>
          <p:cNvPr id="13" name="Chart 12">
            <a:extLst>
              <a:ext uri="{FF2B5EF4-FFF2-40B4-BE49-F238E27FC236}">
                <a16:creationId xmlns:a16="http://schemas.microsoft.com/office/drawing/2014/main" id="{B7D18130-BE5D-46B9-B7E7-097D5C193DC8}"/>
              </a:ext>
            </a:extLst>
          </p:cNvPr>
          <p:cNvGraphicFramePr/>
          <p:nvPr/>
        </p:nvGraphicFramePr>
        <p:xfrm>
          <a:off x="6273447" y="2218416"/>
          <a:ext cx="4957521" cy="3285350"/>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0F437940-7441-43F4-92F6-582DBA0D3343}"/>
              </a:ext>
            </a:extLst>
          </p:cNvPr>
          <p:cNvSpPr txBox="1"/>
          <p:nvPr/>
        </p:nvSpPr>
        <p:spPr>
          <a:xfrm>
            <a:off x="7833548" y="2023350"/>
            <a:ext cx="2166872" cy="30777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Helvetica" pitchFamily="2" charset="0"/>
                <a:ea typeface="+mn-ea"/>
                <a:cs typeface="+mn-cs"/>
              </a:rPr>
              <a:t>% Agree</a:t>
            </a:r>
          </a:p>
        </p:txBody>
      </p:sp>
      <p:sp>
        <p:nvSpPr>
          <p:cNvPr id="21" name="Right Brace 20">
            <a:extLst>
              <a:ext uri="{FF2B5EF4-FFF2-40B4-BE49-F238E27FC236}">
                <a16:creationId xmlns:a16="http://schemas.microsoft.com/office/drawing/2014/main" id="{1CD32230-8CC4-45A7-93AE-3081A52D41EC}"/>
              </a:ext>
            </a:extLst>
          </p:cNvPr>
          <p:cNvSpPr/>
          <p:nvPr/>
        </p:nvSpPr>
        <p:spPr>
          <a:xfrm>
            <a:off x="4984677" y="2256811"/>
            <a:ext cx="577926" cy="2007279"/>
          </a:xfrm>
          <a:prstGeom prst="rightBrace">
            <a:avLst/>
          </a:prstGeom>
          <a:noFill/>
          <a:ln>
            <a:solidFill>
              <a:schemeClr val="accent5"/>
            </a:solidFill>
          </a:ln>
          <a:effectLst/>
        </p:spPr>
        <p:style>
          <a:lnRef idx="2">
            <a:schemeClr val="accent2"/>
          </a:lnRef>
          <a:fillRef idx="0">
            <a:schemeClr val="accent2"/>
          </a:fillRef>
          <a:effectRef idx="1">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19EDB"/>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A5DA6B91-B9B9-4C70-94B8-7FE43A531FF5}"/>
              </a:ext>
            </a:extLst>
          </p:cNvPr>
          <p:cNvSpPr txBox="1"/>
          <p:nvPr/>
        </p:nvSpPr>
        <p:spPr>
          <a:xfrm>
            <a:off x="177443" y="6180274"/>
            <a:ext cx="11691095"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Source: Harris Poll COVID19 Tracker Wave 103 (2/11-2/13/22)</a:t>
            </a: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mn-cs"/>
              </a:rPr>
              <a:t>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mn-cs"/>
              </a:rPr>
              <a:t>BASE: GENERAL PUBLIC W103 (n=2019)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MW01. Recently, many states have begun lifting their indoor mask mandates for businesses and schools. How much do you agree or disagree that it’s the right time to lift indoor mask mandates?</a:t>
            </a:r>
          </a:p>
        </p:txBody>
      </p:sp>
      <p:pic>
        <p:nvPicPr>
          <p:cNvPr id="1026" name="Picture 2" descr="Axios Expands Local Coverage to Eight New Cities">
            <a:extLst>
              <a:ext uri="{FF2B5EF4-FFF2-40B4-BE49-F238E27FC236}">
                <a16:creationId xmlns:a16="http://schemas.microsoft.com/office/drawing/2014/main" id="{A3DF1BBA-AF7F-42B4-A426-4E7950BEAB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1969" y="5698832"/>
            <a:ext cx="1994807" cy="5070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424AB85-E7F0-42AD-8FF0-B4A679322107}"/>
              </a:ext>
            </a:extLst>
          </p:cNvPr>
          <p:cNvPicPr>
            <a:picLocks noChangeAspect="1"/>
          </p:cNvPicPr>
          <p:nvPr/>
        </p:nvPicPr>
        <p:blipFill>
          <a:blip r:embed="rId6"/>
          <a:stretch>
            <a:fillRect/>
          </a:stretch>
        </p:blipFill>
        <p:spPr>
          <a:xfrm>
            <a:off x="8793593" y="5724025"/>
            <a:ext cx="2373888" cy="456626"/>
          </a:xfrm>
          <a:prstGeom prst="rect">
            <a:avLst/>
          </a:prstGeom>
        </p:spPr>
      </p:pic>
    </p:spTree>
    <p:extLst>
      <p:ext uri="{BB962C8B-B14F-4D97-AF65-F5344CB8AC3E}">
        <p14:creationId xmlns:p14="http://schemas.microsoft.com/office/powerpoint/2010/main" val="3909670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4F93CA4A-C773-48B9-BEC1-079DDC151B0C}"/>
              </a:ext>
            </a:extLst>
          </p:cNvPr>
          <p:cNvGraphicFramePr/>
          <p:nvPr/>
        </p:nvGraphicFramePr>
        <p:xfrm>
          <a:off x="265473" y="2237673"/>
          <a:ext cx="4957520" cy="368521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Placeholder 1">
            <a:extLst>
              <a:ext uri="{FF2B5EF4-FFF2-40B4-BE49-F238E27FC236}">
                <a16:creationId xmlns:a16="http://schemas.microsoft.com/office/drawing/2014/main" id="{B40CBB08-CEC6-4CE4-87F5-4B065A5A3498}"/>
              </a:ext>
            </a:extLst>
          </p:cNvPr>
          <p:cNvSpPr>
            <a:spLocks noGrp="1"/>
          </p:cNvSpPr>
          <p:nvPr>
            <p:ph type="body" sz="quarter" idx="11"/>
          </p:nvPr>
        </p:nvSpPr>
        <p:spPr/>
        <p:txBody>
          <a:bodyPr/>
          <a:lstStyle/>
          <a:p>
            <a:r>
              <a:rPr lang="en-US" b="1" dirty="0">
                <a:latin typeface="Helvetica" pitchFamily="2" charset="0"/>
              </a:rPr>
              <a:t>THE HARRIS POLL: COVID-19 IN THE U.S.</a:t>
            </a:r>
          </a:p>
          <a:p>
            <a:endParaRPr lang="en-US" b="1" dirty="0">
              <a:latin typeface="Helvetica" pitchFamily="2" charset="0"/>
            </a:endParaRPr>
          </a:p>
        </p:txBody>
      </p:sp>
      <p:sp>
        <p:nvSpPr>
          <p:cNvPr id="3" name="Title 2">
            <a:extLst>
              <a:ext uri="{FF2B5EF4-FFF2-40B4-BE49-F238E27FC236}">
                <a16:creationId xmlns:a16="http://schemas.microsoft.com/office/drawing/2014/main" id="{D92A48B7-E107-4C04-8944-86440B0088D7}"/>
              </a:ext>
            </a:extLst>
          </p:cNvPr>
          <p:cNvSpPr>
            <a:spLocks noGrp="1"/>
          </p:cNvSpPr>
          <p:nvPr>
            <p:ph type="title"/>
          </p:nvPr>
        </p:nvSpPr>
        <p:spPr>
          <a:xfrm>
            <a:off x="177449" y="518160"/>
            <a:ext cx="12309191" cy="433739"/>
          </a:xfrm>
        </p:spPr>
        <p:txBody>
          <a:bodyPr/>
          <a:lstStyle/>
          <a:p>
            <a:r>
              <a:rPr lang="en-US" b="1" dirty="0">
                <a:latin typeface="Arial" panose="020B0604020202020204" pitchFamily="34" charset="0"/>
                <a:cs typeface="Arial" panose="020B0604020202020204" pitchFamily="34" charset="0"/>
              </a:rPr>
              <a:t>Even with Mandates Lifting, a Majority Are Likely to Keep Their Masks on Indoors</a:t>
            </a:r>
            <a:br>
              <a:rPr lang="en-US" b="1" dirty="0">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Democrats, BIPOC, and Younger Americans Most Likely </a:t>
            </a:r>
            <a:endParaRPr lang="en-US" b="1"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D69C1D9A-59D6-C24E-960F-909CAC0B3E3F}"/>
              </a:ext>
            </a:extLst>
          </p:cNvPr>
          <p:cNvSpPr txBox="1"/>
          <p:nvPr/>
        </p:nvSpPr>
        <p:spPr>
          <a:xfrm>
            <a:off x="1470660" y="1395247"/>
            <a:ext cx="925068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How likely are you to keep wearing a mask now that indoor mask mandates are ending?</a:t>
            </a:r>
          </a:p>
        </p:txBody>
      </p:sp>
      <p:sp>
        <p:nvSpPr>
          <p:cNvPr id="8" name="TextBox 7">
            <a:extLst>
              <a:ext uri="{FF2B5EF4-FFF2-40B4-BE49-F238E27FC236}">
                <a16:creationId xmlns:a16="http://schemas.microsoft.com/office/drawing/2014/main" id="{02E9CF4E-4517-48FE-B88A-C9CB2C9B31C9}"/>
              </a:ext>
            </a:extLst>
          </p:cNvPr>
          <p:cNvSpPr txBox="1"/>
          <p:nvPr/>
        </p:nvSpPr>
        <p:spPr>
          <a:xfrm>
            <a:off x="4121824" y="2305843"/>
            <a:ext cx="172132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CF9C"/>
                </a:solidFill>
                <a:effectLst/>
                <a:uLnTx/>
                <a:uFillTx/>
                <a:latin typeface="Helvetica" panose="020B0604020202020204" pitchFamily="34" charset="0"/>
                <a:ea typeface="+mn-ea"/>
                <a:cs typeface="Helvetica" panose="020B0604020202020204" pitchFamily="34" charset="0"/>
              </a:rPr>
              <a:t>69%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Likely</a:t>
            </a:r>
          </a:p>
        </p:txBody>
      </p:sp>
      <p:sp>
        <p:nvSpPr>
          <p:cNvPr id="12" name="TextBox 11">
            <a:extLst>
              <a:ext uri="{FF2B5EF4-FFF2-40B4-BE49-F238E27FC236}">
                <a16:creationId xmlns:a16="http://schemas.microsoft.com/office/drawing/2014/main" id="{40647D1A-E69A-4980-AE10-746A18831DC3}"/>
              </a:ext>
            </a:extLst>
          </p:cNvPr>
          <p:cNvSpPr txBox="1"/>
          <p:nvPr/>
        </p:nvSpPr>
        <p:spPr>
          <a:xfrm>
            <a:off x="4121824" y="4839895"/>
            <a:ext cx="203257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939598"/>
                </a:solidFill>
                <a:effectLst/>
                <a:uLnTx/>
                <a:uFillTx/>
                <a:latin typeface="Helvetica" panose="020B0604020202020204" pitchFamily="34" charset="0"/>
                <a:ea typeface="+mn-ea"/>
                <a:cs typeface="Helvetica" panose="020B0604020202020204" pitchFamily="34" charset="0"/>
              </a:rPr>
              <a:t>31%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Unlikely</a:t>
            </a:r>
          </a:p>
        </p:txBody>
      </p:sp>
      <p:graphicFrame>
        <p:nvGraphicFramePr>
          <p:cNvPr id="13" name="Chart 12">
            <a:extLst>
              <a:ext uri="{FF2B5EF4-FFF2-40B4-BE49-F238E27FC236}">
                <a16:creationId xmlns:a16="http://schemas.microsoft.com/office/drawing/2014/main" id="{B7D18130-BE5D-46B9-B7E7-097D5C193DC8}"/>
              </a:ext>
            </a:extLst>
          </p:cNvPr>
          <p:cNvGraphicFramePr/>
          <p:nvPr/>
        </p:nvGraphicFramePr>
        <p:xfrm>
          <a:off x="6519392" y="2531240"/>
          <a:ext cx="4957520" cy="3318132"/>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0F437940-7441-43F4-92F6-582DBA0D3343}"/>
              </a:ext>
            </a:extLst>
          </p:cNvPr>
          <p:cNvSpPr txBox="1"/>
          <p:nvPr/>
        </p:nvSpPr>
        <p:spPr>
          <a:xfrm>
            <a:off x="7914716" y="2234036"/>
            <a:ext cx="2166872" cy="30777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Helvetica" pitchFamily="2" charset="0"/>
                <a:ea typeface="+mn-ea"/>
                <a:cs typeface="+mn-cs"/>
              </a:rPr>
              <a:t>% Likely</a:t>
            </a:r>
          </a:p>
        </p:txBody>
      </p:sp>
      <p:sp>
        <p:nvSpPr>
          <p:cNvPr id="21" name="Right Brace 20">
            <a:extLst>
              <a:ext uri="{FF2B5EF4-FFF2-40B4-BE49-F238E27FC236}">
                <a16:creationId xmlns:a16="http://schemas.microsoft.com/office/drawing/2014/main" id="{1CD32230-8CC4-45A7-93AE-3081A52D41EC}"/>
              </a:ext>
            </a:extLst>
          </p:cNvPr>
          <p:cNvSpPr/>
          <p:nvPr/>
        </p:nvSpPr>
        <p:spPr>
          <a:xfrm>
            <a:off x="4984677" y="2256810"/>
            <a:ext cx="577926" cy="2511133"/>
          </a:xfrm>
          <a:prstGeom prst="rightBrace">
            <a:avLst/>
          </a:prstGeom>
          <a:noFill/>
          <a:ln>
            <a:solidFill>
              <a:schemeClr val="accent1"/>
            </a:solidFill>
          </a:ln>
          <a:effectLst/>
        </p:spPr>
        <p:style>
          <a:lnRef idx="2">
            <a:schemeClr val="accent2"/>
          </a:lnRef>
          <a:fillRef idx="0">
            <a:schemeClr val="accent2"/>
          </a:fillRef>
          <a:effectRef idx="1">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19EDB"/>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801B64DE-4261-4711-BD28-EB10447C5687}"/>
              </a:ext>
            </a:extLst>
          </p:cNvPr>
          <p:cNvSpPr txBox="1"/>
          <p:nvPr/>
        </p:nvSpPr>
        <p:spPr>
          <a:xfrm>
            <a:off x="177443" y="6180274"/>
            <a:ext cx="11691095"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Source: Harris Poll COVID19 Tracker Wave 103 (2/11-2/13/22)</a:t>
            </a: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mn-cs"/>
              </a:rPr>
              <a:t>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mn-cs"/>
              </a:rPr>
              <a:t>BASE: GENERAL PUBLIC W103 (n=2019)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MW02. How likely are you to keep wearing a mask now that indoor mask mandates are ending?</a:t>
            </a:r>
          </a:p>
        </p:txBody>
      </p:sp>
    </p:spTree>
    <p:extLst>
      <p:ext uri="{BB962C8B-B14F-4D97-AF65-F5344CB8AC3E}">
        <p14:creationId xmlns:p14="http://schemas.microsoft.com/office/powerpoint/2010/main" val="3405404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F5B4206C-BE51-4863-A82A-248AC970B553}"/>
              </a:ext>
            </a:extLst>
          </p:cNvPr>
          <p:cNvGraphicFramePr/>
          <p:nvPr/>
        </p:nvGraphicFramePr>
        <p:xfrm>
          <a:off x="0" y="2108718"/>
          <a:ext cx="11528223" cy="47492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6AA5953E-023F-41B8-82FE-124A3C77237D}"/>
              </a:ext>
            </a:extLst>
          </p:cNvPr>
          <p:cNvGraphicFramePr/>
          <p:nvPr/>
        </p:nvGraphicFramePr>
        <p:xfrm>
          <a:off x="177443" y="1870098"/>
          <a:ext cx="11528223" cy="2125578"/>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 Placeholder 18">
            <a:extLst>
              <a:ext uri="{FF2B5EF4-FFF2-40B4-BE49-F238E27FC236}">
                <a16:creationId xmlns:a16="http://schemas.microsoft.com/office/drawing/2014/main" id="{C04BEC48-C8E0-42A1-AA4B-4EB56DC5465C}"/>
              </a:ext>
            </a:extLst>
          </p:cNvPr>
          <p:cNvSpPr>
            <a:spLocks noGrp="1"/>
          </p:cNvSpPr>
          <p:nvPr>
            <p:ph type="body" sz="quarter" idx="11"/>
          </p:nvPr>
        </p:nvSpPr>
        <p:spPr/>
        <p:txBody>
          <a:bodyPr/>
          <a:lstStyle/>
          <a:p>
            <a:r>
              <a:rPr lang="en-US" dirty="0"/>
              <a:t>THE HARRIS POLL: COVID-19 IN THE U.S.</a:t>
            </a:r>
          </a:p>
          <a:p>
            <a:endParaRPr lang="en-US" dirty="0"/>
          </a:p>
        </p:txBody>
      </p:sp>
      <p:sp>
        <p:nvSpPr>
          <p:cNvPr id="17" name="Title 16">
            <a:extLst>
              <a:ext uri="{FF2B5EF4-FFF2-40B4-BE49-F238E27FC236}">
                <a16:creationId xmlns:a16="http://schemas.microsoft.com/office/drawing/2014/main" id="{6C176E05-0398-426B-800D-DF8801080E62}"/>
              </a:ext>
            </a:extLst>
          </p:cNvPr>
          <p:cNvSpPr>
            <a:spLocks noGrp="1"/>
          </p:cNvSpPr>
          <p:nvPr>
            <p:ph type="title"/>
          </p:nvPr>
        </p:nvSpPr>
        <p:spPr>
          <a:xfrm>
            <a:off x="177448" y="518160"/>
            <a:ext cx="12116152" cy="814744"/>
          </a:xfrm>
        </p:spPr>
        <p:txBody>
          <a:bodyPr/>
          <a:lstStyle/>
          <a:p>
            <a:r>
              <a:rPr lang="en-US" sz="2400" b="1" dirty="0"/>
              <a:t>Those Ready to Drop their Masks Are Tired, Vaccinated, and Over COVID-19</a:t>
            </a:r>
            <a:endParaRPr lang="en-US" sz="2400" b="1" dirty="0">
              <a:latin typeface="+mj-lt"/>
            </a:endParaRPr>
          </a:p>
        </p:txBody>
      </p:sp>
      <p:sp>
        <p:nvSpPr>
          <p:cNvPr id="14" name="Rectangle 13">
            <a:extLst>
              <a:ext uri="{FF2B5EF4-FFF2-40B4-BE49-F238E27FC236}">
                <a16:creationId xmlns:a16="http://schemas.microsoft.com/office/drawing/2014/main" id="{B4706932-BD8E-4CA5-B711-01D154DC7C82}"/>
              </a:ext>
            </a:extLst>
          </p:cNvPr>
          <p:cNvSpPr/>
          <p:nvPr/>
        </p:nvSpPr>
        <p:spPr>
          <a:xfrm>
            <a:off x="1386840" y="1346878"/>
            <a:ext cx="996696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Why are you unlikely to wear a mask now that states are lifting mask mandates? Please select all that apply.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Arial" panose="020B0604020202020204"/>
                <a:ea typeface="+mn-ea"/>
                <a:cs typeface="+mn-cs"/>
              </a:rPr>
              <a:t>Among those unlikely to wear their masks now</a:t>
            </a:r>
          </a:p>
        </p:txBody>
      </p:sp>
      <p:sp>
        <p:nvSpPr>
          <p:cNvPr id="7" name="TextBox 6">
            <a:extLst>
              <a:ext uri="{FF2B5EF4-FFF2-40B4-BE49-F238E27FC236}">
                <a16:creationId xmlns:a16="http://schemas.microsoft.com/office/drawing/2014/main" id="{FFC7F6AA-5278-4481-A005-C146FB3279E9}"/>
              </a:ext>
            </a:extLst>
          </p:cNvPr>
          <p:cNvSpPr txBox="1"/>
          <p:nvPr/>
        </p:nvSpPr>
        <p:spPr>
          <a:xfrm>
            <a:off x="177443" y="6180274"/>
            <a:ext cx="11691095"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Source: Harris Poll COVID19 Tracker Wave 103 (2/11-2/13/22)</a:t>
            </a: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mn-cs"/>
              </a:rPr>
              <a:t>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mn-cs"/>
              </a:rPr>
              <a:t>BASE: DROPPING MASKS W103 (n=647)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MW03. Why are you unlikely to wear a mask now that states are lifting mask mandates? Please select all that apply.</a:t>
            </a:r>
          </a:p>
        </p:txBody>
      </p:sp>
    </p:spTree>
    <p:extLst>
      <p:ext uri="{BB962C8B-B14F-4D97-AF65-F5344CB8AC3E}">
        <p14:creationId xmlns:p14="http://schemas.microsoft.com/office/powerpoint/2010/main" val="2156757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F5B4206C-BE51-4863-A82A-248AC970B553}"/>
              </a:ext>
            </a:extLst>
          </p:cNvPr>
          <p:cNvGraphicFramePr/>
          <p:nvPr/>
        </p:nvGraphicFramePr>
        <p:xfrm>
          <a:off x="0" y="2108718"/>
          <a:ext cx="11528223" cy="47492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6AA5953E-023F-41B8-82FE-124A3C77237D}"/>
              </a:ext>
            </a:extLst>
          </p:cNvPr>
          <p:cNvGraphicFramePr/>
          <p:nvPr/>
        </p:nvGraphicFramePr>
        <p:xfrm>
          <a:off x="177443" y="1646554"/>
          <a:ext cx="11528223" cy="2125578"/>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 Placeholder 18">
            <a:extLst>
              <a:ext uri="{FF2B5EF4-FFF2-40B4-BE49-F238E27FC236}">
                <a16:creationId xmlns:a16="http://schemas.microsoft.com/office/drawing/2014/main" id="{C04BEC48-C8E0-42A1-AA4B-4EB56DC5465C}"/>
              </a:ext>
            </a:extLst>
          </p:cNvPr>
          <p:cNvSpPr>
            <a:spLocks noGrp="1"/>
          </p:cNvSpPr>
          <p:nvPr>
            <p:ph type="body" sz="quarter" idx="11"/>
          </p:nvPr>
        </p:nvSpPr>
        <p:spPr/>
        <p:txBody>
          <a:bodyPr/>
          <a:lstStyle/>
          <a:p>
            <a:r>
              <a:rPr lang="en-US" dirty="0"/>
              <a:t>THE HARRIS POLL: COVID-19 IN THE U.S.</a:t>
            </a:r>
          </a:p>
          <a:p>
            <a:endParaRPr lang="en-US" dirty="0"/>
          </a:p>
        </p:txBody>
      </p:sp>
      <p:sp>
        <p:nvSpPr>
          <p:cNvPr id="17" name="Title 16">
            <a:extLst>
              <a:ext uri="{FF2B5EF4-FFF2-40B4-BE49-F238E27FC236}">
                <a16:creationId xmlns:a16="http://schemas.microsoft.com/office/drawing/2014/main" id="{6C176E05-0398-426B-800D-DF8801080E62}"/>
              </a:ext>
            </a:extLst>
          </p:cNvPr>
          <p:cNvSpPr>
            <a:spLocks noGrp="1"/>
          </p:cNvSpPr>
          <p:nvPr>
            <p:ph type="title"/>
          </p:nvPr>
        </p:nvSpPr>
        <p:spPr>
          <a:xfrm>
            <a:off x="177448" y="518160"/>
            <a:ext cx="12116152" cy="814744"/>
          </a:xfrm>
        </p:spPr>
        <p:txBody>
          <a:bodyPr/>
          <a:lstStyle/>
          <a:p>
            <a:r>
              <a:rPr lang="en-US" sz="2400" b="1">
                <a:latin typeface="+mj-lt"/>
              </a:rPr>
              <a:t>Peer Pressure: A Quarter will Keep Masking if Friends, Family, &amp; Public Still Do</a:t>
            </a:r>
            <a:endParaRPr lang="en-US" sz="2400" b="1" dirty="0">
              <a:latin typeface="+mj-lt"/>
            </a:endParaRPr>
          </a:p>
        </p:txBody>
      </p:sp>
      <p:sp>
        <p:nvSpPr>
          <p:cNvPr id="14" name="Rectangle 13">
            <a:extLst>
              <a:ext uri="{FF2B5EF4-FFF2-40B4-BE49-F238E27FC236}">
                <a16:creationId xmlns:a16="http://schemas.microsoft.com/office/drawing/2014/main" id="{B4706932-BD8E-4CA5-B711-01D154DC7C82}"/>
              </a:ext>
            </a:extLst>
          </p:cNvPr>
          <p:cNvSpPr/>
          <p:nvPr/>
        </p:nvSpPr>
        <p:spPr>
          <a:xfrm>
            <a:off x="883920" y="1312869"/>
            <a:ext cx="1042416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Why are you likely to keep wearing a mask now that states are lifting mask mandates? Please select all that apply.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Arial" panose="020B0604020202020204"/>
                <a:ea typeface="+mn-ea"/>
                <a:cs typeface="+mn-cs"/>
              </a:rPr>
              <a:t>Among those </a:t>
            </a:r>
            <a:r>
              <a:rPr lang="en-US" sz="1400" b="1" i="1" dirty="0">
                <a:solidFill>
                  <a:srgbClr val="000000"/>
                </a:solidFill>
                <a:latin typeface="Arial" panose="020B0604020202020204"/>
              </a:rPr>
              <a:t>likely to keep their mask</a:t>
            </a:r>
            <a:endParaRPr kumimoji="0" lang="en-US" sz="1400" b="1" i="1"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FFC7F6AA-5278-4481-A005-C146FB3279E9}"/>
              </a:ext>
            </a:extLst>
          </p:cNvPr>
          <p:cNvSpPr txBox="1"/>
          <p:nvPr/>
        </p:nvSpPr>
        <p:spPr>
          <a:xfrm>
            <a:off x="177443" y="6180274"/>
            <a:ext cx="11691095"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Source: Harris Poll COVID19 Tracker Wave 103 (2/11-2/13/22)</a:t>
            </a: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mn-cs"/>
              </a:rPr>
              <a:t>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mn-cs"/>
              </a:rPr>
              <a:t>BASE: KEEPING MASKS W103 (n=1372)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MW04. Why are you likely to keep wearing a mask now that states are lifting mask mandates? Please select all that apply.</a:t>
            </a:r>
          </a:p>
        </p:txBody>
      </p:sp>
    </p:spTree>
    <p:extLst>
      <p:ext uri="{BB962C8B-B14F-4D97-AF65-F5344CB8AC3E}">
        <p14:creationId xmlns:p14="http://schemas.microsoft.com/office/powerpoint/2010/main" val="3190339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22">
            <a:extLst>
              <a:ext uri="{FF2B5EF4-FFF2-40B4-BE49-F238E27FC236}">
                <a16:creationId xmlns:a16="http://schemas.microsoft.com/office/drawing/2014/main" id="{91C593D3-C553-4BAA-BC5F-711F0173A841}"/>
              </a:ext>
            </a:extLst>
          </p:cNvPr>
          <p:cNvGraphicFramePr/>
          <p:nvPr/>
        </p:nvGraphicFramePr>
        <p:xfrm>
          <a:off x="460864" y="1872602"/>
          <a:ext cx="11731136" cy="4010373"/>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 Placeholder 18">
            <a:extLst>
              <a:ext uri="{FF2B5EF4-FFF2-40B4-BE49-F238E27FC236}">
                <a16:creationId xmlns:a16="http://schemas.microsoft.com/office/drawing/2014/main" id="{C04BEC48-C8E0-42A1-AA4B-4EB56DC5465C}"/>
              </a:ext>
            </a:extLst>
          </p:cNvPr>
          <p:cNvSpPr>
            <a:spLocks noGrp="1"/>
          </p:cNvSpPr>
          <p:nvPr>
            <p:ph type="body" sz="quarter" idx="11"/>
          </p:nvPr>
        </p:nvSpPr>
        <p:spPr/>
        <p:txBody>
          <a:bodyPr/>
          <a:lstStyle/>
          <a:p>
            <a:r>
              <a:rPr lang="en-US" dirty="0"/>
              <a:t>THE HARRIS POLL: COVID-19 IN THE U.S.</a:t>
            </a:r>
          </a:p>
          <a:p>
            <a:endParaRPr lang="en-US" dirty="0"/>
          </a:p>
        </p:txBody>
      </p:sp>
      <p:sp>
        <p:nvSpPr>
          <p:cNvPr id="17" name="Title 16">
            <a:extLst>
              <a:ext uri="{FF2B5EF4-FFF2-40B4-BE49-F238E27FC236}">
                <a16:creationId xmlns:a16="http://schemas.microsoft.com/office/drawing/2014/main" id="{6C176E05-0398-426B-800D-DF8801080E62}"/>
              </a:ext>
            </a:extLst>
          </p:cNvPr>
          <p:cNvSpPr>
            <a:spLocks noGrp="1"/>
          </p:cNvSpPr>
          <p:nvPr>
            <p:ph type="title"/>
          </p:nvPr>
        </p:nvSpPr>
        <p:spPr>
          <a:xfrm>
            <a:off x="177448" y="518160"/>
            <a:ext cx="12014552" cy="725013"/>
          </a:xfrm>
        </p:spPr>
        <p:txBody>
          <a:bodyPr/>
          <a:lstStyle/>
          <a:p>
            <a:r>
              <a:rPr lang="en-US" sz="2400" b="1" dirty="0">
                <a:latin typeface="+mj-lt"/>
              </a:rPr>
              <a:t>Americans Fear Lifting Mandates Will Lead to New Variants and Higher Risks</a:t>
            </a:r>
            <a:endParaRPr lang="en-US" sz="1800" b="1" dirty="0">
              <a:latin typeface="+mj-lt"/>
            </a:endParaRPr>
          </a:p>
        </p:txBody>
      </p:sp>
      <p:sp>
        <p:nvSpPr>
          <p:cNvPr id="20" name="TextBox 19">
            <a:extLst>
              <a:ext uri="{FF2B5EF4-FFF2-40B4-BE49-F238E27FC236}">
                <a16:creationId xmlns:a16="http://schemas.microsoft.com/office/drawing/2014/main" id="{7C73C39B-9792-4BD8-8290-BFE2C00A0466}"/>
              </a:ext>
            </a:extLst>
          </p:cNvPr>
          <p:cNvSpPr txBox="1"/>
          <p:nvPr/>
        </p:nvSpPr>
        <p:spPr>
          <a:xfrm>
            <a:off x="2774586" y="1296277"/>
            <a:ext cx="664282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How concerned are you about the following statements now that states are lifting indoor mask mandates?</a:t>
            </a:r>
            <a:endParaRPr kumimoji="0" lang="en-US" sz="1400" b="1" i="1"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6D280FBE-8B47-48C5-BA44-E28562B94662}"/>
              </a:ext>
            </a:extLst>
          </p:cNvPr>
          <p:cNvSpPr txBox="1"/>
          <p:nvPr/>
        </p:nvSpPr>
        <p:spPr>
          <a:xfrm>
            <a:off x="177443" y="6180274"/>
            <a:ext cx="11691095"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Source: Harris Poll COVID19 Tracker Wave 103 (2/11-2/13/22)</a:t>
            </a: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mn-cs"/>
              </a:rPr>
              <a:t>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mn-cs"/>
              </a:rPr>
              <a:t>BASE: GENERAL PUBLIC W103 (n=2019)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MW05. How concerned are you about the following statements now that states are lifting indoor mask mandates?</a:t>
            </a:r>
          </a:p>
        </p:txBody>
      </p:sp>
      <p:grpSp>
        <p:nvGrpSpPr>
          <p:cNvPr id="10" name="Group 9">
            <a:extLst>
              <a:ext uri="{FF2B5EF4-FFF2-40B4-BE49-F238E27FC236}">
                <a16:creationId xmlns:a16="http://schemas.microsoft.com/office/drawing/2014/main" id="{B6168AAA-B9A5-4577-9C52-D051A92B4056}"/>
              </a:ext>
            </a:extLst>
          </p:cNvPr>
          <p:cNvGrpSpPr/>
          <p:nvPr/>
        </p:nvGrpSpPr>
        <p:grpSpPr>
          <a:xfrm>
            <a:off x="10076769" y="3780920"/>
            <a:ext cx="2217640" cy="504480"/>
            <a:chOff x="10541351" y="2493941"/>
            <a:chExt cx="2217640" cy="504480"/>
          </a:xfrm>
        </p:grpSpPr>
        <p:sp>
          <p:nvSpPr>
            <p:cNvPr id="12" name="TextBox 11">
              <a:extLst>
                <a:ext uri="{FF2B5EF4-FFF2-40B4-BE49-F238E27FC236}">
                  <a16:creationId xmlns:a16="http://schemas.microsoft.com/office/drawing/2014/main" id="{E67635F5-33A6-4A2B-B15F-492AFAA4A80D}"/>
                </a:ext>
              </a:extLst>
            </p:cNvPr>
            <p:cNvSpPr txBox="1"/>
            <p:nvPr/>
          </p:nvSpPr>
          <p:spPr>
            <a:xfrm>
              <a:off x="10615915" y="2530737"/>
              <a:ext cx="2143076" cy="415498"/>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chemeClr val="accent2"/>
                  </a:solidFill>
                  <a:effectLst/>
                  <a:uLnTx/>
                  <a:uFillTx/>
                  <a:latin typeface="Arial" panose="020B0604020202020204"/>
                  <a:ea typeface="+mn-ea"/>
                  <a:cs typeface="+mn-cs"/>
                </a:rPr>
                <a:t>76% </a:t>
              </a:r>
              <a:r>
                <a:rPr kumimoji="0" lang="en-US" sz="1050" b="1" i="0" u="none" strike="noStrike" kern="1200" cap="none" spc="0" normalizeH="0" baseline="0" noProof="0" dirty="0">
                  <a:ln>
                    <a:noFill/>
                  </a:ln>
                  <a:solidFill>
                    <a:srgbClr val="000000"/>
                  </a:solidFill>
                  <a:effectLst/>
                  <a:uLnTx/>
                  <a:uFillTx/>
                  <a:latin typeface="Arial" panose="020B0604020202020204"/>
                  <a:ea typeface="+mn-ea"/>
                  <a:cs typeface="+mn-cs"/>
                </a:rPr>
                <a:t>Vaccinated</a:t>
              </a:r>
            </a:p>
            <a:p>
              <a:pPr>
                <a:defRPr/>
              </a:pPr>
              <a:r>
                <a:rPr kumimoji="0" lang="en-US" sz="1050" b="1" i="0" u="none" strike="noStrike" kern="1200" cap="none" spc="0" normalizeH="0" baseline="0" noProof="0" dirty="0">
                  <a:ln>
                    <a:noFill/>
                  </a:ln>
                  <a:solidFill>
                    <a:schemeClr val="accent2"/>
                  </a:solidFill>
                  <a:effectLst/>
                  <a:uLnTx/>
                  <a:uFillTx/>
                  <a:latin typeface="Arial" panose="020B0604020202020204"/>
                  <a:ea typeface="+mn-ea"/>
                  <a:cs typeface="+mn-cs"/>
                </a:rPr>
                <a:t>59% </a:t>
              </a:r>
              <a:r>
                <a:rPr kumimoji="0" lang="en-US" sz="1050" b="1" i="0" u="none" strike="noStrike" kern="1200" cap="none" spc="0" normalizeH="0" baseline="0" noProof="0" dirty="0">
                  <a:ln>
                    <a:noFill/>
                  </a:ln>
                  <a:solidFill>
                    <a:srgbClr val="000000"/>
                  </a:solidFill>
                  <a:effectLst/>
                  <a:uLnTx/>
                  <a:uFillTx/>
                  <a:latin typeface="Arial" panose="020B0604020202020204"/>
                  <a:ea typeface="+mn-ea"/>
                  <a:cs typeface="+mn-cs"/>
                </a:rPr>
                <a:t>Unvaccinated</a:t>
              </a:r>
            </a:p>
          </p:txBody>
        </p:sp>
        <p:sp>
          <p:nvSpPr>
            <p:cNvPr id="13" name="Right Brace 12">
              <a:extLst>
                <a:ext uri="{FF2B5EF4-FFF2-40B4-BE49-F238E27FC236}">
                  <a16:creationId xmlns:a16="http://schemas.microsoft.com/office/drawing/2014/main" id="{544AED6F-7346-4307-A355-33029203D01C}"/>
                </a:ext>
              </a:extLst>
            </p:cNvPr>
            <p:cNvSpPr/>
            <p:nvPr/>
          </p:nvSpPr>
          <p:spPr>
            <a:xfrm>
              <a:off x="10541351" y="2493941"/>
              <a:ext cx="74564" cy="504480"/>
            </a:xfrm>
            <a:prstGeom prst="rightBrace">
              <a:avLst/>
            </a:prstGeom>
            <a:noFill/>
            <a:ln>
              <a:solidFill>
                <a:schemeClr val="accent2"/>
              </a:solidFill>
            </a:ln>
            <a:effectLst/>
          </p:spPr>
          <p:style>
            <a:lnRef idx="2">
              <a:schemeClr val="accent2"/>
            </a:lnRef>
            <a:fillRef idx="0">
              <a:schemeClr val="accent2"/>
            </a:fillRef>
            <a:effectRef idx="1">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8769"/>
                </a:solidFill>
                <a:effectLst/>
                <a:uLnTx/>
                <a:uFillTx/>
                <a:latin typeface="Arial" panose="020B0604020202020204"/>
                <a:ea typeface="+mn-ea"/>
                <a:cs typeface="+mn-cs"/>
              </a:endParaRPr>
            </a:p>
          </p:txBody>
        </p:sp>
      </p:grpSp>
      <p:grpSp>
        <p:nvGrpSpPr>
          <p:cNvPr id="14" name="Group 13">
            <a:extLst>
              <a:ext uri="{FF2B5EF4-FFF2-40B4-BE49-F238E27FC236}">
                <a16:creationId xmlns:a16="http://schemas.microsoft.com/office/drawing/2014/main" id="{B9BB6918-87A6-4BF1-AF9E-028AB42C588C}"/>
              </a:ext>
            </a:extLst>
          </p:cNvPr>
          <p:cNvGrpSpPr/>
          <p:nvPr/>
        </p:nvGrpSpPr>
        <p:grpSpPr>
          <a:xfrm>
            <a:off x="10076769" y="2357158"/>
            <a:ext cx="2217640" cy="504480"/>
            <a:chOff x="10541351" y="2493941"/>
            <a:chExt cx="2217640" cy="504480"/>
          </a:xfrm>
        </p:grpSpPr>
        <p:sp>
          <p:nvSpPr>
            <p:cNvPr id="15" name="TextBox 14">
              <a:extLst>
                <a:ext uri="{FF2B5EF4-FFF2-40B4-BE49-F238E27FC236}">
                  <a16:creationId xmlns:a16="http://schemas.microsoft.com/office/drawing/2014/main" id="{B08CAA60-801B-4AD7-886D-53AED29FE1E6}"/>
                </a:ext>
              </a:extLst>
            </p:cNvPr>
            <p:cNvSpPr txBox="1"/>
            <p:nvPr/>
          </p:nvSpPr>
          <p:spPr>
            <a:xfrm>
              <a:off x="10615915" y="2530737"/>
              <a:ext cx="2143076" cy="43088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accent2"/>
                  </a:solidFill>
                  <a:latin typeface="Arial" panose="020B0604020202020204"/>
                </a:rPr>
                <a:t>79</a:t>
              </a:r>
              <a:r>
                <a:rPr kumimoji="0" lang="en-US" sz="1050" b="1" i="0" u="none" strike="noStrike" kern="1200" cap="none" spc="0" normalizeH="0" baseline="0" noProof="0" dirty="0">
                  <a:ln>
                    <a:noFill/>
                  </a:ln>
                  <a:solidFill>
                    <a:schemeClr val="accent2"/>
                  </a:solidFill>
                  <a:effectLst/>
                  <a:uLnTx/>
                  <a:uFillTx/>
                  <a:latin typeface="Arial" panose="020B0604020202020204"/>
                  <a:ea typeface="+mn-ea"/>
                  <a:cs typeface="+mn-cs"/>
                </a:rPr>
                <a:t>% </a:t>
              </a:r>
              <a:r>
                <a:rPr kumimoji="0" lang="en-US" sz="1050" b="1" i="0" u="none" strike="noStrike" kern="1200" cap="none" spc="0" normalizeH="0" baseline="0" noProof="0" dirty="0">
                  <a:ln>
                    <a:noFill/>
                  </a:ln>
                  <a:solidFill>
                    <a:srgbClr val="000000"/>
                  </a:solidFill>
                  <a:effectLst/>
                  <a:uLnTx/>
                  <a:uFillTx/>
                  <a:latin typeface="Arial" panose="020B0604020202020204"/>
                  <a:ea typeface="+mn-ea"/>
                  <a:cs typeface="+mn-cs"/>
                </a:rPr>
                <a:t>Vaccinated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chemeClr val="accent2"/>
                  </a:solidFill>
                  <a:effectLst/>
                  <a:uLnTx/>
                  <a:uFillTx/>
                  <a:latin typeface="Arial" panose="020B0604020202020204"/>
                  <a:ea typeface="+mn-ea"/>
                  <a:cs typeface="+mn-cs"/>
                </a:rPr>
                <a:t>58% </a:t>
              </a:r>
              <a:r>
                <a:rPr kumimoji="0" lang="en-US" sz="1050" b="1" i="0" u="none" strike="noStrike" kern="1200" cap="none" spc="0" normalizeH="0" baseline="0" noProof="0" dirty="0">
                  <a:ln>
                    <a:noFill/>
                  </a:ln>
                  <a:solidFill>
                    <a:srgbClr val="000000"/>
                  </a:solidFill>
                  <a:effectLst/>
                  <a:uLnTx/>
                  <a:uFillTx/>
                  <a:latin typeface="Arial" panose="020B0604020202020204"/>
                  <a:ea typeface="+mn-ea"/>
                  <a:cs typeface="+mn-cs"/>
                </a:rPr>
                <a:t>Unvaccinated</a:t>
              </a:r>
            </a:p>
          </p:txBody>
        </p:sp>
        <p:sp>
          <p:nvSpPr>
            <p:cNvPr id="16" name="Right Brace 15">
              <a:extLst>
                <a:ext uri="{FF2B5EF4-FFF2-40B4-BE49-F238E27FC236}">
                  <a16:creationId xmlns:a16="http://schemas.microsoft.com/office/drawing/2014/main" id="{B10CB6DA-EE03-4258-9F67-6BD733FE5B72}"/>
                </a:ext>
              </a:extLst>
            </p:cNvPr>
            <p:cNvSpPr/>
            <p:nvPr/>
          </p:nvSpPr>
          <p:spPr>
            <a:xfrm>
              <a:off x="10541351" y="2493941"/>
              <a:ext cx="74564" cy="504480"/>
            </a:xfrm>
            <a:prstGeom prst="rightBrace">
              <a:avLst/>
            </a:prstGeom>
            <a:noFill/>
            <a:ln>
              <a:solidFill>
                <a:schemeClr val="accent2"/>
              </a:solidFill>
            </a:ln>
            <a:effectLst/>
          </p:spPr>
          <p:style>
            <a:lnRef idx="2">
              <a:schemeClr val="accent2"/>
            </a:lnRef>
            <a:fillRef idx="0">
              <a:schemeClr val="accent2"/>
            </a:fillRef>
            <a:effectRef idx="1">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8769"/>
                </a:solidFill>
                <a:effectLst/>
                <a:uLnTx/>
                <a:uFillTx/>
                <a:latin typeface="Arial" panose="020B0604020202020204"/>
                <a:ea typeface="+mn-ea"/>
                <a:cs typeface="+mn-cs"/>
              </a:endParaRPr>
            </a:p>
          </p:txBody>
        </p:sp>
      </p:grpSp>
      <p:grpSp>
        <p:nvGrpSpPr>
          <p:cNvPr id="18" name="Group 17">
            <a:extLst>
              <a:ext uri="{FF2B5EF4-FFF2-40B4-BE49-F238E27FC236}">
                <a16:creationId xmlns:a16="http://schemas.microsoft.com/office/drawing/2014/main" id="{EEE2E0B4-2685-4718-82B2-1419FC42B1BF}"/>
              </a:ext>
            </a:extLst>
          </p:cNvPr>
          <p:cNvGrpSpPr/>
          <p:nvPr/>
        </p:nvGrpSpPr>
        <p:grpSpPr>
          <a:xfrm>
            <a:off x="10114051" y="4545902"/>
            <a:ext cx="2217640" cy="504480"/>
            <a:chOff x="10541351" y="2493941"/>
            <a:chExt cx="2217640" cy="504480"/>
          </a:xfrm>
        </p:grpSpPr>
        <p:sp>
          <p:nvSpPr>
            <p:cNvPr id="21" name="TextBox 20">
              <a:extLst>
                <a:ext uri="{FF2B5EF4-FFF2-40B4-BE49-F238E27FC236}">
                  <a16:creationId xmlns:a16="http://schemas.microsoft.com/office/drawing/2014/main" id="{BD371355-9993-464B-B214-6955C5302914}"/>
                </a:ext>
              </a:extLst>
            </p:cNvPr>
            <p:cNvSpPr txBox="1"/>
            <p:nvPr/>
          </p:nvSpPr>
          <p:spPr>
            <a:xfrm>
              <a:off x="10615915" y="2530737"/>
              <a:ext cx="2143076" cy="43088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chemeClr val="accent2"/>
                  </a:solidFill>
                  <a:effectLst/>
                  <a:uLnTx/>
                  <a:uFillTx/>
                  <a:latin typeface="Arial" panose="020B0604020202020204"/>
                  <a:ea typeface="+mn-ea"/>
                  <a:cs typeface="+mn-cs"/>
                </a:rPr>
                <a:t>73% </a:t>
              </a:r>
              <a:r>
                <a:rPr kumimoji="0" lang="en-US" sz="1050" b="1" i="0" u="none" strike="noStrike" kern="1200" cap="none" spc="0" normalizeH="0" baseline="0" noProof="0" dirty="0">
                  <a:ln>
                    <a:noFill/>
                  </a:ln>
                  <a:solidFill>
                    <a:srgbClr val="000000"/>
                  </a:solidFill>
                  <a:effectLst/>
                  <a:uLnTx/>
                  <a:uFillTx/>
                  <a:latin typeface="Arial" panose="020B0604020202020204"/>
                  <a:ea typeface="+mn-ea"/>
                  <a:cs typeface="+mn-cs"/>
                </a:rPr>
                <a:t>Vaccinated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chemeClr val="accent2"/>
                  </a:solidFill>
                  <a:effectLst/>
                  <a:uLnTx/>
                  <a:uFillTx/>
                  <a:latin typeface="Arial" panose="020B0604020202020204"/>
                  <a:ea typeface="+mn-ea"/>
                  <a:cs typeface="+mn-cs"/>
                </a:rPr>
                <a:t>55% </a:t>
              </a:r>
              <a:r>
                <a:rPr kumimoji="0" lang="en-US" sz="1050" b="1" i="0" u="none" strike="noStrike" kern="1200" cap="none" spc="0" normalizeH="0" baseline="0" noProof="0" dirty="0">
                  <a:ln>
                    <a:noFill/>
                  </a:ln>
                  <a:solidFill>
                    <a:srgbClr val="000000"/>
                  </a:solidFill>
                  <a:effectLst/>
                  <a:uLnTx/>
                  <a:uFillTx/>
                  <a:latin typeface="Arial" panose="020B0604020202020204"/>
                  <a:ea typeface="+mn-ea"/>
                  <a:cs typeface="+mn-cs"/>
                </a:rPr>
                <a:t>Unvaccinated</a:t>
              </a:r>
            </a:p>
          </p:txBody>
        </p:sp>
        <p:sp>
          <p:nvSpPr>
            <p:cNvPr id="22" name="Right Brace 21">
              <a:extLst>
                <a:ext uri="{FF2B5EF4-FFF2-40B4-BE49-F238E27FC236}">
                  <a16:creationId xmlns:a16="http://schemas.microsoft.com/office/drawing/2014/main" id="{E800E94F-6C48-41C7-8BB7-917F474591FC}"/>
                </a:ext>
              </a:extLst>
            </p:cNvPr>
            <p:cNvSpPr/>
            <p:nvPr/>
          </p:nvSpPr>
          <p:spPr>
            <a:xfrm>
              <a:off x="10541351" y="2493941"/>
              <a:ext cx="74564" cy="504480"/>
            </a:xfrm>
            <a:prstGeom prst="rightBrace">
              <a:avLst/>
            </a:prstGeom>
            <a:noFill/>
            <a:ln>
              <a:solidFill>
                <a:schemeClr val="accent2"/>
              </a:solidFill>
            </a:ln>
            <a:effectLst/>
          </p:spPr>
          <p:style>
            <a:lnRef idx="2">
              <a:schemeClr val="accent2"/>
            </a:lnRef>
            <a:fillRef idx="0">
              <a:schemeClr val="accent2"/>
            </a:fillRef>
            <a:effectRef idx="1">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8769"/>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2844337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4F93CA4A-C773-48B9-BEC1-079DDC151B0C}"/>
              </a:ext>
            </a:extLst>
          </p:cNvPr>
          <p:cNvGraphicFramePr/>
          <p:nvPr/>
        </p:nvGraphicFramePr>
        <p:xfrm>
          <a:off x="265473" y="2237673"/>
          <a:ext cx="4957520" cy="368521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Placeholder 1">
            <a:extLst>
              <a:ext uri="{FF2B5EF4-FFF2-40B4-BE49-F238E27FC236}">
                <a16:creationId xmlns:a16="http://schemas.microsoft.com/office/drawing/2014/main" id="{B40CBB08-CEC6-4CE4-87F5-4B065A5A3498}"/>
              </a:ext>
            </a:extLst>
          </p:cNvPr>
          <p:cNvSpPr>
            <a:spLocks noGrp="1"/>
          </p:cNvSpPr>
          <p:nvPr>
            <p:ph type="body" sz="quarter" idx="11"/>
          </p:nvPr>
        </p:nvSpPr>
        <p:spPr/>
        <p:txBody>
          <a:bodyPr/>
          <a:lstStyle/>
          <a:p>
            <a:r>
              <a:rPr lang="en-US" b="1" dirty="0">
                <a:latin typeface="Helvetica" pitchFamily="2" charset="0"/>
              </a:rPr>
              <a:t>THE HARRIS POLL: COVID-19 IN THE U.S.</a:t>
            </a:r>
          </a:p>
          <a:p>
            <a:endParaRPr lang="en-US" b="1" dirty="0">
              <a:latin typeface="Helvetica" pitchFamily="2" charset="0"/>
            </a:endParaRPr>
          </a:p>
        </p:txBody>
      </p:sp>
      <p:sp>
        <p:nvSpPr>
          <p:cNvPr id="3" name="Title 2">
            <a:extLst>
              <a:ext uri="{FF2B5EF4-FFF2-40B4-BE49-F238E27FC236}">
                <a16:creationId xmlns:a16="http://schemas.microsoft.com/office/drawing/2014/main" id="{D92A48B7-E107-4C04-8944-86440B0088D7}"/>
              </a:ext>
            </a:extLst>
          </p:cNvPr>
          <p:cNvSpPr>
            <a:spLocks noGrp="1"/>
          </p:cNvSpPr>
          <p:nvPr>
            <p:ph type="title"/>
          </p:nvPr>
        </p:nvSpPr>
        <p:spPr>
          <a:xfrm>
            <a:off x="177449" y="518160"/>
            <a:ext cx="12224757" cy="433739"/>
          </a:xfrm>
        </p:spPr>
        <p:txBody>
          <a:bodyPr/>
          <a:lstStyle/>
          <a:p>
            <a:r>
              <a:rPr lang="en-US" b="1">
                <a:latin typeface="Arial" panose="020B0604020202020204" pitchFamily="34" charset="0"/>
                <a:cs typeface="Arial" panose="020B0604020202020204" pitchFamily="34" charset="0"/>
              </a:rPr>
              <a:t>Majority of Americans Still Following COVID Guidelines Three Years In</a:t>
            </a:r>
            <a:endParaRPr lang="en-US" sz="1800" b="1"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D69C1D9A-59D6-C24E-960F-909CAC0B3E3F}"/>
              </a:ext>
            </a:extLst>
          </p:cNvPr>
          <p:cNvSpPr txBox="1"/>
          <p:nvPr/>
        </p:nvSpPr>
        <p:spPr>
          <a:xfrm>
            <a:off x="2392680" y="1550255"/>
            <a:ext cx="740664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In general, how much of the safety guidelines for COVID-19 have you been following?</a:t>
            </a:r>
            <a:endParaRPr kumimoji="0" lang="en-US" sz="1400" b="1" i="1"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02E9CF4E-4517-48FE-B88A-C9CB2C9B31C9}"/>
              </a:ext>
            </a:extLst>
          </p:cNvPr>
          <p:cNvSpPr txBox="1"/>
          <p:nvPr/>
        </p:nvSpPr>
        <p:spPr>
          <a:xfrm>
            <a:off x="4121824" y="2305843"/>
            <a:ext cx="1721328"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19EDB"/>
                </a:solidFill>
                <a:effectLst/>
                <a:uLnTx/>
                <a:uFillTx/>
                <a:latin typeface="Helvetica" panose="020B0604020202020204" pitchFamily="34" charset="0"/>
                <a:ea typeface="+mn-ea"/>
                <a:cs typeface="Helvetica" panose="020B0604020202020204" pitchFamily="34" charset="0"/>
              </a:rPr>
              <a:t>85%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Some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A great deal</a:t>
            </a:r>
          </a:p>
        </p:txBody>
      </p:sp>
      <p:sp>
        <p:nvSpPr>
          <p:cNvPr id="12" name="TextBox 11">
            <a:extLst>
              <a:ext uri="{FF2B5EF4-FFF2-40B4-BE49-F238E27FC236}">
                <a16:creationId xmlns:a16="http://schemas.microsoft.com/office/drawing/2014/main" id="{40647D1A-E69A-4980-AE10-746A18831DC3}"/>
              </a:ext>
            </a:extLst>
          </p:cNvPr>
          <p:cNvSpPr txBox="1"/>
          <p:nvPr/>
        </p:nvSpPr>
        <p:spPr>
          <a:xfrm>
            <a:off x="4121824" y="5315431"/>
            <a:ext cx="203257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939598"/>
                </a:solidFill>
                <a:latin typeface="Helvetica" panose="020B0604020202020204" pitchFamily="34" charset="0"/>
                <a:cs typeface="Helvetica" panose="020B0604020202020204" pitchFamily="34" charset="0"/>
              </a:rPr>
              <a:t>1</a:t>
            </a:r>
            <a:r>
              <a:rPr kumimoji="0" lang="en-US" sz="1800" b="1" i="0" u="none" strike="noStrike" kern="1200" cap="none" spc="0" normalizeH="0" baseline="0" noProof="0" dirty="0">
                <a:ln>
                  <a:noFill/>
                </a:ln>
                <a:solidFill>
                  <a:srgbClr val="939598"/>
                </a:solidFill>
                <a:effectLst/>
                <a:uLnTx/>
                <a:uFillTx/>
                <a:latin typeface="Helvetica" panose="020B0604020202020204" pitchFamily="34" charset="0"/>
                <a:ea typeface="+mn-ea"/>
                <a:cs typeface="Helvetica" panose="020B0604020202020204" pitchFamily="34" charset="0"/>
              </a:rPr>
              <a:t>5%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None / Not much</a:t>
            </a:r>
          </a:p>
        </p:txBody>
      </p:sp>
      <p:sp>
        <p:nvSpPr>
          <p:cNvPr id="14" name="TextBox 13">
            <a:extLst>
              <a:ext uri="{FF2B5EF4-FFF2-40B4-BE49-F238E27FC236}">
                <a16:creationId xmlns:a16="http://schemas.microsoft.com/office/drawing/2014/main" id="{0F437940-7441-43F4-92F6-582DBA0D3343}"/>
              </a:ext>
            </a:extLst>
          </p:cNvPr>
          <p:cNvSpPr txBox="1"/>
          <p:nvPr/>
        </p:nvSpPr>
        <p:spPr>
          <a:xfrm>
            <a:off x="7851525" y="1998066"/>
            <a:ext cx="2166872" cy="30777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Helvetica" pitchFamily="2" charset="0"/>
                <a:ea typeface="+mn-ea"/>
                <a:cs typeface="+mn-cs"/>
              </a:rPr>
              <a:t>% Some / A great deal</a:t>
            </a:r>
          </a:p>
        </p:txBody>
      </p:sp>
      <p:sp>
        <p:nvSpPr>
          <p:cNvPr id="21" name="Right Brace 20">
            <a:extLst>
              <a:ext uri="{FF2B5EF4-FFF2-40B4-BE49-F238E27FC236}">
                <a16:creationId xmlns:a16="http://schemas.microsoft.com/office/drawing/2014/main" id="{1CD32230-8CC4-45A7-93AE-3081A52D41EC}"/>
              </a:ext>
            </a:extLst>
          </p:cNvPr>
          <p:cNvSpPr/>
          <p:nvPr/>
        </p:nvSpPr>
        <p:spPr>
          <a:xfrm>
            <a:off x="5191909" y="2242757"/>
            <a:ext cx="577926" cy="1980900"/>
          </a:xfrm>
          <a:prstGeom prst="rightBrace">
            <a:avLst/>
          </a:prstGeom>
          <a:noFill/>
          <a:ln>
            <a:solidFill>
              <a:schemeClr val="accent4"/>
            </a:solidFill>
          </a:ln>
          <a:effectLst/>
        </p:spPr>
        <p:style>
          <a:lnRef idx="2">
            <a:schemeClr val="accent2"/>
          </a:lnRef>
          <a:fillRef idx="0">
            <a:schemeClr val="accent2"/>
          </a:fillRef>
          <a:effectRef idx="1">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19EDB"/>
              </a:solidFill>
              <a:effectLst/>
              <a:uLnTx/>
              <a:uFillTx/>
              <a:latin typeface="Arial" panose="020B0604020202020204"/>
              <a:ea typeface="+mn-ea"/>
              <a:cs typeface="+mn-cs"/>
            </a:endParaRPr>
          </a:p>
        </p:txBody>
      </p:sp>
      <p:graphicFrame>
        <p:nvGraphicFramePr>
          <p:cNvPr id="17" name="Chart 16">
            <a:extLst>
              <a:ext uri="{FF2B5EF4-FFF2-40B4-BE49-F238E27FC236}">
                <a16:creationId xmlns:a16="http://schemas.microsoft.com/office/drawing/2014/main" id="{81DE9265-57C6-4018-AE90-8E5016FCD06C}"/>
              </a:ext>
            </a:extLst>
          </p:cNvPr>
          <p:cNvGraphicFramePr/>
          <p:nvPr/>
        </p:nvGraphicFramePr>
        <p:xfrm>
          <a:off x="6096000" y="2300165"/>
          <a:ext cx="5228574" cy="3880109"/>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C44BE3DF-92AA-46EA-8CAF-50A07EF774C6}"/>
              </a:ext>
            </a:extLst>
          </p:cNvPr>
          <p:cNvSpPr txBox="1"/>
          <p:nvPr/>
        </p:nvSpPr>
        <p:spPr>
          <a:xfrm>
            <a:off x="177443" y="6180274"/>
            <a:ext cx="11691095"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Source: Harris Poll COVID19 Tracker Wave 103 (2/11-2/13/22)</a:t>
            </a: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mn-cs"/>
              </a:rPr>
              <a:t>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mn-cs"/>
              </a:rPr>
              <a:t>BASE: GENERAL PUBLIC W103 (n=2019)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SWD01. In general, how much of the safety guidelines for COVID-19 have you been following?</a:t>
            </a:r>
          </a:p>
        </p:txBody>
      </p:sp>
      <p:sp>
        <p:nvSpPr>
          <p:cNvPr id="16" name="TextBox 15">
            <a:extLst>
              <a:ext uri="{FF2B5EF4-FFF2-40B4-BE49-F238E27FC236}">
                <a16:creationId xmlns:a16="http://schemas.microsoft.com/office/drawing/2014/main" id="{2A7E407D-A59C-4765-BF0E-5E8AC1693D79}"/>
              </a:ext>
            </a:extLst>
          </p:cNvPr>
          <p:cNvSpPr txBox="1"/>
          <p:nvPr/>
        </p:nvSpPr>
        <p:spPr>
          <a:xfrm>
            <a:off x="4205774" y="3047121"/>
            <a:ext cx="2143076" cy="43858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accent6"/>
                </a:solidFill>
                <a:latin typeface="Arial" panose="020B0604020202020204"/>
              </a:rPr>
              <a:t>-2</a:t>
            </a:r>
            <a:r>
              <a:rPr kumimoji="0" lang="en-US" sz="1200" b="1" i="0" u="none" strike="noStrike" kern="1200" cap="none" spc="0" normalizeH="0" baseline="0" noProof="0">
                <a:ln>
                  <a:noFill/>
                </a:ln>
                <a:solidFill>
                  <a:schemeClr val="accent6"/>
                </a:solidFill>
                <a:effectLst/>
                <a:uLnTx/>
                <a:uFillTx/>
                <a:latin typeface="Arial" panose="020B0604020202020204"/>
                <a:ea typeface="+mn-ea"/>
                <a:cs typeface="+mn-cs"/>
              </a:rPr>
              <a:t>%-pts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Arial" panose="020B0604020202020204"/>
                <a:ea typeface="+mn-ea"/>
                <a:cs typeface="+mn-cs"/>
              </a:rPr>
              <a:t>since 9/2020</a:t>
            </a:r>
          </a:p>
        </p:txBody>
      </p:sp>
    </p:spTree>
    <p:extLst>
      <p:ext uri="{BB962C8B-B14F-4D97-AF65-F5344CB8AC3E}">
        <p14:creationId xmlns:p14="http://schemas.microsoft.com/office/powerpoint/2010/main" val="241147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3FA3BD3D-B495-41FA-A9E1-49DBF8401B2D}"/>
              </a:ext>
            </a:extLst>
          </p:cNvPr>
          <p:cNvGraphicFramePr/>
          <p:nvPr/>
        </p:nvGraphicFramePr>
        <p:xfrm>
          <a:off x="331117" y="2343959"/>
          <a:ext cx="5603152" cy="3614928"/>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 Placeholder 18">
            <a:extLst>
              <a:ext uri="{FF2B5EF4-FFF2-40B4-BE49-F238E27FC236}">
                <a16:creationId xmlns:a16="http://schemas.microsoft.com/office/drawing/2014/main" id="{C04BEC48-C8E0-42A1-AA4B-4EB56DC5465C}"/>
              </a:ext>
            </a:extLst>
          </p:cNvPr>
          <p:cNvSpPr>
            <a:spLocks noGrp="1"/>
          </p:cNvSpPr>
          <p:nvPr>
            <p:ph type="body" sz="quarter" idx="11"/>
          </p:nvPr>
        </p:nvSpPr>
        <p:spPr/>
        <p:txBody>
          <a:bodyPr/>
          <a:lstStyle/>
          <a:p>
            <a:r>
              <a:rPr lang="en-US" dirty="0"/>
              <a:t>THE HARRIS POLL: COVID-19 IN THE U.S.</a:t>
            </a:r>
          </a:p>
          <a:p>
            <a:endParaRPr lang="en-US" dirty="0"/>
          </a:p>
        </p:txBody>
      </p:sp>
      <p:sp>
        <p:nvSpPr>
          <p:cNvPr id="17" name="Title 16">
            <a:extLst>
              <a:ext uri="{FF2B5EF4-FFF2-40B4-BE49-F238E27FC236}">
                <a16:creationId xmlns:a16="http://schemas.microsoft.com/office/drawing/2014/main" id="{6C176E05-0398-426B-800D-DF8801080E62}"/>
              </a:ext>
            </a:extLst>
          </p:cNvPr>
          <p:cNvSpPr>
            <a:spLocks noGrp="1"/>
          </p:cNvSpPr>
          <p:nvPr>
            <p:ph type="title"/>
          </p:nvPr>
        </p:nvSpPr>
        <p:spPr>
          <a:xfrm>
            <a:off x="177448" y="518160"/>
            <a:ext cx="12265806" cy="454573"/>
          </a:xfrm>
        </p:spPr>
        <p:txBody>
          <a:bodyPr/>
          <a:lstStyle/>
          <a:p>
            <a:r>
              <a:rPr lang="en-US" sz="2400" b="1" dirty="0">
                <a:latin typeface="+mj-lt"/>
              </a:rPr>
              <a:t>Changing Behavior: One-Fifth Following More COVID Guidelines Than Previously</a:t>
            </a:r>
            <a:br>
              <a:rPr lang="en-US" sz="2400" b="1" dirty="0">
                <a:latin typeface="+mj-lt"/>
              </a:rPr>
            </a:br>
            <a:r>
              <a:rPr lang="en-US" sz="1800" b="1" dirty="0">
                <a:latin typeface="+mj-lt"/>
              </a:rPr>
              <a:t>Millennials, BIPOC, and Democrats Have Implemented More COVID Safety Behaviors</a:t>
            </a:r>
          </a:p>
        </p:txBody>
      </p:sp>
      <p:sp>
        <p:nvSpPr>
          <p:cNvPr id="14" name="Rectangle 13">
            <a:extLst>
              <a:ext uri="{FF2B5EF4-FFF2-40B4-BE49-F238E27FC236}">
                <a16:creationId xmlns:a16="http://schemas.microsoft.com/office/drawing/2014/main" id="{B4706932-BD8E-4CA5-B711-01D154DC7C82}"/>
              </a:ext>
            </a:extLst>
          </p:cNvPr>
          <p:cNvSpPr/>
          <p:nvPr/>
        </p:nvSpPr>
        <p:spPr>
          <a:xfrm>
            <a:off x="2667000" y="1499467"/>
            <a:ext cx="6858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Compared to a couple of months ago, would you say you are following more, less or the same amount of safety guidelines for COVID-19 now?</a:t>
            </a:r>
            <a:endParaRPr kumimoji="0" lang="en-US" sz="1400" b="1" i="1"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5E40A8A9-1B76-45BC-AD77-727072425690}"/>
              </a:ext>
            </a:extLst>
          </p:cNvPr>
          <p:cNvSpPr txBox="1"/>
          <p:nvPr/>
        </p:nvSpPr>
        <p:spPr>
          <a:xfrm>
            <a:off x="7980223" y="2059381"/>
            <a:ext cx="2662831" cy="30777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 More</a:t>
            </a:r>
          </a:p>
        </p:txBody>
      </p:sp>
      <p:sp>
        <p:nvSpPr>
          <p:cNvPr id="9" name="Rounded Rectangle 3">
            <a:extLst>
              <a:ext uri="{FF2B5EF4-FFF2-40B4-BE49-F238E27FC236}">
                <a16:creationId xmlns:a16="http://schemas.microsoft.com/office/drawing/2014/main" id="{4135D842-0636-45E6-909C-85D3F12A3031}"/>
              </a:ext>
            </a:extLst>
          </p:cNvPr>
          <p:cNvSpPr/>
          <p:nvPr/>
        </p:nvSpPr>
        <p:spPr>
          <a:xfrm>
            <a:off x="1232452" y="2477858"/>
            <a:ext cx="3619466" cy="1025285"/>
          </a:xfrm>
          <a:prstGeom prst="roundRect">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10" name="Straight Arrow Connector 9">
            <a:extLst>
              <a:ext uri="{FF2B5EF4-FFF2-40B4-BE49-F238E27FC236}">
                <a16:creationId xmlns:a16="http://schemas.microsoft.com/office/drawing/2014/main" id="{21A00D49-803F-4748-A1C8-7A1DB854D58D}"/>
              </a:ext>
            </a:extLst>
          </p:cNvPr>
          <p:cNvCxnSpPr>
            <a:cxnSpLocks/>
          </p:cNvCxnSpPr>
          <p:nvPr/>
        </p:nvCxnSpPr>
        <p:spPr>
          <a:xfrm>
            <a:off x="4851918" y="2990500"/>
            <a:ext cx="662473" cy="0"/>
          </a:xfrm>
          <a:prstGeom prst="straightConnector1">
            <a:avLst/>
          </a:prstGeom>
          <a:ln w="28575">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graphicFrame>
        <p:nvGraphicFramePr>
          <p:cNvPr id="12" name="Chart 11">
            <a:extLst>
              <a:ext uri="{FF2B5EF4-FFF2-40B4-BE49-F238E27FC236}">
                <a16:creationId xmlns:a16="http://schemas.microsoft.com/office/drawing/2014/main" id="{7DF0697B-B311-4BA6-AEF5-67D5BD96FDEB}"/>
              </a:ext>
            </a:extLst>
          </p:cNvPr>
          <p:cNvGraphicFramePr/>
          <p:nvPr/>
        </p:nvGraphicFramePr>
        <p:xfrm>
          <a:off x="6603052" y="2260709"/>
          <a:ext cx="4957521" cy="3781428"/>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751A229F-8642-4F84-B64F-73144BE5064E}"/>
              </a:ext>
            </a:extLst>
          </p:cNvPr>
          <p:cNvSpPr txBox="1"/>
          <p:nvPr/>
        </p:nvSpPr>
        <p:spPr>
          <a:xfrm>
            <a:off x="177443" y="6180274"/>
            <a:ext cx="11691095"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Source: Harris Poll COVID19 Tracker Wave 103 (2/11-2/13/22)</a:t>
            </a: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mn-cs"/>
              </a:rPr>
              <a:t>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mn-cs"/>
              </a:rPr>
              <a:t>BASE: GENERAL PUBLIC W103 (n=2019)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SWD02. Compared to a couple of months ago, would you say you are following more, less or the same amount of safety guidelines for COVID-19 now?</a:t>
            </a:r>
          </a:p>
        </p:txBody>
      </p:sp>
      <p:sp>
        <p:nvSpPr>
          <p:cNvPr id="15" name="TextBox 14">
            <a:extLst>
              <a:ext uri="{FF2B5EF4-FFF2-40B4-BE49-F238E27FC236}">
                <a16:creationId xmlns:a16="http://schemas.microsoft.com/office/drawing/2014/main" id="{651350CD-5E8E-49E4-938F-A0F9445CE974}"/>
              </a:ext>
            </a:extLst>
          </p:cNvPr>
          <p:cNvSpPr txBox="1"/>
          <p:nvPr/>
        </p:nvSpPr>
        <p:spPr>
          <a:xfrm>
            <a:off x="177443" y="3862954"/>
            <a:ext cx="2143076" cy="477054"/>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accent1"/>
                </a:solidFill>
                <a:effectLst/>
                <a:uLnTx/>
                <a:uFillTx/>
                <a:latin typeface="Arial" panose="020B0604020202020204"/>
                <a:ea typeface="+mn-ea"/>
                <a:cs typeface="+mn-cs"/>
              </a:rPr>
              <a:t>+4%-pts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Arial" panose="020B0604020202020204"/>
                <a:ea typeface="+mn-ea"/>
                <a:cs typeface="+mn-cs"/>
              </a:rPr>
              <a:t>since 9/2020</a:t>
            </a:r>
          </a:p>
        </p:txBody>
      </p:sp>
      <p:sp>
        <p:nvSpPr>
          <p:cNvPr id="16" name="TextBox 15">
            <a:extLst>
              <a:ext uri="{FF2B5EF4-FFF2-40B4-BE49-F238E27FC236}">
                <a16:creationId xmlns:a16="http://schemas.microsoft.com/office/drawing/2014/main" id="{02C82929-D6FC-4FCB-BD30-6020B48D34A5}"/>
              </a:ext>
            </a:extLst>
          </p:cNvPr>
          <p:cNvSpPr txBox="1"/>
          <p:nvPr/>
        </p:nvSpPr>
        <p:spPr>
          <a:xfrm>
            <a:off x="177443" y="2812999"/>
            <a:ext cx="2143076" cy="477054"/>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solidFill>
                  <a:schemeClr val="accent6"/>
                </a:solidFill>
                <a:latin typeface="Arial" panose="020B0604020202020204"/>
              </a:rPr>
              <a:t>-8</a:t>
            </a:r>
            <a:r>
              <a:rPr kumimoji="0" lang="en-US" sz="1400" b="1" i="0" u="none" strike="noStrike" kern="1200" cap="none" spc="0" normalizeH="0" baseline="0" noProof="0">
                <a:ln>
                  <a:noFill/>
                </a:ln>
                <a:solidFill>
                  <a:schemeClr val="accent6"/>
                </a:solidFill>
                <a:effectLst/>
                <a:uLnTx/>
                <a:uFillTx/>
                <a:latin typeface="Arial" panose="020B0604020202020204"/>
                <a:ea typeface="+mn-ea"/>
                <a:cs typeface="+mn-cs"/>
              </a:rPr>
              <a:t>%-pts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Arial" panose="020B0604020202020204"/>
                <a:ea typeface="+mn-ea"/>
                <a:cs typeface="+mn-cs"/>
              </a:rPr>
              <a:t>since 9/2020</a:t>
            </a:r>
          </a:p>
        </p:txBody>
      </p:sp>
    </p:spTree>
    <p:extLst>
      <p:ext uri="{BB962C8B-B14F-4D97-AF65-F5344CB8AC3E}">
        <p14:creationId xmlns:p14="http://schemas.microsoft.com/office/powerpoint/2010/main" val="2890726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3FA3BD3D-B495-41FA-A9E1-49DBF8401B2D}"/>
              </a:ext>
            </a:extLst>
          </p:cNvPr>
          <p:cNvGraphicFramePr/>
          <p:nvPr/>
        </p:nvGraphicFramePr>
        <p:xfrm>
          <a:off x="1737413" y="1810139"/>
          <a:ext cx="8717174" cy="4218514"/>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 Placeholder 18">
            <a:extLst>
              <a:ext uri="{FF2B5EF4-FFF2-40B4-BE49-F238E27FC236}">
                <a16:creationId xmlns:a16="http://schemas.microsoft.com/office/drawing/2014/main" id="{C04BEC48-C8E0-42A1-AA4B-4EB56DC5465C}"/>
              </a:ext>
            </a:extLst>
          </p:cNvPr>
          <p:cNvSpPr>
            <a:spLocks noGrp="1"/>
          </p:cNvSpPr>
          <p:nvPr>
            <p:ph type="body" sz="quarter" idx="11"/>
          </p:nvPr>
        </p:nvSpPr>
        <p:spPr/>
        <p:txBody>
          <a:bodyPr/>
          <a:lstStyle/>
          <a:p>
            <a:r>
              <a:rPr lang="en-US" dirty="0"/>
              <a:t>THE HARRIS POLL: COVID-19 IN THE U.S.</a:t>
            </a:r>
          </a:p>
          <a:p>
            <a:endParaRPr lang="en-US" dirty="0"/>
          </a:p>
        </p:txBody>
      </p:sp>
      <p:sp>
        <p:nvSpPr>
          <p:cNvPr id="17" name="Title 16">
            <a:extLst>
              <a:ext uri="{FF2B5EF4-FFF2-40B4-BE49-F238E27FC236}">
                <a16:creationId xmlns:a16="http://schemas.microsoft.com/office/drawing/2014/main" id="{6C176E05-0398-426B-800D-DF8801080E62}"/>
              </a:ext>
            </a:extLst>
          </p:cNvPr>
          <p:cNvSpPr>
            <a:spLocks noGrp="1"/>
          </p:cNvSpPr>
          <p:nvPr>
            <p:ph type="title"/>
          </p:nvPr>
        </p:nvSpPr>
        <p:spPr>
          <a:xfrm>
            <a:off x="177448" y="518160"/>
            <a:ext cx="12116152" cy="814744"/>
          </a:xfrm>
        </p:spPr>
        <p:txBody>
          <a:bodyPr/>
          <a:lstStyle/>
          <a:p>
            <a:r>
              <a:rPr lang="en-US" sz="2400" b="1" dirty="0"/>
              <a:t>Three in 10 Wear a Mask When They Leave Home; One-Quarter When Indoors</a:t>
            </a:r>
            <a:endParaRPr lang="en-US" sz="2400" b="1" dirty="0">
              <a:latin typeface="+mj-lt"/>
            </a:endParaRPr>
          </a:p>
        </p:txBody>
      </p:sp>
      <p:sp>
        <p:nvSpPr>
          <p:cNvPr id="14" name="Rectangle 13">
            <a:extLst>
              <a:ext uri="{FF2B5EF4-FFF2-40B4-BE49-F238E27FC236}">
                <a16:creationId xmlns:a16="http://schemas.microsoft.com/office/drawing/2014/main" id="{B4706932-BD8E-4CA5-B711-01D154DC7C82}"/>
              </a:ext>
            </a:extLst>
          </p:cNvPr>
          <p:cNvSpPr/>
          <p:nvPr/>
        </p:nvSpPr>
        <p:spPr>
          <a:xfrm>
            <a:off x="883920" y="1350741"/>
            <a:ext cx="1042416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Which of the following best describes your mask wearing habits?</a:t>
            </a:r>
            <a:endParaRPr kumimoji="0" lang="en-US" sz="1400" b="1" i="1"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EDA84AA6-81B2-4F3B-80BD-0D2D82016F1C}"/>
              </a:ext>
            </a:extLst>
          </p:cNvPr>
          <p:cNvSpPr txBox="1"/>
          <p:nvPr/>
        </p:nvSpPr>
        <p:spPr>
          <a:xfrm>
            <a:off x="177443" y="6180274"/>
            <a:ext cx="11691095"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Source: Harris Poll COVID19 Tracker Wave 103 (2/11-2/13/22)</a:t>
            </a: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mn-cs"/>
              </a:rPr>
              <a:t>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mn-cs"/>
              </a:rPr>
              <a:t>BASE: GENERAL PUBLIC W103 (n=2019)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MW06. Which of the following best describes your mask wearing habits?</a:t>
            </a:r>
          </a:p>
        </p:txBody>
      </p:sp>
    </p:spTree>
    <p:extLst>
      <p:ext uri="{BB962C8B-B14F-4D97-AF65-F5344CB8AC3E}">
        <p14:creationId xmlns:p14="http://schemas.microsoft.com/office/powerpoint/2010/main" val="2044882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7FB5F0-E6B6-4C6B-820A-361958DC41E1}"/>
              </a:ext>
            </a:extLst>
          </p:cNvPr>
          <p:cNvSpPr>
            <a:spLocks noGrp="1"/>
          </p:cNvSpPr>
          <p:nvPr>
            <p:ph type="title"/>
          </p:nvPr>
        </p:nvSpPr>
        <p:spPr/>
        <p:txBody>
          <a:bodyPr/>
          <a:lstStyle/>
          <a:p>
            <a:r>
              <a:rPr lang="en-US" b="1">
                <a:latin typeface="+mn-lt"/>
              </a:rPr>
              <a:t>Table of Contents &amp; Methodology</a:t>
            </a:r>
          </a:p>
        </p:txBody>
      </p:sp>
      <p:graphicFrame>
        <p:nvGraphicFramePr>
          <p:cNvPr id="5" name="Table 4">
            <a:extLst>
              <a:ext uri="{FF2B5EF4-FFF2-40B4-BE49-F238E27FC236}">
                <a16:creationId xmlns:a16="http://schemas.microsoft.com/office/drawing/2014/main" id="{93A84613-EFE3-4D08-9FF1-1F576140A65F}"/>
              </a:ext>
            </a:extLst>
          </p:cNvPr>
          <p:cNvGraphicFramePr>
            <a:graphicFrameLocks noGrp="1"/>
          </p:cNvGraphicFramePr>
          <p:nvPr>
            <p:extLst>
              <p:ext uri="{D42A27DB-BD31-4B8C-83A1-F6EECF244321}">
                <p14:modId xmlns:p14="http://schemas.microsoft.com/office/powerpoint/2010/main" val="1318863592"/>
              </p:ext>
            </p:extLst>
          </p:nvPr>
        </p:nvGraphicFramePr>
        <p:xfrm>
          <a:off x="7625462" y="2423160"/>
          <a:ext cx="4297680" cy="3505200"/>
        </p:xfrm>
        <a:graphic>
          <a:graphicData uri="http://schemas.openxmlformats.org/drawingml/2006/table">
            <a:tbl>
              <a:tblPr firstRow="1" bandRow="1">
                <a:tableStyleId>{2D5ABB26-0587-4C30-8999-92F81FD0307C}</a:tableStyleId>
              </a:tblPr>
              <a:tblGrid>
                <a:gridCol w="1645920">
                  <a:extLst>
                    <a:ext uri="{9D8B030D-6E8A-4147-A177-3AD203B41FA5}">
                      <a16:colId xmlns:a16="http://schemas.microsoft.com/office/drawing/2014/main" val="1449392551"/>
                    </a:ext>
                  </a:extLst>
                </a:gridCol>
                <a:gridCol w="2651760">
                  <a:extLst>
                    <a:ext uri="{9D8B030D-6E8A-4147-A177-3AD203B41FA5}">
                      <a16:colId xmlns:a16="http://schemas.microsoft.com/office/drawing/2014/main" val="3830554313"/>
                    </a:ext>
                  </a:extLst>
                </a:gridCol>
              </a:tblGrid>
              <a:tr h="701040">
                <a:tc>
                  <a:txBody>
                    <a:bodyPr/>
                    <a:lstStyle/>
                    <a:p>
                      <a:r>
                        <a:rPr lang="en-US" sz="1600" b="1" i="0" dirty="0">
                          <a:latin typeface="+mj-lt"/>
                        </a:rPr>
                        <a:t>Dates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1600" b="1" i="0" dirty="0">
                          <a:latin typeface="+mj-lt"/>
                        </a:rPr>
                        <a:t>February 9</a:t>
                      </a:r>
                      <a:r>
                        <a:rPr lang="en-US" sz="1600" b="1" i="0" baseline="30000" dirty="0">
                          <a:latin typeface="+mj-lt"/>
                        </a:rPr>
                        <a:t>th</a:t>
                      </a:r>
                      <a:r>
                        <a:rPr lang="en-US" sz="1600" b="1" i="0" dirty="0">
                          <a:latin typeface="+mj-lt"/>
                        </a:rPr>
                        <a:t> to 14</a:t>
                      </a:r>
                      <a:r>
                        <a:rPr lang="en-US" sz="1600" b="1" i="0" baseline="30000" dirty="0">
                          <a:latin typeface="+mj-lt"/>
                        </a:rPr>
                        <a:t>th</a:t>
                      </a:r>
                      <a:r>
                        <a:rPr lang="en-US" sz="1600" b="1" i="0" dirty="0">
                          <a:latin typeface="+mj-lt"/>
                        </a:rPr>
                        <a:t>, 2022</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738704429"/>
                  </a:ext>
                </a:extLst>
              </a:tr>
              <a:tr h="701040">
                <a:tc>
                  <a:txBody>
                    <a:bodyPr/>
                    <a:lstStyle/>
                    <a:p>
                      <a:r>
                        <a:rPr lang="en-US" sz="1600" b="1" i="0" dirty="0">
                          <a:latin typeface="+mj-lt"/>
                        </a:rPr>
                        <a:t>Survey Length</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1600" b="1" i="0" dirty="0">
                          <a:latin typeface="+mj-lt"/>
                        </a:rPr>
                        <a:t>10 minutes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665684287"/>
                  </a:ext>
                </a:extLst>
              </a:tr>
              <a:tr h="701040">
                <a:tc>
                  <a:txBody>
                    <a:bodyPr/>
                    <a:lstStyle/>
                    <a:p>
                      <a:r>
                        <a:rPr lang="en-US" sz="1600" b="1" i="0">
                          <a:latin typeface="+mj-lt"/>
                        </a:rPr>
                        <a:t>Method</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1600" b="1" i="0" dirty="0">
                          <a:latin typeface="+mj-lt"/>
                        </a:rPr>
                        <a:t>Online</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546635390"/>
                  </a:ext>
                </a:extLst>
              </a:tr>
              <a:tr h="701040">
                <a:tc>
                  <a:txBody>
                    <a:bodyPr/>
                    <a:lstStyle/>
                    <a:p>
                      <a:r>
                        <a:rPr lang="en-US" sz="1600" b="1" i="0">
                          <a:latin typeface="+mj-lt"/>
                        </a:rPr>
                        <a:t>Audience</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lang="en-US" sz="1600" b="1" i="0" dirty="0">
                          <a:latin typeface="+mj-lt"/>
                        </a:rPr>
                        <a:t>1,000 General Public</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212786605"/>
                  </a:ext>
                </a:extLst>
              </a:tr>
              <a:tr h="701040">
                <a:tc gridSpan="2">
                  <a:txBody>
                    <a:bodyPr/>
                    <a:lstStyle/>
                    <a:p>
                      <a:r>
                        <a:rPr lang="en-US" sz="1000" b="0" i="0" dirty="0">
                          <a:latin typeface="Helvetica" pitchFamily="2" charset="0"/>
                        </a:rPr>
                        <a:t>Data is weighted to reflect the U.S. general public across age, gender, race/ethnicity, region, income, household size, and employment.</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tcPr>
                </a:tc>
                <a:tc hMerge="1">
                  <a:txBody>
                    <a:bodyPr/>
                    <a:lstStyle/>
                    <a:p>
                      <a:pPr algn="l"/>
                      <a:endParaRPr lang="en-US" sz="1600" b="0" i="0">
                        <a:latin typeface="Helvetica"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tcPr>
                </a:tc>
                <a:extLst>
                  <a:ext uri="{0D108BD9-81ED-4DB2-BD59-A6C34878D82A}">
                    <a16:rowId xmlns:a16="http://schemas.microsoft.com/office/drawing/2014/main" val="1157563003"/>
                  </a:ext>
                </a:extLst>
              </a:tr>
            </a:tbl>
          </a:graphicData>
        </a:graphic>
      </p:graphicFrame>
      <p:pic>
        <p:nvPicPr>
          <p:cNvPr id="7" name="Picture 6" descr="White Icons - A-45.png">
            <a:extLst>
              <a:ext uri="{FF2B5EF4-FFF2-40B4-BE49-F238E27FC236}">
                <a16:creationId xmlns:a16="http://schemas.microsoft.com/office/drawing/2014/main" id="{70E8F764-ECE5-4F8F-A7E3-60BDDEB5FDF6}"/>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736425" y="2344473"/>
            <a:ext cx="914400" cy="914400"/>
          </a:xfrm>
          <a:prstGeom prst="rect">
            <a:avLst/>
          </a:prstGeom>
        </p:spPr>
      </p:pic>
      <p:pic>
        <p:nvPicPr>
          <p:cNvPr id="8" name="Picture 7" descr="White Icons - C-09.png">
            <a:extLst>
              <a:ext uri="{FF2B5EF4-FFF2-40B4-BE49-F238E27FC236}">
                <a16:creationId xmlns:a16="http://schemas.microsoft.com/office/drawing/2014/main" id="{F3678745-49E4-4E74-83AA-CFCBC0F5F500}"/>
              </a:ext>
            </a:extLst>
          </p:cNvPr>
          <p:cNvPicPr>
            <a:picLocks noChangeAspect="1"/>
          </p:cNvPicPr>
          <p:nvPr/>
        </p:nvPicPr>
        <p:blipFill>
          <a:blip r:embed="rId5">
            <a:duotone>
              <a:prstClr val="black"/>
              <a:schemeClr val="tx2">
                <a:tint val="45000"/>
                <a:satMod val="400000"/>
              </a:schemeClr>
            </a:duotone>
            <a:extLst>
              <a:ext uri="{BEBA8EAE-BF5A-486C-A8C5-ECC9F3942E4B}">
                <a14:imgProps xmlns:a14="http://schemas.microsoft.com/office/drawing/2010/main">
                  <a14:imgLayer r:embed="rId6">
                    <a14:imgEffect>
                      <a14:brightnessContrast bright="-100000" contrast="-40000"/>
                    </a14:imgEffect>
                  </a14:imgLayer>
                </a14:imgProps>
              </a:ext>
              <a:ext uri="{28A0092B-C50C-407E-A947-70E740481C1C}">
                <a14:useLocalDpi xmlns:a14="http://schemas.microsoft.com/office/drawing/2010/main" val="0"/>
              </a:ext>
            </a:extLst>
          </a:blip>
          <a:stretch>
            <a:fillRect/>
          </a:stretch>
        </p:blipFill>
        <p:spPr>
          <a:xfrm>
            <a:off x="6723744" y="3083480"/>
            <a:ext cx="914400" cy="914400"/>
          </a:xfrm>
          <a:prstGeom prst="rect">
            <a:avLst/>
          </a:prstGeom>
          <a:noFill/>
        </p:spPr>
      </p:pic>
      <p:pic>
        <p:nvPicPr>
          <p:cNvPr id="9" name="Picture 8" descr="White Icons - C-37.png">
            <a:extLst>
              <a:ext uri="{FF2B5EF4-FFF2-40B4-BE49-F238E27FC236}">
                <a16:creationId xmlns:a16="http://schemas.microsoft.com/office/drawing/2014/main" id="{8ED96F9A-A0D4-4B34-8DED-CD5969B5F571}"/>
              </a:ext>
            </a:extLst>
          </p:cNvPr>
          <p:cNvPicPr>
            <a:picLocks noChangeAspect="1"/>
          </p:cNvPicPr>
          <p:nvPr/>
        </p:nvPicPr>
        <p:blipFill>
          <a:blip r:embed="rId7">
            <a:duotone>
              <a:prstClr val="black"/>
              <a:schemeClr val="tx2">
                <a:tint val="45000"/>
                <a:satMod val="400000"/>
              </a:schemeClr>
            </a:duotone>
            <a:extLst>
              <a:ext uri="{BEBA8EAE-BF5A-486C-A8C5-ECC9F3942E4B}">
                <a14:imgProps xmlns:a14="http://schemas.microsoft.com/office/drawing/2010/main">
                  <a14:imgLayer r:embed="rId8">
                    <a14:imgEffect>
                      <a14:brightnessContrast bright="-100000" contrast="-40000"/>
                    </a14:imgEffect>
                  </a14:imgLayer>
                </a14:imgProps>
              </a:ext>
              <a:ext uri="{28A0092B-C50C-407E-A947-70E740481C1C}">
                <a14:useLocalDpi xmlns:a14="http://schemas.microsoft.com/office/drawing/2010/main" val="0"/>
              </a:ext>
            </a:extLst>
          </a:blip>
          <a:stretch>
            <a:fillRect/>
          </a:stretch>
        </p:blipFill>
        <p:spPr>
          <a:xfrm>
            <a:off x="6761472" y="3746616"/>
            <a:ext cx="914400" cy="914400"/>
          </a:xfrm>
          <a:prstGeom prst="rect">
            <a:avLst/>
          </a:prstGeom>
          <a:noFill/>
        </p:spPr>
      </p:pic>
      <p:pic>
        <p:nvPicPr>
          <p:cNvPr id="11" name="Picture 10" descr="White Icons - B-17.png">
            <a:extLst>
              <a:ext uri="{FF2B5EF4-FFF2-40B4-BE49-F238E27FC236}">
                <a16:creationId xmlns:a16="http://schemas.microsoft.com/office/drawing/2014/main" id="{C9373C49-868A-4DF9-BF10-1E855B58197B}"/>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757387" y="4406936"/>
            <a:ext cx="914400" cy="914400"/>
          </a:xfrm>
          <a:prstGeom prst="rect">
            <a:avLst/>
          </a:prstGeom>
        </p:spPr>
      </p:pic>
      <p:graphicFrame>
        <p:nvGraphicFramePr>
          <p:cNvPr id="4" name="Table 5">
            <a:extLst>
              <a:ext uri="{FF2B5EF4-FFF2-40B4-BE49-F238E27FC236}">
                <a16:creationId xmlns:a16="http://schemas.microsoft.com/office/drawing/2014/main" id="{36CD1C82-2769-44FE-9DC1-AA4A3CFDC70C}"/>
              </a:ext>
            </a:extLst>
          </p:cNvPr>
          <p:cNvGraphicFramePr>
            <a:graphicFrameLocks noGrp="1"/>
          </p:cNvGraphicFramePr>
          <p:nvPr>
            <p:extLst>
              <p:ext uri="{D42A27DB-BD31-4B8C-83A1-F6EECF244321}">
                <p14:modId xmlns:p14="http://schemas.microsoft.com/office/powerpoint/2010/main" val="3653132077"/>
              </p:ext>
            </p:extLst>
          </p:nvPr>
        </p:nvGraphicFramePr>
        <p:xfrm>
          <a:off x="638803" y="2357817"/>
          <a:ext cx="5634082" cy="3936150"/>
        </p:xfrm>
        <a:graphic>
          <a:graphicData uri="http://schemas.openxmlformats.org/drawingml/2006/table">
            <a:tbl>
              <a:tblPr firstRow="1" bandRow="1">
                <a:tableStyleId>{2D5ABB26-0587-4C30-8999-92F81FD0307C}</a:tableStyleId>
              </a:tblPr>
              <a:tblGrid>
                <a:gridCol w="4755832">
                  <a:extLst>
                    <a:ext uri="{9D8B030D-6E8A-4147-A177-3AD203B41FA5}">
                      <a16:colId xmlns:a16="http://schemas.microsoft.com/office/drawing/2014/main" val="3980726531"/>
                    </a:ext>
                  </a:extLst>
                </a:gridCol>
                <a:gridCol w="878250">
                  <a:extLst>
                    <a:ext uri="{9D8B030D-6E8A-4147-A177-3AD203B41FA5}">
                      <a16:colId xmlns:a16="http://schemas.microsoft.com/office/drawing/2014/main" val="2276397627"/>
                    </a:ext>
                  </a:extLst>
                </a:gridCol>
              </a:tblGrid>
              <a:tr h="656025">
                <a:tc>
                  <a:txBody>
                    <a:bodyPr/>
                    <a:lstStyle/>
                    <a:p>
                      <a:r>
                        <a:rPr lang="en-US" sz="1400" b="1" i="0" dirty="0">
                          <a:solidFill>
                            <a:schemeClr val="tx1"/>
                          </a:solidFill>
                          <a:latin typeface="Helvetica" pitchFamily="2" charset="0"/>
                        </a:rPr>
                        <a:t>Key Takeaways </a:t>
                      </a:r>
                    </a:p>
                  </a:txBody>
                  <a:tcPr anchor="ctr">
                    <a:lnB w="12700" cap="flat" cmpd="sng" algn="ctr">
                      <a:solidFill>
                        <a:schemeClr val="accent1"/>
                      </a:solidFill>
                      <a:prstDash val="solid"/>
                      <a:round/>
                      <a:headEnd type="none" w="med" len="med"/>
                      <a:tailEnd type="none" w="med" len="med"/>
                    </a:lnB>
                  </a:tcPr>
                </a:tc>
                <a:tc>
                  <a:txBody>
                    <a:bodyPr/>
                    <a:lstStyle/>
                    <a:p>
                      <a:pPr algn="ctr"/>
                      <a:r>
                        <a:rPr lang="en-US" sz="1600" b="1" i="0" dirty="0">
                          <a:solidFill>
                            <a:schemeClr val="accent1"/>
                          </a:solidFill>
                          <a:latin typeface="Helvetica" pitchFamily="2" charset="0"/>
                        </a:rPr>
                        <a:t>p.3</a:t>
                      </a:r>
                    </a:p>
                  </a:txBody>
                  <a:tcPr anchor="ctr">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681754036"/>
                  </a:ext>
                </a:extLst>
              </a:tr>
              <a:tr h="656025">
                <a:tc>
                  <a:txBody>
                    <a:bodyPr/>
                    <a:lstStyle/>
                    <a:p>
                      <a:r>
                        <a:rPr lang="en-US" sz="1400" b="1" i="0" dirty="0">
                          <a:solidFill>
                            <a:schemeClr val="tx1"/>
                          </a:solidFill>
                          <a:latin typeface="Helvetica" pitchFamily="2" charset="0"/>
                        </a:rPr>
                        <a:t>COVID-19 in the U.S.</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600" b="1" i="0" dirty="0">
                          <a:solidFill>
                            <a:schemeClr val="accent1"/>
                          </a:solidFill>
                          <a:latin typeface="Helvetica" pitchFamily="2" charset="0"/>
                        </a:rPr>
                        <a:t>p.4</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199947712"/>
                  </a:ext>
                </a:extLst>
              </a:tr>
              <a:tr h="656025">
                <a:tc>
                  <a:txBody>
                    <a:bodyPr/>
                    <a:lstStyle/>
                    <a:p>
                      <a:r>
                        <a:rPr lang="en-US" sz="1400" b="1" i="0" dirty="0">
                          <a:solidFill>
                            <a:schemeClr val="tx1"/>
                          </a:solidFill>
                          <a:latin typeface="Helvetica" pitchFamily="2" charset="0"/>
                        </a:rPr>
                        <a:t>Commuting and Summer Travel</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600" b="1" i="0" dirty="0">
                          <a:solidFill>
                            <a:schemeClr val="accent1"/>
                          </a:solidFill>
                          <a:latin typeface="Helvetica" pitchFamily="2" charset="0"/>
                        </a:rPr>
                        <a:t>p.23</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77804541"/>
                  </a:ext>
                </a:extLst>
              </a:tr>
              <a:tr h="656025">
                <a:tc>
                  <a:txBody>
                    <a:bodyPr/>
                    <a:lstStyle/>
                    <a:p>
                      <a:r>
                        <a:rPr lang="en-US" sz="1400" b="1" i="0" dirty="0">
                          <a:solidFill>
                            <a:schemeClr val="tx1"/>
                          </a:solidFill>
                          <a:latin typeface="Helvetica" pitchFamily="2" charset="0"/>
                        </a:rPr>
                        <a:t>Seasonal Shopping</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600" b="1" i="0" dirty="0">
                          <a:solidFill>
                            <a:schemeClr val="accent1"/>
                          </a:solidFill>
                          <a:latin typeface="Helvetica" pitchFamily="2" charset="0"/>
                        </a:rPr>
                        <a:t>p.32</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100694772"/>
                  </a:ext>
                </a:extLst>
              </a:tr>
              <a:tr h="656025">
                <a:tc>
                  <a:txBody>
                    <a:bodyPr/>
                    <a:lstStyle/>
                    <a:p>
                      <a:r>
                        <a:rPr lang="en-US" sz="1400" b="1" i="0" dirty="0">
                          <a:solidFill>
                            <a:schemeClr val="tx1"/>
                          </a:solidFill>
                          <a:latin typeface="Helvetica" pitchFamily="2" charset="0"/>
                        </a:rPr>
                        <a:t>Out of Home Relevance</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600" b="1" i="0" dirty="0">
                          <a:solidFill>
                            <a:schemeClr val="accent1"/>
                          </a:solidFill>
                          <a:latin typeface="Helvetica" pitchFamily="2" charset="0"/>
                        </a:rPr>
                        <a:t>p.37</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877194125"/>
                  </a:ext>
                </a:extLst>
              </a:tr>
              <a:tr h="656025">
                <a:tc>
                  <a:txBody>
                    <a:bodyPr/>
                    <a:lstStyle/>
                    <a:p>
                      <a:r>
                        <a:rPr lang="en-US" sz="1400" b="1" i="0" dirty="0">
                          <a:solidFill>
                            <a:schemeClr val="tx1"/>
                          </a:solidFill>
                          <a:latin typeface="Helvetica" pitchFamily="2" charset="0"/>
                        </a:rPr>
                        <a:t>Automotive: OOH Insights</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600" b="1" i="0" dirty="0">
                          <a:solidFill>
                            <a:schemeClr val="accent1"/>
                          </a:solidFill>
                          <a:latin typeface="Helvetica" pitchFamily="2" charset="0"/>
                        </a:rPr>
                        <a:t>p.40</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522569327"/>
                  </a:ext>
                </a:extLst>
              </a:tr>
            </a:tbl>
          </a:graphicData>
        </a:graphic>
      </p:graphicFrame>
      <p:sp>
        <p:nvSpPr>
          <p:cNvPr id="12" name="Text Placeholder 5">
            <a:extLst>
              <a:ext uri="{FF2B5EF4-FFF2-40B4-BE49-F238E27FC236}">
                <a16:creationId xmlns:a16="http://schemas.microsoft.com/office/drawing/2014/main" id="{58690D2C-1BBB-F246-BC52-80C976A36A7E}"/>
              </a:ext>
            </a:extLst>
          </p:cNvPr>
          <p:cNvSpPr>
            <a:spLocks noGrp="1"/>
          </p:cNvSpPr>
          <p:nvPr>
            <p:ph type="body" sz="quarter" idx="11"/>
          </p:nvPr>
        </p:nvSpPr>
        <p:spPr>
          <a:xfrm>
            <a:off x="177447" y="265587"/>
            <a:ext cx="6096000" cy="252573"/>
          </a:xfrm>
        </p:spPr>
        <p:txBody>
          <a:bodyPr/>
          <a:lstStyle/>
          <a:p>
            <a:r>
              <a:rPr lang="en-US" b="1" dirty="0">
                <a:solidFill>
                  <a:schemeClr val="accent2"/>
                </a:solidFill>
              </a:rPr>
              <a:t>OAAA Q1 CONSUMER TRENDS FOR OOH</a:t>
            </a:r>
          </a:p>
        </p:txBody>
      </p:sp>
      <p:sp>
        <p:nvSpPr>
          <p:cNvPr id="10" name="TextBox 9">
            <a:extLst>
              <a:ext uri="{FF2B5EF4-FFF2-40B4-BE49-F238E27FC236}">
                <a16:creationId xmlns:a16="http://schemas.microsoft.com/office/drawing/2014/main" id="{5547812E-C949-4845-825C-7BF76D6BFFA0}"/>
              </a:ext>
            </a:extLst>
          </p:cNvPr>
          <p:cNvSpPr txBox="1"/>
          <p:nvPr/>
        </p:nvSpPr>
        <p:spPr>
          <a:xfrm>
            <a:off x="2794958" y="6544335"/>
            <a:ext cx="9540817" cy="2308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33333"/>
                </a:solidFill>
                <a:effectLst/>
                <a:uLnTx/>
                <a:uFillTx/>
                <a:latin typeface="Franklin Gothic Book" panose="020B0503020102020204" pitchFamily="34" charset="0"/>
                <a:cs typeface="Calibri" panose="020F0502020204030204" pitchFamily="34" charset="0"/>
              </a:rPr>
              <a:t>“OOH Consumer Insights and Intent Q1 2022” was sponsored by The Foundation for Outdoor Advertising Research and Education (FOARE), a 501 (c) (3) not for profit, charitable organization</a:t>
            </a:r>
            <a:endParaRPr lang="en-US" sz="900" dirty="0">
              <a:latin typeface="Franklin Gothic Book" panose="020B0503020102020204" pitchFamily="34" charset="0"/>
            </a:endParaRPr>
          </a:p>
        </p:txBody>
      </p:sp>
    </p:spTree>
    <p:extLst>
      <p:ext uri="{BB962C8B-B14F-4D97-AF65-F5344CB8AC3E}">
        <p14:creationId xmlns:p14="http://schemas.microsoft.com/office/powerpoint/2010/main" val="1194174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C04BEC48-C8E0-42A1-AA4B-4EB56DC5465C}"/>
              </a:ext>
            </a:extLst>
          </p:cNvPr>
          <p:cNvSpPr>
            <a:spLocks noGrp="1"/>
          </p:cNvSpPr>
          <p:nvPr>
            <p:ph type="body" sz="quarter" idx="11"/>
          </p:nvPr>
        </p:nvSpPr>
        <p:spPr/>
        <p:txBody>
          <a:bodyPr/>
          <a:lstStyle/>
          <a:p>
            <a:r>
              <a:rPr lang="en-US" dirty="0"/>
              <a:t>THE HARRIS POLL: COVID-19 IN THE U.S.</a:t>
            </a:r>
          </a:p>
          <a:p>
            <a:endParaRPr lang="en-US" dirty="0"/>
          </a:p>
        </p:txBody>
      </p:sp>
      <p:sp>
        <p:nvSpPr>
          <p:cNvPr id="17" name="Title 16">
            <a:extLst>
              <a:ext uri="{FF2B5EF4-FFF2-40B4-BE49-F238E27FC236}">
                <a16:creationId xmlns:a16="http://schemas.microsoft.com/office/drawing/2014/main" id="{6C176E05-0398-426B-800D-DF8801080E62}"/>
              </a:ext>
            </a:extLst>
          </p:cNvPr>
          <p:cNvSpPr>
            <a:spLocks noGrp="1"/>
          </p:cNvSpPr>
          <p:nvPr>
            <p:ph type="title"/>
          </p:nvPr>
        </p:nvSpPr>
        <p:spPr>
          <a:xfrm>
            <a:off x="177448" y="518160"/>
            <a:ext cx="12014552" cy="725013"/>
          </a:xfrm>
        </p:spPr>
        <p:txBody>
          <a:bodyPr/>
          <a:lstStyle/>
          <a:p>
            <a:r>
              <a:rPr lang="en-US" sz="2400" b="1" dirty="0">
                <a:latin typeface="+mj-lt"/>
              </a:rPr>
              <a:t>Half of Employees Would Wear a Mask Full-Time When Back in the Office</a:t>
            </a:r>
            <a:endParaRPr lang="en-US" sz="1800" b="1" dirty="0">
              <a:latin typeface="+mj-lt"/>
            </a:endParaRPr>
          </a:p>
        </p:txBody>
      </p:sp>
      <p:sp>
        <p:nvSpPr>
          <p:cNvPr id="20" name="TextBox 19">
            <a:extLst>
              <a:ext uri="{FF2B5EF4-FFF2-40B4-BE49-F238E27FC236}">
                <a16:creationId xmlns:a16="http://schemas.microsoft.com/office/drawing/2014/main" id="{7C73C39B-9792-4BD8-8290-BFE2C00A0466}"/>
              </a:ext>
            </a:extLst>
          </p:cNvPr>
          <p:cNvSpPr txBox="1"/>
          <p:nvPr/>
        </p:nvSpPr>
        <p:spPr>
          <a:xfrm>
            <a:off x="2774586" y="1577344"/>
            <a:ext cx="664282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If you were to go back to the office, would you…</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1" dirty="0">
                <a:solidFill>
                  <a:srgbClr val="000000"/>
                </a:solidFill>
                <a:latin typeface="Arial" panose="020B0604020202020204"/>
              </a:rPr>
              <a:t>Among those employed</a:t>
            </a:r>
            <a:endParaRPr kumimoji="0" lang="en-US" sz="1400" b="1" i="1"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6" name="TextBox 25">
            <a:extLst>
              <a:ext uri="{FF2B5EF4-FFF2-40B4-BE49-F238E27FC236}">
                <a16:creationId xmlns:a16="http://schemas.microsoft.com/office/drawing/2014/main" id="{2E398FC7-A6D7-4326-B8A6-74CE244A0657}"/>
              </a:ext>
            </a:extLst>
          </p:cNvPr>
          <p:cNvSpPr txBox="1"/>
          <p:nvPr/>
        </p:nvSpPr>
        <p:spPr>
          <a:xfrm>
            <a:off x="177443" y="6180274"/>
            <a:ext cx="11691095"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Source: Harris Poll COVID19 Tracker Wave 103 (2/11-2/13/22)</a:t>
            </a: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mn-cs"/>
              </a:rPr>
              <a:t>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mn-cs"/>
              </a:rPr>
              <a:t>BASE: EMPLOYED W103 (n=1161)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ANA06. If you were to go back to the office, would you…</a:t>
            </a:r>
          </a:p>
        </p:txBody>
      </p:sp>
      <p:graphicFrame>
        <p:nvGraphicFramePr>
          <p:cNvPr id="27" name="Chart 26">
            <a:extLst>
              <a:ext uri="{FF2B5EF4-FFF2-40B4-BE49-F238E27FC236}">
                <a16:creationId xmlns:a16="http://schemas.microsoft.com/office/drawing/2014/main" id="{97A8BDD7-B791-4A46-BB27-CE1489BFD96B}"/>
              </a:ext>
            </a:extLst>
          </p:cNvPr>
          <p:cNvGraphicFramePr/>
          <p:nvPr/>
        </p:nvGraphicFramePr>
        <p:xfrm>
          <a:off x="1737462" y="2861494"/>
          <a:ext cx="2326703" cy="19586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Chart 29">
            <a:extLst>
              <a:ext uri="{FF2B5EF4-FFF2-40B4-BE49-F238E27FC236}">
                <a16:creationId xmlns:a16="http://schemas.microsoft.com/office/drawing/2014/main" id="{690FE456-3132-405D-8074-5F6238CFFADF}"/>
              </a:ext>
            </a:extLst>
          </p:cNvPr>
          <p:cNvGraphicFramePr/>
          <p:nvPr/>
        </p:nvGraphicFramePr>
        <p:xfrm>
          <a:off x="4828107" y="2854274"/>
          <a:ext cx="2326703" cy="19586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Chart 30">
            <a:extLst>
              <a:ext uri="{FF2B5EF4-FFF2-40B4-BE49-F238E27FC236}">
                <a16:creationId xmlns:a16="http://schemas.microsoft.com/office/drawing/2014/main" id="{AE375AD2-213D-4328-A0CC-051516994AF3}"/>
              </a:ext>
            </a:extLst>
          </p:cNvPr>
          <p:cNvGraphicFramePr/>
          <p:nvPr/>
        </p:nvGraphicFramePr>
        <p:xfrm>
          <a:off x="8064060" y="2879995"/>
          <a:ext cx="2326703" cy="1958654"/>
        </p:xfrm>
        <a:graphic>
          <a:graphicData uri="http://schemas.openxmlformats.org/drawingml/2006/chart">
            <c:chart xmlns:c="http://schemas.openxmlformats.org/drawingml/2006/chart" xmlns:r="http://schemas.openxmlformats.org/officeDocument/2006/relationships" r:id="rId5"/>
          </a:graphicData>
        </a:graphic>
      </p:graphicFrame>
      <p:sp>
        <p:nvSpPr>
          <p:cNvPr id="45" name="TextBox 44">
            <a:extLst>
              <a:ext uri="{FF2B5EF4-FFF2-40B4-BE49-F238E27FC236}">
                <a16:creationId xmlns:a16="http://schemas.microsoft.com/office/drawing/2014/main" id="{02E8408E-16DF-47EF-8E0D-8B8531AADF83}"/>
              </a:ext>
            </a:extLst>
          </p:cNvPr>
          <p:cNvSpPr txBox="1"/>
          <p:nvPr/>
        </p:nvSpPr>
        <p:spPr>
          <a:xfrm>
            <a:off x="1360523" y="2314120"/>
            <a:ext cx="32004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Helvetica" panose="020B0604020202020204" pitchFamily="34" charset="0"/>
                <a:ea typeface="+mn-ea"/>
                <a:cs typeface="Helvetica" panose="020B0604020202020204" pitchFamily="34" charset="0"/>
              </a:rPr>
              <a:t>Wear a mask all the time</a:t>
            </a:r>
          </a:p>
        </p:txBody>
      </p:sp>
      <p:sp>
        <p:nvSpPr>
          <p:cNvPr id="46" name="TextBox 45">
            <a:extLst>
              <a:ext uri="{FF2B5EF4-FFF2-40B4-BE49-F238E27FC236}">
                <a16:creationId xmlns:a16="http://schemas.microsoft.com/office/drawing/2014/main" id="{8A382596-EFBD-4303-87AB-9FE9455F2CB3}"/>
              </a:ext>
            </a:extLst>
          </p:cNvPr>
          <p:cNvSpPr txBox="1"/>
          <p:nvPr/>
        </p:nvSpPr>
        <p:spPr>
          <a:xfrm>
            <a:off x="4481714" y="2206398"/>
            <a:ext cx="32004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Helvetica" panose="020B0604020202020204" pitchFamily="34" charset="0"/>
                <a:ea typeface="+mn-ea"/>
                <a:cs typeface="Helvetica" panose="020B0604020202020204" pitchFamily="34" charset="0"/>
              </a:rPr>
              <a:t>Expect everyone else to wear a mask all the time</a:t>
            </a:r>
          </a:p>
        </p:txBody>
      </p:sp>
      <p:sp>
        <p:nvSpPr>
          <p:cNvPr id="47" name="TextBox 46">
            <a:extLst>
              <a:ext uri="{FF2B5EF4-FFF2-40B4-BE49-F238E27FC236}">
                <a16:creationId xmlns:a16="http://schemas.microsoft.com/office/drawing/2014/main" id="{A4F71249-1CD5-48E3-96C0-DDCBB3E001A8}"/>
              </a:ext>
            </a:extLst>
          </p:cNvPr>
          <p:cNvSpPr txBox="1"/>
          <p:nvPr/>
        </p:nvSpPr>
        <p:spPr>
          <a:xfrm>
            <a:off x="7631078" y="2206398"/>
            <a:ext cx="329184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Helvetica" panose="020B0604020202020204" pitchFamily="34" charset="0"/>
                <a:ea typeface="+mn-ea"/>
                <a:cs typeface="Helvetica" panose="020B0604020202020204" pitchFamily="34" charset="0"/>
              </a:rPr>
              <a:t>Wear a mask only when interacting with others, but not when alone</a:t>
            </a:r>
          </a:p>
        </p:txBody>
      </p:sp>
      <p:graphicFrame>
        <p:nvGraphicFramePr>
          <p:cNvPr id="48" name="Chart 47">
            <a:extLst>
              <a:ext uri="{FF2B5EF4-FFF2-40B4-BE49-F238E27FC236}">
                <a16:creationId xmlns:a16="http://schemas.microsoft.com/office/drawing/2014/main" id="{18CF1F63-B083-4CAA-B909-061FCD46217C}"/>
              </a:ext>
            </a:extLst>
          </p:cNvPr>
          <p:cNvGraphicFramePr/>
          <p:nvPr/>
        </p:nvGraphicFramePr>
        <p:xfrm>
          <a:off x="531456" y="4987245"/>
          <a:ext cx="3532709" cy="75248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9" name="Chart 48">
            <a:extLst>
              <a:ext uri="{FF2B5EF4-FFF2-40B4-BE49-F238E27FC236}">
                <a16:creationId xmlns:a16="http://schemas.microsoft.com/office/drawing/2014/main" id="{CC865C2F-FE95-4BDF-882D-D41D07A553EC}"/>
              </a:ext>
            </a:extLst>
          </p:cNvPr>
          <p:cNvGraphicFramePr/>
          <p:nvPr/>
        </p:nvGraphicFramePr>
        <p:xfrm>
          <a:off x="3622101" y="4987245"/>
          <a:ext cx="3532709" cy="75248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0" name="Chart 49">
            <a:extLst>
              <a:ext uri="{FF2B5EF4-FFF2-40B4-BE49-F238E27FC236}">
                <a16:creationId xmlns:a16="http://schemas.microsoft.com/office/drawing/2014/main" id="{30459A18-A8B4-453C-8137-BE385C6D8432}"/>
              </a:ext>
            </a:extLst>
          </p:cNvPr>
          <p:cNvGraphicFramePr/>
          <p:nvPr/>
        </p:nvGraphicFramePr>
        <p:xfrm>
          <a:off x="6858054" y="4958621"/>
          <a:ext cx="3532709" cy="75248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075449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22">
            <a:extLst>
              <a:ext uri="{FF2B5EF4-FFF2-40B4-BE49-F238E27FC236}">
                <a16:creationId xmlns:a16="http://schemas.microsoft.com/office/drawing/2014/main" id="{91C593D3-C553-4BAA-BC5F-711F0173A841}"/>
              </a:ext>
            </a:extLst>
          </p:cNvPr>
          <p:cNvGraphicFramePr/>
          <p:nvPr/>
        </p:nvGraphicFramePr>
        <p:xfrm>
          <a:off x="460864" y="1872602"/>
          <a:ext cx="11731136" cy="4010373"/>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 Placeholder 18">
            <a:extLst>
              <a:ext uri="{FF2B5EF4-FFF2-40B4-BE49-F238E27FC236}">
                <a16:creationId xmlns:a16="http://schemas.microsoft.com/office/drawing/2014/main" id="{C04BEC48-C8E0-42A1-AA4B-4EB56DC5465C}"/>
              </a:ext>
            </a:extLst>
          </p:cNvPr>
          <p:cNvSpPr>
            <a:spLocks noGrp="1"/>
          </p:cNvSpPr>
          <p:nvPr>
            <p:ph type="body" sz="quarter" idx="11"/>
          </p:nvPr>
        </p:nvSpPr>
        <p:spPr/>
        <p:txBody>
          <a:bodyPr/>
          <a:lstStyle/>
          <a:p>
            <a:r>
              <a:rPr lang="en-US" dirty="0"/>
              <a:t>THE HARRIS POLL: COVID-19 IN THE U.S.</a:t>
            </a:r>
          </a:p>
          <a:p>
            <a:endParaRPr lang="en-US" dirty="0"/>
          </a:p>
        </p:txBody>
      </p:sp>
      <p:sp>
        <p:nvSpPr>
          <p:cNvPr id="17" name="Title 16">
            <a:extLst>
              <a:ext uri="{FF2B5EF4-FFF2-40B4-BE49-F238E27FC236}">
                <a16:creationId xmlns:a16="http://schemas.microsoft.com/office/drawing/2014/main" id="{6C176E05-0398-426B-800D-DF8801080E62}"/>
              </a:ext>
            </a:extLst>
          </p:cNvPr>
          <p:cNvSpPr>
            <a:spLocks noGrp="1"/>
          </p:cNvSpPr>
          <p:nvPr>
            <p:ph type="title"/>
          </p:nvPr>
        </p:nvSpPr>
        <p:spPr>
          <a:xfrm>
            <a:off x="177448" y="518160"/>
            <a:ext cx="12014552" cy="725013"/>
          </a:xfrm>
        </p:spPr>
        <p:txBody>
          <a:bodyPr/>
          <a:lstStyle/>
          <a:p>
            <a:r>
              <a:rPr lang="en-US" sz="2400" b="1" dirty="0">
                <a:latin typeface="+mj-lt"/>
              </a:rPr>
              <a:t>Vaccinated Americans Will Keep Masking; Unvaccinated Are Less Likely To</a:t>
            </a:r>
            <a:endParaRPr lang="en-US" sz="1800" b="1" dirty="0">
              <a:latin typeface="+mj-lt"/>
            </a:endParaRPr>
          </a:p>
        </p:txBody>
      </p:sp>
      <p:sp>
        <p:nvSpPr>
          <p:cNvPr id="20" name="TextBox 19">
            <a:extLst>
              <a:ext uri="{FF2B5EF4-FFF2-40B4-BE49-F238E27FC236}">
                <a16:creationId xmlns:a16="http://schemas.microsoft.com/office/drawing/2014/main" id="{7C73C39B-9792-4BD8-8290-BFE2C00A0466}"/>
              </a:ext>
            </a:extLst>
          </p:cNvPr>
          <p:cNvSpPr txBox="1"/>
          <p:nvPr/>
        </p:nvSpPr>
        <p:spPr>
          <a:xfrm>
            <a:off x="2774586" y="1341857"/>
            <a:ext cx="664282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How likely are you to wear a mask in the following situations?</a:t>
            </a:r>
            <a:endParaRPr kumimoji="0" lang="en-US" sz="1400" b="1" i="1"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nvGrpSpPr>
          <p:cNvPr id="2" name="Group 1">
            <a:extLst>
              <a:ext uri="{FF2B5EF4-FFF2-40B4-BE49-F238E27FC236}">
                <a16:creationId xmlns:a16="http://schemas.microsoft.com/office/drawing/2014/main" id="{165E20CD-3F55-4918-BFE9-1522EBB2B1B1}"/>
              </a:ext>
            </a:extLst>
          </p:cNvPr>
          <p:cNvGrpSpPr/>
          <p:nvPr/>
        </p:nvGrpSpPr>
        <p:grpSpPr>
          <a:xfrm>
            <a:off x="10392706" y="3675753"/>
            <a:ext cx="2303791" cy="834956"/>
            <a:chOff x="10588070" y="2274351"/>
            <a:chExt cx="2303791" cy="834956"/>
          </a:xfrm>
        </p:grpSpPr>
        <p:sp>
          <p:nvSpPr>
            <p:cNvPr id="35" name="TextBox 34">
              <a:extLst>
                <a:ext uri="{FF2B5EF4-FFF2-40B4-BE49-F238E27FC236}">
                  <a16:creationId xmlns:a16="http://schemas.microsoft.com/office/drawing/2014/main" id="{E61AA2F0-48ED-4C93-B841-5B36C0A3FC1B}"/>
                </a:ext>
              </a:extLst>
            </p:cNvPr>
            <p:cNvSpPr txBox="1"/>
            <p:nvPr/>
          </p:nvSpPr>
          <p:spPr>
            <a:xfrm>
              <a:off x="10748785" y="2476386"/>
              <a:ext cx="2143076" cy="43088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chemeClr val="accent4"/>
                  </a:solidFill>
                  <a:effectLst/>
                  <a:uLnTx/>
                  <a:uFillTx/>
                  <a:latin typeface="Arial" panose="020B0604020202020204"/>
                  <a:ea typeface="+mn-ea"/>
                  <a:cs typeface="+mn-cs"/>
                </a:rPr>
                <a:t>73% </a:t>
              </a:r>
              <a:r>
                <a:rPr kumimoji="0" lang="en-US" sz="1050" b="1" i="0" u="none" strike="noStrike" kern="1200" cap="none" spc="0" normalizeH="0" baseline="0" noProof="0" dirty="0">
                  <a:ln>
                    <a:noFill/>
                  </a:ln>
                  <a:solidFill>
                    <a:srgbClr val="000000"/>
                  </a:solidFill>
                  <a:effectLst/>
                  <a:uLnTx/>
                  <a:uFillTx/>
                  <a:latin typeface="Arial" panose="020B0604020202020204"/>
                  <a:ea typeface="+mn-ea"/>
                  <a:cs typeface="+mn-cs"/>
                </a:rPr>
                <a:t>Millennials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chemeClr val="accent4"/>
                  </a:solidFill>
                  <a:effectLst/>
                  <a:uLnTx/>
                  <a:uFillTx/>
                  <a:latin typeface="Arial" panose="020B0604020202020204"/>
                  <a:ea typeface="+mn-ea"/>
                  <a:cs typeface="+mn-cs"/>
                </a:rPr>
                <a:t>58% </a:t>
              </a:r>
              <a:r>
                <a:rPr kumimoji="0" lang="en-US" sz="1050" b="1" i="0" u="none" strike="noStrike" kern="1200" cap="none" spc="0" normalizeH="0" baseline="0" noProof="0" dirty="0">
                  <a:ln>
                    <a:noFill/>
                  </a:ln>
                  <a:solidFill>
                    <a:srgbClr val="000000"/>
                  </a:solidFill>
                  <a:effectLst/>
                  <a:uLnTx/>
                  <a:uFillTx/>
                  <a:latin typeface="Arial" panose="020B0604020202020204"/>
                  <a:ea typeface="+mn-ea"/>
                  <a:cs typeface="+mn-cs"/>
                </a:rPr>
                <a:t>Gen Z</a:t>
              </a:r>
            </a:p>
          </p:txBody>
        </p:sp>
        <p:sp>
          <p:nvSpPr>
            <p:cNvPr id="36" name="Right Brace 35">
              <a:extLst>
                <a:ext uri="{FF2B5EF4-FFF2-40B4-BE49-F238E27FC236}">
                  <a16:creationId xmlns:a16="http://schemas.microsoft.com/office/drawing/2014/main" id="{DEBF75CE-8752-4008-89AF-1CEA27C1DE4B}"/>
                </a:ext>
              </a:extLst>
            </p:cNvPr>
            <p:cNvSpPr/>
            <p:nvPr/>
          </p:nvSpPr>
          <p:spPr>
            <a:xfrm>
              <a:off x="10588070" y="2274351"/>
              <a:ext cx="160715" cy="834956"/>
            </a:xfrm>
            <a:prstGeom prst="rightBrace">
              <a:avLst/>
            </a:prstGeom>
            <a:noFill/>
            <a:ln>
              <a:solidFill>
                <a:schemeClr val="accent4"/>
              </a:solidFill>
            </a:ln>
            <a:effectLst/>
          </p:spPr>
          <p:style>
            <a:lnRef idx="2">
              <a:schemeClr val="accent2"/>
            </a:lnRef>
            <a:fillRef idx="0">
              <a:schemeClr val="accent2"/>
            </a:fillRef>
            <a:effectRef idx="1">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8769"/>
                </a:solidFill>
                <a:effectLst/>
                <a:uLnTx/>
                <a:uFillTx/>
                <a:latin typeface="Arial" panose="020B0604020202020204"/>
                <a:ea typeface="+mn-ea"/>
                <a:cs typeface="+mn-cs"/>
              </a:endParaRPr>
            </a:p>
          </p:txBody>
        </p:sp>
      </p:grpSp>
      <p:sp>
        <p:nvSpPr>
          <p:cNvPr id="12" name="TextBox 11">
            <a:extLst>
              <a:ext uri="{FF2B5EF4-FFF2-40B4-BE49-F238E27FC236}">
                <a16:creationId xmlns:a16="http://schemas.microsoft.com/office/drawing/2014/main" id="{259CE0AF-3F26-42D9-9B5B-6072D362672B}"/>
              </a:ext>
            </a:extLst>
          </p:cNvPr>
          <p:cNvSpPr txBox="1"/>
          <p:nvPr/>
        </p:nvSpPr>
        <p:spPr>
          <a:xfrm>
            <a:off x="177443" y="6180274"/>
            <a:ext cx="11691095"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Source: Harris Poll COVID19 Tracker Wave 103 (2/11-2/13/22)</a:t>
            </a: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mn-cs"/>
              </a:rPr>
              <a:t>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mn-cs"/>
              </a:rPr>
              <a:t>BASE: GENERAL PUBLIC W103 (n=2019)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MW07. How likely are you to wear a mask in the following situations?</a:t>
            </a:r>
          </a:p>
        </p:txBody>
      </p:sp>
      <p:grpSp>
        <p:nvGrpSpPr>
          <p:cNvPr id="11" name="Group 10">
            <a:extLst>
              <a:ext uri="{FF2B5EF4-FFF2-40B4-BE49-F238E27FC236}">
                <a16:creationId xmlns:a16="http://schemas.microsoft.com/office/drawing/2014/main" id="{01969BBE-0B38-40FC-972D-17DFDADD18FC}"/>
              </a:ext>
            </a:extLst>
          </p:cNvPr>
          <p:cNvGrpSpPr/>
          <p:nvPr/>
        </p:nvGrpSpPr>
        <p:grpSpPr>
          <a:xfrm>
            <a:off x="10392706" y="4880381"/>
            <a:ext cx="2303791" cy="834956"/>
            <a:chOff x="10588070" y="2274351"/>
            <a:chExt cx="2303791" cy="834956"/>
          </a:xfrm>
        </p:grpSpPr>
        <p:sp>
          <p:nvSpPr>
            <p:cNvPr id="13" name="TextBox 12">
              <a:extLst>
                <a:ext uri="{FF2B5EF4-FFF2-40B4-BE49-F238E27FC236}">
                  <a16:creationId xmlns:a16="http://schemas.microsoft.com/office/drawing/2014/main" id="{C649870F-3B9B-484B-87CB-D682EC351D84}"/>
                </a:ext>
              </a:extLst>
            </p:cNvPr>
            <p:cNvSpPr txBox="1"/>
            <p:nvPr/>
          </p:nvSpPr>
          <p:spPr>
            <a:xfrm>
              <a:off x="10748785" y="2476386"/>
              <a:ext cx="2143076" cy="43088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chemeClr val="accent4"/>
                  </a:solidFill>
                  <a:effectLst/>
                  <a:uLnTx/>
                  <a:uFillTx/>
                  <a:latin typeface="Arial" panose="020B0604020202020204"/>
                  <a:ea typeface="+mn-ea"/>
                  <a:cs typeface="+mn-cs"/>
                </a:rPr>
                <a:t>75% </a:t>
              </a:r>
              <a:r>
                <a:rPr kumimoji="0" lang="en-US" sz="1050" b="1" i="0" u="none" strike="noStrike" kern="1200" cap="none" spc="0" normalizeH="0" baseline="0" noProof="0" dirty="0">
                  <a:ln>
                    <a:noFill/>
                  </a:ln>
                  <a:solidFill>
                    <a:srgbClr val="000000"/>
                  </a:solidFill>
                  <a:effectLst/>
                  <a:uLnTx/>
                  <a:uFillTx/>
                  <a:latin typeface="Arial" panose="020B0604020202020204"/>
                  <a:ea typeface="+mn-ea"/>
                  <a:cs typeface="+mn-cs"/>
                </a:rPr>
                <a:t>Vaccinated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chemeClr val="accent4"/>
                  </a:solidFill>
                  <a:effectLst/>
                  <a:uLnTx/>
                  <a:uFillTx/>
                  <a:latin typeface="Arial" panose="020B0604020202020204"/>
                  <a:ea typeface="+mn-ea"/>
                  <a:cs typeface="+mn-cs"/>
                </a:rPr>
                <a:t>52% </a:t>
              </a:r>
              <a:r>
                <a:rPr lang="en-US" sz="1050" b="1" dirty="0">
                  <a:solidFill>
                    <a:srgbClr val="000000"/>
                  </a:solidFill>
                  <a:latin typeface="Arial" panose="020B0604020202020204"/>
                </a:rPr>
                <a:t>Unvaccinated</a:t>
              </a:r>
              <a:endParaRPr kumimoji="0" lang="en-US" sz="105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4" name="Right Brace 13">
              <a:extLst>
                <a:ext uri="{FF2B5EF4-FFF2-40B4-BE49-F238E27FC236}">
                  <a16:creationId xmlns:a16="http://schemas.microsoft.com/office/drawing/2014/main" id="{9A315CF2-CECC-472D-BDF8-7860487D8493}"/>
                </a:ext>
              </a:extLst>
            </p:cNvPr>
            <p:cNvSpPr/>
            <p:nvPr/>
          </p:nvSpPr>
          <p:spPr>
            <a:xfrm>
              <a:off x="10588070" y="2274351"/>
              <a:ext cx="160715" cy="834956"/>
            </a:xfrm>
            <a:prstGeom prst="rightBrace">
              <a:avLst/>
            </a:prstGeom>
            <a:noFill/>
            <a:ln>
              <a:solidFill>
                <a:schemeClr val="accent4"/>
              </a:solidFill>
            </a:ln>
            <a:effectLst/>
          </p:spPr>
          <p:style>
            <a:lnRef idx="2">
              <a:schemeClr val="accent2"/>
            </a:lnRef>
            <a:fillRef idx="0">
              <a:schemeClr val="accent2"/>
            </a:fillRef>
            <a:effectRef idx="1">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8769"/>
                </a:solidFill>
                <a:effectLst/>
                <a:uLnTx/>
                <a:uFillTx/>
                <a:latin typeface="Arial" panose="020B0604020202020204"/>
                <a:ea typeface="+mn-ea"/>
                <a:cs typeface="+mn-cs"/>
              </a:endParaRPr>
            </a:p>
          </p:txBody>
        </p:sp>
      </p:grpSp>
      <p:grpSp>
        <p:nvGrpSpPr>
          <p:cNvPr id="15" name="Group 14">
            <a:extLst>
              <a:ext uri="{FF2B5EF4-FFF2-40B4-BE49-F238E27FC236}">
                <a16:creationId xmlns:a16="http://schemas.microsoft.com/office/drawing/2014/main" id="{7B4FE24A-FD7F-46E6-81CF-A7D367B021CD}"/>
              </a:ext>
            </a:extLst>
          </p:cNvPr>
          <p:cNvGrpSpPr/>
          <p:nvPr/>
        </p:nvGrpSpPr>
        <p:grpSpPr>
          <a:xfrm>
            <a:off x="10392706" y="2440518"/>
            <a:ext cx="2303791" cy="834956"/>
            <a:chOff x="10588070" y="2274351"/>
            <a:chExt cx="2303791" cy="834956"/>
          </a:xfrm>
        </p:grpSpPr>
        <p:sp>
          <p:nvSpPr>
            <p:cNvPr id="16" name="TextBox 15">
              <a:extLst>
                <a:ext uri="{FF2B5EF4-FFF2-40B4-BE49-F238E27FC236}">
                  <a16:creationId xmlns:a16="http://schemas.microsoft.com/office/drawing/2014/main" id="{987AE3CB-AE68-458E-B52A-86FBE2EB9AE8}"/>
                </a:ext>
              </a:extLst>
            </p:cNvPr>
            <p:cNvSpPr txBox="1"/>
            <p:nvPr/>
          </p:nvSpPr>
          <p:spPr>
            <a:xfrm>
              <a:off x="10748785" y="2476386"/>
              <a:ext cx="2143076" cy="43088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chemeClr val="accent4"/>
                  </a:solidFill>
                  <a:effectLst/>
                  <a:uLnTx/>
                  <a:uFillTx/>
                  <a:latin typeface="Arial" panose="020B0604020202020204"/>
                  <a:ea typeface="+mn-ea"/>
                  <a:cs typeface="+mn-cs"/>
                </a:rPr>
                <a:t>80% </a:t>
              </a:r>
              <a:r>
                <a:rPr kumimoji="0" lang="en-US" sz="1050" b="1" i="0" u="none" strike="noStrike" kern="1200" cap="none" spc="0" normalizeH="0" baseline="0" noProof="0" dirty="0">
                  <a:ln>
                    <a:noFill/>
                  </a:ln>
                  <a:solidFill>
                    <a:srgbClr val="000000"/>
                  </a:solidFill>
                  <a:effectLst/>
                  <a:uLnTx/>
                  <a:uFillTx/>
                  <a:latin typeface="Arial" panose="020B0604020202020204"/>
                  <a:ea typeface="+mn-ea"/>
                  <a:cs typeface="+mn-cs"/>
                </a:rPr>
                <a:t>Vaccinated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chemeClr val="accent4"/>
                  </a:solidFill>
                  <a:effectLst/>
                  <a:uLnTx/>
                  <a:uFillTx/>
                  <a:latin typeface="Arial" panose="020B0604020202020204"/>
                  <a:ea typeface="+mn-ea"/>
                  <a:cs typeface="+mn-cs"/>
                </a:rPr>
                <a:t>58% </a:t>
              </a:r>
              <a:r>
                <a:rPr kumimoji="0" lang="en-US" sz="1050" b="1" i="0" u="none" strike="noStrike" kern="1200" cap="none" spc="0" normalizeH="0" baseline="0" noProof="0" dirty="0">
                  <a:ln>
                    <a:noFill/>
                  </a:ln>
                  <a:solidFill>
                    <a:srgbClr val="000000"/>
                  </a:solidFill>
                  <a:effectLst/>
                  <a:uLnTx/>
                  <a:uFillTx/>
                  <a:latin typeface="Arial" panose="020B0604020202020204"/>
                  <a:ea typeface="+mn-ea"/>
                  <a:cs typeface="+mn-cs"/>
                </a:rPr>
                <a:t>Unvaccinated</a:t>
              </a:r>
            </a:p>
          </p:txBody>
        </p:sp>
        <p:sp>
          <p:nvSpPr>
            <p:cNvPr id="18" name="Right Brace 17">
              <a:extLst>
                <a:ext uri="{FF2B5EF4-FFF2-40B4-BE49-F238E27FC236}">
                  <a16:creationId xmlns:a16="http://schemas.microsoft.com/office/drawing/2014/main" id="{0574EEB8-1F57-4077-BFBC-20DF93A71FDB}"/>
                </a:ext>
              </a:extLst>
            </p:cNvPr>
            <p:cNvSpPr/>
            <p:nvPr/>
          </p:nvSpPr>
          <p:spPr>
            <a:xfrm>
              <a:off x="10588070" y="2274351"/>
              <a:ext cx="160715" cy="834956"/>
            </a:xfrm>
            <a:prstGeom prst="rightBrace">
              <a:avLst/>
            </a:prstGeom>
            <a:noFill/>
            <a:ln>
              <a:solidFill>
                <a:schemeClr val="accent4"/>
              </a:solidFill>
            </a:ln>
            <a:effectLst/>
          </p:spPr>
          <p:style>
            <a:lnRef idx="2">
              <a:schemeClr val="accent2"/>
            </a:lnRef>
            <a:fillRef idx="0">
              <a:schemeClr val="accent2"/>
            </a:fillRef>
            <a:effectRef idx="1">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8769"/>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11296539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C04BEC48-C8E0-42A1-AA4B-4EB56DC5465C}"/>
              </a:ext>
            </a:extLst>
          </p:cNvPr>
          <p:cNvSpPr>
            <a:spLocks noGrp="1"/>
          </p:cNvSpPr>
          <p:nvPr>
            <p:ph type="body" sz="quarter" idx="11"/>
          </p:nvPr>
        </p:nvSpPr>
        <p:spPr/>
        <p:txBody>
          <a:bodyPr/>
          <a:lstStyle/>
          <a:p>
            <a:r>
              <a:rPr lang="en-US" dirty="0"/>
              <a:t>THE HARRIS POLL: COVID-19 IN THE U.S.</a:t>
            </a:r>
          </a:p>
          <a:p>
            <a:endParaRPr lang="en-US" dirty="0"/>
          </a:p>
        </p:txBody>
      </p:sp>
      <p:sp>
        <p:nvSpPr>
          <p:cNvPr id="17" name="Title 16">
            <a:extLst>
              <a:ext uri="{FF2B5EF4-FFF2-40B4-BE49-F238E27FC236}">
                <a16:creationId xmlns:a16="http://schemas.microsoft.com/office/drawing/2014/main" id="{6C176E05-0398-426B-800D-DF8801080E62}"/>
              </a:ext>
            </a:extLst>
          </p:cNvPr>
          <p:cNvSpPr>
            <a:spLocks noGrp="1"/>
          </p:cNvSpPr>
          <p:nvPr>
            <p:ph type="title"/>
          </p:nvPr>
        </p:nvSpPr>
        <p:spPr>
          <a:xfrm>
            <a:off x="177447" y="518160"/>
            <a:ext cx="12137543" cy="519773"/>
          </a:xfrm>
        </p:spPr>
        <p:txBody>
          <a:bodyPr/>
          <a:lstStyle/>
          <a:p>
            <a:r>
              <a:rPr lang="en-US" sz="2400" b="1" dirty="0">
                <a:latin typeface="+mj-lt"/>
              </a:rPr>
              <a:t>Americans Believe Voluntarily Mask Shows Empathy for Others’ Healthy</a:t>
            </a:r>
            <a:br>
              <a:rPr lang="en-US" sz="2400" b="1" dirty="0">
                <a:latin typeface="+mj-lt"/>
              </a:rPr>
            </a:br>
            <a:r>
              <a:rPr lang="en-US" sz="1800" b="1" dirty="0">
                <a:latin typeface="+mj-lt"/>
              </a:rPr>
              <a:t>While A Quarter Believe it’s Political Correctness </a:t>
            </a:r>
          </a:p>
        </p:txBody>
      </p:sp>
      <p:sp>
        <p:nvSpPr>
          <p:cNvPr id="14" name="Rectangle 13">
            <a:extLst>
              <a:ext uri="{FF2B5EF4-FFF2-40B4-BE49-F238E27FC236}">
                <a16:creationId xmlns:a16="http://schemas.microsoft.com/office/drawing/2014/main" id="{B4706932-BD8E-4CA5-B711-01D154DC7C82}"/>
              </a:ext>
            </a:extLst>
          </p:cNvPr>
          <p:cNvSpPr/>
          <p:nvPr/>
        </p:nvSpPr>
        <p:spPr>
          <a:xfrm>
            <a:off x="1752600" y="1323615"/>
            <a:ext cx="86868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Which of the following best describes how you think about individuals voluntarily wearing masks indoors when it is not required?</a:t>
            </a:r>
            <a:endParaRPr kumimoji="0" lang="en-US" sz="1400" b="1" i="1" u="none" strike="noStrike" kern="1200" cap="none" spc="0" normalizeH="0" baseline="0" noProof="0" dirty="0">
              <a:ln>
                <a:noFill/>
              </a:ln>
              <a:solidFill>
                <a:srgbClr val="000000"/>
              </a:solidFill>
              <a:effectLst/>
              <a:uLnTx/>
              <a:uFillTx/>
              <a:latin typeface="Arial" panose="020B0604020202020204"/>
              <a:ea typeface="+mn-ea"/>
              <a:cs typeface="+mn-cs"/>
            </a:endParaRPr>
          </a:p>
        </p:txBody>
      </p:sp>
      <p:graphicFrame>
        <p:nvGraphicFramePr>
          <p:cNvPr id="10" name="Chart 9">
            <a:extLst>
              <a:ext uri="{FF2B5EF4-FFF2-40B4-BE49-F238E27FC236}">
                <a16:creationId xmlns:a16="http://schemas.microsoft.com/office/drawing/2014/main" id="{AEF0FBC3-97D5-4A0B-A54D-C4FC8DE10C4A}"/>
              </a:ext>
            </a:extLst>
          </p:cNvPr>
          <p:cNvGraphicFramePr/>
          <p:nvPr/>
        </p:nvGraphicFramePr>
        <p:xfrm>
          <a:off x="1196695" y="2960257"/>
          <a:ext cx="3160937" cy="2169099"/>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2E7A2732-D027-4F02-B48D-CA31F6201DB4}"/>
              </a:ext>
            </a:extLst>
          </p:cNvPr>
          <p:cNvSpPr txBox="1"/>
          <p:nvPr/>
        </p:nvSpPr>
        <p:spPr>
          <a:xfrm>
            <a:off x="643913" y="2097363"/>
            <a:ext cx="430806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E3DECE">
                    <a:lumMod val="50000"/>
                  </a:srgbClr>
                </a:solidFill>
                <a:effectLst/>
                <a:uLnTx/>
                <a:uFillTx/>
                <a:latin typeface="Helvetica" panose="020B0604020202020204" pitchFamily="34" charset="0"/>
                <a:ea typeface="+mn-ea"/>
                <a:cs typeface="Helvetica" panose="020B0604020202020204" pitchFamily="34" charset="0"/>
              </a:rPr>
              <a:t>They are only wearing a mask to be politically correct and are caving to societal pressure.</a:t>
            </a:r>
          </a:p>
        </p:txBody>
      </p:sp>
      <p:sp>
        <p:nvSpPr>
          <p:cNvPr id="13" name="TextBox 12">
            <a:extLst>
              <a:ext uri="{FF2B5EF4-FFF2-40B4-BE49-F238E27FC236}">
                <a16:creationId xmlns:a16="http://schemas.microsoft.com/office/drawing/2014/main" id="{BE747A63-F7DA-46C5-BE88-64EFAEC5C9BF}"/>
              </a:ext>
            </a:extLst>
          </p:cNvPr>
          <p:cNvSpPr txBox="1"/>
          <p:nvPr/>
        </p:nvSpPr>
        <p:spPr>
          <a:xfrm>
            <a:off x="744506" y="5210815"/>
            <a:ext cx="429768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8769"/>
                </a:solidFill>
                <a:effectLst/>
                <a:uLnTx/>
                <a:uFillTx/>
                <a:latin typeface="Helvetica" panose="020B0604020202020204" pitchFamily="34" charset="0"/>
                <a:ea typeface="+mn-ea"/>
                <a:cs typeface="Helvetica" panose="020B0604020202020204" pitchFamily="34" charset="0"/>
              </a:rPr>
              <a:t>They care about their health and are trying to protect both themselves and those around them</a:t>
            </a:r>
          </a:p>
        </p:txBody>
      </p:sp>
      <p:graphicFrame>
        <p:nvGraphicFramePr>
          <p:cNvPr id="15" name="Chart 14">
            <a:extLst>
              <a:ext uri="{FF2B5EF4-FFF2-40B4-BE49-F238E27FC236}">
                <a16:creationId xmlns:a16="http://schemas.microsoft.com/office/drawing/2014/main" id="{F4C9775D-568E-2044-BA84-C53E5DE50ACC}"/>
              </a:ext>
            </a:extLst>
          </p:cNvPr>
          <p:cNvGraphicFramePr/>
          <p:nvPr/>
        </p:nvGraphicFramePr>
        <p:xfrm>
          <a:off x="5796876" y="2293074"/>
          <a:ext cx="5309624" cy="3389556"/>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DE93087D-A876-4A2F-A0DB-941D97BF0F26}"/>
              </a:ext>
            </a:extLst>
          </p:cNvPr>
          <p:cNvSpPr txBox="1"/>
          <p:nvPr/>
        </p:nvSpPr>
        <p:spPr>
          <a:xfrm>
            <a:off x="1600523" y="5731013"/>
            <a:ext cx="2143076" cy="253916"/>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chemeClr val="accent2"/>
                </a:solidFill>
                <a:effectLst/>
                <a:uLnTx/>
                <a:uFillTx/>
                <a:latin typeface="Arial" panose="020B0604020202020204"/>
                <a:ea typeface="+mn-ea"/>
                <a:cs typeface="+mn-cs"/>
              </a:rPr>
              <a:t>80% </a:t>
            </a:r>
            <a:r>
              <a:rPr kumimoji="0" lang="en-US" sz="1050" b="1" i="0" u="none" strike="noStrike" kern="1200" cap="none" spc="0" normalizeH="0" baseline="0" noProof="0" dirty="0">
                <a:ln>
                  <a:noFill/>
                </a:ln>
                <a:solidFill>
                  <a:srgbClr val="000000"/>
                </a:solidFill>
                <a:effectLst/>
                <a:uLnTx/>
                <a:uFillTx/>
                <a:latin typeface="Arial" panose="020B0604020202020204"/>
                <a:ea typeface="+mn-ea"/>
                <a:cs typeface="+mn-cs"/>
              </a:rPr>
              <a:t>Vaccinated</a:t>
            </a:r>
          </a:p>
        </p:txBody>
      </p:sp>
      <p:sp>
        <p:nvSpPr>
          <p:cNvPr id="16" name="TextBox 15">
            <a:extLst>
              <a:ext uri="{FF2B5EF4-FFF2-40B4-BE49-F238E27FC236}">
                <a16:creationId xmlns:a16="http://schemas.microsoft.com/office/drawing/2014/main" id="{58142A18-2665-4425-A34A-6B4F0FED357B}"/>
              </a:ext>
            </a:extLst>
          </p:cNvPr>
          <p:cNvSpPr txBox="1"/>
          <p:nvPr/>
        </p:nvSpPr>
        <p:spPr>
          <a:xfrm>
            <a:off x="1706338" y="2624882"/>
            <a:ext cx="2143076" cy="253916"/>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chemeClr val="accent3">
                    <a:lumMod val="50000"/>
                  </a:schemeClr>
                </a:solidFill>
                <a:effectLst/>
                <a:uLnTx/>
                <a:uFillTx/>
                <a:latin typeface="Arial" panose="020B0604020202020204"/>
                <a:ea typeface="+mn-ea"/>
                <a:cs typeface="+mn-cs"/>
              </a:rPr>
              <a:t>37% </a:t>
            </a:r>
            <a:r>
              <a:rPr kumimoji="0" lang="en-US" sz="1050" b="1" i="0" u="none" strike="noStrike" kern="1200" cap="none" spc="0" normalizeH="0" baseline="0" noProof="0" dirty="0">
                <a:ln>
                  <a:noFill/>
                </a:ln>
                <a:solidFill>
                  <a:srgbClr val="000000"/>
                </a:solidFill>
                <a:effectLst/>
                <a:uLnTx/>
                <a:uFillTx/>
                <a:latin typeface="Arial" panose="020B0604020202020204"/>
                <a:ea typeface="+mn-ea"/>
                <a:cs typeface="+mn-cs"/>
              </a:rPr>
              <a:t>Unvaccinated</a:t>
            </a:r>
          </a:p>
        </p:txBody>
      </p:sp>
      <p:sp>
        <p:nvSpPr>
          <p:cNvPr id="18" name="TextBox 17">
            <a:extLst>
              <a:ext uri="{FF2B5EF4-FFF2-40B4-BE49-F238E27FC236}">
                <a16:creationId xmlns:a16="http://schemas.microsoft.com/office/drawing/2014/main" id="{A15C1C5F-020B-4FF9-90C6-5911B4FF1567}"/>
              </a:ext>
            </a:extLst>
          </p:cNvPr>
          <p:cNvSpPr txBox="1"/>
          <p:nvPr/>
        </p:nvSpPr>
        <p:spPr>
          <a:xfrm>
            <a:off x="177443" y="6180274"/>
            <a:ext cx="11691095"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Source: Harris Poll COVID19 Tracker Wave 103 (2/11-2/13/22)</a:t>
            </a: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mn-cs"/>
              </a:rPr>
              <a:t>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mn-cs"/>
              </a:rPr>
              <a:t>BASE: GENERAL PUBLIC W103 (n=2019)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MW08. Which of the following best describes how you think about individuals voluntarily wearing masks indoors when it is not required?</a:t>
            </a:r>
          </a:p>
        </p:txBody>
      </p:sp>
    </p:spTree>
    <p:extLst>
      <p:ext uri="{BB962C8B-B14F-4D97-AF65-F5344CB8AC3E}">
        <p14:creationId xmlns:p14="http://schemas.microsoft.com/office/powerpoint/2010/main" val="9530900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3FA3BD3D-B495-41FA-A9E1-49DBF8401B2D}"/>
              </a:ext>
            </a:extLst>
          </p:cNvPr>
          <p:cNvGraphicFramePr/>
          <p:nvPr/>
        </p:nvGraphicFramePr>
        <p:xfrm>
          <a:off x="331117" y="2343959"/>
          <a:ext cx="5603152" cy="3614928"/>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 Placeholder 18">
            <a:extLst>
              <a:ext uri="{FF2B5EF4-FFF2-40B4-BE49-F238E27FC236}">
                <a16:creationId xmlns:a16="http://schemas.microsoft.com/office/drawing/2014/main" id="{C04BEC48-C8E0-42A1-AA4B-4EB56DC5465C}"/>
              </a:ext>
            </a:extLst>
          </p:cNvPr>
          <p:cNvSpPr>
            <a:spLocks noGrp="1"/>
          </p:cNvSpPr>
          <p:nvPr>
            <p:ph type="body" sz="quarter" idx="11"/>
          </p:nvPr>
        </p:nvSpPr>
        <p:spPr/>
        <p:txBody>
          <a:bodyPr/>
          <a:lstStyle/>
          <a:p>
            <a:r>
              <a:rPr lang="en-US" dirty="0"/>
              <a:t>THE HARRIS POLL: COVID-19 IN THE U.S.</a:t>
            </a:r>
          </a:p>
          <a:p>
            <a:endParaRPr lang="en-US" dirty="0"/>
          </a:p>
        </p:txBody>
      </p:sp>
      <p:sp>
        <p:nvSpPr>
          <p:cNvPr id="17" name="Title 16">
            <a:extLst>
              <a:ext uri="{FF2B5EF4-FFF2-40B4-BE49-F238E27FC236}">
                <a16:creationId xmlns:a16="http://schemas.microsoft.com/office/drawing/2014/main" id="{6C176E05-0398-426B-800D-DF8801080E62}"/>
              </a:ext>
            </a:extLst>
          </p:cNvPr>
          <p:cNvSpPr>
            <a:spLocks noGrp="1"/>
          </p:cNvSpPr>
          <p:nvPr>
            <p:ph type="title"/>
          </p:nvPr>
        </p:nvSpPr>
        <p:spPr>
          <a:xfrm>
            <a:off x="177448" y="518160"/>
            <a:ext cx="12265806" cy="454573"/>
          </a:xfrm>
        </p:spPr>
        <p:txBody>
          <a:bodyPr/>
          <a:lstStyle/>
          <a:p>
            <a:r>
              <a:rPr lang="en-US" sz="2400" b="1" dirty="0">
                <a:latin typeface="+mj-lt"/>
              </a:rPr>
              <a:t>Nearly Half Don’t Think About the Vaccination Status of Unmasked Customers</a:t>
            </a:r>
            <a:endParaRPr lang="en-US" sz="1800" b="1" dirty="0">
              <a:latin typeface="+mj-lt"/>
            </a:endParaRPr>
          </a:p>
        </p:txBody>
      </p:sp>
      <p:sp>
        <p:nvSpPr>
          <p:cNvPr id="14" name="Rectangle 13">
            <a:extLst>
              <a:ext uri="{FF2B5EF4-FFF2-40B4-BE49-F238E27FC236}">
                <a16:creationId xmlns:a16="http://schemas.microsoft.com/office/drawing/2014/main" id="{B4706932-BD8E-4CA5-B711-01D154DC7C82}"/>
              </a:ext>
            </a:extLst>
          </p:cNvPr>
          <p:cNvSpPr/>
          <p:nvPr/>
        </p:nvSpPr>
        <p:spPr>
          <a:xfrm>
            <a:off x="2667000" y="1626827"/>
            <a:ext cx="6858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When you are out in public, such as at the grocery store or shopping mall, do you assume unmasked customers are vaccinated or unvaccinated?</a:t>
            </a:r>
            <a:endParaRPr kumimoji="0" lang="en-US" sz="1400" b="1" i="1"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5E40A8A9-1B76-45BC-AD77-727072425690}"/>
              </a:ext>
            </a:extLst>
          </p:cNvPr>
          <p:cNvSpPr txBox="1"/>
          <p:nvPr/>
        </p:nvSpPr>
        <p:spPr>
          <a:xfrm>
            <a:off x="8193583" y="2217545"/>
            <a:ext cx="2662831" cy="30777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 Assume Unvaccinated</a:t>
            </a:r>
          </a:p>
        </p:txBody>
      </p:sp>
      <p:sp>
        <p:nvSpPr>
          <p:cNvPr id="9" name="Rounded Rectangle 3">
            <a:extLst>
              <a:ext uri="{FF2B5EF4-FFF2-40B4-BE49-F238E27FC236}">
                <a16:creationId xmlns:a16="http://schemas.microsoft.com/office/drawing/2014/main" id="{4135D842-0636-45E6-909C-85D3F12A3031}"/>
              </a:ext>
            </a:extLst>
          </p:cNvPr>
          <p:cNvSpPr/>
          <p:nvPr/>
        </p:nvSpPr>
        <p:spPr>
          <a:xfrm>
            <a:off x="612843" y="3584037"/>
            <a:ext cx="4239075" cy="1025285"/>
          </a:xfrm>
          <a:prstGeom prst="roundRect">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10" name="Straight Arrow Connector 9">
            <a:extLst>
              <a:ext uri="{FF2B5EF4-FFF2-40B4-BE49-F238E27FC236}">
                <a16:creationId xmlns:a16="http://schemas.microsoft.com/office/drawing/2014/main" id="{21A00D49-803F-4748-A1C8-7A1DB854D58D}"/>
              </a:ext>
            </a:extLst>
          </p:cNvPr>
          <p:cNvCxnSpPr>
            <a:cxnSpLocks/>
          </p:cNvCxnSpPr>
          <p:nvPr/>
        </p:nvCxnSpPr>
        <p:spPr>
          <a:xfrm>
            <a:off x="4851918" y="4126479"/>
            <a:ext cx="662473" cy="0"/>
          </a:xfrm>
          <a:prstGeom prst="straightConnector1">
            <a:avLst/>
          </a:prstGeom>
          <a:ln w="28575">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DF240DCD-E4E7-4639-A199-64611E5BFBDF}"/>
              </a:ext>
            </a:extLst>
          </p:cNvPr>
          <p:cNvSpPr txBox="1"/>
          <p:nvPr/>
        </p:nvSpPr>
        <p:spPr>
          <a:xfrm>
            <a:off x="177443" y="6180274"/>
            <a:ext cx="11691095"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Source: Harris Poll COVID19 Tracker Wave 103 (2/11-2/13/22)</a:t>
            </a: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mn-cs"/>
              </a:rPr>
              <a:t>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mn-cs"/>
              </a:rPr>
              <a:t>BASE: GENERAL PUBLIC W103 (n=2019)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MW09. When you are out in public, such as at the grocery store or shopping mall, do you assume unmasked customers are vaccinated or unvaccinated?</a:t>
            </a:r>
          </a:p>
        </p:txBody>
      </p:sp>
      <p:graphicFrame>
        <p:nvGraphicFramePr>
          <p:cNvPr id="15" name="Chart 14">
            <a:extLst>
              <a:ext uri="{FF2B5EF4-FFF2-40B4-BE49-F238E27FC236}">
                <a16:creationId xmlns:a16="http://schemas.microsoft.com/office/drawing/2014/main" id="{9DAF94EA-D638-4E4E-886C-9DFE5568C2DB}"/>
              </a:ext>
            </a:extLst>
          </p:cNvPr>
          <p:cNvGraphicFramePr/>
          <p:nvPr/>
        </p:nvGraphicFramePr>
        <p:xfrm>
          <a:off x="7046239" y="2518028"/>
          <a:ext cx="4957521" cy="3471232"/>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a:extLst>
              <a:ext uri="{FF2B5EF4-FFF2-40B4-BE49-F238E27FC236}">
                <a16:creationId xmlns:a16="http://schemas.microsoft.com/office/drawing/2014/main" id="{37FC21D2-8774-42B7-8E36-B0DFF4FF3602}"/>
              </a:ext>
            </a:extLst>
          </p:cNvPr>
          <p:cNvGrpSpPr/>
          <p:nvPr/>
        </p:nvGrpSpPr>
        <p:grpSpPr>
          <a:xfrm>
            <a:off x="5105837" y="2605910"/>
            <a:ext cx="2303791" cy="834956"/>
            <a:chOff x="10588070" y="2274351"/>
            <a:chExt cx="2303791" cy="834956"/>
          </a:xfrm>
        </p:grpSpPr>
        <p:sp>
          <p:nvSpPr>
            <p:cNvPr id="16" name="TextBox 15">
              <a:extLst>
                <a:ext uri="{FF2B5EF4-FFF2-40B4-BE49-F238E27FC236}">
                  <a16:creationId xmlns:a16="http://schemas.microsoft.com/office/drawing/2014/main" id="{4675BD02-6B56-4AC1-89BF-735A3647B6D6}"/>
                </a:ext>
              </a:extLst>
            </p:cNvPr>
            <p:cNvSpPr txBox="1"/>
            <p:nvPr/>
          </p:nvSpPr>
          <p:spPr>
            <a:xfrm>
              <a:off x="10748785" y="2410207"/>
              <a:ext cx="2143076" cy="577081"/>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chemeClr val="accent4"/>
                  </a:solidFill>
                  <a:effectLst/>
                  <a:uLnTx/>
                  <a:uFillTx/>
                  <a:latin typeface="Arial" panose="020B0604020202020204"/>
                  <a:ea typeface="+mn-ea"/>
                  <a:cs typeface="+mn-cs"/>
                </a:rPr>
                <a:t>46% </a:t>
              </a:r>
              <a:r>
                <a:rPr kumimoji="0" lang="en-US" sz="1050" b="1" i="0" u="none" strike="noStrike" kern="1200" cap="none" spc="0" normalizeH="0" baseline="0" noProof="0">
                  <a:ln>
                    <a:noFill/>
                  </a:ln>
                  <a:solidFill>
                    <a:srgbClr val="000000"/>
                  </a:solidFill>
                  <a:effectLst/>
                  <a:uLnTx/>
                  <a:uFillTx/>
                  <a:latin typeface="Arial" panose="020B0604020202020204"/>
                  <a:ea typeface="+mn-ea"/>
                  <a:cs typeface="+mn-cs"/>
                </a:rPr>
                <a:t>Millennials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chemeClr val="accent4"/>
                  </a:solidFill>
                  <a:effectLst/>
                  <a:uLnTx/>
                  <a:uFillTx/>
                  <a:latin typeface="Arial" panose="020B0604020202020204"/>
                  <a:ea typeface="+mn-ea"/>
                  <a:cs typeface="+mn-cs"/>
                </a:rPr>
                <a:t>45% </a:t>
              </a:r>
              <a:r>
                <a:rPr kumimoji="0" lang="en-US" sz="1050" b="1" i="0" u="none" strike="noStrike" kern="1200" cap="none" spc="0" normalizeH="0" baseline="0" noProof="0">
                  <a:ln>
                    <a:noFill/>
                  </a:ln>
                  <a:solidFill>
                    <a:srgbClr val="000000"/>
                  </a:solidFill>
                  <a:effectLst/>
                  <a:uLnTx/>
                  <a:uFillTx/>
                  <a:latin typeface="Arial" panose="020B0604020202020204"/>
                  <a:ea typeface="+mn-ea"/>
                  <a:cs typeface="+mn-cs"/>
                </a:rPr>
                <a:t>Gen Z</a:t>
              </a:r>
            </a:p>
            <a:p>
              <a:pPr>
                <a:defRPr/>
              </a:pPr>
              <a:r>
                <a:rPr kumimoji="0" lang="en-US" sz="1050" b="1" i="0" u="none" strike="noStrike" kern="1200" cap="none" spc="0" normalizeH="0" baseline="0" noProof="0">
                  <a:ln>
                    <a:noFill/>
                  </a:ln>
                  <a:solidFill>
                    <a:schemeClr val="accent4"/>
                  </a:solidFill>
                  <a:effectLst/>
                  <a:uLnTx/>
                  <a:uFillTx/>
                  <a:latin typeface="Arial" panose="020B0604020202020204"/>
                  <a:ea typeface="+mn-ea"/>
                  <a:cs typeface="+mn-cs"/>
                </a:rPr>
                <a:t>41% </a:t>
              </a:r>
              <a:r>
                <a:rPr kumimoji="0" lang="en-US" sz="1050" b="1" i="0" u="none" strike="noStrike" kern="1200" cap="none" spc="0" normalizeH="0" baseline="0" noProof="0">
                  <a:ln>
                    <a:noFill/>
                  </a:ln>
                  <a:solidFill>
                    <a:srgbClr val="000000"/>
                  </a:solidFill>
                  <a:effectLst/>
                  <a:uLnTx/>
                  <a:uFillTx/>
                  <a:latin typeface="Arial" panose="020B0604020202020204"/>
                  <a:ea typeface="+mn-ea"/>
                  <a:cs typeface="+mn-cs"/>
                </a:rPr>
                <a:t>Vaccinated</a:t>
              </a:r>
            </a:p>
          </p:txBody>
        </p:sp>
        <p:sp>
          <p:nvSpPr>
            <p:cNvPr id="18" name="Right Brace 17">
              <a:extLst>
                <a:ext uri="{FF2B5EF4-FFF2-40B4-BE49-F238E27FC236}">
                  <a16:creationId xmlns:a16="http://schemas.microsoft.com/office/drawing/2014/main" id="{88156379-28BA-4443-8A03-106E6428FBA2}"/>
                </a:ext>
              </a:extLst>
            </p:cNvPr>
            <p:cNvSpPr/>
            <p:nvPr/>
          </p:nvSpPr>
          <p:spPr>
            <a:xfrm>
              <a:off x="10588070" y="2274351"/>
              <a:ext cx="160715" cy="834956"/>
            </a:xfrm>
            <a:prstGeom prst="rightBrace">
              <a:avLst/>
            </a:prstGeom>
            <a:noFill/>
            <a:ln>
              <a:solidFill>
                <a:schemeClr val="accent4"/>
              </a:solidFill>
            </a:ln>
            <a:effectLst/>
          </p:spPr>
          <p:style>
            <a:lnRef idx="2">
              <a:schemeClr val="accent2"/>
            </a:lnRef>
            <a:fillRef idx="0">
              <a:schemeClr val="accent2"/>
            </a:fillRef>
            <a:effectRef idx="1">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8769"/>
                </a:solidFill>
                <a:effectLst/>
                <a:uLnTx/>
                <a:uFillTx/>
                <a:latin typeface="Arial" panose="020B0604020202020204"/>
                <a:ea typeface="+mn-ea"/>
                <a:cs typeface="+mn-cs"/>
              </a:endParaRPr>
            </a:p>
          </p:txBody>
        </p:sp>
      </p:grpSp>
      <p:grpSp>
        <p:nvGrpSpPr>
          <p:cNvPr id="20" name="Group 19">
            <a:extLst>
              <a:ext uri="{FF2B5EF4-FFF2-40B4-BE49-F238E27FC236}">
                <a16:creationId xmlns:a16="http://schemas.microsoft.com/office/drawing/2014/main" id="{BF13535A-9680-4A6E-9610-5D4DF24A5BC7}"/>
              </a:ext>
            </a:extLst>
          </p:cNvPr>
          <p:cNvGrpSpPr/>
          <p:nvPr/>
        </p:nvGrpSpPr>
        <p:grpSpPr>
          <a:xfrm>
            <a:off x="5934269" y="4855174"/>
            <a:ext cx="2303791" cy="834956"/>
            <a:chOff x="10588070" y="2274351"/>
            <a:chExt cx="2303791" cy="834956"/>
          </a:xfrm>
        </p:grpSpPr>
        <p:sp>
          <p:nvSpPr>
            <p:cNvPr id="21" name="TextBox 20">
              <a:extLst>
                <a:ext uri="{FF2B5EF4-FFF2-40B4-BE49-F238E27FC236}">
                  <a16:creationId xmlns:a16="http://schemas.microsoft.com/office/drawing/2014/main" id="{FC9A9394-35E7-41E1-9E12-BC3C81968471}"/>
                </a:ext>
              </a:extLst>
            </p:cNvPr>
            <p:cNvSpPr txBox="1"/>
            <p:nvPr/>
          </p:nvSpPr>
          <p:spPr>
            <a:xfrm>
              <a:off x="10748785" y="2484080"/>
              <a:ext cx="2143076" cy="415498"/>
            </a:xfrm>
            <a:prstGeom prst="rect">
              <a:avLst/>
            </a:prstGeom>
            <a:noFill/>
            <a:ln>
              <a:noFill/>
            </a:ln>
          </p:spPr>
          <p:txBody>
            <a:bodyPr wrap="square" rtlCol="0">
              <a:spAutoFit/>
            </a:bodyPr>
            <a:lstStyle/>
            <a:p>
              <a:pPr>
                <a:defRPr/>
              </a:pPr>
              <a:r>
                <a:rPr kumimoji="0" lang="en-US" sz="1050" b="1" i="0" u="none" strike="noStrike" kern="1200" cap="none" spc="0" normalizeH="0" baseline="0" noProof="0">
                  <a:ln>
                    <a:noFill/>
                  </a:ln>
                  <a:solidFill>
                    <a:schemeClr val="accent3">
                      <a:lumMod val="50000"/>
                    </a:schemeClr>
                  </a:solidFill>
                  <a:effectLst/>
                  <a:uLnTx/>
                  <a:uFillTx/>
                  <a:latin typeface="Arial" panose="020B0604020202020204"/>
                  <a:ea typeface="+mn-ea"/>
                  <a:cs typeface="+mn-cs"/>
                </a:rPr>
                <a:t>65% </a:t>
              </a:r>
              <a:r>
                <a:rPr kumimoji="0" lang="en-US" sz="1050" b="1" i="0" u="none" strike="noStrike" kern="1200" cap="none" spc="0" normalizeH="0" baseline="0" noProof="0">
                  <a:ln>
                    <a:noFill/>
                  </a:ln>
                  <a:solidFill>
                    <a:srgbClr val="000000"/>
                  </a:solidFill>
                  <a:effectLst/>
                  <a:uLnTx/>
                  <a:uFillTx/>
                  <a:latin typeface="Arial" panose="020B0604020202020204"/>
                  <a:ea typeface="+mn-ea"/>
                  <a:cs typeface="+mn-cs"/>
                </a:rPr>
                <a:t>Unvaccinated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chemeClr val="accent3">
                      <a:lumMod val="50000"/>
                    </a:schemeClr>
                  </a:solidFill>
                  <a:effectLst/>
                  <a:uLnTx/>
                  <a:uFillTx/>
                  <a:latin typeface="Arial" panose="020B0604020202020204"/>
                  <a:ea typeface="+mn-ea"/>
                  <a:cs typeface="+mn-cs"/>
                </a:rPr>
                <a:t>57% </a:t>
              </a:r>
              <a:r>
                <a:rPr kumimoji="0" lang="en-US" sz="1050" b="1" i="0" u="none" strike="noStrike" kern="1200" cap="none" spc="0" normalizeH="0" baseline="0" noProof="0">
                  <a:ln>
                    <a:noFill/>
                  </a:ln>
                  <a:solidFill>
                    <a:srgbClr val="000000"/>
                  </a:solidFill>
                  <a:effectLst/>
                  <a:uLnTx/>
                  <a:uFillTx/>
                  <a:latin typeface="Arial" panose="020B0604020202020204"/>
                  <a:ea typeface="+mn-ea"/>
                  <a:cs typeface="+mn-cs"/>
                </a:rPr>
                <a:t>Boomers+</a:t>
              </a:r>
            </a:p>
          </p:txBody>
        </p:sp>
        <p:sp>
          <p:nvSpPr>
            <p:cNvPr id="22" name="Right Brace 21">
              <a:extLst>
                <a:ext uri="{FF2B5EF4-FFF2-40B4-BE49-F238E27FC236}">
                  <a16:creationId xmlns:a16="http://schemas.microsoft.com/office/drawing/2014/main" id="{BA429FA3-41B4-4CAC-95CC-3FC234A0FFCE}"/>
                </a:ext>
              </a:extLst>
            </p:cNvPr>
            <p:cNvSpPr/>
            <p:nvPr/>
          </p:nvSpPr>
          <p:spPr>
            <a:xfrm>
              <a:off x="10588070" y="2274351"/>
              <a:ext cx="160715" cy="834956"/>
            </a:xfrm>
            <a:prstGeom prst="rightBrace">
              <a:avLst/>
            </a:prstGeom>
            <a:noFill/>
            <a:ln>
              <a:solidFill>
                <a:schemeClr val="accent3">
                  <a:lumMod val="90000"/>
                </a:schemeClr>
              </a:solidFill>
            </a:ln>
            <a:effectLst/>
          </p:spPr>
          <p:style>
            <a:lnRef idx="2">
              <a:schemeClr val="accent2"/>
            </a:lnRef>
            <a:fillRef idx="0">
              <a:schemeClr val="accent2"/>
            </a:fillRef>
            <a:effectRef idx="1">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8769"/>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8043477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84FA0A4-9D8E-0E4B-AD09-CC92AC4C9EDE}"/>
              </a:ext>
            </a:extLst>
          </p:cNvPr>
          <p:cNvSpPr>
            <a:spLocks noGrp="1"/>
          </p:cNvSpPr>
          <p:nvPr>
            <p:ph type="ctrTitle"/>
          </p:nvPr>
        </p:nvSpPr>
        <p:spPr>
          <a:xfrm>
            <a:off x="1557667" y="2285619"/>
            <a:ext cx="9076666" cy="2355391"/>
          </a:xfrm>
        </p:spPr>
        <p:txBody>
          <a:bodyPr anchor="ctr"/>
          <a:lstStyle/>
          <a:p>
            <a:r>
              <a:rPr lang="en-US" sz="4800" dirty="0">
                <a:latin typeface="Helvetica" pitchFamily="2" charset="0"/>
              </a:rPr>
              <a:t>Commuting &amp; Summer  Travel</a:t>
            </a:r>
          </a:p>
        </p:txBody>
      </p:sp>
    </p:spTree>
    <p:extLst>
      <p:ext uri="{BB962C8B-B14F-4D97-AF65-F5344CB8AC3E}">
        <p14:creationId xmlns:p14="http://schemas.microsoft.com/office/powerpoint/2010/main" val="23580876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9D4AF81-DCAF-9149-A25D-ACEBCCB421DB}"/>
              </a:ext>
            </a:extLst>
          </p:cNvPr>
          <p:cNvSpPr txBox="1"/>
          <p:nvPr/>
        </p:nvSpPr>
        <p:spPr>
          <a:xfrm>
            <a:off x="177447" y="6160728"/>
            <a:ext cx="9250262"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80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i="0" u="sng"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BASE: COMMUTER (SPRING N=558; SUMMER N=570)</a:t>
            </a:r>
          </a:p>
          <a:p>
            <a:r>
              <a:rPr lang="en-US" sz="800" dirty="0">
                <a:solidFill>
                  <a:schemeClr val="tx2"/>
                </a:solidFill>
                <a:latin typeface="Arial" panose="020B0604020202020204" pitchFamily="34" charset="0"/>
                <a:cs typeface="Arial" panose="020B0604020202020204" pitchFamily="34" charset="0"/>
              </a:rPr>
              <a:t>Q2. Thinking ahead, which of the following best describes your expected work situation for each of the following timeframes?</a:t>
            </a:r>
          </a:p>
        </p:txBody>
      </p:sp>
      <p:sp>
        <p:nvSpPr>
          <p:cNvPr id="17" name="TextBox 16">
            <a:extLst>
              <a:ext uri="{FF2B5EF4-FFF2-40B4-BE49-F238E27FC236}">
                <a16:creationId xmlns:a16="http://schemas.microsoft.com/office/drawing/2014/main" id="{98884EBB-86D8-4156-8466-C54B61AA83DF}"/>
              </a:ext>
            </a:extLst>
          </p:cNvPr>
          <p:cNvSpPr txBox="1"/>
          <p:nvPr/>
        </p:nvSpPr>
        <p:spPr>
          <a:xfrm>
            <a:off x="3191347" y="1487188"/>
            <a:ext cx="5809306" cy="523220"/>
          </a:xfrm>
          <a:prstGeom prst="rect">
            <a:avLst/>
          </a:prstGeom>
          <a:noFill/>
        </p:spPr>
        <p:txBody>
          <a:bodyPr wrap="square" rtlCol="0">
            <a:spAutoFit/>
          </a:bodyPr>
          <a:lstStyle/>
          <a:p>
            <a:pPr algn="ctr"/>
            <a:r>
              <a:rPr lang="en-US" sz="1400" b="1" dirty="0"/>
              <a:t>Thinking ahead, which of the following best describes your expected work situation for each of the following timeframes? </a:t>
            </a:r>
          </a:p>
        </p:txBody>
      </p:sp>
      <p:sp>
        <p:nvSpPr>
          <p:cNvPr id="18" name="Text Placeholder 5">
            <a:extLst>
              <a:ext uri="{FF2B5EF4-FFF2-40B4-BE49-F238E27FC236}">
                <a16:creationId xmlns:a16="http://schemas.microsoft.com/office/drawing/2014/main" id="{2665839E-4C90-442C-817E-021A782E8A4E}"/>
              </a:ext>
            </a:extLst>
          </p:cNvPr>
          <p:cNvSpPr>
            <a:spLocks noGrp="1"/>
          </p:cNvSpPr>
          <p:nvPr>
            <p:ph type="body" sz="quarter" idx="11"/>
          </p:nvPr>
        </p:nvSpPr>
        <p:spPr>
          <a:xfrm>
            <a:off x="177447" y="265587"/>
            <a:ext cx="6096000" cy="252573"/>
          </a:xfrm>
        </p:spPr>
        <p:txBody>
          <a:bodyPr/>
          <a:lstStyle/>
          <a:p>
            <a:r>
              <a:rPr lang="en-US" b="1" dirty="0">
                <a:solidFill>
                  <a:schemeClr val="accent2"/>
                </a:solidFill>
              </a:rPr>
              <a:t>OAAA Q1 CONSUMER TRENDS FOR OOH</a:t>
            </a:r>
          </a:p>
        </p:txBody>
      </p:sp>
      <p:sp>
        <p:nvSpPr>
          <p:cNvPr id="25" name="Title 1">
            <a:extLst>
              <a:ext uri="{FF2B5EF4-FFF2-40B4-BE49-F238E27FC236}">
                <a16:creationId xmlns:a16="http://schemas.microsoft.com/office/drawing/2014/main" id="{CC87E680-7BA9-44F7-9E1F-7746341522AE}"/>
              </a:ext>
            </a:extLst>
          </p:cNvPr>
          <p:cNvSpPr>
            <a:spLocks noGrp="1"/>
          </p:cNvSpPr>
          <p:nvPr>
            <p:ph type="title"/>
          </p:nvPr>
        </p:nvSpPr>
        <p:spPr>
          <a:xfrm>
            <a:off x="177448" y="518161"/>
            <a:ext cx="12411210" cy="361169"/>
          </a:xfrm>
        </p:spPr>
        <p:txBody>
          <a:bodyPr/>
          <a:lstStyle/>
          <a:p>
            <a:r>
              <a:rPr lang="en-US" b="1" dirty="0">
                <a:latin typeface="+mj-lt"/>
              </a:rPr>
              <a:t>Americans Will Continue the Trek Back to the Office Through Summer 2022</a:t>
            </a:r>
          </a:p>
        </p:txBody>
      </p:sp>
      <p:sp>
        <p:nvSpPr>
          <p:cNvPr id="3" name="TextBox 2">
            <a:extLst>
              <a:ext uri="{FF2B5EF4-FFF2-40B4-BE49-F238E27FC236}">
                <a16:creationId xmlns:a16="http://schemas.microsoft.com/office/drawing/2014/main" id="{36FA5827-5C6D-3D40-90A9-181A3C2DD9A5}"/>
              </a:ext>
            </a:extLst>
          </p:cNvPr>
          <p:cNvSpPr txBox="1"/>
          <p:nvPr/>
        </p:nvSpPr>
        <p:spPr>
          <a:xfrm>
            <a:off x="9491241" y="5127585"/>
            <a:ext cx="184731" cy="369332"/>
          </a:xfrm>
          <a:prstGeom prst="rect">
            <a:avLst/>
          </a:prstGeom>
          <a:noFill/>
        </p:spPr>
        <p:txBody>
          <a:bodyPr wrap="none" rtlCol="0">
            <a:spAutoFit/>
          </a:bodyPr>
          <a:lstStyle/>
          <a:p>
            <a:endParaRPr lang="en-US"/>
          </a:p>
        </p:txBody>
      </p:sp>
      <p:graphicFrame>
        <p:nvGraphicFramePr>
          <p:cNvPr id="7" name="Chart 6">
            <a:extLst>
              <a:ext uri="{FF2B5EF4-FFF2-40B4-BE49-F238E27FC236}">
                <a16:creationId xmlns:a16="http://schemas.microsoft.com/office/drawing/2014/main" id="{51E283A8-D341-F24A-9D79-81D7C3027ADB}"/>
              </a:ext>
            </a:extLst>
          </p:cNvPr>
          <p:cNvGraphicFramePr/>
          <p:nvPr>
            <p:extLst>
              <p:ext uri="{D42A27DB-BD31-4B8C-83A1-F6EECF244321}">
                <p14:modId xmlns:p14="http://schemas.microsoft.com/office/powerpoint/2010/main" val="3875536654"/>
              </p:ext>
            </p:extLst>
          </p:nvPr>
        </p:nvGraphicFramePr>
        <p:xfrm>
          <a:off x="-26894" y="1800949"/>
          <a:ext cx="7939502" cy="42110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1A8E5D1B-56BC-A242-84FC-DF2C52F7EE29}"/>
              </a:ext>
            </a:extLst>
          </p:cNvPr>
          <p:cNvGraphicFramePr/>
          <p:nvPr>
            <p:extLst>
              <p:ext uri="{D42A27DB-BD31-4B8C-83A1-F6EECF244321}">
                <p14:modId xmlns:p14="http://schemas.microsoft.com/office/powerpoint/2010/main" val="3304482355"/>
              </p:ext>
            </p:extLst>
          </p:nvPr>
        </p:nvGraphicFramePr>
        <p:xfrm>
          <a:off x="7558710" y="2156784"/>
          <a:ext cx="4164452" cy="4211045"/>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F824A35F-35A9-6842-819B-15C769D37765}"/>
              </a:ext>
            </a:extLst>
          </p:cNvPr>
          <p:cNvSpPr txBox="1"/>
          <p:nvPr/>
        </p:nvSpPr>
        <p:spPr>
          <a:xfrm>
            <a:off x="8674948" y="1890197"/>
            <a:ext cx="3048214" cy="307777"/>
          </a:xfrm>
          <a:prstGeom prst="rect">
            <a:avLst/>
          </a:prstGeom>
          <a:noFill/>
        </p:spPr>
        <p:txBody>
          <a:bodyPr wrap="square" rtlCol="0">
            <a:spAutoFit/>
          </a:bodyPr>
          <a:lstStyle/>
          <a:p>
            <a:pPr marL="0" marR="0" algn="ctr">
              <a:spcBef>
                <a:spcPts val="0"/>
              </a:spcBef>
              <a:spcAft>
                <a:spcPts val="0"/>
              </a:spcAft>
            </a:pPr>
            <a:r>
              <a:rPr lang="en-US" sz="1400" b="1" dirty="0">
                <a:effectLst/>
                <a:latin typeface="Helvetica" pitchFamily="2" charset="0"/>
                <a:ea typeface="Calibri" panose="020F0502020204030204" pitchFamily="34" charset="0"/>
              </a:rPr>
              <a:t>% </a:t>
            </a:r>
            <a:r>
              <a:rPr lang="en-US" sz="1400" b="1" dirty="0">
                <a:latin typeface="Helvetica" pitchFamily="2" charset="0"/>
                <a:ea typeface="Calibri" panose="020F0502020204030204" pitchFamily="34" charset="0"/>
              </a:rPr>
              <a:t>Commuting Part of Time (NET)</a:t>
            </a:r>
            <a:endParaRPr lang="en-US" sz="1400" b="1" dirty="0">
              <a:effectLst/>
              <a:latin typeface="Helvetica" pitchFamily="2" charset="0"/>
              <a:ea typeface="Calibri" panose="020F0502020204030204" pitchFamily="34" charset="0"/>
            </a:endParaRPr>
          </a:p>
        </p:txBody>
      </p:sp>
    </p:spTree>
    <p:extLst>
      <p:ext uri="{BB962C8B-B14F-4D97-AF65-F5344CB8AC3E}">
        <p14:creationId xmlns:p14="http://schemas.microsoft.com/office/powerpoint/2010/main" val="2322002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9D4AF81-DCAF-9149-A25D-ACEBCCB421DB}"/>
              </a:ext>
            </a:extLst>
          </p:cNvPr>
          <p:cNvSpPr txBox="1"/>
          <p:nvPr/>
        </p:nvSpPr>
        <p:spPr>
          <a:xfrm>
            <a:off x="177447" y="6160728"/>
            <a:ext cx="9250262"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80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i="0" u="sng"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BASE: GENERAL PUBLIC (N=1,000)</a:t>
            </a:r>
          </a:p>
          <a:p>
            <a:r>
              <a:rPr lang="en-US" sz="800" dirty="0">
                <a:solidFill>
                  <a:schemeClr val="tx2"/>
                </a:solidFill>
                <a:latin typeface="Arial" panose="020B0604020202020204" pitchFamily="34" charset="0"/>
                <a:cs typeface="Arial" panose="020B0604020202020204" pitchFamily="34" charset="0"/>
              </a:rPr>
              <a:t>Q1. How safe do you feel traveling by the following means of transportation right now?</a:t>
            </a:r>
          </a:p>
        </p:txBody>
      </p:sp>
      <p:sp>
        <p:nvSpPr>
          <p:cNvPr id="17" name="TextBox 16">
            <a:extLst>
              <a:ext uri="{FF2B5EF4-FFF2-40B4-BE49-F238E27FC236}">
                <a16:creationId xmlns:a16="http://schemas.microsoft.com/office/drawing/2014/main" id="{98884EBB-86D8-4156-8466-C54B61AA83DF}"/>
              </a:ext>
            </a:extLst>
          </p:cNvPr>
          <p:cNvSpPr txBox="1"/>
          <p:nvPr/>
        </p:nvSpPr>
        <p:spPr>
          <a:xfrm>
            <a:off x="1359590" y="1487188"/>
            <a:ext cx="9472821" cy="307777"/>
          </a:xfrm>
          <a:prstGeom prst="rect">
            <a:avLst/>
          </a:prstGeom>
          <a:noFill/>
        </p:spPr>
        <p:txBody>
          <a:bodyPr wrap="square" rtlCol="0">
            <a:spAutoFit/>
          </a:bodyPr>
          <a:lstStyle/>
          <a:p>
            <a:pPr algn="ctr"/>
            <a:r>
              <a:rPr lang="en-US" sz="1400" b="1" dirty="0"/>
              <a:t>How safe do you feel traveling by the following means of transportation right now?</a:t>
            </a:r>
          </a:p>
        </p:txBody>
      </p:sp>
      <p:sp>
        <p:nvSpPr>
          <p:cNvPr id="18" name="Text Placeholder 5">
            <a:extLst>
              <a:ext uri="{FF2B5EF4-FFF2-40B4-BE49-F238E27FC236}">
                <a16:creationId xmlns:a16="http://schemas.microsoft.com/office/drawing/2014/main" id="{2665839E-4C90-442C-817E-021A782E8A4E}"/>
              </a:ext>
            </a:extLst>
          </p:cNvPr>
          <p:cNvSpPr>
            <a:spLocks noGrp="1"/>
          </p:cNvSpPr>
          <p:nvPr>
            <p:ph type="body" sz="quarter" idx="11"/>
          </p:nvPr>
        </p:nvSpPr>
        <p:spPr>
          <a:xfrm>
            <a:off x="177447" y="265587"/>
            <a:ext cx="6096000" cy="252573"/>
          </a:xfrm>
        </p:spPr>
        <p:txBody>
          <a:bodyPr/>
          <a:lstStyle/>
          <a:p>
            <a:r>
              <a:rPr lang="en-US" b="1" dirty="0">
                <a:solidFill>
                  <a:schemeClr val="accent2"/>
                </a:solidFill>
              </a:rPr>
              <a:t>OAAA Q1 CONSUMER TRENDS FOR OOH</a:t>
            </a:r>
          </a:p>
        </p:txBody>
      </p:sp>
      <p:sp>
        <p:nvSpPr>
          <p:cNvPr id="25" name="Title 1">
            <a:extLst>
              <a:ext uri="{FF2B5EF4-FFF2-40B4-BE49-F238E27FC236}">
                <a16:creationId xmlns:a16="http://schemas.microsoft.com/office/drawing/2014/main" id="{CC87E680-7BA9-44F7-9E1F-7746341522AE}"/>
              </a:ext>
            </a:extLst>
          </p:cNvPr>
          <p:cNvSpPr>
            <a:spLocks noGrp="1"/>
          </p:cNvSpPr>
          <p:nvPr>
            <p:ph type="title"/>
          </p:nvPr>
        </p:nvSpPr>
        <p:spPr>
          <a:xfrm>
            <a:off x="177448" y="518161"/>
            <a:ext cx="12411210" cy="361169"/>
          </a:xfrm>
        </p:spPr>
        <p:txBody>
          <a:bodyPr/>
          <a:lstStyle/>
          <a:p>
            <a:r>
              <a:rPr lang="en-US" b="1" dirty="0">
                <a:latin typeface="+mj-lt"/>
              </a:rPr>
              <a:t>Pandemic Comfort Level Continues to Rise for All Modes of Transportation</a:t>
            </a:r>
          </a:p>
        </p:txBody>
      </p:sp>
      <p:sp>
        <p:nvSpPr>
          <p:cNvPr id="3" name="TextBox 2">
            <a:extLst>
              <a:ext uri="{FF2B5EF4-FFF2-40B4-BE49-F238E27FC236}">
                <a16:creationId xmlns:a16="http://schemas.microsoft.com/office/drawing/2014/main" id="{36FA5827-5C6D-3D40-90A9-181A3C2DD9A5}"/>
              </a:ext>
            </a:extLst>
          </p:cNvPr>
          <p:cNvSpPr txBox="1"/>
          <p:nvPr/>
        </p:nvSpPr>
        <p:spPr>
          <a:xfrm>
            <a:off x="9491241" y="5127585"/>
            <a:ext cx="184731" cy="369332"/>
          </a:xfrm>
          <a:prstGeom prst="rect">
            <a:avLst/>
          </a:prstGeom>
          <a:noFill/>
        </p:spPr>
        <p:txBody>
          <a:bodyPr wrap="none" rtlCol="0">
            <a:spAutoFit/>
          </a:bodyPr>
          <a:lstStyle/>
          <a:p>
            <a:endParaRPr lang="en-US"/>
          </a:p>
        </p:txBody>
      </p:sp>
      <p:graphicFrame>
        <p:nvGraphicFramePr>
          <p:cNvPr id="23" name="Chart 22">
            <a:extLst>
              <a:ext uri="{FF2B5EF4-FFF2-40B4-BE49-F238E27FC236}">
                <a16:creationId xmlns:a16="http://schemas.microsoft.com/office/drawing/2014/main" id="{6375D8DF-0924-A34D-90A5-7C36EF52092E}"/>
              </a:ext>
            </a:extLst>
          </p:cNvPr>
          <p:cNvGraphicFramePr/>
          <p:nvPr>
            <p:extLst>
              <p:ext uri="{D42A27DB-BD31-4B8C-83A1-F6EECF244321}">
                <p14:modId xmlns:p14="http://schemas.microsoft.com/office/powerpoint/2010/main" val="46676428"/>
              </p:ext>
            </p:extLst>
          </p:nvPr>
        </p:nvGraphicFramePr>
        <p:xfrm>
          <a:off x="630673" y="1932405"/>
          <a:ext cx="10659627" cy="4191251"/>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a:extLst>
              <a:ext uri="{FF2B5EF4-FFF2-40B4-BE49-F238E27FC236}">
                <a16:creationId xmlns:a16="http://schemas.microsoft.com/office/drawing/2014/main" id="{9A11DB8D-C1F7-9943-8F83-3F69972B66BC}"/>
              </a:ext>
            </a:extLst>
          </p:cNvPr>
          <p:cNvGrpSpPr/>
          <p:nvPr/>
        </p:nvGrpSpPr>
        <p:grpSpPr>
          <a:xfrm>
            <a:off x="8756020" y="2463542"/>
            <a:ext cx="1773571" cy="1238456"/>
            <a:chOff x="10172972" y="2576773"/>
            <a:chExt cx="1773571" cy="1238456"/>
          </a:xfrm>
        </p:grpSpPr>
        <p:cxnSp>
          <p:nvCxnSpPr>
            <p:cNvPr id="9" name="Straight Arrow Connector 8">
              <a:extLst>
                <a:ext uri="{FF2B5EF4-FFF2-40B4-BE49-F238E27FC236}">
                  <a16:creationId xmlns:a16="http://schemas.microsoft.com/office/drawing/2014/main" id="{61D1FB65-FF75-BD42-BE5D-3188A8410BD0}"/>
                </a:ext>
              </a:extLst>
            </p:cNvPr>
            <p:cNvCxnSpPr>
              <a:cxnSpLocks/>
            </p:cNvCxnSpPr>
            <p:nvPr/>
          </p:nvCxnSpPr>
          <p:spPr>
            <a:xfrm flipV="1">
              <a:off x="10356155" y="3007660"/>
              <a:ext cx="0" cy="807569"/>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8C03BE5C-F73D-4948-8FAA-D81ADF4B94E6}"/>
                </a:ext>
              </a:extLst>
            </p:cNvPr>
            <p:cNvSpPr txBox="1"/>
            <p:nvPr/>
          </p:nvSpPr>
          <p:spPr>
            <a:xfrm>
              <a:off x="10172972" y="2576773"/>
              <a:ext cx="1773571" cy="430887"/>
            </a:xfrm>
            <a:prstGeom prst="rect">
              <a:avLst/>
            </a:prstGeom>
            <a:noFill/>
          </p:spPr>
          <p:txBody>
            <a:bodyPr wrap="square" rtlCol="0">
              <a:spAutoFit/>
            </a:bodyPr>
            <a:lstStyle/>
            <a:p>
              <a:r>
                <a:rPr lang="en-US" sz="1100" b="1" dirty="0">
                  <a:solidFill>
                    <a:schemeClr val="accent4"/>
                  </a:solidFill>
                </a:rPr>
                <a:t>70% </a:t>
              </a:r>
              <a:r>
                <a:rPr lang="en-US" sz="1100" b="1" dirty="0"/>
                <a:t>Millennial Men</a:t>
              </a:r>
            </a:p>
            <a:p>
              <a:r>
                <a:rPr lang="en-US" sz="1100" b="1" dirty="0">
                  <a:solidFill>
                    <a:schemeClr val="accent4"/>
                  </a:solidFill>
                </a:rPr>
                <a:t>57% </a:t>
              </a:r>
              <a:r>
                <a:rPr lang="en-US" sz="1100" b="1" dirty="0"/>
                <a:t>Millennial Women</a:t>
              </a:r>
            </a:p>
          </p:txBody>
        </p:sp>
      </p:grpSp>
      <p:grpSp>
        <p:nvGrpSpPr>
          <p:cNvPr id="14" name="Group 13">
            <a:extLst>
              <a:ext uri="{FF2B5EF4-FFF2-40B4-BE49-F238E27FC236}">
                <a16:creationId xmlns:a16="http://schemas.microsoft.com/office/drawing/2014/main" id="{73CCE4EC-D7DD-F841-ABE8-85FA71B7BCFE}"/>
              </a:ext>
            </a:extLst>
          </p:cNvPr>
          <p:cNvGrpSpPr/>
          <p:nvPr/>
        </p:nvGrpSpPr>
        <p:grpSpPr>
          <a:xfrm>
            <a:off x="10476460" y="2848040"/>
            <a:ext cx="1773571" cy="1376517"/>
            <a:chOff x="10134998" y="2438712"/>
            <a:chExt cx="1773571" cy="1376517"/>
          </a:xfrm>
        </p:grpSpPr>
        <p:cxnSp>
          <p:nvCxnSpPr>
            <p:cNvPr id="15" name="Straight Arrow Connector 14">
              <a:extLst>
                <a:ext uri="{FF2B5EF4-FFF2-40B4-BE49-F238E27FC236}">
                  <a16:creationId xmlns:a16="http://schemas.microsoft.com/office/drawing/2014/main" id="{F1C5FFD1-FE6C-B447-8683-0F5B2E84C7BD}"/>
                </a:ext>
              </a:extLst>
            </p:cNvPr>
            <p:cNvCxnSpPr>
              <a:cxnSpLocks/>
            </p:cNvCxnSpPr>
            <p:nvPr/>
          </p:nvCxnSpPr>
          <p:spPr>
            <a:xfrm flipV="1">
              <a:off x="10356155" y="3377431"/>
              <a:ext cx="0" cy="437798"/>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767AFD2D-A1FC-D14E-A430-65CFC31FAA23}"/>
                </a:ext>
              </a:extLst>
            </p:cNvPr>
            <p:cNvSpPr txBox="1"/>
            <p:nvPr/>
          </p:nvSpPr>
          <p:spPr>
            <a:xfrm>
              <a:off x="10134998" y="2438712"/>
              <a:ext cx="1773571" cy="938719"/>
            </a:xfrm>
            <a:prstGeom prst="rect">
              <a:avLst/>
            </a:prstGeom>
            <a:noFill/>
          </p:spPr>
          <p:txBody>
            <a:bodyPr wrap="square" rtlCol="0">
              <a:spAutoFit/>
            </a:bodyPr>
            <a:lstStyle/>
            <a:p>
              <a:r>
                <a:rPr lang="en-US" sz="1100" b="1" dirty="0">
                  <a:solidFill>
                    <a:schemeClr val="accent4"/>
                  </a:solidFill>
                </a:rPr>
                <a:t>63% </a:t>
              </a:r>
              <a:r>
                <a:rPr lang="en-US" sz="1100" b="1" dirty="0"/>
                <a:t>Millennial Men</a:t>
              </a:r>
            </a:p>
            <a:p>
              <a:r>
                <a:rPr lang="en-US" sz="1100" b="1" dirty="0">
                  <a:solidFill>
                    <a:schemeClr val="accent4"/>
                  </a:solidFill>
                </a:rPr>
                <a:t>48% </a:t>
              </a:r>
              <a:r>
                <a:rPr lang="en-US" sz="1100" b="1" dirty="0"/>
                <a:t>Millennial Women</a:t>
              </a:r>
            </a:p>
            <a:p>
              <a:endParaRPr lang="en-US" sz="1100" b="1" dirty="0"/>
            </a:p>
            <a:p>
              <a:r>
                <a:rPr lang="en-US" sz="1100" b="1" dirty="0">
                  <a:solidFill>
                    <a:schemeClr val="accent4"/>
                  </a:solidFill>
                </a:rPr>
                <a:t>58% </a:t>
              </a:r>
              <a:r>
                <a:rPr lang="en-US" sz="1100" b="1" dirty="0"/>
                <a:t>Urban 1M+</a:t>
              </a:r>
            </a:p>
            <a:p>
              <a:r>
                <a:rPr lang="en-US" sz="1100" b="1" dirty="0">
                  <a:solidFill>
                    <a:schemeClr val="accent4"/>
                  </a:solidFill>
                </a:rPr>
                <a:t>39% </a:t>
              </a:r>
              <a:r>
                <a:rPr lang="en-US" sz="1100" b="1" dirty="0"/>
                <a:t>Suburban</a:t>
              </a:r>
            </a:p>
          </p:txBody>
        </p:sp>
      </p:grpSp>
      <p:grpSp>
        <p:nvGrpSpPr>
          <p:cNvPr id="19" name="Group 18">
            <a:extLst>
              <a:ext uri="{FF2B5EF4-FFF2-40B4-BE49-F238E27FC236}">
                <a16:creationId xmlns:a16="http://schemas.microsoft.com/office/drawing/2014/main" id="{44479D00-6F65-D243-9480-3255A540E9FE}"/>
              </a:ext>
            </a:extLst>
          </p:cNvPr>
          <p:cNvGrpSpPr/>
          <p:nvPr/>
        </p:nvGrpSpPr>
        <p:grpSpPr>
          <a:xfrm>
            <a:off x="5264297" y="2388469"/>
            <a:ext cx="2237511" cy="1131560"/>
            <a:chOff x="10144304" y="2698024"/>
            <a:chExt cx="2237511" cy="1131560"/>
          </a:xfrm>
        </p:grpSpPr>
        <p:cxnSp>
          <p:nvCxnSpPr>
            <p:cNvPr id="20" name="Straight Arrow Connector 19">
              <a:extLst>
                <a:ext uri="{FF2B5EF4-FFF2-40B4-BE49-F238E27FC236}">
                  <a16:creationId xmlns:a16="http://schemas.microsoft.com/office/drawing/2014/main" id="{FD0DDC9A-63F8-B04D-A8F6-DD34A963EF5D}"/>
                </a:ext>
              </a:extLst>
            </p:cNvPr>
            <p:cNvCxnSpPr>
              <a:cxnSpLocks/>
            </p:cNvCxnSpPr>
            <p:nvPr/>
          </p:nvCxnSpPr>
          <p:spPr>
            <a:xfrm flipV="1">
              <a:off x="10349564" y="3128911"/>
              <a:ext cx="0" cy="700673"/>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DE1AD0BF-8DCB-4942-9CB9-7C30D97E3086}"/>
                </a:ext>
              </a:extLst>
            </p:cNvPr>
            <p:cNvSpPr txBox="1"/>
            <p:nvPr/>
          </p:nvSpPr>
          <p:spPr>
            <a:xfrm>
              <a:off x="10144304" y="2698024"/>
              <a:ext cx="2237511" cy="430887"/>
            </a:xfrm>
            <a:prstGeom prst="rect">
              <a:avLst/>
            </a:prstGeom>
            <a:noFill/>
          </p:spPr>
          <p:txBody>
            <a:bodyPr wrap="square" rtlCol="0">
              <a:spAutoFit/>
            </a:bodyPr>
            <a:lstStyle/>
            <a:p>
              <a:r>
                <a:rPr lang="en-US" sz="1100" b="1" dirty="0">
                  <a:solidFill>
                    <a:schemeClr val="accent4"/>
                  </a:solidFill>
                </a:rPr>
                <a:t>77% </a:t>
              </a:r>
              <a:r>
                <a:rPr lang="en-US" sz="1100" b="1" dirty="0"/>
                <a:t>Urban &lt;1M</a:t>
              </a:r>
            </a:p>
            <a:p>
              <a:r>
                <a:rPr lang="en-US" sz="1100" b="1" dirty="0">
                  <a:solidFill>
                    <a:schemeClr val="accent4"/>
                  </a:solidFill>
                </a:rPr>
                <a:t>74% </a:t>
              </a:r>
              <a:r>
                <a:rPr lang="en-US" sz="1100" b="1" dirty="0"/>
                <a:t>Urban 1M+ Millennials</a:t>
              </a:r>
            </a:p>
          </p:txBody>
        </p:sp>
      </p:grpSp>
      <p:grpSp>
        <p:nvGrpSpPr>
          <p:cNvPr id="27" name="Group 26">
            <a:extLst>
              <a:ext uri="{FF2B5EF4-FFF2-40B4-BE49-F238E27FC236}">
                <a16:creationId xmlns:a16="http://schemas.microsoft.com/office/drawing/2014/main" id="{6CB1C20E-C50F-F74C-8331-8D0A7E9F9A8A}"/>
              </a:ext>
            </a:extLst>
          </p:cNvPr>
          <p:cNvGrpSpPr/>
          <p:nvPr/>
        </p:nvGrpSpPr>
        <p:grpSpPr>
          <a:xfrm>
            <a:off x="7013554" y="2811872"/>
            <a:ext cx="1773571" cy="868685"/>
            <a:chOff x="10170765" y="2946544"/>
            <a:chExt cx="1773571" cy="868685"/>
          </a:xfrm>
        </p:grpSpPr>
        <p:cxnSp>
          <p:nvCxnSpPr>
            <p:cNvPr id="28" name="Straight Arrow Connector 27">
              <a:extLst>
                <a:ext uri="{FF2B5EF4-FFF2-40B4-BE49-F238E27FC236}">
                  <a16:creationId xmlns:a16="http://schemas.microsoft.com/office/drawing/2014/main" id="{CB451B6A-7312-6043-A820-CC7EC009EEF8}"/>
                </a:ext>
              </a:extLst>
            </p:cNvPr>
            <p:cNvCxnSpPr>
              <a:cxnSpLocks/>
            </p:cNvCxnSpPr>
            <p:nvPr/>
          </p:nvCxnSpPr>
          <p:spPr>
            <a:xfrm flipV="1">
              <a:off x="10356155" y="3377431"/>
              <a:ext cx="0" cy="437798"/>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010DE9E3-ABCE-8B4F-AA81-4C7158AA4AC4}"/>
                </a:ext>
              </a:extLst>
            </p:cNvPr>
            <p:cNvSpPr txBox="1"/>
            <p:nvPr/>
          </p:nvSpPr>
          <p:spPr>
            <a:xfrm>
              <a:off x="10170765" y="2946544"/>
              <a:ext cx="1773571" cy="430887"/>
            </a:xfrm>
            <a:prstGeom prst="rect">
              <a:avLst/>
            </a:prstGeom>
            <a:noFill/>
          </p:spPr>
          <p:txBody>
            <a:bodyPr wrap="square" rtlCol="0">
              <a:spAutoFit/>
            </a:bodyPr>
            <a:lstStyle/>
            <a:p>
              <a:r>
                <a:rPr lang="en-US" sz="1100" b="1" dirty="0">
                  <a:solidFill>
                    <a:schemeClr val="accent4"/>
                  </a:solidFill>
                </a:rPr>
                <a:t>78% </a:t>
              </a:r>
              <a:r>
                <a:rPr lang="en-US" sz="1100" b="1" dirty="0"/>
                <a:t>Millennial Men</a:t>
              </a:r>
            </a:p>
            <a:p>
              <a:r>
                <a:rPr lang="en-US" sz="1100" b="1" dirty="0">
                  <a:solidFill>
                    <a:schemeClr val="accent4"/>
                  </a:solidFill>
                </a:rPr>
                <a:t>65% </a:t>
              </a:r>
              <a:r>
                <a:rPr lang="en-US" sz="1100" b="1" dirty="0"/>
                <a:t>Millennial Women</a:t>
              </a:r>
            </a:p>
          </p:txBody>
        </p:sp>
      </p:grpSp>
      <p:grpSp>
        <p:nvGrpSpPr>
          <p:cNvPr id="22" name="Group 21">
            <a:extLst>
              <a:ext uri="{FF2B5EF4-FFF2-40B4-BE49-F238E27FC236}">
                <a16:creationId xmlns:a16="http://schemas.microsoft.com/office/drawing/2014/main" id="{20DCF51E-FDF9-0B48-BC81-AEE1D6F7231C}"/>
              </a:ext>
            </a:extLst>
          </p:cNvPr>
          <p:cNvGrpSpPr/>
          <p:nvPr/>
        </p:nvGrpSpPr>
        <p:grpSpPr>
          <a:xfrm>
            <a:off x="3518436" y="2330098"/>
            <a:ext cx="2237511" cy="1131560"/>
            <a:chOff x="10144304" y="2698024"/>
            <a:chExt cx="2237511" cy="1131560"/>
          </a:xfrm>
        </p:grpSpPr>
        <p:cxnSp>
          <p:nvCxnSpPr>
            <p:cNvPr id="24" name="Straight Arrow Connector 23">
              <a:extLst>
                <a:ext uri="{FF2B5EF4-FFF2-40B4-BE49-F238E27FC236}">
                  <a16:creationId xmlns:a16="http://schemas.microsoft.com/office/drawing/2014/main" id="{B9DC8ED9-4EC3-0B47-B56E-EF70F47DD88D}"/>
                </a:ext>
              </a:extLst>
            </p:cNvPr>
            <p:cNvCxnSpPr>
              <a:cxnSpLocks/>
            </p:cNvCxnSpPr>
            <p:nvPr/>
          </p:nvCxnSpPr>
          <p:spPr>
            <a:xfrm flipV="1">
              <a:off x="10349564" y="3128911"/>
              <a:ext cx="0" cy="700673"/>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2EA7E97E-FE83-344D-BE1D-3E739A01108E}"/>
                </a:ext>
              </a:extLst>
            </p:cNvPr>
            <p:cNvSpPr txBox="1"/>
            <p:nvPr/>
          </p:nvSpPr>
          <p:spPr>
            <a:xfrm>
              <a:off x="10144304" y="2698024"/>
              <a:ext cx="2237511" cy="430887"/>
            </a:xfrm>
            <a:prstGeom prst="rect">
              <a:avLst/>
            </a:prstGeom>
            <a:noFill/>
          </p:spPr>
          <p:txBody>
            <a:bodyPr wrap="square" rtlCol="0">
              <a:spAutoFit/>
            </a:bodyPr>
            <a:lstStyle/>
            <a:p>
              <a:r>
                <a:rPr lang="en-US" sz="1100" b="1" dirty="0">
                  <a:solidFill>
                    <a:schemeClr val="accent4"/>
                  </a:solidFill>
                </a:rPr>
                <a:t>76% </a:t>
              </a:r>
              <a:r>
                <a:rPr lang="en-US" sz="1100" b="1" dirty="0"/>
                <a:t>Men</a:t>
              </a:r>
            </a:p>
            <a:p>
              <a:r>
                <a:rPr lang="en-US" sz="1100" b="1" dirty="0">
                  <a:solidFill>
                    <a:schemeClr val="accent4"/>
                  </a:solidFill>
                </a:rPr>
                <a:t>63% </a:t>
              </a:r>
              <a:r>
                <a:rPr lang="en-US" sz="1100" b="1" dirty="0"/>
                <a:t>Women</a:t>
              </a:r>
            </a:p>
          </p:txBody>
        </p:sp>
      </p:grpSp>
    </p:spTree>
    <p:extLst>
      <p:ext uri="{BB962C8B-B14F-4D97-AF65-F5344CB8AC3E}">
        <p14:creationId xmlns:p14="http://schemas.microsoft.com/office/powerpoint/2010/main" val="42408663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9D4AF81-DCAF-9149-A25D-ACEBCCB421DB}"/>
              </a:ext>
            </a:extLst>
          </p:cNvPr>
          <p:cNvSpPr txBox="1"/>
          <p:nvPr/>
        </p:nvSpPr>
        <p:spPr>
          <a:xfrm>
            <a:off x="177447" y="6160728"/>
            <a:ext cx="9250262"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80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a:p>
            <a:pPr lvl="0" defTabSz="914377">
              <a:defRPr/>
            </a:pPr>
            <a:r>
              <a:rPr lang="en-US" sz="800" u="sng" dirty="0">
                <a:solidFill>
                  <a:schemeClr val="tx2"/>
                </a:solidFill>
                <a:latin typeface="Arial" panose="020B0604020202020204" pitchFamily="34" charset="0"/>
                <a:cs typeface="Arial" panose="020B0604020202020204" pitchFamily="34" charset="0"/>
              </a:rPr>
              <a:t>BASE: PLANS TO TRAVEL 2020 HOLIDAYS (N=1377), 2021 SUMMER (N=854), FIRST HALF OF 2022 (N=760); SUMMER 2022 (N=863)</a:t>
            </a:r>
          </a:p>
          <a:p>
            <a:r>
              <a:rPr lang="en-US" sz="800" dirty="0">
                <a:solidFill>
                  <a:schemeClr val="tx2"/>
                </a:solidFill>
              </a:rPr>
              <a:t>Q3. Thinking ahead to your vacation travel plans for summer 2022, which of the following modes of transportation do you intend to take? Please select all that apply.</a:t>
            </a:r>
          </a:p>
        </p:txBody>
      </p:sp>
      <p:sp>
        <p:nvSpPr>
          <p:cNvPr id="17" name="TextBox 16">
            <a:extLst>
              <a:ext uri="{FF2B5EF4-FFF2-40B4-BE49-F238E27FC236}">
                <a16:creationId xmlns:a16="http://schemas.microsoft.com/office/drawing/2014/main" id="{98884EBB-86D8-4156-8466-C54B61AA83DF}"/>
              </a:ext>
            </a:extLst>
          </p:cNvPr>
          <p:cNvSpPr txBox="1"/>
          <p:nvPr/>
        </p:nvSpPr>
        <p:spPr>
          <a:xfrm>
            <a:off x="2313523" y="1487188"/>
            <a:ext cx="7564954" cy="523220"/>
          </a:xfrm>
          <a:prstGeom prst="rect">
            <a:avLst/>
          </a:prstGeom>
          <a:noFill/>
        </p:spPr>
        <p:txBody>
          <a:bodyPr wrap="square" rtlCol="0">
            <a:spAutoFit/>
          </a:bodyPr>
          <a:lstStyle/>
          <a:p>
            <a:pPr algn="ctr"/>
            <a:r>
              <a:rPr lang="en-US" sz="1400" b="1" dirty="0"/>
              <a:t>Thinking ahead to your vacation travel plans for summer 2022, which of the following modes of transportation do you intend to take? Please select all that apply.</a:t>
            </a:r>
          </a:p>
        </p:txBody>
      </p:sp>
      <p:sp>
        <p:nvSpPr>
          <p:cNvPr id="18" name="Text Placeholder 5">
            <a:extLst>
              <a:ext uri="{FF2B5EF4-FFF2-40B4-BE49-F238E27FC236}">
                <a16:creationId xmlns:a16="http://schemas.microsoft.com/office/drawing/2014/main" id="{2665839E-4C90-442C-817E-021A782E8A4E}"/>
              </a:ext>
            </a:extLst>
          </p:cNvPr>
          <p:cNvSpPr>
            <a:spLocks noGrp="1"/>
          </p:cNvSpPr>
          <p:nvPr>
            <p:ph type="body" sz="quarter" idx="11"/>
          </p:nvPr>
        </p:nvSpPr>
        <p:spPr>
          <a:xfrm>
            <a:off x="177447" y="265587"/>
            <a:ext cx="6096000" cy="252573"/>
          </a:xfrm>
        </p:spPr>
        <p:txBody>
          <a:bodyPr/>
          <a:lstStyle/>
          <a:p>
            <a:r>
              <a:rPr lang="en-US" b="1" dirty="0">
                <a:solidFill>
                  <a:schemeClr val="accent2"/>
                </a:solidFill>
              </a:rPr>
              <a:t>OAAA Q1 CONSUMER TRENDS FOR OOH</a:t>
            </a:r>
          </a:p>
        </p:txBody>
      </p:sp>
      <p:sp>
        <p:nvSpPr>
          <p:cNvPr id="25" name="Title 1">
            <a:extLst>
              <a:ext uri="{FF2B5EF4-FFF2-40B4-BE49-F238E27FC236}">
                <a16:creationId xmlns:a16="http://schemas.microsoft.com/office/drawing/2014/main" id="{CC87E680-7BA9-44F7-9E1F-7746341522AE}"/>
              </a:ext>
            </a:extLst>
          </p:cNvPr>
          <p:cNvSpPr>
            <a:spLocks noGrp="1"/>
          </p:cNvSpPr>
          <p:nvPr>
            <p:ph type="title"/>
          </p:nvPr>
        </p:nvSpPr>
        <p:spPr>
          <a:xfrm>
            <a:off x="177448" y="518161"/>
            <a:ext cx="12411210" cy="361169"/>
          </a:xfrm>
        </p:spPr>
        <p:txBody>
          <a:bodyPr lIns="91440" tIns="45720" rIns="91440" bIns="45720" anchor="t"/>
          <a:lstStyle/>
          <a:p>
            <a:r>
              <a:rPr lang="en-US" b="1" dirty="0">
                <a:latin typeface="+mj-lt"/>
                <a:cs typeface="Arial"/>
              </a:rPr>
              <a:t>Most Americans Will Travel This Summer, With Personal Car Being Top Choice</a:t>
            </a:r>
          </a:p>
        </p:txBody>
      </p:sp>
      <p:sp>
        <p:nvSpPr>
          <p:cNvPr id="3" name="TextBox 2">
            <a:extLst>
              <a:ext uri="{FF2B5EF4-FFF2-40B4-BE49-F238E27FC236}">
                <a16:creationId xmlns:a16="http://schemas.microsoft.com/office/drawing/2014/main" id="{36FA5827-5C6D-3D40-90A9-181A3C2DD9A5}"/>
              </a:ext>
            </a:extLst>
          </p:cNvPr>
          <p:cNvSpPr txBox="1"/>
          <p:nvPr/>
        </p:nvSpPr>
        <p:spPr>
          <a:xfrm>
            <a:off x="9491241" y="5127585"/>
            <a:ext cx="184731" cy="369332"/>
          </a:xfrm>
          <a:prstGeom prst="rect">
            <a:avLst/>
          </a:prstGeom>
          <a:noFill/>
        </p:spPr>
        <p:txBody>
          <a:bodyPr wrap="none" rtlCol="0">
            <a:spAutoFit/>
          </a:bodyPr>
          <a:lstStyle/>
          <a:p>
            <a:endParaRPr lang="en-US"/>
          </a:p>
        </p:txBody>
      </p:sp>
      <p:graphicFrame>
        <p:nvGraphicFramePr>
          <p:cNvPr id="8" name="Chart 7">
            <a:extLst>
              <a:ext uri="{FF2B5EF4-FFF2-40B4-BE49-F238E27FC236}">
                <a16:creationId xmlns:a16="http://schemas.microsoft.com/office/drawing/2014/main" id="{217F9A8B-8072-034E-8F4D-5D6691DF7174}"/>
              </a:ext>
            </a:extLst>
          </p:cNvPr>
          <p:cNvGraphicFramePr/>
          <p:nvPr>
            <p:extLst>
              <p:ext uri="{D42A27DB-BD31-4B8C-83A1-F6EECF244321}">
                <p14:modId xmlns:p14="http://schemas.microsoft.com/office/powerpoint/2010/main" val="889811381"/>
              </p:ext>
            </p:extLst>
          </p:nvPr>
        </p:nvGraphicFramePr>
        <p:xfrm>
          <a:off x="1485900" y="2252781"/>
          <a:ext cx="10488983" cy="390550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67816CFE-1326-6046-8BB5-23F4203541B2}"/>
              </a:ext>
            </a:extLst>
          </p:cNvPr>
          <p:cNvSpPr txBox="1"/>
          <p:nvPr/>
        </p:nvSpPr>
        <p:spPr>
          <a:xfrm>
            <a:off x="177447" y="1666784"/>
            <a:ext cx="2096405" cy="1169551"/>
          </a:xfrm>
          <a:prstGeom prst="rect">
            <a:avLst/>
          </a:prstGeom>
          <a:noFill/>
          <a:ln>
            <a:solidFill>
              <a:schemeClr val="tx1"/>
            </a:solidFill>
          </a:ln>
        </p:spPr>
        <p:txBody>
          <a:bodyPr wrap="square" lIns="91440" tIns="45720" rIns="91440" bIns="45720" rtlCol="0" anchor="t">
            <a:spAutoFit/>
          </a:bodyPr>
          <a:lstStyle/>
          <a:p>
            <a:r>
              <a:rPr lang="en-US" sz="1400" b="1" u="sng" dirty="0"/>
              <a:t>Plans to Travel</a:t>
            </a:r>
          </a:p>
          <a:p>
            <a:r>
              <a:rPr lang="en-US" sz="1400" b="1">
                <a:solidFill>
                  <a:schemeClr val="accent3">
                    <a:lumMod val="75000"/>
                  </a:schemeClr>
                </a:solidFill>
              </a:rPr>
              <a:t>67%</a:t>
            </a:r>
            <a:r>
              <a:rPr lang="en-US" sz="1400" b="1" dirty="0">
                <a:solidFill>
                  <a:schemeClr val="accent3"/>
                </a:solidFill>
              </a:rPr>
              <a:t> </a:t>
            </a:r>
            <a:r>
              <a:rPr lang="en-US" sz="1400" b="1" dirty="0"/>
              <a:t>2020 Holidays</a:t>
            </a:r>
          </a:p>
          <a:p>
            <a:r>
              <a:rPr lang="en-US" sz="1400" b="1">
                <a:solidFill>
                  <a:schemeClr val="accent3">
                    <a:lumMod val="50000"/>
                  </a:schemeClr>
                </a:solidFill>
              </a:rPr>
              <a:t>86%</a:t>
            </a:r>
            <a:r>
              <a:rPr lang="en-US" sz="1400" b="1" dirty="0">
                <a:solidFill>
                  <a:schemeClr val="accent3">
                    <a:lumMod val="75000"/>
                  </a:schemeClr>
                </a:solidFill>
              </a:rPr>
              <a:t> </a:t>
            </a:r>
            <a:r>
              <a:rPr lang="en-US" sz="1400" b="1" dirty="0"/>
              <a:t>Summer 2021</a:t>
            </a:r>
          </a:p>
          <a:p>
            <a:r>
              <a:rPr lang="en-US" sz="1400" b="1" dirty="0">
                <a:solidFill>
                  <a:schemeClr val="accent6">
                    <a:lumMod val="20000"/>
                    <a:lumOff val="80000"/>
                  </a:schemeClr>
                </a:solidFill>
              </a:rPr>
              <a:t>78% </a:t>
            </a:r>
            <a:r>
              <a:rPr lang="en-US" sz="1400" b="1" dirty="0"/>
              <a:t>First Half of 2022</a:t>
            </a:r>
          </a:p>
          <a:p>
            <a:r>
              <a:rPr lang="en-US" sz="1400" b="1" dirty="0">
                <a:solidFill>
                  <a:schemeClr val="accent6"/>
                </a:solidFill>
              </a:rPr>
              <a:t>85% </a:t>
            </a:r>
            <a:r>
              <a:rPr lang="en-US" sz="1400" b="1" dirty="0"/>
              <a:t>Summer 2022</a:t>
            </a:r>
          </a:p>
        </p:txBody>
      </p:sp>
      <p:grpSp>
        <p:nvGrpSpPr>
          <p:cNvPr id="10" name="Group 9">
            <a:extLst>
              <a:ext uri="{FF2B5EF4-FFF2-40B4-BE49-F238E27FC236}">
                <a16:creationId xmlns:a16="http://schemas.microsoft.com/office/drawing/2014/main" id="{54FF62CB-5E14-154E-91A2-26E18FAC5B2D}"/>
              </a:ext>
            </a:extLst>
          </p:cNvPr>
          <p:cNvGrpSpPr/>
          <p:nvPr/>
        </p:nvGrpSpPr>
        <p:grpSpPr>
          <a:xfrm>
            <a:off x="4429424" y="3165341"/>
            <a:ext cx="2352337" cy="1010330"/>
            <a:chOff x="10169762" y="2804899"/>
            <a:chExt cx="2352337" cy="1010330"/>
          </a:xfrm>
        </p:grpSpPr>
        <p:cxnSp>
          <p:nvCxnSpPr>
            <p:cNvPr id="12" name="Straight Arrow Connector 11">
              <a:extLst>
                <a:ext uri="{FF2B5EF4-FFF2-40B4-BE49-F238E27FC236}">
                  <a16:creationId xmlns:a16="http://schemas.microsoft.com/office/drawing/2014/main" id="{AF452078-C875-B54A-A38B-F3650AFB58B6}"/>
                </a:ext>
              </a:extLst>
            </p:cNvPr>
            <p:cNvCxnSpPr>
              <a:cxnSpLocks/>
            </p:cNvCxnSpPr>
            <p:nvPr/>
          </p:nvCxnSpPr>
          <p:spPr>
            <a:xfrm flipV="1">
              <a:off x="10356155" y="3377431"/>
              <a:ext cx="0" cy="437798"/>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BA60D950-6F1B-6D47-95A0-C78CB624C7EB}"/>
                </a:ext>
              </a:extLst>
            </p:cNvPr>
            <p:cNvSpPr txBox="1"/>
            <p:nvPr/>
          </p:nvSpPr>
          <p:spPr>
            <a:xfrm>
              <a:off x="10169762" y="2804899"/>
              <a:ext cx="2352337" cy="600164"/>
            </a:xfrm>
            <a:prstGeom prst="rect">
              <a:avLst/>
            </a:prstGeom>
            <a:noFill/>
          </p:spPr>
          <p:txBody>
            <a:bodyPr wrap="square" rtlCol="0">
              <a:spAutoFit/>
            </a:bodyPr>
            <a:lstStyle/>
            <a:p>
              <a:r>
                <a:rPr lang="en-US" sz="1100" b="1" dirty="0">
                  <a:solidFill>
                    <a:schemeClr val="accent6"/>
                  </a:solidFill>
                </a:rPr>
                <a:t>59% </a:t>
              </a:r>
              <a:r>
                <a:rPr lang="en-US" sz="1100" b="1" dirty="0"/>
                <a:t>Urban 1M+ Millennial</a:t>
              </a:r>
            </a:p>
            <a:p>
              <a:r>
                <a:rPr lang="en-US" sz="1100" b="1" dirty="0">
                  <a:solidFill>
                    <a:schemeClr val="accent6"/>
                  </a:solidFill>
                </a:rPr>
                <a:t>47% </a:t>
              </a:r>
              <a:r>
                <a:rPr lang="en-US" sz="1100" b="1" dirty="0"/>
                <a:t>Boomer+</a:t>
              </a:r>
            </a:p>
            <a:p>
              <a:r>
                <a:rPr lang="en-US" sz="1100" b="1" dirty="0">
                  <a:solidFill>
                    <a:schemeClr val="accent6"/>
                  </a:solidFill>
                </a:rPr>
                <a:t>33% </a:t>
              </a:r>
              <a:r>
                <a:rPr lang="en-US" sz="1100" b="1" dirty="0"/>
                <a:t>Gen Z</a:t>
              </a:r>
            </a:p>
          </p:txBody>
        </p:sp>
      </p:grpSp>
      <p:grpSp>
        <p:nvGrpSpPr>
          <p:cNvPr id="14" name="Group 13">
            <a:extLst>
              <a:ext uri="{FF2B5EF4-FFF2-40B4-BE49-F238E27FC236}">
                <a16:creationId xmlns:a16="http://schemas.microsoft.com/office/drawing/2014/main" id="{5D80F246-D998-D941-AF6C-9E96D41CB58B}"/>
              </a:ext>
            </a:extLst>
          </p:cNvPr>
          <p:cNvGrpSpPr/>
          <p:nvPr/>
        </p:nvGrpSpPr>
        <p:grpSpPr>
          <a:xfrm>
            <a:off x="7846887" y="4061104"/>
            <a:ext cx="2352337" cy="1273799"/>
            <a:chOff x="10159190" y="2541430"/>
            <a:chExt cx="2352337" cy="1273799"/>
          </a:xfrm>
        </p:grpSpPr>
        <p:cxnSp>
          <p:nvCxnSpPr>
            <p:cNvPr id="15" name="Straight Arrow Connector 14">
              <a:extLst>
                <a:ext uri="{FF2B5EF4-FFF2-40B4-BE49-F238E27FC236}">
                  <a16:creationId xmlns:a16="http://schemas.microsoft.com/office/drawing/2014/main" id="{6EED82A4-B285-F44F-9EA8-4810407956BA}"/>
                </a:ext>
              </a:extLst>
            </p:cNvPr>
            <p:cNvCxnSpPr>
              <a:cxnSpLocks/>
            </p:cNvCxnSpPr>
            <p:nvPr/>
          </p:nvCxnSpPr>
          <p:spPr>
            <a:xfrm flipV="1">
              <a:off x="10356155" y="2960742"/>
              <a:ext cx="0" cy="854487"/>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3E282460-A73D-A445-AECD-BF45FBB4AF00}"/>
                </a:ext>
              </a:extLst>
            </p:cNvPr>
            <p:cNvSpPr txBox="1"/>
            <p:nvPr/>
          </p:nvSpPr>
          <p:spPr>
            <a:xfrm>
              <a:off x="10159190" y="2541430"/>
              <a:ext cx="2352337" cy="430887"/>
            </a:xfrm>
            <a:prstGeom prst="rect">
              <a:avLst/>
            </a:prstGeom>
            <a:noFill/>
          </p:spPr>
          <p:txBody>
            <a:bodyPr wrap="square" rtlCol="0">
              <a:spAutoFit/>
            </a:bodyPr>
            <a:lstStyle/>
            <a:p>
              <a:r>
                <a:rPr lang="en-US" sz="1100" b="1" dirty="0">
                  <a:solidFill>
                    <a:schemeClr val="accent6"/>
                  </a:solidFill>
                </a:rPr>
                <a:t>15% </a:t>
              </a:r>
              <a:r>
                <a:rPr lang="en-US" sz="1100" b="1" dirty="0"/>
                <a:t>Urban 1M+</a:t>
              </a:r>
            </a:p>
            <a:p>
              <a:r>
                <a:rPr lang="en-US" sz="1100" b="1" dirty="0">
                  <a:solidFill>
                    <a:schemeClr val="accent6"/>
                  </a:solidFill>
                </a:rPr>
                <a:t>13% </a:t>
              </a:r>
              <a:r>
                <a:rPr lang="en-US" sz="1100" b="1" dirty="0"/>
                <a:t>Millennials</a:t>
              </a:r>
            </a:p>
          </p:txBody>
        </p:sp>
      </p:grpSp>
      <p:grpSp>
        <p:nvGrpSpPr>
          <p:cNvPr id="19" name="Group 18">
            <a:extLst>
              <a:ext uri="{FF2B5EF4-FFF2-40B4-BE49-F238E27FC236}">
                <a16:creationId xmlns:a16="http://schemas.microsoft.com/office/drawing/2014/main" id="{2E0416A2-CAE7-CB42-A18F-71D9D47AA89C}"/>
              </a:ext>
            </a:extLst>
          </p:cNvPr>
          <p:cNvGrpSpPr/>
          <p:nvPr/>
        </p:nvGrpSpPr>
        <p:grpSpPr>
          <a:xfrm>
            <a:off x="6134602" y="4585205"/>
            <a:ext cx="2352337" cy="681673"/>
            <a:chOff x="10170819" y="3133556"/>
            <a:chExt cx="2352337" cy="681673"/>
          </a:xfrm>
        </p:grpSpPr>
        <p:cxnSp>
          <p:nvCxnSpPr>
            <p:cNvPr id="20" name="Straight Arrow Connector 19">
              <a:extLst>
                <a:ext uri="{FF2B5EF4-FFF2-40B4-BE49-F238E27FC236}">
                  <a16:creationId xmlns:a16="http://schemas.microsoft.com/office/drawing/2014/main" id="{2CAE87A3-328F-4D4A-A5D9-B064E250A23F}"/>
                </a:ext>
              </a:extLst>
            </p:cNvPr>
            <p:cNvCxnSpPr>
              <a:cxnSpLocks/>
            </p:cNvCxnSpPr>
            <p:nvPr/>
          </p:nvCxnSpPr>
          <p:spPr>
            <a:xfrm flipV="1">
              <a:off x="10356155" y="3377431"/>
              <a:ext cx="0" cy="437798"/>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BA23C77D-AE72-554C-856A-1DF2AA6CD450}"/>
                </a:ext>
              </a:extLst>
            </p:cNvPr>
            <p:cNvSpPr txBox="1"/>
            <p:nvPr/>
          </p:nvSpPr>
          <p:spPr>
            <a:xfrm>
              <a:off x="10170819" y="3133556"/>
              <a:ext cx="2352337" cy="261610"/>
            </a:xfrm>
            <a:prstGeom prst="rect">
              <a:avLst/>
            </a:prstGeom>
            <a:noFill/>
          </p:spPr>
          <p:txBody>
            <a:bodyPr wrap="square" rtlCol="0">
              <a:spAutoFit/>
            </a:bodyPr>
            <a:lstStyle/>
            <a:p>
              <a:r>
                <a:rPr lang="en-US" sz="1100" b="1" dirty="0">
                  <a:solidFill>
                    <a:schemeClr val="accent6"/>
                  </a:solidFill>
                </a:rPr>
                <a:t>24% </a:t>
              </a:r>
              <a:r>
                <a:rPr lang="en-US" sz="1100" b="1" dirty="0"/>
                <a:t>Urban 1M+ Millennial</a:t>
              </a:r>
            </a:p>
          </p:txBody>
        </p:sp>
      </p:grpSp>
      <p:grpSp>
        <p:nvGrpSpPr>
          <p:cNvPr id="22" name="Group 21">
            <a:extLst>
              <a:ext uri="{FF2B5EF4-FFF2-40B4-BE49-F238E27FC236}">
                <a16:creationId xmlns:a16="http://schemas.microsoft.com/office/drawing/2014/main" id="{1851C9A2-3AD7-D94F-957B-1AEDD462E440}"/>
              </a:ext>
            </a:extLst>
          </p:cNvPr>
          <p:cNvGrpSpPr/>
          <p:nvPr/>
        </p:nvGrpSpPr>
        <p:grpSpPr>
          <a:xfrm>
            <a:off x="9570800" y="4192180"/>
            <a:ext cx="2352337" cy="1273799"/>
            <a:chOff x="10159190" y="2541430"/>
            <a:chExt cx="2352337" cy="1273799"/>
          </a:xfrm>
        </p:grpSpPr>
        <p:cxnSp>
          <p:nvCxnSpPr>
            <p:cNvPr id="23" name="Straight Arrow Connector 22">
              <a:extLst>
                <a:ext uri="{FF2B5EF4-FFF2-40B4-BE49-F238E27FC236}">
                  <a16:creationId xmlns:a16="http://schemas.microsoft.com/office/drawing/2014/main" id="{3B9A241B-3150-3745-8F72-88728FE92E6B}"/>
                </a:ext>
              </a:extLst>
            </p:cNvPr>
            <p:cNvCxnSpPr>
              <a:cxnSpLocks/>
            </p:cNvCxnSpPr>
            <p:nvPr/>
          </p:nvCxnSpPr>
          <p:spPr>
            <a:xfrm flipV="1">
              <a:off x="10356155" y="2960742"/>
              <a:ext cx="0" cy="854487"/>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15CF1E22-0EB4-2644-81CC-87E2F2BBCC77}"/>
                </a:ext>
              </a:extLst>
            </p:cNvPr>
            <p:cNvSpPr txBox="1"/>
            <p:nvPr/>
          </p:nvSpPr>
          <p:spPr>
            <a:xfrm>
              <a:off x="10159190" y="2541430"/>
              <a:ext cx="2352337" cy="430887"/>
            </a:xfrm>
            <a:prstGeom prst="rect">
              <a:avLst/>
            </a:prstGeom>
            <a:noFill/>
          </p:spPr>
          <p:txBody>
            <a:bodyPr wrap="square" rtlCol="0">
              <a:spAutoFit/>
            </a:bodyPr>
            <a:lstStyle/>
            <a:p>
              <a:r>
                <a:rPr lang="en-US" sz="1100" b="1" dirty="0">
                  <a:solidFill>
                    <a:schemeClr val="accent6"/>
                  </a:solidFill>
                </a:rPr>
                <a:t>14% </a:t>
              </a:r>
              <a:r>
                <a:rPr lang="en-US" sz="1100" b="1" dirty="0"/>
                <a:t>Urban 1M+</a:t>
              </a:r>
            </a:p>
            <a:p>
              <a:r>
                <a:rPr lang="en-US" sz="1100" b="1" dirty="0">
                  <a:solidFill>
                    <a:schemeClr val="accent6"/>
                  </a:solidFill>
                </a:rPr>
                <a:t>11% </a:t>
              </a:r>
              <a:r>
                <a:rPr lang="en-US" sz="1100" b="1" dirty="0"/>
                <a:t>Millennial Men</a:t>
              </a:r>
            </a:p>
          </p:txBody>
        </p:sp>
      </p:grpSp>
    </p:spTree>
    <p:extLst>
      <p:ext uri="{BB962C8B-B14F-4D97-AF65-F5344CB8AC3E}">
        <p14:creationId xmlns:p14="http://schemas.microsoft.com/office/powerpoint/2010/main" val="26067157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9D4AF81-DCAF-9149-A25D-ACEBCCB421DB}"/>
              </a:ext>
            </a:extLst>
          </p:cNvPr>
          <p:cNvSpPr txBox="1"/>
          <p:nvPr/>
        </p:nvSpPr>
        <p:spPr>
          <a:xfrm>
            <a:off x="177447" y="6160728"/>
            <a:ext cx="9250262"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800" i="0" u="none" strike="noStrike" kern="1200" cap="none" spc="0" normalizeH="0" baseline="0" noProof="0" dirty="0">
              <a:ln>
                <a:noFill/>
              </a:ln>
              <a:solidFill>
                <a:schemeClr val="tx2"/>
              </a:solidFill>
              <a:effectLst/>
              <a:uLnTx/>
              <a:uFillTx/>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i="0" u="sng" strike="noStrike" kern="1200" cap="none" spc="0" normalizeH="0" baseline="0" noProof="0" dirty="0">
                <a:ln>
                  <a:noFill/>
                </a:ln>
                <a:solidFill>
                  <a:schemeClr val="tx2"/>
                </a:solidFill>
                <a:effectLst/>
                <a:uLnTx/>
                <a:uFillTx/>
                <a:cs typeface="Arial" panose="020B0604020202020204" pitchFamily="34" charset="0"/>
              </a:rPr>
              <a:t>BASE: </a:t>
            </a:r>
            <a:r>
              <a:rPr lang="en-US" sz="800" u="sng" dirty="0">
                <a:solidFill>
                  <a:schemeClr val="tx2"/>
                </a:solidFill>
                <a:cs typeface="Arial" panose="020B0604020202020204" pitchFamily="34" charset="0"/>
              </a:rPr>
              <a:t>GENERAL PUBLIC (N=1000)</a:t>
            </a:r>
            <a:endParaRPr kumimoji="0" lang="en-US" sz="800" i="0" u="sng" strike="noStrike" kern="1200" cap="none" spc="0" normalizeH="0" baseline="0" noProof="0" dirty="0">
              <a:ln>
                <a:noFill/>
              </a:ln>
              <a:solidFill>
                <a:schemeClr val="tx2"/>
              </a:solidFill>
              <a:effectLst/>
              <a:uLnTx/>
              <a:uFillTx/>
              <a:cs typeface="Arial" panose="020B0604020202020204" pitchFamily="34" charset="0"/>
            </a:endParaRPr>
          </a:p>
          <a:p>
            <a:r>
              <a:rPr lang="en-US" sz="800" dirty="0">
                <a:solidFill>
                  <a:schemeClr val="tx2"/>
                </a:solidFill>
              </a:rPr>
              <a:t>Q4. Thinking ahead, how likely are you to take the following kinds of trips this summer?</a:t>
            </a:r>
          </a:p>
        </p:txBody>
      </p:sp>
      <p:sp>
        <p:nvSpPr>
          <p:cNvPr id="17" name="TextBox 16">
            <a:extLst>
              <a:ext uri="{FF2B5EF4-FFF2-40B4-BE49-F238E27FC236}">
                <a16:creationId xmlns:a16="http://schemas.microsoft.com/office/drawing/2014/main" id="{98884EBB-86D8-4156-8466-C54B61AA83DF}"/>
              </a:ext>
            </a:extLst>
          </p:cNvPr>
          <p:cNvSpPr txBox="1"/>
          <p:nvPr/>
        </p:nvSpPr>
        <p:spPr>
          <a:xfrm>
            <a:off x="1359590" y="1487188"/>
            <a:ext cx="9472821" cy="307777"/>
          </a:xfrm>
          <a:prstGeom prst="rect">
            <a:avLst/>
          </a:prstGeom>
          <a:noFill/>
        </p:spPr>
        <p:txBody>
          <a:bodyPr wrap="square" rtlCol="0">
            <a:spAutoFit/>
          </a:bodyPr>
          <a:lstStyle/>
          <a:p>
            <a:pPr algn="ctr"/>
            <a:r>
              <a:rPr lang="en-US" sz="1400" b="1" dirty="0"/>
              <a:t>Thinking ahead, how likely are you to take the following kinds of trips this summer?</a:t>
            </a:r>
          </a:p>
        </p:txBody>
      </p:sp>
      <p:sp>
        <p:nvSpPr>
          <p:cNvPr id="18" name="Text Placeholder 5">
            <a:extLst>
              <a:ext uri="{FF2B5EF4-FFF2-40B4-BE49-F238E27FC236}">
                <a16:creationId xmlns:a16="http://schemas.microsoft.com/office/drawing/2014/main" id="{2665839E-4C90-442C-817E-021A782E8A4E}"/>
              </a:ext>
            </a:extLst>
          </p:cNvPr>
          <p:cNvSpPr>
            <a:spLocks noGrp="1"/>
          </p:cNvSpPr>
          <p:nvPr>
            <p:ph type="body" sz="quarter" idx="11"/>
          </p:nvPr>
        </p:nvSpPr>
        <p:spPr>
          <a:xfrm>
            <a:off x="177447" y="265587"/>
            <a:ext cx="6096000" cy="252573"/>
          </a:xfrm>
        </p:spPr>
        <p:txBody>
          <a:bodyPr/>
          <a:lstStyle/>
          <a:p>
            <a:r>
              <a:rPr lang="en-US" b="1" dirty="0">
                <a:solidFill>
                  <a:schemeClr val="accent2"/>
                </a:solidFill>
              </a:rPr>
              <a:t>OAAA Q1 CONSUMER TRENDS FOR OOH</a:t>
            </a:r>
          </a:p>
        </p:txBody>
      </p:sp>
      <p:sp>
        <p:nvSpPr>
          <p:cNvPr id="25" name="Title 1">
            <a:extLst>
              <a:ext uri="{FF2B5EF4-FFF2-40B4-BE49-F238E27FC236}">
                <a16:creationId xmlns:a16="http://schemas.microsoft.com/office/drawing/2014/main" id="{CC87E680-7BA9-44F7-9E1F-7746341522AE}"/>
              </a:ext>
            </a:extLst>
          </p:cNvPr>
          <p:cNvSpPr>
            <a:spLocks noGrp="1"/>
          </p:cNvSpPr>
          <p:nvPr>
            <p:ph type="title"/>
          </p:nvPr>
        </p:nvSpPr>
        <p:spPr>
          <a:xfrm>
            <a:off x="177448" y="518161"/>
            <a:ext cx="12411210" cy="361169"/>
          </a:xfrm>
        </p:spPr>
        <p:txBody>
          <a:bodyPr/>
          <a:lstStyle/>
          <a:p>
            <a:r>
              <a:rPr lang="en-US" b="1" dirty="0">
                <a:latin typeface="+mj-lt"/>
              </a:rPr>
              <a:t>Getaways, Beach Vacations Are Top of Mind for Americans This Summer</a:t>
            </a:r>
          </a:p>
        </p:txBody>
      </p:sp>
      <p:sp>
        <p:nvSpPr>
          <p:cNvPr id="3" name="TextBox 2">
            <a:extLst>
              <a:ext uri="{FF2B5EF4-FFF2-40B4-BE49-F238E27FC236}">
                <a16:creationId xmlns:a16="http://schemas.microsoft.com/office/drawing/2014/main" id="{36FA5827-5C6D-3D40-90A9-181A3C2DD9A5}"/>
              </a:ext>
            </a:extLst>
          </p:cNvPr>
          <p:cNvSpPr txBox="1"/>
          <p:nvPr/>
        </p:nvSpPr>
        <p:spPr>
          <a:xfrm>
            <a:off x="9491241" y="5127585"/>
            <a:ext cx="184731" cy="369332"/>
          </a:xfrm>
          <a:prstGeom prst="rect">
            <a:avLst/>
          </a:prstGeom>
          <a:noFill/>
        </p:spPr>
        <p:txBody>
          <a:bodyPr wrap="none" rtlCol="0">
            <a:spAutoFit/>
          </a:bodyPr>
          <a:lstStyle/>
          <a:p>
            <a:endParaRPr lang="en-US"/>
          </a:p>
        </p:txBody>
      </p:sp>
      <p:graphicFrame>
        <p:nvGraphicFramePr>
          <p:cNvPr id="7" name="Chart 6">
            <a:extLst>
              <a:ext uri="{FF2B5EF4-FFF2-40B4-BE49-F238E27FC236}">
                <a16:creationId xmlns:a16="http://schemas.microsoft.com/office/drawing/2014/main" id="{ADFA1E09-A5B8-8244-85E4-3C671A06E907}"/>
              </a:ext>
            </a:extLst>
          </p:cNvPr>
          <p:cNvGraphicFramePr/>
          <p:nvPr>
            <p:extLst>
              <p:ext uri="{D42A27DB-BD31-4B8C-83A1-F6EECF244321}">
                <p14:modId xmlns:p14="http://schemas.microsoft.com/office/powerpoint/2010/main" val="943146517"/>
              </p:ext>
            </p:extLst>
          </p:nvPr>
        </p:nvGraphicFramePr>
        <p:xfrm>
          <a:off x="373689" y="2009950"/>
          <a:ext cx="11404952" cy="41507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3">
            <a:extLst>
              <a:ext uri="{FF2B5EF4-FFF2-40B4-BE49-F238E27FC236}">
                <a16:creationId xmlns:a16="http://schemas.microsoft.com/office/drawing/2014/main" id="{E8023142-A62C-B74E-857A-7108D8B1420D}"/>
              </a:ext>
            </a:extLst>
          </p:cNvPr>
          <p:cNvGraphicFramePr>
            <a:graphicFrameLocks noGrp="1"/>
          </p:cNvGraphicFramePr>
          <p:nvPr>
            <p:extLst>
              <p:ext uri="{D42A27DB-BD31-4B8C-83A1-F6EECF244321}">
                <p14:modId xmlns:p14="http://schemas.microsoft.com/office/powerpoint/2010/main" val="2651329683"/>
              </p:ext>
            </p:extLst>
          </p:nvPr>
        </p:nvGraphicFramePr>
        <p:xfrm>
          <a:off x="9721712" y="1763358"/>
          <a:ext cx="1645920" cy="4373802"/>
        </p:xfrm>
        <a:graphic>
          <a:graphicData uri="http://schemas.openxmlformats.org/drawingml/2006/table">
            <a:tbl>
              <a:tblPr firstRow="1" bandRow="1">
                <a:tableStyleId>{2D5ABB26-0587-4C30-8999-92F81FD0307C}</a:tableStyleId>
              </a:tblPr>
              <a:tblGrid>
                <a:gridCol w="822960">
                  <a:extLst>
                    <a:ext uri="{9D8B030D-6E8A-4147-A177-3AD203B41FA5}">
                      <a16:colId xmlns:a16="http://schemas.microsoft.com/office/drawing/2014/main" val="4288000600"/>
                    </a:ext>
                  </a:extLst>
                </a:gridCol>
                <a:gridCol w="822960">
                  <a:extLst>
                    <a:ext uri="{9D8B030D-6E8A-4147-A177-3AD203B41FA5}">
                      <a16:colId xmlns:a16="http://schemas.microsoft.com/office/drawing/2014/main" val="1357200785"/>
                    </a:ext>
                  </a:extLst>
                </a:gridCol>
              </a:tblGrid>
              <a:tr h="172743">
                <a:tc gridSpan="2">
                  <a:txBody>
                    <a:bodyPr/>
                    <a:lstStyle/>
                    <a:p>
                      <a:pPr algn="ctr" fontAlgn="ctr"/>
                      <a:r>
                        <a:rPr lang="en-US" sz="1400" b="1" i="0" u="sng" strike="noStrike" dirty="0">
                          <a:solidFill>
                            <a:schemeClr val="tx1"/>
                          </a:solidFill>
                          <a:effectLst/>
                          <a:latin typeface="+mn-lt"/>
                        </a:rPr>
                        <a:t>% Likely (Net)</a:t>
                      </a:r>
                    </a:p>
                  </a:txBody>
                  <a:tcPr marL="9525" marR="9525" marT="9525" marB="0" anchor="ctr"/>
                </a:tc>
                <a:tc hMerge="1">
                  <a:txBody>
                    <a:bodyPr/>
                    <a:lstStyle/>
                    <a:p>
                      <a:pPr algn="ctr" fontAlgn="ctr"/>
                      <a:endParaRPr lang="en-US" sz="1400" b="1" i="0" u="none" strike="noStrike" dirty="0">
                        <a:solidFill>
                          <a:schemeClr val="accent2"/>
                        </a:solidFill>
                        <a:effectLst/>
                        <a:latin typeface="+mn-lt"/>
                      </a:endParaRPr>
                    </a:p>
                  </a:txBody>
                  <a:tcPr marL="9525" marR="9525" marT="9525" marB="0" anchor="ctr"/>
                </a:tc>
                <a:extLst>
                  <a:ext uri="{0D108BD9-81ED-4DB2-BD59-A6C34878D82A}">
                    <a16:rowId xmlns:a16="http://schemas.microsoft.com/office/drawing/2014/main" val="105148331"/>
                  </a:ext>
                </a:extLst>
              </a:tr>
              <a:tr h="436104">
                <a:tc>
                  <a:txBody>
                    <a:bodyPr/>
                    <a:lstStyle/>
                    <a:p>
                      <a:pPr algn="ctr" fontAlgn="ctr"/>
                      <a:r>
                        <a:rPr lang="en-US" sz="1400" b="1" i="0" u="none" strike="noStrike" dirty="0">
                          <a:solidFill>
                            <a:schemeClr val="tx2"/>
                          </a:solidFill>
                          <a:effectLst/>
                          <a:latin typeface="+mn-lt"/>
                        </a:rPr>
                        <a:t>Summer 2021</a:t>
                      </a:r>
                    </a:p>
                  </a:txBody>
                  <a:tcPr marL="9525" marR="9525" marT="9525" marB="0" anchor="ctr"/>
                </a:tc>
                <a:tc>
                  <a:txBody>
                    <a:bodyPr/>
                    <a:lstStyle/>
                    <a:p>
                      <a:pPr algn="ctr" fontAlgn="ctr"/>
                      <a:r>
                        <a:rPr lang="en-US" sz="1400" b="1" i="0" u="none" strike="noStrike" dirty="0">
                          <a:solidFill>
                            <a:schemeClr val="accent2"/>
                          </a:solidFill>
                          <a:effectLst/>
                          <a:latin typeface="+mn-lt"/>
                        </a:rPr>
                        <a:t>Summer 2022</a:t>
                      </a:r>
                    </a:p>
                  </a:txBody>
                  <a:tcPr marL="9525" marR="9525" marT="9525" marB="0" anchor="ctr"/>
                </a:tc>
                <a:extLst>
                  <a:ext uri="{0D108BD9-81ED-4DB2-BD59-A6C34878D82A}">
                    <a16:rowId xmlns:a16="http://schemas.microsoft.com/office/drawing/2014/main" val="604357974"/>
                  </a:ext>
                </a:extLst>
              </a:tr>
              <a:tr h="619112">
                <a:tc>
                  <a:txBody>
                    <a:bodyPr/>
                    <a:lstStyle/>
                    <a:p>
                      <a:pPr algn="ctr" fontAlgn="b"/>
                      <a:r>
                        <a:rPr lang="en-US" sz="1400" b="1" u="none" strike="noStrike" dirty="0">
                          <a:solidFill>
                            <a:schemeClr val="tx2"/>
                          </a:solidFill>
                          <a:effectLst/>
                          <a:latin typeface="+mn-lt"/>
                        </a:rPr>
                        <a:t>68%</a:t>
                      </a:r>
                      <a:endParaRPr lang="en-US" sz="1400" b="1" i="0" u="none" strike="noStrike" dirty="0">
                        <a:solidFill>
                          <a:schemeClr val="tx2"/>
                        </a:solidFill>
                        <a:effectLst/>
                        <a:latin typeface="+mn-lt"/>
                      </a:endParaRPr>
                    </a:p>
                  </a:txBody>
                  <a:tcPr marL="9525" marR="9525" marT="9525" marB="0" anchor="ctr"/>
                </a:tc>
                <a:tc>
                  <a:txBody>
                    <a:bodyPr/>
                    <a:lstStyle/>
                    <a:p>
                      <a:pPr algn="ctr" fontAlgn="b"/>
                      <a:r>
                        <a:rPr lang="en-US" sz="1400" b="1" u="none" strike="noStrike" dirty="0">
                          <a:solidFill>
                            <a:schemeClr val="accent2"/>
                          </a:solidFill>
                          <a:effectLst/>
                          <a:latin typeface="+mn-lt"/>
                        </a:rPr>
                        <a:t>78%</a:t>
                      </a:r>
                      <a:endParaRPr lang="en-US" sz="1400" b="1" i="0" u="none" strike="noStrike" dirty="0">
                        <a:solidFill>
                          <a:schemeClr val="accent2"/>
                        </a:solidFill>
                        <a:effectLst/>
                        <a:latin typeface="+mn-lt"/>
                      </a:endParaRPr>
                    </a:p>
                  </a:txBody>
                  <a:tcPr marL="9525" marR="9525" marT="9525" marB="0" anchor="ctr"/>
                </a:tc>
                <a:extLst>
                  <a:ext uri="{0D108BD9-81ED-4DB2-BD59-A6C34878D82A}">
                    <a16:rowId xmlns:a16="http://schemas.microsoft.com/office/drawing/2014/main" val="1433682627"/>
                  </a:ext>
                </a:extLst>
              </a:tr>
              <a:tr h="619112">
                <a:tc>
                  <a:txBody>
                    <a:bodyPr/>
                    <a:lstStyle/>
                    <a:p>
                      <a:pPr algn="ctr" fontAlgn="b"/>
                      <a:r>
                        <a:rPr lang="en-US" sz="1400" b="1" u="none" strike="noStrike" dirty="0">
                          <a:solidFill>
                            <a:schemeClr val="tx2"/>
                          </a:solidFill>
                          <a:effectLst/>
                          <a:latin typeface="+mn-lt"/>
                        </a:rPr>
                        <a:t>55%</a:t>
                      </a:r>
                      <a:endParaRPr lang="en-US" sz="1400" b="1" i="0" u="none" strike="noStrike" dirty="0">
                        <a:solidFill>
                          <a:schemeClr val="tx2"/>
                        </a:solidFill>
                        <a:effectLst/>
                        <a:latin typeface="+mn-lt"/>
                      </a:endParaRPr>
                    </a:p>
                  </a:txBody>
                  <a:tcPr marL="9525" marR="9525" marT="9525" marB="0" anchor="ctr"/>
                </a:tc>
                <a:tc>
                  <a:txBody>
                    <a:bodyPr/>
                    <a:lstStyle/>
                    <a:p>
                      <a:pPr algn="ctr" fontAlgn="b"/>
                      <a:r>
                        <a:rPr lang="en-US" sz="1400" b="1" u="none" strike="noStrike" dirty="0">
                          <a:solidFill>
                            <a:schemeClr val="accent2"/>
                          </a:solidFill>
                          <a:effectLst/>
                          <a:latin typeface="+mn-lt"/>
                        </a:rPr>
                        <a:t>65%</a:t>
                      </a:r>
                      <a:endParaRPr lang="en-US" sz="1400" b="1" i="0" u="none" strike="noStrike" dirty="0">
                        <a:solidFill>
                          <a:schemeClr val="accent2"/>
                        </a:solidFill>
                        <a:effectLst/>
                        <a:latin typeface="+mn-lt"/>
                      </a:endParaRPr>
                    </a:p>
                  </a:txBody>
                  <a:tcPr marL="9525" marR="9525" marT="9525" marB="0" anchor="ctr"/>
                </a:tc>
                <a:extLst>
                  <a:ext uri="{0D108BD9-81ED-4DB2-BD59-A6C34878D82A}">
                    <a16:rowId xmlns:a16="http://schemas.microsoft.com/office/drawing/2014/main" val="2395531961"/>
                  </a:ext>
                </a:extLst>
              </a:tr>
              <a:tr h="619112">
                <a:tc>
                  <a:txBody>
                    <a:bodyPr/>
                    <a:lstStyle/>
                    <a:p>
                      <a:pPr algn="ctr" fontAlgn="b"/>
                      <a:r>
                        <a:rPr lang="en-US" sz="1400" b="1" u="none" strike="noStrike" dirty="0">
                          <a:solidFill>
                            <a:schemeClr val="tx2"/>
                          </a:solidFill>
                          <a:effectLst/>
                          <a:latin typeface="+mn-lt"/>
                        </a:rPr>
                        <a:t>65%</a:t>
                      </a:r>
                      <a:endParaRPr lang="en-US" sz="1400" b="1" i="0" u="none" strike="noStrike" dirty="0">
                        <a:solidFill>
                          <a:schemeClr val="tx2"/>
                        </a:solidFill>
                        <a:effectLst/>
                        <a:latin typeface="+mn-lt"/>
                      </a:endParaRPr>
                    </a:p>
                  </a:txBody>
                  <a:tcPr marL="9525" marR="9525" marT="9525" marB="0" anchor="ctr"/>
                </a:tc>
                <a:tc>
                  <a:txBody>
                    <a:bodyPr/>
                    <a:lstStyle/>
                    <a:p>
                      <a:pPr algn="ctr" fontAlgn="b"/>
                      <a:r>
                        <a:rPr lang="en-US" sz="1400" b="1" u="none" strike="noStrike" dirty="0">
                          <a:solidFill>
                            <a:schemeClr val="accent2"/>
                          </a:solidFill>
                          <a:effectLst/>
                          <a:latin typeface="+mn-lt"/>
                        </a:rPr>
                        <a:t>61%</a:t>
                      </a:r>
                      <a:endParaRPr lang="en-US" sz="1400" b="1" i="0" u="none" strike="noStrike" dirty="0">
                        <a:solidFill>
                          <a:schemeClr val="accent2"/>
                        </a:solidFill>
                        <a:effectLst/>
                        <a:latin typeface="+mn-lt"/>
                      </a:endParaRPr>
                    </a:p>
                  </a:txBody>
                  <a:tcPr marL="9525" marR="9525" marT="9525" marB="0" anchor="ctr"/>
                </a:tc>
                <a:extLst>
                  <a:ext uri="{0D108BD9-81ED-4DB2-BD59-A6C34878D82A}">
                    <a16:rowId xmlns:a16="http://schemas.microsoft.com/office/drawing/2014/main" val="1869749005"/>
                  </a:ext>
                </a:extLst>
              </a:tr>
              <a:tr h="619112">
                <a:tc>
                  <a:txBody>
                    <a:bodyPr/>
                    <a:lstStyle/>
                    <a:p>
                      <a:pPr algn="ctr" fontAlgn="b"/>
                      <a:r>
                        <a:rPr lang="en-US" sz="1400" b="1" u="none" strike="noStrike" dirty="0">
                          <a:solidFill>
                            <a:schemeClr val="tx2"/>
                          </a:solidFill>
                          <a:effectLst/>
                          <a:latin typeface="+mn-lt"/>
                        </a:rPr>
                        <a:t>49%</a:t>
                      </a:r>
                      <a:endParaRPr lang="en-US" sz="1400" b="1" i="0" u="none" strike="noStrike" dirty="0">
                        <a:solidFill>
                          <a:schemeClr val="tx2"/>
                        </a:solidFill>
                        <a:effectLst/>
                        <a:latin typeface="+mn-lt"/>
                      </a:endParaRPr>
                    </a:p>
                  </a:txBody>
                  <a:tcPr marL="9525" marR="9525" marT="9525" marB="0" anchor="ctr"/>
                </a:tc>
                <a:tc>
                  <a:txBody>
                    <a:bodyPr/>
                    <a:lstStyle/>
                    <a:p>
                      <a:pPr algn="ctr" fontAlgn="b"/>
                      <a:r>
                        <a:rPr lang="en-US" sz="1400" b="1" u="none" strike="noStrike" dirty="0">
                          <a:solidFill>
                            <a:schemeClr val="accent2"/>
                          </a:solidFill>
                          <a:effectLst/>
                          <a:latin typeface="+mn-lt"/>
                        </a:rPr>
                        <a:t>53%</a:t>
                      </a:r>
                      <a:endParaRPr lang="en-US" sz="1400" b="1" i="0" u="none" strike="noStrike" dirty="0">
                        <a:solidFill>
                          <a:schemeClr val="accent2"/>
                        </a:solidFill>
                        <a:effectLst/>
                        <a:latin typeface="+mn-lt"/>
                      </a:endParaRPr>
                    </a:p>
                  </a:txBody>
                  <a:tcPr marL="9525" marR="9525" marT="9525" marB="0" anchor="ctr"/>
                </a:tc>
                <a:extLst>
                  <a:ext uri="{0D108BD9-81ED-4DB2-BD59-A6C34878D82A}">
                    <a16:rowId xmlns:a16="http://schemas.microsoft.com/office/drawing/2014/main" val="1708932510"/>
                  </a:ext>
                </a:extLst>
              </a:tr>
              <a:tr h="619112">
                <a:tc>
                  <a:txBody>
                    <a:bodyPr/>
                    <a:lstStyle/>
                    <a:p>
                      <a:pPr algn="ctr" fontAlgn="b"/>
                      <a:r>
                        <a:rPr lang="en-US" sz="1400" b="1" u="none" strike="noStrike" dirty="0">
                          <a:solidFill>
                            <a:schemeClr val="tx2"/>
                          </a:solidFill>
                          <a:effectLst/>
                          <a:latin typeface="+mn-lt"/>
                        </a:rPr>
                        <a:t>39%</a:t>
                      </a:r>
                      <a:endParaRPr lang="en-US" sz="1400" b="1" i="0" u="none" strike="noStrike" dirty="0">
                        <a:solidFill>
                          <a:schemeClr val="tx2"/>
                        </a:solidFill>
                        <a:effectLst/>
                        <a:latin typeface="+mn-lt"/>
                      </a:endParaRPr>
                    </a:p>
                  </a:txBody>
                  <a:tcPr marL="9525" marR="9525" marT="9525" marB="0" anchor="ctr"/>
                </a:tc>
                <a:tc>
                  <a:txBody>
                    <a:bodyPr/>
                    <a:lstStyle/>
                    <a:p>
                      <a:pPr algn="ctr" fontAlgn="b"/>
                      <a:r>
                        <a:rPr lang="en-US" sz="1400" b="1" u="none" strike="noStrike" dirty="0">
                          <a:solidFill>
                            <a:schemeClr val="accent2"/>
                          </a:solidFill>
                          <a:effectLst/>
                          <a:latin typeface="+mn-lt"/>
                        </a:rPr>
                        <a:t>46%</a:t>
                      </a:r>
                      <a:endParaRPr lang="en-US" sz="1400" b="1" i="0" u="none" strike="noStrike" dirty="0">
                        <a:solidFill>
                          <a:schemeClr val="accent2"/>
                        </a:solidFill>
                        <a:effectLst/>
                        <a:latin typeface="+mn-lt"/>
                      </a:endParaRPr>
                    </a:p>
                  </a:txBody>
                  <a:tcPr marL="9525" marR="9525" marT="9525" marB="0" anchor="ctr"/>
                </a:tc>
                <a:extLst>
                  <a:ext uri="{0D108BD9-81ED-4DB2-BD59-A6C34878D82A}">
                    <a16:rowId xmlns:a16="http://schemas.microsoft.com/office/drawing/2014/main" val="3792529709"/>
                  </a:ext>
                </a:extLst>
              </a:tr>
              <a:tr h="619112">
                <a:tc>
                  <a:txBody>
                    <a:bodyPr/>
                    <a:lstStyle/>
                    <a:p>
                      <a:pPr algn="ctr" fontAlgn="b"/>
                      <a:r>
                        <a:rPr lang="en-US" sz="1400" b="1" u="none" strike="noStrike" dirty="0">
                          <a:solidFill>
                            <a:schemeClr val="tx2"/>
                          </a:solidFill>
                          <a:effectLst/>
                          <a:latin typeface="+mn-lt"/>
                        </a:rPr>
                        <a:t>24%</a:t>
                      </a:r>
                      <a:endParaRPr lang="en-US" sz="1400" b="1" i="0" u="none" strike="noStrike" dirty="0">
                        <a:solidFill>
                          <a:schemeClr val="tx2"/>
                        </a:solidFill>
                        <a:effectLst/>
                        <a:latin typeface="+mn-lt"/>
                      </a:endParaRPr>
                    </a:p>
                  </a:txBody>
                  <a:tcPr marL="9525" marR="9525" marT="9525" marB="0" anchor="ctr"/>
                </a:tc>
                <a:tc>
                  <a:txBody>
                    <a:bodyPr/>
                    <a:lstStyle/>
                    <a:p>
                      <a:pPr algn="ctr" fontAlgn="b"/>
                      <a:r>
                        <a:rPr lang="en-US" sz="1400" b="1" u="none" strike="noStrike" dirty="0">
                          <a:solidFill>
                            <a:schemeClr val="accent2"/>
                          </a:solidFill>
                          <a:effectLst/>
                          <a:latin typeface="+mn-lt"/>
                        </a:rPr>
                        <a:t>31%</a:t>
                      </a:r>
                      <a:endParaRPr lang="en-US" sz="1400" b="1" i="0" u="none" strike="noStrike" dirty="0">
                        <a:solidFill>
                          <a:schemeClr val="accent2"/>
                        </a:solidFill>
                        <a:effectLst/>
                        <a:latin typeface="+mn-lt"/>
                      </a:endParaRPr>
                    </a:p>
                  </a:txBody>
                  <a:tcPr marL="9525" marR="9525" marT="9525" marB="0" anchor="ctr"/>
                </a:tc>
                <a:extLst>
                  <a:ext uri="{0D108BD9-81ED-4DB2-BD59-A6C34878D82A}">
                    <a16:rowId xmlns:a16="http://schemas.microsoft.com/office/drawing/2014/main" val="4111518734"/>
                  </a:ext>
                </a:extLst>
              </a:tr>
            </a:tbl>
          </a:graphicData>
        </a:graphic>
      </p:graphicFrame>
    </p:spTree>
    <p:extLst>
      <p:ext uri="{BB962C8B-B14F-4D97-AF65-F5344CB8AC3E}">
        <p14:creationId xmlns:p14="http://schemas.microsoft.com/office/powerpoint/2010/main" val="32093465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9D4AF81-DCAF-9149-A25D-ACEBCCB421DB}"/>
              </a:ext>
            </a:extLst>
          </p:cNvPr>
          <p:cNvSpPr txBox="1"/>
          <p:nvPr/>
        </p:nvSpPr>
        <p:spPr>
          <a:xfrm>
            <a:off x="177447" y="6160728"/>
            <a:ext cx="9250262"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800" i="0" u="none" strike="noStrike" kern="1200" cap="none" spc="0" normalizeH="0" baseline="0" noProof="0" dirty="0">
              <a:ln>
                <a:noFill/>
              </a:ln>
              <a:solidFill>
                <a:schemeClr val="tx2"/>
              </a:solidFill>
              <a:effectLst/>
              <a:uLnTx/>
              <a:uFillTx/>
              <a:cs typeface="Arial" panose="020B0604020202020204" pitchFamily="34" charset="0"/>
            </a:endParaRPr>
          </a:p>
          <a:p>
            <a:pPr lvl="0" defTabSz="914377">
              <a:defRPr/>
            </a:pPr>
            <a:r>
              <a:rPr lang="en-US" sz="800" u="sng" dirty="0">
                <a:solidFill>
                  <a:schemeClr val="tx2"/>
                </a:solidFill>
                <a:latin typeface="Arial" panose="020B0604020202020204" pitchFamily="34" charset="0"/>
                <a:cs typeface="Arial" panose="020B0604020202020204" pitchFamily="34" charset="0"/>
              </a:rPr>
              <a:t>BASE: PLANS TO VACATION THIS SUMMER (2021 N=781; 2022 N=870) </a:t>
            </a:r>
          </a:p>
          <a:p>
            <a:r>
              <a:rPr lang="en-US" sz="800" dirty="0">
                <a:solidFill>
                  <a:schemeClr val="tx2"/>
                </a:solidFill>
              </a:rPr>
              <a:t>Q5. How many days do you plan to take for vacation this summer? Please select one.</a:t>
            </a:r>
          </a:p>
        </p:txBody>
      </p:sp>
      <p:sp>
        <p:nvSpPr>
          <p:cNvPr id="17" name="TextBox 16">
            <a:extLst>
              <a:ext uri="{FF2B5EF4-FFF2-40B4-BE49-F238E27FC236}">
                <a16:creationId xmlns:a16="http://schemas.microsoft.com/office/drawing/2014/main" id="{98884EBB-86D8-4156-8466-C54B61AA83DF}"/>
              </a:ext>
            </a:extLst>
          </p:cNvPr>
          <p:cNvSpPr txBox="1"/>
          <p:nvPr/>
        </p:nvSpPr>
        <p:spPr>
          <a:xfrm>
            <a:off x="1359590" y="1487188"/>
            <a:ext cx="9472821" cy="307777"/>
          </a:xfrm>
          <a:prstGeom prst="rect">
            <a:avLst/>
          </a:prstGeom>
          <a:noFill/>
        </p:spPr>
        <p:txBody>
          <a:bodyPr wrap="square" rtlCol="0">
            <a:spAutoFit/>
          </a:bodyPr>
          <a:lstStyle/>
          <a:p>
            <a:pPr algn="ctr"/>
            <a:r>
              <a:rPr lang="en-US" sz="1400" b="1" dirty="0"/>
              <a:t>How many days do you plan to take for vacation this summer? Please select one.</a:t>
            </a:r>
          </a:p>
        </p:txBody>
      </p:sp>
      <p:sp>
        <p:nvSpPr>
          <p:cNvPr id="18" name="Text Placeholder 5">
            <a:extLst>
              <a:ext uri="{FF2B5EF4-FFF2-40B4-BE49-F238E27FC236}">
                <a16:creationId xmlns:a16="http://schemas.microsoft.com/office/drawing/2014/main" id="{2665839E-4C90-442C-817E-021A782E8A4E}"/>
              </a:ext>
            </a:extLst>
          </p:cNvPr>
          <p:cNvSpPr>
            <a:spLocks noGrp="1"/>
          </p:cNvSpPr>
          <p:nvPr>
            <p:ph type="body" sz="quarter" idx="11"/>
          </p:nvPr>
        </p:nvSpPr>
        <p:spPr>
          <a:xfrm>
            <a:off x="177447" y="265587"/>
            <a:ext cx="6096000" cy="252573"/>
          </a:xfrm>
        </p:spPr>
        <p:txBody>
          <a:bodyPr/>
          <a:lstStyle/>
          <a:p>
            <a:r>
              <a:rPr lang="en-US" b="1" dirty="0">
                <a:solidFill>
                  <a:schemeClr val="accent2"/>
                </a:solidFill>
              </a:rPr>
              <a:t>OAAA Q1 CONSUMER TRENDS FOR OOH</a:t>
            </a:r>
          </a:p>
        </p:txBody>
      </p:sp>
      <p:sp>
        <p:nvSpPr>
          <p:cNvPr id="25" name="Title 1">
            <a:extLst>
              <a:ext uri="{FF2B5EF4-FFF2-40B4-BE49-F238E27FC236}">
                <a16:creationId xmlns:a16="http://schemas.microsoft.com/office/drawing/2014/main" id="{CC87E680-7BA9-44F7-9E1F-7746341522AE}"/>
              </a:ext>
            </a:extLst>
          </p:cNvPr>
          <p:cNvSpPr>
            <a:spLocks noGrp="1"/>
          </p:cNvSpPr>
          <p:nvPr>
            <p:ph type="title"/>
          </p:nvPr>
        </p:nvSpPr>
        <p:spPr>
          <a:xfrm>
            <a:off x="177448" y="518161"/>
            <a:ext cx="12411210" cy="361169"/>
          </a:xfrm>
        </p:spPr>
        <p:txBody>
          <a:bodyPr/>
          <a:lstStyle/>
          <a:p>
            <a:r>
              <a:rPr lang="en-US" b="1" dirty="0">
                <a:latin typeface="+mj-lt"/>
              </a:rPr>
              <a:t>This Summer, Americans Plan to Take More Vacation Days Than in 2021</a:t>
            </a:r>
          </a:p>
        </p:txBody>
      </p:sp>
      <p:sp>
        <p:nvSpPr>
          <p:cNvPr id="3" name="TextBox 2">
            <a:extLst>
              <a:ext uri="{FF2B5EF4-FFF2-40B4-BE49-F238E27FC236}">
                <a16:creationId xmlns:a16="http://schemas.microsoft.com/office/drawing/2014/main" id="{36FA5827-5C6D-3D40-90A9-181A3C2DD9A5}"/>
              </a:ext>
            </a:extLst>
          </p:cNvPr>
          <p:cNvSpPr txBox="1"/>
          <p:nvPr/>
        </p:nvSpPr>
        <p:spPr>
          <a:xfrm>
            <a:off x="9491241" y="5127585"/>
            <a:ext cx="184731" cy="369332"/>
          </a:xfrm>
          <a:prstGeom prst="rect">
            <a:avLst/>
          </a:prstGeom>
          <a:noFill/>
        </p:spPr>
        <p:txBody>
          <a:bodyPr wrap="none" rtlCol="0">
            <a:spAutoFit/>
          </a:bodyPr>
          <a:lstStyle/>
          <a:p>
            <a:endParaRPr lang="en-US"/>
          </a:p>
        </p:txBody>
      </p:sp>
      <p:graphicFrame>
        <p:nvGraphicFramePr>
          <p:cNvPr id="7" name="Chart 6">
            <a:extLst>
              <a:ext uri="{FF2B5EF4-FFF2-40B4-BE49-F238E27FC236}">
                <a16:creationId xmlns:a16="http://schemas.microsoft.com/office/drawing/2014/main" id="{AB80C95A-37FA-0B4B-8AF2-44285A7BD0CE}"/>
              </a:ext>
            </a:extLst>
          </p:cNvPr>
          <p:cNvGraphicFramePr/>
          <p:nvPr>
            <p:extLst>
              <p:ext uri="{D42A27DB-BD31-4B8C-83A1-F6EECF244321}">
                <p14:modId xmlns:p14="http://schemas.microsoft.com/office/powerpoint/2010/main" val="3912716883"/>
              </p:ext>
            </p:extLst>
          </p:nvPr>
        </p:nvGraphicFramePr>
        <p:xfrm>
          <a:off x="374536" y="2529820"/>
          <a:ext cx="6324102" cy="35179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D49A89C4-2F1B-494C-82A0-B5B49C405FAA}"/>
              </a:ext>
            </a:extLst>
          </p:cNvPr>
          <p:cNvGraphicFramePr/>
          <p:nvPr>
            <p:extLst>
              <p:ext uri="{D42A27DB-BD31-4B8C-83A1-F6EECF244321}">
                <p14:modId xmlns:p14="http://schemas.microsoft.com/office/powerpoint/2010/main" val="1415359551"/>
              </p:ext>
            </p:extLst>
          </p:nvPr>
        </p:nvGraphicFramePr>
        <p:xfrm>
          <a:off x="5867898" y="2083994"/>
          <a:ext cx="6324102" cy="3933088"/>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FEE0D8E4-61DC-7346-ABFC-21C2D4E40C07}"/>
              </a:ext>
            </a:extLst>
          </p:cNvPr>
          <p:cNvSpPr txBox="1"/>
          <p:nvPr/>
        </p:nvSpPr>
        <p:spPr>
          <a:xfrm>
            <a:off x="2415246" y="2013456"/>
            <a:ext cx="1932972" cy="276999"/>
          </a:xfrm>
          <a:prstGeom prst="rect">
            <a:avLst/>
          </a:prstGeom>
          <a:noFill/>
        </p:spPr>
        <p:txBody>
          <a:bodyPr wrap="square" rtlCol="0">
            <a:spAutoFit/>
          </a:bodyPr>
          <a:lstStyle/>
          <a:p>
            <a:pPr algn="ctr"/>
            <a:r>
              <a:rPr lang="en-US" sz="1200" b="1" dirty="0"/>
              <a:t>General Public</a:t>
            </a:r>
          </a:p>
        </p:txBody>
      </p:sp>
      <p:sp>
        <p:nvSpPr>
          <p:cNvPr id="12" name="TextBox 11">
            <a:extLst>
              <a:ext uri="{FF2B5EF4-FFF2-40B4-BE49-F238E27FC236}">
                <a16:creationId xmlns:a16="http://schemas.microsoft.com/office/drawing/2014/main" id="{A43B3A6E-A562-494B-8121-5C6DB11FA7A3}"/>
              </a:ext>
            </a:extLst>
          </p:cNvPr>
          <p:cNvSpPr txBox="1"/>
          <p:nvPr/>
        </p:nvSpPr>
        <p:spPr>
          <a:xfrm>
            <a:off x="8868812" y="1982678"/>
            <a:ext cx="1244858" cy="307777"/>
          </a:xfrm>
          <a:prstGeom prst="rect">
            <a:avLst/>
          </a:prstGeom>
          <a:noFill/>
        </p:spPr>
        <p:txBody>
          <a:bodyPr wrap="square" rtlCol="0">
            <a:spAutoFit/>
          </a:bodyPr>
          <a:lstStyle/>
          <a:p>
            <a:pPr algn="ctr"/>
            <a:r>
              <a:rPr lang="en-US" sz="1400" b="1" dirty="0"/>
              <a:t>2022</a:t>
            </a:r>
          </a:p>
        </p:txBody>
      </p:sp>
    </p:spTree>
    <p:extLst>
      <p:ext uri="{BB962C8B-B14F-4D97-AF65-F5344CB8AC3E}">
        <p14:creationId xmlns:p14="http://schemas.microsoft.com/office/powerpoint/2010/main" val="3932463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1BC5A5E0-02BF-4D43-85D0-3FBCD3ABE149}"/>
              </a:ext>
            </a:extLst>
          </p:cNvPr>
          <p:cNvSpPr>
            <a:spLocks noGrp="1"/>
          </p:cNvSpPr>
          <p:nvPr>
            <p:ph type="title"/>
          </p:nvPr>
        </p:nvSpPr>
        <p:spPr>
          <a:xfrm>
            <a:off x="200026" y="482600"/>
            <a:ext cx="11403471" cy="433739"/>
          </a:xfrm>
        </p:spPr>
        <p:txBody>
          <a:bodyPr/>
          <a:lstStyle/>
          <a:p>
            <a:r>
              <a:rPr lang="en-US" b="1" dirty="0">
                <a:latin typeface="+mn-lt"/>
              </a:rPr>
              <a:t>Key Takeaways </a:t>
            </a:r>
            <a:endParaRPr lang="en-US" b="1" dirty="0">
              <a:highlight>
                <a:srgbClr val="FFFF00"/>
              </a:highlight>
              <a:latin typeface="+mn-lt"/>
            </a:endParaRPr>
          </a:p>
        </p:txBody>
      </p:sp>
      <p:graphicFrame>
        <p:nvGraphicFramePr>
          <p:cNvPr id="13" name="Table 12">
            <a:extLst>
              <a:ext uri="{FF2B5EF4-FFF2-40B4-BE49-F238E27FC236}">
                <a16:creationId xmlns:a16="http://schemas.microsoft.com/office/drawing/2014/main" id="{E3EBA47B-C3BB-4E7A-BA64-389C908DCB57}"/>
              </a:ext>
            </a:extLst>
          </p:cNvPr>
          <p:cNvGraphicFramePr>
            <a:graphicFrameLocks noGrp="1"/>
          </p:cNvGraphicFramePr>
          <p:nvPr>
            <p:extLst>
              <p:ext uri="{D42A27DB-BD31-4B8C-83A1-F6EECF244321}">
                <p14:modId xmlns:p14="http://schemas.microsoft.com/office/powerpoint/2010/main" val="2214909433"/>
              </p:ext>
            </p:extLst>
          </p:nvPr>
        </p:nvGraphicFramePr>
        <p:xfrm>
          <a:off x="756104" y="1239253"/>
          <a:ext cx="10291314" cy="5334000"/>
        </p:xfrm>
        <a:graphic>
          <a:graphicData uri="http://schemas.openxmlformats.org/drawingml/2006/table">
            <a:tbl>
              <a:tblPr firstRow="1" bandRow="1">
                <a:tableStyleId>{5940675A-B579-460E-94D1-54222C63F5DA}</a:tableStyleId>
              </a:tblPr>
              <a:tblGrid>
                <a:gridCol w="523855">
                  <a:extLst>
                    <a:ext uri="{9D8B030D-6E8A-4147-A177-3AD203B41FA5}">
                      <a16:colId xmlns:a16="http://schemas.microsoft.com/office/drawing/2014/main" val="20000"/>
                    </a:ext>
                  </a:extLst>
                </a:gridCol>
                <a:gridCol w="9767459">
                  <a:extLst>
                    <a:ext uri="{9D8B030D-6E8A-4147-A177-3AD203B41FA5}">
                      <a16:colId xmlns:a16="http://schemas.microsoft.com/office/drawing/2014/main" val="20001"/>
                    </a:ext>
                  </a:extLst>
                </a:gridCol>
              </a:tblGrid>
              <a:tr h="668778">
                <a:tc>
                  <a:txBody>
                    <a:bodyPr/>
                    <a:lstStyle/>
                    <a:p>
                      <a:pPr marL="571500" indent="-571500" algn="r" defTabSz="457200" rtl="0" eaLnBrk="1" latinLnBrk="0" hangingPunct="1">
                        <a:buClr>
                          <a:schemeClr val="accent1"/>
                        </a:buClr>
                        <a:buFont typeface="Arial" panose="020B0604020202020204" pitchFamily="34" charset="0"/>
                        <a:buChar char="•"/>
                      </a:pPr>
                      <a:r>
                        <a:rPr lang="en-US" sz="4400" b="0" kern="1200">
                          <a:solidFill>
                            <a:schemeClr val="accent2"/>
                          </a:solidFill>
                          <a:latin typeface="+mn-lt"/>
                          <a:ea typeface="+mn-ea"/>
                          <a:cs typeface="Arial Black"/>
                        </a:rPr>
                        <a:t> </a:t>
                      </a:r>
                      <a:endParaRPr lang="en-US" sz="4400" b="0" kern="1200" dirty="0">
                        <a:solidFill>
                          <a:schemeClr val="accent2"/>
                        </a:solidFill>
                        <a:latin typeface="+mn-lt"/>
                        <a:ea typeface="+mn-ea"/>
                        <a:cs typeface="Arial Black"/>
                      </a:endParaRP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400" b="1" i="0" dirty="0">
                          <a:latin typeface="+mj-lt"/>
                        </a:rPr>
                        <a:t>Workers are continuing the trek back to the office:</a:t>
                      </a:r>
                      <a:r>
                        <a:rPr lang="en-US" sz="1400" b="0" i="0" dirty="0">
                          <a:latin typeface="+mj-lt"/>
                        </a:rPr>
                        <a:t> (80%) of workers expect to be commuting in spring of 2022, rising to (84%) by summer 2022 and up from (71%) of workers in winter 2021. (63%) expect to commute daily this spring, rising to (64%) by summer.</a:t>
                      </a:r>
                    </a:p>
                    <a:p>
                      <a:pPr marL="0" marR="0" lvl="0" indent="0" algn="l" defTabSz="609585" rtl="0" eaLnBrk="1" fontAlgn="auto" latinLnBrk="0" hangingPunct="1">
                        <a:lnSpc>
                          <a:spcPct val="100000"/>
                        </a:lnSpc>
                        <a:spcBef>
                          <a:spcPts val="0"/>
                        </a:spcBef>
                        <a:spcAft>
                          <a:spcPts val="0"/>
                        </a:spcAft>
                        <a:buClrTx/>
                        <a:buSzTx/>
                        <a:buFontTx/>
                        <a:buNone/>
                        <a:tabLst/>
                        <a:defRPr/>
                      </a:pPr>
                      <a:endParaRPr lang="en-US" sz="1400" b="0" i="0" dirty="0">
                        <a:latin typeface="+mj-lt"/>
                      </a:endParaRPr>
                    </a:p>
                  </a:txBody>
                  <a:tcPr marL="121920" marR="121920" marT="60960" marB="6096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0465504"/>
                  </a:ext>
                </a:extLst>
              </a:tr>
              <a:tr h="668778">
                <a:tc>
                  <a:txBody>
                    <a:bodyPr/>
                    <a:lstStyle/>
                    <a:p>
                      <a:pPr marL="571500" indent="-571500" algn="r" defTabSz="457200" rtl="0" eaLnBrk="1" latinLnBrk="0" hangingPunct="1">
                        <a:buClr>
                          <a:schemeClr val="accent1"/>
                        </a:buClr>
                        <a:buFont typeface="Arial" panose="020B0604020202020204" pitchFamily="34" charset="0"/>
                        <a:buChar char="•"/>
                      </a:pPr>
                      <a:r>
                        <a:rPr lang="en-US" sz="4400" b="0" kern="1200" dirty="0">
                          <a:solidFill>
                            <a:schemeClr val="accent2"/>
                          </a:solidFill>
                          <a:latin typeface="+mn-lt"/>
                          <a:ea typeface="+mn-ea"/>
                          <a:cs typeface="Arial Black"/>
                        </a:rPr>
                        <a:t> </a:t>
                      </a: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400" b="1" dirty="0"/>
                        <a:t>The pandemic continues to drive awareness of OOH: </a:t>
                      </a:r>
                      <a:r>
                        <a:rPr lang="en-US" sz="1400" b="0" dirty="0"/>
                        <a:t>(</a:t>
                      </a:r>
                      <a:r>
                        <a:rPr lang="en-US" sz="1400" dirty="0"/>
                        <a:t>43%) of consumers say they are noticing OOH More now than before the pandemic began, especially Gen Z (63%), Urbanites in cities of 1M+ population (62%), and Millennials (59%). Conversely, consumers are annoyed with online digital media ads that interrupt their viewing, listening, and reading experiences (78%), and they frequently skip online ads due to digital device burnout (68%).</a:t>
                      </a:r>
                    </a:p>
                    <a:p>
                      <a:pPr marL="0" marR="0" lvl="0" indent="0" algn="l" defTabSz="609585" rtl="0" eaLnBrk="1" fontAlgn="auto" latinLnBrk="0" hangingPunct="1">
                        <a:lnSpc>
                          <a:spcPct val="100000"/>
                        </a:lnSpc>
                        <a:spcBef>
                          <a:spcPts val="0"/>
                        </a:spcBef>
                        <a:spcAft>
                          <a:spcPts val="0"/>
                        </a:spcAft>
                        <a:buClrTx/>
                        <a:buSzTx/>
                        <a:buFontTx/>
                        <a:buNone/>
                        <a:tabLst/>
                        <a:defRPr/>
                      </a:pPr>
                      <a:endParaRPr lang="en-US" sz="1400" dirty="0"/>
                    </a:p>
                  </a:txBody>
                  <a:tcPr marL="121920" marR="121920" marT="60960" marB="6096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862520"/>
                  </a:ext>
                </a:extLst>
              </a:tr>
              <a:tr h="668778">
                <a:tc>
                  <a:txBody>
                    <a:bodyPr/>
                    <a:lstStyle/>
                    <a:p>
                      <a:pPr marL="571500" indent="-571500" algn="r" defTabSz="457200" rtl="0" eaLnBrk="1" latinLnBrk="0" hangingPunct="1">
                        <a:buClr>
                          <a:schemeClr val="accent1"/>
                        </a:buClr>
                        <a:buFont typeface="Arial" panose="020B0604020202020204" pitchFamily="34" charset="0"/>
                        <a:buChar char="•"/>
                      </a:pPr>
                      <a:r>
                        <a:rPr lang="en-US" sz="4400" b="0" kern="1200">
                          <a:solidFill>
                            <a:schemeClr val="accent2"/>
                          </a:solidFill>
                          <a:latin typeface="+mn-lt"/>
                          <a:ea typeface="+mn-ea"/>
                          <a:cs typeface="Arial Black"/>
                        </a:rPr>
                        <a:t> </a:t>
                      </a:r>
                      <a:endParaRPr lang="en-US" sz="4400" b="0" kern="1200" dirty="0">
                        <a:solidFill>
                          <a:schemeClr val="accent2"/>
                        </a:solidFill>
                        <a:latin typeface="+mn-lt"/>
                        <a:ea typeface="+mn-ea"/>
                        <a:cs typeface="Arial Black"/>
                      </a:endParaRP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400" b="1" i="0" kern="1200" dirty="0">
                          <a:solidFill>
                            <a:schemeClr val="tx1"/>
                          </a:solidFill>
                          <a:latin typeface="+mn-lt"/>
                          <a:ea typeface="+mn-ea"/>
                          <a:cs typeface="+mn-cs"/>
                        </a:rPr>
                        <a:t>Americans are increasingly comfortable traveling by all modes of transportation: </a:t>
                      </a:r>
                      <a:r>
                        <a:rPr lang="en-US" sz="1400" b="0" i="0" kern="1200" dirty="0">
                          <a:solidFill>
                            <a:schemeClr val="tx1"/>
                          </a:solidFill>
                          <a:latin typeface="+mn-lt"/>
                          <a:ea typeface="+mn-ea"/>
                          <a:cs typeface="+mn-cs"/>
                        </a:rPr>
                        <a:t>(69%) of the public feels safe flying given the pandemic – up from (59%) in April 2021, while (62%) feel comfortable using ride shares and (61%) using taxis – both up significantly from April 2021. Almost sixty percent (58%) of consumers in cities of 1M+ population feel safe traveling by subway. Urbanites and Millennials are the most comfortable traveling by a variety of transportation modes. </a:t>
                      </a:r>
                    </a:p>
                    <a:p>
                      <a:pPr marL="0" marR="0" lvl="0" indent="0" algn="l" defTabSz="609585" rtl="0" eaLnBrk="1" fontAlgn="auto" latinLnBrk="0" hangingPunct="1">
                        <a:lnSpc>
                          <a:spcPct val="100000"/>
                        </a:lnSpc>
                        <a:spcBef>
                          <a:spcPts val="0"/>
                        </a:spcBef>
                        <a:spcAft>
                          <a:spcPts val="0"/>
                        </a:spcAft>
                        <a:buClrTx/>
                        <a:buSzTx/>
                        <a:buFontTx/>
                        <a:buNone/>
                        <a:tabLst/>
                        <a:defRPr/>
                      </a:pPr>
                      <a:endParaRPr lang="en-US" sz="1400" b="0" i="0" dirty="0">
                        <a:latin typeface="+mj-lt"/>
                      </a:endParaRPr>
                    </a:p>
                  </a:txBody>
                  <a:tcPr marL="121920" marR="121920" marT="60960" marB="6096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0127740"/>
                  </a:ext>
                </a:extLst>
              </a:tr>
              <a:tr h="668778">
                <a:tc>
                  <a:txBody>
                    <a:bodyPr/>
                    <a:lstStyle/>
                    <a:p>
                      <a:pPr marL="571500" indent="-571500" algn="r" defTabSz="457200" rtl="0" eaLnBrk="1" latinLnBrk="0" hangingPunct="1">
                        <a:buClr>
                          <a:schemeClr val="accent1"/>
                        </a:buClr>
                        <a:buFont typeface="Arial" panose="020B0604020202020204" pitchFamily="34" charset="0"/>
                        <a:buChar char="•"/>
                      </a:pPr>
                      <a:r>
                        <a:rPr lang="en-US" sz="4400" b="0" kern="1200" dirty="0">
                          <a:solidFill>
                            <a:schemeClr val="accent2"/>
                          </a:solidFill>
                          <a:latin typeface="+mn-lt"/>
                          <a:ea typeface="+mn-ea"/>
                          <a:cs typeface="Arial Black"/>
                        </a:rPr>
                        <a:t> </a:t>
                      </a: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mn-lt"/>
                          <a:ea typeface="+mn-ea"/>
                          <a:cs typeface="+mn-cs"/>
                        </a:rPr>
                        <a:t>In Summer 2022, over 80% of Americans plan to take vacation with many taking more time off than last summer: </a:t>
                      </a:r>
                      <a:r>
                        <a:rPr kumimoji="0" lang="en-US" sz="1400" b="0" i="0" u="none" strike="noStrike" kern="1200" cap="none" spc="0" normalizeH="0" baseline="0" noProof="0" dirty="0">
                          <a:ln>
                            <a:noFill/>
                          </a:ln>
                          <a:solidFill>
                            <a:srgbClr val="000000"/>
                          </a:solidFill>
                          <a:effectLst/>
                          <a:uLnTx/>
                          <a:uFillTx/>
                          <a:latin typeface="+mn-lt"/>
                          <a:ea typeface="+mn-ea"/>
                          <a:cs typeface="+mn-cs"/>
                        </a:rPr>
                        <a:t>(85%) of consumers plan to travel for summer vacation and nearly half (48%) will take two weeks or more, up from (41%) in summer 2021. Almost four-fifths (79%) plan to drive, and 46% plan to fly. Boomers are the most likely to take the time off, with (60%) planning to take two weeks or more. </a:t>
                      </a:r>
                      <a:endParaRPr kumimoji="0" lang="en-US" sz="24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609585" rtl="0" eaLnBrk="1" fontAlgn="auto" latinLnBrk="0" hangingPunct="1">
                        <a:lnSpc>
                          <a:spcPct val="100000"/>
                        </a:lnSpc>
                        <a:spcBef>
                          <a:spcPts val="0"/>
                        </a:spcBef>
                        <a:spcAft>
                          <a:spcPts val="0"/>
                        </a:spcAft>
                        <a:buClrTx/>
                        <a:buSzTx/>
                        <a:buFontTx/>
                        <a:buNone/>
                        <a:tabLst/>
                        <a:defRPr/>
                      </a:pPr>
                      <a:endParaRPr lang="en-US" sz="1400" b="0" i="0" dirty="0">
                        <a:latin typeface="+mj-lt"/>
                      </a:endParaRPr>
                    </a:p>
                  </a:txBody>
                  <a:tcPr marL="121920" marR="121920" marT="60960" marB="6096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4658045"/>
                  </a:ext>
                </a:extLst>
              </a:tr>
              <a:tr h="668778">
                <a:tc>
                  <a:txBody>
                    <a:bodyPr/>
                    <a:lstStyle/>
                    <a:p>
                      <a:pPr marL="571500" indent="-571500" algn="r" defTabSz="457200" rtl="0" eaLnBrk="1" latinLnBrk="0" hangingPunct="1">
                        <a:buClr>
                          <a:schemeClr val="accent1"/>
                        </a:buClr>
                        <a:buFont typeface="Arial" panose="020B0604020202020204" pitchFamily="34" charset="0"/>
                        <a:buChar char="•"/>
                      </a:pPr>
                      <a:r>
                        <a:rPr lang="en-US" sz="4400" b="1" kern="1200" dirty="0">
                          <a:solidFill>
                            <a:schemeClr val="accent2"/>
                          </a:solidFill>
                          <a:latin typeface="+mn-lt"/>
                          <a:ea typeface="+mn-ea"/>
                          <a:cs typeface="Arial Black"/>
                        </a:rPr>
                        <a:t> </a:t>
                      </a: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lang="en-US" sz="1400" b="1" i="0" kern="1200" dirty="0">
                          <a:solidFill>
                            <a:schemeClr val="tx1"/>
                          </a:solidFill>
                          <a:latin typeface="+mn-lt"/>
                          <a:ea typeface="+mn-ea"/>
                          <a:cs typeface="+mn-cs"/>
                        </a:rPr>
                        <a:t>And they’ll be eyeing the great outdoors:</a:t>
                      </a:r>
                      <a:r>
                        <a:rPr lang="en-US" sz="1400" b="0" i="0" kern="1200" dirty="0">
                          <a:solidFill>
                            <a:schemeClr val="tx1"/>
                          </a:solidFill>
                          <a:latin typeface="+mn-lt"/>
                          <a:ea typeface="+mn-ea"/>
                          <a:cs typeface="+mn-cs"/>
                        </a:rPr>
                        <a:t> (65%) of Americans are likely to visit a beach or lake this summer, while (53%) are likely to visit national or state parks.</a:t>
                      </a:r>
                    </a:p>
                    <a:p>
                      <a:pPr marL="0" marR="0" lvl="0" indent="0" algn="l" defTabSz="609570" rtl="0" eaLnBrk="1" fontAlgn="auto" latinLnBrk="0" hangingPunct="1">
                        <a:lnSpc>
                          <a:spcPct val="100000"/>
                        </a:lnSpc>
                        <a:spcBef>
                          <a:spcPts val="0"/>
                        </a:spcBef>
                        <a:spcAft>
                          <a:spcPts val="0"/>
                        </a:spcAft>
                        <a:buClrTx/>
                        <a:buSzTx/>
                        <a:buFontTx/>
                        <a:buNone/>
                        <a:tabLst/>
                        <a:defRPr/>
                      </a:pPr>
                      <a:endParaRPr lang="en-US" sz="1400" b="0" i="0" dirty="0">
                        <a:latin typeface="+mj-lt"/>
                      </a:endParaRPr>
                    </a:p>
                  </a:txBody>
                  <a:tcPr marL="121920" marR="121920" marT="60960" marB="6096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5985634"/>
                  </a:ext>
                </a:extLst>
              </a:tr>
            </a:tbl>
          </a:graphicData>
        </a:graphic>
      </p:graphicFrame>
      <p:sp>
        <p:nvSpPr>
          <p:cNvPr id="8" name="Text Placeholder 5">
            <a:extLst>
              <a:ext uri="{FF2B5EF4-FFF2-40B4-BE49-F238E27FC236}">
                <a16:creationId xmlns:a16="http://schemas.microsoft.com/office/drawing/2014/main" id="{379BAC47-76A7-0147-BB29-A25C1557DD9E}"/>
              </a:ext>
            </a:extLst>
          </p:cNvPr>
          <p:cNvSpPr>
            <a:spLocks noGrp="1"/>
          </p:cNvSpPr>
          <p:nvPr>
            <p:ph type="body" sz="quarter" idx="11"/>
          </p:nvPr>
        </p:nvSpPr>
        <p:spPr>
          <a:xfrm>
            <a:off x="200026" y="191785"/>
            <a:ext cx="7715723" cy="252573"/>
          </a:xfrm>
        </p:spPr>
        <p:txBody>
          <a:bodyPr/>
          <a:lstStyle/>
          <a:p>
            <a:r>
              <a:rPr lang="en-US" b="1" dirty="0">
                <a:solidFill>
                  <a:schemeClr val="accent2"/>
                </a:solidFill>
              </a:rPr>
              <a:t>OAAA Q1 2022 - CONSUMER TRENDS FOR OOH</a:t>
            </a:r>
          </a:p>
        </p:txBody>
      </p:sp>
    </p:spTree>
    <p:extLst>
      <p:ext uri="{BB962C8B-B14F-4D97-AF65-F5344CB8AC3E}">
        <p14:creationId xmlns:p14="http://schemas.microsoft.com/office/powerpoint/2010/main" val="12374508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9D4AF81-DCAF-9149-A25D-ACEBCCB421DB}"/>
              </a:ext>
            </a:extLst>
          </p:cNvPr>
          <p:cNvSpPr txBox="1"/>
          <p:nvPr/>
        </p:nvSpPr>
        <p:spPr>
          <a:xfrm>
            <a:off x="177447" y="6160728"/>
            <a:ext cx="9250262" cy="461665"/>
          </a:xfrm>
          <a:prstGeom prst="rect">
            <a:avLst/>
          </a:prstGeom>
          <a:noFill/>
        </p:spPr>
        <p:txBody>
          <a:bodyPr wrap="square" rtlCol="0">
            <a:spAutoFit/>
          </a:bodyPr>
          <a:lstStyle/>
          <a:p>
            <a:pPr lvl="0" defTabSz="914377">
              <a:defRPr/>
            </a:pPr>
            <a:endParaRPr lang="en-US" sz="800" dirty="0">
              <a:solidFill>
                <a:schemeClr val="tx2"/>
              </a:solidFill>
              <a:latin typeface="Arial" panose="020B0604020202020204" pitchFamily="34" charset="0"/>
              <a:cs typeface="Arial" panose="020B0604020202020204" pitchFamily="34" charset="0"/>
            </a:endParaRPr>
          </a:p>
          <a:p>
            <a:pPr lvl="0" defTabSz="914377">
              <a:defRPr/>
            </a:pPr>
            <a:r>
              <a:rPr lang="en-US" sz="800" u="sng" dirty="0">
                <a:solidFill>
                  <a:schemeClr val="tx2"/>
                </a:solidFill>
                <a:latin typeface="Arial" panose="020B0604020202020204" pitchFamily="34" charset="0"/>
                <a:cs typeface="Arial" panose="020B0604020202020204" pitchFamily="34" charset="0"/>
              </a:rPr>
              <a:t>BASE: PLANS TO TRAVEL (2021 N=854; 2022 N=863)</a:t>
            </a:r>
          </a:p>
          <a:p>
            <a:r>
              <a:rPr lang="en-US" sz="800" dirty="0">
                <a:solidFill>
                  <a:schemeClr val="tx2"/>
                </a:solidFill>
              </a:rPr>
              <a:t>Q6. Approximately what is the farthest distance you plan to travel to reach any of your summer travel destinations (one-way)?</a:t>
            </a:r>
          </a:p>
        </p:txBody>
      </p:sp>
      <p:sp>
        <p:nvSpPr>
          <p:cNvPr id="17" name="TextBox 16">
            <a:extLst>
              <a:ext uri="{FF2B5EF4-FFF2-40B4-BE49-F238E27FC236}">
                <a16:creationId xmlns:a16="http://schemas.microsoft.com/office/drawing/2014/main" id="{98884EBB-86D8-4156-8466-C54B61AA83DF}"/>
              </a:ext>
            </a:extLst>
          </p:cNvPr>
          <p:cNvSpPr txBox="1"/>
          <p:nvPr/>
        </p:nvSpPr>
        <p:spPr>
          <a:xfrm>
            <a:off x="2882668" y="1487188"/>
            <a:ext cx="6426665" cy="523220"/>
          </a:xfrm>
          <a:prstGeom prst="rect">
            <a:avLst/>
          </a:prstGeom>
          <a:noFill/>
        </p:spPr>
        <p:txBody>
          <a:bodyPr wrap="square" rtlCol="0">
            <a:spAutoFit/>
          </a:bodyPr>
          <a:lstStyle/>
          <a:p>
            <a:pPr algn="ctr"/>
            <a:r>
              <a:rPr lang="en-US" sz="1400" b="1" dirty="0"/>
              <a:t>Approximately what is the farthest distance you plan to travel to reach any of your summer travel destinations (one-way)?</a:t>
            </a:r>
          </a:p>
        </p:txBody>
      </p:sp>
      <p:sp>
        <p:nvSpPr>
          <p:cNvPr id="18" name="Text Placeholder 5">
            <a:extLst>
              <a:ext uri="{FF2B5EF4-FFF2-40B4-BE49-F238E27FC236}">
                <a16:creationId xmlns:a16="http://schemas.microsoft.com/office/drawing/2014/main" id="{2665839E-4C90-442C-817E-021A782E8A4E}"/>
              </a:ext>
            </a:extLst>
          </p:cNvPr>
          <p:cNvSpPr>
            <a:spLocks noGrp="1"/>
          </p:cNvSpPr>
          <p:nvPr>
            <p:ph type="body" sz="quarter" idx="11"/>
          </p:nvPr>
        </p:nvSpPr>
        <p:spPr>
          <a:xfrm>
            <a:off x="177447" y="265587"/>
            <a:ext cx="6096000" cy="252573"/>
          </a:xfrm>
        </p:spPr>
        <p:txBody>
          <a:bodyPr/>
          <a:lstStyle/>
          <a:p>
            <a:r>
              <a:rPr lang="en-US" b="1" dirty="0">
                <a:solidFill>
                  <a:schemeClr val="accent2"/>
                </a:solidFill>
              </a:rPr>
              <a:t>OAAA Q1 CONSUMER TRENDS FOR OOH</a:t>
            </a:r>
          </a:p>
        </p:txBody>
      </p:sp>
      <p:sp>
        <p:nvSpPr>
          <p:cNvPr id="25" name="Title 1">
            <a:extLst>
              <a:ext uri="{FF2B5EF4-FFF2-40B4-BE49-F238E27FC236}">
                <a16:creationId xmlns:a16="http://schemas.microsoft.com/office/drawing/2014/main" id="{CC87E680-7BA9-44F7-9E1F-7746341522AE}"/>
              </a:ext>
            </a:extLst>
          </p:cNvPr>
          <p:cNvSpPr>
            <a:spLocks noGrp="1"/>
          </p:cNvSpPr>
          <p:nvPr>
            <p:ph type="title"/>
          </p:nvPr>
        </p:nvSpPr>
        <p:spPr>
          <a:xfrm>
            <a:off x="177448" y="518161"/>
            <a:ext cx="12411210" cy="361169"/>
          </a:xfrm>
        </p:spPr>
        <p:txBody>
          <a:bodyPr/>
          <a:lstStyle/>
          <a:p>
            <a:r>
              <a:rPr lang="en-US" b="1" dirty="0">
                <a:latin typeface="+mj-lt"/>
              </a:rPr>
              <a:t>Younger Gens Staying Local This Summer, Suburbanites Traveling Farthest</a:t>
            </a:r>
          </a:p>
        </p:txBody>
      </p:sp>
      <p:sp>
        <p:nvSpPr>
          <p:cNvPr id="3" name="TextBox 2">
            <a:extLst>
              <a:ext uri="{FF2B5EF4-FFF2-40B4-BE49-F238E27FC236}">
                <a16:creationId xmlns:a16="http://schemas.microsoft.com/office/drawing/2014/main" id="{36FA5827-5C6D-3D40-90A9-181A3C2DD9A5}"/>
              </a:ext>
            </a:extLst>
          </p:cNvPr>
          <p:cNvSpPr txBox="1"/>
          <p:nvPr/>
        </p:nvSpPr>
        <p:spPr>
          <a:xfrm>
            <a:off x="9491241" y="5127585"/>
            <a:ext cx="184731" cy="369332"/>
          </a:xfrm>
          <a:prstGeom prst="rect">
            <a:avLst/>
          </a:prstGeom>
          <a:noFill/>
        </p:spPr>
        <p:txBody>
          <a:bodyPr wrap="none" rtlCol="0">
            <a:spAutoFit/>
          </a:bodyPr>
          <a:lstStyle/>
          <a:p>
            <a:endParaRPr lang="en-US"/>
          </a:p>
        </p:txBody>
      </p:sp>
      <p:graphicFrame>
        <p:nvGraphicFramePr>
          <p:cNvPr id="7" name="Chart 6">
            <a:extLst>
              <a:ext uri="{FF2B5EF4-FFF2-40B4-BE49-F238E27FC236}">
                <a16:creationId xmlns:a16="http://schemas.microsoft.com/office/drawing/2014/main" id="{429D13E4-4644-E243-8AE6-17B2BF3CC6E8}"/>
              </a:ext>
            </a:extLst>
          </p:cNvPr>
          <p:cNvGraphicFramePr/>
          <p:nvPr>
            <p:extLst>
              <p:ext uri="{D42A27DB-BD31-4B8C-83A1-F6EECF244321}">
                <p14:modId xmlns:p14="http://schemas.microsoft.com/office/powerpoint/2010/main" val="3265370995"/>
              </p:ext>
            </p:extLst>
          </p:nvPr>
        </p:nvGraphicFramePr>
        <p:xfrm>
          <a:off x="397040" y="2010408"/>
          <a:ext cx="11397919" cy="4010909"/>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a:extLst>
              <a:ext uri="{FF2B5EF4-FFF2-40B4-BE49-F238E27FC236}">
                <a16:creationId xmlns:a16="http://schemas.microsoft.com/office/drawing/2014/main" id="{29E2A05D-DDE7-2C40-B93A-B002B2BD756D}"/>
              </a:ext>
            </a:extLst>
          </p:cNvPr>
          <p:cNvGrpSpPr/>
          <p:nvPr/>
        </p:nvGrpSpPr>
        <p:grpSpPr>
          <a:xfrm>
            <a:off x="7701157" y="4707871"/>
            <a:ext cx="2187172" cy="600164"/>
            <a:chOff x="9738317" y="2950256"/>
            <a:chExt cx="2187172" cy="600164"/>
          </a:xfrm>
        </p:grpSpPr>
        <p:cxnSp>
          <p:nvCxnSpPr>
            <p:cNvPr id="10" name="Straight Arrow Connector 9">
              <a:extLst>
                <a:ext uri="{FF2B5EF4-FFF2-40B4-BE49-F238E27FC236}">
                  <a16:creationId xmlns:a16="http://schemas.microsoft.com/office/drawing/2014/main" id="{C28D5791-A009-674E-9708-0E3B80C9D120}"/>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650807BB-1552-9D46-9F49-AF8FED69102B}"/>
                </a:ext>
              </a:extLst>
            </p:cNvPr>
            <p:cNvSpPr txBox="1"/>
            <p:nvPr/>
          </p:nvSpPr>
          <p:spPr>
            <a:xfrm>
              <a:off x="10151918" y="2950256"/>
              <a:ext cx="1773571" cy="600164"/>
            </a:xfrm>
            <a:prstGeom prst="rect">
              <a:avLst/>
            </a:prstGeom>
            <a:noFill/>
          </p:spPr>
          <p:txBody>
            <a:bodyPr wrap="square" rtlCol="0">
              <a:spAutoFit/>
            </a:bodyPr>
            <a:lstStyle/>
            <a:p>
              <a:r>
                <a:rPr lang="en-US" sz="1100" b="1" dirty="0">
                  <a:solidFill>
                    <a:schemeClr val="accent2"/>
                  </a:solidFill>
                </a:rPr>
                <a:t>24% </a:t>
              </a:r>
              <a:r>
                <a:rPr lang="en-US" sz="1100" b="1" dirty="0"/>
                <a:t>Suburban</a:t>
              </a:r>
            </a:p>
            <a:p>
              <a:r>
                <a:rPr lang="en-US" sz="1100" b="1" dirty="0">
                  <a:solidFill>
                    <a:schemeClr val="accent2"/>
                  </a:solidFill>
                </a:rPr>
                <a:t>14% </a:t>
              </a:r>
              <a:r>
                <a:rPr lang="en-US" sz="1100" b="1" dirty="0"/>
                <a:t>Urban 1M+</a:t>
              </a:r>
            </a:p>
            <a:p>
              <a:r>
                <a:rPr lang="en-US" sz="1100" b="1" dirty="0">
                  <a:solidFill>
                    <a:schemeClr val="accent2"/>
                  </a:solidFill>
                </a:rPr>
                <a:t>11% </a:t>
              </a:r>
              <a:r>
                <a:rPr lang="en-US" sz="1100" b="1" dirty="0"/>
                <a:t>Urban &lt;1M</a:t>
              </a:r>
            </a:p>
          </p:txBody>
        </p:sp>
      </p:grpSp>
      <p:grpSp>
        <p:nvGrpSpPr>
          <p:cNvPr id="13" name="Group 12">
            <a:extLst>
              <a:ext uri="{FF2B5EF4-FFF2-40B4-BE49-F238E27FC236}">
                <a16:creationId xmlns:a16="http://schemas.microsoft.com/office/drawing/2014/main" id="{5DA3BB29-E285-0748-AF47-218C5E62A9B6}"/>
              </a:ext>
            </a:extLst>
          </p:cNvPr>
          <p:cNvGrpSpPr/>
          <p:nvPr/>
        </p:nvGrpSpPr>
        <p:grpSpPr>
          <a:xfrm>
            <a:off x="7122161" y="2418706"/>
            <a:ext cx="2766167" cy="600164"/>
            <a:chOff x="9738317" y="2941882"/>
            <a:chExt cx="2766167" cy="600164"/>
          </a:xfrm>
        </p:grpSpPr>
        <p:cxnSp>
          <p:nvCxnSpPr>
            <p:cNvPr id="14" name="Straight Arrow Connector 13">
              <a:extLst>
                <a:ext uri="{FF2B5EF4-FFF2-40B4-BE49-F238E27FC236}">
                  <a16:creationId xmlns:a16="http://schemas.microsoft.com/office/drawing/2014/main" id="{5A1E4A61-C602-C049-91CB-3ED86485E8F2}"/>
                </a:ext>
              </a:extLst>
            </p:cNvPr>
            <p:cNvCxnSpPr>
              <a:cxnSpLocks/>
            </p:cNvCxnSpPr>
            <p:nvPr/>
          </p:nvCxnSpPr>
          <p:spPr>
            <a:xfrm>
              <a:off x="9738317" y="3241964"/>
              <a:ext cx="992597"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6415414C-4E45-8847-9D84-41C9B2424FF2}"/>
                </a:ext>
              </a:extLst>
            </p:cNvPr>
            <p:cNvSpPr txBox="1"/>
            <p:nvPr/>
          </p:nvSpPr>
          <p:spPr>
            <a:xfrm>
              <a:off x="10730913" y="2941882"/>
              <a:ext cx="1773571" cy="600164"/>
            </a:xfrm>
            <a:prstGeom prst="rect">
              <a:avLst/>
            </a:prstGeom>
            <a:noFill/>
          </p:spPr>
          <p:txBody>
            <a:bodyPr wrap="square" rtlCol="0">
              <a:spAutoFit/>
            </a:bodyPr>
            <a:lstStyle/>
            <a:p>
              <a:r>
                <a:rPr lang="en-US" sz="1100" b="1" dirty="0">
                  <a:solidFill>
                    <a:schemeClr val="accent2"/>
                  </a:solidFill>
                </a:rPr>
                <a:t>13% </a:t>
              </a:r>
              <a:r>
                <a:rPr lang="en-US" sz="1100" b="1" dirty="0"/>
                <a:t>Gen Z</a:t>
              </a:r>
            </a:p>
            <a:p>
              <a:r>
                <a:rPr lang="en-US" sz="1100" b="1" dirty="0">
                  <a:solidFill>
                    <a:schemeClr val="accent2"/>
                  </a:solidFill>
                </a:rPr>
                <a:t>14% </a:t>
              </a:r>
              <a:r>
                <a:rPr lang="en-US" sz="1100" b="1" dirty="0"/>
                <a:t>Millennial</a:t>
              </a:r>
            </a:p>
            <a:p>
              <a:r>
                <a:rPr lang="en-US" sz="1100" b="1" dirty="0">
                  <a:solidFill>
                    <a:schemeClr val="accent2"/>
                  </a:solidFill>
                </a:rPr>
                <a:t>3% </a:t>
              </a:r>
              <a:r>
                <a:rPr lang="en-US" sz="1100" b="1" dirty="0"/>
                <a:t>Boomer+</a:t>
              </a:r>
            </a:p>
          </p:txBody>
        </p:sp>
      </p:grpSp>
    </p:spTree>
    <p:extLst>
      <p:ext uri="{BB962C8B-B14F-4D97-AF65-F5344CB8AC3E}">
        <p14:creationId xmlns:p14="http://schemas.microsoft.com/office/powerpoint/2010/main" val="39693428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9D4AF81-DCAF-9149-A25D-ACEBCCB421DB}"/>
              </a:ext>
            </a:extLst>
          </p:cNvPr>
          <p:cNvSpPr txBox="1"/>
          <p:nvPr/>
        </p:nvSpPr>
        <p:spPr>
          <a:xfrm>
            <a:off x="177447" y="6160728"/>
            <a:ext cx="9250262"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800" i="0" u="none" strike="noStrike" kern="1200" cap="none" spc="0" normalizeH="0" baseline="0" noProof="0" dirty="0">
              <a:ln>
                <a:noFill/>
              </a:ln>
              <a:solidFill>
                <a:schemeClr val="tx2"/>
              </a:solidFill>
              <a:effectLst/>
              <a:uLnTx/>
              <a:uFillTx/>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i="0" u="sng" strike="noStrike" kern="1200" cap="none" spc="0" normalizeH="0" baseline="0" noProof="0" dirty="0">
                <a:ln>
                  <a:noFill/>
                </a:ln>
                <a:solidFill>
                  <a:schemeClr val="tx2"/>
                </a:solidFill>
                <a:effectLst/>
                <a:uLnTx/>
                <a:uFillTx/>
                <a:cs typeface="Arial" panose="020B0604020202020204" pitchFamily="34" charset="0"/>
              </a:rPr>
              <a:t>BASE: </a:t>
            </a:r>
            <a:r>
              <a:rPr lang="en-US" sz="800" u="sng" dirty="0">
                <a:solidFill>
                  <a:schemeClr val="tx2"/>
                </a:solidFill>
                <a:cs typeface="Arial" panose="020B0604020202020204" pitchFamily="34" charset="0"/>
              </a:rPr>
              <a:t>PLANS TO TRAVEL (2021 n=854; 2022 n=863)</a:t>
            </a:r>
            <a:endParaRPr kumimoji="0" lang="en-US" sz="800" i="0" u="sng" strike="noStrike" kern="1200" cap="none" spc="0" normalizeH="0" baseline="0" noProof="0" dirty="0">
              <a:ln>
                <a:noFill/>
              </a:ln>
              <a:solidFill>
                <a:schemeClr val="tx2"/>
              </a:solidFill>
              <a:effectLst/>
              <a:uLnTx/>
              <a:uFillTx/>
              <a:cs typeface="Arial" panose="020B0604020202020204" pitchFamily="34" charset="0"/>
            </a:endParaRPr>
          </a:p>
          <a:p>
            <a:r>
              <a:rPr lang="en-US" sz="800" dirty="0">
                <a:solidFill>
                  <a:schemeClr val="tx2"/>
                </a:solidFill>
              </a:rPr>
              <a:t>Q7. What type of accommodation(s) do you plan to use/stay in when you travel this summer? Please select all that apply.</a:t>
            </a:r>
          </a:p>
        </p:txBody>
      </p:sp>
      <p:sp>
        <p:nvSpPr>
          <p:cNvPr id="17" name="TextBox 16">
            <a:extLst>
              <a:ext uri="{FF2B5EF4-FFF2-40B4-BE49-F238E27FC236}">
                <a16:creationId xmlns:a16="http://schemas.microsoft.com/office/drawing/2014/main" id="{98884EBB-86D8-4156-8466-C54B61AA83DF}"/>
              </a:ext>
            </a:extLst>
          </p:cNvPr>
          <p:cNvSpPr txBox="1"/>
          <p:nvPr/>
        </p:nvSpPr>
        <p:spPr>
          <a:xfrm>
            <a:off x="2061940" y="1314927"/>
            <a:ext cx="8068119" cy="707886"/>
          </a:xfrm>
          <a:prstGeom prst="rect">
            <a:avLst/>
          </a:prstGeom>
          <a:noFill/>
        </p:spPr>
        <p:txBody>
          <a:bodyPr wrap="square" rtlCol="0">
            <a:spAutoFit/>
          </a:bodyPr>
          <a:lstStyle/>
          <a:p>
            <a:pPr algn="ctr"/>
            <a:r>
              <a:rPr lang="en-US" sz="1400" b="1" dirty="0"/>
              <a:t>What type of accommodation(s) do you plan to use/stay in when you travel this summer?</a:t>
            </a:r>
          </a:p>
          <a:p>
            <a:pPr algn="ctr"/>
            <a:r>
              <a:rPr lang="en-US" sz="1400" b="1" dirty="0"/>
              <a:t>Please select all that apply.</a:t>
            </a:r>
          </a:p>
          <a:p>
            <a:pPr algn="ctr"/>
            <a:r>
              <a:rPr lang="en-US" sz="1200" b="1" i="1" dirty="0"/>
              <a:t>Among those who plan to travel this summer</a:t>
            </a:r>
            <a:endParaRPr lang="en-US" sz="1100" b="1" i="1" dirty="0"/>
          </a:p>
        </p:txBody>
      </p:sp>
      <p:sp>
        <p:nvSpPr>
          <p:cNvPr id="18" name="Text Placeholder 5">
            <a:extLst>
              <a:ext uri="{FF2B5EF4-FFF2-40B4-BE49-F238E27FC236}">
                <a16:creationId xmlns:a16="http://schemas.microsoft.com/office/drawing/2014/main" id="{2665839E-4C90-442C-817E-021A782E8A4E}"/>
              </a:ext>
            </a:extLst>
          </p:cNvPr>
          <p:cNvSpPr>
            <a:spLocks noGrp="1"/>
          </p:cNvSpPr>
          <p:nvPr>
            <p:ph type="body" sz="quarter" idx="11"/>
          </p:nvPr>
        </p:nvSpPr>
        <p:spPr>
          <a:xfrm>
            <a:off x="177447" y="265587"/>
            <a:ext cx="6096000" cy="252573"/>
          </a:xfrm>
        </p:spPr>
        <p:txBody>
          <a:bodyPr/>
          <a:lstStyle/>
          <a:p>
            <a:r>
              <a:rPr lang="en-US" b="1" dirty="0">
                <a:solidFill>
                  <a:schemeClr val="accent2"/>
                </a:solidFill>
              </a:rPr>
              <a:t>OAAA Q1 CONSUMER TRENDS FOR OOH</a:t>
            </a:r>
          </a:p>
        </p:txBody>
      </p:sp>
      <p:sp>
        <p:nvSpPr>
          <p:cNvPr id="25" name="Title 1">
            <a:extLst>
              <a:ext uri="{FF2B5EF4-FFF2-40B4-BE49-F238E27FC236}">
                <a16:creationId xmlns:a16="http://schemas.microsoft.com/office/drawing/2014/main" id="{CC87E680-7BA9-44F7-9E1F-7746341522AE}"/>
              </a:ext>
            </a:extLst>
          </p:cNvPr>
          <p:cNvSpPr>
            <a:spLocks noGrp="1"/>
          </p:cNvSpPr>
          <p:nvPr>
            <p:ph type="title"/>
          </p:nvPr>
        </p:nvSpPr>
        <p:spPr>
          <a:xfrm>
            <a:off x="177448" y="518161"/>
            <a:ext cx="12411210" cy="361169"/>
          </a:xfrm>
        </p:spPr>
        <p:txBody>
          <a:bodyPr/>
          <a:lstStyle/>
          <a:p>
            <a:r>
              <a:rPr lang="en-US" b="1" dirty="0">
                <a:latin typeface="+mj-lt"/>
              </a:rPr>
              <a:t>Three-Quarters of Gen Z Travelers Will Be Staying at a Hotel This Summer</a:t>
            </a:r>
          </a:p>
        </p:txBody>
      </p:sp>
      <p:sp>
        <p:nvSpPr>
          <p:cNvPr id="3" name="TextBox 2">
            <a:extLst>
              <a:ext uri="{FF2B5EF4-FFF2-40B4-BE49-F238E27FC236}">
                <a16:creationId xmlns:a16="http://schemas.microsoft.com/office/drawing/2014/main" id="{36FA5827-5C6D-3D40-90A9-181A3C2DD9A5}"/>
              </a:ext>
            </a:extLst>
          </p:cNvPr>
          <p:cNvSpPr txBox="1"/>
          <p:nvPr/>
        </p:nvSpPr>
        <p:spPr>
          <a:xfrm>
            <a:off x="9491241" y="5127585"/>
            <a:ext cx="184731" cy="369332"/>
          </a:xfrm>
          <a:prstGeom prst="rect">
            <a:avLst/>
          </a:prstGeom>
          <a:noFill/>
        </p:spPr>
        <p:txBody>
          <a:bodyPr wrap="none" rtlCol="0">
            <a:spAutoFit/>
          </a:bodyPr>
          <a:lstStyle/>
          <a:p>
            <a:endParaRPr lang="en-US"/>
          </a:p>
        </p:txBody>
      </p:sp>
      <p:graphicFrame>
        <p:nvGraphicFramePr>
          <p:cNvPr id="7" name="Chart 6">
            <a:extLst>
              <a:ext uri="{FF2B5EF4-FFF2-40B4-BE49-F238E27FC236}">
                <a16:creationId xmlns:a16="http://schemas.microsoft.com/office/drawing/2014/main" id="{B9B3CE71-E6BD-314C-B80F-85D6E9B0F890}"/>
              </a:ext>
            </a:extLst>
          </p:cNvPr>
          <p:cNvGraphicFramePr/>
          <p:nvPr>
            <p:extLst>
              <p:ext uri="{D42A27DB-BD31-4B8C-83A1-F6EECF244321}">
                <p14:modId xmlns:p14="http://schemas.microsoft.com/office/powerpoint/2010/main" val="2176277143"/>
              </p:ext>
            </p:extLst>
          </p:nvPr>
        </p:nvGraphicFramePr>
        <p:xfrm>
          <a:off x="751370" y="2105526"/>
          <a:ext cx="10331389" cy="4055202"/>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a:extLst>
              <a:ext uri="{FF2B5EF4-FFF2-40B4-BE49-F238E27FC236}">
                <a16:creationId xmlns:a16="http://schemas.microsoft.com/office/drawing/2014/main" id="{C322056F-B59E-224B-B668-0596D83A1484}"/>
              </a:ext>
            </a:extLst>
          </p:cNvPr>
          <p:cNvGrpSpPr/>
          <p:nvPr/>
        </p:nvGrpSpPr>
        <p:grpSpPr>
          <a:xfrm>
            <a:off x="7862838" y="3046416"/>
            <a:ext cx="2171585" cy="430887"/>
            <a:chOff x="9738317" y="3027336"/>
            <a:chExt cx="2171585" cy="430887"/>
          </a:xfrm>
        </p:grpSpPr>
        <p:cxnSp>
          <p:nvCxnSpPr>
            <p:cNvPr id="9" name="Straight Arrow Connector 8">
              <a:extLst>
                <a:ext uri="{FF2B5EF4-FFF2-40B4-BE49-F238E27FC236}">
                  <a16:creationId xmlns:a16="http://schemas.microsoft.com/office/drawing/2014/main" id="{46D0B9BC-21C1-CD44-BF47-9BC200F48112}"/>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1BBDD63-9447-1E46-9E6A-C7102232D85D}"/>
                </a:ext>
              </a:extLst>
            </p:cNvPr>
            <p:cNvSpPr txBox="1"/>
            <p:nvPr/>
          </p:nvSpPr>
          <p:spPr>
            <a:xfrm>
              <a:off x="10136331" y="3027336"/>
              <a:ext cx="1773571" cy="430887"/>
            </a:xfrm>
            <a:prstGeom prst="rect">
              <a:avLst/>
            </a:prstGeom>
            <a:noFill/>
          </p:spPr>
          <p:txBody>
            <a:bodyPr wrap="square" rtlCol="0">
              <a:spAutoFit/>
            </a:bodyPr>
            <a:lstStyle/>
            <a:p>
              <a:r>
                <a:rPr lang="en-US" sz="1100" b="1" dirty="0">
                  <a:solidFill>
                    <a:schemeClr val="accent3">
                      <a:lumMod val="50000"/>
                    </a:schemeClr>
                  </a:solidFill>
                </a:rPr>
                <a:t>42% </a:t>
              </a:r>
              <a:r>
                <a:rPr lang="en-US" sz="1100" b="1" dirty="0"/>
                <a:t>Millennials</a:t>
              </a:r>
            </a:p>
            <a:p>
              <a:r>
                <a:rPr lang="en-US" sz="1100" b="1" dirty="0">
                  <a:solidFill>
                    <a:schemeClr val="accent3">
                      <a:lumMod val="50000"/>
                    </a:schemeClr>
                  </a:solidFill>
                </a:rPr>
                <a:t>38% </a:t>
              </a:r>
              <a:r>
                <a:rPr lang="en-US" sz="1100" b="1" dirty="0"/>
                <a:t>Gen Z</a:t>
              </a:r>
            </a:p>
          </p:txBody>
        </p:sp>
      </p:grpSp>
      <p:grpSp>
        <p:nvGrpSpPr>
          <p:cNvPr id="12" name="Group 11">
            <a:extLst>
              <a:ext uri="{FF2B5EF4-FFF2-40B4-BE49-F238E27FC236}">
                <a16:creationId xmlns:a16="http://schemas.microsoft.com/office/drawing/2014/main" id="{02497806-4460-3A44-940A-251CF0D2FF46}"/>
              </a:ext>
            </a:extLst>
          </p:cNvPr>
          <p:cNvGrpSpPr/>
          <p:nvPr/>
        </p:nvGrpSpPr>
        <p:grpSpPr>
          <a:xfrm>
            <a:off x="9450859" y="2110811"/>
            <a:ext cx="2187172" cy="261610"/>
            <a:chOff x="9738317" y="3111159"/>
            <a:chExt cx="2187172" cy="261610"/>
          </a:xfrm>
        </p:grpSpPr>
        <p:cxnSp>
          <p:nvCxnSpPr>
            <p:cNvPr id="13" name="Straight Arrow Connector 12">
              <a:extLst>
                <a:ext uri="{FF2B5EF4-FFF2-40B4-BE49-F238E27FC236}">
                  <a16:creationId xmlns:a16="http://schemas.microsoft.com/office/drawing/2014/main" id="{74D69184-7041-C34A-AFF8-0E9C52BDA32F}"/>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5EE0B94C-7559-3D43-AB1D-43680D2444B0}"/>
                </a:ext>
              </a:extLst>
            </p:cNvPr>
            <p:cNvSpPr txBox="1"/>
            <p:nvPr/>
          </p:nvSpPr>
          <p:spPr>
            <a:xfrm>
              <a:off x="10151918" y="3111159"/>
              <a:ext cx="1773571" cy="261610"/>
            </a:xfrm>
            <a:prstGeom prst="rect">
              <a:avLst/>
            </a:prstGeom>
            <a:noFill/>
          </p:spPr>
          <p:txBody>
            <a:bodyPr wrap="square" rtlCol="0">
              <a:spAutoFit/>
            </a:bodyPr>
            <a:lstStyle/>
            <a:p>
              <a:r>
                <a:rPr lang="en-US" sz="1100" b="1" dirty="0">
                  <a:solidFill>
                    <a:schemeClr val="accent3">
                      <a:lumMod val="50000"/>
                    </a:schemeClr>
                  </a:solidFill>
                </a:rPr>
                <a:t>73% </a:t>
              </a:r>
              <a:r>
                <a:rPr lang="en-US" sz="1100" b="1" dirty="0"/>
                <a:t>Gen Z</a:t>
              </a:r>
            </a:p>
          </p:txBody>
        </p:sp>
      </p:grpSp>
      <p:grpSp>
        <p:nvGrpSpPr>
          <p:cNvPr id="15" name="Group 14">
            <a:extLst>
              <a:ext uri="{FF2B5EF4-FFF2-40B4-BE49-F238E27FC236}">
                <a16:creationId xmlns:a16="http://schemas.microsoft.com/office/drawing/2014/main" id="{8DFC8F3F-1939-6947-BC9A-C318F1C99CCE}"/>
              </a:ext>
            </a:extLst>
          </p:cNvPr>
          <p:cNvGrpSpPr/>
          <p:nvPr/>
        </p:nvGrpSpPr>
        <p:grpSpPr>
          <a:xfrm>
            <a:off x="8403573" y="2610857"/>
            <a:ext cx="2476540" cy="261610"/>
            <a:chOff x="9738317" y="3099584"/>
            <a:chExt cx="2476540" cy="261610"/>
          </a:xfrm>
        </p:grpSpPr>
        <p:cxnSp>
          <p:nvCxnSpPr>
            <p:cNvPr id="16" name="Straight Arrow Connector 15">
              <a:extLst>
                <a:ext uri="{FF2B5EF4-FFF2-40B4-BE49-F238E27FC236}">
                  <a16:creationId xmlns:a16="http://schemas.microsoft.com/office/drawing/2014/main" id="{92C75FAC-37E2-744A-8BC3-A72FA063D82D}"/>
                </a:ext>
              </a:extLst>
            </p:cNvPr>
            <p:cNvCxnSpPr>
              <a:cxnSpLocks/>
            </p:cNvCxnSpPr>
            <p:nvPr/>
          </p:nvCxnSpPr>
          <p:spPr>
            <a:xfrm>
              <a:off x="9738317" y="3241964"/>
              <a:ext cx="731995"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8B74723D-F694-2B43-8256-AADCFBCCC1F7}"/>
                </a:ext>
              </a:extLst>
            </p:cNvPr>
            <p:cNvSpPr txBox="1"/>
            <p:nvPr/>
          </p:nvSpPr>
          <p:spPr>
            <a:xfrm>
              <a:off x="10441286" y="3099584"/>
              <a:ext cx="1773571" cy="261610"/>
            </a:xfrm>
            <a:prstGeom prst="rect">
              <a:avLst/>
            </a:prstGeom>
            <a:noFill/>
          </p:spPr>
          <p:txBody>
            <a:bodyPr wrap="square" rtlCol="0">
              <a:spAutoFit/>
            </a:bodyPr>
            <a:lstStyle/>
            <a:p>
              <a:r>
                <a:rPr lang="en-US" sz="1100" b="1" dirty="0">
                  <a:solidFill>
                    <a:schemeClr val="accent3">
                      <a:lumMod val="50000"/>
                    </a:schemeClr>
                  </a:solidFill>
                </a:rPr>
                <a:t>47% </a:t>
              </a:r>
              <a:r>
                <a:rPr lang="en-US" sz="1100" b="1" dirty="0"/>
                <a:t>Rural</a:t>
              </a:r>
            </a:p>
          </p:txBody>
        </p:sp>
      </p:grpSp>
      <p:grpSp>
        <p:nvGrpSpPr>
          <p:cNvPr id="20" name="Group 19">
            <a:extLst>
              <a:ext uri="{FF2B5EF4-FFF2-40B4-BE49-F238E27FC236}">
                <a16:creationId xmlns:a16="http://schemas.microsoft.com/office/drawing/2014/main" id="{1F518744-14AC-1E48-9015-1BAA69480973}"/>
              </a:ext>
            </a:extLst>
          </p:cNvPr>
          <p:cNvGrpSpPr/>
          <p:nvPr/>
        </p:nvGrpSpPr>
        <p:grpSpPr>
          <a:xfrm>
            <a:off x="7748284" y="3621929"/>
            <a:ext cx="2245043" cy="261610"/>
            <a:chOff x="9738317" y="3099584"/>
            <a:chExt cx="2245043" cy="261610"/>
          </a:xfrm>
        </p:grpSpPr>
        <p:cxnSp>
          <p:nvCxnSpPr>
            <p:cNvPr id="21" name="Straight Arrow Connector 20">
              <a:extLst>
                <a:ext uri="{FF2B5EF4-FFF2-40B4-BE49-F238E27FC236}">
                  <a16:creationId xmlns:a16="http://schemas.microsoft.com/office/drawing/2014/main" id="{4FA8AF5F-60D0-B149-8B9A-0AA109401553}"/>
                </a:ext>
              </a:extLst>
            </p:cNvPr>
            <p:cNvCxnSpPr>
              <a:cxnSpLocks/>
            </p:cNvCxnSpPr>
            <p:nvPr/>
          </p:nvCxnSpPr>
          <p:spPr>
            <a:xfrm>
              <a:off x="9738317" y="3230389"/>
              <a:ext cx="490614"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4B930A90-22A4-114A-9335-C3E6C941871F}"/>
                </a:ext>
              </a:extLst>
            </p:cNvPr>
            <p:cNvSpPr txBox="1"/>
            <p:nvPr/>
          </p:nvSpPr>
          <p:spPr>
            <a:xfrm>
              <a:off x="10209789" y="3099584"/>
              <a:ext cx="1773571" cy="261610"/>
            </a:xfrm>
            <a:prstGeom prst="rect">
              <a:avLst/>
            </a:prstGeom>
            <a:noFill/>
          </p:spPr>
          <p:txBody>
            <a:bodyPr wrap="square" rtlCol="0">
              <a:spAutoFit/>
            </a:bodyPr>
            <a:lstStyle/>
            <a:p>
              <a:r>
                <a:rPr lang="en-US" sz="1100" b="1" dirty="0">
                  <a:solidFill>
                    <a:schemeClr val="accent3">
                      <a:lumMod val="50000"/>
                    </a:schemeClr>
                  </a:solidFill>
                </a:rPr>
                <a:t>39% </a:t>
              </a:r>
              <a:r>
                <a:rPr lang="en-US" sz="1100" b="1" dirty="0"/>
                <a:t>Gen Z</a:t>
              </a:r>
            </a:p>
          </p:txBody>
        </p:sp>
      </p:grpSp>
      <p:grpSp>
        <p:nvGrpSpPr>
          <p:cNvPr id="23" name="Group 22">
            <a:extLst>
              <a:ext uri="{FF2B5EF4-FFF2-40B4-BE49-F238E27FC236}">
                <a16:creationId xmlns:a16="http://schemas.microsoft.com/office/drawing/2014/main" id="{ABF5CECC-B44C-2142-8B50-A475B2FD3CF9}"/>
              </a:ext>
            </a:extLst>
          </p:cNvPr>
          <p:cNvGrpSpPr/>
          <p:nvPr/>
        </p:nvGrpSpPr>
        <p:grpSpPr>
          <a:xfrm>
            <a:off x="7515962" y="4116513"/>
            <a:ext cx="2171585" cy="261610"/>
            <a:chOff x="9738317" y="3108360"/>
            <a:chExt cx="2171585" cy="261610"/>
          </a:xfrm>
        </p:grpSpPr>
        <p:cxnSp>
          <p:nvCxnSpPr>
            <p:cNvPr id="24" name="Straight Arrow Connector 23">
              <a:extLst>
                <a:ext uri="{FF2B5EF4-FFF2-40B4-BE49-F238E27FC236}">
                  <a16:creationId xmlns:a16="http://schemas.microsoft.com/office/drawing/2014/main" id="{EF5D1693-1055-B84F-9FE9-C3DC57497488}"/>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5E306067-868F-574D-9E3C-4B0B3DE36B1E}"/>
                </a:ext>
              </a:extLst>
            </p:cNvPr>
            <p:cNvSpPr txBox="1"/>
            <p:nvPr/>
          </p:nvSpPr>
          <p:spPr>
            <a:xfrm>
              <a:off x="10136331" y="3108360"/>
              <a:ext cx="1773571" cy="261610"/>
            </a:xfrm>
            <a:prstGeom prst="rect">
              <a:avLst/>
            </a:prstGeom>
            <a:noFill/>
          </p:spPr>
          <p:txBody>
            <a:bodyPr wrap="square" rtlCol="0">
              <a:spAutoFit/>
            </a:bodyPr>
            <a:lstStyle/>
            <a:p>
              <a:r>
                <a:rPr lang="en-US" sz="1100" b="1" dirty="0">
                  <a:solidFill>
                    <a:schemeClr val="accent3">
                      <a:lumMod val="50000"/>
                    </a:schemeClr>
                  </a:solidFill>
                </a:rPr>
                <a:t>37% </a:t>
              </a:r>
              <a:r>
                <a:rPr lang="en-US" sz="1100" b="1" dirty="0"/>
                <a:t>Millennial Men</a:t>
              </a:r>
            </a:p>
          </p:txBody>
        </p:sp>
      </p:grpSp>
    </p:spTree>
    <p:extLst>
      <p:ext uri="{BB962C8B-B14F-4D97-AF65-F5344CB8AC3E}">
        <p14:creationId xmlns:p14="http://schemas.microsoft.com/office/powerpoint/2010/main" val="29121448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9D4AF81-DCAF-9149-A25D-ACEBCCB421DB}"/>
              </a:ext>
            </a:extLst>
          </p:cNvPr>
          <p:cNvSpPr txBox="1"/>
          <p:nvPr/>
        </p:nvSpPr>
        <p:spPr>
          <a:xfrm>
            <a:off x="177447" y="6160728"/>
            <a:ext cx="9250262"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800" i="0" u="none" strike="noStrike" kern="1200" cap="none" spc="0" normalizeH="0" baseline="0" noProof="0" dirty="0">
              <a:ln>
                <a:noFill/>
              </a:ln>
              <a:solidFill>
                <a:schemeClr val="tx2"/>
              </a:solidFill>
              <a:effectLst/>
              <a:uLnTx/>
              <a:uFillTx/>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i="0" u="sng" strike="noStrike" kern="1200" cap="none" spc="0" normalizeH="0" baseline="0" noProof="0" dirty="0">
                <a:ln>
                  <a:noFill/>
                </a:ln>
                <a:solidFill>
                  <a:schemeClr val="tx2"/>
                </a:solidFill>
                <a:effectLst/>
                <a:uLnTx/>
                <a:uFillTx/>
                <a:cs typeface="Arial" panose="020B0604020202020204" pitchFamily="34" charset="0"/>
              </a:rPr>
              <a:t>BASE: GENERAL PUBLIC </a:t>
            </a:r>
            <a:r>
              <a:rPr lang="en-US" sz="800" u="sng" dirty="0">
                <a:solidFill>
                  <a:schemeClr val="tx2"/>
                </a:solidFill>
                <a:cs typeface="Arial" panose="020B0604020202020204" pitchFamily="34" charset="0"/>
              </a:rPr>
              <a:t>(N=1000)</a:t>
            </a:r>
            <a:endParaRPr kumimoji="0" lang="en-US" sz="800" i="0" u="sng" strike="noStrike" kern="1200" cap="none" spc="0" normalizeH="0" baseline="0" noProof="0" dirty="0">
              <a:ln>
                <a:noFill/>
              </a:ln>
              <a:solidFill>
                <a:schemeClr val="tx2"/>
              </a:solidFill>
              <a:effectLst/>
              <a:uLnTx/>
              <a:uFillTx/>
              <a:cs typeface="Arial" panose="020B0604020202020204" pitchFamily="34" charset="0"/>
            </a:endParaRPr>
          </a:p>
          <a:p>
            <a:r>
              <a:rPr lang="en-US" sz="800" dirty="0">
                <a:solidFill>
                  <a:schemeClr val="tx2"/>
                </a:solidFill>
              </a:rPr>
              <a:t>Q8. How likely are you to visit each of the following this summer, assuming there are no local public health restrictions? </a:t>
            </a:r>
          </a:p>
        </p:txBody>
      </p:sp>
      <p:sp>
        <p:nvSpPr>
          <p:cNvPr id="18" name="Text Placeholder 5">
            <a:extLst>
              <a:ext uri="{FF2B5EF4-FFF2-40B4-BE49-F238E27FC236}">
                <a16:creationId xmlns:a16="http://schemas.microsoft.com/office/drawing/2014/main" id="{2665839E-4C90-442C-817E-021A782E8A4E}"/>
              </a:ext>
            </a:extLst>
          </p:cNvPr>
          <p:cNvSpPr>
            <a:spLocks noGrp="1"/>
          </p:cNvSpPr>
          <p:nvPr>
            <p:ph type="body" sz="quarter" idx="11"/>
          </p:nvPr>
        </p:nvSpPr>
        <p:spPr>
          <a:xfrm>
            <a:off x="177447" y="265587"/>
            <a:ext cx="6096000" cy="252573"/>
          </a:xfrm>
        </p:spPr>
        <p:txBody>
          <a:bodyPr/>
          <a:lstStyle/>
          <a:p>
            <a:r>
              <a:rPr lang="en-US" b="1" dirty="0">
                <a:solidFill>
                  <a:schemeClr val="accent2"/>
                </a:solidFill>
              </a:rPr>
              <a:t>OAAA Q1 CONSUMER TRENDS FOR OOH</a:t>
            </a:r>
          </a:p>
        </p:txBody>
      </p:sp>
      <p:sp>
        <p:nvSpPr>
          <p:cNvPr id="25" name="Title 1">
            <a:extLst>
              <a:ext uri="{FF2B5EF4-FFF2-40B4-BE49-F238E27FC236}">
                <a16:creationId xmlns:a16="http://schemas.microsoft.com/office/drawing/2014/main" id="{CC87E680-7BA9-44F7-9E1F-7746341522AE}"/>
              </a:ext>
            </a:extLst>
          </p:cNvPr>
          <p:cNvSpPr>
            <a:spLocks noGrp="1"/>
          </p:cNvSpPr>
          <p:nvPr>
            <p:ph type="title"/>
          </p:nvPr>
        </p:nvSpPr>
        <p:spPr>
          <a:xfrm>
            <a:off x="177448" y="518161"/>
            <a:ext cx="12411210" cy="361169"/>
          </a:xfrm>
        </p:spPr>
        <p:txBody>
          <a:bodyPr/>
          <a:lstStyle/>
          <a:p>
            <a:r>
              <a:rPr lang="en-US" b="1" dirty="0">
                <a:latin typeface="+mj-lt"/>
              </a:rPr>
              <a:t>Consumers Are Most Likely to Visit Beaches, Parks &amp; Museums This Summer</a:t>
            </a:r>
          </a:p>
        </p:txBody>
      </p:sp>
      <p:sp>
        <p:nvSpPr>
          <p:cNvPr id="3" name="TextBox 2">
            <a:extLst>
              <a:ext uri="{FF2B5EF4-FFF2-40B4-BE49-F238E27FC236}">
                <a16:creationId xmlns:a16="http://schemas.microsoft.com/office/drawing/2014/main" id="{36FA5827-5C6D-3D40-90A9-181A3C2DD9A5}"/>
              </a:ext>
            </a:extLst>
          </p:cNvPr>
          <p:cNvSpPr txBox="1"/>
          <p:nvPr/>
        </p:nvSpPr>
        <p:spPr>
          <a:xfrm>
            <a:off x="9387066" y="5139160"/>
            <a:ext cx="184731" cy="369332"/>
          </a:xfrm>
          <a:prstGeom prst="rect">
            <a:avLst/>
          </a:prstGeom>
          <a:noFill/>
        </p:spPr>
        <p:txBody>
          <a:bodyPr wrap="none" rtlCol="0">
            <a:spAutoFit/>
          </a:bodyPr>
          <a:lstStyle/>
          <a:p>
            <a:endParaRPr lang="en-US"/>
          </a:p>
        </p:txBody>
      </p:sp>
      <p:graphicFrame>
        <p:nvGraphicFramePr>
          <p:cNvPr id="7" name="Chart 6">
            <a:extLst>
              <a:ext uri="{FF2B5EF4-FFF2-40B4-BE49-F238E27FC236}">
                <a16:creationId xmlns:a16="http://schemas.microsoft.com/office/drawing/2014/main" id="{64335989-0181-D549-ACA6-665D6CE1A75F}"/>
              </a:ext>
            </a:extLst>
          </p:cNvPr>
          <p:cNvGraphicFramePr/>
          <p:nvPr>
            <p:extLst>
              <p:ext uri="{D42A27DB-BD31-4B8C-83A1-F6EECF244321}">
                <p14:modId xmlns:p14="http://schemas.microsoft.com/office/powerpoint/2010/main" val="3710460369"/>
              </p:ext>
            </p:extLst>
          </p:nvPr>
        </p:nvGraphicFramePr>
        <p:xfrm>
          <a:off x="-147405" y="1793864"/>
          <a:ext cx="10772964" cy="45205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3">
            <a:extLst>
              <a:ext uri="{FF2B5EF4-FFF2-40B4-BE49-F238E27FC236}">
                <a16:creationId xmlns:a16="http://schemas.microsoft.com/office/drawing/2014/main" id="{A16D89E9-07F9-8A49-9319-779E06F00A45}"/>
              </a:ext>
            </a:extLst>
          </p:cNvPr>
          <p:cNvGraphicFramePr>
            <a:graphicFrameLocks noGrp="1"/>
          </p:cNvGraphicFramePr>
          <p:nvPr>
            <p:extLst>
              <p:ext uri="{D42A27DB-BD31-4B8C-83A1-F6EECF244321}">
                <p14:modId xmlns:p14="http://schemas.microsoft.com/office/powerpoint/2010/main" val="3060507661"/>
              </p:ext>
            </p:extLst>
          </p:nvPr>
        </p:nvGraphicFramePr>
        <p:xfrm>
          <a:off x="8564354" y="1590399"/>
          <a:ext cx="1097280" cy="4709337"/>
        </p:xfrm>
        <a:graphic>
          <a:graphicData uri="http://schemas.openxmlformats.org/drawingml/2006/table">
            <a:tbl>
              <a:tblPr firstRow="1" bandRow="1">
                <a:tableStyleId>{2D5ABB26-0587-4C30-8999-92F81FD0307C}</a:tableStyleId>
              </a:tblPr>
              <a:tblGrid>
                <a:gridCol w="548640">
                  <a:extLst>
                    <a:ext uri="{9D8B030D-6E8A-4147-A177-3AD203B41FA5}">
                      <a16:colId xmlns:a16="http://schemas.microsoft.com/office/drawing/2014/main" val="3830751804"/>
                    </a:ext>
                  </a:extLst>
                </a:gridCol>
                <a:gridCol w="548640">
                  <a:extLst>
                    <a:ext uri="{9D8B030D-6E8A-4147-A177-3AD203B41FA5}">
                      <a16:colId xmlns:a16="http://schemas.microsoft.com/office/drawing/2014/main" val="2232467642"/>
                    </a:ext>
                  </a:extLst>
                </a:gridCol>
              </a:tblGrid>
              <a:tr h="265872">
                <a:tc gridSpan="2">
                  <a:txBody>
                    <a:bodyPr/>
                    <a:lstStyle/>
                    <a:p>
                      <a:pPr algn="ctr"/>
                      <a:r>
                        <a:rPr lang="en-US" sz="1100" b="1" u="sng" dirty="0">
                          <a:solidFill>
                            <a:schemeClr val="tx1"/>
                          </a:solidFill>
                          <a:latin typeface="+mn-lt"/>
                        </a:rPr>
                        <a:t>% Likely (Net)</a:t>
                      </a:r>
                    </a:p>
                  </a:txBody>
                  <a:tcPr anchor="ctr"/>
                </a:tc>
                <a:tc hMerge="1">
                  <a:txBody>
                    <a:bodyPr/>
                    <a:lstStyle/>
                    <a:p>
                      <a:endParaRPr lang="en-US"/>
                    </a:p>
                  </a:txBody>
                  <a:tcPr/>
                </a:tc>
                <a:extLst>
                  <a:ext uri="{0D108BD9-81ED-4DB2-BD59-A6C34878D82A}">
                    <a16:rowId xmlns:a16="http://schemas.microsoft.com/office/drawing/2014/main" val="3621780007"/>
                  </a:ext>
                </a:extLst>
              </a:tr>
              <a:tr h="265872">
                <a:tc>
                  <a:txBody>
                    <a:bodyPr/>
                    <a:lstStyle/>
                    <a:p>
                      <a:pPr algn="ctr"/>
                      <a:r>
                        <a:rPr lang="en-US" sz="1200" b="1">
                          <a:solidFill>
                            <a:schemeClr val="tx2"/>
                          </a:solidFill>
                        </a:rPr>
                        <a:t>2021</a:t>
                      </a:r>
                      <a:endParaRPr lang="en-US" sz="1200" b="1">
                        <a:solidFill>
                          <a:schemeClr val="tx2"/>
                        </a:solidFill>
                        <a:latin typeface="+mn-lt"/>
                      </a:endParaRPr>
                    </a:p>
                  </a:txBody>
                  <a:tcPr anchor="ctr"/>
                </a:tc>
                <a:tc>
                  <a:txBody>
                    <a:bodyPr/>
                    <a:lstStyle/>
                    <a:p>
                      <a:pPr algn="ctr"/>
                      <a:r>
                        <a:rPr lang="en-US" sz="1200" b="1">
                          <a:solidFill>
                            <a:schemeClr val="accent4"/>
                          </a:solidFill>
                        </a:rPr>
                        <a:t>2022</a:t>
                      </a:r>
                      <a:endParaRPr lang="en-US" sz="1200" b="1">
                        <a:solidFill>
                          <a:schemeClr val="accent4"/>
                        </a:solidFill>
                        <a:latin typeface="+mn-lt"/>
                      </a:endParaRPr>
                    </a:p>
                  </a:txBody>
                  <a:tcPr anchor="ctr"/>
                </a:tc>
                <a:extLst>
                  <a:ext uri="{0D108BD9-81ED-4DB2-BD59-A6C34878D82A}">
                    <a16:rowId xmlns:a16="http://schemas.microsoft.com/office/drawing/2014/main" val="3304905382"/>
                  </a:ext>
                </a:extLst>
              </a:tr>
              <a:tr h="277943">
                <a:tc>
                  <a:txBody>
                    <a:bodyPr/>
                    <a:lstStyle/>
                    <a:p>
                      <a:pPr algn="ctr" fontAlgn="b"/>
                      <a:r>
                        <a:rPr lang="en-US" sz="1100" b="1" u="none" strike="noStrike" dirty="0">
                          <a:solidFill>
                            <a:schemeClr val="tx2"/>
                          </a:solidFill>
                          <a:effectLst/>
                        </a:rPr>
                        <a:t>69%</a:t>
                      </a:r>
                      <a:endParaRPr lang="en-US" sz="1100" b="1" i="0" u="none" strike="noStrike" dirty="0">
                        <a:solidFill>
                          <a:schemeClr val="tx2"/>
                        </a:solidFill>
                        <a:effectLst/>
                        <a:latin typeface="+mn-lt"/>
                      </a:endParaRPr>
                    </a:p>
                  </a:txBody>
                  <a:tcPr marL="9525" marR="9525" marT="9525" marB="0" anchor="ctr"/>
                </a:tc>
                <a:tc>
                  <a:txBody>
                    <a:bodyPr/>
                    <a:lstStyle/>
                    <a:p>
                      <a:pPr algn="ctr" fontAlgn="b"/>
                      <a:r>
                        <a:rPr lang="en-US" sz="1100" b="1" u="none" strike="noStrike" dirty="0">
                          <a:solidFill>
                            <a:schemeClr val="accent4"/>
                          </a:solidFill>
                          <a:effectLst/>
                        </a:rPr>
                        <a:t>76%</a:t>
                      </a:r>
                      <a:endParaRPr lang="en-US" sz="1100" b="1" i="0" u="none" strike="noStrike" dirty="0">
                        <a:solidFill>
                          <a:schemeClr val="accent4"/>
                        </a:solidFill>
                        <a:effectLst/>
                        <a:latin typeface="+mn-lt"/>
                      </a:endParaRPr>
                    </a:p>
                  </a:txBody>
                  <a:tcPr marL="9525" marR="9525" marT="9525" marB="0" anchor="ctr"/>
                </a:tc>
                <a:extLst>
                  <a:ext uri="{0D108BD9-81ED-4DB2-BD59-A6C34878D82A}">
                    <a16:rowId xmlns:a16="http://schemas.microsoft.com/office/drawing/2014/main" val="2472102057"/>
                  </a:ext>
                </a:extLst>
              </a:tr>
              <a:tr h="277943">
                <a:tc>
                  <a:txBody>
                    <a:bodyPr/>
                    <a:lstStyle/>
                    <a:p>
                      <a:pPr algn="ctr" fontAlgn="b"/>
                      <a:r>
                        <a:rPr lang="en-US" sz="1100" b="1" u="none" strike="noStrike" dirty="0">
                          <a:solidFill>
                            <a:schemeClr val="tx2"/>
                          </a:solidFill>
                          <a:effectLst/>
                        </a:rPr>
                        <a:t>50%</a:t>
                      </a:r>
                      <a:endParaRPr lang="en-US" sz="1100" b="1" i="0" u="none" strike="noStrike" dirty="0">
                        <a:solidFill>
                          <a:schemeClr val="tx2"/>
                        </a:solidFill>
                        <a:effectLst/>
                        <a:latin typeface="+mn-lt"/>
                      </a:endParaRPr>
                    </a:p>
                  </a:txBody>
                  <a:tcPr marL="9525" marR="9525" marT="9525" marB="0" anchor="ctr"/>
                </a:tc>
                <a:tc>
                  <a:txBody>
                    <a:bodyPr/>
                    <a:lstStyle/>
                    <a:p>
                      <a:pPr algn="ctr" fontAlgn="b"/>
                      <a:r>
                        <a:rPr lang="en-US" sz="1100" b="1" u="none" strike="noStrike" dirty="0">
                          <a:solidFill>
                            <a:schemeClr val="accent4"/>
                          </a:solidFill>
                          <a:effectLst/>
                        </a:rPr>
                        <a:t>57%</a:t>
                      </a:r>
                      <a:endParaRPr lang="en-US" sz="1100" b="1" i="0" u="none" strike="noStrike" dirty="0">
                        <a:solidFill>
                          <a:schemeClr val="accent4"/>
                        </a:solidFill>
                        <a:effectLst/>
                        <a:latin typeface="+mn-lt"/>
                      </a:endParaRPr>
                    </a:p>
                  </a:txBody>
                  <a:tcPr marL="9525" marR="9525" marT="9525" marB="0" anchor="ctr"/>
                </a:tc>
                <a:extLst>
                  <a:ext uri="{0D108BD9-81ED-4DB2-BD59-A6C34878D82A}">
                    <a16:rowId xmlns:a16="http://schemas.microsoft.com/office/drawing/2014/main" val="3449976237"/>
                  </a:ext>
                </a:extLst>
              </a:tr>
              <a:tr h="277943">
                <a:tc>
                  <a:txBody>
                    <a:bodyPr/>
                    <a:lstStyle/>
                    <a:p>
                      <a:pPr algn="ctr" fontAlgn="b"/>
                      <a:r>
                        <a:rPr lang="en-US" sz="1100" b="1" u="none" strike="noStrike" dirty="0">
                          <a:solidFill>
                            <a:schemeClr val="tx2"/>
                          </a:solidFill>
                          <a:effectLst/>
                        </a:rPr>
                        <a:t>49%</a:t>
                      </a:r>
                      <a:endParaRPr lang="en-US" sz="1100" b="1" i="0" u="none" strike="noStrike" dirty="0">
                        <a:solidFill>
                          <a:schemeClr val="tx2"/>
                        </a:solidFill>
                        <a:effectLst/>
                        <a:latin typeface="+mn-lt"/>
                      </a:endParaRPr>
                    </a:p>
                  </a:txBody>
                  <a:tcPr marL="9525" marR="9525" marT="9525" marB="0" anchor="ctr"/>
                </a:tc>
                <a:tc>
                  <a:txBody>
                    <a:bodyPr/>
                    <a:lstStyle/>
                    <a:p>
                      <a:pPr algn="ctr" fontAlgn="b"/>
                      <a:r>
                        <a:rPr lang="en-US" sz="1100" b="1" u="none" strike="noStrike" dirty="0">
                          <a:solidFill>
                            <a:schemeClr val="accent4"/>
                          </a:solidFill>
                          <a:effectLst/>
                        </a:rPr>
                        <a:t>56%</a:t>
                      </a:r>
                      <a:endParaRPr lang="en-US" sz="1100" b="1" i="0" u="none" strike="noStrike" dirty="0">
                        <a:solidFill>
                          <a:schemeClr val="accent4"/>
                        </a:solidFill>
                        <a:effectLst/>
                        <a:latin typeface="+mn-lt"/>
                      </a:endParaRPr>
                    </a:p>
                  </a:txBody>
                  <a:tcPr marL="9525" marR="9525" marT="9525" marB="0" anchor="ctr"/>
                </a:tc>
                <a:extLst>
                  <a:ext uri="{0D108BD9-81ED-4DB2-BD59-A6C34878D82A}">
                    <a16:rowId xmlns:a16="http://schemas.microsoft.com/office/drawing/2014/main" val="2547068878"/>
                  </a:ext>
                </a:extLst>
              </a:tr>
              <a:tr h="277943">
                <a:tc>
                  <a:txBody>
                    <a:bodyPr/>
                    <a:lstStyle/>
                    <a:p>
                      <a:pPr algn="ctr" fontAlgn="b"/>
                      <a:r>
                        <a:rPr lang="en-US" sz="1100" b="1" u="none" strike="noStrike" dirty="0">
                          <a:solidFill>
                            <a:schemeClr val="tx2"/>
                          </a:solidFill>
                          <a:effectLst/>
                        </a:rPr>
                        <a:t>48%</a:t>
                      </a:r>
                      <a:endParaRPr lang="en-US" sz="1100" b="1" i="0" u="none" strike="noStrike" dirty="0">
                        <a:solidFill>
                          <a:schemeClr val="tx2"/>
                        </a:solidFill>
                        <a:effectLst/>
                        <a:latin typeface="+mn-lt"/>
                      </a:endParaRPr>
                    </a:p>
                  </a:txBody>
                  <a:tcPr marL="9525" marR="9525" marT="9525" marB="0" anchor="ctr"/>
                </a:tc>
                <a:tc>
                  <a:txBody>
                    <a:bodyPr/>
                    <a:lstStyle/>
                    <a:p>
                      <a:pPr algn="ctr" fontAlgn="b"/>
                      <a:r>
                        <a:rPr lang="en-US" sz="1100" b="1" u="none" strike="noStrike" dirty="0">
                          <a:solidFill>
                            <a:schemeClr val="accent4"/>
                          </a:solidFill>
                          <a:effectLst/>
                        </a:rPr>
                        <a:t>52%</a:t>
                      </a:r>
                      <a:endParaRPr lang="en-US" sz="1100" b="1" i="0" u="none" strike="noStrike" dirty="0">
                        <a:solidFill>
                          <a:schemeClr val="accent4"/>
                        </a:solidFill>
                        <a:effectLst/>
                        <a:latin typeface="+mn-lt"/>
                      </a:endParaRPr>
                    </a:p>
                  </a:txBody>
                  <a:tcPr marL="9525" marR="9525" marT="9525" marB="0" anchor="ctr"/>
                </a:tc>
                <a:extLst>
                  <a:ext uri="{0D108BD9-81ED-4DB2-BD59-A6C34878D82A}">
                    <a16:rowId xmlns:a16="http://schemas.microsoft.com/office/drawing/2014/main" val="1194785660"/>
                  </a:ext>
                </a:extLst>
              </a:tr>
              <a:tr h="277943">
                <a:tc>
                  <a:txBody>
                    <a:bodyPr/>
                    <a:lstStyle/>
                    <a:p>
                      <a:pPr algn="ctr" fontAlgn="b"/>
                      <a:r>
                        <a:rPr lang="en-US" sz="1100" b="1" u="none" strike="noStrike" dirty="0">
                          <a:solidFill>
                            <a:schemeClr val="tx2"/>
                          </a:solidFill>
                          <a:effectLst/>
                        </a:rPr>
                        <a:t>47%</a:t>
                      </a:r>
                      <a:endParaRPr lang="en-US" sz="1100" b="1" i="0" u="none" strike="noStrike" dirty="0">
                        <a:solidFill>
                          <a:schemeClr val="tx2"/>
                        </a:solidFill>
                        <a:effectLst/>
                        <a:latin typeface="+mn-lt"/>
                      </a:endParaRPr>
                    </a:p>
                  </a:txBody>
                  <a:tcPr marL="9525" marR="9525" marT="9525" marB="0" anchor="ctr"/>
                </a:tc>
                <a:tc>
                  <a:txBody>
                    <a:bodyPr/>
                    <a:lstStyle/>
                    <a:p>
                      <a:pPr algn="ctr" fontAlgn="b"/>
                      <a:r>
                        <a:rPr lang="en-US" sz="1100" b="1" u="none" strike="noStrike" dirty="0">
                          <a:solidFill>
                            <a:schemeClr val="accent4"/>
                          </a:solidFill>
                          <a:effectLst/>
                        </a:rPr>
                        <a:t>51%</a:t>
                      </a:r>
                      <a:endParaRPr lang="en-US" sz="1100" b="1" i="0" u="none" strike="noStrike" dirty="0">
                        <a:solidFill>
                          <a:schemeClr val="accent4"/>
                        </a:solidFill>
                        <a:effectLst/>
                        <a:latin typeface="+mn-lt"/>
                      </a:endParaRPr>
                    </a:p>
                  </a:txBody>
                  <a:tcPr marL="9525" marR="9525" marT="9525" marB="0" anchor="ctr"/>
                </a:tc>
                <a:extLst>
                  <a:ext uri="{0D108BD9-81ED-4DB2-BD59-A6C34878D82A}">
                    <a16:rowId xmlns:a16="http://schemas.microsoft.com/office/drawing/2014/main" val="1481299814"/>
                  </a:ext>
                </a:extLst>
              </a:tr>
              <a:tr h="277943">
                <a:tc>
                  <a:txBody>
                    <a:bodyPr/>
                    <a:lstStyle/>
                    <a:p>
                      <a:pPr algn="ctr" fontAlgn="b"/>
                      <a:r>
                        <a:rPr lang="en-US" sz="1100" b="1" u="none" strike="noStrike" dirty="0">
                          <a:solidFill>
                            <a:schemeClr val="tx2"/>
                          </a:solidFill>
                          <a:effectLst/>
                        </a:rPr>
                        <a:t>46%</a:t>
                      </a:r>
                      <a:endParaRPr lang="en-US" sz="1100" b="1" i="0" u="none" strike="noStrike" dirty="0">
                        <a:solidFill>
                          <a:schemeClr val="tx2"/>
                        </a:solidFill>
                        <a:effectLst/>
                        <a:latin typeface="+mn-lt"/>
                      </a:endParaRPr>
                    </a:p>
                  </a:txBody>
                  <a:tcPr marL="9525" marR="9525" marT="9525" marB="0" anchor="ctr"/>
                </a:tc>
                <a:tc>
                  <a:txBody>
                    <a:bodyPr/>
                    <a:lstStyle/>
                    <a:p>
                      <a:pPr algn="ctr" fontAlgn="b"/>
                      <a:r>
                        <a:rPr lang="en-US" sz="1100" b="1" u="none" strike="noStrike" dirty="0">
                          <a:solidFill>
                            <a:schemeClr val="accent4"/>
                          </a:solidFill>
                          <a:effectLst/>
                        </a:rPr>
                        <a:t>49%</a:t>
                      </a:r>
                      <a:endParaRPr lang="en-US" sz="1100" b="1" i="0" u="none" strike="noStrike" dirty="0">
                        <a:solidFill>
                          <a:schemeClr val="accent4"/>
                        </a:solidFill>
                        <a:effectLst/>
                        <a:latin typeface="+mn-lt"/>
                      </a:endParaRPr>
                    </a:p>
                  </a:txBody>
                  <a:tcPr marL="9525" marR="9525" marT="9525" marB="0" anchor="ctr"/>
                </a:tc>
                <a:extLst>
                  <a:ext uri="{0D108BD9-81ED-4DB2-BD59-A6C34878D82A}">
                    <a16:rowId xmlns:a16="http://schemas.microsoft.com/office/drawing/2014/main" val="703233320"/>
                  </a:ext>
                </a:extLst>
              </a:tr>
              <a:tr h="277943">
                <a:tc>
                  <a:txBody>
                    <a:bodyPr/>
                    <a:lstStyle/>
                    <a:p>
                      <a:pPr algn="ctr" fontAlgn="b"/>
                      <a:r>
                        <a:rPr lang="en-US" sz="1100" b="1" u="none" strike="noStrike" dirty="0">
                          <a:solidFill>
                            <a:schemeClr val="tx2"/>
                          </a:solidFill>
                          <a:effectLst/>
                        </a:rPr>
                        <a:t>45%</a:t>
                      </a:r>
                      <a:endParaRPr lang="en-US" sz="1100" b="1" i="0" u="none" strike="noStrike" dirty="0">
                        <a:solidFill>
                          <a:schemeClr val="tx2"/>
                        </a:solidFill>
                        <a:effectLst/>
                        <a:latin typeface="+mn-lt"/>
                      </a:endParaRPr>
                    </a:p>
                  </a:txBody>
                  <a:tcPr marL="9525" marR="9525" marT="9525" marB="0" anchor="ctr"/>
                </a:tc>
                <a:tc>
                  <a:txBody>
                    <a:bodyPr/>
                    <a:lstStyle/>
                    <a:p>
                      <a:pPr algn="ctr" fontAlgn="b"/>
                      <a:r>
                        <a:rPr lang="en-US" sz="1100" b="1" u="none" strike="noStrike">
                          <a:solidFill>
                            <a:schemeClr val="accent4"/>
                          </a:solidFill>
                          <a:effectLst/>
                        </a:rPr>
                        <a:t>49%</a:t>
                      </a:r>
                      <a:endParaRPr lang="en-US" sz="1100" b="1" i="0" u="none" strike="noStrike">
                        <a:solidFill>
                          <a:schemeClr val="accent4"/>
                        </a:solidFill>
                        <a:effectLst/>
                        <a:latin typeface="+mn-lt"/>
                      </a:endParaRPr>
                    </a:p>
                  </a:txBody>
                  <a:tcPr marL="9525" marR="9525" marT="9525" marB="0" anchor="ctr"/>
                </a:tc>
                <a:extLst>
                  <a:ext uri="{0D108BD9-81ED-4DB2-BD59-A6C34878D82A}">
                    <a16:rowId xmlns:a16="http://schemas.microsoft.com/office/drawing/2014/main" val="1924886267"/>
                  </a:ext>
                </a:extLst>
              </a:tr>
              <a:tr h="277943">
                <a:tc>
                  <a:txBody>
                    <a:bodyPr/>
                    <a:lstStyle/>
                    <a:p>
                      <a:pPr algn="ctr" fontAlgn="b"/>
                      <a:r>
                        <a:rPr lang="en-US" sz="1100" b="1" u="none" strike="noStrike" dirty="0">
                          <a:solidFill>
                            <a:schemeClr val="tx2"/>
                          </a:solidFill>
                          <a:effectLst/>
                        </a:rPr>
                        <a:t>46%</a:t>
                      </a:r>
                      <a:endParaRPr lang="en-US" sz="1100" b="1" i="0" u="none" strike="noStrike" dirty="0">
                        <a:solidFill>
                          <a:schemeClr val="tx2"/>
                        </a:solidFill>
                        <a:effectLst/>
                        <a:latin typeface="+mn-lt"/>
                      </a:endParaRPr>
                    </a:p>
                  </a:txBody>
                  <a:tcPr marL="9525" marR="9525" marT="9525" marB="0" anchor="ctr"/>
                </a:tc>
                <a:tc>
                  <a:txBody>
                    <a:bodyPr/>
                    <a:lstStyle/>
                    <a:p>
                      <a:pPr algn="ctr" fontAlgn="b"/>
                      <a:r>
                        <a:rPr lang="en-US" sz="1100" b="1" u="none" strike="noStrike">
                          <a:solidFill>
                            <a:schemeClr val="accent4"/>
                          </a:solidFill>
                          <a:effectLst/>
                        </a:rPr>
                        <a:t>48%</a:t>
                      </a:r>
                      <a:endParaRPr lang="en-US" sz="1100" b="1" i="0" u="none" strike="noStrike">
                        <a:solidFill>
                          <a:schemeClr val="accent4"/>
                        </a:solidFill>
                        <a:effectLst/>
                        <a:latin typeface="+mn-lt"/>
                      </a:endParaRPr>
                    </a:p>
                  </a:txBody>
                  <a:tcPr marL="9525" marR="9525" marT="9525" marB="0" anchor="ctr"/>
                </a:tc>
                <a:extLst>
                  <a:ext uri="{0D108BD9-81ED-4DB2-BD59-A6C34878D82A}">
                    <a16:rowId xmlns:a16="http://schemas.microsoft.com/office/drawing/2014/main" val="3385053742"/>
                  </a:ext>
                </a:extLst>
              </a:tr>
              <a:tr h="277943">
                <a:tc>
                  <a:txBody>
                    <a:bodyPr/>
                    <a:lstStyle/>
                    <a:p>
                      <a:pPr algn="ctr" fontAlgn="b"/>
                      <a:r>
                        <a:rPr lang="en-US" sz="1100" b="1" u="none" strike="noStrike">
                          <a:solidFill>
                            <a:schemeClr val="tx2"/>
                          </a:solidFill>
                          <a:effectLst/>
                        </a:rPr>
                        <a:t>38%</a:t>
                      </a:r>
                      <a:endParaRPr lang="en-US" sz="1100" b="1" i="0" u="none" strike="noStrike">
                        <a:solidFill>
                          <a:schemeClr val="tx2"/>
                        </a:solidFill>
                        <a:effectLst/>
                        <a:latin typeface="+mn-lt"/>
                      </a:endParaRPr>
                    </a:p>
                  </a:txBody>
                  <a:tcPr marL="9525" marR="9525" marT="9525" marB="0" anchor="ctr"/>
                </a:tc>
                <a:tc>
                  <a:txBody>
                    <a:bodyPr/>
                    <a:lstStyle/>
                    <a:p>
                      <a:pPr algn="ctr" fontAlgn="b"/>
                      <a:r>
                        <a:rPr lang="en-US" sz="1100" b="1" u="none" strike="noStrike" dirty="0">
                          <a:solidFill>
                            <a:schemeClr val="accent4"/>
                          </a:solidFill>
                          <a:effectLst/>
                        </a:rPr>
                        <a:t>48%</a:t>
                      </a:r>
                      <a:endParaRPr lang="en-US" sz="1100" b="1" i="0" u="none" strike="noStrike" dirty="0">
                        <a:solidFill>
                          <a:schemeClr val="accent4"/>
                        </a:solidFill>
                        <a:effectLst/>
                        <a:latin typeface="+mn-lt"/>
                      </a:endParaRPr>
                    </a:p>
                  </a:txBody>
                  <a:tcPr marL="9525" marR="9525" marT="9525" marB="0" anchor="ctr"/>
                </a:tc>
                <a:extLst>
                  <a:ext uri="{0D108BD9-81ED-4DB2-BD59-A6C34878D82A}">
                    <a16:rowId xmlns:a16="http://schemas.microsoft.com/office/drawing/2014/main" val="843095164"/>
                  </a:ext>
                </a:extLst>
              </a:tr>
              <a:tr h="277943">
                <a:tc>
                  <a:txBody>
                    <a:bodyPr/>
                    <a:lstStyle/>
                    <a:p>
                      <a:pPr algn="ctr" fontAlgn="b"/>
                      <a:r>
                        <a:rPr lang="en-US" sz="1100" b="1" u="none" strike="noStrike" dirty="0">
                          <a:solidFill>
                            <a:schemeClr val="tx2"/>
                          </a:solidFill>
                          <a:effectLst/>
                        </a:rPr>
                        <a:t>42%</a:t>
                      </a:r>
                      <a:endParaRPr lang="en-US" sz="1100" b="1" i="0" u="none" strike="noStrike" dirty="0">
                        <a:solidFill>
                          <a:schemeClr val="tx2"/>
                        </a:solidFill>
                        <a:effectLst/>
                        <a:latin typeface="+mn-lt"/>
                      </a:endParaRPr>
                    </a:p>
                  </a:txBody>
                  <a:tcPr marL="9525" marR="9525" marT="9525" marB="0" anchor="ctr"/>
                </a:tc>
                <a:tc>
                  <a:txBody>
                    <a:bodyPr/>
                    <a:lstStyle/>
                    <a:p>
                      <a:pPr algn="ctr" fontAlgn="b"/>
                      <a:r>
                        <a:rPr lang="en-US" sz="1100" b="1" u="none" strike="noStrike" dirty="0">
                          <a:solidFill>
                            <a:schemeClr val="accent4"/>
                          </a:solidFill>
                          <a:effectLst/>
                        </a:rPr>
                        <a:t>48%</a:t>
                      </a:r>
                      <a:endParaRPr lang="en-US" sz="1100" b="1" i="0" u="none" strike="noStrike" dirty="0">
                        <a:solidFill>
                          <a:schemeClr val="accent4"/>
                        </a:solidFill>
                        <a:effectLst/>
                        <a:latin typeface="+mn-lt"/>
                      </a:endParaRPr>
                    </a:p>
                  </a:txBody>
                  <a:tcPr marL="9525" marR="9525" marT="9525" marB="0" anchor="ctr"/>
                </a:tc>
                <a:extLst>
                  <a:ext uri="{0D108BD9-81ED-4DB2-BD59-A6C34878D82A}">
                    <a16:rowId xmlns:a16="http://schemas.microsoft.com/office/drawing/2014/main" val="3037306748"/>
                  </a:ext>
                </a:extLst>
              </a:tr>
              <a:tr h="277943">
                <a:tc>
                  <a:txBody>
                    <a:bodyPr/>
                    <a:lstStyle/>
                    <a:p>
                      <a:pPr algn="ctr" fontAlgn="b"/>
                      <a:r>
                        <a:rPr lang="en-US" sz="1100" b="1" u="none" strike="noStrike">
                          <a:solidFill>
                            <a:schemeClr val="tx2"/>
                          </a:solidFill>
                          <a:effectLst/>
                        </a:rPr>
                        <a:t>37%</a:t>
                      </a:r>
                      <a:endParaRPr lang="en-US" sz="1100" b="1" i="0" u="none" strike="noStrike">
                        <a:solidFill>
                          <a:schemeClr val="tx2"/>
                        </a:solidFill>
                        <a:effectLst/>
                        <a:latin typeface="+mn-lt"/>
                      </a:endParaRPr>
                    </a:p>
                  </a:txBody>
                  <a:tcPr marL="9525" marR="9525" marT="9525" marB="0" anchor="ctr"/>
                </a:tc>
                <a:tc>
                  <a:txBody>
                    <a:bodyPr/>
                    <a:lstStyle/>
                    <a:p>
                      <a:pPr algn="ctr" fontAlgn="b"/>
                      <a:r>
                        <a:rPr lang="en-US" sz="1100" b="1" u="none" strike="noStrike" dirty="0">
                          <a:solidFill>
                            <a:schemeClr val="accent4"/>
                          </a:solidFill>
                          <a:effectLst/>
                        </a:rPr>
                        <a:t>43%</a:t>
                      </a:r>
                      <a:endParaRPr lang="en-US" sz="1100" b="1" i="0" u="none" strike="noStrike" dirty="0">
                        <a:solidFill>
                          <a:schemeClr val="accent4"/>
                        </a:solidFill>
                        <a:effectLst/>
                        <a:latin typeface="+mn-lt"/>
                      </a:endParaRPr>
                    </a:p>
                  </a:txBody>
                  <a:tcPr marL="9525" marR="9525" marT="9525" marB="0" anchor="ctr"/>
                </a:tc>
                <a:extLst>
                  <a:ext uri="{0D108BD9-81ED-4DB2-BD59-A6C34878D82A}">
                    <a16:rowId xmlns:a16="http://schemas.microsoft.com/office/drawing/2014/main" val="1121306219"/>
                  </a:ext>
                </a:extLst>
              </a:tr>
              <a:tr h="277943">
                <a:tc>
                  <a:txBody>
                    <a:bodyPr/>
                    <a:lstStyle/>
                    <a:p>
                      <a:pPr algn="ctr" fontAlgn="b"/>
                      <a:r>
                        <a:rPr lang="en-US" sz="1100" b="1" u="none" strike="noStrike" dirty="0">
                          <a:solidFill>
                            <a:schemeClr val="tx2"/>
                          </a:solidFill>
                          <a:effectLst/>
                        </a:rPr>
                        <a:t>37%</a:t>
                      </a:r>
                      <a:endParaRPr lang="en-US" sz="1100" b="1" i="0" u="none" strike="noStrike" dirty="0">
                        <a:solidFill>
                          <a:schemeClr val="tx2"/>
                        </a:solidFill>
                        <a:effectLst/>
                        <a:latin typeface="+mn-lt"/>
                      </a:endParaRPr>
                    </a:p>
                  </a:txBody>
                  <a:tcPr marL="9525" marR="9525" marT="9525" marB="0" anchor="ctr"/>
                </a:tc>
                <a:tc>
                  <a:txBody>
                    <a:bodyPr/>
                    <a:lstStyle/>
                    <a:p>
                      <a:pPr algn="ctr" fontAlgn="b"/>
                      <a:r>
                        <a:rPr lang="en-US" sz="1100" b="1" u="none" strike="noStrike">
                          <a:solidFill>
                            <a:schemeClr val="accent4"/>
                          </a:solidFill>
                          <a:effectLst/>
                        </a:rPr>
                        <a:t>43%</a:t>
                      </a:r>
                      <a:endParaRPr lang="en-US" sz="1100" b="1" i="0" u="none" strike="noStrike">
                        <a:solidFill>
                          <a:schemeClr val="accent4"/>
                        </a:solidFill>
                        <a:effectLst/>
                        <a:latin typeface="+mn-lt"/>
                      </a:endParaRPr>
                    </a:p>
                  </a:txBody>
                  <a:tcPr marL="9525" marR="9525" marT="9525" marB="0" anchor="ctr"/>
                </a:tc>
                <a:extLst>
                  <a:ext uri="{0D108BD9-81ED-4DB2-BD59-A6C34878D82A}">
                    <a16:rowId xmlns:a16="http://schemas.microsoft.com/office/drawing/2014/main" val="2118028356"/>
                  </a:ext>
                </a:extLst>
              </a:tr>
              <a:tr h="277943">
                <a:tc>
                  <a:txBody>
                    <a:bodyPr/>
                    <a:lstStyle/>
                    <a:p>
                      <a:pPr algn="ctr" fontAlgn="b"/>
                      <a:r>
                        <a:rPr lang="en-US" sz="1100" b="1" u="none" strike="noStrike" dirty="0">
                          <a:solidFill>
                            <a:schemeClr val="tx2"/>
                          </a:solidFill>
                          <a:effectLst/>
                        </a:rPr>
                        <a:t>35%</a:t>
                      </a:r>
                      <a:endParaRPr lang="en-US" sz="1100" b="1" i="0" u="none" strike="noStrike" dirty="0">
                        <a:solidFill>
                          <a:schemeClr val="tx2"/>
                        </a:solidFill>
                        <a:effectLst/>
                        <a:latin typeface="+mn-lt"/>
                      </a:endParaRPr>
                    </a:p>
                  </a:txBody>
                  <a:tcPr marL="9525" marR="9525" marT="9525" marB="0" anchor="ctr"/>
                </a:tc>
                <a:tc>
                  <a:txBody>
                    <a:bodyPr/>
                    <a:lstStyle/>
                    <a:p>
                      <a:pPr algn="ctr" fontAlgn="b"/>
                      <a:r>
                        <a:rPr lang="en-US" sz="1100" b="1" u="none" strike="noStrike" dirty="0">
                          <a:solidFill>
                            <a:schemeClr val="accent4"/>
                          </a:solidFill>
                          <a:effectLst/>
                        </a:rPr>
                        <a:t>38%</a:t>
                      </a:r>
                      <a:endParaRPr lang="en-US" sz="1100" b="1" i="0" u="none" strike="noStrike" dirty="0">
                        <a:solidFill>
                          <a:schemeClr val="accent4"/>
                        </a:solidFill>
                        <a:effectLst/>
                        <a:latin typeface="+mn-lt"/>
                      </a:endParaRPr>
                    </a:p>
                  </a:txBody>
                  <a:tcPr marL="9525" marR="9525" marT="9525" marB="0" anchor="ctr"/>
                </a:tc>
                <a:extLst>
                  <a:ext uri="{0D108BD9-81ED-4DB2-BD59-A6C34878D82A}">
                    <a16:rowId xmlns:a16="http://schemas.microsoft.com/office/drawing/2014/main" val="1075145271"/>
                  </a:ext>
                </a:extLst>
              </a:tr>
              <a:tr h="277943">
                <a:tc>
                  <a:txBody>
                    <a:bodyPr/>
                    <a:lstStyle/>
                    <a:p>
                      <a:pPr algn="ctr" fontAlgn="b"/>
                      <a:r>
                        <a:rPr lang="en-US" sz="1100" b="1" u="none" strike="noStrike" dirty="0">
                          <a:solidFill>
                            <a:schemeClr val="tx2"/>
                          </a:solidFill>
                          <a:effectLst/>
                        </a:rPr>
                        <a:t>32%</a:t>
                      </a:r>
                      <a:endParaRPr lang="en-US" sz="1100" b="1" i="0" u="none" strike="noStrike" dirty="0">
                        <a:solidFill>
                          <a:schemeClr val="tx2"/>
                        </a:solidFill>
                        <a:effectLst/>
                        <a:latin typeface="+mn-lt"/>
                      </a:endParaRPr>
                    </a:p>
                  </a:txBody>
                  <a:tcPr marL="9525" marR="9525" marT="9525" marB="0" anchor="ctr"/>
                </a:tc>
                <a:tc>
                  <a:txBody>
                    <a:bodyPr/>
                    <a:lstStyle/>
                    <a:p>
                      <a:pPr algn="ctr" fontAlgn="b"/>
                      <a:r>
                        <a:rPr lang="en-US" sz="1100" b="1" u="none" strike="noStrike" dirty="0">
                          <a:solidFill>
                            <a:schemeClr val="accent4"/>
                          </a:solidFill>
                          <a:effectLst/>
                        </a:rPr>
                        <a:t>33%</a:t>
                      </a:r>
                      <a:endParaRPr lang="en-US" sz="1100" b="1" i="0" u="none" strike="noStrike" dirty="0">
                        <a:solidFill>
                          <a:schemeClr val="accent4"/>
                        </a:solidFill>
                        <a:effectLst/>
                        <a:latin typeface="+mn-lt"/>
                      </a:endParaRPr>
                    </a:p>
                  </a:txBody>
                  <a:tcPr marL="9525" marR="9525" marT="9525" marB="0" anchor="ctr"/>
                </a:tc>
                <a:extLst>
                  <a:ext uri="{0D108BD9-81ED-4DB2-BD59-A6C34878D82A}">
                    <a16:rowId xmlns:a16="http://schemas.microsoft.com/office/drawing/2014/main" val="298076585"/>
                  </a:ext>
                </a:extLst>
              </a:tr>
              <a:tr h="277943">
                <a:tc>
                  <a:txBody>
                    <a:bodyPr/>
                    <a:lstStyle/>
                    <a:p>
                      <a:pPr algn="ctr" fontAlgn="b"/>
                      <a:r>
                        <a:rPr lang="en-US" sz="1100" b="1" u="none" strike="noStrike" dirty="0">
                          <a:solidFill>
                            <a:schemeClr val="tx2"/>
                          </a:solidFill>
                          <a:effectLst/>
                        </a:rPr>
                        <a:t>26%</a:t>
                      </a:r>
                      <a:endParaRPr lang="en-US" sz="1100" b="1" i="0" u="none" strike="noStrike" dirty="0">
                        <a:solidFill>
                          <a:schemeClr val="tx2"/>
                        </a:solidFill>
                        <a:effectLst/>
                        <a:latin typeface="+mn-lt"/>
                      </a:endParaRPr>
                    </a:p>
                  </a:txBody>
                  <a:tcPr marL="9525" marR="9525" marT="9525" marB="0" anchor="ctr"/>
                </a:tc>
                <a:tc>
                  <a:txBody>
                    <a:bodyPr/>
                    <a:lstStyle/>
                    <a:p>
                      <a:pPr algn="ctr" fontAlgn="b"/>
                      <a:r>
                        <a:rPr lang="en-US" sz="1100" b="1" u="none" strike="noStrike" dirty="0">
                          <a:solidFill>
                            <a:schemeClr val="accent4"/>
                          </a:solidFill>
                          <a:effectLst/>
                        </a:rPr>
                        <a:t>25%</a:t>
                      </a:r>
                      <a:endParaRPr lang="en-US" sz="1100" b="1" i="0" u="none" strike="noStrike" dirty="0">
                        <a:solidFill>
                          <a:schemeClr val="accent4"/>
                        </a:solidFill>
                        <a:effectLst/>
                        <a:latin typeface="+mn-lt"/>
                      </a:endParaRPr>
                    </a:p>
                  </a:txBody>
                  <a:tcPr marL="9525" marR="9525" marT="9525" marB="0" anchor="ctr"/>
                </a:tc>
                <a:extLst>
                  <a:ext uri="{0D108BD9-81ED-4DB2-BD59-A6C34878D82A}">
                    <a16:rowId xmlns:a16="http://schemas.microsoft.com/office/drawing/2014/main" val="2760298635"/>
                  </a:ext>
                </a:extLst>
              </a:tr>
            </a:tbl>
          </a:graphicData>
        </a:graphic>
      </p:graphicFrame>
      <p:sp>
        <p:nvSpPr>
          <p:cNvPr id="9" name="TextBox 8">
            <a:extLst>
              <a:ext uri="{FF2B5EF4-FFF2-40B4-BE49-F238E27FC236}">
                <a16:creationId xmlns:a16="http://schemas.microsoft.com/office/drawing/2014/main" id="{545689AE-3F25-924F-95D7-E175F275E53F}"/>
              </a:ext>
            </a:extLst>
          </p:cNvPr>
          <p:cNvSpPr txBox="1"/>
          <p:nvPr/>
        </p:nvSpPr>
        <p:spPr>
          <a:xfrm>
            <a:off x="621649" y="1218340"/>
            <a:ext cx="10948701" cy="307777"/>
          </a:xfrm>
          <a:prstGeom prst="rect">
            <a:avLst/>
          </a:prstGeom>
          <a:noFill/>
        </p:spPr>
        <p:txBody>
          <a:bodyPr wrap="square" rtlCol="0">
            <a:spAutoFit/>
          </a:bodyPr>
          <a:lstStyle/>
          <a:p>
            <a:pPr algn="ctr"/>
            <a:r>
              <a:rPr lang="en-US" sz="1400" b="1" dirty="0"/>
              <a:t>How likely are you to visit each of the following this summer, assuming there are no local public health restrictions? </a:t>
            </a:r>
          </a:p>
        </p:txBody>
      </p:sp>
      <p:grpSp>
        <p:nvGrpSpPr>
          <p:cNvPr id="12" name="Group 11">
            <a:extLst>
              <a:ext uri="{FF2B5EF4-FFF2-40B4-BE49-F238E27FC236}">
                <a16:creationId xmlns:a16="http://schemas.microsoft.com/office/drawing/2014/main" id="{49E7DEDA-EED1-0D45-89EE-238F99E4975D}"/>
              </a:ext>
            </a:extLst>
          </p:cNvPr>
          <p:cNvGrpSpPr/>
          <p:nvPr/>
        </p:nvGrpSpPr>
        <p:grpSpPr>
          <a:xfrm>
            <a:off x="9629961" y="5131532"/>
            <a:ext cx="2187172" cy="430887"/>
            <a:chOff x="9738317" y="3030608"/>
            <a:chExt cx="2187172" cy="430887"/>
          </a:xfrm>
        </p:grpSpPr>
        <p:cxnSp>
          <p:nvCxnSpPr>
            <p:cNvPr id="13" name="Straight Arrow Connector 12">
              <a:extLst>
                <a:ext uri="{FF2B5EF4-FFF2-40B4-BE49-F238E27FC236}">
                  <a16:creationId xmlns:a16="http://schemas.microsoft.com/office/drawing/2014/main" id="{C85DC7A7-8BD2-6549-8DEF-1DE810F678D2}"/>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D3316D74-2791-B340-8808-2F86C994AD53}"/>
                </a:ext>
              </a:extLst>
            </p:cNvPr>
            <p:cNvSpPr txBox="1"/>
            <p:nvPr/>
          </p:nvSpPr>
          <p:spPr>
            <a:xfrm>
              <a:off x="10151918" y="3030608"/>
              <a:ext cx="1773571" cy="430887"/>
            </a:xfrm>
            <a:prstGeom prst="rect">
              <a:avLst/>
            </a:prstGeom>
            <a:noFill/>
          </p:spPr>
          <p:txBody>
            <a:bodyPr wrap="square" rtlCol="0">
              <a:spAutoFit/>
            </a:bodyPr>
            <a:lstStyle/>
            <a:p>
              <a:r>
                <a:rPr lang="en-US" sz="1100" b="1" dirty="0">
                  <a:solidFill>
                    <a:schemeClr val="accent4"/>
                  </a:solidFill>
                </a:rPr>
                <a:t>52% </a:t>
              </a:r>
              <a:r>
                <a:rPr lang="en-US" sz="1100" b="1" dirty="0"/>
                <a:t>Gen Z</a:t>
              </a:r>
            </a:p>
            <a:p>
              <a:r>
                <a:rPr lang="en-US" sz="1100" b="1" dirty="0">
                  <a:solidFill>
                    <a:schemeClr val="accent4"/>
                  </a:solidFill>
                </a:rPr>
                <a:t>59% </a:t>
              </a:r>
              <a:r>
                <a:rPr lang="en-US" sz="1100" b="1" dirty="0"/>
                <a:t>Millennials</a:t>
              </a:r>
            </a:p>
          </p:txBody>
        </p:sp>
      </p:grpSp>
      <p:grpSp>
        <p:nvGrpSpPr>
          <p:cNvPr id="15" name="Group 14">
            <a:extLst>
              <a:ext uri="{FF2B5EF4-FFF2-40B4-BE49-F238E27FC236}">
                <a16:creationId xmlns:a16="http://schemas.microsoft.com/office/drawing/2014/main" id="{1641087E-0E99-D24B-8F8D-6A790411F27B}"/>
              </a:ext>
            </a:extLst>
          </p:cNvPr>
          <p:cNvGrpSpPr/>
          <p:nvPr/>
        </p:nvGrpSpPr>
        <p:grpSpPr>
          <a:xfrm>
            <a:off x="9629961" y="2412446"/>
            <a:ext cx="2646585" cy="261610"/>
            <a:chOff x="9738317" y="3111159"/>
            <a:chExt cx="2646585" cy="261610"/>
          </a:xfrm>
        </p:grpSpPr>
        <p:cxnSp>
          <p:nvCxnSpPr>
            <p:cNvPr id="16" name="Straight Arrow Connector 15">
              <a:extLst>
                <a:ext uri="{FF2B5EF4-FFF2-40B4-BE49-F238E27FC236}">
                  <a16:creationId xmlns:a16="http://schemas.microsoft.com/office/drawing/2014/main" id="{F31B74C0-C9B3-FA4E-838D-ED94A16442D0}"/>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9D24E8D2-37F7-3B41-9352-2577414B921E}"/>
                </a:ext>
              </a:extLst>
            </p:cNvPr>
            <p:cNvSpPr txBox="1"/>
            <p:nvPr/>
          </p:nvSpPr>
          <p:spPr>
            <a:xfrm>
              <a:off x="10151918" y="3111159"/>
              <a:ext cx="2232984" cy="261610"/>
            </a:xfrm>
            <a:prstGeom prst="rect">
              <a:avLst/>
            </a:prstGeom>
            <a:noFill/>
          </p:spPr>
          <p:txBody>
            <a:bodyPr wrap="square" rtlCol="0">
              <a:spAutoFit/>
            </a:bodyPr>
            <a:lstStyle/>
            <a:p>
              <a:r>
                <a:rPr lang="en-US" sz="1100" b="1" dirty="0">
                  <a:solidFill>
                    <a:schemeClr val="accent4"/>
                  </a:solidFill>
                </a:rPr>
                <a:t>79% </a:t>
              </a:r>
              <a:r>
                <a:rPr lang="en-US" sz="1100" b="1" dirty="0"/>
                <a:t>Urban 1M+ Millennial</a:t>
              </a:r>
            </a:p>
          </p:txBody>
        </p:sp>
      </p:grpSp>
      <p:grpSp>
        <p:nvGrpSpPr>
          <p:cNvPr id="20" name="Group 19">
            <a:extLst>
              <a:ext uri="{FF2B5EF4-FFF2-40B4-BE49-F238E27FC236}">
                <a16:creationId xmlns:a16="http://schemas.microsoft.com/office/drawing/2014/main" id="{B2A13FA6-E00A-DE43-AE84-DE6B0EACE71D}"/>
              </a:ext>
            </a:extLst>
          </p:cNvPr>
          <p:cNvGrpSpPr/>
          <p:nvPr/>
        </p:nvGrpSpPr>
        <p:grpSpPr>
          <a:xfrm>
            <a:off x="9629961" y="5506654"/>
            <a:ext cx="2187172" cy="261610"/>
            <a:chOff x="9738317" y="3110549"/>
            <a:chExt cx="2187172" cy="261610"/>
          </a:xfrm>
        </p:grpSpPr>
        <p:cxnSp>
          <p:nvCxnSpPr>
            <p:cNvPr id="21" name="Straight Arrow Connector 20">
              <a:extLst>
                <a:ext uri="{FF2B5EF4-FFF2-40B4-BE49-F238E27FC236}">
                  <a16:creationId xmlns:a16="http://schemas.microsoft.com/office/drawing/2014/main" id="{0129D44F-5BC6-0046-8BB8-3269374CFB2A}"/>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24B542D9-5EEB-E548-82AA-3538F33D2B5C}"/>
                </a:ext>
              </a:extLst>
            </p:cNvPr>
            <p:cNvSpPr txBox="1"/>
            <p:nvPr/>
          </p:nvSpPr>
          <p:spPr>
            <a:xfrm>
              <a:off x="10151918" y="3110549"/>
              <a:ext cx="1773571" cy="261610"/>
            </a:xfrm>
            <a:prstGeom prst="rect">
              <a:avLst/>
            </a:prstGeom>
            <a:noFill/>
          </p:spPr>
          <p:txBody>
            <a:bodyPr wrap="square" rtlCol="0">
              <a:spAutoFit/>
            </a:bodyPr>
            <a:lstStyle/>
            <a:p>
              <a:r>
                <a:rPr lang="en-US" sz="1100" b="1" dirty="0">
                  <a:solidFill>
                    <a:schemeClr val="accent4"/>
                  </a:solidFill>
                </a:rPr>
                <a:t>48% </a:t>
              </a:r>
              <a:r>
                <a:rPr lang="en-US" sz="1100" b="1" dirty="0"/>
                <a:t>Men</a:t>
              </a:r>
            </a:p>
          </p:txBody>
        </p:sp>
      </p:grpSp>
      <p:grpSp>
        <p:nvGrpSpPr>
          <p:cNvPr id="23" name="Group 22">
            <a:extLst>
              <a:ext uri="{FF2B5EF4-FFF2-40B4-BE49-F238E27FC236}">
                <a16:creationId xmlns:a16="http://schemas.microsoft.com/office/drawing/2014/main" id="{008B0461-14B6-7544-9628-36FC3BC21F4C}"/>
              </a:ext>
            </a:extLst>
          </p:cNvPr>
          <p:cNvGrpSpPr/>
          <p:nvPr/>
        </p:nvGrpSpPr>
        <p:grpSpPr>
          <a:xfrm>
            <a:off x="9629961" y="4904085"/>
            <a:ext cx="2187172" cy="261610"/>
            <a:chOff x="9738317" y="3098974"/>
            <a:chExt cx="2187172" cy="261610"/>
          </a:xfrm>
        </p:grpSpPr>
        <p:cxnSp>
          <p:nvCxnSpPr>
            <p:cNvPr id="24" name="Straight Arrow Connector 23">
              <a:extLst>
                <a:ext uri="{FF2B5EF4-FFF2-40B4-BE49-F238E27FC236}">
                  <a16:creationId xmlns:a16="http://schemas.microsoft.com/office/drawing/2014/main" id="{4BEDE8E9-2465-D34E-A062-BF53314DA186}"/>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C6D2B037-22A0-B94C-A719-BE9247804AF2}"/>
                </a:ext>
              </a:extLst>
            </p:cNvPr>
            <p:cNvSpPr txBox="1"/>
            <p:nvPr/>
          </p:nvSpPr>
          <p:spPr>
            <a:xfrm>
              <a:off x="10151918" y="3098974"/>
              <a:ext cx="1773571" cy="261610"/>
            </a:xfrm>
            <a:prstGeom prst="rect">
              <a:avLst/>
            </a:prstGeom>
            <a:noFill/>
          </p:spPr>
          <p:txBody>
            <a:bodyPr wrap="square" rtlCol="0">
              <a:spAutoFit/>
            </a:bodyPr>
            <a:lstStyle/>
            <a:p>
              <a:r>
                <a:rPr lang="en-US" sz="1100" b="1" dirty="0">
                  <a:solidFill>
                    <a:schemeClr val="accent4"/>
                  </a:solidFill>
                </a:rPr>
                <a:t>50% </a:t>
              </a:r>
              <a:r>
                <a:rPr lang="en-US" sz="1100" b="1" dirty="0"/>
                <a:t>Men</a:t>
              </a:r>
            </a:p>
          </p:txBody>
        </p:sp>
      </p:grpSp>
      <p:grpSp>
        <p:nvGrpSpPr>
          <p:cNvPr id="27" name="Group 26">
            <a:extLst>
              <a:ext uri="{FF2B5EF4-FFF2-40B4-BE49-F238E27FC236}">
                <a16:creationId xmlns:a16="http://schemas.microsoft.com/office/drawing/2014/main" id="{E7E98B22-A084-3842-B59A-7381E391DA2C}"/>
              </a:ext>
            </a:extLst>
          </p:cNvPr>
          <p:cNvGrpSpPr/>
          <p:nvPr/>
        </p:nvGrpSpPr>
        <p:grpSpPr>
          <a:xfrm>
            <a:off x="9629961" y="6041253"/>
            <a:ext cx="2187172" cy="261610"/>
            <a:chOff x="9738317" y="3110549"/>
            <a:chExt cx="2187172" cy="261610"/>
          </a:xfrm>
        </p:grpSpPr>
        <p:cxnSp>
          <p:nvCxnSpPr>
            <p:cNvPr id="28" name="Straight Arrow Connector 27">
              <a:extLst>
                <a:ext uri="{FF2B5EF4-FFF2-40B4-BE49-F238E27FC236}">
                  <a16:creationId xmlns:a16="http://schemas.microsoft.com/office/drawing/2014/main" id="{DCE46B42-BD58-2A4D-A07E-814C53DF0364}"/>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CBE510D3-9670-094D-949F-35AD724B34D5}"/>
                </a:ext>
              </a:extLst>
            </p:cNvPr>
            <p:cNvSpPr txBox="1"/>
            <p:nvPr/>
          </p:nvSpPr>
          <p:spPr>
            <a:xfrm>
              <a:off x="10151918" y="3110549"/>
              <a:ext cx="1773571" cy="261610"/>
            </a:xfrm>
            <a:prstGeom prst="rect">
              <a:avLst/>
            </a:prstGeom>
            <a:noFill/>
          </p:spPr>
          <p:txBody>
            <a:bodyPr wrap="square" rtlCol="0">
              <a:spAutoFit/>
            </a:bodyPr>
            <a:lstStyle/>
            <a:p>
              <a:r>
                <a:rPr lang="en-US" sz="1100" b="1" dirty="0">
                  <a:solidFill>
                    <a:schemeClr val="accent4"/>
                  </a:solidFill>
                </a:rPr>
                <a:t>30% </a:t>
              </a:r>
              <a:r>
                <a:rPr lang="en-US" sz="1100" b="1" dirty="0"/>
                <a:t>Rural</a:t>
              </a:r>
            </a:p>
          </p:txBody>
        </p:sp>
      </p:grpSp>
      <p:grpSp>
        <p:nvGrpSpPr>
          <p:cNvPr id="30" name="Group 29">
            <a:extLst>
              <a:ext uri="{FF2B5EF4-FFF2-40B4-BE49-F238E27FC236}">
                <a16:creationId xmlns:a16="http://schemas.microsoft.com/office/drawing/2014/main" id="{8BBB62FF-0EA5-4344-85B8-C05D78D449F7}"/>
              </a:ext>
            </a:extLst>
          </p:cNvPr>
          <p:cNvGrpSpPr/>
          <p:nvPr/>
        </p:nvGrpSpPr>
        <p:grpSpPr>
          <a:xfrm>
            <a:off x="9629961" y="3810038"/>
            <a:ext cx="2646585" cy="261610"/>
            <a:chOff x="9738317" y="3111159"/>
            <a:chExt cx="2646585" cy="261610"/>
          </a:xfrm>
        </p:grpSpPr>
        <p:cxnSp>
          <p:nvCxnSpPr>
            <p:cNvPr id="31" name="Straight Arrow Connector 30">
              <a:extLst>
                <a:ext uri="{FF2B5EF4-FFF2-40B4-BE49-F238E27FC236}">
                  <a16:creationId xmlns:a16="http://schemas.microsoft.com/office/drawing/2014/main" id="{2CC42F5C-86B1-C346-912B-18A00AD7F6E0}"/>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324FAD85-875C-2549-AFC1-FA8E3EC13C4D}"/>
                </a:ext>
              </a:extLst>
            </p:cNvPr>
            <p:cNvSpPr txBox="1"/>
            <p:nvPr/>
          </p:nvSpPr>
          <p:spPr>
            <a:xfrm>
              <a:off x="10151918" y="3111159"/>
              <a:ext cx="2232984" cy="261610"/>
            </a:xfrm>
            <a:prstGeom prst="rect">
              <a:avLst/>
            </a:prstGeom>
            <a:noFill/>
          </p:spPr>
          <p:txBody>
            <a:bodyPr wrap="square" rtlCol="0">
              <a:spAutoFit/>
            </a:bodyPr>
            <a:lstStyle/>
            <a:p>
              <a:r>
                <a:rPr lang="en-US" sz="1100" b="1" dirty="0">
                  <a:solidFill>
                    <a:schemeClr val="accent4"/>
                  </a:solidFill>
                </a:rPr>
                <a:t>73% </a:t>
              </a:r>
              <a:r>
                <a:rPr lang="en-US" sz="1100" b="1" dirty="0"/>
                <a:t>Urban 1M+ Millennial</a:t>
              </a:r>
            </a:p>
          </p:txBody>
        </p:sp>
      </p:grpSp>
      <p:grpSp>
        <p:nvGrpSpPr>
          <p:cNvPr id="33" name="Group 32">
            <a:extLst>
              <a:ext uri="{FF2B5EF4-FFF2-40B4-BE49-F238E27FC236}">
                <a16:creationId xmlns:a16="http://schemas.microsoft.com/office/drawing/2014/main" id="{EAF81CBE-FAE7-9B4A-A0AC-CD10FEFD0252}"/>
              </a:ext>
            </a:extLst>
          </p:cNvPr>
          <p:cNvGrpSpPr/>
          <p:nvPr/>
        </p:nvGrpSpPr>
        <p:grpSpPr>
          <a:xfrm>
            <a:off x="9629961" y="4643892"/>
            <a:ext cx="2646585" cy="261610"/>
            <a:chOff x="9738317" y="3111159"/>
            <a:chExt cx="2646585" cy="261610"/>
          </a:xfrm>
        </p:grpSpPr>
        <p:cxnSp>
          <p:nvCxnSpPr>
            <p:cNvPr id="34" name="Straight Arrow Connector 33">
              <a:extLst>
                <a:ext uri="{FF2B5EF4-FFF2-40B4-BE49-F238E27FC236}">
                  <a16:creationId xmlns:a16="http://schemas.microsoft.com/office/drawing/2014/main" id="{EDBC6ECE-54DB-494A-8385-0F69BCF48E38}"/>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BBF69FA4-7DFB-7A46-A42C-6B513E7D6B1A}"/>
                </a:ext>
              </a:extLst>
            </p:cNvPr>
            <p:cNvSpPr txBox="1"/>
            <p:nvPr/>
          </p:nvSpPr>
          <p:spPr>
            <a:xfrm>
              <a:off x="10151918" y="3111159"/>
              <a:ext cx="2232984" cy="261610"/>
            </a:xfrm>
            <a:prstGeom prst="rect">
              <a:avLst/>
            </a:prstGeom>
            <a:noFill/>
          </p:spPr>
          <p:txBody>
            <a:bodyPr wrap="square" rtlCol="0">
              <a:spAutoFit/>
            </a:bodyPr>
            <a:lstStyle/>
            <a:p>
              <a:r>
                <a:rPr lang="en-US" sz="1100" b="1" dirty="0">
                  <a:solidFill>
                    <a:schemeClr val="accent4"/>
                  </a:solidFill>
                </a:rPr>
                <a:t>67% </a:t>
              </a:r>
              <a:r>
                <a:rPr lang="en-US" sz="1100" b="1" dirty="0"/>
                <a:t>Urban 1M+</a:t>
              </a:r>
            </a:p>
          </p:txBody>
        </p:sp>
      </p:grpSp>
    </p:spTree>
    <p:extLst>
      <p:ext uri="{BB962C8B-B14F-4D97-AF65-F5344CB8AC3E}">
        <p14:creationId xmlns:p14="http://schemas.microsoft.com/office/powerpoint/2010/main" val="7847083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84FA0A4-9D8E-0E4B-AD09-CC92AC4C9EDE}"/>
              </a:ext>
            </a:extLst>
          </p:cNvPr>
          <p:cNvSpPr>
            <a:spLocks noGrp="1"/>
          </p:cNvSpPr>
          <p:nvPr>
            <p:ph type="ctrTitle"/>
          </p:nvPr>
        </p:nvSpPr>
        <p:spPr>
          <a:xfrm>
            <a:off x="1780516" y="2492844"/>
            <a:ext cx="8630968" cy="2355391"/>
          </a:xfrm>
        </p:spPr>
        <p:txBody>
          <a:bodyPr anchor="ctr"/>
          <a:lstStyle/>
          <a:p>
            <a:r>
              <a:rPr lang="en-US" sz="4800" dirty="0">
                <a:latin typeface="Helvetica" pitchFamily="2" charset="0"/>
              </a:rPr>
              <a:t>Spring &amp; Summer </a:t>
            </a:r>
            <a:br>
              <a:rPr lang="en-US" sz="4800" dirty="0">
                <a:latin typeface="Helvetica" pitchFamily="2" charset="0"/>
              </a:rPr>
            </a:br>
            <a:r>
              <a:rPr lang="en-US" sz="4800" dirty="0">
                <a:latin typeface="Helvetica" pitchFamily="2" charset="0"/>
              </a:rPr>
              <a:t>Seasonal Shopping</a:t>
            </a:r>
          </a:p>
        </p:txBody>
      </p:sp>
    </p:spTree>
    <p:extLst>
      <p:ext uri="{BB962C8B-B14F-4D97-AF65-F5344CB8AC3E}">
        <p14:creationId xmlns:p14="http://schemas.microsoft.com/office/powerpoint/2010/main" val="28809238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9D4AF81-DCAF-9149-A25D-ACEBCCB421DB}"/>
              </a:ext>
            </a:extLst>
          </p:cNvPr>
          <p:cNvSpPr txBox="1"/>
          <p:nvPr/>
        </p:nvSpPr>
        <p:spPr>
          <a:xfrm>
            <a:off x="177447" y="6160728"/>
            <a:ext cx="9250262"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i="0" u="sng" strike="noStrike" kern="1200" cap="none" spc="0" normalizeH="0" baseline="0" noProof="0" dirty="0">
                <a:ln>
                  <a:noFill/>
                </a:ln>
                <a:solidFill>
                  <a:schemeClr val="tx2"/>
                </a:solidFill>
                <a:effectLst/>
                <a:uLnTx/>
                <a:uFillTx/>
                <a:cs typeface="Arial" panose="020B0604020202020204" pitchFamily="34" charset="0"/>
              </a:rPr>
              <a:t>BASE: FINDS ADVERTISEMENTS USEFUL (N=783)</a:t>
            </a:r>
          </a:p>
          <a:p>
            <a:r>
              <a:rPr lang="en-US" sz="800" dirty="0">
                <a:solidFill>
                  <a:schemeClr val="tx2"/>
                </a:solidFill>
              </a:rPr>
              <a:t>Q9. Generally speaking, when you see advertisements in the following locations or outlets, do you find them useful when thinking about products to buy for upcoming Spring/Summer 2022 holidays and events such as Mother’s and Father’s Day, Weddings, and Graduations? Please select all that apply.</a:t>
            </a:r>
          </a:p>
        </p:txBody>
      </p:sp>
      <p:sp>
        <p:nvSpPr>
          <p:cNvPr id="17" name="TextBox 16">
            <a:extLst>
              <a:ext uri="{FF2B5EF4-FFF2-40B4-BE49-F238E27FC236}">
                <a16:creationId xmlns:a16="http://schemas.microsoft.com/office/drawing/2014/main" id="{98884EBB-86D8-4156-8466-C54B61AA83DF}"/>
              </a:ext>
            </a:extLst>
          </p:cNvPr>
          <p:cNvSpPr txBox="1"/>
          <p:nvPr/>
        </p:nvSpPr>
        <p:spPr>
          <a:xfrm>
            <a:off x="1359589" y="1631640"/>
            <a:ext cx="9472821" cy="1292662"/>
          </a:xfrm>
          <a:prstGeom prst="rect">
            <a:avLst/>
          </a:prstGeom>
          <a:noFill/>
        </p:spPr>
        <p:txBody>
          <a:bodyPr wrap="square" rtlCol="0">
            <a:spAutoFit/>
          </a:bodyPr>
          <a:lstStyle/>
          <a:p>
            <a:pPr algn="ctr"/>
            <a:r>
              <a:rPr lang="en-US" sz="1400" b="1" dirty="0"/>
              <a:t>When you see advertisements in the following locations or outlets, do you find them useful when thinking about products to buy for upcoming Spring/Summer 2022 holidays and events such as Mother’s and Father’s Day, Weddings, and Graduations? Please select all that apply.</a:t>
            </a:r>
          </a:p>
          <a:p>
            <a:pPr algn="ctr"/>
            <a:r>
              <a:rPr lang="en-US" sz="1200" b="1" i="1" dirty="0"/>
              <a:t>Among those who find advertisements useful</a:t>
            </a:r>
          </a:p>
          <a:p>
            <a:pPr algn="ctr"/>
            <a:endParaRPr lang="en-US" sz="1200" b="1" i="1" dirty="0"/>
          </a:p>
          <a:p>
            <a:pPr algn="ctr"/>
            <a:r>
              <a:rPr lang="en-US" sz="1200" b="1" i="1" dirty="0"/>
              <a:t>% OOH</a:t>
            </a:r>
          </a:p>
        </p:txBody>
      </p:sp>
      <p:sp>
        <p:nvSpPr>
          <p:cNvPr id="18" name="Text Placeholder 5">
            <a:extLst>
              <a:ext uri="{FF2B5EF4-FFF2-40B4-BE49-F238E27FC236}">
                <a16:creationId xmlns:a16="http://schemas.microsoft.com/office/drawing/2014/main" id="{2665839E-4C90-442C-817E-021A782E8A4E}"/>
              </a:ext>
            </a:extLst>
          </p:cNvPr>
          <p:cNvSpPr>
            <a:spLocks noGrp="1"/>
          </p:cNvSpPr>
          <p:nvPr>
            <p:ph type="body" sz="quarter" idx="11"/>
          </p:nvPr>
        </p:nvSpPr>
        <p:spPr>
          <a:xfrm>
            <a:off x="177447" y="265587"/>
            <a:ext cx="6096000" cy="252573"/>
          </a:xfrm>
        </p:spPr>
        <p:txBody>
          <a:bodyPr/>
          <a:lstStyle/>
          <a:p>
            <a:r>
              <a:rPr lang="en-US" b="1" dirty="0">
                <a:solidFill>
                  <a:schemeClr val="accent2"/>
                </a:solidFill>
              </a:rPr>
              <a:t>OAAA Q1 CONSUMER TRENDS FOR OOH</a:t>
            </a:r>
          </a:p>
        </p:txBody>
      </p:sp>
      <p:sp>
        <p:nvSpPr>
          <p:cNvPr id="25" name="Title 1">
            <a:extLst>
              <a:ext uri="{FF2B5EF4-FFF2-40B4-BE49-F238E27FC236}">
                <a16:creationId xmlns:a16="http://schemas.microsoft.com/office/drawing/2014/main" id="{CC87E680-7BA9-44F7-9E1F-7746341522AE}"/>
              </a:ext>
            </a:extLst>
          </p:cNvPr>
          <p:cNvSpPr>
            <a:spLocks noGrp="1"/>
          </p:cNvSpPr>
          <p:nvPr>
            <p:ph type="title"/>
          </p:nvPr>
        </p:nvSpPr>
        <p:spPr>
          <a:xfrm>
            <a:off x="177448" y="518161"/>
            <a:ext cx="12411210" cy="361169"/>
          </a:xfrm>
        </p:spPr>
        <p:txBody>
          <a:bodyPr/>
          <a:lstStyle/>
          <a:p>
            <a:r>
              <a:rPr lang="en-US" b="1" dirty="0">
                <a:latin typeface="+mj-lt"/>
              </a:rPr>
              <a:t>Two-Thirds of Urban 1M+ Millennials Find OOH Ads Useful for Special Occasions</a:t>
            </a:r>
          </a:p>
        </p:txBody>
      </p:sp>
      <p:sp>
        <p:nvSpPr>
          <p:cNvPr id="3" name="TextBox 2">
            <a:extLst>
              <a:ext uri="{FF2B5EF4-FFF2-40B4-BE49-F238E27FC236}">
                <a16:creationId xmlns:a16="http://schemas.microsoft.com/office/drawing/2014/main" id="{36FA5827-5C6D-3D40-90A9-181A3C2DD9A5}"/>
              </a:ext>
            </a:extLst>
          </p:cNvPr>
          <p:cNvSpPr txBox="1"/>
          <p:nvPr/>
        </p:nvSpPr>
        <p:spPr>
          <a:xfrm>
            <a:off x="9491241" y="5127585"/>
            <a:ext cx="184731" cy="369332"/>
          </a:xfrm>
          <a:prstGeom prst="rect">
            <a:avLst/>
          </a:prstGeom>
          <a:noFill/>
        </p:spPr>
        <p:txBody>
          <a:bodyPr wrap="none" rtlCol="0">
            <a:spAutoFit/>
          </a:bodyPr>
          <a:lstStyle/>
          <a:p>
            <a:endParaRPr lang="en-US"/>
          </a:p>
        </p:txBody>
      </p:sp>
      <p:graphicFrame>
        <p:nvGraphicFramePr>
          <p:cNvPr id="16" name="Chart 15">
            <a:extLst>
              <a:ext uri="{FF2B5EF4-FFF2-40B4-BE49-F238E27FC236}">
                <a16:creationId xmlns:a16="http://schemas.microsoft.com/office/drawing/2014/main" id="{5C8EC406-3F6A-1445-8EFD-D9858FC01858}"/>
              </a:ext>
            </a:extLst>
          </p:cNvPr>
          <p:cNvGraphicFramePr/>
          <p:nvPr>
            <p:extLst>
              <p:ext uri="{D42A27DB-BD31-4B8C-83A1-F6EECF244321}">
                <p14:modId xmlns:p14="http://schemas.microsoft.com/office/powerpoint/2010/main" val="364271228"/>
              </p:ext>
            </p:extLst>
          </p:nvPr>
        </p:nvGraphicFramePr>
        <p:xfrm>
          <a:off x="450351" y="2277971"/>
          <a:ext cx="11291298" cy="36743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53353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98884EBB-86D8-4156-8466-C54B61AA83DF}"/>
              </a:ext>
            </a:extLst>
          </p:cNvPr>
          <p:cNvSpPr txBox="1"/>
          <p:nvPr/>
        </p:nvSpPr>
        <p:spPr>
          <a:xfrm>
            <a:off x="1035395" y="1487188"/>
            <a:ext cx="10121210" cy="523220"/>
          </a:xfrm>
          <a:prstGeom prst="rect">
            <a:avLst/>
          </a:prstGeom>
          <a:noFill/>
        </p:spPr>
        <p:txBody>
          <a:bodyPr wrap="square" rtlCol="0">
            <a:spAutoFit/>
          </a:bodyPr>
          <a:lstStyle/>
          <a:p>
            <a:pPr algn="ctr"/>
            <a:r>
              <a:rPr lang="en-US" sz="1400" b="1" dirty="0"/>
              <a:t>When considering purchases for each of the following holidays or events, how much will billboard, outdoor video screen, poster, signage and other outdoor ads influence your purchasing decisions?</a:t>
            </a:r>
          </a:p>
        </p:txBody>
      </p:sp>
      <p:sp>
        <p:nvSpPr>
          <p:cNvPr id="18" name="Text Placeholder 5">
            <a:extLst>
              <a:ext uri="{FF2B5EF4-FFF2-40B4-BE49-F238E27FC236}">
                <a16:creationId xmlns:a16="http://schemas.microsoft.com/office/drawing/2014/main" id="{2665839E-4C90-442C-817E-021A782E8A4E}"/>
              </a:ext>
            </a:extLst>
          </p:cNvPr>
          <p:cNvSpPr>
            <a:spLocks noGrp="1"/>
          </p:cNvSpPr>
          <p:nvPr>
            <p:ph type="body" sz="quarter" idx="11"/>
          </p:nvPr>
        </p:nvSpPr>
        <p:spPr>
          <a:xfrm>
            <a:off x="177447" y="265587"/>
            <a:ext cx="6096000" cy="252573"/>
          </a:xfrm>
        </p:spPr>
        <p:txBody>
          <a:bodyPr/>
          <a:lstStyle/>
          <a:p>
            <a:r>
              <a:rPr lang="en-US" b="1" dirty="0">
                <a:solidFill>
                  <a:schemeClr val="accent2"/>
                </a:solidFill>
              </a:rPr>
              <a:t>OAAA Q1 CONSUMER TRENDS FOR OOH</a:t>
            </a:r>
          </a:p>
        </p:txBody>
      </p:sp>
      <p:sp>
        <p:nvSpPr>
          <p:cNvPr id="25" name="Title 1">
            <a:extLst>
              <a:ext uri="{FF2B5EF4-FFF2-40B4-BE49-F238E27FC236}">
                <a16:creationId xmlns:a16="http://schemas.microsoft.com/office/drawing/2014/main" id="{CC87E680-7BA9-44F7-9E1F-7746341522AE}"/>
              </a:ext>
            </a:extLst>
          </p:cNvPr>
          <p:cNvSpPr>
            <a:spLocks noGrp="1"/>
          </p:cNvSpPr>
          <p:nvPr>
            <p:ph type="title"/>
          </p:nvPr>
        </p:nvSpPr>
        <p:spPr>
          <a:xfrm>
            <a:off x="177448" y="518161"/>
            <a:ext cx="12411210" cy="361169"/>
          </a:xfrm>
        </p:spPr>
        <p:txBody>
          <a:bodyPr/>
          <a:lstStyle/>
          <a:p>
            <a:r>
              <a:rPr lang="en-US" b="1" dirty="0">
                <a:latin typeface="+mj-lt"/>
              </a:rPr>
              <a:t>OOH Most Influences Special Occasion Buys for Young Consumers, Urbanites</a:t>
            </a:r>
          </a:p>
        </p:txBody>
      </p:sp>
      <p:sp>
        <p:nvSpPr>
          <p:cNvPr id="37" name="TextBox 36">
            <a:extLst>
              <a:ext uri="{FF2B5EF4-FFF2-40B4-BE49-F238E27FC236}">
                <a16:creationId xmlns:a16="http://schemas.microsoft.com/office/drawing/2014/main" id="{05B6167E-792D-6B40-81DB-3E4415DF80B5}"/>
              </a:ext>
            </a:extLst>
          </p:cNvPr>
          <p:cNvSpPr txBox="1"/>
          <p:nvPr/>
        </p:nvSpPr>
        <p:spPr>
          <a:xfrm>
            <a:off x="177446" y="6160728"/>
            <a:ext cx="9870679"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800" i="0" u="none" strike="noStrike" kern="1200" cap="none" spc="0" normalizeH="0" baseline="0" noProof="0" dirty="0">
              <a:ln>
                <a:noFill/>
              </a:ln>
              <a:solidFill>
                <a:schemeClr val="tx2"/>
              </a:solidFill>
              <a:effectLst/>
              <a:uLnTx/>
              <a:uFillTx/>
              <a:cs typeface="Arial" panose="020B0604020202020204" pitchFamily="34" charset="0"/>
            </a:endParaRPr>
          </a:p>
          <a:p>
            <a:pPr lvl="0" defTabSz="914377">
              <a:defRPr/>
            </a:pPr>
            <a:r>
              <a:rPr lang="en-US" sz="800" u="sng" dirty="0">
                <a:solidFill>
                  <a:schemeClr val="tx2"/>
                </a:solidFill>
                <a:cs typeface="Arial" panose="020B0604020202020204" pitchFamily="34" charset="0"/>
              </a:rPr>
              <a:t>BASE: GENERAL PUBLIC (N=1000)</a:t>
            </a:r>
          </a:p>
          <a:p>
            <a:r>
              <a:rPr lang="en-US" sz="800" dirty="0">
                <a:solidFill>
                  <a:schemeClr val="tx2"/>
                </a:solidFill>
              </a:rPr>
              <a:t>Q13: When considering purchases for each of the following holidays or events, how much will billboard, outdoor video screen, poster, signage and other outdoor ads influence your purchasing decisions?</a:t>
            </a:r>
          </a:p>
        </p:txBody>
      </p:sp>
      <p:graphicFrame>
        <p:nvGraphicFramePr>
          <p:cNvPr id="38" name="Chart 37">
            <a:extLst>
              <a:ext uri="{FF2B5EF4-FFF2-40B4-BE49-F238E27FC236}">
                <a16:creationId xmlns:a16="http://schemas.microsoft.com/office/drawing/2014/main" id="{25348525-5DC5-9240-8E01-E0AF74F9666F}"/>
              </a:ext>
            </a:extLst>
          </p:cNvPr>
          <p:cNvGraphicFramePr/>
          <p:nvPr>
            <p:extLst>
              <p:ext uri="{D42A27DB-BD31-4B8C-83A1-F6EECF244321}">
                <p14:modId xmlns:p14="http://schemas.microsoft.com/office/powerpoint/2010/main" val="572971619"/>
              </p:ext>
            </p:extLst>
          </p:nvPr>
        </p:nvGraphicFramePr>
        <p:xfrm>
          <a:off x="680412" y="2172060"/>
          <a:ext cx="10847192" cy="382701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8AD4D410-E112-D144-A4B2-20746C797195}"/>
              </a:ext>
            </a:extLst>
          </p:cNvPr>
          <p:cNvSpPr txBox="1"/>
          <p:nvPr/>
        </p:nvSpPr>
        <p:spPr>
          <a:xfrm>
            <a:off x="4001179" y="2618266"/>
            <a:ext cx="1315092" cy="600164"/>
          </a:xfrm>
          <a:prstGeom prst="rect">
            <a:avLst/>
          </a:prstGeom>
          <a:noFill/>
        </p:spPr>
        <p:txBody>
          <a:bodyPr wrap="square" rtlCol="0">
            <a:spAutoFit/>
          </a:bodyPr>
          <a:lstStyle/>
          <a:p>
            <a:r>
              <a:rPr lang="en-US" sz="1100" b="1" dirty="0">
                <a:solidFill>
                  <a:schemeClr val="accent4"/>
                </a:solidFill>
              </a:rPr>
              <a:t>61% </a:t>
            </a:r>
            <a:r>
              <a:rPr lang="en-US" sz="1100" b="1" dirty="0"/>
              <a:t>Gen Z</a:t>
            </a:r>
          </a:p>
          <a:p>
            <a:r>
              <a:rPr lang="en-US" sz="1100" b="1" dirty="0">
                <a:solidFill>
                  <a:schemeClr val="accent4"/>
                </a:solidFill>
              </a:rPr>
              <a:t>60% </a:t>
            </a:r>
            <a:r>
              <a:rPr lang="en-US" sz="1100" b="1" dirty="0"/>
              <a:t>Urban 1M+</a:t>
            </a:r>
          </a:p>
          <a:p>
            <a:r>
              <a:rPr lang="en-US" sz="1100" b="1" dirty="0">
                <a:solidFill>
                  <a:schemeClr val="accent4"/>
                </a:solidFill>
              </a:rPr>
              <a:t>58% </a:t>
            </a:r>
            <a:r>
              <a:rPr lang="en-US" sz="1100" b="1" dirty="0"/>
              <a:t>Millennial</a:t>
            </a:r>
          </a:p>
        </p:txBody>
      </p:sp>
      <p:sp>
        <p:nvSpPr>
          <p:cNvPr id="9" name="TextBox 8">
            <a:extLst>
              <a:ext uri="{FF2B5EF4-FFF2-40B4-BE49-F238E27FC236}">
                <a16:creationId xmlns:a16="http://schemas.microsoft.com/office/drawing/2014/main" id="{E935576D-D553-1A46-8E8F-0C898D3E9CC6}"/>
              </a:ext>
            </a:extLst>
          </p:cNvPr>
          <p:cNvSpPr txBox="1"/>
          <p:nvPr/>
        </p:nvSpPr>
        <p:spPr>
          <a:xfrm>
            <a:off x="10829978" y="2618266"/>
            <a:ext cx="1315092" cy="430887"/>
          </a:xfrm>
          <a:prstGeom prst="rect">
            <a:avLst/>
          </a:prstGeom>
          <a:noFill/>
        </p:spPr>
        <p:txBody>
          <a:bodyPr wrap="square" rtlCol="0">
            <a:spAutoFit/>
          </a:bodyPr>
          <a:lstStyle/>
          <a:p>
            <a:r>
              <a:rPr lang="en-US" sz="1100" b="1" dirty="0">
                <a:solidFill>
                  <a:schemeClr val="accent4"/>
                </a:solidFill>
              </a:rPr>
              <a:t>50% </a:t>
            </a:r>
            <a:r>
              <a:rPr lang="en-US" sz="1100" b="1" dirty="0"/>
              <a:t>Urban 1M+</a:t>
            </a:r>
          </a:p>
          <a:p>
            <a:r>
              <a:rPr lang="en-US" sz="1100" b="1" dirty="0">
                <a:solidFill>
                  <a:schemeClr val="accent4"/>
                </a:solidFill>
              </a:rPr>
              <a:t>49% </a:t>
            </a:r>
            <a:r>
              <a:rPr lang="en-US" sz="1100" b="1" dirty="0"/>
              <a:t>Gen Z</a:t>
            </a:r>
          </a:p>
        </p:txBody>
      </p:sp>
      <p:sp>
        <p:nvSpPr>
          <p:cNvPr id="10" name="TextBox 9">
            <a:extLst>
              <a:ext uri="{FF2B5EF4-FFF2-40B4-BE49-F238E27FC236}">
                <a16:creationId xmlns:a16="http://schemas.microsoft.com/office/drawing/2014/main" id="{42519396-1F8D-6342-B2DA-E38A93CDAA04}"/>
              </a:ext>
            </a:extLst>
          </p:cNvPr>
          <p:cNvSpPr txBox="1"/>
          <p:nvPr/>
        </p:nvSpPr>
        <p:spPr>
          <a:xfrm>
            <a:off x="6273447" y="2618265"/>
            <a:ext cx="1315092" cy="430887"/>
          </a:xfrm>
          <a:prstGeom prst="rect">
            <a:avLst/>
          </a:prstGeom>
          <a:noFill/>
        </p:spPr>
        <p:txBody>
          <a:bodyPr wrap="square" rtlCol="0">
            <a:spAutoFit/>
          </a:bodyPr>
          <a:lstStyle/>
          <a:p>
            <a:r>
              <a:rPr lang="en-US" sz="1100" b="1" dirty="0">
                <a:solidFill>
                  <a:schemeClr val="accent4"/>
                </a:solidFill>
              </a:rPr>
              <a:t>54% </a:t>
            </a:r>
            <a:r>
              <a:rPr lang="en-US" sz="1100" b="1" dirty="0"/>
              <a:t>Urban 1M+</a:t>
            </a:r>
          </a:p>
          <a:p>
            <a:r>
              <a:rPr lang="en-US" sz="1100" b="1" dirty="0">
                <a:solidFill>
                  <a:schemeClr val="accent4"/>
                </a:solidFill>
              </a:rPr>
              <a:t>46% </a:t>
            </a:r>
            <a:r>
              <a:rPr lang="en-US" sz="1100" b="1" dirty="0"/>
              <a:t>Gen Z</a:t>
            </a:r>
          </a:p>
        </p:txBody>
      </p:sp>
      <p:sp>
        <p:nvSpPr>
          <p:cNvPr id="11" name="TextBox 10">
            <a:extLst>
              <a:ext uri="{FF2B5EF4-FFF2-40B4-BE49-F238E27FC236}">
                <a16:creationId xmlns:a16="http://schemas.microsoft.com/office/drawing/2014/main" id="{E8254CE6-5EFB-3845-907F-CA08341442F0}"/>
              </a:ext>
            </a:extLst>
          </p:cNvPr>
          <p:cNvSpPr txBox="1"/>
          <p:nvPr/>
        </p:nvSpPr>
        <p:spPr>
          <a:xfrm>
            <a:off x="8545715" y="2618265"/>
            <a:ext cx="1315092" cy="600164"/>
          </a:xfrm>
          <a:prstGeom prst="rect">
            <a:avLst/>
          </a:prstGeom>
          <a:noFill/>
        </p:spPr>
        <p:txBody>
          <a:bodyPr wrap="square" rtlCol="0">
            <a:spAutoFit/>
          </a:bodyPr>
          <a:lstStyle/>
          <a:p>
            <a:r>
              <a:rPr lang="en-US" sz="1100" b="1" dirty="0">
                <a:solidFill>
                  <a:schemeClr val="accent4"/>
                </a:solidFill>
              </a:rPr>
              <a:t>58% </a:t>
            </a:r>
            <a:r>
              <a:rPr lang="en-US" sz="1100" b="1" dirty="0"/>
              <a:t>Urban 1M+</a:t>
            </a:r>
          </a:p>
          <a:p>
            <a:r>
              <a:rPr lang="en-US" sz="1100" b="1" dirty="0">
                <a:solidFill>
                  <a:schemeClr val="accent4"/>
                </a:solidFill>
              </a:rPr>
              <a:t>51% </a:t>
            </a:r>
            <a:r>
              <a:rPr lang="en-US" sz="1100" b="1" dirty="0"/>
              <a:t>Gen Z</a:t>
            </a:r>
          </a:p>
          <a:p>
            <a:r>
              <a:rPr lang="en-US" sz="1100" b="1" dirty="0">
                <a:solidFill>
                  <a:schemeClr val="accent4"/>
                </a:solidFill>
              </a:rPr>
              <a:t>47% </a:t>
            </a:r>
            <a:r>
              <a:rPr lang="en-US" sz="1100" b="1" dirty="0"/>
              <a:t>Millennial</a:t>
            </a:r>
          </a:p>
        </p:txBody>
      </p:sp>
    </p:spTree>
    <p:extLst>
      <p:ext uri="{BB962C8B-B14F-4D97-AF65-F5344CB8AC3E}">
        <p14:creationId xmlns:p14="http://schemas.microsoft.com/office/powerpoint/2010/main" val="39168677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9D4AF81-DCAF-9149-A25D-ACEBCCB421DB}"/>
              </a:ext>
            </a:extLst>
          </p:cNvPr>
          <p:cNvSpPr txBox="1"/>
          <p:nvPr/>
        </p:nvSpPr>
        <p:spPr>
          <a:xfrm>
            <a:off x="177447" y="6160728"/>
            <a:ext cx="9250262"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i="0" u="sng" strike="noStrike" kern="1200" cap="none" spc="0" normalizeH="0" baseline="0" noProof="0" dirty="0">
                <a:ln>
                  <a:noFill/>
                </a:ln>
                <a:solidFill>
                  <a:schemeClr val="tx2"/>
                </a:solidFill>
                <a:effectLst/>
                <a:uLnTx/>
                <a:uFillTx/>
                <a:cs typeface="Arial" panose="020B0604020202020204" pitchFamily="34" charset="0"/>
              </a:rPr>
              <a:t>BASE: GENERAL PUBLIC (N=1000)</a:t>
            </a:r>
          </a:p>
          <a:p>
            <a:r>
              <a:rPr lang="en-US" sz="800" dirty="0">
                <a:solidFill>
                  <a:schemeClr val="tx2"/>
                </a:solidFill>
              </a:rPr>
              <a:t>Q10. Thinking ahead to these holidays and events in Spring/Summer 2022: Mother’s and Father’s Day, Weddings, and Graduations; what purchases do you plan to make for each? Please select your top three most likely choices.</a:t>
            </a:r>
          </a:p>
        </p:txBody>
      </p:sp>
      <p:sp>
        <p:nvSpPr>
          <p:cNvPr id="17" name="TextBox 16">
            <a:extLst>
              <a:ext uri="{FF2B5EF4-FFF2-40B4-BE49-F238E27FC236}">
                <a16:creationId xmlns:a16="http://schemas.microsoft.com/office/drawing/2014/main" id="{98884EBB-86D8-4156-8466-C54B61AA83DF}"/>
              </a:ext>
            </a:extLst>
          </p:cNvPr>
          <p:cNvSpPr txBox="1"/>
          <p:nvPr/>
        </p:nvSpPr>
        <p:spPr>
          <a:xfrm>
            <a:off x="1035395" y="1487188"/>
            <a:ext cx="10121210" cy="523220"/>
          </a:xfrm>
          <a:prstGeom prst="rect">
            <a:avLst/>
          </a:prstGeom>
          <a:noFill/>
        </p:spPr>
        <p:txBody>
          <a:bodyPr wrap="square" rtlCol="0">
            <a:spAutoFit/>
          </a:bodyPr>
          <a:lstStyle/>
          <a:p>
            <a:pPr algn="ctr"/>
            <a:r>
              <a:rPr lang="en-US" sz="1400" b="1" dirty="0"/>
              <a:t>Thinking ahead to these holidays and events in Spring/Summer 2022, what purchases do you plan to make for each? Please select your top three most likely choices.</a:t>
            </a:r>
          </a:p>
        </p:txBody>
      </p:sp>
      <p:sp>
        <p:nvSpPr>
          <p:cNvPr id="18" name="Text Placeholder 5">
            <a:extLst>
              <a:ext uri="{FF2B5EF4-FFF2-40B4-BE49-F238E27FC236}">
                <a16:creationId xmlns:a16="http://schemas.microsoft.com/office/drawing/2014/main" id="{2665839E-4C90-442C-817E-021A782E8A4E}"/>
              </a:ext>
            </a:extLst>
          </p:cNvPr>
          <p:cNvSpPr>
            <a:spLocks noGrp="1"/>
          </p:cNvSpPr>
          <p:nvPr>
            <p:ph type="body" sz="quarter" idx="11"/>
          </p:nvPr>
        </p:nvSpPr>
        <p:spPr>
          <a:xfrm>
            <a:off x="177447" y="265587"/>
            <a:ext cx="6096000" cy="252573"/>
          </a:xfrm>
        </p:spPr>
        <p:txBody>
          <a:bodyPr/>
          <a:lstStyle/>
          <a:p>
            <a:r>
              <a:rPr lang="en-US" b="1" dirty="0">
                <a:solidFill>
                  <a:schemeClr val="accent2"/>
                </a:solidFill>
              </a:rPr>
              <a:t>OAAA Q1 CONSUMER TRENDS FOR OOH</a:t>
            </a:r>
          </a:p>
        </p:txBody>
      </p:sp>
      <p:sp>
        <p:nvSpPr>
          <p:cNvPr id="25" name="Title 1">
            <a:extLst>
              <a:ext uri="{FF2B5EF4-FFF2-40B4-BE49-F238E27FC236}">
                <a16:creationId xmlns:a16="http://schemas.microsoft.com/office/drawing/2014/main" id="{CC87E680-7BA9-44F7-9E1F-7746341522AE}"/>
              </a:ext>
            </a:extLst>
          </p:cNvPr>
          <p:cNvSpPr>
            <a:spLocks noGrp="1"/>
          </p:cNvSpPr>
          <p:nvPr>
            <p:ph type="title"/>
          </p:nvPr>
        </p:nvSpPr>
        <p:spPr>
          <a:xfrm>
            <a:off x="177448" y="518161"/>
            <a:ext cx="12411210" cy="361169"/>
          </a:xfrm>
        </p:spPr>
        <p:txBody>
          <a:bodyPr/>
          <a:lstStyle/>
          <a:p>
            <a:r>
              <a:rPr lang="en-US" b="1" dirty="0">
                <a:latin typeface="+mj-lt"/>
              </a:rPr>
              <a:t>Flowers, Gift Cards, and Tools Are Most Popular for Mother’s and Father’s Day </a:t>
            </a:r>
          </a:p>
        </p:txBody>
      </p:sp>
      <p:sp>
        <p:nvSpPr>
          <p:cNvPr id="3" name="TextBox 2">
            <a:extLst>
              <a:ext uri="{FF2B5EF4-FFF2-40B4-BE49-F238E27FC236}">
                <a16:creationId xmlns:a16="http://schemas.microsoft.com/office/drawing/2014/main" id="{36FA5827-5C6D-3D40-90A9-181A3C2DD9A5}"/>
              </a:ext>
            </a:extLst>
          </p:cNvPr>
          <p:cNvSpPr txBox="1"/>
          <p:nvPr/>
        </p:nvSpPr>
        <p:spPr>
          <a:xfrm>
            <a:off x="9206431" y="5127585"/>
            <a:ext cx="184731" cy="369332"/>
          </a:xfrm>
          <a:prstGeom prst="rect">
            <a:avLst/>
          </a:prstGeom>
          <a:noFill/>
        </p:spPr>
        <p:txBody>
          <a:bodyPr wrap="none" rtlCol="0">
            <a:spAutoFit/>
          </a:bodyPr>
          <a:lstStyle/>
          <a:p>
            <a:endParaRPr lang="en-US"/>
          </a:p>
        </p:txBody>
      </p:sp>
      <p:graphicFrame>
        <p:nvGraphicFramePr>
          <p:cNvPr id="8" name="Chart 7">
            <a:extLst>
              <a:ext uri="{FF2B5EF4-FFF2-40B4-BE49-F238E27FC236}">
                <a16:creationId xmlns:a16="http://schemas.microsoft.com/office/drawing/2014/main" id="{811F575C-78BA-0846-BE71-E95E37EF93A8}"/>
              </a:ext>
            </a:extLst>
          </p:cNvPr>
          <p:cNvGraphicFramePr/>
          <p:nvPr>
            <p:extLst>
              <p:ext uri="{D42A27DB-BD31-4B8C-83A1-F6EECF244321}">
                <p14:modId xmlns:p14="http://schemas.microsoft.com/office/powerpoint/2010/main" val="2463837756"/>
              </p:ext>
            </p:extLst>
          </p:nvPr>
        </p:nvGraphicFramePr>
        <p:xfrm>
          <a:off x="2752" y="2436917"/>
          <a:ext cx="5875770" cy="367438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E53250D4-EFC1-3749-A29D-60396172A490}"/>
              </a:ext>
            </a:extLst>
          </p:cNvPr>
          <p:cNvSpPr txBox="1"/>
          <p:nvPr/>
        </p:nvSpPr>
        <p:spPr>
          <a:xfrm>
            <a:off x="2134652" y="2117243"/>
            <a:ext cx="2049793" cy="307777"/>
          </a:xfrm>
          <a:prstGeom prst="rect">
            <a:avLst/>
          </a:prstGeom>
          <a:noFill/>
        </p:spPr>
        <p:txBody>
          <a:bodyPr wrap="square" rtlCol="0">
            <a:spAutoFit/>
          </a:bodyPr>
          <a:lstStyle/>
          <a:p>
            <a:pPr algn="ctr"/>
            <a:r>
              <a:rPr lang="en-US" sz="1400" b="1" u="sng" dirty="0"/>
              <a:t>Mother’s Day</a:t>
            </a:r>
          </a:p>
        </p:txBody>
      </p:sp>
      <p:graphicFrame>
        <p:nvGraphicFramePr>
          <p:cNvPr id="10" name="Chart 9">
            <a:extLst>
              <a:ext uri="{FF2B5EF4-FFF2-40B4-BE49-F238E27FC236}">
                <a16:creationId xmlns:a16="http://schemas.microsoft.com/office/drawing/2014/main" id="{79FBAC6D-1B45-B148-A286-6E8FCDD023D5}"/>
              </a:ext>
            </a:extLst>
          </p:cNvPr>
          <p:cNvGraphicFramePr/>
          <p:nvPr>
            <p:extLst>
              <p:ext uri="{D42A27DB-BD31-4B8C-83A1-F6EECF244321}">
                <p14:modId xmlns:p14="http://schemas.microsoft.com/office/powerpoint/2010/main" val="3529723508"/>
              </p:ext>
            </p:extLst>
          </p:nvPr>
        </p:nvGraphicFramePr>
        <p:xfrm>
          <a:off x="5288087" y="2436917"/>
          <a:ext cx="6331541" cy="3674383"/>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A691BB38-F59E-E74C-8EA7-5E8608E7532F}"/>
              </a:ext>
            </a:extLst>
          </p:cNvPr>
          <p:cNvSpPr txBox="1"/>
          <p:nvPr/>
        </p:nvSpPr>
        <p:spPr>
          <a:xfrm>
            <a:off x="7665690" y="2117243"/>
            <a:ext cx="2049793" cy="307777"/>
          </a:xfrm>
          <a:prstGeom prst="rect">
            <a:avLst/>
          </a:prstGeom>
          <a:noFill/>
        </p:spPr>
        <p:txBody>
          <a:bodyPr wrap="square" rtlCol="0">
            <a:spAutoFit/>
          </a:bodyPr>
          <a:lstStyle/>
          <a:p>
            <a:pPr algn="ctr"/>
            <a:r>
              <a:rPr lang="en-US" sz="1400" b="1" u="sng" dirty="0"/>
              <a:t>Father’s Day</a:t>
            </a:r>
          </a:p>
        </p:txBody>
      </p:sp>
      <p:grpSp>
        <p:nvGrpSpPr>
          <p:cNvPr id="13" name="Group 12">
            <a:extLst>
              <a:ext uri="{FF2B5EF4-FFF2-40B4-BE49-F238E27FC236}">
                <a16:creationId xmlns:a16="http://schemas.microsoft.com/office/drawing/2014/main" id="{0EF4D59F-771E-9244-BBAA-323201E1C0C8}"/>
              </a:ext>
            </a:extLst>
          </p:cNvPr>
          <p:cNvGrpSpPr/>
          <p:nvPr/>
        </p:nvGrpSpPr>
        <p:grpSpPr>
          <a:xfrm>
            <a:off x="4377734" y="2424560"/>
            <a:ext cx="2187172" cy="261610"/>
            <a:chOff x="9738317" y="3110549"/>
            <a:chExt cx="2187172" cy="261610"/>
          </a:xfrm>
        </p:grpSpPr>
        <p:cxnSp>
          <p:nvCxnSpPr>
            <p:cNvPr id="14" name="Straight Arrow Connector 13">
              <a:extLst>
                <a:ext uri="{FF2B5EF4-FFF2-40B4-BE49-F238E27FC236}">
                  <a16:creationId xmlns:a16="http://schemas.microsoft.com/office/drawing/2014/main" id="{310116BC-E03E-3F4F-8426-39D9F012ECFC}"/>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F0EA24AA-B26A-C146-820C-E8A1B1A1C3EB}"/>
                </a:ext>
              </a:extLst>
            </p:cNvPr>
            <p:cNvSpPr txBox="1"/>
            <p:nvPr/>
          </p:nvSpPr>
          <p:spPr>
            <a:xfrm>
              <a:off x="10151918" y="3110549"/>
              <a:ext cx="1773571" cy="261610"/>
            </a:xfrm>
            <a:prstGeom prst="rect">
              <a:avLst/>
            </a:prstGeom>
            <a:noFill/>
          </p:spPr>
          <p:txBody>
            <a:bodyPr wrap="square" rtlCol="0">
              <a:spAutoFit/>
            </a:bodyPr>
            <a:lstStyle/>
            <a:p>
              <a:r>
                <a:rPr lang="en-US" sz="1100" b="1" dirty="0">
                  <a:solidFill>
                    <a:schemeClr val="accent2"/>
                  </a:solidFill>
                </a:rPr>
                <a:t>40% </a:t>
              </a:r>
              <a:r>
                <a:rPr lang="en-US" sz="1100" b="1" dirty="0"/>
                <a:t>Millennial Men</a:t>
              </a:r>
            </a:p>
          </p:txBody>
        </p:sp>
      </p:grpSp>
      <p:grpSp>
        <p:nvGrpSpPr>
          <p:cNvPr id="16" name="Group 15">
            <a:extLst>
              <a:ext uri="{FF2B5EF4-FFF2-40B4-BE49-F238E27FC236}">
                <a16:creationId xmlns:a16="http://schemas.microsoft.com/office/drawing/2014/main" id="{705600C7-2A7A-8843-981E-08D23EF98078}"/>
              </a:ext>
            </a:extLst>
          </p:cNvPr>
          <p:cNvGrpSpPr/>
          <p:nvPr/>
        </p:nvGrpSpPr>
        <p:grpSpPr>
          <a:xfrm>
            <a:off x="3946125" y="3282320"/>
            <a:ext cx="2187172" cy="261610"/>
            <a:chOff x="9738317" y="3110549"/>
            <a:chExt cx="2187172" cy="261610"/>
          </a:xfrm>
        </p:grpSpPr>
        <p:cxnSp>
          <p:nvCxnSpPr>
            <p:cNvPr id="19" name="Straight Arrow Connector 18">
              <a:extLst>
                <a:ext uri="{FF2B5EF4-FFF2-40B4-BE49-F238E27FC236}">
                  <a16:creationId xmlns:a16="http://schemas.microsoft.com/office/drawing/2014/main" id="{08B43B39-C717-214F-BEE7-C32D5596B74E}"/>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AF82A728-8B0C-6947-B04D-34124FE8BA91}"/>
                </a:ext>
              </a:extLst>
            </p:cNvPr>
            <p:cNvSpPr txBox="1"/>
            <p:nvPr/>
          </p:nvSpPr>
          <p:spPr>
            <a:xfrm>
              <a:off x="10151918" y="3110549"/>
              <a:ext cx="1773571" cy="261610"/>
            </a:xfrm>
            <a:prstGeom prst="rect">
              <a:avLst/>
            </a:prstGeom>
            <a:noFill/>
          </p:spPr>
          <p:txBody>
            <a:bodyPr wrap="square" rtlCol="0">
              <a:spAutoFit/>
            </a:bodyPr>
            <a:lstStyle/>
            <a:p>
              <a:r>
                <a:rPr lang="en-US" sz="1100" b="1" dirty="0">
                  <a:solidFill>
                    <a:schemeClr val="accent2"/>
                  </a:solidFill>
                </a:rPr>
                <a:t>29% </a:t>
              </a:r>
              <a:r>
                <a:rPr lang="en-US" sz="1100" b="1" dirty="0"/>
                <a:t>Gen Z</a:t>
              </a:r>
            </a:p>
          </p:txBody>
        </p:sp>
      </p:grpSp>
      <p:grpSp>
        <p:nvGrpSpPr>
          <p:cNvPr id="21" name="Group 20">
            <a:extLst>
              <a:ext uri="{FF2B5EF4-FFF2-40B4-BE49-F238E27FC236}">
                <a16:creationId xmlns:a16="http://schemas.microsoft.com/office/drawing/2014/main" id="{85EF338E-E6AA-354F-85FD-40017FB6070F}"/>
              </a:ext>
            </a:extLst>
          </p:cNvPr>
          <p:cNvGrpSpPr/>
          <p:nvPr/>
        </p:nvGrpSpPr>
        <p:grpSpPr>
          <a:xfrm>
            <a:off x="3818738" y="4112952"/>
            <a:ext cx="2187172" cy="261610"/>
            <a:chOff x="9738317" y="3110549"/>
            <a:chExt cx="2187172" cy="261610"/>
          </a:xfrm>
        </p:grpSpPr>
        <p:cxnSp>
          <p:nvCxnSpPr>
            <p:cNvPr id="22" name="Straight Arrow Connector 21">
              <a:extLst>
                <a:ext uri="{FF2B5EF4-FFF2-40B4-BE49-F238E27FC236}">
                  <a16:creationId xmlns:a16="http://schemas.microsoft.com/office/drawing/2014/main" id="{FC297291-02E5-2344-8368-F70260371846}"/>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525CDF69-323D-DF4C-89F4-5E5FB15DBDE3}"/>
                </a:ext>
              </a:extLst>
            </p:cNvPr>
            <p:cNvSpPr txBox="1"/>
            <p:nvPr/>
          </p:nvSpPr>
          <p:spPr>
            <a:xfrm>
              <a:off x="10151918" y="3110549"/>
              <a:ext cx="1773571" cy="261610"/>
            </a:xfrm>
            <a:prstGeom prst="rect">
              <a:avLst/>
            </a:prstGeom>
            <a:noFill/>
          </p:spPr>
          <p:txBody>
            <a:bodyPr wrap="square" rtlCol="0">
              <a:spAutoFit/>
            </a:bodyPr>
            <a:lstStyle/>
            <a:p>
              <a:r>
                <a:rPr lang="en-US" sz="1100" b="1" dirty="0">
                  <a:solidFill>
                    <a:schemeClr val="accent2"/>
                  </a:solidFill>
                </a:rPr>
                <a:t>17% </a:t>
              </a:r>
              <a:r>
                <a:rPr lang="en-US" sz="1100" b="1" dirty="0"/>
                <a:t>Millennial</a:t>
              </a:r>
            </a:p>
          </p:txBody>
        </p:sp>
      </p:grpSp>
      <p:grpSp>
        <p:nvGrpSpPr>
          <p:cNvPr id="24" name="Group 23">
            <a:extLst>
              <a:ext uri="{FF2B5EF4-FFF2-40B4-BE49-F238E27FC236}">
                <a16:creationId xmlns:a16="http://schemas.microsoft.com/office/drawing/2014/main" id="{7BD81A1D-6973-114B-9B3C-124F27C6236F}"/>
              </a:ext>
            </a:extLst>
          </p:cNvPr>
          <p:cNvGrpSpPr/>
          <p:nvPr/>
        </p:nvGrpSpPr>
        <p:grpSpPr>
          <a:xfrm>
            <a:off x="9715483" y="2436917"/>
            <a:ext cx="2400897" cy="261610"/>
            <a:chOff x="9738317" y="3110549"/>
            <a:chExt cx="2400897" cy="261610"/>
          </a:xfrm>
        </p:grpSpPr>
        <p:cxnSp>
          <p:nvCxnSpPr>
            <p:cNvPr id="26" name="Straight Arrow Connector 25">
              <a:extLst>
                <a:ext uri="{FF2B5EF4-FFF2-40B4-BE49-F238E27FC236}">
                  <a16:creationId xmlns:a16="http://schemas.microsoft.com/office/drawing/2014/main" id="{741000C2-0CB6-F748-BE86-618EE4A0565E}"/>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D1EC5D0F-8E25-4346-82FB-F999D42B283E}"/>
                </a:ext>
              </a:extLst>
            </p:cNvPr>
            <p:cNvSpPr txBox="1"/>
            <p:nvPr/>
          </p:nvSpPr>
          <p:spPr>
            <a:xfrm>
              <a:off x="10151918" y="3110549"/>
              <a:ext cx="1987296" cy="261610"/>
            </a:xfrm>
            <a:prstGeom prst="rect">
              <a:avLst/>
            </a:prstGeom>
            <a:noFill/>
          </p:spPr>
          <p:txBody>
            <a:bodyPr wrap="square" rtlCol="0">
              <a:spAutoFit/>
            </a:bodyPr>
            <a:lstStyle/>
            <a:p>
              <a:r>
                <a:rPr lang="en-US" sz="1100" b="1" dirty="0">
                  <a:solidFill>
                    <a:schemeClr val="accent4"/>
                  </a:solidFill>
                </a:rPr>
                <a:t>38% </a:t>
              </a:r>
              <a:r>
                <a:rPr lang="en-US" sz="1100" b="1" dirty="0"/>
                <a:t>Urban 1M+ Millennial</a:t>
              </a:r>
            </a:p>
          </p:txBody>
        </p:sp>
      </p:grpSp>
      <p:grpSp>
        <p:nvGrpSpPr>
          <p:cNvPr id="28" name="Group 27">
            <a:extLst>
              <a:ext uri="{FF2B5EF4-FFF2-40B4-BE49-F238E27FC236}">
                <a16:creationId xmlns:a16="http://schemas.microsoft.com/office/drawing/2014/main" id="{5292999E-05EC-2446-B28D-5B696646E929}"/>
              </a:ext>
            </a:extLst>
          </p:cNvPr>
          <p:cNvGrpSpPr/>
          <p:nvPr/>
        </p:nvGrpSpPr>
        <p:grpSpPr>
          <a:xfrm>
            <a:off x="9452117" y="3374486"/>
            <a:ext cx="2400897" cy="261610"/>
            <a:chOff x="9738317" y="3110549"/>
            <a:chExt cx="2400897" cy="261610"/>
          </a:xfrm>
        </p:grpSpPr>
        <p:cxnSp>
          <p:nvCxnSpPr>
            <p:cNvPr id="29" name="Straight Arrow Connector 28">
              <a:extLst>
                <a:ext uri="{FF2B5EF4-FFF2-40B4-BE49-F238E27FC236}">
                  <a16:creationId xmlns:a16="http://schemas.microsoft.com/office/drawing/2014/main" id="{127A2524-7975-C146-89B8-C8DD5BE7A914}"/>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3F6068D5-5E95-F94A-A07B-428BE6B8E536}"/>
                </a:ext>
              </a:extLst>
            </p:cNvPr>
            <p:cNvSpPr txBox="1"/>
            <p:nvPr/>
          </p:nvSpPr>
          <p:spPr>
            <a:xfrm>
              <a:off x="10151918" y="3110549"/>
              <a:ext cx="1987296" cy="261610"/>
            </a:xfrm>
            <a:prstGeom prst="rect">
              <a:avLst/>
            </a:prstGeom>
            <a:noFill/>
          </p:spPr>
          <p:txBody>
            <a:bodyPr wrap="square" rtlCol="0">
              <a:spAutoFit/>
            </a:bodyPr>
            <a:lstStyle/>
            <a:p>
              <a:r>
                <a:rPr lang="en-US" sz="1100" b="1" dirty="0">
                  <a:solidFill>
                    <a:schemeClr val="accent4"/>
                  </a:solidFill>
                </a:rPr>
                <a:t>23% </a:t>
              </a:r>
              <a:r>
                <a:rPr lang="en-US" sz="1100" b="1" dirty="0"/>
                <a:t>Gen Z</a:t>
              </a:r>
            </a:p>
          </p:txBody>
        </p:sp>
      </p:grpSp>
      <p:grpSp>
        <p:nvGrpSpPr>
          <p:cNvPr id="31" name="Group 30">
            <a:extLst>
              <a:ext uri="{FF2B5EF4-FFF2-40B4-BE49-F238E27FC236}">
                <a16:creationId xmlns:a16="http://schemas.microsoft.com/office/drawing/2014/main" id="{492553EF-B6B2-BB4A-8ADC-4287EA808411}"/>
              </a:ext>
            </a:extLst>
          </p:cNvPr>
          <p:cNvGrpSpPr/>
          <p:nvPr/>
        </p:nvGrpSpPr>
        <p:grpSpPr>
          <a:xfrm>
            <a:off x="9566132" y="2753869"/>
            <a:ext cx="2400897" cy="261610"/>
            <a:chOff x="9738317" y="3110549"/>
            <a:chExt cx="2400897" cy="261610"/>
          </a:xfrm>
        </p:grpSpPr>
        <p:cxnSp>
          <p:nvCxnSpPr>
            <p:cNvPr id="32" name="Straight Arrow Connector 31">
              <a:extLst>
                <a:ext uri="{FF2B5EF4-FFF2-40B4-BE49-F238E27FC236}">
                  <a16:creationId xmlns:a16="http://schemas.microsoft.com/office/drawing/2014/main" id="{1D971539-868D-9D43-99FB-FC9104A3474E}"/>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74389A9A-8D60-D54E-BFFA-C40919A9DEC0}"/>
                </a:ext>
              </a:extLst>
            </p:cNvPr>
            <p:cNvSpPr txBox="1"/>
            <p:nvPr/>
          </p:nvSpPr>
          <p:spPr>
            <a:xfrm>
              <a:off x="10151918" y="3110549"/>
              <a:ext cx="1987296" cy="261610"/>
            </a:xfrm>
            <a:prstGeom prst="rect">
              <a:avLst/>
            </a:prstGeom>
            <a:noFill/>
          </p:spPr>
          <p:txBody>
            <a:bodyPr wrap="square" rtlCol="0">
              <a:spAutoFit/>
            </a:bodyPr>
            <a:lstStyle/>
            <a:p>
              <a:r>
                <a:rPr lang="en-US" sz="1100" b="1" dirty="0">
                  <a:solidFill>
                    <a:schemeClr val="accent4"/>
                  </a:solidFill>
                </a:rPr>
                <a:t>25% </a:t>
              </a:r>
              <a:r>
                <a:rPr lang="en-US" sz="1100" b="1" dirty="0"/>
                <a:t>Millennial</a:t>
              </a:r>
            </a:p>
          </p:txBody>
        </p:sp>
      </p:grpSp>
      <p:grpSp>
        <p:nvGrpSpPr>
          <p:cNvPr id="34" name="Group 33">
            <a:extLst>
              <a:ext uri="{FF2B5EF4-FFF2-40B4-BE49-F238E27FC236}">
                <a16:creationId xmlns:a16="http://schemas.microsoft.com/office/drawing/2014/main" id="{9810A508-80E0-3347-AE7C-DFAEBD1CA2F7}"/>
              </a:ext>
            </a:extLst>
          </p:cNvPr>
          <p:cNvGrpSpPr/>
          <p:nvPr/>
        </p:nvGrpSpPr>
        <p:grpSpPr>
          <a:xfrm>
            <a:off x="9218731" y="5223934"/>
            <a:ext cx="2400897" cy="261610"/>
            <a:chOff x="9738317" y="3110549"/>
            <a:chExt cx="2400897" cy="261610"/>
          </a:xfrm>
        </p:grpSpPr>
        <p:cxnSp>
          <p:nvCxnSpPr>
            <p:cNvPr id="35" name="Straight Arrow Connector 34">
              <a:extLst>
                <a:ext uri="{FF2B5EF4-FFF2-40B4-BE49-F238E27FC236}">
                  <a16:creationId xmlns:a16="http://schemas.microsoft.com/office/drawing/2014/main" id="{5361BE9A-5F5E-E549-9F92-D00920C42F14}"/>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8BCC4F36-D2D5-5E4E-BCEC-A8CB8B575543}"/>
                </a:ext>
              </a:extLst>
            </p:cNvPr>
            <p:cNvSpPr txBox="1"/>
            <p:nvPr/>
          </p:nvSpPr>
          <p:spPr>
            <a:xfrm>
              <a:off x="10151918" y="3110549"/>
              <a:ext cx="1987296" cy="261610"/>
            </a:xfrm>
            <a:prstGeom prst="rect">
              <a:avLst/>
            </a:prstGeom>
            <a:noFill/>
          </p:spPr>
          <p:txBody>
            <a:bodyPr wrap="square" rtlCol="0">
              <a:spAutoFit/>
            </a:bodyPr>
            <a:lstStyle/>
            <a:p>
              <a:r>
                <a:rPr lang="en-US" sz="1100" b="1" dirty="0">
                  <a:solidFill>
                    <a:schemeClr val="accent4"/>
                  </a:solidFill>
                </a:rPr>
                <a:t>14% </a:t>
              </a:r>
              <a:r>
                <a:rPr lang="en-US" sz="1100" b="1" dirty="0"/>
                <a:t>Gen Z</a:t>
              </a:r>
            </a:p>
          </p:txBody>
        </p:sp>
      </p:grpSp>
    </p:spTree>
    <p:extLst>
      <p:ext uri="{BB962C8B-B14F-4D97-AF65-F5344CB8AC3E}">
        <p14:creationId xmlns:p14="http://schemas.microsoft.com/office/powerpoint/2010/main" val="9078373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9D4AF81-DCAF-9149-A25D-ACEBCCB421DB}"/>
              </a:ext>
            </a:extLst>
          </p:cNvPr>
          <p:cNvSpPr txBox="1"/>
          <p:nvPr/>
        </p:nvSpPr>
        <p:spPr>
          <a:xfrm>
            <a:off x="177447" y="6160728"/>
            <a:ext cx="9250262"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i="0" u="sng" strike="noStrike" kern="1200" cap="none" spc="0" normalizeH="0" baseline="0" noProof="0" dirty="0">
                <a:ln>
                  <a:noFill/>
                </a:ln>
                <a:solidFill>
                  <a:schemeClr val="tx2"/>
                </a:solidFill>
                <a:effectLst/>
                <a:uLnTx/>
                <a:uFillTx/>
                <a:cs typeface="Arial" panose="020B0604020202020204" pitchFamily="34" charset="0"/>
              </a:rPr>
              <a:t>BASE: GENERAL PUBLIC (N=1000)</a:t>
            </a:r>
          </a:p>
          <a:p>
            <a:r>
              <a:rPr lang="en-US" sz="800" dirty="0">
                <a:solidFill>
                  <a:schemeClr val="tx2"/>
                </a:solidFill>
              </a:rPr>
              <a:t>Q10. Thinking ahead to these holidays and events in Spring/Summer 2022: Mother’s and Father’s Day, Weddings, and Graduations; what purchases do you plan to make for each? Please select your top three most likely choices.</a:t>
            </a:r>
          </a:p>
        </p:txBody>
      </p:sp>
      <p:sp>
        <p:nvSpPr>
          <p:cNvPr id="17" name="TextBox 16">
            <a:extLst>
              <a:ext uri="{FF2B5EF4-FFF2-40B4-BE49-F238E27FC236}">
                <a16:creationId xmlns:a16="http://schemas.microsoft.com/office/drawing/2014/main" id="{98884EBB-86D8-4156-8466-C54B61AA83DF}"/>
              </a:ext>
            </a:extLst>
          </p:cNvPr>
          <p:cNvSpPr txBox="1"/>
          <p:nvPr/>
        </p:nvSpPr>
        <p:spPr>
          <a:xfrm>
            <a:off x="1035395" y="1487188"/>
            <a:ext cx="10121210" cy="523220"/>
          </a:xfrm>
          <a:prstGeom prst="rect">
            <a:avLst/>
          </a:prstGeom>
          <a:noFill/>
        </p:spPr>
        <p:txBody>
          <a:bodyPr wrap="square" rtlCol="0">
            <a:spAutoFit/>
          </a:bodyPr>
          <a:lstStyle/>
          <a:p>
            <a:pPr algn="ctr"/>
            <a:r>
              <a:rPr lang="en-US" sz="1400" b="1" dirty="0"/>
              <a:t>Thinking ahead to these holidays and events in Spring/Summer 2022, what purchases do you plan to make for each? Please select your top three most likely choices.</a:t>
            </a:r>
          </a:p>
        </p:txBody>
      </p:sp>
      <p:sp>
        <p:nvSpPr>
          <p:cNvPr id="18" name="Text Placeholder 5">
            <a:extLst>
              <a:ext uri="{FF2B5EF4-FFF2-40B4-BE49-F238E27FC236}">
                <a16:creationId xmlns:a16="http://schemas.microsoft.com/office/drawing/2014/main" id="{2665839E-4C90-442C-817E-021A782E8A4E}"/>
              </a:ext>
            </a:extLst>
          </p:cNvPr>
          <p:cNvSpPr>
            <a:spLocks noGrp="1"/>
          </p:cNvSpPr>
          <p:nvPr>
            <p:ph type="body" sz="quarter" idx="11"/>
          </p:nvPr>
        </p:nvSpPr>
        <p:spPr>
          <a:xfrm>
            <a:off x="177447" y="265587"/>
            <a:ext cx="6096000" cy="252573"/>
          </a:xfrm>
        </p:spPr>
        <p:txBody>
          <a:bodyPr/>
          <a:lstStyle/>
          <a:p>
            <a:r>
              <a:rPr lang="en-US" b="1" dirty="0">
                <a:solidFill>
                  <a:schemeClr val="accent2"/>
                </a:solidFill>
              </a:rPr>
              <a:t>OAAA Q1 CONSUMER TRENDS FOR OOH</a:t>
            </a:r>
          </a:p>
        </p:txBody>
      </p:sp>
      <p:sp>
        <p:nvSpPr>
          <p:cNvPr id="25" name="Title 1">
            <a:extLst>
              <a:ext uri="{FF2B5EF4-FFF2-40B4-BE49-F238E27FC236}">
                <a16:creationId xmlns:a16="http://schemas.microsoft.com/office/drawing/2014/main" id="{CC87E680-7BA9-44F7-9E1F-7746341522AE}"/>
              </a:ext>
            </a:extLst>
          </p:cNvPr>
          <p:cNvSpPr>
            <a:spLocks noGrp="1"/>
          </p:cNvSpPr>
          <p:nvPr>
            <p:ph type="title"/>
          </p:nvPr>
        </p:nvSpPr>
        <p:spPr>
          <a:xfrm>
            <a:off x="177448" y="518161"/>
            <a:ext cx="12411210" cy="361169"/>
          </a:xfrm>
        </p:spPr>
        <p:txBody>
          <a:bodyPr/>
          <a:lstStyle/>
          <a:p>
            <a:r>
              <a:rPr lang="en-US" b="1" dirty="0">
                <a:latin typeface="+mj-lt"/>
              </a:rPr>
              <a:t>Gen Z Wedding/Graduation Purchases: Alcohol, Home Goods, Clothing/Shoes</a:t>
            </a:r>
          </a:p>
        </p:txBody>
      </p:sp>
      <p:sp>
        <p:nvSpPr>
          <p:cNvPr id="3" name="TextBox 2">
            <a:extLst>
              <a:ext uri="{FF2B5EF4-FFF2-40B4-BE49-F238E27FC236}">
                <a16:creationId xmlns:a16="http://schemas.microsoft.com/office/drawing/2014/main" id="{36FA5827-5C6D-3D40-90A9-181A3C2DD9A5}"/>
              </a:ext>
            </a:extLst>
          </p:cNvPr>
          <p:cNvSpPr txBox="1"/>
          <p:nvPr/>
        </p:nvSpPr>
        <p:spPr>
          <a:xfrm>
            <a:off x="9491241" y="5127585"/>
            <a:ext cx="184731" cy="369332"/>
          </a:xfrm>
          <a:prstGeom prst="rect">
            <a:avLst/>
          </a:prstGeom>
          <a:noFill/>
        </p:spPr>
        <p:txBody>
          <a:bodyPr wrap="none" rtlCol="0">
            <a:spAutoFit/>
          </a:bodyPr>
          <a:lstStyle/>
          <a:p>
            <a:endParaRPr lang="en-US"/>
          </a:p>
        </p:txBody>
      </p:sp>
      <p:graphicFrame>
        <p:nvGraphicFramePr>
          <p:cNvPr id="8" name="Chart 7">
            <a:extLst>
              <a:ext uri="{FF2B5EF4-FFF2-40B4-BE49-F238E27FC236}">
                <a16:creationId xmlns:a16="http://schemas.microsoft.com/office/drawing/2014/main" id="{811F575C-78BA-0846-BE71-E95E37EF93A8}"/>
              </a:ext>
            </a:extLst>
          </p:cNvPr>
          <p:cNvGraphicFramePr/>
          <p:nvPr>
            <p:extLst>
              <p:ext uri="{D42A27DB-BD31-4B8C-83A1-F6EECF244321}">
                <p14:modId xmlns:p14="http://schemas.microsoft.com/office/powerpoint/2010/main" val="1163914388"/>
              </p:ext>
            </p:extLst>
          </p:nvPr>
        </p:nvGraphicFramePr>
        <p:xfrm>
          <a:off x="-12238" y="2436917"/>
          <a:ext cx="5875770" cy="367438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E53250D4-EFC1-3749-A29D-60396172A490}"/>
              </a:ext>
            </a:extLst>
          </p:cNvPr>
          <p:cNvSpPr txBox="1"/>
          <p:nvPr/>
        </p:nvSpPr>
        <p:spPr>
          <a:xfrm>
            <a:off x="2119662" y="2117243"/>
            <a:ext cx="2049793" cy="307777"/>
          </a:xfrm>
          <a:prstGeom prst="rect">
            <a:avLst/>
          </a:prstGeom>
          <a:noFill/>
        </p:spPr>
        <p:txBody>
          <a:bodyPr wrap="square" rtlCol="0">
            <a:spAutoFit/>
          </a:bodyPr>
          <a:lstStyle/>
          <a:p>
            <a:pPr algn="ctr"/>
            <a:r>
              <a:rPr lang="en-US" sz="1400" b="1" u="sng" dirty="0"/>
              <a:t>Graduations</a:t>
            </a:r>
          </a:p>
        </p:txBody>
      </p:sp>
      <p:graphicFrame>
        <p:nvGraphicFramePr>
          <p:cNvPr id="10" name="Chart 9">
            <a:extLst>
              <a:ext uri="{FF2B5EF4-FFF2-40B4-BE49-F238E27FC236}">
                <a16:creationId xmlns:a16="http://schemas.microsoft.com/office/drawing/2014/main" id="{79FBAC6D-1B45-B148-A286-6E8FCDD023D5}"/>
              </a:ext>
            </a:extLst>
          </p:cNvPr>
          <p:cNvGraphicFramePr/>
          <p:nvPr>
            <p:extLst>
              <p:ext uri="{D42A27DB-BD31-4B8C-83A1-F6EECF244321}">
                <p14:modId xmlns:p14="http://schemas.microsoft.com/office/powerpoint/2010/main" val="376162394"/>
              </p:ext>
            </p:extLst>
          </p:nvPr>
        </p:nvGraphicFramePr>
        <p:xfrm>
          <a:off x="5737790" y="2436917"/>
          <a:ext cx="6331541" cy="3674383"/>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A691BB38-F59E-E74C-8EA7-5E8608E7532F}"/>
              </a:ext>
            </a:extLst>
          </p:cNvPr>
          <p:cNvSpPr txBox="1"/>
          <p:nvPr/>
        </p:nvSpPr>
        <p:spPr>
          <a:xfrm>
            <a:off x="8115393" y="2117243"/>
            <a:ext cx="2049793" cy="307777"/>
          </a:xfrm>
          <a:prstGeom prst="rect">
            <a:avLst/>
          </a:prstGeom>
          <a:noFill/>
        </p:spPr>
        <p:txBody>
          <a:bodyPr wrap="square" rtlCol="0">
            <a:spAutoFit/>
          </a:bodyPr>
          <a:lstStyle/>
          <a:p>
            <a:pPr algn="ctr"/>
            <a:r>
              <a:rPr lang="en-US" sz="1400" b="1" u="sng" dirty="0"/>
              <a:t>Weddings</a:t>
            </a:r>
          </a:p>
        </p:txBody>
      </p:sp>
      <p:grpSp>
        <p:nvGrpSpPr>
          <p:cNvPr id="13" name="Group 12">
            <a:extLst>
              <a:ext uri="{FF2B5EF4-FFF2-40B4-BE49-F238E27FC236}">
                <a16:creationId xmlns:a16="http://schemas.microsoft.com/office/drawing/2014/main" id="{22E994E2-9EF3-8944-B0D9-762093575152}"/>
              </a:ext>
            </a:extLst>
          </p:cNvPr>
          <p:cNvGrpSpPr/>
          <p:nvPr/>
        </p:nvGrpSpPr>
        <p:grpSpPr>
          <a:xfrm>
            <a:off x="4336668" y="2451907"/>
            <a:ext cx="2187172" cy="261610"/>
            <a:chOff x="9738317" y="3110549"/>
            <a:chExt cx="2187172" cy="261610"/>
          </a:xfrm>
        </p:grpSpPr>
        <p:cxnSp>
          <p:nvCxnSpPr>
            <p:cNvPr id="14" name="Straight Arrow Connector 13">
              <a:extLst>
                <a:ext uri="{FF2B5EF4-FFF2-40B4-BE49-F238E27FC236}">
                  <a16:creationId xmlns:a16="http://schemas.microsoft.com/office/drawing/2014/main" id="{5F7BA3CB-9D7F-FA4F-9C8A-ED07D4EC64A1}"/>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6FE414EB-4D6A-3D4B-AE7F-FBEF9E963C15}"/>
                </a:ext>
              </a:extLst>
            </p:cNvPr>
            <p:cNvSpPr txBox="1"/>
            <p:nvPr/>
          </p:nvSpPr>
          <p:spPr>
            <a:xfrm>
              <a:off x="10151918" y="3110549"/>
              <a:ext cx="1773571" cy="261610"/>
            </a:xfrm>
            <a:prstGeom prst="rect">
              <a:avLst/>
            </a:prstGeom>
            <a:noFill/>
          </p:spPr>
          <p:txBody>
            <a:bodyPr wrap="square" rtlCol="0">
              <a:spAutoFit/>
            </a:bodyPr>
            <a:lstStyle/>
            <a:p>
              <a:r>
                <a:rPr lang="en-US" sz="1100" b="1" dirty="0">
                  <a:solidFill>
                    <a:schemeClr val="accent1"/>
                  </a:solidFill>
                </a:rPr>
                <a:t>43% </a:t>
              </a:r>
              <a:r>
                <a:rPr lang="en-US" sz="1100" b="1" dirty="0"/>
                <a:t>Rural</a:t>
              </a:r>
            </a:p>
          </p:txBody>
        </p:sp>
      </p:grpSp>
      <p:grpSp>
        <p:nvGrpSpPr>
          <p:cNvPr id="16" name="Group 15">
            <a:extLst>
              <a:ext uri="{FF2B5EF4-FFF2-40B4-BE49-F238E27FC236}">
                <a16:creationId xmlns:a16="http://schemas.microsoft.com/office/drawing/2014/main" id="{0B02F758-C67A-F745-BF81-FC3E56F4952D}"/>
              </a:ext>
            </a:extLst>
          </p:cNvPr>
          <p:cNvGrpSpPr/>
          <p:nvPr/>
        </p:nvGrpSpPr>
        <p:grpSpPr>
          <a:xfrm>
            <a:off x="3723982" y="3366991"/>
            <a:ext cx="2187172" cy="261610"/>
            <a:chOff x="9738317" y="3110549"/>
            <a:chExt cx="2187172" cy="261610"/>
          </a:xfrm>
        </p:grpSpPr>
        <p:cxnSp>
          <p:nvCxnSpPr>
            <p:cNvPr id="19" name="Straight Arrow Connector 18">
              <a:extLst>
                <a:ext uri="{FF2B5EF4-FFF2-40B4-BE49-F238E27FC236}">
                  <a16:creationId xmlns:a16="http://schemas.microsoft.com/office/drawing/2014/main" id="{B9988890-765A-C54D-AB49-048B8EC58F1D}"/>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A2BBA70E-437D-6940-B713-9B3295F25CCC}"/>
                </a:ext>
              </a:extLst>
            </p:cNvPr>
            <p:cNvSpPr txBox="1"/>
            <p:nvPr/>
          </p:nvSpPr>
          <p:spPr>
            <a:xfrm>
              <a:off x="10151918" y="3110549"/>
              <a:ext cx="1773571" cy="261610"/>
            </a:xfrm>
            <a:prstGeom prst="rect">
              <a:avLst/>
            </a:prstGeom>
            <a:noFill/>
          </p:spPr>
          <p:txBody>
            <a:bodyPr wrap="square" rtlCol="0">
              <a:spAutoFit/>
            </a:bodyPr>
            <a:lstStyle/>
            <a:p>
              <a:r>
                <a:rPr lang="en-US" sz="1100" b="1" dirty="0">
                  <a:solidFill>
                    <a:schemeClr val="accent1"/>
                  </a:solidFill>
                </a:rPr>
                <a:t>22% </a:t>
              </a:r>
              <a:r>
                <a:rPr lang="en-US" sz="1100" b="1" dirty="0"/>
                <a:t>Gen Z</a:t>
              </a:r>
            </a:p>
          </p:txBody>
        </p:sp>
      </p:grpSp>
      <p:grpSp>
        <p:nvGrpSpPr>
          <p:cNvPr id="21" name="Group 20">
            <a:extLst>
              <a:ext uri="{FF2B5EF4-FFF2-40B4-BE49-F238E27FC236}">
                <a16:creationId xmlns:a16="http://schemas.microsoft.com/office/drawing/2014/main" id="{3DCE2237-320A-BB42-9DD0-59FFC6D3772D}"/>
              </a:ext>
            </a:extLst>
          </p:cNvPr>
          <p:cNvGrpSpPr/>
          <p:nvPr/>
        </p:nvGrpSpPr>
        <p:grpSpPr>
          <a:xfrm>
            <a:off x="3626703" y="4593350"/>
            <a:ext cx="2469297" cy="261610"/>
            <a:chOff x="9738317" y="3110549"/>
            <a:chExt cx="2469297" cy="261610"/>
          </a:xfrm>
        </p:grpSpPr>
        <p:cxnSp>
          <p:nvCxnSpPr>
            <p:cNvPr id="22" name="Straight Arrow Connector 21">
              <a:extLst>
                <a:ext uri="{FF2B5EF4-FFF2-40B4-BE49-F238E27FC236}">
                  <a16:creationId xmlns:a16="http://schemas.microsoft.com/office/drawing/2014/main" id="{AEDB6869-6279-2F45-84BA-A5FBC1B0F4D2}"/>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4D03ED56-35C9-E441-9620-861F98F32C34}"/>
                </a:ext>
              </a:extLst>
            </p:cNvPr>
            <p:cNvSpPr txBox="1"/>
            <p:nvPr/>
          </p:nvSpPr>
          <p:spPr>
            <a:xfrm>
              <a:off x="10151918" y="3110549"/>
              <a:ext cx="2055696" cy="261610"/>
            </a:xfrm>
            <a:prstGeom prst="rect">
              <a:avLst/>
            </a:prstGeom>
            <a:noFill/>
          </p:spPr>
          <p:txBody>
            <a:bodyPr wrap="square" rtlCol="0">
              <a:spAutoFit/>
            </a:bodyPr>
            <a:lstStyle/>
            <a:p>
              <a:r>
                <a:rPr lang="en-US" sz="1100" b="1" dirty="0">
                  <a:solidFill>
                    <a:schemeClr val="accent1"/>
                  </a:solidFill>
                </a:rPr>
                <a:t>12% </a:t>
              </a:r>
              <a:r>
                <a:rPr lang="en-US" sz="1100" b="1" dirty="0"/>
                <a:t>Urban 1M+ Millennial</a:t>
              </a:r>
            </a:p>
          </p:txBody>
        </p:sp>
      </p:grpSp>
      <p:grpSp>
        <p:nvGrpSpPr>
          <p:cNvPr id="24" name="Group 23">
            <a:extLst>
              <a:ext uri="{FF2B5EF4-FFF2-40B4-BE49-F238E27FC236}">
                <a16:creationId xmlns:a16="http://schemas.microsoft.com/office/drawing/2014/main" id="{20D5BB60-ECD8-BF4A-A65B-C1058E053AB9}"/>
              </a:ext>
            </a:extLst>
          </p:cNvPr>
          <p:cNvGrpSpPr/>
          <p:nvPr/>
        </p:nvGrpSpPr>
        <p:grpSpPr>
          <a:xfrm>
            <a:off x="3611754" y="4910121"/>
            <a:ext cx="2469297" cy="261610"/>
            <a:chOff x="9738317" y="3110549"/>
            <a:chExt cx="2469297" cy="261610"/>
          </a:xfrm>
        </p:grpSpPr>
        <p:cxnSp>
          <p:nvCxnSpPr>
            <p:cNvPr id="26" name="Straight Arrow Connector 25">
              <a:extLst>
                <a:ext uri="{FF2B5EF4-FFF2-40B4-BE49-F238E27FC236}">
                  <a16:creationId xmlns:a16="http://schemas.microsoft.com/office/drawing/2014/main" id="{6591497C-69F2-BF49-B59D-8F043010994B}"/>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0D9DC6AE-9255-2542-830E-D6566BB7B2E8}"/>
                </a:ext>
              </a:extLst>
            </p:cNvPr>
            <p:cNvSpPr txBox="1"/>
            <p:nvPr/>
          </p:nvSpPr>
          <p:spPr>
            <a:xfrm>
              <a:off x="10151918" y="3110549"/>
              <a:ext cx="2055696" cy="261610"/>
            </a:xfrm>
            <a:prstGeom prst="rect">
              <a:avLst/>
            </a:prstGeom>
            <a:noFill/>
          </p:spPr>
          <p:txBody>
            <a:bodyPr wrap="square" rtlCol="0">
              <a:spAutoFit/>
            </a:bodyPr>
            <a:lstStyle/>
            <a:p>
              <a:r>
                <a:rPr lang="en-US" sz="1100" b="1" dirty="0">
                  <a:solidFill>
                    <a:schemeClr val="accent1"/>
                  </a:solidFill>
                </a:rPr>
                <a:t>12% </a:t>
              </a:r>
              <a:r>
                <a:rPr lang="en-US" sz="1100" b="1" dirty="0"/>
                <a:t>Urban 1M+ Millennial</a:t>
              </a:r>
            </a:p>
          </p:txBody>
        </p:sp>
      </p:grpSp>
      <p:grpSp>
        <p:nvGrpSpPr>
          <p:cNvPr id="28" name="Group 27">
            <a:extLst>
              <a:ext uri="{FF2B5EF4-FFF2-40B4-BE49-F238E27FC236}">
                <a16:creationId xmlns:a16="http://schemas.microsoft.com/office/drawing/2014/main" id="{2E8814F1-BC34-6542-BEA4-EED0F180063E}"/>
              </a:ext>
            </a:extLst>
          </p:cNvPr>
          <p:cNvGrpSpPr/>
          <p:nvPr/>
        </p:nvGrpSpPr>
        <p:grpSpPr>
          <a:xfrm>
            <a:off x="10311546" y="2517441"/>
            <a:ext cx="2187172" cy="261610"/>
            <a:chOff x="9738317" y="3110549"/>
            <a:chExt cx="2187172" cy="261610"/>
          </a:xfrm>
        </p:grpSpPr>
        <p:cxnSp>
          <p:nvCxnSpPr>
            <p:cNvPr id="29" name="Straight Arrow Connector 28">
              <a:extLst>
                <a:ext uri="{FF2B5EF4-FFF2-40B4-BE49-F238E27FC236}">
                  <a16:creationId xmlns:a16="http://schemas.microsoft.com/office/drawing/2014/main" id="{1AB93664-E584-BA43-95FF-62303B134B2B}"/>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B94E94DC-B876-7745-B52D-358CCAC2AC34}"/>
                </a:ext>
              </a:extLst>
            </p:cNvPr>
            <p:cNvSpPr txBox="1"/>
            <p:nvPr/>
          </p:nvSpPr>
          <p:spPr>
            <a:xfrm>
              <a:off x="10151918" y="3110549"/>
              <a:ext cx="1773571" cy="261610"/>
            </a:xfrm>
            <a:prstGeom prst="rect">
              <a:avLst/>
            </a:prstGeom>
            <a:noFill/>
          </p:spPr>
          <p:txBody>
            <a:bodyPr wrap="square" rtlCol="0">
              <a:spAutoFit/>
            </a:bodyPr>
            <a:lstStyle/>
            <a:p>
              <a:r>
                <a:rPr lang="en-US" sz="1100" b="1" dirty="0">
                  <a:solidFill>
                    <a:schemeClr val="accent3">
                      <a:lumMod val="50000"/>
                    </a:schemeClr>
                  </a:solidFill>
                </a:rPr>
                <a:t>35% </a:t>
              </a:r>
              <a:r>
                <a:rPr lang="en-US" sz="1100" b="1" dirty="0"/>
                <a:t>Millennial</a:t>
              </a:r>
            </a:p>
          </p:txBody>
        </p:sp>
      </p:grpSp>
      <p:grpSp>
        <p:nvGrpSpPr>
          <p:cNvPr id="31" name="Group 30">
            <a:extLst>
              <a:ext uri="{FF2B5EF4-FFF2-40B4-BE49-F238E27FC236}">
                <a16:creationId xmlns:a16="http://schemas.microsoft.com/office/drawing/2014/main" id="{89B25514-A747-1B4D-AD55-3EBEC73167D7}"/>
              </a:ext>
            </a:extLst>
          </p:cNvPr>
          <p:cNvGrpSpPr/>
          <p:nvPr/>
        </p:nvGrpSpPr>
        <p:grpSpPr>
          <a:xfrm>
            <a:off x="9927129" y="3894631"/>
            <a:ext cx="2187172" cy="261610"/>
            <a:chOff x="9738317" y="3110549"/>
            <a:chExt cx="2187172" cy="261610"/>
          </a:xfrm>
        </p:grpSpPr>
        <p:cxnSp>
          <p:nvCxnSpPr>
            <p:cNvPr id="32" name="Straight Arrow Connector 31">
              <a:extLst>
                <a:ext uri="{FF2B5EF4-FFF2-40B4-BE49-F238E27FC236}">
                  <a16:creationId xmlns:a16="http://schemas.microsoft.com/office/drawing/2014/main" id="{BA37FB21-4180-D348-8545-D363305459A9}"/>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B6DDBD79-C756-2749-89D6-2A558DF5E3B5}"/>
                </a:ext>
              </a:extLst>
            </p:cNvPr>
            <p:cNvSpPr txBox="1"/>
            <p:nvPr/>
          </p:nvSpPr>
          <p:spPr>
            <a:xfrm>
              <a:off x="10151918" y="3110549"/>
              <a:ext cx="1773571" cy="261610"/>
            </a:xfrm>
            <a:prstGeom prst="rect">
              <a:avLst/>
            </a:prstGeom>
            <a:noFill/>
          </p:spPr>
          <p:txBody>
            <a:bodyPr wrap="square" rtlCol="0">
              <a:spAutoFit/>
            </a:bodyPr>
            <a:lstStyle/>
            <a:p>
              <a:r>
                <a:rPr lang="en-US" sz="1100" b="1" dirty="0">
                  <a:solidFill>
                    <a:schemeClr val="accent3">
                      <a:lumMod val="50000"/>
                    </a:schemeClr>
                  </a:solidFill>
                </a:rPr>
                <a:t>23% </a:t>
              </a:r>
              <a:r>
                <a:rPr lang="en-US" sz="1100" b="1" dirty="0"/>
                <a:t>Gen Z</a:t>
              </a:r>
            </a:p>
          </p:txBody>
        </p:sp>
      </p:grpSp>
      <p:grpSp>
        <p:nvGrpSpPr>
          <p:cNvPr id="34" name="Group 33">
            <a:extLst>
              <a:ext uri="{FF2B5EF4-FFF2-40B4-BE49-F238E27FC236}">
                <a16:creationId xmlns:a16="http://schemas.microsoft.com/office/drawing/2014/main" id="{85BD287F-DD38-0041-A673-E51BD4F239DC}"/>
              </a:ext>
            </a:extLst>
          </p:cNvPr>
          <p:cNvGrpSpPr/>
          <p:nvPr/>
        </p:nvGrpSpPr>
        <p:grpSpPr>
          <a:xfrm>
            <a:off x="9937370" y="3431127"/>
            <a:ext cx="2187172" cy="261610"/>
            <a:chOff x="9738317" y="3110549"/>
            <a:chExt cx="2187172" cy="261610"/>
          </a:xfrm>
        </p:grpSpPr>
        <p:cxnSp>
          <p:nvCxnSpPr>
            <p:cNvPr id="35" name="Straight Arrow Connector 34">
              <a:extLst>
                <a:ext uri="{FF2B5EF4-FFF2-40B4-BE49-F238E27FC236}">
                  <a16:creationId xmlns:a16="http://schemas.microsoft.com/office/drawing/2014/main" id="{1AE91E32-9DEC-9C41-9B2D-DFA0F9E21EB8}"/>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E0EBF15D-84A3-4449-87DD-5208691CAC6C}"/>
                </a:ext>
              </a:extLst>
            </p:cNvPr>
            <p:cNvSpPr txBox="1"/>
            <p:nvPr/>
          </p:nvSpPr>
          <p:spPr>
            <a:xfrm>
              <a:off x="10151918" y="3110549"/>
              <a:ext cx="1773571" cy="261610"/>
            </a:xfrm>
            <a:prstGeom prst="rect">
              <a:avLst/>
            </a:prstGeom>
            <a:noFill/>
          </p:spPr>
          <p:txBody>
            <a:bodyPr wrap="square" rtlCol="0">
              <a:spAutoFit/>
            </a:bodyPr>
            <a:lstStyle/>
            <a:p>
              <a:r>
                <a:rPr lang="en-US" sz="1100" b="1" dirty="0">
                  <a:solidFill>
                    <a:schemeClr val="accent3">
                      <a:lumMod val="50000"/>
                    </a:schemeClr>
                  </a:solidFill>
                </a:rPr>
                <a:t>32% </a:t>
              </a:r>
              <a:r>
                <a:rPr lang="en-US" sz="1100" b="1" dirty="0"/>
                <a:t>Gen Z</a:t>
              </a:r>
            </a:p>
          </p:txBody>
        </p:sp>
      </p:grpSp>
    </p:spTree>
    <p:extLst>
      <p:ext uri="{BB962C8B-B14F-4D97-AF65-F5344CB8AC3E}">
        <p14:creationId xmlns:p14="http://schemas.microsoft.com/office/powerpoint/2010/main" val="28313720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84FA0A4-9D8E-0E4B-AD09-CC92AC4C9EDE}"/>
              </a:ext>
            </a:extLst>
          </p:cNvPr>
          <p:cNvSpPr>
            <a:spLocks noGrp="1"/>
          </p:cNvSpPr>
          <p:nvPr>
            <p:ph type="ctrTitle"/>
          </p:nvPr>
        </p:nvSpPr>
        <p:spPr>
          <a:xfrm>
            <a:off x="2491357" y="2251304"/>
            <a:ext cx="7209286" cy="2355391"/>
          </a:xfrm>
        </p:spPr>
        <p:txBody>
          <a:bodyPr anchor="ctr"/>
          <a:lstStyle/>
          <a:p>
            <a:r>
              <a:rPr lang="en-US" sz="4800" dirty="0">
                <a:latin typeface="Helvetica" pitchFamily="2" charset="0"/>
              </a:rPr>
              <a:t>OOH Relevance</a:t>
            </a:r>
          </a:p>
        </p:txBody>
      </p:sp>
    </p:spTree>
    <p:extLst>
      <p:ext uri="{BB962C8B-B14F-4D97-AF65-F5344CB8AC3E}">
        <p14:creationId xmlns:p14="http://schemas.microsoft.com/office/powerpoint/2010/main" val="30986168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9D4AF81-DCAF-9149-A25D-ACEBCCB421DB}"/>
              </a:ext>
            </a:extLst>
          </p:cNvPr>
          <p:cNvSpPr txBox="1"/>
          <p:nvPr/>
        </p:nvSpPr>
        <p:spPr>
          <a:xfrm>
            <a:off x="177447" y="6160728"/>
            <a:ext cx="9250262"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800" i="0" u="sng" strike="noStrike" kern="1200" cap="none" spc="0" normalizeH="0" baseline="0" noProof="0" dirty="0">
              <a:ln>
                <a:noFill/>
              </a:ln>
              <a:solidFill>
                <a:schemeClr val="tx2"/>
              </a:solidFill>
              <a:effectLst/>
              <a:uLnTx/>
              <a:uFillTx/>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i="0" u="sng" strike="noStrike" kern="1200" cap="none" spc="0" normalizeH="0" baseline="0" noProof="0" dirty="0">
                <a:ln>
                  <a:noFill/>
                </a:ln>
                <a:solidFill>
                  <a:schemeClr val="tx2"/>
                </a:solidFill>
                <a:effectLst/>
                <a:uLnTx/>
                <a:uFillTx/>
                <a:cs typeface="Arial" panose="020B0604020202020204" pitchFamily="34" charset="0"/>
              </a:rPr>
              <a:t>BASE: GENERAL PUBLIC (N=1000)</a:t>
            </a:r>
          </a:p>
          <a:p>
            <a:r>
              <a:rPr lang="en-US" sz="800" dirty="0">
                <a:solidFill>
                  <a:schemeClr val="tx2"/>
                </a:solidFill>
              </a:rPr>
              <a:t>Q11.  Would you say you are noticing billboards, outdoor video screens, posters, signage and other outdoor ads more now than before the pandemic began?</a:t>
            </a:r>
          </a:p>
        </p:txBody>
      </p:sp>
      <p:sp>
        <p:nvSpPr>
          <p:cNvPr id="17" name="TextBox 16">
            <a:extLst>
              <a:ext uri="{FF2B5EF4-FFF2-40B4-BE49-F238E27FC236}">
                <a16:creationId xmlns:a16="http://schemas.microsoft.com/office/drawing/2014/main" id="{98884EBB-86D8-4156-8466-C54B61AA83DF}"/>
              </a:ext>
            </a:extLst>
          </p:cNvPr>
          <p:cNvSpPr txBox="1"/>
          <p:nvPr/>
        </p:nvSpPr>
        <p:spPr>
          <a:xfrm>
            <a:off x="1937809" y="1487188"/>
            <a:ext cx="8316382" cy="523220"/>
          </a:xfrm>
          <a:prstGeom prst="rect">
            <a:avLst/>
          </a:prstGeom>
          <a:noFill/>
        </p:spPr>
        <p:txBody>
          <a:bodyPr wrap="square" rtlCol="0">
            <a:spAutoFit/>
          </a:bodyPr>
          <a:lstStyle/>
          <a:p>
            <a:pPr algn="ctr"/>
            <a:r>
              <a:rPr lang="en-US" sz="1400" b="1" dirty="0"/>
              <a:t>Would you say you are noticing billboards, outdoor video screens, posters, signage and other outdoor ads more now than before the pandemic began?</a:t>
            </a:r>
          </a:p>
        </p:txBody>
      </p:sp>
      <p:sp>
        <p:nvSpPr>
          <p:cNvPr id="18" name="Text Placeholder 5">
            <a:extLst>
              <a:ext uri="{FF2B5EF4-FFF2-40B4-BE49-F238E27FC236}">
                <a16:creationId xmlns:a16="http://schemas.microsoft.com/office/drawing/2014/main" id="{2665839E-4C90-442C-817E-021A782E8A4E}"/>
              </a:ext>
            </a:extLst>
          </p:cNvPr>
          <p:cNvSpPr>
            <a:spLocks noGrp="1"/>
          </p:cNvSpPr>
          <p:nvPr>
            <p:ph type="body" sz="quarter" idx="11"/>
          </p:nvPr>
        </p:nvSpPr>
        <p:spPr>
          <a:xfrm>
            <a:off x="177447" y="265587"/>
            <a:ext cx="6096000" cy="252573"/>
          </a:xfrm>
        </p:spPr>
        <p:txBody>
          <a:bodyPr/>
          <a:lstStyle/>
          <a:p>
            <a:r>
              <a:rPr lang="en-US" b="1" dirty="0">
                <a:solidFill>
                  <a:schemeClr val="accent2"/>
                </a:solidFill>
              </a:rPr>
              <a:t>OAAA Q1 CONSUMER TRENDS FOR OOH</a:t>
            </a:r>
          </a:p>
        </p:txBody>
      </p:sp>
      <p:sp>
        <p:nvSpPr>
          <p:cNvPr id="25" name="Title 1">
            <a:extLst>
              <a:ext uri="{FF2B5EF4-FFF2-40B4-BE49-F238E27FC236}">
                <a16:creationId xmlns:a16="http://schemas.microsoft.com/office/drawing/2014/main" id="{CC87E680-7BA9-44F7-9E1F-7746341522AE}"/>
              </a:ext>
            </a:extLst>
          </p:cNvPr>
          <p:cNvSpPr>
            <a:spLocks noGrp="1"/>
          </p:cNvSpPr>
          <p:nvPr>
            <p:ph type="title"/>
          </p:nvPr>
        </p:nvSpPr>
        <p:spPr>
          <a:xfrm>
            <a:off x="177448" y="518161"/>
            <a:ext cx="12411210" cy="361169"/>
          </a:xfrm>
        </p:spPr>
        <p:txBody>
          <a:bodyPr/>
          <a:lstStyle/>
          <a:p>
            <a:r>
              <a:rPr lang="en-US" b="1" dirty="0">
                <a:latin typeface="+mj-lt"/>
              </a:rPr>
              <a:t>Younger Gens &amp; Urbanites 1M+: Noticing OOH at Highest Rates vs. Pre-COVID</a:t>
            </a:r>
          </a:p>
        </p:txBody>
      </p:sp>
      <p:sp>
        <p:nvSpPr>
          <p:cNvPr id="3" name="TextBox 2">
            <a:extLst>
              <a:ext uri="{FF2B5EF4-FFF2-40B4-BE49-F238E27FC236}">
                <a16:creationId xmlns:a16="http://schemas.microsoft.com/office/drawing/2014/main" id="{36FA5827-5C6D-3D40-90A9-181A3C2DD9A5}"/>
              </a:ext>
            </a:extLst>
          </p:cNvPr>
          <p:cNvSpPr txBox="1"/>
          <p:nvPr/>
        </p:nvSpPr>
        <p:spPr>
          <a:xfrm>
            <a:off x="9491241" y="5127585"/>
            <a:ext cx="184731" cy="369332"/>
          </a:xfrm>
          <a:prstGeom prst="rect">
            <a:avLst/>
          </a:prstGeom>
          <a:noFill/>
        </p:spPr>
        <p:txBody>
          <a:bodyPr wrap="none" rtlCol="0">
            <a:spAutoFit/>
          </a:bodyPr>
          <a:lstStyle/>
          <a:p>
            <a:endParaRPr lang="en-US"/>
          </a:p>
        </p:txBody>
      </p:sp>
      <p:graphicFrame>
        <p:nvGraphicFramePr>
          <p:cNvPr id="7" name="Chart 6">
            <a:extLst>
              <a:ext uri="{FF2B5EF4-FFF2-40B4-BE49-F238E27FC236}">
                <a16:creationId xmlns:a16="http://schemas.microsoft.com/office/drawing/2014/main" id="{55DEF335-7CB6-E148-8788-D364862A0234}"/>
              </a:ext>
            </a:extLst>
          </p:cNvPr>
          <p:cNvGraphicFramePr/>
          <p:nvPr>
            <p:extLst>
              <p:ext uri="{D42A27DB-BD31-4B8C-83A1-F6EECF244321}">
                <p14:modId xmlns:p14="http://schemas.microsoft.com/office/powerpoint/2010/main" val="2981261227"/>
              </p:ext>
            </p:extLst>
          </p:nvPr>
        </p:nvGraphicFramePr>
        <p:xfrm>
          <a:off x="8181281" y="2606661"/>
          <a:ext cx="3582456" cy="358049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581CFC10-CB02-404C-9912-BAF0B0E3AB48}"/>
              </a:ext>
            </a:extLst>
          </p:cNvPr>
          <p:cNvSpPr txBox="1"/>
          <p:nvPr/>
        </p:nvSpPr>
        <p:spPr>
          <a:xfrm>
            <a:off x="9046513" y="2138584"/>
            <a:ext cx="2204277" cy="523220"/>
          </a:xfrm>
          <a:prstGeom prst="rect">
            <a:avLst/>
          </a:prstGeom>
          <a:noFill/>
        </p:spPr>
        <p:txBody>
          <a:bodyPr wrap="square" rtlCol="0">
            <a:spAutoFit/>
          </a:bodyPr>
          <a:lstStyle/>
          <a:p>
            <a:pPr marL="0" marR="0" algn="ctr">
              <a:spcBef>
                <a:spcPts val="0"/>
              </a:spcBef>
              <a:spcAft>
                <a:spcPts val="0"/>
              </a:spcAft>
            </a:pPr>
            <a:r>
              <a:rPr lang="en-US" sz="1400" b="1" dirty="0">
                <a:effectLst/>
                <a:latin typeface="Helvetica" pitchFamily="2" charset="0"/>
                <a:ea typeface="Calibri" panose="020F0502020204030204" pitchFamily="34" charset="0"/>
              </a:rPr>
              <a:t>% Yes</a:t>
            </a:r>
          </a:p>
          <a:p>
            <a:pPr marL="0" marR="0" algn="ctr">
              <a:spcBef>
                <a:spcPts val="0"/>
              </a:spcBef>
              <a:spcAft>
                <a:spcPts val="0"/>
              </a:spcAft>
            </a:pPr>
            <a:r>
              <a:rPr lang="en-US" sz="1400" b="1" dirty="0">
                <a:effectLst/>
                <a:latin typeface="Helvetica" pitchFamily="2" charset="0"/>
                <a:ea typeface="Calibri" panose="020F0502020204030204" pitchFamily="34" charset="0"/>
              </a:rPr>
              <a:t>February 2022</a:t>
            </a:r>
          </a:p>
        </p:txBody>
      </p:sp>
      <p:graphicFrame>
        <p:nvGraphicFramePr>
          <p:cNvPr id="9" name="Chart 8">
            <a:extLst>
              <a:ext uri="{FF2B5EF4-FFF2-40B4-BE49-F238E27FC236}">
                <a16:creationId xmlns:a16="http://schemas.microsoft.com/office/drawing/2014/main" id="{3129A583-48EB-FD4E-AF2F-9404EE27D19C}"/>
              </a:ext>
            </a:extLst>
          </p:cNvPr>
          <p:cNvGraphicFramePr/>
          <p:nvPr>
            <p:extLst>
              <p:ext uri="{D42A27DB-BD31-4B8C-83A1-F6EECF244321}">
                <p14:modId xmlns:p14="http://schemas.microsoft.com/office/powerpoint/2010/main" val="3688418243"/>
              </p:ext>
            </p:extLst>
          </p:nvPr>
        </p:nvGraphicFramePr>
        <p:xfrm>
          <a:off x="428262" y="1821112"/>
          <a:ext cx="7753019" cy="451872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7037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1BC5A5E0-02BF-4D43-85D0-3FBCD3ABE149}"/>
              </a:ext>
            </a:extLst>
          </p:cNvPr>
          <p:cNvSpPr>
            <a:spLocks noGrp="1"/>
          </p:cNvSpPr>
          <p:nvPr>
            <p:ph type="title"/>
          </p:nvPr>
        </p:nvSpPr>
        <p:spPr>
          <a:xfrm>
            <a:off x="200026" y="482600"/>
            <a:ext cx="11403471" cy="433739"/>
          </a:xfrm>
        </p:spPr>
        <p:txBody>
          <a:bodyPr/>
          <a:lstStyle/>
          <a:p>
            <a:r>
              <a:rPr lang="en-US" b="1" dirty="0">
                <a:latin typeface="+mn-lt"/>
              </a:rPr>
              <a:t>Key Takeaways </a:t>
            </a:r>
            <a:endParaRPr lang="en-US" b="1" dirty="0">
              <a:highlight>
                <a:srgbClr val="FFFF00"/>
              </a:highlight>
              <a:latin typeface="+mn-lt"/>
            </a:endParaRPr>
          </a:p>
        </p:txBody>
      </p:sp>
      <p:graphicFrame>
        <p:nvGraphicFramePr>
          <p:cNvPr id="13" name="Table 12">
            <a:extLst>
              <a:ext uri="{FF2B5EF4-FFF2-40B4-BE49-F238E27FC236}">
                <a16:creationId xmlns:a16="http://schemas.microsoft.com/office/drawing/2014/main" id="{E3EBA47B-C3BB-4E7A-BA64-389C908DCB57}"/>
              </a:ext>
            </a:extLst>
          </p:cNvPr>
          <p:cNvGraphicFramePr>
            <a:graphicFrameLocks noGrp="1"/>
          </p:cNvGraphicFramePr>
          <p:nvPr>
            <p:extLst>
              <p:ext uri="{D42A27DB-BD31-4B8C-83A1-F6EECF244321}">
                <p14:modId xmlns:p14="http://schemas.microsoft.com/office/powerpoint/2010/main" val="3978732840"/>
              </p:ext>
            </p:extLst>
          </p:nvPr>
        </p:nvGraphicFramePr>
        <p:xfrm>
          <a:off x="747478" y="1239253"/>
          <a:ext cx="10308566" cy="4907280"/>
        </p:xfrm>
        <a:graphic>
          <a:graphicData uri="http://schemas.openxmlformats.org/drawingml/2006/table">
            <a:tbl>
              <a:tblPr firstRow="1" bandRow="1">
                <a:tableStyleId>{5940675A-B579-460E-94D1-54222C63F5DA}</a:tableStyleId>
              </a:tblPr>
              <a:tblGrid>
                <a:gridCol w="524734">
                  <a:extLst>
                    <a:ext uri="{9D8B030D-6E8A-4147-A177-3AD203B41FA5}">
                      <a16:colId xmlns:a16="http://schemas.microsoft.com/office/drawing/2014/main" val="20000"/>
                    </a:ext>
                  </a:extLst>
                </a:gridCol>
                <a:gridCol w="9783832">
                  <a:extLst>
                    <a:ext uri="{9D8B030D-6E8A-4147-A177-3AD203B41FA5}">
                      <a16:colId xmlns:a16="http://schemas.microsoft.com/office/drawing/2014/main" val="20001"/>
                    </a:ext>
                  </a:extLst>
                </a:gridCol>
              </a:tblGrid>
              <a:tr h="668778">
                <a:tc>
                  <a:txBody>
                    <a:bodyPr/>
                    <a:lstStyle/>
                    <a:p>
                      <a:pPr marL="571500" indent="-571500" algn="r" defTabSz="457200" rtl="0" eaLnBrk="1" latinLnBrk="0" hangingPunct="1">
                        <a:buClr>
                          <a:schemeClr val="accent1"/>
                        </a:buClr>
                        <a:buFont typeface="Arial" panose="020B0604020202020204" pitchFamily="34" charset="0"/>
                        <a:buChar char="•"/>
                      </a:pPr>
                      <a:r>
                        <a:rPr lang="en-US" sz="4400" b="0" kern="1200">
                          <a:solidFill>
                            <a:schemeClr val="accent2"/>
                          </a:solidFill>
                          <a:latin typeface="+mn-lt"/>
                          <a:ea typeface="+mn-ea"/>
                          <a:cs typeface="Arial Black"/>
                        </a:rPr>
                        <a:t> </a:t>
                      </a:r>
                      <a:endParaRPr lang="en-US" sz="4400" b="0" kern="1200" dirty="0">
                        <a:solidFill>
                          <a:schemeClr val="accent2"/>
                        </a:solidFill>
                        <a:latin typeface="+mn-lt"/>
                        <a:ea typeface="+mn-ea"/>
                        <a:cs typeface="Arial Black"/>
                      </a:endParaRP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400" b="1" i="0" kern="1200" dirty="0">
                          <a:solidFill>
                            <a:schemeClr val="tx1"/>
                          </a:solidFill>
                          <a:latin typeface="+mn-lt"/>
                          <a:ea typeface="+mn-ea"/>
                          <a:cs typeface="+mn-cs"/>
                        </a:rPr>
                        <a:t>OOH drives awareness for seasonal holiday and event gift purchases: </a:t>
                      </a:r>
                      <a:r>
                        <a:rPr lang="en-US" sz="1400" b="0" i="0" kern="1200" dirty="0">
                          <a:solidFill>
                            <a:schemeClr val="tx1"/>
                          </a:solidFill>
                          <a:latin typeface="+mn-lt"/>
                          <a:ea typeface="+mn-ea"/>
                          <a:cs typeface="+mn-cs"/>
                        </a:rPr>
                        <a:t>(42%) of Americans who find advertisements useful say they look to OOH when making purchases for events like Mother’s and Father’s Day, weddings, and graduations. This interest is especially prominent among consumers in cities of 1M+ population (55%) and Millennials in Urban areas with 1M+ population (66%). </a:t>
                      </a:r>
                    </a:p>
                    <a:p>
                      <a:pPr marL="0" marR="0" lvl="0" indent="0" algn="l" defTabSz="609585" rtl="0" eaLnBrk="1" fontAlgn="auto" latinLnBrk="0" hangingPunct="1">
                        <a:lnSpc>
                          <a:spcPct val="100000"/>
                        </a:lnSpc>
                        <a:spcBef>
                          <a:spcPts val="0"/>
                        </a:spcBef>
                        <a:spcAft>
                          <a:spcPts val="0"/>
                        </a:spcAft>
                        <a:buClrTx/>
                        <a:buSzTx/>
                        <a:buFontTx/>
                        <a:buNone/>
                        <a:tabLst/>
                        <a:defRPr/>
                      </a:pPr>
                      <a:endParaRPr lang="en-US" sz="1400" b="0" i="0" kern="1200" dirty="0">
                        <a:solidFill>
                          <a:schemeClr val="tx1"/>
                        </a:solidFill>
                        <a:latin typeface="+mn-lt"/>
                        <a:ea typeface="+mn-ea"/>
                        <a:cs typeface="+mn-cs"/>
                      </a:endParaRPr>
                    </a:p>
                  </a:txBody>
                  <a:tcPr marL="121920" marR="121920" marT="60960" marB="6096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0465504"/>
                  </a:ext>
                </a:extLst>
              </a:tr>
              <a:tr h="668778">
                <a:tc>
                  <a:txBody>
                    <a:bodyPr/>
                    <a:lstStyle/>
                    <a:p>
                      <a:pPr marL="571500" indent="-571500" algn="r" defTabSz="457200" rtl="0" eaLnBrk="1" latinLnBrk="0" hangingPunct="1">
                        <a:buClr>
                          <a:schemeClr val="accent1"/>
                        </a:buClr>
                        <a:buFont typeface="Arial" panose="020B0604020202020204" pitchFamily="34" charset="0"/>
                        <a:buChar char="•"/>
                      </a:pPr>
                      <a:r>
                        <a:rPr lang="en-US" sz="4400" b="0" kern="1200">
                          <a:solidFill>
                            <a:schemeClr val="accent2"/>
                          </a:solidFill>
                          <a:latin typeface="+mn-lt"/>
                          <a:ea typeface="+mn-ea"/>
                          <a:cs typeface="Arial Black"/>
                        </a:rPr>
                        <a:t> </a:t>
                      </a:r>
                      <a:endParaRPr lang="en-US" sz="4400" b="0" kern="1200" dirty="0">
                        <a:solidFill>
                          <a:schemeClr val="accent2"/>
                        </a:solidFill>
                        <a:latin typeface="+mn-lt"/>
                        <a:ea typeface="+mn-ea"/>
                        <a:cs typeface="Arial Black"/>
                      </a:endParaRP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400" b="1" i="0" dirty="0">
                          <a:latin typeface="+mj-lt"/>
                        </a:rPr>
                        <a:t>Gift purchases by Younger Consumers and Urbanites Most Likely to be Influenced by OOH Ads: </a:t>
                      </a:r>
                      <a:r>
                        <a:rPr lang="en-US" sz="1400" b="0" i="0" dirty="0">
                          <a:latin typeface="+mj-lt"/>
                        </a:rPr>
                        <a:t>Gen Z and consumers in cities 1M + populations, respectively, are influenced by OOH for these gift giving events: Mother’s Day (61%) and (60%); Father’s Day (46%) and (54%); weddings (51%) and (58%); and graduations (49%) and (50%). </a:t>
                      </a:r>
                    </a:p>
                    <a:p>
                      <a:pPr marL="0" marR="0" lvl="0" indent="0" algn="l" defTabSz="609585" rtl="0" eaLnBrk="1" fontAlgn="auto" latinLnBrk="0" hangingPunct="1">
                        <a:lnSpc>
                          <a:spcPct val="100000"/>
                        </a:lnSpc>
                        <a:spcBef>
                          <a:spcPts val="0"/>
                        </a:spcBef>
                        <a:spcAft>
                          <a:spcPts val="0"/>
                        </a:spcAft>
                        <a:buClrTx/>
                        <a:buSzTx/>
                        <a:buFontTx/>
                        <a:buNone/>
                        <a:tabLst/>
                        <a:defRPr/>
                      </a:pPr>
                      <a:endParaRPr lang="en-US" sz="1400" b="0" i="0" dirty="0">
                        <a:latin typeface="+mj-lt"/>
                      </a:endParaRPr>
                    </a:p>
                  </a:txBody>
                  <a:tcPr marL="121920" marR="121920" marT="60960" marB="6096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862520"/>
                  </a:ext>
                </a:extLst>
              </a:tr>
              <a:tr h="668778">
                <a:tc>
                  <a:txBody>
                    <a:bodyPr/>
                    <a:lstStyle/>
                    <a:p>
                      <a:pPr marL="571500" indent="-571500" algn="r" defTabSz="457200" rtl="0" eaLnBrk="1" latinLnBrk="0" hangingPunct="1">
                        <a:buClr>
                          <a:schemeClr val="accent1"/>
                        </a:buClr>
                        <a:buFont typeface="Arial" panose="020B0604020202020204" pitchFamily="34" charset="0"/>
                        <a:buChar char="•"/>
                      </a:pPr>
                      <a:r>
                        <a:rPr lang="en-US" sz="4400" b="0" kern="1200">
                          <a:solidFill>
                            <a:schemeClr val="accent2"/>
                          </a:solidFill>
                          <a:latin typeface="+mn-lt"/>
                          <a:ea typeface="+mn-ea"/>
                          <a:cs typeface="Arial Black"/>
                        </a:rPr>
                        <a:t> </a:t>
                      </a: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400" b="1" i="0" dirty="0">
                          <a:latin typeface="+mj-lt"/>
                        </a:rPr>
                        <a:t>Nearly 4 in 10 (38%) recall seeing an automotive OOH ad recently, especially urban consumers and younger generations</a:t>
                      </a:r>
                      <a:r>
                        <a:rPr lang="en-US" sz="1400" b="0" i="0" dirty="0">
                          <a:latin typeface="+mj-lt"/>
                        </a:rPr>
                        <a:t>: 52% of those in cities of 1M+ populations, (50%) of Gen Z and (49%) of Millennials recall as well as (49%) of Men.</a:t>
                      </a:r>
                    </a:p>
                    <a:p>
                      <a:pPr marL="0" marR="0" lvl="0" indent="0" algn="l" defTabSz="609585" rtl="0" eaLnBrk="1" fontAlgn="auto" latinLnBrk="0" hangingPunct="1">
                        <a:lnSpc>
                          <a:spcPct val="100000"/>
                        </a:lnSpc>
                        <a:spcBef>
                          <a:spcPts val="0"/>
                        </a:spcBef>
                        <a:spcAft>
                          <a:spcPts val="0"/>
                        </a:spcAft>
                        <a:buClrTx/>
                        <a:buSzTx/>
                        <a:buFontTx/>
                        <a:buNone/>
                        <a:tabLst/>
                        <a:defRPr/>
                      </a:pPr>
                      <a:endParaRPr lang="en-US" sz="1400" b="0" i="0" dirty="0">
                        <a:latin typeface="+mj-lt"/>
                      </a:endParaRPr>
                    </a:p>
                  </a:txBody>
                  <a:tcPr marL="121920" marR="121920" marT="60960" marB="6096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4658045"/>
                  </a:ext>
                </a:extLst>
              </a:tr>
              <a:tr h="627126">
                <a:tc>
                  <a:txBody>
                    <a:bodyPr/>
                    <a:lstStyle/>
                    <a:p>
                      <a:pPr marL="571500" indent="-571500" algn="r" defTabSz="457200" rtl="0" eaLnBrk="1" latinLnBrk="0" hangingPunct="1">
                        <a:buClr>
                          <a:schemeClr val="accent1"/>
                        </a:buClr>
                        <a:buFont typeface="Arial" panose="020B0604020202020204" pitchFamily="34" charset="0"/>
                        <a:buChar char="•"/>
                      </a:pPr>
                      <a:r>
                        <a:rPr lang="en-US" sz="4400" b="0" kern="1200">
                          <a:solidFill>
                            <a:schemeClr val="accent2"/>
                          </a:solidFill>
                          <a:latin typeface="+mn-lt"/>
                          <a:ea typeface="+mn-ea"/>
                          <a:cs typeface="Arial Black"/>
                        </a:rPr>
                        <a:t> </a:t>
                      </a:r>
                      <a:endParaRPr lang="en-US" sz="4400" b="0" kern="1200" dirty="0">
                        <a:solidFill>
                          <a:schemeClr val="accent2"/>
                        </a:solidFill>
                        <a:latin typeface="+mn-lt"/>
                        <a:ea typeface="+mn-ea"/>
                        <a:cs typeface="Arial Black"/>
                      </a:endParaRP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400" b="1" dirty="0"/>
                        <a:t>Over 4 in 10 (43%) of automotive OOH ad viewers engaged with the ad: </a:t>
                      </a:r>
                      <a:r>
                        <a:rPr lang="en-US" sz="1400" b="0" dirty="0"/>
                        <a:t>(38</a:t>
                      </a:r>
                      <a:r>
                        <a:rPr lang="en-US" sz="1400" dirty="0"/>
                        <a:t>%) visited the website of or did more online research about the dealer or brand. (30%) shared information about the ad by word of mouth, and (</a:t>
                      </a:r>
                      <a:r>
                        <a:rPr lang="en-US" sz="1400"/>
                        <a:t>23%) </a:t>
                      </a:r>
                      <a:r>
                        <a:rPr lang="en-US" sz="1400" dirty="0"/>
                        <a:t>visited the dealer or </a:t>
                      </a:r>
                      <a:r>
                        <a:rPr lang="en-US" sz="1400"/>
                        <a:t>brand showroom. </a:t>
                      </a:r>
                      <a:endParaRPr lang="en-US" sz="1400" dirty="0"/>
                    </a:p>
                    <a:p>
                      <a:pPr marL="0" marR="0" lvl="0" indent="0" algn="l" defTabSz="609585" rtl="0" eaLnBrk="1" fontAlgn="auto" latinLnBrk="0" hangingPunct="1">
                        <a:lnSpc>
                          <a:spcPct val="100000"/>
                        </a:lnSpc>
                        <a:spcBef>
                          <a:spcPts val="0"/>
                        </a:spcBef>
                        <a:spcAft>
                          <a:spcPts val="0"/>
                        </a:spcAft>
                        <a:buClrTx/>
                        <a:buSzTx/>
                        <a:buFontTx/>
                        <a:buNone/>
                        <a:tabLst/>
                        <a:defRPr/>
                      </a:pPr>
                      <a:endParaRPr lang="en-US" sz="1400" dirty="0"/>
                    </a:p>
                  </a:txBody>
                  <a:tcPr marL="121920" marR="121920" marT="60960" marB="6096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734087"/>
                  </a:ext>
                </a:extLst>
              </a:tr>
              <a:tr h="668778">
                <a:tc>
                  <a:txBody>
                    <a:bodyPr/>
                    <a:lstStyle/>
                    <a:p>
                      <a:pPr marL="571500" indent="-571500" algn="r" defTabSz="457200" rtl="0" eaLnBrk="1" latinLnBrk="0" hangingPunct="1">
                        <a:buClr>
                          <a:schemeClr val="accent1"/>
                        </a:buClr>
                        <a:buFont typeface="Arial" panose="020B0604020202020204" pitchFamily="34" charset="0"/>
                        <a:buChar char="•"/>
                      </a:pPr>
                      <a:r>
                        <a:rPr lang="en-US" sz="4400" b="1" kern="1200">
                          <a:solidFill>
                            <a:schemeClr val="accent2"/>
                          </a:solidFill>
                          <a:latin typeface="+mn-lt"/>
                          <a:ea typeface="+mn-ea"/>
                          <a:cs typeface="Arial Black"/>
                        </a:rPr>
                        <a:t> </a:t>
                      </a: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lang="en-US" sz="1400" b="1" i="0" kern="1200" dirty="0">
                          <a:solidFill>
                            <a:schemeClr val="tx1"/>
                          </a:solidFill>
                          <a:latin typeface="+mn-lt"/>
                          <a:ea typeface="+mn-ea"/>
                          <a:cs typeface="+mn-cs"/>
                        </a:rPr>
                        <a:t>Automotive OOH ads most likely to engage consumers: </a:t>
                      </a:r>
                      <a:r>
                        <a:rPr lang="en-US" sz="1400" b="0" i="0" kern="1200" dirty="0">
                          <a:solidFill>
                            <a:schemeClr val="tx1"/>
                          </a:solidFill>
                          <a:latin typeface="+mn-lt"/>
                          <a:ea typeface="+mn-ea"/>
                          <a:cs typeface="+mn-cs"/>
                        </a:rPr>
                        <a:t>(45%) new model release, (37%) fuel economy, (36%) limited time special pricing, (26%) maintenance and service, and (25%) limited time financing offers.</a:t>
                      </a:r>
                      <a:endParaRPr lang="en-US" sz="1400" b="0" i="0" dirty="0">
                        <a:latin typeface="+mj-lt"/>
                      </a:endParaRPr>
                    </a:p>
                  </a:txBody>
                  <a:tcPr marL="121920" marR="121920" marT="60960" marB="6096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5985634"/>
                  </a:ext>
                </a:extLst>
              </a:tr>
            </a:tbl>
          </a:graphicData>
        </a:graphic>
      </p:graphicFrame>
      <p:sp>
        <p:nvSpPr>
          <p:cNvPr id="8" name="Text Placeholder 5">
            <a:extLst>
              <a:ext uri="{FF2B5EF4-FFF2-40B4-BE49-F238E27FC236}">
                <a16:creationId xmlns:a16="http://schemas.microsoft.com/office/drawing/2014/main" id="{379BAC47-76A7-0147-BB29-A25C1557DD9E}"/>
              </a:ext>
            </a:extLst>
          </p:cNvPr>
          <p:cNvSpPr>
            <a:spLocks noGrp="1"/>
          </p:cNvSpPr>
          <p:nvPr>
            <p:ph type="body" sz="quarter" idx="11"/>
          </p:nvPr>
        </p:nvSpPr>
        <p:spPr>
          <a:xfrm>
            <a:off x="200026" y="191785"/>
            <a:ext cx="7715723" cy="252573"/>
          </a:xfrm>
        </p:spPr>
        <p:txBody>
          <a:bodyPr/>
          <a:lstStyle/>
          <a:p>
            <a:r>
              <a:rPr lang="en-US" b="1" dirty="0">
                <a:solidFill>
                  <a:schemeClr val="accent2"/>
                </a:solidFill>
              </a:rPr>
              <a:t>OAAA Q1 2022 - CONSUMER TRENDS FOR OOH</a:t>
            </a:r>
          </a:p>
        </p:txBody>
      </p:sp>
    </p:spTree>
    <p:extLst>
      <p:ext uri="{BB962C8B-B14F-4D97-AF65-F5344CB8AC3E}">
        <p14:creationId xmlns:p14="http://schemas.microsoft.com/office/powerpoint/2010/main" val="19411369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98884EBB-86D8-4156-8466-C54B61AA83DF}"/>
              </a:ext>
            </a:extLst>
          </p:cNvPr>
          <p:cNvSpPr txBox="1"/>
          <p:nvPr/>
        </p:nvSpPr>
        <p:spPr>
          <a:xfrm>
            <a:off x="1359590" y="1487188"/>
            <a:ext cx="9472821" cy="307777"/>
          </a:xfrm>
          <a:prstGeom prst="rect">
            <a:avLst/>
          </a:prstGeom>
          <a:noFill/>
        </p:spPr>
        <p:txBody>
          <a:bodyPr wrap="square" rtlCol="0">
            <a:spAutoFit/>
          </a:bodyPr>
          <a:lstStyle/>
          <a:p>
            <a:pPr algn="ctr"/>
            <a:r>
              <a:rPr lang="en-US" sz="1400" b="1" dirty="0"/>
              <a:t>How much do you agree or disagree with each of the following statements?</a:t>
            </a:r>
          </a:p>
        </p:txBody>
      </p:sp>
      <p:sp>
        <p:nvSpPr>
          <p:cNvPr id="18" name="Text Placeholder 5">
            <a:extLst>
              <a:ext uri="{FF2B5EF4-FFF2-40B4-BE49-F238E27FC236}">
                <a16:creationId xmlns:a16="http://schemas.microsoft.com/office/drawing/2014/main" id="{2665839E-4C90-442C-817E-021A782E8A4E}"/>
              </a:ext>
            </a:extLst>
          </p:cNvPr>
          <p:cNvSpPr>
            <a:spLocks noGrp="1"/>
          </p:cNvSpPr>
          <p:nvPr>
            <p:ph type="body" sz="quarter" idx="11"/>
          </p:nvPr>
        </p:nvSpPr>
        <p:spPr>
          <a:xfrm>
            <a:off x="177447" y="265587"/>
            <a:ext cx="6096000" cy="252573"/>
          </a:xfrm>
        </p:spPr>
        <p:txBody>
          <a:bodyPr/>
          <a:lstStyle/>
          <a:p>
            <a:r>
              <a:rPr lang="en-US" b="1" dirty="0">
                <a:solidFill>
                  <a:schemeClr val="accent2"/>
                </a:solidFill>
              </a:rPr>
              <a:t>OAAA Q1 CONSUMER TRENDS FOR OOH</a:t>
            </a:r>
          </a:p>
        </p:txBody>
      </p:sp>
      <p:sp>
        <p:nvSpPr>
          <p:cNvPr id="25" name="Title 1">
            <a:extLst>
              <a:ext uri="{FF2B5EF4-FFF2-40B4-BE49-F238E27FC236}">
                <a16:creationId xmlns:a16="http://schemas.microsoft.com/office/drawing/2014/main" id="{CC87E680-7BA9-44F7-9E1F-7746341522AE}"/>
              </a:ext>
            </a:extLst>
          </p:cNvPr>
          <p:cNvSpPr>
            <a:spLocks noGrp="1"/>
          </p:cNvSpPr>
          <p:nvPr>
            <p:ph type="title"/>
          </p:nvPr>
        </p:nvSpPr>
        <p:spPr>
          <a:xfrm>
            <a:off x="177448" y="518161"/>
            <a:ext cx="12411210" cy="361169"/>
          </a:xfrm>
        </p:spPr>
        <p:txBody>
          <a:bodyPr/>
          <a:lstStyle/>
          <a:p>
            <a:r>
              <a:rPr lang="en-US" b="1" dirty="0">
                <a:latin typeface="+mj-lt"/>
              </a:rPr>
              <a:t>While Digital Ad Annoyance, Fatigue and Safety Concerns Continue</a:t>
            </a:r>
          </a:p>
        </p:txBody>
      </p:sp>
      <p:sp>
        <p:nvSpPr>
          <p:cNvPr id="3" name="TextBox 2">
            <a:extLst>
              <a:ext uri="{FF2B5EF4-FFF2-40B4-BE49-F238E27FC236}">
                <a16:creationId xmlns:a16="http://schemas.microsoft.com/office/drawing/2014/main" id="{36FA5827-5C6D-3D40-90A9-181A3C2DD9A5}"/>
              </a:ext>
            </a:extLst>
          </p:cNvPr>
          <p:cNvSpPr txBox="1"/>
          <p:nvPr/>
        </p:nvSpPr>
        <p:spPr>
          <a:xfrm>
            <a:off x="9491241" y="5127585"/>
            <a:ext cx="184731" cy="369332"/>
          </a:xfrm>
          <a:prstGeom prst="rect">
            <a:avLst/>
          </a:prstGeom>
          <a:noFill/>
        </p:spPr>
        <p:txBody>
          <a:bodyPr wrap="none" rtlCol="0">
            <a:spAutoFit/>
          </a:bodyPr>
          <a:lstStyle/>
          <a:p>
            <a:endParaRPr lang="en-US"/>
          </a:p>
        </p:txBody>
      </p:sp>
      <p:sp>
        <p:nvSpPr>
          <p:cNvPr id="7" name="TextBox 6">
            <a:extLst>
              <a:ext uri="{FF2B5EF4-FFF2-40B4-BE49-F238E27FC236}">
                <a16:creationId xmlns:a16="http://schemas.microsoft.com/office/drawing/2014/main" id="{6C3594D4-9B04-4041-8C6E-CD22AF0E8ED6}"/>
              </a:ext>
            </a:extLst>
          </p:cNvPr>
          <p:cNvSpPr txBox="1"/>
          <p:nvPr/>
        </p:nvSpPr>
        <p:spPr>
          <a:xfrm>
            <a:off x="177447" y="6160728"/>
            <a:ext cx="10654964" cy="461665"/>
          </a:xfrm>
          <a:prstGeom prst="rect">
            <a:avLst/>
          </a:prstGeom>
          <a:noFill/>
        </p:spPr>
        <p:txBody>
          <a:bodyPr wrap="square" rtlCol="0">
            <a:spAutoFit/>
          </a:bodyPr>
          <a:lstStyle/>
          <a:p>
            <a:pPr lvl="0" defTabSz="914377">
              <a:defRPr/>
            </a:pPr>
            <a:endParaRPr lang="en-US" sz="800" u="sng" dirty="0">
              <a:solidFill>
                <a:schemeClr val="tx2"/>
              </a:solidFill>
              <a:cs typeface="Arial" panose="020B0604020202020204" pitchFamily="34" charset="0"/>
            </a:endParaRPr>
          </a:p>
          <a:p>
            <a:pPr lvl="0" defTabSz="914377">
              <a:defRPr/>
            </a:pPr>
            <a:r>
              <a:rPr lang="en-US" sz="800" u="sng" dirty="0">
                <a:solidFill>
                  <a:schemeClr val="tx2"/>
                </a:solidFill>
                <a:cs typeface="Arial" panose="020B0604020202020204" pitchFamily="34" charset="0"/>
              </a:rPr>
              <a:t>BASE: GENERAL PUBLIC (N=1000)</a:t>
            </a:r>
          </a:p>
          <a:p>
            <a:r>
              <a:rPr lang="en-US" sz="800" dirty="0">
                <a:solidFill>
                  <a:schemeClr val="tx2"/>
                </a:solidFill>
              </a:rPr>
              <a:t>Q14. How much do you agree or disagree with each of the following statements?</a:t>
            </a:r>
          </a:p>
        </p:txBody>
      </p:sp>
      <p:graphicFrame>
        <p:nvGraphicFramePr>
          <p:cNvPr id="8" name="Chart 7">
            <a:extLst>
              <a:ext uri="{FF2B5EF4-FFF2-40B4-BE49-F238E27FC236}">
                <a16:creationId xmlns:a16="http://schemas.microsoft.com/office/drawing/2014/main" id="{17A82D80-1D32-1846-9E75-0EB4188B62A1}"/>
              </a:ext>
            </a:extLst>
          </p:cNvPr>
          <p:cNvGraphicFramePr/>
          <p:nvPr>
            <p:extLst>
              <p:ext uri="{D42A27DB-BD31-4B8C-83A1-F6EECF244321}">
                <p14:modId xmlns:p14="http://schemas.microsoft.com/office/powerpoint/2010/main" val="1416313509"/>
              </p:ext>
            </p:extLst>
          </p:nvPr>
        </p:nvGraphicFramePr>
        <p:xfrm>
          <a:off x="125607" y="1864911"/>
          <a:ext cx="9689724" cy="4263515"/>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a:extLst>
              <a:ext uri="{FF2B5EF4-FFF2-40B4-BE49-F238E27FC236}">
                <a16:creationId xmlns:a16="http://schemas.microsoft.com/office/drawing/2014/main" id="{31BDFD63-E6B9-D642-9032-70E943E5FEF7}"/>
              </a:ext>
            </a:extLst>
          </p:cNvPr>
          <p:cNvGrpSpPr/>
          <p:nvPr/>
        </p:nvGrpSpPr>
        <p:grpSpPr>
          <a:xfrm>
            <a:off x="9861622" y="2591010"/>
            <a:ext cx="3166933" cy="261610"/>
            <a:chOff x="9738317" y="3107210"/>
            <a:chExt cx="3166933" cy="261610"/>
          </a:xfrm>
        </p:grpSpPr>
        <p:cxnSp>
          <p:nvCxnSpPr>
            <p:cNvPr id="10" name="Straight Arrow Connector 9">
              <a:extLst>
                <a:ext uri="{FF2B5EF4-FFF2-40B4-BE49-F238E27FC236}">
                  <a16:creationId xmlns:a16="http://schemas.microsoft.com/office/drawing/2014/main" id="{3E801F9C-24EB-0C45-8BBC-DA2BA43E66EE}"/>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2E33E856-CB58-FB46-8193-566542C04603}"/>
                </a:ext>
              </a:extLst>
            </p:cNvPr>
            <p:cNvSpPr txBox="1"/>
            <p:nvPr/>
          </p:nvSpPr>
          <p:spPr>
            <a:xfrm>
              <a:off x="10151918" y="3107210"/>
              <a:ext cx="2753332" cy="261610"/>
            </a:xfrm>
            <a:prstGeom prst="rect">
              <a:avLst/>
            </a:prstGeom>
            <a:noFill/>
          </p:spPr>
          <p:txBody>
            <a:bodyPr wrap="square" rtlCol="0">
              <a:spAutoFit/>
            </a:bodyPr>
            <a:lstStyle/>
            <a:p>
              <a:r>
                <a:rPr lang="en-US" sz="1100" b="1" dirty="0">
                  <a:solidFill>
                    <a:schemeClr val="accent4"/>
                  </a:solidFill>
                </a:rPr>
                <a:t>85% </a:t>
              </a:r>
              <a:r>
                <a:rPr lang="en-US" sz="1100" b="1" dirty="0"/>
                <a:t>Boomer+</a:t>
              </a:r>
            </a:p>
          </p:txBody>
        </p:sp>
      </p:grpSp>
      <p:grpSp>
        <p:nvGrpSpPr>
          <p:cNvPr id="12" name="Group 11">
            <a:extLst>
              <a:ext uri="{FF2B5EF4-FFF2-40B4-BE49-F238E27FC236}">
                <a16:creationId xmlns:a16="http://schemas.microsoft.com/office/drawing/2014/main" id="{910E88DB-0E11-574A-8A42-C5295C7798B5}"/>
              </a:ext>
            </a:extLst>
          </p:cNvPr>
          <p:cNvGrpSpPr/>
          <p:nvPr/>
        </p:nvGrpSpPr>
        <p:grpSpPr>
          <a:xfrm>
            <a:off x="9861622" y="4085936"/>
            <a:ext cx="3166933" cy="261610"/>
            <a:chOff x="9738317" y="3107210"/>
            <a:chExt cx="3166933" cy="261610"/>
          </a:xfrm>
        </p:grpSpPr>
        <p:cxnSp>
          <p:nvCxnSpPr>
            <p:cNvPr id="13" name="Straight Arrow Connector 12">
              <a:extLst>
                <a:ext uri="{FF2B5EF4-FFF2-40B4-BE49-F238E27FC236}">
                  <a16:creationId xmlns:a16="http://schemas.microsoft.com/office/drawing/2014/main" id="{5A29AEF1-315C-1045-9CE5-C6CF1A814A9F}"/>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21F4A2A6-57EA-AE48-B987-2EEE8B526F14}"/>
                </a:ext>
              </a:extLst>
            </p:cNvPr>
            <p:cNvSpPr txBox="1"/>
            <p:nvPr/>
          </p:nvSpPr>
          <p:spPr>
            <a:xfrm>
              <a:off x="10151918" y="3107210"/>
              <a:ext cx="2753332" cy="261610"/>
            </a:xfrm>
            <a:prstGeom prst="rect">
              <a:avLst/>
            </a:prstGeom>
            <a:noFill/>
          </p:spPr>
          <p:txBody>
            <a:bodyPr wrap="square" rtlCol="0">
              <a:spAutoFit/>
            </a:bodyPr>
            <a:lstStyle/>
            <a:p>
              <a:r>
                <a:rPr lang="en-US" sz="1100" b="1" dirty="0">
                  <a:solidFill>
                    <a:schemeClr val="accent4"/>
                  </a:solidFill>
                </a:rPr>
                <a:t>77% </a:t>
              </a:r>
              <a:r>
                <a:rPr lang="en-US" sz="1100" b="1" dirty="0"/>
                <a:t>Millennial Men</a:t>
              </a:r>
            </a:p>
          </p:txBody>
        </p:sp>
      </p:grpSp>
      <p:grpSp>
        <p:nvGrpSpPr>
          <p:cNvPr id="15" name="Group 14">
            <a:extLst>
              <a:ext uri="{FF2B5EF4-FFF2-40B4-BE49-F238E27FC236}">
                <a16:creationId xmlns:a16="http://schemas.microsoft.com/office/drawing/2014/main" id="{50398935-1D54-2142-9C5B-19233DEBA06C}"/>
              </a:ext>
            </a:extLst>
          </p:cNvPr>
          <p:cNvGrpSpPr/>
          <p:nvPr/>
        </p:nvGrpSpPr>
        <p:grpSpPr>
          <a:xfrm>
            <a:off x="9860131" y="5496708"/>
            <a:ext cx="3166933" cy="430887"/>
            <a:chOff x="9738317" y="3026520"/>
            <a:chExt cx="3166933" cy="430887"/>
          </a:xfrm>
        </p:grpSpPr>
        <p:cxnSp>
          <p:nvCxnSpPr>
            <p:cNvPr id="16" name="Straight Arrow Connector 15">
              <a:extLst>
                <a:ext uri="{FF2B5EF4-FFF2-40B4-BE49-F238E27FC236}">
                  <a16:creationId xmlns:a16="http://schemas.microsoft.com/office/drawing/2014/main" id="{65829817-E6D9-1943-BAD4-5252B44D7E47}"/>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692B544A-C83D-5A44-9C3C-52D537446F1B}"/>
                </a:ext>
              </a:extLst>
            </p:cNvPr>
            <p:cNvSpPr txBox="1"/>
            <p:nvPr/>
          </p:nvSpPr>
          <p:spPr>
            <a:xfrm>
              <a:off x="10151918" y="3026520"/>
              <a:ext cx="2753332" cy="430887"/>
            </a:xfrm>
            <a:prstGeom prst="rect">
              <a:avLst/>
            </a:prstGeom>
            <a:noFill/>
          </p:spPr>
          <p:txBody>
            <a:bodyPr wrap="square" rtlCol="0">
              <a:spAutoFit/>
            </a:bodyPr>
            <a:lstStyle/>
            <a:p>
              <a:r>
                <a:rPr lang="en-US" sz="1100" b="1" dirty="0">
                  <a:solidFill>
                    <a:schemeClr val="accent4"/>
                  </a:solidFill>
                </a:rPr>
                <a:t>57% </a:t>
              </a:r>
              <a:r>
                <a:rPr lang="en-US" sz="1100" b="1" dirty="0"/>
                <a:t>Gen Z/Millennial</a:t>
              </a:r>
            </a:p>
            <a:p>
              <a:r>
                <a:rPr lang="en-US" sz="1100" b="1" dirty="0">
                  <a:solidFill>
                    <a:schemeClr val="accent4"/>
                  </a:solidFill>
                </a:rPr>
                <a:t>63% </a:t>
              </a:r>
              <a:r>
                <a:rPr lang="en-US" sz="1100" b="1" dirty="0"/>
                <a:t>Urban 1M+ Millennial</a:t>
              </a:r>
            </a:p>
          </p:txBody>
        </p:sp>
      </p:grpSp>
      <p:grpSp>
        <p:nvGrpSpPr>
          <p:cNvPr id="20" name="Group 19">
            <a:extLst>
              <a:ext uri="{FF2B5EF4-FFF2-40B4-BE49-F238E27FC236}">
                <a16:creationId xmlns:a16="http://schemas.microsoft.com/office/drawing/2014/main" id="{54E03E14-306B-6D4C-AE7B-419CC0971494}"/>
              </a:ext>
            </a:extLst>
          </p:cNvPr>
          <p:cNvGrpSpPr/>
          <p:nvPr/>
        </p:nvGrpSpPr>
        <p:grpSpPr>
          <a:xfrm>
            <a:off x="9860131" y="4846313"/>
            <a:ext cx="3166933" cy="261610"/>
            <a:chOff x="9738317" y="3107210"/>
            <a:chExt cx="3166933" cy="261610"/>
          </a:xfrm>
        </p:grpSpPr>
        <p:cxnSp>
          <p:nvCxnSpPr>
            <p:cNvPr id="21" name="Straight Arrow Connector 20">
              <a:extLst>
                <a:ext uri="{FF2B5EF4-FFF2-40B4-BE49-F238E27FC236}">
                  <a16:creationId xmlns:a16="http://schemas.microsoft.com/office/drawing/2014/main" id="{FF5EFE69-85B5-D944-AC0D-9FD242D91EE1}"/>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1B2360C4-F0F4-F844-9B92-29063C3970A9}"/>
                </a:ext>
              </a:extLst>
            </p:cNvPr>
            <p:cNvSpPr txBox="1"/>
            <p:nvPr/>
          </p:nvSpPr>
          <p:spPr>
            <a:xfrm>
              <a:off x="10151918" y="3107210"/>
              <a:ext cx="2753332" cy="261610"/>
            </a:xfrm>
            <a:prstGeom prst="rect">
              <a:avLst/>
            </a:prstGeom>
            <a:noFill/>
          </p:spPr>
          <p:txBody>
            <a:bodyPr wrap="square" rtlCol="0">
              <a:spAutoFit/>
            </a:bodyPr>
            <a:lstStyle/>
            <a:p>
              <a:r>
                <a:rPr lang="en-US" sz="1100" b="1" dirty="0">
                  <a:solidFill>
                    <a:schemeClr val="accent4"/>
                  </a:solidFill>
                </a:rPr>
                <a:t>73% </a:t>
              </a:r>
              <a:r>
                <a:rPr lang="en-US" sz="1100" b="1" dirty="0"/>
                <a:t>Urban 1M+</a:t>
              </a:r>
            </a:p>
          </p:txBody>
        </p:sp>
      </p:grpSp>
    </p:spTree>
    <p:extLst>
      <p:ext uri="{BB962C8B-B14F-4D97-AF65-F5344CB8AC3E}">
        <p14:creationId xmlns:p14="http://schemas.microsoft.com/office/powerpoint/2010/main" val="11377031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84FA0A4-9D8E-0E4B-AD09-CC92AC4C9EDE}"/>
              </a:ext>
            </a:extLst>
          </p:cNvPr>
          <p:cNvSpPr>
            <a:spLocks noGrp="1"/>
          </p:cNvSpPr>
          <p:nvPr>
            <p:ph type="ctrTitle"/>
          </p:nvPr>
        </p:nvSpPr>
        <p:spPr>
          <a:xfrm>
            <a:off x="2098532" y="2515074"/>
            <a:ext cx="7994935" cy="2355391"/>
          </a:xfrm>
        </p:spPr>
        <p:txBody>
          <a:bodyPr anchor="ctr"/>
          <a:lstStyle/>
          <a:p>
            <a:r>
              <a:rPr lang="en-US" sz="4800" dirty="0">
                <a:latin typeface="Helvetica" pitchFamily="2" charset="0"/>
              </a:rPr>
              <a:t>Automotive: OOH Insights</a:t>
            </a:r>
          </a:p>
        </p:txBody>
      </p:sp>
    </p:spTree>
    <p:extLst>
      <p:ext uri="{BB962C8B-B14F-4D97-AF65-F5344CB8AC3E}">
        <p14:creationId xmlns:p14="http://schemas.microsoft.com/office/powerpoint/2010/main" val="20848184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98884EBB-86D8-4156-8466-C54B61AA83DF}"/>
              </a:ext>
            </a:extLst>
          </p:cNvPr>
          <p:cNvSpPr txBox="1"/>
          <p:nvPr/>
        </p:nvSpPr>
        <p:spPr>
          <a:xfrm>
            <a:off x="1829145" y="1487188"/>
            <a:ext cx="8533710" cy="523220"/>
          </a:xfrm>
          <a:prstGeom prst="rect">
            <a:avLst/>
          </a:prstGeom>
          <a:noFill/>
        </p:spPr>
        <p:txBody>
          <a:bodyPr wrap="square" rtlCol="0">
            <a:spAutoFit/>
          </a:bodyPr>
          <a:lstStyle/>
          <a:p>
            <a:pPr algn="ctr"/>
            <a:r>
              <a:rPr lang="en-US" sz="1400" b="1" dirty="0"/>
              <a:t>Do you recall seeing recently an out of home advertisement (i.e., a billboard, outdoor video screens or posters, or other outdoor signage) for an automotive brand or dealership?</a:t>
            </a:r>
          </a:p>
        </p:txBody>
      </p:sp>
      <p:sp>
        <p:nvSpPr>
          <p:cNvPr id="18" name="Text Placeholder 5">
            <a:extLst>
              <a:ext uri="{FF2B5EF4-FFF2-40B4-BE49-F238E27FC236}">
                <a16:creationId xmlns:a16="http://schemas.microsoft.com/office/drawing/2014/main" id="{2665839E-4C90-442C-817E-021A782E8A4E}"/>
              </a:ext>
            </a:extLst>
          </p:cNvPr>
          <p:cNvSpPr>
            <a:spLocks noGrp="1"/>
          </p:cNvSpPr>
          <p:nvPr>
            <p:ph type="body" sz="quarter" idx="11"/>
          </p:nvPr>
        </p:nvSpPr>
        <p:spPr>
          <a:xfrm>
            <a:off x="177447" y="265587"/>
            <a:ext cx="6096000" cy="252573"/>
          </a:xfrm>
        </p:spPr>
        <p:txBody>
          <a:bodyPr/>
          <a:lstStyle/>
          <a:p>
            <a:r>
              <a:rPr lang="en-US" b="1" dirty="0">
                <a:solidFill>
                  <a:schemeClr val="accent2"/>
                </a:solidFill>
              </a:rPr>
              <a:t>OAAA Q1 CONSUMER TRENDS FOR OOH</a:t>
            </a:r>
          </a:p>
        </p:txBody>
      </p:sp>
      <p:sp>
        <p:nvSpPr>
          <p:cNvPr id="25" name="Title 1">
            <a:extLst>
              <a:ext uri="{FF2B5EF4-FFF2-40B4-BE49-F238E27FC236}">
                <a16:creationId xmlns:a16="http://schemas.microsoft.com/office/drawing/2014/main" id="{CC87E680-7BA9-44F7-9E1F-7746341522AE}"/>
              </a:ext>
            </a:extLst>
          </p:cNvPr>
          <p:cNvSpPr>
            <a:spLocks noGrp="1"/>
          </p:cNvSpPr>
          <p:nvPr>
            <p:ph type="title"/>
          </p:nvPr>
        </p:nvSpPr>
        <p:spPr>
          <a:xfrm>
            <a:off x="177448" y="518161"/>
            <a:ext cx="12411210" cy="361169"/>
          </a:xfrm>
        </p:spPr>
        <p:txBody>
          <a:bodyPr/>
          <a:lstStyle/>
          <a:p>
            <a:r>
              <a:rPr lang="en-US" b="1" dirty="0">
                <a:latin typeface="+mj-lt"/>
              </a:rPr>
              <a:t>Half of Urban 1M+, Gen Z, Millennials &amp; Men Recall Recent OOH Ads for Autos</a:t>
            </a:r>
          </a:p>
        </p:txBody>
      </p:sp>
      <p:sp>
        <p:nvSpPr>
          <p:cNvPr id="3" name="TextBox 2">
            <a:extLst>
              <a:ext uri="{FF2B5EF4-FFF2-40B4-BE49-F238E27FC236}">
                <a16:creationId xmlns:a16="http://schemas.microsoft.com/office/drawing/2014/main" id="{36FA5827-5C6D-3D40-90A9-181A3C2DD9A5}"/>
              </a:ext>
            </a:extLst>
          </p:cNvPr>
          <p:cNvSpPr txBox="1"/>
          <p:nvPr/>
        </p:nvSpPr>
        <p:spPr>
          <a:xfrm>
            <a:off x="9491241" y="5127585"/>
            <a:ext cx="184731" cy="369332"/>
          </a:xfrm>
          <a:prstGeom prst="rect">
            <a:avLst/>
          </a:prstGeom>
          <a:noFill/>
        </p:spPr>
        <p:txBody>
          <a:bodyPr wrap="none" rtlCol="0">
            <a:spAutoFit/>
          </a:bodyPr>
          <a:lstStyle/>
          <a:p>
            <a:endParaRPr lang="en-US"/>
          </a:p>
        </p:txBody>
      </p:sp>
      <p:sp>
        <p:nvSpPr>
          <p:cNvPr id="7" name="TextBox 6">
            <a:extLst>
              <a:ext uri="{FF2B5EF4-FFF2-40B4-BE49-F238E27FC236}">
                <a16:creationId xmlns:a16="http://schemas.microsoft.com/office/drawing/2014/main" id="{6C3594D4-9B04-4041-8C6E-CD22AF0E8ED6}"/>
              </a:ext>
            </a:extLst>
          </p:cNvPr>
          <p:cNvSpPr txBox="1"/>
          <p:nvPr/>
        </p:nvSpPr>
        <p:spPr>
          <a:xfrm>
            <a:off x="177447" y="6160728"/>
            <a:ext cx="10654964" cy="461665"/>
          </a:xfrm>
          <a:prstGeom prst="rect">
            <a:avLst/>
          </a:prstGeom>
          <a:noFill/>
        </p:spPr>
        <p:txBody>
          <a:bodyPr wrap="square" rtlCol="0">
            <a:spAutoFit/>
          </a:bodyPr>
          <a:lstStyle/>
          <a:p>
            <a:pPr lvl="0" defTabSz="914377">
              <a:defRPr/>
            </a:pPr>
            <a:endParaRPr lang="en-US" sz="800" u="sng" dirty="0">
              <a:solidFill>
                <a:schemeClr val="tx2"/>
              </a:solidFill>
              <a:cs typeface="Arial" panose="020B0604020202020204" pitchFamily="34" charset="0"/>
            </a:endParaRPr>
          </a:p>
          <a:p>
            <a:pPr lvl="0" defTabSz="914377">
              <a:defRPr/>
            </a:pPr>
            <a:r>
              <a:rPr lang="en-US" sz="800" u="sng" dirty="0">
                <a:solidFill>
                  <a:schemeClr val="tx2"/>
                </a:solidFill>
                <a:cs typeface="Arial" panose="020B0604020202020204" pitchFamily="34" charset="0"/>
              </a:rPr>
              <a:t>BASE: GENERAL PUBLIC (N=1000)</a:t>
            </a:r>
          </a:p>
          <a:p>
            <a:r>
              <a:rPr lang="en-US" sz="800" dirty="0">
                <a:solidFill>
                  <a:schemeClr val="tx2"/>
                </a:solidFill>
              </a:rPr>
              <a:t>Q15. Do you recall seeing recently an out of home advertisement (i.e., a billboard, outdoor video screens or posters, or other outdoor signage) for an automotive brand or dealership?</a:t>
            </a:r>
          </a:p>
        </p:txBody>
      </p:sp>
      <p:graphicFrame>
        <p:nvGraphicFramePr>
          <p:cNvPr id="8" name="Chart 7">
            <a:extLst>
              <a:ext uri="{FF2B5EF4-FFF2-40B4-BE49-F238E27FC236}">
                <a16:creationId xmlns:a16="http://schemas.microsoft.com/office/drawing/2014/main" id="{398C1868-6305-DE47-B10C-8CFE63CE5BB9}"/>
              </a:ext>
            </a:extLst>
          </p:cNvPr>
          <p:cNvGraphicFramePr/>
          <p:nvPr>
            <p:extLst>
              <p:ext uri="{D42A27DB-BD31-4B8C-83A1-F6EECF244321}">
                <p14:modId xmlns:p14="http://schemas.microsoft.com/office/powerpoint/2010/main" val="4164527057"/>
              </p:ext>
            </p:extLst>
          </p:nvPr>
        </p:nvGraphicFramePr>
        <p:xfrm>
          <a:off x="2017265" y="2385791"/>
          <a:ext cx="4570572" cy="32890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F48D13D9-F9D2-DD4D-9496-E7D5C328CF1F}"/>
              </a:ext>
            </a:extLst>
          </p:cNvPr>
          <p:cNvGraphicFramePr/>
          <p:nvPr>
            <p:extLst>
              <p:ext uri="{D42A27DB-BD31-4B8C-83A1-F6EECF244321}">
                <p14:modId xmlns:p14="http://schemas.microsoft.com/office/powerpoint/2010/main" val="3799111022"/>
              </p:ext>
            </p:extLst>
          </p:nvPr>
        </p:nvGraphicFramePr>
        <p:xfrm>
          <a:off x="7063861" y="2414129"/>
          <a:ext cx="3582456" cy="358049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B3AF3244-7061-A641-8A6A-8C419AD7AD24}"/>
              </a:ext>
            </a:extLst>
          </p:cNvPr>
          <p:cNvSpPr txBox="1"/>
          <p:nvPr/>
        </p:nvSpPr>
        <p:spPr>
          <a:xfrm>
            <a:off x="7752951" y="2176517"/>
            <a:ext cx="2204277" cy="307777"/>
          </a:xfrm>
          <a:prstGeom prst="rect">
            <a:avLst/>
          </a:prstGeom>
          <a:noFill/>
        </p:spPr>
        <p:txBody>
          <a:bodyPr wrap="square" rtlCol="0">
            <a:spAutoFit/>
          </a:bodyPr>
          <a:lstStyle/>
          <a:p>
            <a:pPr marL="0" marR="0" algn="ctr">
              <a:spcBef>
                <a:spcPts val="0"/>
              </a:spcBef>
              <a:spcAft>
                <a:spcPts val="0"/>
              </a:spcAft>
            </a:pPr>
            <a:r>
              <a:rPr lang="en-US" sz="1400" b="1" dirty="0">
                <a:effectLst/>
                <a:latin typeface="Helvetica" pitchFamily="2" charset="0"/>
                <a:ea typeface="Calibri" panose="020F0502020204030204" pitchFamily="34" charset="0"/>
              </a:rPr>
              <a:t>% Yes</a:t>
            </a:r>
          </a:p>
        </p:txBody>
      </p:sp>
    </p:spTree>
    <p:extLst>
      <p:ext uri="{BB962C8B-B14F-4D97-AF65-F5344CB8AC3E}">
        <p14:creationId xmlns:p14="http://schemas.microsoft.com/office/powerpoint/2010/main" val="20876877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98884EBB-86D8-4156-8466-C54B61AA83DF}"/>
              </a:ext>
            </a:extLst>
          </p:cNvPr>
          <p:cNvSpPr txBox="1"/>
          <p:nvPr/>
        </p:nvSpPr>
        <p:spPr>
          <a:xfrm>
            <a:off x="1359589" y="1213368"/>
            <a:ext cx="9472821" cy="954107"/>
          </a:xfrm>
          <a:prstGeom prst="rect">
            <a:avLst/>
          </a:prstGeom>
          <a:noFill/>
        </p:spPr>
        <p:txBody>
          <a:bodyPr wrap="square" rtlCol="0">
            <a:spAutoFit/>
          </a:bodyPr>
          <a:lstStyle/>
          <a:p>
            <a:pPr algn="ctr"/>
            <a:r>
              <a:rPr lang="en-US" sz="1400" b="1" dirty="0"/>
              <a:t>Which type of out of home advertising messages on billboards, outdoor video screens, posters, and other signage for an automotive dealership or brand are most likely to interest you?</a:t>
            </a:r>
          </a:p>
          <a:p>
            <a:pPr algn="ctr"/>
            <a:r>
              <a:rPr lang="en-US" sz="1400" b="1" dirty="0"/>
              <a:t>Please select all that apply.</a:t>
            </a:r>
          </a:p>
          <a:p>
            <a:pPr algn="ctr"/>
            <a:r>
              <a:rPr lang="en-US" sz="1200" b="1" i="1" dirty="0"/>
              <a:t>Among those interested in OOH automotive ads</a:t>
            </a:r>
          </a:p>
        </p:txBody>
      </p:sp>
      <p:sp>
        <p:nvSpPr>
          <p:cNvPr id="18" name="Text Placeholder 5">
            <a:extLst>
              <a:ext uri="{FF2B5EF4-FFF2-40B4-BE49-F238E27FC236}">
                <a16:creationId xmlns:a16="http://schemas.microsoft.com/office/drawing/2014/main" id="{2665839E-4C90-442C-817E-021A782E8A4E}"/>
              </a:ext>
            </a:extLst>
          </p:cNvPr>
          <p:cNvSpPr>
            <a:spLocks noGrp="1"/>
          </p:cNvSpPr>
          <p:nvPr>
            <p:ph type="body" sz="quarter" idx="11"/>
          </p:nvPr>
        </p:nvSpPr>
        <p:spPr>
          <a:xfrm>
            <a:off x="177447" y="265587"/>
            <a:ext cx="6096000" cy="252573"/>
          </a:xfrm>
        </p:spPr>
        <p:txBody>
          <a:bodyPr/>
          <a:lstStyle/>
          <a:p>
            <a:r>
              <a:rPr lang="en-US" b="1" dirty="0">
                <a:solidFill>
                  <a:schemeClr val="accent2"/>
                </a:solidFill>
              </a:rPr>
              <a:t>OAAA Q1 CONSUMER TRENDS FOR OOH</a:t>
            </a:r>
          </a:p>
        </p:txBody>
      </p:sp>
      <p:sp>
        <p:nvSpPr>
          <p:cNvPr id="25" name="Title 1">
            <a:extLst>
              <a:ext uri="{FF2B5EF4-FFF2-40B4-BE49-F238E27FC236}">
                <a16:creationId xmlns:a16="http://schemas.microsoft.com/office/drawing/2014/main" id="{CC87E680-7BA9-44F7-9E1F-7746341522AE}"/>
              </a:ext>
            </a:extLst>
          </p:cNvPr>
          <p:cNvSpPr>
            <a:spLocks noGrp="1"/>
          </p:cNvSpPr>
          <p:nvPr>
            <p:ph type="title"/>
          </p:nvPr>
        </p:nvSpPr>
        <p:spPr>
          <a:xfrm>
            <a:off x="177448" y="518161"/>
            <a:ext cx="12411210" cy="361169"/>
          </a:xfrm>
        </p:spPr>
        <p:txBody>
          <a:bodyPr/>
          <a:lstStyle/>
          <a:p>
            <a:r>
              <a:rPr lang="en-US" b="1" dirty="0">
                <a:latin typeface="+mj-lt"/>
              </a:rPr>
              <a:t>New Models, Fuel Economy, Special Pricing: Most Relevant Automotive OOH Ads</a:t>
            </a:r>
          </a:p>
        </p:txBody>
      </p:sp>
      <p:sp>
        <p:nvSpPr>
          <p:cNvPr id="3" name="TextBox 2">
            <a:extLst>
              <a:ext uri="{FF2B5EF4-FFF2-40B4-BE49-F238E27FC236}">
                <a16:creationId xmlns:a16="http://schemas.microsoft.com/office/drawing/2014/main" id="{36FA5827-5C6D-3D40-90A9-181A3C2DD9A5}"/>
              </a:ext>
            </a:extLst>
          </p:cNvPr>
          <p:cNvSpPr txBox="1"/>
          <p:nvPr/>
        </p:nvSpPr>
        <p:spPr>
          <a:xfrm>
            <a:off x="9491241" y="5127585"/>
            <a:ext cx="184731" cy="369332"/>
          </a:xfrm>
          <a:prstGeom prst="rect">
            <a:avLst/>
          </a:prstGeom>
          <a:noFill/>
        </p:spPr>
        <p:txBody>
          <a:bodyPr wrap="none" rtlCol="0">
            <a:spAutoFit/>
          </a:bodyPr>
          <a:lstStyle/>
          <a:p>
            <a:endParaRPr lang="en-US"/>
          </a:p>
        </p:txBody>
      </p:sp>
      <p:sp>
        <p:nvSpPr>
          <p:cNvPr id="7" name="TextBox 6">
            <a:extLst>
              <a:ext uri="{FF2B5EF4-FFF2-40B4-BE49-F238E27FC236}">
                <a16:creationId xmlns:a16="http://schemas.microsoft.com/office/drawing/2014/main" id="{6C3594D4-9B04-4041-8C6E-CD22AF0E8ED6}"/>
              </a:ext>
            </a:extLst>
          </p:cNvPr>
          <p:cNvSpPr txBox="1"/>
          <p:nvPr/>
        </p:nvSpPr>
        <p:spPr>
          <a:xfrm>
            <a:off x="177447" y="6160728"/>
            <a:ext cx="10654964" cy="461665"/>
          </a:xfrm>
          <a:prstGeom prst="rect">
            <a:avLst/>
          </a:prstGeom>
          <a:noFill/>
        </p:spPr>
        <p:txBody>
          <a:bodyPr wrap="square" rtlCol="0">
            <a:spAutoFit/>
          </a:bodyPr>
          <a:lstStyle/>
          <a:p>
            <a:pPr lvl="0" defTabSz="914377">
              <a:defRPr/>
            </a:pPr>
            <a:endParaRPr lang="en-US" sz="800" u="sng" dirty="0">
              <a:solidFill>
                <a:schemeClr val="tx2"/>
              </a:solidFill>
              <a:cs typeface="Arial" panose="020B0604020202020204" pitchFamily="34" charset="0"/>
            </a:endParaRPr>
          </a:p>
          <a:p>
            <a:pPr lvl="0" defTabSz="914377">
              <a:defRPr/>
            </a:pPr>
            <a:r>
              <a:rPr lang="en-US" sz="800" u="sng" dirty="0">
                <a:solidFill>
                  <a:schemeClr val="tx2"/>
                </a:solidFill>
                <a:cs typeface="Arial" panose="020B0604020202020204" pitchFamily="34" charset="0"/>
              </a:rPr>
              <a:t>BASE: INTERESTED IN AUTO AD (N=691)</a:t>
            </a:r>
          </a:p>
          <a:p>
            <a:r>
              <a:rPr lang="en-US" sz="800" dirty="0">
                <a:solidFill>
                  <a:schemeClr val="tx2"/>
                </a:solidFill>
              </a:rPr>
              <a:t>Q16. Which type of out of home advertising messages on billboards, outdoor video screens, posters, and other signage for an automotive dealership or brand are most likely to interest you? Please select all that apply.</a:t>
            </a:r>
          </a:p>
        </p:txBody>
      </p:sp>
      <p:graphicFrame>
        <p:nvGraphicFramePr>
          <p:cNvPr id="8" name="Chart 7">
            <a:extLst>
              <a:ext uri="{FF2B5EF4-FFF2-40B4-BE49-F238E27FC236}">
                <a16:creationId xmlns:a16="http://schemas.microsoft.com/office/drawing/2014/main" id="{24CD2945-1266-234C-886A-CF9CB1D64C96}"/>
              </a:ext>
            </a:extLst>
          </p:cNvPr>
          <p:cNvGraphicFramePr/>
          <p:nvPr>
            <p:extLst>
              <p:ext uri="{D42A27DB-BD31-4B8C-83A1-F6EECF244321}">
                <p14:modId xmlns:p14="http://schemas.microsoft.com/office/powerpoint/2010/main" val="3490379648"/>
              </p:ext>
            </p:extLst>
          </p:nvPr>
        </p:nvGraphicFramePr>
        <p:xfrm>
          <a:off x="1596329" y="2194508"/>
          <a:ext cx="9354236" cy="393918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a:extLst>
              <a:ext uri="{FF2B5EF4-FFF2-40B4-BE49-F238E27FC236}">
                <a16:creationId xmlns:a16="http://schemas.microsoft.com/office/drawing/2014/main" id="{0246A55F-7F8F-E14C-9DA5-F49D6C86C3E7}"/>
              </a:ext>
            </a:extLst>
          </p:cNvPr>
          <p:cNvGrpSpPr/>
          <p:nvPr/>
        </p:nvGrpSpPr>
        <p:grpSpPr>
          <a:xfrm>
            <a:off x="8794567" y="2184557"/>
            <a:ext cx="2171585" cy="430887"/>
            <a:chOff x="9738317" y="3027336"/>
            <a:chExt cx="2171585" cy="430887"/>
          </a:xfrm>
        </p:grpSpPr>
        <p:cxnSp>
          <p:nvCxnSpPr>
            <p:cNvPr id="10" name="Straight Arrow Connector 9">
              <a:extLst>
                <a:ext uri="{FF2B5EF4-FFF2-40B4-BE49-F238E27FC236}">
                  <a16:creationId xmlns:a16="http://schemas.microsoft.com/office/drawing/2014/main" id="{C8006847-274E-9C4B-82D0-3B37FFC0DDDC}"/>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B75A2538-1E6A-BF48-A340-14CD04466CFC}"/>
                </a:ext>
              </a:extLst>
            </p:cNvPr>
            <p:cNvSpPr txBox="1"/>
            <p:nvPr/>
          </p:nvSpPr>
          <p:spPr>
            <a:xfrm>
              <a:off x="10136331" y="3027336"/>
              <a:ext cx="1773571" cy="430887"/>
            </a:xfrm>
            <a:prstGeom prst="rect">
              <a:avLst/>
            </a:prstGeom>
            <a:noFill/>
          </p:spPr>
          <p:txBody>
            <a:bodyPr wrap="square" rtlCol="0">
              <a:spAutoFit/>
            </a:bodyPr>
            <a:lstStyle/>
            <a:p>
              <a:r>
                <a:rPr lang="en-US" sz="1100" b="1" dirty="0">
                  <a:solidFill>
                    <a:schemeClr val="accent2"/>
                  </a:solidFill>
                </a:rPr>
                <a:t>50% </a:t>
              </a:r>
              <a:r>
                <a:rPr lang="en-US" sz="1100" b="1" dirty="0"/>
                <a:t>Men</a:t>
              </a:r>
            </a:p>
            <a:p>
              <a:r>
                <a:rPr lang="en-US" sz="1100" b="1" dirty="0">
                  <a:solidFill>
                    <a:schemeClr val="accent2"/>
                  </a:solidFill>
                </a:rPr>
                <a:t>41% </a:t>
              </a:r>
              <a:r>
                <a:rPr lang="en-US" sz="1100" b="1" dirty="0"/>
                <a:t>Women</a:t>
              </a:r>
            </a:p>
          </p:txBody>
        </p:sp>
      </p:grpSp>
      <p:grpSp>
        <p:nvGrpSpPr>
          <p:cNvPr id="12" name="Group 11">
            <a:extLst>
              <a:ext uri="{FF2B5EF4-FFF2-40B4-BE49-F238E27FC236}">
                <a16:creationId xmlns:a16="http://schemas.microsoft.com/office/drawing/2014/main" id="{3BCD797C-1330-D741-8E41-953C8616BC9B}"/>
              </a:ext>
            </a:extLst>
          </p:cNvPr>
          <p:cNvGrpSpPr/>
          <p:nvPr/>
        </p:nvGrpSpPr>
        <p:grpSpPr>
          <a:xfrm>
            <a:off x="8497813" y="2447712"/>
            <a:ext cx="3694187" cy="769441"/>
            <a:chOff x="9738317" y="2857243"/>
            <a:chExt cx="3694187" cy="769441"/>
          </a:xfrm>
        </p:grpSpPr>
        <p:cxnSp>
          <p:nvCxnSpPr>
            <p:cNvPr id="13" name="Straight Arrow Connector 12">
              <a:extLst>
                <a:ext uri="{FF2B5EF4-FFF2-40B4-BE49-F238E27FC236}">
                  <a16:creationId xmlns:a16="http://schemas.microsoft.com/office/drawing/2014/main" id="{55697041-BB65-3C4D-8DD1-3AB00F8B0D9C}"/>
                </a:ext>
              </a:extLst>
            </p:cNvPr>
            <p:cNvCxnSpPr>
              <a:cxnSpLocks/>
            </p:cNvCxnSpPr>
            <p:nvPr/>
          </p:nvCxnSpPr>
          <p:spPr>
            <a:xfrm>
              <a:off x="9738317" y="3241964"/>
              <a:ext cx="1920616"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E0733CC6-08F8-154C-9553-B2CD7985CD3C}"/>
                </a:ext>
              </a:extLst>
            </p:cNvPr>
            <p:cNvSpPr txBox="1"/>
            <p:nvPr/>
          </p:nvSpPr>
          <p:spPr>
            <a:xfrm>
              <a:off x="11658933" y="2857243"/>
              <a:ext cx="1773571" cy="769441"/>
            </a:xfrm>
            <a:prstGeom prst="rect">
              <a:avLst/>
            </a:prstGeom>
            <a:noFill/>
          </p:spPr>
          <p:txBody>
            <a:bodyPr wrap="square" rtlCol="0">
              <a:spAutoFit/>
            </a:bodyPr>
            <a:lstStyle/>
            <a:p>
              <a:r>
                <a:rPr lang="en-US" sz="1100" b="1" dirty="0">
                  <a:solidFill>
                    <a:schemeClr val="accent2"/>
                  </a:solidFill>
                </a:rPr>
                <a:t>48% </a:t>
              </a:r>
              <a:r>
                <a:rPr lang="en-US" sz="1100" b="1" dirty="0"/>
                <a:t>Urban &lt;1M</a:t>
              </a:r>
            </a:p>
            <a:p>
              <a:r>
                <a:rPr lang="en-US" sz="1100" b="1" dirty="0">
                  <a:solidFill>
                    <a:schemeClr val="accent2"/>
                  </a:solidFill>
                </a:rPr>
                <a:t>41% </a:t>
              </a:r>
              <a:r>
                <a:rPr lang="en-US" sz="1100" b="1" dirty="0"/>
                <a:t>Rural</a:t>
              </a:r>
            </a:p>
            <a:p>
              <a:r>
                <a:rPr lang="en-US" sz="1100" b="1" dirty="0">
                  <a:solidFill>
                    <a:schemeClr val="accent2"/>
                  </a:solidFill>
                </a:rPr>
                <a:t>40% </a:t>
              </a:r>
              <a:r>
                <a:rPr lang="en-US" sz="1100" b="1" dirty="0"/>
                <a:t>Urban 1M+</a:t>
              </a:r>
            </a:p>
            <a:p>
              <a:r>
                <a:rPr lang="en-US" sz="1100" b="1" dirty="0">
                  <a:solidFill>
                    <a:schemeClr val="accent2"/>
                  </a:solidFill>
                </a:rPr>
                <a:t>33% </a:t>
              </a:r>
              <a:r>
                <a:rPr lang="en-US" sz="1100" b="1" dirty="0"/>
                <a:t>Suburban</a:t>
              </a:r>
            </a:p>
          </p:txBody>
        </p:sp>
      </p:grpSp>
      <p:grpSp>
        <p:nvGrpSpPr>
          <p:cNvPr id="15" name="Group 14">
            <a:extLst>
              <a:ext uri="{FF2B5EF4-FFF2-40B4-BE49-F238E27FC236}">
                <a16:creationId xmlns:a16="http://schemas.microsoft.com/office/drawing/2014/main" id="{FAE90622-D407-0F41-A9F8-E387A5C66547}"/>
              </a:ext>
            </a:extLst>
          </p:cNvPr>
          <p:cNvGrpSpPr/>
          <p:nvPr/>
        </p:nvGrpSpPr>
        <p:grpSpPr>
          <a:xfrm>
            <a:off x="7793576" y="5333683"/>
            <a:ext cx="2187172" cy="261610"/>
            <a:chOff x="9738317" y="3111159"/>
            <a:chExt cx="2187172" cy="261610"/>
          </a:xfrm>
        </p:grpSpPr>
        <p:cxnSp>
          <p:nvCxnSpPr>
            <p:cNvPr id="16" name="Straight Arrow Connector 15">
              <a:extLst>
                <a:ext uri="{FF2B5EF4-FFF2-40B4-BE49-F238E27FC236}">
                  <a16:creationId xmlns:a16="http://schemas.microsoft.com/office/drawing/2014/main" id="{A27A69A9-00F2-EE44-B43B-408907905157}"/>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5277F2C8-D7FE-A246-85F9-8156A922BF86}"/>
                </a:ext>
              </a:extLst>
            </p:cNvPr>
            <p:cNvSpPr txBox="1"/>
            <p:nvPr/>
          </p:nvSpPr>
          <p:spPr>
            <a:xfrm>
              <a:off x="10151918" y="3111159"/>
              <a:ext cx="1773571" cy="261610"/>
            </a:xfrm>
            <a:prstGeom prst="rect">
              <a:avLst/>
            </a:prstGeom>
            <a:noFill/>
          </p:spPr>
          <p:txBody>
            <a:bodyPr wrap="square" rtlCol="0">
              <a:spAutoFit/>
            </a:bodyPr>
            <a:lstStyle/>
            <a:p>
              <a:r>
                <a:rPr lang="en-US" sz="1100" b="1" dirty="0">
                  <a:solidFill>
                    <a:schemeClr val="accent2"/>
                  </a:solidFill>
                </a:rPr>
                <a:t>32% </a:t>
              </a:r>
              <a:r>
                <a:rPr lang="en-US" sz="1100" b="1" dirty="0"/>
                <a:t>Gen Z</a:t>
              </a:r>
            </a:p>
          </p:txBody>
        </p:sp>
      </p:grpSp>
      <p:grpSp>
        <p:nvGrpSpPr>
          <p:cNvPr id="20" name="Group 19">
            <a:extLst>
              <a:ext uri="{FF2B5EF4-FFF2-40B4-BE49-F238E27FC236}">
                <a16:creationId xmlns:a16="http://schemas.microsoft.com/office/drawing/2014/main" id="{F7D8A0D8-A6D8-DD4A-84D9-3451ACFF91C6}"/>
              </a:ext>
            </a:extLst>
          </p:cNvPr>
          <p:cNvGrpSpPr/>
          <p:nvPr/>
        </p:nvGrpSpPr>
        <p:grpSpPr>
          <a:xfrm>
            <a:off x="7711372" y="5754796"/>
            <a:ext cx="2187172" cy="261610"/>
            <a:chOff x="9738317" y="3111159"/>
            <a:chExt cx="2187172" cy="261610"/>
          </a:xfrm>
        </p:grpSpPr>
        <p:cxnSp>
          <p:nvCxnSpPr>
            <p:cNvPr id="21" name="Straight Arrow Connector 20">
              <a:extLst>
                <a:ext uri="{FF2B5EF4-FFF2-40B4-BE49-F238E27FC236}">
                  <a16:creationId xmlns:a16="http://schemas.microsoft.com/office/drawing/2014/main" id="{9E4DD31C-98D6-5841-8AC3-CD8FE4C0CC7D}"/>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6AAB16C9-DCA7-444C-A3D0-CA69F0A71F0D}"/>
                </a:ext>
              </a:extLst>
            </p:cNvPr>
            <p:cNvSpPr txBox="1"/>
            <p:nvPr/>
          </p:nvSpPr>
          <p:spPr>
            <a:xfrm>
              <a:off x="10151918" y="3111159"/>
              <a:ext cx="1773571" cy="261610"/>
            </a:xfrm>
            <a:prstGeom prst="rect">
              <a:avLst/>
            </a:prstGeom>
            <a:noFill/>
          </p:spPr>
          <p:txBody>
            <a:bodyPr wrap="square" rtlCol="0">
              <a:spAutoFit/>
            </a:bodyPr>
            <a:lstStyle/>
            <a:p>
              <a:r>
                <a:rPr lang="en-US" sz="1100" b="1" dirty="0">
                  <a:solidFill>
                    <a:schemeClr val="accent2"/>
                  </a:solidFill>
                </a:rPr>
                <a:t>27% </a:t>
              </a:r>
              <a:r>
                <a:rPr lang="en-US" sz="1100" b="1" dirty="0"/>
                <a:t>Millennial</a:t>
              </a:r>
            </a:p>
          </p:txBody>
        </p:sp>
      </p:grpSp>
      <p:grpSp>
        <p:nvGrpSpPr>
          <p:cNvPr id="23" name="Group 22">
            <a:extLst>
              <a:ext uri="{FF2B5EF4-FFF2-40B4-BE49-F238E27FC236}">
                <a16:creationId xmlns:a16="http://schemas.microsoft.com/office/drawing/2014/main" id="{884BB304-46A1-2248-9BF2-B9FA2B101C68}"/>
              </a:ext>
            </a:extLst>
          </p:cNvPr>
          <p:cNvGrpSpPr/>
          <p:nvPr/>
        </p:nvGrpSpPr>
        <p:grpSpPr>
          <a:xfrm>
            <a:off x="8420074" y="3063861"/>
            <a:ext cx="2187172" cy="430887"/>
            <a:chOff x="9738317" y="3027909"/>
            <a:chExt cx="2187172" cy="430887"/>
          </a:xfrm>
        </p:grpSpPr>
        <p:cxnSp>
          <p:nvCxnSpPr>
            <p:cNvPr id="24" name="Straight Arrow Connector 23">
              <a:extLst>
                <a:ext uri="{FF2B5EF4-FFF2-40B4-BE49-F238E27FC236}">
                  <a16:creationId xmlns:a16="http://schemas.microsoft.com/office/drawing/2014/main" id="{7F357099-7835-EA4D-9504-B313BE011947}"/>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56742886-0315-FA4D-9EA3-8FFB5BE46534}"/>
                </a:ext>
              </a:extLst>
            </p:cNvPr>
            <p:cNvSpPr txBox="1"/>
            <p:nvPr/>
          </p:nvSpPr>
          <p:spPr>
            <a:xfrm>
              <a:off x="10151918" y="3027909"/>
              <a:ext cx="1773571" cy="430887"/>
            </a:xfrm>
            <a:prstGeom prst="rect">
              <a:avLst/>
            </a:prstGeom>
            <a:noFill/>
          </p:spPr>
          <p:txBody>
            <a:bodyPr wrap="square" rtlCol="0">
              <a:spAutoFit/>
            </a:bodyPr>
            <a:lstStyle/>
            <a:p>
              <a:r>
                <a:rPr lang="en-US" sz="1100" b="1" dirty="0">
                  <a:solidFill>
                    <a:schemeClr val="accent2"/>
                  </a:solidFill>
                </a:rPr>
                <a:t>41% </a:t>
              </a:r>
              <a:r>
                <a:rPr lang="en-US" sz="1100" b="1" dirty="0"/>
                <a:t>Suburban</a:t>
              </a:r>
            </a:p>
            <a:p>
              <a:r>
                <a:rPr lang="en-US" sz="1100" b="1" dirty="0">
                  <a:solidFill>
                    <a:schemeClr val="accent2"/>
                  </a:solidFill>
                </a:rPr>
                <a:t>29% </a:t>
              </a:r>
              <a:r>
                <a:rPr lang="en-US" sz="1100" b="1" dirty="0"/>
                <a:t>Urban 1M+</a:t>
              </a:r>
            </a:p>
          </p:txBody>
        </p:sp>
      </p:grpSp>
    </p:spTree>
    <p:extLst>
      <p:ext uri="{BB962C8B-B14F-4D97-AF65-F5344CB8AC3E}">
        <p14:creationId xmlns:p14="http://schemas.microsoft.com/office/powerpoint/2010/main" val="4773360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98884EBB-86D8-4156-8466-C54B61AA83DF}"/>
              </a:ext>
            </a:extLst>
          </p:cNvPr>
          <p:cNvSpPr txBox="1"/>
          <p:nvPr/>
        </p:nvSpPr>
        <p:spPr>
          <a:xfrm>
            <a:off x="1695442" y="1195160"/>
            <a:ext cx="9156010" cy="954107"/>
          </a:xfrm>
          <a:prstGeom prst="rect">
            <a:avLst/>
          </a:prstGeom>
          <a:noFill/>
        </p:spPr>
        <p:txBody>
          <a:bodyPr wrap="square" rtlCol="0">
            <a:spAutoFit/>
          </a:bodyPr>
          <a:lstStyle/>
          <a:p>
            <a:pPr algn="ctr"/>
            <a:r>
              <a:rPr lang="en-US" sz="1400" b="1" dirty="0"/>
              <a:t>For those billboards, outdoor video screens, posters, signage, and other outdoor ads for an automotive dealership or brand that you’ve noticed recently, have the ads led you to do any of the following?</a:t>
            </a:r>
          </a:p>
          <a:p>
            <a:pPr algn="ctr"/>
            <a:r>
              <a:rPr lang="en-US" sz="1400" b="1" dirty="0"/>
              <a:t>Please select all that apply.</a:t>
            </a:r>
          </a:p>
          <a:p>
            <a:pPr algn="ctr"/>
            <a:r>
              <a:rPr lang="en-US" sz="1200" b="1" i="1" dirty="0"/>
              <a:t>Among those who have engaged with OOH automotive ad</a:t>
            </a:r>
          </a:p>
        </p:txBody>
      </p:sp>
      <p:sp>
        <p:nvSpPr>
          <p:cNvPr id="18" name="Text Placeholder 5">
            <a:extLst>
              <a:ext uri="{FF2B5EF4-FFF2-40B4-BE49-F238E27FC236}">
                <a16:creationId xmlns:a16="http://schemas.microsoft.com/office/drawing/2014/main" id="{2665839E-4C90-442C-817E-021A782E8A4E}"/>
              </a:ext>
            </a:extLst>
          </p:cNvPr>
          <p:cNvSpPr>
            <a:spLocks noGrp="1"/>
          </p:cNvSpPr>
          <p:nvPr>
            <p:ph type="body" sz="quarter" idx="11"/>
          </p:nvPr>
        </p:nvSpPr>
        <p:spPr>
          <a:xfrm>
            <a:off x="177447" y="265587"/>
            <a:ext cx="6096000" cy="252573"/>
          </a:xfrm>
        </p:spPr>
        <p:txBody>
          <a:bodyPr/>
          <a:lstStyle/>
          <a:p>
            <a:r>
              <a:rPr lang="en-US" b="1" dirty="0">
                <a:solidFill>
                  <a:schemeClr val="accent2"/>
                </a:solidFill>
              </a:rPr>
              <a:t>OAAA Q1 CONSUMER TRENDS FOR OOH</a:t>
            </a:r>
          </a:p>
        </p:txBody>
      </p:sp>
      <p:sp>
        <p:nvSpPr>
          <p:cNvPr id="25" name="Title 1">
            <a:extLst>
              <a:ext uri="{FF2B5EF4-FFF2-40B4-BE49-F238E27FC236}">
                <a16:creationId xmlns:a16="http://schemas.microsoft.com/office/drawing/2014/main" id="{CC87E680-7BA9-44F7-9E1F-7746341522AE}"/>
              </a:ext>
            </a:extLst>
          </p:cNvPr>
          <p:cNvSpPr>
            <a:spLocks noGrp="1"/>
          </p:cNvSpPr>
          <p:nvPr>
            <p:ph type="title"/>
          </p:nvPr>
        </p:nvSpPr>
        <p:spPr>
          <a:xfrm>
            <a:off x="177448" y="518161"/>
            <a:ext cx="12411210" cy="361169"/>
          </a:xfrm>
        </p:spPr>
        <p:txBody>
          <a:bodyPr/>
          <a:lstStyle/>
          <a:p>
            <a:r>
              <a:rPr lang="en-US" b="1" dirty="0">
                <a:latin typeface="+mj-lt"/>
              </a:rPr>
              <a:t>Over Four in 10 Engaged with Automotive OOH Ad: Digital Activations are #1</a:t>
            </a:r>
          </a:p>
        </p:txBody>
      </p:sp>
      <p:sp>
        <p:nvSpPr>
          <p:cNvPr id="3" name="TextBox 2">
            <a:extLst>
              <a:ext uri="{FF2B5EF4-FFF2-40B4-BE49-F238E27FC236}">
                <a16:creationId xmlns:a16="http://schemas.microsoft.com/office/drawing/2014/main" id="{36FA5827-5C6D-3D40-90A9-181A3C2DD9A5}"/>
              </a:ext>
            </a:extLst>
          </p:cNvPr>
          <p:cNvSpPr txBox="1"/>
          <p:nvPr/>
        </p:nvSpPr>
        <p:spPr>
          <a:xfrm>
            <a:off x="9491241" y="5127585"/>
            <a:ext cx="184731" cy="369332"/>
          </a:xfrm>
          <a:prstGeom prst="rect">
            <a:avLst/>
          </a:prstGeom>
          <a:noFill/>
        </p:spPr>
        <p:txBody>
          <a:bodyPr wrap="none" rtlCol="0">
            <a:spAutoFit/>
          </a:bodyPr>
          <a:lstStyle/>
          <a:p>
            <a:endParaRPr lang="en-US"/>
          </a:p>
        </p:txBody>
      </p:sp>
      <p:sp>
        <p:nvSpPr>
          <p:cNvPr id="7" name="TextBox 6">
            <a:extLst>
              <a:ext uri="{FF2B5EF4-FFF2-40B4-BE49-F238E27FC236}">
                <a16:creationId xmlns:a16="http://schemas.microsoft.com/office/drawing/2014/main" id="{6C3594D4-9B04-4041-8C6E-CD22AF0E8ED6}"/>
              </a:ext>
            </a:extLst>
          </p:cNvPr>
          <p:cNvSpPr txBox="1"/>
          <p:nvPr/>
        </p:nvSpPr>
        <p:spPr>
          <a:xfrm>
            <a:off x="177446" y="6160728"/>
            <a:ext cx="12014553" cy="461665"/>
          </a:xfrm>
          <a:prstGeom prst="rect">
            <a:avLst/>
          </a:prstGeom>
          <a:noFill/>
        </p:spPr>
        <p:txBody>
          <a:bodyPr wrap="square" rtlCol="0">
            <a:spAutoFit/>
          </a:bodyPr>
          <a:lstStyle/>
          <a:p>
            <a:pPr lvl="0" defTabSz="914377">
              <a:defRPr/>
            </a:pPr>
            <a:endParaRPr lang="en-US" sz="800" u="sng" dirty="0">
              <a:solidFill>
                <a:schemeClr val="tx2"/>
              </a:solidFill>
              <a:cs typeface="Arial" panose="020B0604020202020204" pitchFamily="34" charset="0"/>
            </a:endParaRPr>
          </a:p>
          <a:p>
            <a:pPr lvl="0" defTabSz="914377">
              <a:defRPr/>
            </a:pPr>
            <a:r>
              <a:rPr lang="en-US" sz="800" u="sng" dirty="0">
                <a:solidFill>
                  <a:schemeClr val="tx2"/>
                </a:solidFill>
                <a:cs typeface="Arial" panose="020B0604020202020204" pitchFamily="34" charset="0"/>
              </a:rPr>
              <a:t>BASE: ENGAGED WITH OOH AUTO AD (N=469)</a:t>
            </a:r>
          </a:p>
          <a:p>
            <a:r>
              <a:rPr lang="en-US" sz="800" dirty="0">
                <a:solidFill>
                  <a:schemeClr val="tx2"/>
                </a:solidFill>
              </a:rPr>
              <a:t>Q17. For those billboards, outdoor video screens, posters, signage, and other outdoor ads for an automotive dealership or brand that you’ve noticed recently, have the ads led you to do any of the following? Please select all that apply. </a:t>
            </a:r>
          </a:p>
        </p:txBody>
      </p:sp>
      <p:graphicFrame>
        <p:nvGraphicFramePr>
          <p:cNvPr id="8" name="Chart 7">
            <a:extLst>
              <a:ext uri="{FF2B5EF4-FFF2-40B4-BE49-F238E27FC236}">
                <a16:creationId xmlns:a16="http://schemas.microsoft.com/office/drawing/2014/main" id="{B0606C51-593F-964B-9ADD-675CC26E95BA}"/>
              </a:ext>
            </a:extLst>
          </p:cNvPr>
          <p:cNvGraphicFramePr/>
          <p:nvPr>
            <p:extLst>
              <p:ext uri="{D42A27DB-BD31-4B8C-83A1-F6EECF244321}">
                <p14:modId xmlns:p14="http://schemas.microsoft.com/office/powerpoint/2010/main" val="2455243888"/>
              </p:ext>
            </p:extLst>
          </p:nvPr>
        </p:nvGraphicFramePr>
        <p:xfrm>
          <a:off x="2141449" y="2283940"/>
          <a:ext cx="9354236" cy="4015288"/>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a:extLst>
              <a:ext uri="{FF2B5EF4-FFF2-40B4-BE49-F238E27FC236}">
                <a16:creationId xmlns:a16="http://schemas.microsoft.com/office/drawing/2014/main" id="{68DBF35B-A0D1-C545-9953-C3FCF6D1F281}"/>
              </a:ext>
            </a:extLst>
          </p:cNvPr>
          <p:cNvGrpSpPr/>
          <p:nvPr/>
        </p:nvGrpSpPr>
        <p:grpSpPr>
          <a:xfrm>
            <a:off x="9062908" y="2345690"/>
            <a:ext cx="2187171" cy="261610"/>
            <a:chOff x="9738317" y="3103464"/>
            <a:chExt cx="2187171" cy="261610"/>
          </a:xfrm>
        </p:grpSpPr>
        <p:cxnSp>
          <p:nvCxnSpPr>
            <p:cNvPr id="10" name="Straight Arrow Connector 9">
              <a:extLst>
                <a:ext uri="{FF2B5EF4-FFF2-40B4-BE49-F238E27FC236}">
                  <a16:creationId xmlns:a16="http://schemas.microsoft.com/office/drawing/2014/main" id="{4BC1CD4F-1464-634C-A4B4-B37CF8783FEB}"/>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B32C2724-2BC5-6C46-A17C-456728860DFF}"/>
                </a:ext>
              </a:extLst>
            </p:cNvPr>
            <p:cNvSpPr txBox="1"/>
            <p:nvPr/>
          </p:nvSpPr>
          <p:spPr>
            <a:xfrm>
              <a:off x="10151917" y="3103464"/>
              <a:ext cx="1773571" cy="261610"/>
            </a:xfrm>
            <a:prstGeom prst="rect">
              <a:avLst/>
            </a:prstGeom>
            <a:noFill/>
          </p:spPr>
          <p:txBody>
            <a:bodyPr wrap="square" rtlCol="0">
              <a:spAutoFit/>
            </a:bodyPr>
            <a:lstStyle/>
            <a:p>
              <a:r>
                <a:rPr lang="en-US" sz="1100" b="1" dirty="0">
                  <a:solidFill>
                    <a:schemeClr val="accent1"/>
                  </a:solidFill>
                </a:rPr>
                <a:t>44% </a:t>
              </a:r>
              <a:r>
                <a:rPr lang="en-US" sz="1100" b="1" dirty="0"/>
                <a:t>Rural</a:t>
              </a:r>
            </a:p>
          </p:txBody>
        </p:sp>
      </p:grpSp>
      <p:sp>
        <p:nvSpPr>
          <p:cNvPr id="12" name="TextBox 11">
            <a:extLst>
              <a:ext uri="{FF2B5EF4-FFF2-40B4-BE49-F238E27FC236}">
                <a16:creationId xmlns:a16="http://schemas.microsoft.com/office/drawing/2014/main" id="{97A807E7-D82E-B342-8EDF-4BBADFED228C}"/>
              </a:ext>
            </a:extLst>
          </p:cNvPr>
          <p:cNvSpPr txBox="1"/>
          <p:nvPr/>
        </p:nvSpPr>
        <p:spPr>
          <a:xfrm>
            <a:off x="340213" y="2038628"/>
            <a:ext cx="2710457" cy="892552"/>
          </a:xfrm>
          <a:prstGeom prst="rect">
            <a:avLst/>
          </a:prstGeom>
          <a:noFill/>
          <a:ln w="19050">
            <a:solidFill>
              <a:schemeClr val="accent1"/>
            </a:solidFill>
          </a:ln>
        </p:spPr>
        <p:txBody>
          <a:bodyPr wrap="square" rtlCol="0" anchor="ctr">
            <a:spAutoFit/>
          </a:bodyPr>
          <a:lstStyle/>
          <a:p>
            <a:pPr algn="ctr"/>
            <a:r>
              <a:rPr lang="en-US" sz="2400" b="1" dirty="0">
                <a:solidFill>
                  <a:schemeClr val="accent1"/>
                </a:solidFill>
              </a:rPr>
              <a:t>43%</a:t>
            </a:r>
          </a:p>
          <a:p>
            <a:pPr algn="ctr"/>
            <a:r>
              <a:rPr lang="en-US" sz="1400" b="1" dirty="0"/>
              <a:t>have engaged with an automotive OOH ad</a:t>
            </a:r>
          </a:p>
        </p:txBody>
      </p:sp>
      <p:grpSp>
        <p:nvGrpSpPr>
          <p:cNvPr id="13" name="Group 12">
            <a:extLst>
              <a:ext uri="{FF2B5EF4-FFF2-40B4-BE49-F238E27FC236}">
                <a16:creationId xmlns:a16="http://schemas.microsoft.com/office/drawing/2014/main" id="{A5E517C2-C52B-FE4F-8FF6-260B49ABD3D7}"/>
              </a:ext>
            </a:extLst>
          </p:cNvPr>
          <p:cNvGrpSpPr/>
          <p:nvPr/>
        </p:nvGrpSpPr>
        <p:grpSpPr>
          <a:xfrm>
            <a:off x="8196902" y="5919900"/>
            <a:ext cx="2187171" cy="261610"/>
            <a:chOff x="9738317" y="3103464"/>
            <a:chExt cx="2187171" cy="261610"/>
          </a:xfrm>
        </p:grpSpPr>
        <p:cxnSp>
          <p:nvCxnSpPr>
            <p:cNvPr id="14" name="Straight Arrow Connector 13">
              <a:extLst>
                <a:ext uri="{FF2B5EF4-FFF2-40B4-BE49-F238E27FC236}">
                  <a16:creationId xmlns:a16="http://schemas.microsoft.com/office/drawing/2014/main" id="{28DD4DA2-3879-9D49-871D-49A592FE691C}"/>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E9D0FD99-1CF4-C54D-BA64-ECF3DBF7625F}"/>
                </a:ext>
              </a:extLst>
            </p:cNvPr>
            <p:cNvSpPr txBox="1"/>
            <p:nvPr/>
          </p:nvSpPr>
          <p:spPr>
            <a:xfrm>
              <a:off x="10151917" y="3103464"/>
              <a:ext cx="1773571" cy="261610"/>
            </a:xfrm>
            <a:prstGeom prst="rect">
              <a:avLst/>
            </a:prstGeom>
            <a:noFill/>
          </p:spPr>
          <p:txBody>
            <a:bodyPr wrap="square" rtlCol="0">
              <a:spAutoFit/>
            </a:bodyPr>
            <a:lstStyle/>
            <a:p>
              <a:r>
                <a:rPr lang="en-US" sz="1100" b="1" dirty="0">
                  <a:solidFill>
                    <a:schemeClr val="accent1"/>
                  </a:solidFill>
                </a:rPr>
                <a:t>32% </a:t>
              </a:r>
              <a:r>
                <a:rPr lang="en-US" sz="1100" b="1" dirty="0"/>
                <a:t>Urban 1M+</a:t>
              </a:r>
            </a:p>
          </p:txBody>
        </p:sp>
      </p:grpSp>
      <p:grpSp>
        <p:nvGrpSpPr>
          <p:cNvPr id="16" name="Group 15">
            <a:extLst>
              <a:ext uri="{FF2B5EF4-FFF2-40B4-BE49-F238E27FC236}">
                <a16:creationId xmlns:a16="http://schemas.microsoft.com/office/drawing/2014/main" id="{18388E9E-003F-D14C-9B5D-0D3D6F13648F}"/>
              </a:ext>
            </a:extLst>
          </p:cNvPr>
          <p:cNvGrpSpPr/>
          <p:nvPr/>
        </p:nvGrpSpPr>
        <p:grpSpPr>
          <a:xfrm>
            <a:off x="8316644" y="4573797"/>
            <a:ext cx="2187171" cy="261610"/>
            <a:chOff x="9738317" y="3103464"/>
            <a:chExt cx="2187171" cy="261610"/>
          </a:xfrm>
        </p:grpSpPr>
        <p:cxnSp>
          <p:nvCxnSpPr>
            <p:cNvPr id="19" name="Straight Arrow Connector 18">
              <a:extLst>
                <a:ext uri="{FF2B5EF4-FFF2-40B4-BE49-F238E27FC236}">
                  <a16:creationId xmlns:a16="http://schemas.microsoft.com/office/drawing/2014/main" id="{D3944133-E3AC-8D4D-AF69-53C032B0A28F}"/>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EF7E7A2B-4F9A-6646-94B0-35AFE83C7413}"/>
                </a:ext>
              </a:extLst>
            </p:cNvPr>
            <p:cNvSpPr txBox="1"/>
            <p:nvPr/>
          </p:nvSpPr>
          <p:spPr>
            <a:xfrm>
              <a:off x="10151917" y="3103464"/>
              <a:ext cx="1773571" cy="261610"/>
            </a:xfrm>
            <a:prstGeom prst="rect">
              <a:avLst/>
            </a:prstGeom>
            <a:noFill/>
          </p:spPr>
          <p:txBody>
            <a:bodyPr wrap="square" rtlCol="0">
              <a:spAutoFit/>
            </a:bodyPr>
            <a:lstStyle/>
            <a:p>
              <a:r>
                <a:rPr lang="en-US" sz="1100" b="1" dirty="0">
                  <a:solidFill>
                    <a:schemeClr val="accent1"/>
                  </a:solidFill>
                </a:rPr>
                <a:t>29% </a:t>
              </a:r>
              <a:r>
                <a:rPr lang="en-US" sz="1100" b="1" dirty="0"/>
                <a:t>Millennial</a:t>
              </a:r>
            </a:p>
          </p:txBody>
        </p:sp>
      </p:grpSp>
      <p:grpSp>
        <p:nvGrpSpPr>
          <p:cNvPr id="21" name="Group 20">
            <a:extLst>
              <a:ext uri="{FF2B5EF4-FFF2-40B4-BE49-F238E27FC236}">
                <a16:creationId xmlns:a16="http://schemas.microsoft.com/office/drawing/2014/main" id="{B915395C-37CC-134D-BC1F-83928EB29D27}"/>
              </a:ext>
            </a:extLst>
          </p:cNvPr>
          <p:cNvGrpSpPr/>
          <p:nvPr/>
        </p:nvGrpSpPr>
        <p:grpSpPr>
          <a:xfrm>
            <a:off x="8723785" y="3250548"/>
            <a:ext cx="2187171" cy="261610"/>
            <a:chOff x="9738317" y="3103464"/>
            <a:chExt cx="2187171" cy="261610"/>
          </a:xfrm>
        </p:grpSpPr>
        <p:cxnSp>
          <p:nvCxnSpPr>
            <p:cNvPr id="22" name="Straight Arrow Connector 21">
              <a:extLst>
                <a:ext uri="{FF2B5EF4-FFF2-40B4-BE49-F238E27FC236}">
                  <a16:creationId xmlns:a16="http://schemas.microsoft.com/office/drawing/2014/main" id="{B7E64EEA-7F4F-7249-A4C2-30E78030454D}"/>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B7D00D49-5836-CA44-B5BC-5B2E35DFCCFA}"/>
                </a:ext>
              </a:extLst>
            </p:cNvPr>
            <p:cNvSpPr txBox="1"/>
            <p:nvPr/>
          </p:nvSpPr>
          <p:spPr>
            <a:xfrm>
              <a:off x="10151917" y="3103464"/>
              <a:ext cx="1773571" cy="261610"/>
            </a:xfrm>
            <a:prstGeom prst="rect">
              <a:avLst/>
            </a:prstGeom>
            <a:noFill/>
          </p:spPr>
          <p:txBody>
            <a:bodyPr wrap="square" rtlCol="0">
              <a:spAutoFit/>
            </a:bodyPr>
            <a:lstStyle/>
            <a:p>
              <a:r>
                <a:rPr lang="en-US" sz="1100" b="1" dirty="0">
                  <a:solidFill>
                    <a:schemeClr val="accent1"/>
                  </a:solidFill>
                </a:rPr>
                <a:t>37% </a:t>
              </a:r>
              <a:r>
                <a:rPr lang="en-US" sz="1100" b="1" dirty="0"/>
                <a:t>Gen X</a:t>
              </a:r>
            </a:p>
          </p:txBody>
        </p:sp>
      </p:grpSp>
      <p:grpSp>
        <p:nvGrpSpPr>
          <p:cNvPr id="24" name="Group 23">
            <a:extLst>
              <a:ext uri="{FF2B5EF4-FFF2-40B4-BE49-F238E27FC236}">
                <a16:creationId xmlns:a16="http://schemas.microsoft.com/office/drawing/2014/main" id="{E35D8E92-6C1C-D74B-A633-D651E9688BAD}"/>
              </a:ext>
            </a:extLst>
          </p:cNvPr>
          <p:cNvGrpSpPr/>
          <p:nvPr/>
        </p:nvGrpSpPr>
        <p:grpSpPr>
          <a:xfrm>
            <a:off x="9044162" y="2792680"/>
            <a:ext cx="2187171" cy="261610"/>
            <a:chOff x="9738317" y="3103464"/>
            <a:chExt cx="2187171" cy="261610"/>
          </a:xfrm>
        </p:grpSpPr>
        <p:cxnSp>
          <p:nvCxnSpPr>
            <p:cNvPr id="26" name="Straight Arrow Connector 25">
              <a:extLst>
                <a:ext uri="{FF2B5EF4-FFF2-40B4-BE49-F238E27FC236}">
                  <a16:creationId xmlns:a16="http://schemas.microsoft.com/office/drawing/2014/main" id="{97E1FD6B-88B1-3C46-A440-00348C6D2D02}"/>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380C5ABF-FC2F-BA47-BF2C-05AB498C40ED}"/>
                </a:ext>
              </a:extLst>
            </p:cNvPr>
            <p:cNvSpPr txBox="1"/>
            <p:nvPr/>
          </p:nvSpPr>
          <p:spPr>
            <a:xfrm>
              <a:off x="10151917" y="3103464"/>
              <a:ext cx="1773571" cy="261610"/>
            </a:xfrm>
            <a:prstGeom prst="rect">
              <a:avLst/>
            </a:prstGeom>
            <a:noFill/>
          </p:spPr>
          <p:txBody>
            <a:bodyPr wrap="square" rtlCol="0">
              <a:spAutoFit/>
            </a:bodyPr>
            <a:lstStyle/>
            <a:p>
              <a:r>
                <a:rPr lang="en-US" sz="1100" b="1" dirty="0">
                  <a:solidFill>
                    <a:schemeClr val="accent1"/>
                  </a:solidFill>
                </a:rPr>
                <a:t>43% </a:t>
              </a:r>
              <a:r>
                <a:rPr lang="en-US" sz="1100" b="1" dirty="0"/>
                <a:t>Rural</a:t>
              </a:r>
            </a:p>
          </p:txBody>
        </p:sp>
      </p:grpSp>
      <p:grpSp>
        <p:nvGrpSpPr>
          <p:cNvPr id="28" name="Group 27">
            <a:extLst>
              <a:ext uri="{FF2B5EF4-FFF2-40B4-BE49-F238E27FC236}">
                <a16:creationId xmlns:a16="http://schemas.microsoft.com/office/drawing/2014/main" id="{57A89218-1488-0143-B052-473518705588}"/>
              </a:ext>
            </a:extLst>
          </p:cNvPr>
          <p:cNvGrpSpPr/>
          <p:nvPr/>
        </p:nvGrpSpPr>
        <p:grpSpPr>
          <a:xfrm>
            <a:off x="8334407" y="4950650"/>
            <a:ext cx="2187172" cy="430887"/>
            <a:chOff x="9738317" y="3029577"/>
            <a:chExt cx="2187172" cy="430887"/>
          </a:xfrm>
        </p:grpSpPr>
        <p:cxnSp>
          <p:nvCxnSpPr>
            <p:cNvPr id="29" name="Straight Arrow Connector 28">
              <a:extLst>
                <a:ext uri="{FF2B5EF4-FFF2-40B4-BE49-F238E27FC236}">
                  <a16:creationId xmlns:a16="http://schemas.microsoft.com/office/drawing/2014/main" id="{D976641B-DCEC-3445-B4CE-26C8EF926256}"/>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28CF1407-1166-E240-9E97-55194DBAB839}"/>
                </a:ext>
              </a:extLst>
            </p:cNvPr>
            <p:cNvSpPr txBox="1"/>
            <p:nvPr/>
          </p:nvSpPr>
          <p:spPr>
            <a:xfrm>
              <a:off x="10151918" y="3029577"/>
              <a:ext cx="1773571" cy="430887"/>
            </a:xfrm>
            <a:prstGeom prst="rect">
              <a:avLst/>
            </a:prstGeom>
            <a:noFill/>
          </p:spPr>
          <p:txBody>
            <a:bodyPr wrap="square" rtlCol="0">
              <a:spAutoFit/>
            </a:bodyPr>
            <a:lstStyle/>
            <a:p>
              <a:r>
                <a:rPr lang="en-US" sz="1100" b="1" dirty="0">
                  <a:solidFill>
                    <a:schemeClr val="accent1"/>
                  </a:solidFill>
                </a:rPr>
                <a:t>25% </a:t>
              </a:r>
              <a:r>
                <a:rPr lang="en-US" sz="1100" b="1" dirty="0"/>
                <a:t>Millennial Men</a:t>
              </a:r>
            </a:p>
            <a:p>
              <a:r>
                <a:rPr lang="en-US" sz="1100" b="1" dirty="0">
                  <a:solidFill>
                    <a:schemeClr val="accent1"/>
                  </a:solidFill>
                </a:rPr>
                <a:t>11% </a:t>
              </a:r>
              <a:r>
                <a:rPr lang="en-US" sz="1100" b="1" dirty="0"/>
                <a:t>Millennial Women</a:t>
              </a:r>
            </a:p>
          </p:txBody>
        </p:sp>
      </p:grpSp>
      <p:grpSp>
        <p:nvGrpSpPr>
          <p:cNvPr id="31" name="Group 30">
            <a:extLst>
              <a:ext uri="{FF2B5EF4-FFF2-40B4-BE49-F238E27FC236}">
                <a16:creationId xmlns:a16="http://schemas.microsoft.com/office/drawing/2014/main" id="{3B5C1E15-6736-D54E-B970-F13E88573189}"/>
              </a:ext>
            </a:extLst>
          </p:cNvPr>
          <p:cNvGrpSpPr/>
          <p:nvPr/>
        </p:nvGrpSpPr>
        <p:grpSpPr>
          <a:xfrm>
            <a:off x="8279573" y="5465569"/>
            <a:ext cx="2187171" cy="261610"/>
            <a:chOff x="9738317" y="3103464"/>
            <a:chExt cx="2187171" cy="261610"/>
          </a:xfrm>
        </p:grpSpPr>
        <p:cxnSp>
          <p:nvCxnSpPr>
            <p:cNvPr id="32" name="Straight Arrow Connector 31">
              <a:extLst>
                <a:ext uri="{FF2B5EF4-FFF2-40B4-BE49-F238E27FC236}">
                  <a16:creationId xmlns:a16="http://schemas.microsoft.com/office/drawing/2014/main" id="{CBE12363-C2EC-D843-A23E-AD94D9B07432}"/>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47845E74-CA59-DE48-B111-C26473815D8B}"/>
                </a:ext>
              </a:extLst>
            </p:cNvPr>
            <p:cNvSpPr txBox="1"/>
            <p:nvPr/>
          </p:nvSpPr>
          <p:spPr>
            <a:xfrm>
              <a:off x="10151917" y="3103464"/>
              <a:ext cx="1773571" cy="261610"/>
            </a:xfrm>
            <a:prstGeom prst="rect">
              <a:avLst/>
            </a:prstGeom>
            <a:noFill/>
          </p:spPr>
          <p:txBody>
            <a:bodyPr wrap="square" rtlCol="0">
              <a:spAutoFit/>
            </a:bodyPr>
            <a:lstStyle/>
            <a:p>
              <a:r>
                <a:rPr lang="en-US" sz="1100" b="1" dirty="0">
                  <a:solidFill>
                    <a:schemeClr val="accent1"/>
                  </a:solidFill>
                </a:rPr>
                <a:t>27% </a:t>
              </a:r>
              <a:r>
                <a:rPr lang="en-US" sz="1100" b="1" dirty="0"/>
                <a:t>Urban 1M+</a:t>
              </a:r>
            </a:p>
          </p:txBody>
        </p:sp>
      </p:grpSp>
    </p:spTree>
    <p:extLst>
      <p:ext uri="{BB962C8B-B14F-4D97-AF65-F5344CB8AC3E}">
        <p14:creationId xmlns:p14="http://schemas.microsoft.com/office/powerpoint/2010/main" val="37902758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9351C8-8FFB-4DEB-9A08-F6C661002929}"/>
              </a:ext>
            </a:extLst>
          </p:cNvPr>
          <p:cNvPicPr>
            <a:picLocks noChangeAspect="1"/>
          </p:cNvPicPr>
          <p:nvPr/>
        </p:nvPicPr>
        <p:blipFill>
          <a:blip r:embed="rId2"/>
          <a:stretch>
            <a:fillRect/>
          </a:stretch>
        </p:blipFill>
        <p:spPr>
          <a:xfrm>
            <a:off x="6979324" y="4662617"/>
            <a:ext cx="4444369" cy="1432684"/>
          </a:xfrm>
          <a:prstGeom prst="rect">
            <a:avLst/>
          </a:prstGeom>
        </p:spPr>
      </p:pic>
      <p:sp>
        <p:nvSpPr>
          <p:cNvPr id="4" name="TextBox 3">
            <a:extLst>
              <a:ext uri="{FF2B5EF4-FFF2-40B4-BE49-F238E27FC236}">
                <a16:creationId xmlns:a16="http://schemas.microsoft.com/office/drawing/2014/main" id="{D01CD8AE-FD1B-4C50-B675-289402BBC1E8}"/>
              </a:ext>
            </a:extLst>
          </p:cNvPr>
          <p:cNvSpPr txBox="1"/>
          <p:nvPr/>
        </p:nvSpPr>
        <p:spPr>
          <a:xfrm>
            <a:off x="5362113" y="6310744"/>
            <a:ext cx="6576132" cy="430887"/>
          </a:xfrm>
          <a:prstGeom prst="rect">
            <a:avLst/>
          </a:prstGeom>
          <a:noFill/>
        </p:spPr>
        <p:txBody>
          <a:bodyPr wrap="square">
            <a:spAutoFit/>
          </a:bodyPr>
          <a:lstStyle/>
          <a:p>
            <a:pPr algn="r"/>
            <a:r>
              <a:rPr lang="en-US" sz="11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“OOH Consumer Insights and Intent Q1 2022” was sponsored by The Foundation for Outdoor Advertising Research and Education (FOARE), a 501 (c) (3) not for profit, charitable organization. </a:t>
            </a:r>
            <a:endParaRPr lang="en-US" sz="1100" dirty="0">
              <a:solidFill>
                <a:schemeClr val="bg1"/>
              </a:solidFill>
              <a:latin typeface="Franklin Gothic Book" panose="020B0503020102020204" pitchFamily="34" charset="0"/>
            </a:endParaRPr>
          </a:p>
        </p:txBody>
      </p:sp>
    </p:spTree>
    <p:extLst>
      <p:ext uri="{BB962C8B-B14F-4D97-AF65-F5344CB8AC3E}">
        <p14:creationId xmlns:p14="http://schemas.microsoft.com/office/powerpoint/2010/main" val="3110884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84FA0A4-9D8E-0E4B-AD09-CC92AC4C9EDE}"/>
              </a:ext>
            </a:extLst>
          </p:cNvPr>
          <p:cNvSpPr>
            <a:spLocks noGrp="1"/>
          </p:cNvSpPr>
          <p:nvPr>
            <p:ph type="ctrTitle"/>
          </p:nvPr>
        </p:nvSpPr>
        <p:spPr>
          <a:xfrm>
            <a:off x="1557667" y="2285619"/>
            <a:ext cx="9076666" cy="2355391"/>
          </a:xfrm>
        </p:spPr>
        <p:txBody>
          <a:bodyPr anchor="ctr"/>
          <a:lstStyle/>
          <a:p>
            <a:r>
              <a:rPr lang="en-US" sz="4800" dirty="0">
                <a:latin typeface="Helvetica" pitchFamily="2" charset="0"/>
              </a:rPr>
              <a:t>COVID-19 in the U.S.</a:t>
            </a:r>
          </a:p>
        </p:txBody>
      </p:sp>
    </p:spTree>
    <p:extLst>
      <p:ext uri="{BB962C8B-B14F-4D97-AF65-F5344CB8AC3E}">
        <p14:creationId xmlns:p14="http://schemas.microsoft.com/office/powerpoint/2010/main" val="1575030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C7637A60-24B9-124A-871C-A5188168FC74}"/>
              </a:ext>
            </a:extLst>
          </p:cNvPr>
          <p:cNvGraphicFramePr/>
          <p:nvPr/>
        </p:nvGraphicFramePr>
        <p:xfrm>
          <a:off x="-86276" y="1110688"/>
          <a:ext cx="11755341" cy="5387941"/>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C24DD263-AA51-954A-A3A3-D10A4228E29F}"/>
              </a:ext>
            </a:extLst>
          </p:cNvPr>
          <p:cNvSpPr txBox="1"/>
          <p:nvPr/>
        </p:nvSpPr>
        <p:spPr>
          <a:xfrm>
            <a:off x="-236398" y="2342921"/>
            <a:ext cx="1775425"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3DECE">
                    <a:lumMod val="50000"/>
                  </a:srgbClr>
                </a:solidFill>
                <a:effectLst/>
                <a:uLnTx/>
                <a:uFillTx/>
                <a:latin typeface="Helvetica" pitchFamily="2" charset="0"/>
                <a:ea typeface="+mn-ea"/>
                <a:cs typeface="+mn-cs"/>
              </a:rPr>
              <a:t>Fear global</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3DECE">
                    <a:lumMod val="50000"/>
                  </a:srgbClr>
                </a:solidFill>
                <a:effectLst/>
                <a:uLnTx/>
                <a:uFillTx/>
                <a:latin typeface="Helvetica" pitchFamily="2" charset="0"/>
                <a:ea typeface="+mn-ea"/>
                <a:cs typeface="+mn-cs"/>
              </a:rPr>
              <a:t>recession</a:t>
            </a:r>
          </a:p>
        </p:txBody>
      </p:sp>
      <p:sp>
        <p:nvSpPr>
          <p:cNvPr id="12" name="TextBox 11">
            <a:extLst>
              <a:ext uri="{FF2B5EF4-FFF2-40B4-BE49-F238E27FC236}">
                <a16:creationId xmlns:a16="http://schemas.microsoft.com/office/drawing/2014/main" id="{B4DFBC90-9406-F541-AF75-22D9E9A0B2A5}"/>
              </a:ext>
            </a:extLst>
          </p:cNvPr>
          <p:cNvSpPr txBox="1"/>
          <p:nvPr/>
        </p:nvSpPr>
        <p:spPr>
          <a:xfrm>
            <a:off x="-132053" y="3122686"/>
            <a:ext cx="1671080"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CF9C">
                    <a:lumMod val="50000"/>
                  </a:srgbClr>
                </a:solidFill>
                <a:effectLst/>
                <a:uLnTx/>
                <a:uFillTx/>
                <a:latin typeface="Helvetica" pitchFamily="2" charset="0"/>
                <a:ea typeface="+mn-ea"/>
                <a:cs typeface="+mn-cs"/>
              </a:rPr>
              <a:t>Fear returning to public activity </a:t>
            </a:r>
          </a:p>
        </p:txBody>
      </p:sp>
      <p:sp>
        <p:nvSpPr>
          <p:cNvPr id="6" name="TextBox 5">
            <a:extLst>
              <a:ext uri="{FF2B5EF4-FFF2-40B4-BE49-F238E27FC236}">
                <a16:creationId xmlns:a16="http://schemas.microsoft.com/office/drawing/2014/main" id="{0C99F576-DCA7-5140-AB8E-3F19EDD0240E}"/>
              </a:ext>
            </a:extLst>
          </p:cNvPr>
          <p:cNvSpPr txBox="1"/>
          <p:nvPr/>
        </p:nvSpPr>
        <p:spPr>
          <a:xfrm>
            <a:off x="172691" y="3512307"/>
            <a:ext cx="1366336"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19EDB"/>
                </a:solidFill>
                <a:effectLst/>
                <a:uLnTx/>
                <a:uFillTx/>
                <a:latin typeface="Helvetica" pitchFamily="2" charset="0"/>
                <a:ea typeface="+mn-ea"/>
                <a:cs typeface="+mn-cs"/>
              </a:rPr>
              <a:t>Fear healthcare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19EDB"/>
                </a:solidFill>
                <a:effectLst/>
                <a:uLnTx/>
                <a:uFillTx/>
                <a:latin typeface="Helvetica" pitchFamily="2" charset="0"/>
                <a:ea typeface="+mn-ea"/>
                <a:cs typeface="+mn-cs"/>
              </a:rPr>
              <a:t>shortage</a:t>
            </a:r>
          </a:p>
        </p:txBody>
      </p:sp>
      <p:sp>
        <p:nvSpPr>
          <p:cNvPr id="2" name="Text Placeholder 1">
            <a:extLst>
              <a:ext uri="{FF2B5EF4-FFF2-40B4-BE49-F238E27FC236}">
                <a16:creationId xmlns:a16="http://schemas.microsoft.com/office/drawing/2014/main" id="{60A0989A-93F4-164B-81E5-08A702F344A4}"/>
              </a:ext>
            </a:extLst>
          </p:cNvPr>
          <p:cNvSpPr>
            <a:spLocks noGrp="1"/>
          </p:cNvSpPr>
          <p:nvPr>
            <p:ph type="body" sz="quarter" idx="11"/>
          </p:nvPr>
        </p:nvSpPr>
        <p:spPr/>
        <p:txBody>
          <a:bodyPr/>
          <a:lstStyle/>
          <a:p>
            <a:r>
              <a:rPr lang="en-US" dirty="0">
                <a:latin typeface="Helvetica" pitchFamily="2" charset="0"/>
              </a:rPr>
              <a:t>THE HARRIS POLL: COVID-19 IN THE U.S.</a:t>
            </a:r>
          </a:p>
          <a:p>
            <a:endParaRPr lang="en-US" dirty="0">
              <a:latin typeface="Helvetica" pitchFamily="2" charset="0"/>
            </a:endParaRPr>
          </a:p>
        </p:txBody>
      </p:sp>
      <p:sp>
        <p:nvSpPr>
          <p:cNvPr id="3" name="Title 2">
            <a:extLst>
              <a:ext uri="{FF2B5EF4-FFF2-40B4-BE49-F238E27FC236}">
                <a16:creationId xmlns:a16="http://schemas.microsoft.com/office/drawing/2014/main" id="{10B98C1A-C179-814B-A236-CFA34C164971}"/>
              </a:ext>
            </a:extLst>
          </p:cNvPr>
          <p:cNvSpPr>
            <a:spLocks noGrp="1"/>
          </p:cNvSpPr>
          <p:nvPr>
            <p:ph type="title"/>
          </p:nvPr>
        </p:nvSpPr>
        <p:spPr>
          <a:xfrm>
            <a:off x="177449" y="518160"/>
            <a:ext cx="11700861" cy="433739"/>
          </a:xfrm>
        </p:spPr>
        <p:txBody>
          <a:bodyPr/>
          <a:lstStyle/>
          <a:p>
            <a:r>
              <a:rPr lang="en-US" sz="2400" b="1" dirty="0"/>
              <a:t>Fear Settles as Americans Enter a Third Year of COVID</a:t>
            </a:r>
          </a:p>
        </p:txBody>
      </p:sp>
      <p:sp>
        <p:nvSpPr>
          <p:cNvPr id="5" name="TextBox 4">
            <a:extLst>
              <a:ext uri="{FF2B5EF4-FFF2-40B4-BE49-F238E27FC236}">
                <a16:creationId xmlns:a16="http://schemas.microsoft.com/office/drawing/2014/main" id="{FB333153-760A-DB49-9542-371A9AF47F27}"/>
              </a:ext>
            </a:extLst>
          </p:cNvPr>
          <p:cNvSpPr txBox="1"/>
          <p:nvPr/>
        </p:nvSpPr>
        <p:spPr>
          <a:xfrm>
            <a:off x="227716" y="4113311"/>
            <a:ext cx="1286063"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CF9C"/>
                </a:solidFill>
                <a:effectLst/>
                <a:uLnTx/>
                <a:uFillTx/>
                <a:latin typeface="Helvetica" pitchFamily="2" charset="0"/>
                <a:ea typeface="+mn-ea"/>
                <a:cs typeface="+mn-cs"/>
              </a:rPr>
              <a:t>Fear of dying</a:t>
            </a:r>
          </a:p>
        </p:txBody>
      </p:sp>
      <p:sp>
        <p:nvSpPr>
          <p:cNvPr id="7" name="TextBox 6">
            <a:extLst>
              <a:ext uri="{FF2B5EF4-FFF2-40B4-BE49-F238E27FC236}">
                <a16:creationId xmlns:a16="http://schemas.microsoft.com/office/drawing/2014/main" id="{6A53A4E0-4A91-8241-9D3B-32F6C2506828}"/>
              </a:ext>
            </a:extLst>
          </p:cNvPr>
          <p:cNvSpPr txBox="1"/>
          <p:nvPr/>
        </p:nvSpPr>
        <p:spPr>
          <a:xfrm>
            <a:off x="-132053" y="3892655"/>
            <a:ext cx="1671080"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8769"/>
                </a:solidFill>
                <a:effectLst/>
                <a:uLnTx/>
                <a:uFillTx/>
                <a:latin typeface="Helvetica" pitchFamily="2" charset="0"/>
                <a:ea typeface="+mn-ea"/>
                <a:cs typeface="+mn-cs"/>
              </a:rPr>
              <a:t>Fear losing job</a:t>
            </a:r>
          </a:p>
        </p:txBody>
      </p:sp>
      <p:sp>
        <p:nvSpPr>
          <p:cNvPr id="10" name="Rectangle 9">
            <a:extLst>
              <a:ext uri="{FF2B5EF4-FFF2-40B4-BE49-F238E27FC236}">
                <a16:creationId xmlns:a16="http://schemas.microsoft.com/office/drawing/2014/main" id="{45BA59EB-F586-4B41-9185-EA434C74DDAD}"/>
              </a:ext>
            </a:extLst>
          </p:cNvPr>
          <p:cNvSpPr/>
          <p:nvPr/>
        </p:nvSpPr>
        <p:spPr>
          <a:xfrm>
            <a:off x="1552043" y="1369338"/>
            <a:ext cx="8461514"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Trended Fear Curves During COVID-19</a:t>
            </a:r>
          </a:p>
        </p:txBody>
      </p:sp>
      <p:sp>
        <p:nvSpPr>
          <p:cNvPr id="13" name="TextBox 12">
            <a:extLst>
              <a:ext uri="{FF2B5EF4-FFF2-40B4-BE49-F238E27FC236}">
                <a16:creationId xmlns:a16="http://schemas.microsoft.com/office/drawing/2014/main" id="{779417C7-4E59-4389-BE63-573CE27C6EF0}"/>
              </a:ext>
            </a:extLst>
          </p:cNvPr>
          <p:cNvSpPr txBox="1"/>
          <p:nvPr/>
        </p:nvSpPr>
        <p:spPr>
          <a:xfrm>
            <a:off x="11496184" y="4461012"/>
            <a:ext cx="41024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CF9C"/>
                </a:solidFill>
                <a:effectLst/>
                <a:uLnTx/>
                <a:uFillTx/>
                <a:latin typeface="Helvetica" pitchFamily="2" charset="0"/>
                <a:ea typeface="+mn-ea"/>
                <a:cs typeface="+mn-cs"/>
              </a:rPr>
              <a:t>-3</a:t>
            </a:r>
          </a:p>
        </p:txBody>
      </p:sp>
      <p:sp>
        <p:nvSpPr>
          <p:cNvPr id="14" name="TextBox 13">
            <a:extLst>
              <a:ext uri="{FF2B5EF4-FFF2-40B4-BE49-F238E27FC236}">
                <a16:creationId xmlns:a16="http://schemas.microsoft.com/office/drawing/2014/main" id="{CB697C53-DCF8-4215-B35D-3C52E0DE9418}"/>
              </a:ext>
            </a:extLst>
          </p:cNvPr>
          <p:cNvSpPr txBox="1"/>
          <p:nvPr/>
        </p:nvSpPr>
        <p:spPr>
          <a:xfrm>
            <a:off x="11415489" y="3904483"/>
            <a:ext cx="54879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8769"/>
                </a:solidFill>
                <a:effectLst/>
                <a:uLnTx/>
                <a:uFillTx/>
                <a:latin typeface="Helvetica" pitchFamily="2" charset="0"/>
                <a:ea typeface="+mn-ea"/>
                <a:cs typeface="+mn-cs"/>
              </a:rPr>
              <a:t>-3</a:t>
            </a:r>
          </a:p>
        </p:txBody>
      </p:sp>
      <p:sp>
        <p:nvSpPr>
          <p:cNvPr id="15" name="TextBox 14">
            <a:extLst>
              <a:ext uri="{FF2B5EF4-FFF2-40B4-BE49-F238E27FC236}">
                <a16:creationId xmlns:a16="http://schemas.microsoft.com/office/drawing/2014/main" id="{6A8281EB-A994-4A47-B3DA-1EB67AD5C9CC}"/>
              </a:ext>
            </a:extLst>
          </p:cNvPr>
          <p:cNvSpPr txBox="1"/>
          <p:nvPr/>
        </p:nvSpPr>
        <p:spPr>
          <a:xfrm>
            <a:off x="11514877" y="3370197"/>
            <a:ext cx="39152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CF9C">
                    <a:lumMod val="50000"/>
                  </a:srgbClr>
                </a:solidFill>
                <a:effectLst/>
                <a:uLnTx/>
                <a:uFillTx/>
                <a:latin typeface="Helvetica" pitchFamily="2" charset="0"/>
                <a:ea typeface="+mn-ea"/>
                <a:cs typeface="+mn-cs"/>
              </a:rPr>
              <a:t>0</a:t>
            </a:r>
          </a:p>
        </p:txBody>
      </p:sp>
      <p:sp>
        <p:nvSpPr>
          <p:cNvPr id="18" name="TextBox 17">
            <a:extLst>
              <a:ext uri="{FF2B5EF4-FFF2-40B4-BE49-F238E27FC236}">
                <a16:creationId xmlns:a16="http://schemas.microsoft.com/office/drawing/2014/main" id="{93C1055E-1FCC-4F1C-B8B0-EDBDFF6628DD}"/>
              </a:ext>
            </a:extLst>
          </p:cNvPr>
          <p:cNvSpPr txBox="1"/>
          <p:nvPr/>
        </p:nvSpPr>
        <p:spPr>
          <a:xfrm>
            <a:off x="11462874" y="2592752"/>
            <a:ext cx="54879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19EDB"/>
                </a:solidFill>
                <a:effectLst/>
                <a:uLnTx/>
                <a:uFillTx/>
                <a:latin typeface="Helvetica" pitchFamily="2" charset="0"/>
                <a:ea typeface="+mn-ea"/>
                <a:cs typeface="+mn-cs"/>
              </a:rPr>
              <a:t>+2</a:t>
            </a:r>
          </a:p>
        </p:txBody>
      </p:sp>
      <p:sp>
        <p:nvSpPr>
          <p:cNvPr id="20" name="TextBox 19">
            <a:extLst>
              <a:ext uri="{FF2B5EF4-FFF2-40B4-BE49-F238E27FC236}">
                <a16:creationId xmlns:a16="http://schemas.microsoft.com/office/drawing/2014/main" id="{6B59C164-E4B1-4D83-A1FC-6637181EF6EB}"/>
              </a:ext>
            </a:extLst>
          </p:cNvPr>
          <p:cNvSpPr txBox="1"/>
          <p:nvPr/>
        </p:nvSpPr>
        <p:spPr>
          <a:xfrm>
            <a:off x="11233287" y="1827640"/>
            <a:ext cx="100797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Helvetica" pitchFamily="2" charset="0"/>
                <a:ea typeface="+mn-ea"/>
                <a:cs typeface="+mn-cs"/>
              </a:rPr>
              <a:t>Wave Change</a:t>
            </a:r>
          </a:p>
        </p:txBody>
      </p:sp>
      <p:sp>
        <p:nvSpPr>
          <p:cNvPr id="23" name="TextBox 22">
            <a:extLst>
              <a:ext uri="{FF2B5EF4-FFF2-40B4-BE49-F238E27FC236}">
                <a16:creationId xmlns:a16="http://schemas.microsoft.com/office/drawing/2014/main" id="{737103C0-AE96-434B-97B6-77A2E133886D}"/>
              </a:ext>
            </a:extLst>
          </p:cNvPr>
          <p:cNvSpPr txBox="1"/>
          <p:nvPr/>
        </p:nvSpPr>
        <p:spPr>
          <a:xfrm>
            <a:off x="520963" y="1248312"/>
            <a:ext cx="2061529" cy="523220"/>
          </a:xfrm>
          <a:prstGeom prst="rect">
            <a:avLst/>
          </a:prstGeom>
          <a:solidFill>
            <a:schemeClr val="tx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Helvetica" pitchFamily="2" charset="0"/>
                <a:ea typeface="+mn-ea"/>
                <a:cs typeface="+mn-cs"/>
              </a:rPr>
              <a:t>36% think national fear is irrational </a:t>
            </a:r>
          </a:p>
        </p:txBody>
      </p:sp>
      <p:sp>
        <p:nvSpPr>
          <p:cNvPr id="24" name="TextBox 23">
            <a:extLst>
              <a:ext uri="{FF2B5EF4-FFF2-40B4-BE49-F238E27FC236}">
                <a16:creationId xmlns:a16="http://schemas.microsoft.com/office/drawing/2014/main" id="{0D58020A-50DD-4577-9853-E243439D6F41}"/>
              </a:ext>
            </a:extLst>
          </p:cNvPr>
          <p:cNvSpPr txBox="1"/>
          <p:nvPr/>
        </p:nvSpPr>
        <p:spPr>
          <a:xfrm>
            <a:off x="9569530" y="1247580"/>
            <a:ext cx="2308780" cy="523220"/>
          </a:xfrm>
          <a:prstGeom prst="rect">
            <a:avLst/>
          </a:prstGeom>
          <a:solidFill>
            <a:schemeClr val="tx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Helvetica" pitchFamily="2" charset="0"/>
                <a:ea typeface="+mn-ea"/>
                <a:cs typeface="+mn-cs"/>
              </a:rPr>
              <a:t>64% now think national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Helvetica" pitchFamily="2" charset="0"/>
                <a:ea typeface="+mn-ea"/>
                <a:cs typeface="+mn-cs"/>
              </a:rPr>
              <a:t>fear is sensible</a:t>
            </a:r>
          </a:p>
        </p:txBody>
      </p:sp>
      <p:sp>
        <p:nvSpPr>
          <p:cNvPr id="25" name="TextBox 24">
            <a:extLst>
              <a:ext uri="{FF2B5EF4-FFF2-40B4-BE49-F238E27FC236}">
                <a16:creationId xmlns:a16="http://schemas.microsoft.com/office/drawing/2014/main" id="{95DBB9DD-52C6-4E2A-BAE2-2B4D817DB46F}"/>
              </a:ext>
            </a:extLst>
          </p:cNvPr>
          <p:cNvSpPr txBox="1"/>
          <p:nvPr/>
        </p:nvSpPr>
        <p:spPr>
          <a:xfrm>
            <a:off x="2802327" y="2229002"/>
            <a:ext cx="1489842"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A31034">
                    <a:lumMod val="60000"/>
                    <a:lumOff val="40000"/>
                  </a:srgbClr>
                </a:solidFill>
                <a:effectLst/>
                <a:uLnTx/>
                <a:uFillTx/>
                <a:latin typeface="Helvetica" pitchFamily="2" charset="0"/>
                <a:ea typeface="+mn-ea"/>
                <a:cs typeface="+mn-cs"/>
              </a:rPr>
              <a:t>Fear of new variant</a:t>
            </a:r>
          </a:p>
        </p:txBody>
      </p:sp>
      <p:sp>
        <p:nvSpPr>
          <p:cNvPr id="28" name="TextBox 27">
            <a:extLst>
              <a:ext uri="{FF2B5EF4-FFF2-40B4-BE49-F238E27FC236}">
                <a16:creationId xmlns:a16="http://schemas.microsoft.com/office/drawing/2014/main" id="{5FB2F1FE-9F24-42DF-B5E4-FDBAE20CD6B3}"/>
              </a:ext>
            </a:extLst>
          </p:cNvPr>
          <p:cNvSpPr txBox="1"/>
          <p:nvPr/>
        </p:nvSpPr>
        <p:spPr>
          <a:xfrm>
            <a:off x="11469026" y="2412938"/>
            <a:ext cx="50504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8A7C4F"/>
                </a:solidFill>
                <a:effectLst/>
                <a:uLnTx/>
                <a:uFillTx/>
                <a:latin typeface="Helvetica" pitchFamily="2" charset="0"/>
                <a:ea typeface="+mn-ea"/>
                <a:cs typeface="+mn-cs"/>
              </a:rPr>
              <a:t>-1</a:t>
            </a:r>
          </a:p>
        </p:txBody>
      </p:sp>
      <p:sp>
        <p:nvSpPr>
          <p:cNvPr id="26" name="TextBox 25">
            <a:extLst>
              <a:ext uri="{FF2B5EF4-FFF2-40B4-BE49-F238E27FC236}">
                <a16:creationId xmlns:a16="http://schemas.microsoft.com/office/drawing/2014/main" id="{B21436C1-DC6B-4F52-A6CD-B63A191D03BD}"/>
              </a:ext>
            </a:extLst>
          </p:cNvPr>
          <p:cNvSpPr txBox="1"/>
          <p:nvPr/>
        </p:nvSpPr>
        <p:spPr>
          <a:xfrm>
            <a:off x="11532149" y="5404574"/>
            <a:ext cx="41024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A31034"/>
                </a:solidFill>
                <a:latin typeface="Helvetica" pitchFamily="2" charset="0"/>
              </a:rPr>
              <a:t>0</a:t>
            </a:r>
            <a:endParaRPr kumimoji="0" lang="en-US" sz="1200" b="1" i="0" u="none" strike="noStrike" kern="1200" cap="none" spc="0" normalizeH="0" baseline="0" noProof="0" dirty="0">
              <a:ln>
                <a:noFill/>
              </a:ln>
              <a:solidFill>
                <a:srgbClr val="A31034"/>
              </a:solidFill>
              <a:effectLst/>
              <a:uLnTx/>
              <a:uFillTx/>
              <a:latin typeface="Helvetica" pitchFamily="2" charset="0"/>
              <a:ea typeface="+mn-ea"/>
              <a:cs typeface="+mn-cs"/>
            </a:endParaRPr>
          </a:p>
        </p:txBody>
      </p:sp>
      <p:sp>
        <p:nvSpPr>
          <p:cNvPr id="29" name="TextBox 28">
            <a:extLst>
              <a:ext uri="{FF2B5EF4-FFF2-40B4-BE49-F238E27FC236}">
                <a16:creationId xmlns:a16="http://schemas.microsoft.com/office/drawing/2014/main" id="{EB04CDE6-1909-4A19-84A7-148453CB097A}"/>
              </a:ext>
            </a:extLst>
          </p:cNvPr>
          <p:cNvSpPr txBox="1"/>
          <p:nvPr/>
        </p:nvSpPr>
        <p:spPr>
          <a:xfrm>
            <a:off x="40033" y="5202708"/>
            <a:ext cx="1498994"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A31034"/>
                </a:solidFill>
                <a:effectLst/>
                <a:uLnTx/>
                <a:uFillTx/>
                <a:latin typeface="Helvetica" pitchFamily="2" charset="0"/>
                <a:ea typeface="+mn-ea"/>
                <a:cs typeface="+mn-cs"/>
              </a:rPr>
              <a:t>Feel vaccine rollout is too slow</a:t>
            </a:r>
          </a:p>
        </p:txBody>
      </p:sp>
      <p:sp>
        <p:nvSpPr>
          <p:cNvPr id="27" name="TextBox 26">
            <a:extLst>
              <a:ext uri="{FF2B5EF4-FFF2-40B4-BE49-F238E27FC236}">
                <a16:creationId xmlns:a16="http://schemas.microsoft.com/office/drawing/2014/main" id="{D286E392-5AB4-4ED1-920F-E31806BC5E2F}"/>
              </a:ext>
            </a:extLst>
          </p:cNvPr>
          <p:cNvSpPr txBox="1"/>
          <p:nvPr/>
        </p:nvSpPr>
        <p:spPr>
          <a:xfrm>
            <a:off x="11504032" y="3049998"/>
            <a:ext cx="41024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939598"/>
                </a:solidFill>
                <a:effectLst/>
                <a:uLnTx/>
                <a:uFillTx/>
                <a:latin typeface="Helvetica" pitchFamily="2" charset="0"/>
                <a:ea typeface="+mn-ea"/>
                <a:cs typeface="+mn-cs"/>
              </a:rPr>
              <a:t>-2</a:t>
            </a:r>
          </a:p>
        </p:txBody>
      </p:sp>
      <p:sp>
        <p:nvSpPr>
          <p:cNvPr id="32" name="TextBox 31">
            <a:extLst>
              <a:ext uri="{FF2B5EF4-FFF2-40B4-BE49-F238E27FC236}">
                <a16:creationId xmlns:a16="http://schemas.microsoft.com/office/drawing/2014/main" id="{D26DA2EC-3DEA-49F8-8C3F-C03147B3EEE9}"/>
              </a:ext>
            </a:extLst>
          </p:cNvPr>
          <p:cNvSpPr txBox="1"/>
          <p:nvPr/>
        </p:nvSpPr>
        <p:spPr>
          <a:xfrm>
            <a:off x="-132053" y="2929970"/>
            <a:ext cx="1671080"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939598"/>
                </a:solidFill>
                <a:effectLst/>
                <a:uLnTx/>
                <a:uFillTx/>
                <a:latin typeface="Helvetica" pitchFamily="2" charset="0"/>
                <a:ea typeface="+mn-ea"/>
                <a:cs typeface="+mn-cs"/>
              </a:rPr>
              <a:t>Fear of new wave</a:t>
            </a:r>
          </a:p>
        </p:txBody>
      </p:sp>
      <p:sp>
        <p:nvSpPr>
          <p:cNvPr id="30" name="TextBox 29">
            <a:extLst>
              <a:ext uri="{FF2B5EF4-FFF2-40B4-BE49-F238E27FC236}">
                <a16:creationId xmlns:a16="http://schemas.microsoft.com/office/drawing/2014/main" id="{B1E82AF4-878E-41EB-9CEB-27CC225D04ED}"/>
              </a:ext>
            </a:extLst>
          </p:cNvPr>
          <p:cNvSpPr txBox="1"/>
          <p:nvPr/>
        </p:nvSpPr>
        <p:spPr>
          <a:xfrm>
            <a:off x="11505515" y="2779240"/>
            <a:ext cx="41024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A31034">
                    <a:lumMod val="60000"/>
                    <a:lumOff val="40000"/>
                  </a:srgbClr>
                </a:solidFill>
                <a:effectLst/>
                <a:uLnTx/>
                <a:uFillTx/>
                <a:latin typeface="Helvetica" pitchFamily="2" charset="0"/>
                <a:ea typeface="+mn-ea"/>
                <a:cs typeface="+mn-cs"/>
              </a:rPr>
              <a:t>0</a:t>
            </a:r>
            <a:endParaRPr kumimoji="0" lang="en-US" sz="1200" b="1" i="0" u="none" strike="noStrike" kern="1200" cap="none" spc="0" normalizeH="0" baseline="0" noProof="0" dirty="0">
              <a:ln>
                <a:noFill/>
              </a:ln>
              <a:solidFill>
                <a:srgbClr val="A31034">
                  <a:lumMod val="60000"/>
                  <a:lumOff val="40000"/>
                </a:srgbClr>
              </a:solidFill>
              <a:effectLst/>
              <a:uLnTx/>
              <a:uFillTx/>
              <a:latin typeface="Helvetica" pitchFamily="2" charset="0"/>
              <a:ea typeface="+mn-ea"/>
              <a:cs typeface="+mn-cs"/>
            </a:endParaRPr>
          </a:p>
        </p:txBody>
      </p:sp>
      <p:cxnSp>
        <p:nvCxnSpPr>
          <p:cNvPr id="31" name="Straight Connector 30">
            <a:extLst>
              <a:ext uri="{FF2B5EF4-FFF2-40B4-BE49-F238E27FC236}">
                <a16:creationId xmlns:a16="http://schemas.microsoft.com/office/drawing/2014/main" id="{12F69BF2-E0E3-4E64-8083-1D98B2104C46}"/>
              </a:ext>
            </a:extLst>
          </p:cNvPr>
          <p:cNvCxnSpPr>
            <a:cxnSpLocks/>
          </p:cNvCxnSpPr>
          <p:nvPr/>
        </p:nvCxnSpPr>
        <p:spPr>
          <a:xfrm flipH="1">
            <a:off x="4285008" y="1912487"/>
            <a:ext cx="11610" cy="4059275"/>
          </a:xfrm>
          <a:prstGeom prst="line">
            <a:avLst/>
          </a:prstGeom>
          <a:ln w="19050">
            <a:solidFill>
              <a:schemeClr val="tx2">
                <a:alpha val="90667"/>
              </a:schemeClr>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8540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C7637A60-24B9-124A-871C-A5188168FC74}"/>
              </a:ext>
            </a:extLst>
          </p:cNvPr>
          <p:cNvGraphicFramePr/>
          <p:nvPr/>
        </p:nvGraphicFramePr>
        <p:xfrm>
          <a:off x="42005" y="1611403"/>
          <a:ext cx="11705218" cy="4933861"/>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A420E151-F0AD-4DCA-A370-E9C0F58727F3}"/>
              </a:ext>
            </a:extLst>
          </p:cNvPr>
          <p:cNvSpPr txBox="1"/>
          <p:nvPr/>
        </p:nvSpPr>
        <p:spPr>
          <a:xfrm>
            <a:off x="11677851" y="3132558"/>
            <a:ext cx="41024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97" b="1" i="0" u="none" strike="noStrike" kern="1200" cap="none" spc="0" normalizeH="0" baseline="0" noProof="0" dirty="0">
                <a:ln>
                  <a:noFill/>
                </a:ln>
                <a:solidFill>
                  <a:srgbClr val="E3DECE">
                    <a:lumMod val="75000"/>
                  </a:srgbClr>
                </a:solidFill>
                <a:effectLst/>
                <a:uLnTx/>
                <a:uFillTx/>
                <a:latin typeface="Helvetica" pitchFamily="2" charset="0"/>
                <a:ea typeface="+mn-ea"/>
                <a:cs typeface="+mn-cs"/>
              </a:rPr>
              <a:t>+6</a:t>
            </a:r>
          </a:p>
        </p:txBody>
      </p:sp>
      <p:sp>
        <p:nvSpPr>
          <p:cNvPr id="2" name="Text Placeholder 1">
            <a:extLst>
              <a:ext uri="{FF2B5EF4-FFF2-40B4-BE49-F238E27FC236}">
                <a16:creationId xmlns:a16="http://schemas.microsoft.com/office/drawing/2014/main" id="{60A0989A-93F4-164B-81E5-08A702F344A4}"/>
              </a:ext>
            </a:extLst>
          </p:cNvPr>
          <p:cNvSpPr>
            <a:spLocks noGrp="1"/>
          </p:cNvSpPr>
          <p:nvPr>
            <p:ph type="body" sz="quarter" idx="11"/>
          </p:nvPr>
        </p:nvSpPr>
        <p:spPr/>
        <p:txBody>
          <a:bodyPr/>
          <a:lstStyle/>
          <a:p>
            <a:r>
              <a:rPr lang="en-US" dirty="0">
                <a:latin typeface="Helvetica" pitchFamily="2" charset="0"/>
              </a:rPr>
              <a:t>THE HARRIS POLL: COVID-19 IN THE U.S.</a:t>
            </a:r>
          </a:p>
          <a:p>
            <a:endParaRPr lang="en-US" dirty="0">
              <a:latin typeface="Helvetica" pitchFamily="2" charset="0"/>
            </a:endParaRPr>
          </a:p>
        </p:txBody>
      </p:sp>
      <p:sp>
        <p:nvSpPr>
          <p:cNvPr id="3" name="Title 2">
            <a:extLst>
              <a:ext uri="{FF2B5EF4-FFF2-40B4-BE49-F238E27FC236}">
                <a16:creationId xmlns:a16="http://schemas.microsoft.com/office/drawing/2014/main" id="{10B98C1A-C179-814B-A236-CFA34C164971}"/>
              </a:ext>
            </a:extLst>
          </p:cNvPr>
          <p:cNvSpPr>
            <a:spLocks noGrp="1"/>
          </p:cNvSpPr>
          <p:nvPr>
            <p:ph type="title"/>
          </p:nvPr>
        </p:nvSpPr>
        <p:spPr>
          <a:xfrm>
            <a:off x="177449" y="518160"/>
            <a:ext cx="11983483" cy="433739"/>
          </a:xfrm>
        </p:spPr>
        <p:txBody>
          <a:bodyPr/>
          <a:lstStyle/>
          <a:p>
            <a:r>
              <a:rPr lang="en-US" sz="2400" b="1" dirty="0">
                <a:latin typeface="+mj-lt"/>
              </a:rPr>
              <a:t>Comfort Level for Most Activities Continues to Recover from Omicron Lows</a:t>
            </a:r>
          </a:p>
        </p:txBody>
      </p:sp>
      <p:sp>
        <p:nvSpPr>
          <p:cNvPr id="13" name="TextBox 12">
            <a:extLst>
              <a:ext uri="{FF2B5EF4-FFF2-40B4-BE49-F238E27FC236}">
                <a16:creationId xmlns:a16="http://schemas.microsoft.com/office/drawing/2014/main" id="{779417C7-4E59-4389-BE63-573CE27C6EF0}"/>
              </a:ext>
            </a:extLst>
          </p:cNvPr>
          <p:cNvSpPr txBox="1"/>
          <p:nvPr/>
        </p:nvSpPr>
        <p:spPr>
          <a:xfrm>
            <a:off x="11631997" y="2491062"/>
            <a:ext cx="41024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CF9C"/>
                </a:solidFill>
                <a:effectLst/>
                <a:uLnTx/>
                <a:uFillTx/>
                <a:latin typeface="Helvetica" pitchFamily="2" charset="0"/>
                <a:ea typeface="+mn-ea"/>
                <a:cs typeface="+mn-cs"/>
              </a:rPr>
              <a:t>+5</a:t>
            </a:r>
          </a:p>
        </p:txBody>
      </p:sp>
      <p:sp>
        <p:nvSpPr>
          <p:cNvPr id="14" name="TextBox 13">
            <a:extLst>
              <a:ext uri="{FF2B5EF4-FFF2-40B4-BE49-F238E27FC236}">
                <a16:creationId xmlns:a16="http://schemas.microsoft.com/office/drawing/2014/main" id="{CB697C53-DCF8-4215-B35D-3C52E0DE9418}"/>
              </a:ext>
            </a:extLst>
          </p:cNvPr>
          <p:cNvSpPr txBox="1"/>
          <p:nvPr/>
        </p:nvSpPr>
        <p:spPr>
          <a:xfrm>
            <a:off x="11659990" y="3303994"/>
            <a:ext cx="41024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8769"/>
                </a:solidFill>
                <a:effectLst/>
                <a:uLnTx/>
                <a:uFillTx/>
                <a:latin typeface="Helvetica" pitchFamily="2" charset="0"/>
                <a:ea typeface="+mn-ea"/>
                <a:cs typeface="+mn-cs"/>
              </a:rPr>
              <a:t>+1</a:t>
            </a:r>
          </a:p>
        </p:txBody>
      </p:sp>
      <p:sp>
        <p:nvSpPr>
          <p:cNvPr id="15" name="TextBox 14">
            <a:extLst>
              <a:ext uri="{FF2B5EF4-FFF2-40B4-BE49-F238E27FC236}">
                <a16:creationId xmlns:a16="http://schemas.microsoft.com/office/drawing/2014/main" id="{6A8281EB-A994-4A47-B3DA-1EB67AD5C9CC}"/>
              </a:ext>
            </a:extLst>
          </p:cNvPr>
          <p:cNvSpPr txBox="1"/>
          <p:nvPr/>
        </p:nvSpPr>
        <p:spPr>
          <a:xfrm>
            <a:off x="11631997" y="4472619"/>
            <a:ext cx="41024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CF9C">
                    <a:lumMod val="50000"/>
                  </a:srgbClr>
                </a:solidFill>
                <a:effectLst/>
                <a:uLnTx/>
                <a:uFillTx/>
                <a:latin typeface="Helvetica" pitchFamily="2" charset="0"/>
                <a:ea typeface="+mn-ea"/>
                <a:cs typeface="+mn-cs"/>
              </a:rPr>
              <a:t>+1</a:t>
            </a:r>
          </a:p>
        </p:txBody>
      </p:sp>
      <p:sp>
        <p:nvSpPr>
          <p:cNvPr id="18" name="TextBox 17">
            <a:extLst>
              <a:ext uri="{FF2B5EF4-FFF2-40B4-BE49-F238E27FC236}">
                <a16:creationId xmlns:a16="http://schemas.microsoft.com/office/drawing/2014/main" id="{93C1055E-1FCC-4F1C-B8B0-EDBDFF6628DD}"/>
              </a:ext>
            </a:extLst>
          </p:cNvPr>
          <p:cNvSpPr txBox="1"/>
          <p:nvPr/>
        </p:nvSpPr>
        <p:spPr>
          <a:xfrm>
            <a:off x="11635833" y="3670482"/>
            <a:ext cx="41024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19EDB"/>
                </a:solidFill>
                <a:effectLst/>
                <a:uLnTx/>
                <a:uFillTx/>
                <a:latin typeface="Helvetica" pitchFamily="2" charset="0"/>
                <a:ea typeface="+mn-ea"/>
                <a:cs typeface="+mn-cs"/>
              </a:rPr>
              <a:t>+4</a:t>
            </a:r>
          </a:p>
        </p:txBody>
      </p:sp>
      <p:sp>
        <p:nvSpPr>
          <p:cNvPr id="19" name="TextBox 18">
            <a:extLst>
              <a:ext uri="{FF2B5EF4-FFF2-40B4-BE49-F238E27FC236}">
                <a16:creationId xmlns:a16="http://schemas.microsoft.com/office/drawing/2014/main" id="{C000D18B-BD90-4494-9582-E8E79C51EF0B}"/>
              </a:ext>
            </a:extLst>
          </p:cNvPr>
          <p:cNvSpPr txBox="1"/>
          <p:nvPr/>
        </p:nvSpPr>
        <p:spPr>
          <a:xfrm>
            <a:off x="11625270" y="3996170"/>
            <a:ext cx="41148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0CC38"/>
                </a:solidFill>
                <a:effectLst/>
                <a:uLnTx/>
                <a:uFillTx/>
                <a:latin typeface="Helvetica" pitchFamily="2" charset="0"/>
                <a:ea typeface="+mn-ea"/>
                <a:cs typeface="+mn-cs"/>
              </a:rPr>
              <a:t>+2</a:t>
            </a:r>
          </a:p>
        </p:txBody>
      </p:sp>
      <p:sp>
        <p:nvSpPr>
          <p:cNvPr id="20" name="TextBox 19">
            <a:extLst>
              <a:ext uri="{FF2B5EF4-FFF2-40B4-BE49-F238E27FC236}">
                <a16:creationId xmlns:a16="http://schemas.microsoft.com/office/drawing/2014/main" id="{6B59C164-E4B1-4D83-A1FC-6637181EF6EB}"/>
              </a:ext>
            </a:extLst>
          </p:cNvPr>
          <p:cNvSpPr txBox="1"/>
          <p:nvPr/>
        </p:nvSpPr>
        <p:spPr>
          <a:xfrm>
            <a:off x="11228891" y="2008637"/>
            <a:ext cx="1216461" cy="461665"/>
          </a:xfrm>
          <a:prstGeom prst="rect">
            <a:avLst/>
          </a:prstGeom>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kumimoji="0" sz="1400" b="1" u="none" strike="noStrike" cap="none" spc="0" normalizeH="0" baseline="0">
                <a:ln>
                  <a:noFill/>
                </a:ln>
                <a:solidFill>
                  <a:srgbClr val="000000"/>
                </a:solidFill>
                <a:effectLst/>
                <a:uLnTx/>
                <a:uFillTx/>
                <a:latin typeface="Helvetica" pitchFamily="2" charset="0"/>
                <a:cs typeface="Helvetica"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Helvetica" pitchFamily="2" charset="0"/>
                <a:ea typeface="+mn-ea"/>
                <a:cs typeface="Helvetica" panose="020B0604020202020204" pitchFamily="34" charset="0"/>
              </a:rPr>
              <a:t>Wave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Helvetica" pitchFamily="2" charset="0"/>
                <a:ea typeface="+mn-ea"/>
                <a:cs typeface="Helvetica" panose="020B0604020202020204" pitchFamily="34" charset="0"/>
              </a:rPr>
              <a:t>Change</a:t>
            </a:r>
          </a:p>
        </p:txBody>
      </p:sp>
      <p:sp>
        <p:nvSpPr>
          <p:cNvPr id="27" name="TextBox 26">
            <a:extLst>
              <a:ext uri="{FF2B5EF4-FFF2-40B4-BE49-F238E27FC236}">
                <a16:creationId xmlns:a16="http://schemas.microsoft.com/office/drawing/2014/main" id="{D286E392-5AB4-4ED1-920F-E31806BC5E2F}"/>
              </a:ext>
            </a:extLst>
          </p:cNvPr>
          <p:cNvSpPr txBox="1"/>
          <p:nvPr/>
        </p:nvSpPr>
        <p:spPr>
          <a:xfrm>
            <a:off x="11631997" y="4620752"/>
            <a:ext cx="41024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939598"/>
                </a:solidFill>
                <a:effectLst/>
                <a:uLnTx/>
                <a:uFillTx/>
                <a:latin typeface="Helvetica" pitchFamily="2" charset="0"/>
                <a:ea typeface="+mn-ea"/>
                <a:cs typeface="+mn-cs"/>
              </a:rPr>
              <a:t>+1</a:t>
            </a:r>
          </a:p>
        </p:txBody>
      </p:sp>
      <p:sp>
        <p:nvSpPr>
          <p:cNvPr id="28" name="TextBox 27">
            <a:extLst>
              <a:ext uri="{FF2B5EF4-FFF2-40B4-BE49-F238E27FC236}">
                <a16:creationId xmlns:a16="http://schemas.microsoft.com/office/drawing/2014/main" id="{5FB2F1FE-9F24-42DF-B5E4-FDBAE20CD6B3}"/>
              </a:ext>
            </a:extLst>
          </p:cNvPr>
          <p:cNvSpPr txBox="1"/>
          <p:nvPr/>
        </p:nvSpPr>
        <p:spPr>
          <a:xfrm>
            <a:off x="11631997" y="4241593"/>
            <a:ext cx="41024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A31034"/>
                </a:solidFill>
                <a:effectLst/>
                <a:uLnTx/>
                <a:uFillTx/>
                <a:latin typeface="Helvetica" pitchFamily="2" charset="0"/>
                <a:ea typeface="+mn-ea"/>
                <a:cs typeface="+mn-cs"/>
              </a:rPr>
              <a:t>+1</a:t>
            </a:r>
          </a:p>
        </p:txBody>
      </p:sp>
      <p:sp>
        <p:nvSpPr>
          <p:cNvPr id="33" name="Rectangle 32">
            <a:extLst>
              <a:ext uri="{FF2B5EF4-FFF2-40B4-BE49-F238E27FC236}">
                <a16:creationId xmlns:a16="http://schemas.microsoft.com/office/drawing/2014/main" id="{A4925294-7497-4303-B20A-0C7E564C14FE}"/>
              </a:ext>
            </a:extLst>
          </p:cNvPr>
          <p:cNvSpPr/>
          <p:nvPr/>
        </p:nvSpPr>
        <p:spPr>
          <a:xfrm>
            <a:off x="1865243" y="1343826"/>
            <a:ext cx="8461514" cy="523220"/>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Return to Normal Index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Arial" panose="020B0604020202020204"/>
                <a:ea typeface="+mn-ea"/>
                <a:cs typeface="+mn-cs"/>
              </a:rPr>
              <a:t>% Comfortable to Do Today</a:t>
            </a:r>
          </a:p>
        </p:txBody>
      </p:sp>
      <p:sp>
        <p:nvSpPr>
          <p:cNvPr id="34" name="TextBox 33">
            <a:extLst>
              <a:ext uri="{FF2B5EF4-FFF2-40B4-BE49-F238E27FC236}">
                <a16:creationId xmlns:a16="http://schemas.microsoft.com/office/drawing/2014/main" id="{5FBB1B59-67E3-4206-869C-780FF3A9856B}"/>
              </a:ext>
            </a:extLst>
          </p:cNvPr>
          <p:cNvSpPr txBox="1"/>
          <p:nvPr/>
        </p:nvSpPr>
        <p:spPr>
          <a:xfrm>
            <a:off x="-622374" y="2291671"/>
            <a:ext cx="3039486"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CF9C"/>
                </a:solidFill>
                <a:effectLst/>
                <a:uLnTx/>
                <a:uFillTx/>
                <a:latin typeface="Helvetica" pitchFamily="2" charset="0"/>
                <a:ea typeface="+mn-ea"/>
                <a:cs typeface="+mn-cs"/>
              </a:rPr>
              <a:t>Visit family or friends without a mask </a:t>
            </a:r>
          </a:p>
        </p:txBody>
      </p:sp>
      <p:sp>
        <p:nvSpPr>
          <p:cNvPr id="35" name="TextBox 34">
            <a:extLst>
              <a:ext uri="{FF2B5EF4-FFF2-40B4-BE49-F238E27FC236}">
                <a16:creationId xmlns:a16="http://schemas.microsoft.com/office/drawing/2014/main" id="{30640562-E506-4F9C-ACDF-B1AD4FA8C519}"/>
              </a:ext>
            </a:extLst>
          </p:cNvPr>
          <p:cNvSpPr txBox="1"/>
          <p:nvPr/>
        </p:nvSpPr>
        <p:spPr>
          <a:xfrm>
            <a:off x="-415542" y="2864585"/>
            <a:ext cx="2869976"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BCB089"/>
                </a:solidFill>
                <a:effectLst/>
                <a:uLnTx/>
                <a:uFillTx/>
                <a:latin typeface="Helvetica" pitchFamily="2" charset="0"/>
                <a:ea typeface="+mn-ea"/>
                <a:cs typeface="+mn-cs"/>
              </a:rPr>
              <a:t>Go out for dinner or drinks indoors</a:t>
            </a:r>
          </a:p>
        </p:txBody>
      </p:sp>
      <p:sp>
        <p:nvSpPr>
          <p:cNvPr id="36" name="TextBox 35">
            <a:extLst>
              <a:ext uri="{FF2B5EF4-FFF2-40B4-BE49-F238E27FC236}">
                <a16:creationId xmlns:a16="http://schemas.microsoft.com/office/drawing/2014/main" id="{B4824FC1-4B7A-4075-A458-3834D7337D30}"/>
              </a:ext>
            </a:extLst>
          </p:cNvPr>
          <p:cNvSpPr txBox="1"/>
          <p:nvPr/>
        </p:nvSpPr>
        <p:spPr>
          <a:xfrm>
            <a:off x="746032" y="3401263"/>
            <a:ext cx="1671080"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8769"/>
                </a:solidFill>
                <a:effectLst/>
                <a:uLnTx/>
                <a:uFillTx/>
                <a:latin typeface="Helvetica" pitchFamily="2" charset="0"/>
                <a:ea typeface="+mn-ea"/>
                <a:cs typeface="+mn-cs"/>
              </a:rPr>
              <a:t>Stay in a hotel</a:t>
            </a:r>
          </a:p>
        </p:txBody>
      </p:sp>
      <p:sp>
        <p:nvSpPr>
          <p:cNvPr id="37" name="TextBox 36">
            <a:extLst>
              <a:ext uri="{FF2B5EF4-FFF2-40B4-BE49-F238E27FC236}">
                <a16:creationId xmlns:a16="http://schemas.microsoft.com/office/drawing/2014/main" id="{6D52DDCC-E2F7-4F79-91F5-247E8C64143B}"/>
              </a:ext>
            </a:extLst>
          </p:cNvPr>
          <p:cNvSpPr txBox="1"/>
          <p:nvPr/>
        </p:nvSpPr>
        <p:spPr>
          <a:xfrm>
            <a:off x="-590815" y="3130098"/>
            <a:ext cx="3007927"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19EDB"/>
                </a:solidFill>
                <a:effectLst/>
                <a:uLnTx/>
                <a:uFillTx/>
                <a:latin typeface="Helvetica" pitchFamily="2" charset="0"/>
                <a:ea typeface="+mn-ea"/>
                <a:cs typeface="+mn-cs"/>
              </a:rPr>
              <a:t>Shop in a store without a mask</a:t>
            </a:r>
          </a:p>
        </p:txBody>
      </p:sp>
      <p:sp>
        <p:nvSpPr>
          <p:cNvPr id="38" name="TextBox 37">
            <a:extLst>
              <a:ext uri="{FF2B5EF4-FFF2-40B4-BE49-F238E27FC236}">
                <a16:creationId xmlns:a16="http://schemas.microsoft.com/office/drawing/2014/main" id="{004CD204-7141-4245-8E75-BBB14F2620DB}"/>
              </a:ext>
            </a:extLst>
          </p:cNvPr>
          <p:cNvSpPr txBox="1"/>
          <p:nvPr/>
        </p:nvSpPr>
        <p:spPr>
          <a:xfrm>
            <a:off x="305367" y="3795254"/>
            <a:ext cx="2149067"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E6D65F"/>
                </a:solidFill>
                <a:effectLst/>
                <a:uLnTx/>
                <a:uFillTx/>
                <a:latin typeface="Helvetica" pitchFamily="2" charset="0"/>
                <a:ea typeface="+mn-ea"/>
                <a:cs typeface="+mn-cs"/>
              </a:rPr>
              <a:t>Go to an indoor party</a:t>
            </a:r>
          </a:p>
        </p:txBody>
      </p:sp>
      <p:sp>
        <p:nvSpPr>
          <p:cNvPr id="39" name="TextBox 38">
            <a:extLst>
              <a:ext uri="{FF2B5EF4-FFF2-40B4-BE49-F238E27FC236}">
                <a16:creationId xmlns:a16="http://schemas.microsoft.com/office/drawing/2014/main" id="{21C28CD9-39A4-4EAE-B448-76F19005A08D}"/>
              </a:ext>
            </a:extLst>
          </p:cNvPr>
          <p:cNvSpPr txBox="1"/>
          <p:nvPr/>
        </p:nvSpPr>
        <p:spPr>
          <a:xfrm>
            <a:off x="764266" y="4060767"/>
            <a:ext cx="1671080"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A31034"/>
                </a:solidFill>
                <a:effectLst/>
                <a:uLnTx/>
                <a:uFillTx/>
                <a:latin typeface="Helvetica" pitchFamily="2" charset="0"/>
                <a:ea typeface="+mn-ea"/>
                <a:cs typeface="+mn-cs"/>
              </a:rPr>
              <a:t>Fly on a plane</a:t>
            </a:r>
          </a:p>
        </p:txBody>
      </p:sp>
      <p:sp>
        <p:nvSpPr>
          <p:cNvPr id="40" name="TextBox 39">
            <a:extLst>
              <a:ext uri="{FF2B5EF4-FFF2-40B4-BE49-F238E27FC236}">
                <a16:creationId xmlns:a16="http://schemas.microsoft.com/office/drawing/2014/main" id="{1C9004EA-C2DA-45EA-8C28-4061ECAB00CC}"/>
              </a:ext>
            </a:extLst>
          </p:cNvPr>
          <p:cNvSpPr txBox="1"/>
          <p:nvPr/>
        </p:nvSpPr>
        <p:spPr>
          <a:xfrm>
            <a:off x="-120116" y="4534664"/>
            <a:ext cx="2537228"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939598"/>
                </a:solidFill>
                <a:effectLst/>
                <a:uLnTx/>
                <a:uFillTx/>
                <a:latin typeface="Helvetica" pitchFamily="2" charset="0"/>
                <a:ea typeface="+mn-ea"/>
                <a:cs typeface="+mn-cs"/>
              </a:rPr>
              <a:t>Take public transportation</a:t>
            </a:r>
          </a:p>
        </p:txBody>
      </p:sp>
      <p:sp>
        <p:nvSpPr>
          <p:cNvPr id="41" name="TextBox 40">
            <a:extLst>
              <a:ext uri="{FF2B5EF4-FFF2-40B4-BE49-F238E27FC236}">
                <a16:creationId xmlns:a16="http://schemas.microsoft.com/office/drawing/2014/main" id="{2289072C-6122-494F-BC36-83DEC4F0142A}"/>
              </a:ext>
            </a:extLst>
          </p:cNvPr>
          <p:cNvSpPr txBox="1"/>
          <p:nvPr/>
        </p:nvSpPr>
        <p:spPr>
          <a:xfrm>
            <a:off x="-1427135" y="4251007"/>
            <a:ext cx="3872691"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2735B"/>
                </a:solidFill>
                <a:effectLst/>
                <a:uLnTx/>
                <a:uFillTx/>
                <a:latin typeface="Helvetica" pitchFamily="2" charset="0"/>
                <a:ea typeface="+mn-ea"/>
                <a:cs typeface="+mn-cs"/>
              </a:rPr>
              <a:t>Attend large concert or sporting event</a:t>
            </a:r>
          </a:p>
        </p:txBody>
      </p:sp>
      <p:sp>
        <p:nvSpPr>
          <p:cNvPr id="24" name="TextBox 23">
            <a:extLst>
              <a:ext uri="{FF2B5EF4-FFF2-40B4-BE49-F238E27FC236}">
                <a16:creationId xmlns:a16="http://schemas.microsoft.com/office/drawing/2014/main" id="{2289072C-6122-494F-BC36-83DEC4F0142A}"/>
              </a:ext>
            </a:extLst>
          </p:cNvPr>
          <p:cNvSpPr txBox="1"/>
          <p:nvPr/>
        </p:nvSpPr>
        <p:spPr>
          <a:xfrm>
            <a:off x="-19858" y="4780885"/>
            <a:ext cx="2465414"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8769">
                    <a:lumMod val="75000"/>
                  </a:srgbClr>
                </a:solidFill>
                <a:effectLst/>
                <a:uLnTx/>
                <a:uFillTx/>
                <a:latin typeface="Helvetica" pitchFamily="2" charset="0"/>
                <a:ea typeface="+mn-ea"/>
                <a:cs typeface="+mn-cs"/>
              </a:rPr>
              <a:t>Socializing with people you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8769">
                    <a:lumMod val="75000"/>
                  </a:srgbClr>
                </a:solidFill>
                <a:effectLst/>
                <a:uLnTx/>
                <a:uFillTx/>
                <a:latin typeface="Helvetica" pitchFamily="2" charset="0"/>
                <a:ea typeface="+mn-ea"/>
                <a:cs typeface="+mn-cs"/>
              </a:rPr>
              <a:t>don’t know at a bar</a:t>
            </a:r>
          </a:p>
        </p:txBody>
      </p:sp>
      <p:sp>
        <p:nvSpPr>
          <p:cNvPr id="25" name="TextBox 24">
            <a:extLst>
              <a:ext uri="{FF2B5EF4-FFF2-40B4-BE49-F238E27FC236}">
                <a16:creationId xmlns:a16="http://schemas.microsoft.com/office/drawing/2014/main" id="{D286E392-5AB4-4ED1-920F-E31806BC5E2F}"/>
              </a:ext>
            </a:extLst>
          </p:cNvPr>
          <p:cNvSpPr txBox="1"/>
          <p:nvPr/>
        </p:nvSpPr>
        <p:spPr>
          <a:xfrm>
            <a:off x="11654402" y="4771786"/>
            <a:ext cx="41024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8769">
                    <a:lumMod val="75000"/>
                  </a:srgbClr>
                </a:solidFill>
                <a:effectLst/>
                <a:uLnTx/>
                <a:uFillTx/>
                <a:latin typeface="Helvetica" pitchFamily="2" charset="0"/>
                <a:ea typeface="+mn-ea"/>
                <a:cs typeface="+mn-cs"/>
              </a:rPr>
              <a:t>+2</a:t>
            </a:r>
          </a:p>
        </p:txBody>
      </p:sp>
      <p:sp>
        <p:nvSpPr>
          <p:cNvPr id="29" name="TextBox 28">
            <a:extLst>
              <a:ext uri="{FF2B5EF4-FFF2-40B4-BE49-F238E27FC236}">
                <a16:creationId xmlns:a16="http://schemas.microsoft.com/office/drawing/2014/main" id="{8BA93E8F-AC3F-4F68-9B08-17F64758D276}"/>
              </a:ext>
            </a:extLst>
          </p:cNvPr>
          <p:cNvSpPr txBox="1"/>
          <p:nvPr/>
        </p:nvSpPr>
        <p:spPr>
          <a:xfrm>
            <a:off x="177447" y="6160151"/>
            <a:ext cx="9250263" cy="461665"/>
          </a:xfrm>
          <a:prstGeom prst="rect">
            <a:avLst/>
          </a:prstGeom>
          <a:solidFill>
            <a:schemeClr val="bg1"/>
          </a:solid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Source: Harris Poll COVID19 Tracker Wave 104 (2/18-2/20/22)</a:t>
            </a: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mn-cs"/>
              </a:rPr>
              <a:t>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mn-cs"/>
              </a:rPr>
              <a:t>BASE: GENERAL PUBLIC W104 (n=2033)</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RTN01 Generally speaking, how comfortable would you be to each of the following today given the COVID-19 pandemic?</a:t>
            </a:r>
          </a:p>
        </p:txBody>
      </p:sp>
      <p:cxnSp>
        <p:nvCxnSpPr>
          <p:cNvPr id="26" name="Straight Connector 25">
            <a:extLst>
              <a:ext uri="{FF2B5EF4-FFF2-40B4-BE49-F238E27FC236}">
                <a16:creationId xmlns:a16="http://schemas.microsoft.com/office/drawing/2014/main" id="{47207665-6E78-443A-A2B0-CE8A62F50C9E}"/>
              </a:ext>
            </a:extLst>
          </p:cNvPr>
          <p:cNvCxnSpPr>
            <a:cxnSpLocks/>
          </p:cNvCxnSpPr>
          <p:nvPr/>
        </p:nvCxnSpPr>
        <p:spPr>
          <a:xfrm>
            <a:off x="8566854" y="4609703"/>
            <a:ext cx="0" cy="1137954"/>
          </a:xfrm>
          <a:prstGeom prst="line">
            <a:avLst/>
          </a:prstGeom>
          <a:ln w="19050">
            <a:solidFill>
              <a:schemeClr val="tx2">
                <a:alpha val="90667"/>
              </a:schemeClr>
            </a:solidFill>
            <a:prstDash val="sysDot"/>
          </a:ln>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C6FC7447-85B4-4CBF-83C6-61129CDD997C}"/>
              </a:ext>
            </a:extLst>
          </p:cNvPr>
          <p:cNvSpPr txBox="1"/>
          <p:nvPr/>
        </p:nvSpPr>
        <p:spPr>
          <a:xfrm>
            <a:off x="7736660" y="5261407"/>
            <a:ext cx="12431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Helvetica" pitchFamily="2" charset="0"/>
                <a:ea typeface="+mn-ea"/>
                <a:cs typeface="+mn-cs"/>
              </a:rPr>
              <a:t>Omicron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Helvetica" pitchFamily="2" charset="0"/>
                <a:ea typeface="+mn-ea"/>
                <a:cs typeface="+mn-cs"/>
              </a:rPr>
              <a:t>outbreak</a:t>
            </a:r>
          </a:p>
        </p:txBody>
      </p:sp>
    </p:spTree>
    <p:extLst>
      <p:ext uri="{BB962C8B-B14F-4D97-AF65-F5344CB8AC3E}">
        <p14:creationId xmlns:p14="http://schemas.microsoft.com/office/powerpoint/2010/main" val="2222249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63D13E74-2E15-4160-A62D-670795FDBF3E}"/>
              </a:ext>
            </a:extLst>
          </p:cNvPr>
          <p:cNvGraphicFramePr/>
          <p:nvPr/>
        </p:nvGraphicFramePr>
        <p:xfrm>
          <a:off x="175412" y="1995196"/>
          <a:ext cx="7595997" cy="41323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a:extLst>
              <a:ext uri="{FF2B5EF4-FFF2-40B4-BE49-F238E27FC236}">
                <a16:creationId xmlns:a16="http://schemas.microsoft.com/office/drawing/2014/main" id="{9C996BD9-D351-C647-9D73-6A497C96173F}"/>
              </a:ext>
            </a:extLst>
          </p:cNvPr>
          <p:cNvGraphicFramePr/>
          <p:nvPr/>
        </p:nvGraphicFramePr>
        <p:xfrm>
          <a:off x="7154764" y="1887107"/>
          <a:ext cx="4539550" cy="4267318"/>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a:xfrm>
            <a:off x="177448" y="521399"/>
            <a:ext cx="12266800" cy="353501"/>
          </a:xfrm>
          <a:prstGeom prst="rect">
            <a:avLst/>
          </a:prstGeom>
        </p:spPr>
        <p:txBody>
          <a:bodyPr/>
          <a:lstStyle/>
          <a:p>
            <a:r>
              <a:rPr lang="en-US" b="1" dirty="0">
                <a:latin typeface="+mn-lt"/>
              </a:rPr>
              <a:t>Majority of Unvaccinated Still Won’t Budge; Over a Third Are Waiting It Out</a:t>
            </a:r>
          </a:p>
        </p:txBody>
      </p:sp>
      <p:sp>
        <p:nvSpPr>
          <p:cNvPr id="10" name="Text Placeholder 2">
            <a:extLst>
              <a:ext uri="{FF2B5EF4-FFF2-40B4-BE49-F238E27FC236}">
                <a16:creationId xmlns:a16="http://schemas.microsoft.com/office/drawing/2014/main" id="{82FC116D-BE92-DD4C-AF97-456FA3FBA49E}"/>
              </a:ext>
            </a:extLst>
          </p:cNvPr>
          <p:cNvSpPr txBox="1">
            <a:spLocks/>
          </p:cNvSpPr>
          <p:nvPr/>
        </p:nvSpPr>
        <p:spPr>
          <a:xfrm>
            <a:off x="177447" y="265587"/>
            <a:ext cx="6096000" cy="252573"/>
          </a:xfrm>
          <a:prstGeom prst="rect">
            <a:avLst/>
          </a:prstGeom>
        </p:spPr>
        <p:txBody>
          <a:bodyPr/>
          <a:lstStyle>
            <a:lvl1pPr marL="0" indent="0" algn="l" defTabSz="457200" rtl="0" eaLnBrk="1" latinLnBrk="0" hangingPunct="1">
              <a:spcBef>
                <a:spcPct val="20000"/>
              </a:spcBef>
              <a:buFont typeface="Arial"/>
              <a:buNone/>
              <a:defRPr sz="800" b="0" i="0" kern="1200">
                <a:solidFill>
                  <a:schemeClr val="accent1"/>
                </a:solidFill>
                <a:latin typeface="Helvetica Light" panose="020B0403020202020204" pitchFamily="34" charset="0"/>
                <a:ea typeface="+mn-ea"/>
                <a:cs typeface="+mn-cs"/>
              </a:defRPr>
            </a:lvl1pPr>
            <a:lvl2pPr marL="742950" indent="-285750" algn="l" defTabSz="457200" rtl="0" eaLnBrk="1" latinLnBrk="0" hangingPunct="1">
              <a:spcBef>
                <a:spcPct val="20000"/>
              </a:spcBef>
              <a:buFont typeface="Arial"/>
              <a:buChar char="–"/>
              <a:defRPr sz="800" b="1" kern="1200">
                <a:solidFill>
                  <a:schemeClr val="accent1"/>
                </a:solidFill>
                <a:latin typeface="+mn-lt"/>
                <a:ea typeface="+mn-ea"/>
                <a:cs typeface="+mn-cs"/>
              </a:defRPr>
            </a:lvl2pPr>
            <a:lvl3pPr marL="1143000" indent="-228600" algn="l" defTabSz="457200" rtl="0" eaLnBrk="1" latinLnBrk="0" hangingPunct="1">
              <a:spcBef>
                <a:spcPct val="20000"/>
              </a:spcBef>
              <a:buFont typeface="Arial"/>
              <a:buChar char="•"/>
              <a:defRPr sz="800" b="1" kern="1200" cap="none" spc="0">
                <a:ln>
                  <a:noFill/>
                </a:ln>
                <a:solidFill>
                  <a:schemeClr val="accent1"/>
                </a:solidFill>
                <a:effectLst/>
                <a:latin typeface="+mn-lt"/>
                <a:ea typeface="+mn-ea"/>
                <a:cs typeface="+mn-cs"/>
              </a:defRPr>
            </a:lvl3pPr>
            <a:lvl4pPr marL="1600200" indent="-228600" algn="l" defTabSz="457200" rtl="0" eaLnBrk="1" latinLnBrk="0" hangingPunct="1">
              <a:spcBef>
                <a:spcPct val="20000"/>
              </a:spcBef>
              <a:buFont typeface="Arial"/>
              <a:buChar char="–"/>
              <a:defRPr sz="800" b="1" kern="1200">
                <a:solidFill>
                  <a:schemeClr val="accent1"/>
                </a:solidFill>
                <a:latin typeface="+mn-lt"/>
                <a:ea typeface="+mn-ea"/>
                <a:cs typeface="+mn-cs"/>
              </a:defRPr>
            </a:lvl4pPr>
            <a:lvl5pPr marL="2057400" indent="-228600" algn="l" defTabSz="457200" rtl="0" eaLnBrk="1" latinLnBrk="0" hangingPunct="1">
              <a:spcBef>
                <a:spcPct val="20000"/>
              </a:spcBef>
              <a:buFont typeface="Arial"/>
              <a:buChar char="»"/>
              <a:defRPr sz="800" b="1" kern="1200">
                <a:solidFill>
                  <a:schemeClr val="accen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070" b="1" u="none" strike="noStrike" kern="1200" cap="none" spc="0" normalizeH="0" baseline="0" noProof="0" dirty="0">
                <a:ln>
                  <a:noFill/>
                </a:ln>
                <a:solidFill>
                  <a:srgbClr val="00CF9C"/>
                </a:solidFill>
                <a:effectLst/>
                <a:uLnTx/>
                <a:uFillTx/>
                <a:latin typeface="Helvetica" pitchFamily="2" charset="0"/>
              </a:rPr>
              <a:t>THE HARRIS POLL: COVID-19 IN THE U.S.</a:t>
            </a:r>
          </a:p>
        </p:txBody>
      </p:sp>
      <p:sp>
        <p:nvSpPr>
          <p:cNvPr id="14" name="TextBox 13">
            <a:extLst>
              <a:ext uri="{FF2B5EF4-FFF2-40B4-BE49-F238E27FC236}">
                <a16:creationId xmlns:a16="http://schemas.microsoft.com/office/drawing/2014/main" id="{A760B29D-8179-384A-8BA6-2558BFC0941D}"/>
              </a:ext>
            </a:extLst>
          </p:cNvPr>
          <p:cNvSpPr txBox="1"/>
          <p:nvPr/>
        </p:nvSpPr>
        <p:spPr>
          <a:xfrm>
            <a:off x="177447" y="5993413"/>
            <a:ext cx="10738203" cy="83099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Source: Harris Poll COVID19 Tracker Wave 104 (2/18-2/20/22)</a:t>
            </a: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mn-cs"/>
              </a:rPr>
              <a:t>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mn-cs"/>
              </a:rPr>
              <a:t>BASE: GENERAL PUBLIC W104 (n=2033)</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VCE1a. Which of the following applies to you regarding the COVID-19 vaccine?</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dirty="0">
                <a:ln>
                  <a:noFill/>
                </a:ln>
                <a:solidFill>
                  <a:srgbClr val="939598"/>
                </a:solidFill>
                <a:effectLst/>
                <a:uLnTx/>
                <a:uFillTx/>
                <a:latin typeface="Helvetica" panose="020B0604020202020204" pitchFamily="34" charset="0"/>
                <a:ea typeface="+mn-ea"/>
                <a:cs typeface="Helvetica" panose="020B0604020202020204" pitchFamily="34" charset="0"/>
              </a:rPr>
              <a:t>BASE: UNVACCINATED W104 (n=532)</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Helvetica" panose="020B0604020202020204" pitchFamily="34" charset="0"/>
                <a:ea typeface="+mn-ea"/>
                <a:cs typeface="Helvetica" panose="020B0604020202020204" pitchFamily="34" charset="0"/>
              </a:rPr>
              <a:t>VCE1b. Which of the following best describes your mindset to getting the COVID-19 vaccine in the future?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238DA740-A7C6-42B2-8B25-790BA47063EE}"/>
              </a:ext>
            </a:extLst>
          </p:cNvPr>
          <p:cNvSpPr/>
          <p:nvPr/>
        </p:nvSpPr>
        <p:spPr>
          <a:xfrm>
            <a:off x="1124050" y="1505801"/>
            <a:ext cx="4167051"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Which of the following applies to you regarding the COVID-19 vaccine?</a:t>
            </a:r>
          </a:p>
        </p:txBody>
      </p:sp>
      <p:sp>
        <p:nvSpPr>
          <p:cNvPr id="23" name="Rectangle 22">
            <a:extLst>
              <a:ext uri="{FF2B5EF4-FFF2-40B4-BE49-F238E27FC236}">
                <a16:creationId xmlns:a16="http://schemas.microsoft.com/office/drawing/2014/main" id="{1A984071-9BE5-364D-B823-01C8FF7661A8}"/>
              </a:ext>
            </a:extLst>
          </p:cNvPr>
          <p:cNvSpPr/>
          <p:nvPr/>
        </p:nvSpPr>
        <p:spPr>
          <a:xfrm>
            <a:off x="10688144" y="2521422"/>
            <a:ext cx="1503856"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8769"/>
                </a:solidFill>
                <a:effectLst/>
                <a:uLnTx/>
                <a:uFillTx/>
                <a:latin typeface="Helvetica" pitchFamily="2" charset="0"/>
                <a:ea typeface="+mn-ea"/>
                <a:cs typeface="+mn-cs"/>
              </a:rPr>
              <a:t>49% </a:t>
            </a:r>
            <a:r>
              <a:rPr kumimoji="0" lang="en-US" sz="1200" b="1" i="0" u="none" strike="noStrike" kern="1200" cap="none" spc="0" normalizeH="0" baseline="0" noProof="0" dirty="0">
                <a:ln>
                  <a:noFill/>
                </a:ln>
                <a:solidFill>
                  <a:srgbClr val="000000"/>
                </a:solidFill>
                <a:effectLst/>
                <a:uLnTx/>
                <a:uFillTx/>
                <a:latin typeface="Helvetica" pitchFamily="2" charset="0"/>
                <a:ea typeface="+mn-ea"/>
                <a:cs typeface="+mn-cs"/>
              </a:rPr>
              <a:t>Gen Z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8769"/>
                </a:solidFill>
                <a:effectLst/>
                <a:uLnTx/>
                <a:uFillTx/>
                <a:latin typeface="Helvetica" pitchFamily="2" charset="0"/>
                <a:ea typeface="+mn-ea"/>
                <a:cs typeface="+mn-cs"/>
              </a:rPr>
              <a:t>34%</a:t>
            </a:r>
            <a:r>
              <a:rPr kumimoji="0" lang="en-US" sz="1200" b="1" i="0" u="none" strike="noStrike" kern="1200" cap="none" spc="0" normalizeH="0" baseline="0" noProof="0" dirty="0">
                <a:ln>
                  <a:noFill/>
                </a:ln>
                <a:solidFill>
                  <a:srgbClr val="000000"/>
                </a:solidFill>
                <a:effectLst/>
                <a:uLnTx/>
                <a:uFillTx/>
                <a:latin typeface="Helvetica" pitchFamily="2" charset="0"/>
                <a:ea typeface="+mn-ea"/>
                <a:cs typeface="+mn-cs"/>
              </a:rPr>
              <a:t> Millennials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8769"/>
                </a:solidFill>
                <a:effectLst/>
                <a:uLnTx/>
                <a:uFillTx/>
                <a:latin typeface="Helvetica" pitchFamily="2" charset="0"/>
                <a:ea typeface="+mn-ea"/>
                <a:cs typeface="+mn-cs"/>
              </a:rPr>
              <a:t>20% </a:t>
            </a:r>
            <a:r>
              <a:rPr kumimoji="0" lang="en-US" sz="1200" b="1" i="0" u="none" strike="noStrike" kern="1200" cap="none" spc="0" normalizeH="0" baseline="0" noProof="0" dirty="0">
                <a:ln>
                  <a:noFill/>
                </a:ln>
                <a:solidFill>
                  <a:srgbClr val="000000"/>
                </a:solidFill>
                <a:effectLst/>
                <a:uLnTx/>
                <a:uFillTx/>
                <a:latin typeface="Helvetica" pitchFamily="2" charset="0"/>
                <a:ea typeface="+mn-ea"/>
                <a:cs typeface="+mn-cs"/>
              </a:rPr>
              <a:t>Boomers</a:t>
            </a:r>
          </a:p>
        </p:txBody>
      </p:sp>
      <p:sp>
        <p:nvSpPr>
          <p:cNvPr id="25" name="Rectangle 24">
            <a:extLst>
              <a:ext uri="{FF2B5EF4-FFF2-40B4-BE49-F238E27FC236}">
                <a16:creationId xmlns:a16="http://schemas.microsoft.com/office/drawing/2014/main" id="{614FF1A6-E31B-CB4F-BC1C-000A0E883B6A}"/>
              </a:ext>
            </a:extLst>
          </p:cNvPr>
          <p:cNvSpPr/>
          <p:nvPr/>
        </p:nvSpPr>
        <p:spPr>
          <a:xfrm>
            <a:off x="7086490" y="5081725"/>
            <a:ext cx="2148889"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939598"/>
                </a:solidFill>
                <a:effectLst/>
                <a:uLnTx/>
                <a:uFillTx/>
                <a:latin typeface="Helvetica" pitchFamily="2" charset="0"/>
                <a:ea typeface="+mn-ea"/>
                <a:cs typeface="+mn-cs"/>
              </a:rPr>
              <a:t>73% </a:t>
            </a:r>
            <a:r>
              <a:rPr kumimoji="0" lang="en-US" sz="1200" b="1" i="0" u="none" strike="noStrike" kern="1200" cap="none" spc="0" normalizeH="0" baseline="0" noProof="0" dirty="0">
                <a:ln>
                  <a:noFill/>
                </a:ln>
                <a:solidFill>
                  <a:srgbClr val="000000"/>
                </a:solidFill>
                <a:effectLst/>
                <a:uLnTx/>
                <a:uFillTx/>
                <a:latin typeface="Helvetica" pitchFamily="2" charset="0"/>
                <a:ea typeface="+mn-ea"/>
                <a:cs typeface="+mn-cs"/>
              </a:rPr>
              <a:t>GOP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939598"/>
                </a:solidFill>
                <a:effectLst/>
                <a:uLnTx/>
                <a:uFillTx/>
                <a:latin typeface="Helvetica" pitchFamily="2" charset="0"/>
                <a:ea typeface="+mn-ea"/>
                <a:cs typeface="+mn-cs"/>
              </a:rPr>
              <a:t>59% </a:t>
            </a:r>
            <a:r>
              <a:rPr kumimoji="0" lang="en-US" sz="1200" b="1" i="0" u="none" strike="noStrike" kern="1200" cap="none" spc="0" normalizeH="0" baseline="0" noProof="0" dirty="0">
                <a:ln>
                  <a:noFill/>
                </a:ln>
                <a:solidFill>
                  <a:srgbClr val="000000"/>
                </a:solidFill>
                <a:effectLst/>
                <a:uLnTx/>
                <a:uFillTx/>
                <a:latin typeface="Helvetica" pitchFamily="2" charset="0"/>
                <a:ea typeface="+mn-ea"/>
                <a:cs typeface="+mn-cs"/>
              </a:rPr>
              <a:t>Dem</a:t>
            </a:r>
          </a:p>
        </p:txBody>
      </p:sp>
      <p:sp>
        <p:nvSpPr>
          <p:cNvPr id="17" name="Rectangle 16">
            <a:extLst>
              <a:ext uri="{FF2B5EF4-FFF2-40B4-BE49-F238E27FC236}">
                <a16:creationId xmlns:a16="http://schemas.microsoft.com/office/drawing/2014/main" id="{B66AC2C4-2CAA-8943-BDF4-573A9235D52A}"/>
              </a:ext>
            </a:extLst>
          </p:cNvPr>
          <p:cNvSpPr/>
          <p:nvPr/>
        </p:nvSpPr>
        <p:spPr>
          <a:xfrm>
            <a:off x="7086489" y="1505801"/>
            <a:ext cx="4676099"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Which of the following best describes your mindset to getting the COVID-19 vaccine in the future?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panose="020B0604020202020204"/>
                <a:ea typeface="+mn-ea"/>
                <a:cs typeface="+mn-cs"/>
              </a:rPr>
              <a:t>Among unvaccinated</a:t>
            </a:r>
          </a:p>
        </p:txBody>
      </p:sp>
      <p:cxnSp>
        <p:nvCxnSpPr>
          <p:cNvPr id="4" name="Straight Arrow Connector 3">
            <a:extLst>
              <a:ext uri="{FF2B5EF4-FFF2-40B4-BE49-F238E27FC236}">
                <a16:creationId xmlns:a16="http://schemas.microsoft.com/office/drawing/2014/main" id="{A1F878B6-4E60-2644-8764-CDE2C64C86C1}"/>
              </a:ext>
            </a:extLst>
          </p:cNvPr>
          <p:cNvCxnSpPr>
            <a:cxnSpLocks/>
          </p:cNvCxnSpPr>
          <p:nvPr/>
        </p:nvCxnSpPr>
        <p:spPr>
          <a:xfrm>
            <a:off x="5408342" y="4989803"/>
            <a:ext cx="489355"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2" name="Rounded Rectangle 3">
            <a:extLst>
              <a:ext uri="{FF2B5EF4-FFF2-40B4-BE49-F238E27FC236}">
                <a16:creationId xmlns:a16="http://schemas.microsoft.com/office/drawing/2014/main" id="{C03C1205-CCDB-40E2-8A89-186D3AECFB64}"/>
              </a:ext>
            </a:extLst>
          </p:cNvPr>
          <p:cNvSpPr/>
          <p:nvPr/>
        </p:nvSpPr>
        <p:spPr>
          <a:xfrm>
            <a:off x="868792" y="4482553"/>
            <a:ext cx="4539550" cy="981546"/>
          </a:xfrm>
          <a:prstGeom prst="round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36556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a:extLst>
              <a:ext uri="{FF2B5EF4-FFF2-40B4-BE49-F238E27FC236}">
                <a16:creationId xmlns:a16="http://schemas.microsoft.com/office/drawing/2014/main" id="{A06CBEE7-7D04-154D-A213-0161DBA94670}"/>
              </a:ext>
            </a:extLst>
          </p:cNvPr>
          <p:cNvGraphicFramePr/>
          <p:nvPr/>
        </p:nvGraphicFramePr>
        <p:xfrm>
          <a:off x="250257" y="1311965"/>
          <a:ext cx="11941743" cy="4643622"/>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Placeholder 1">
            <a:extLst>
              <a:ext uri="{FF2B5EF4-FFF2-40B4-BE49-F238E27FC236}">
                <a16:creationId xmlns:a16="http://schemas.microsoft.com/office/drawing/2014/main" id="{60A0989A-93F4-164B-81E5-08A702F344A4}"/>
              </a:ext>
            </a:extLst>
          </p:cNvPr>
          <p:cNvSpPr>
            <a:spLocks noGrp="1"/>
          </p:cNvSpPr>
          <p:nvPr>
            <p:ph type="body" sz="quarter" idx="11"/>
          </p:nvPr>
        </p:nvSpPr>
        <p:spPr/>
        <p:txBody>
          <a:bodyPr/>
          <a:lstStyle/>
          <a:p>
            <a:r>
              <a:rPr lang="en-US" dirty="0">
                <a:latin typeface="Helvetica" pitchFamily="2" charset="0"/>
              </a:rPr>
              <a:t>THE HARRIS POLL: COVID-19 IN THE U.S.</a:t>
            </a:r>
          </a:p>
          <a:p>
            <a:endParaRPr lang="en-US" dirty="0">
              <a:latin typeface="Helvetica" pitchFamily="2" charset="0"/>
            </a:endParaRPr>
          </a:p>
        </p:txBody>
      </p:sp>
      <p:sp>
        <p:nvSpPr>
          <p:cNvPr id="3" name="Title 2">
            <a:extLst>
              <a:ext uri="{FF2B5EF4-FFF2-40B4-BE49-F238E27FC236}">
                <a16:creationId xmlns:a16="http://schemas.microsoft.com/office/drawing/2014/main" id="{10B98C1A-C179-814B-A236-CFA34C164971}"/>
              </a:ext>
            </a:extLst>
          </p:cNvPr>
          <p:cNvSpPr>
            <a:spLocks noGrp="1"/>
          </p:cNvSpPr>
          <p:nvPr>
            <p:ph type="title"/>
          </p:nvPr>
        </p:nvSpPr>
        <p:spPr/>
        <p:txBody>
          <a:bodyPr/>
          <a:lstStyle/>
          <a:p>
            <a:r>
              <a:rPr lang="en-US" sz="2400" b="1" dirty="0">
                <a:latin typeface="+mn-lt"/>
              </a:rPr>
              <a:t>A Nation Roller-Coasting on Emotions, Reaches Pre-Omicron Optimism</a:t>
            </a:r>
          </a:p>
        </p:txBody>
      </p:sp>
      <p:sp>
        <p:nvSpPr>
          <p:cNvPr id="6" name="Rectangle 5">
            <a:extLst>
              <a:ext uri="{FF2B5EF4-FFF2-40B4-BE49-F238E27FC236}">
                <a16:creationId xmlns:a16="http://schemas.microsoft.com/office/drawing/2014/main" id="{1C7F3878-42E8-404A-B99F-4BE8B41176A2}"/>
              </a:ext>
            </a:extLst>
          </p:cNvPr>
          <p:cNvSpPr/>
          <p:nvPr/>
        </p:nvSpPr>
        <p:spPr>
          <a:xfrm>
            <a:off x="14664" y="3223969"/>
            <a:ext cx="1258572"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8769"/>
                </a:solidFill>
                <a:effectLst/>
                <a:uLnTx/>
                <a:uFillTx/>
                <a:latin typeface="Helvetica" pitchFamily="2" charset="0"/>
                <a:ea typeface="+mn-ea"/>
                <a:cs typeface="+mn-cs"/>
              </a:rPr>
              <a:t>Worst is ahead of us</a:t>
            </a:r>
          </a:p>
        </p:txBody>
      </p:sp>
      <p:sp>
        <p:nvSpPr>
          <p:cNvPr id="7" name="Rectangle 6">
            <a:extLst>
              <a:ext uri="{FF2B5EF4-FFF2-40B4-BE49-F238E27FC236}">
                <a16:creationId xmlns:a16="http://schemas.microsoft.com/office/drawing/2014/main" id="{575A6F12-7F63-F647-B386-26E7F9180CFC}"/>
              </a:ext>
            </a:extLst>
          </p:cNvPr>
          <p:cNvSpPr/>
          <p:nvPr/>
        </p:nvSpPr>
        <p:spPr>
          <a:xfrm>
            <a:off x="93093" y="2259106"/>
            <a:ext cx="1101714"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CF9C"/>
                </a:solidFill>
                <a:effectLst/>
                <a:uLnTx/>
                <a:uFillTx/>
                <a:latin typeface="Helvetica" pitchFamily="2" charset="0"/>
                <a:ea typeface="+mn-ea"/>
                <a:cs typeface="+mn-cs"/>
              </a:rPr>
              <a:t>Worst is behind us</a:t>
            </a:r>
          </a:p>
        </p:txBody>
      </p:sp>
      <p:sp>
        <p:nvSpPr>
          <p:cNvPr id="9" name="TextBox 8">
            <a:extLst>
              <a:ext uri="{FF2B5EF4-FFF2-40B4-BE49-F238E27FC236}">
                <a16:creationId xmlns:a16="http://schemas.microsoft.com/office/drawing/2014/main" id="{F496610A-8C6B-0245-91BA-FD8706800CCE}"/>
              </a:ext>
            </a:extLst>
          </p:cNvPr>
          <p:cNvSpPr txBox="1"/>
          <p:nvPr/>
        </p:nvSpPr>
        <p:spPr>
          <a:xfrm>
            <a:off x="177447" y="6166397"/>
            <a:ext cx="10738203"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Source: Harris Poll COVID19 Tracker Wave 104 (2/18-2/20/22)</a:t>
            </a: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mn-cs"/>
              </a:rPr>
              <a:t>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mn-cs"/>
              </a:rPr>
              <a:t>BASE: GENERAL PUBLIC W104 (n=2033)</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CFP03. Do you believe the worst of COVID-19 is behind us or is the worst still ahead of us?</a:t>
            </a:r>
          </a:p>
        </p:txBody>
      </p:sp>
      <p:sp>
        <p:nvSpPr>
          <p:cNvPr id="4" name="TextBox 3">
            <a:extLst>
              <a:ext uri="{FF2B5EF4-FFF2-40B4-BE49-F238E27FC236}">
                <a16:creationId xmlns:a16="http://schemas.microsoft.com/office/drawing/2014/main" id="{8AD7B2EC-3048-6949-8217-7F841232B54F}"/>
              </a:ext>
            </a:extLst>
          </p:cNvPr>
          <p:cNvSpPr txBox="1"/>
          <p:nvPr/>
        </p:nvSpPr>
        <p:spPr>
          <a:xfrm>
            <a:off x="-326571" y="1186543"/>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1B80A4D0-3F38-BB4B-93BD-CB87D1C259C1}"/>
              </a:ext>
            </a:extLst>
          </p:cNvPr>
          <p:cNvSpPr txBox="1"/>
          <p:nvPr/>
        </p:nvSpPr>
        <p:spPr>
          <a:xfrm>
            <a:off x="4631252" y="4495128"/>
            <a:ext cx="101371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Helvetica" pitchFamily="2" charset="0"/>
                <a:ea typeface="+mn-ea"/>
                <a:cs typeface="+mn-cs"/>
              </a:rPr>
              <a:t>Delta outbreak</a:t>
            </a:r>
          </a:p>
        </p:txBody>
      </p:sp>
      <p:cxnSp>
        <p:nvCxnSpPr>
          <p:cNvPr id="10" name="Straight Connector 9">
            <a:extLst>
              <a:ext uri="{FF2B5EF4-FFF2-40B4-BE49-F238E27FC236}">
                <a16:creationId xmlns:a16="http://schemas.microsoft.com/office/drawing/2014/main" id="{22FBCE8D-6BF7-4541-BAEE-333E08BB6229}"/>
              </a:ext>
            </a:extLst>
          </p:cNvPr>
          <p:cNvCxnSpPr/>
          <p:nvPr/>
        </p:nvCxnSpPr>
        <p:spPr>
          <a:xfrm>
            <a:off x="4505837" y="3082247"/>
            <a:ext cx="0" cy="2463788"/>
          </a:xfrm>
          <a:prstGeom prst="line">
            <a:avLst/>
          </a:prstGeom>
          <a:ln w="19050">
            <a:solidFill>
              <a:schemeClr val="tx2">
                <a:alpha val="90667"/>
              </a:schemeClr>
            </a:solidFill>
            <a:prstDash val="sysDot"/>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7C2295FA-F0C7-0F4F-9FF2-2DF2DB74E1DF}"/>
              </a:ext>
            </a:extLst>
          </p:cNvPr>
          <p:cNvSpPr txBox="1"/>
          <p:nvPr/>
        </p:nvSpPr>
        <p:spPr>
          <a:xfrm>
            <a:off x="5657851" y="1618020"/>
            <a:ext cx="137184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Helvetica" pitchFamily="2" charset="0"/>
                <a:ea typeface="+mn-ea"/>
                <a:cs typeface="+mn-cs"/>
              </a:rPr>
              <a:t>CDC reports COVID cases stabilizing</a:t>
            </a:r>
          </a:p>
        </p:txBody>
      </p:sp>
      <p:sp>
        <p:nvSpPr>
          <p:cNvPr id="14" name="TextBox 13">
            <a:extLst>
              <a:ext uri="{FF2B5EF4-FFF2-40B4-BE49-F238E27FC236}">
                <a16:creationId xmlns:a16="http://schemas.microsoft.com/office/drawing/2014/main" id="{9C58A17F-1EB0-0344-B83C-A32023A15E60}"/>
              </a:ext>
            </a:extLst>
          </p:cNvPr>
          <p:cNvSpPr txBox="1"/>
          <p:nvPr/>
        </p:nvSpPr>
        <p:spPr>
          <a:xfrm>
            <a:off x="8201484" y="4495128"/>
            <a:ext cx="12431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Helvetica" pitchFamily="2" charset="0"/>
                <a:ea typeface="+mn-ea"/>
                <a:cs typeface="+mn-cs"/>
              </a:rPr>
              <a:t>Omicron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Helvetica" pitchFamily="2" charset="0"/>
                <a:ea typeface="+mn-ea"/>
                <a:cs typeface="+mn-cs"/>
              </a:rPr>
              <a:t>outbreak</a:t>
            </a:r>
          </a:p>
        </p:txBody>
      </p:sp>
      <p:cxnSp>
        <p:nvCxnSpPr>
          <p:cNvPr id="15" name="Straight Connector 14">
            <a:extLst>
              <a:ext uri="{FF2B5EF4-FFF2-40B4-BE49-F238E27FC236}">
                <a16:creationId xmlns:a16="http://schemas.microsoft.com/office/drawing/2014/main" id="{2D294C2B-9D84-F44A-A941-7BA3106B98E1}"/>
              </a:ext>
            </a:extLst>
          </p:cNvPr>
          <p:cNvCxnSpPr/>
          <p:nvPr/>
        </p:nvCxnSpPr>
        <p:spPr>
          <a:xfrm>
            <a:off x="9137412" y="3082247"/>
            <a:ext cx="0" cy="2463788"/>
          </a:xfrm>
          <a:prstGeom prst="line">
            <a:avLst/>
          </a:prstGeom>
          <a:ln w="19050">
            <a:solidFill>
              <a:schemeClr val="tx2">
                <a:alpha val="90667"/>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D3E61AAA-4EED-7E47-97D2-A4689A6FE1C4}"/>
              </a:ext>
            </a:extLst>
          </p:cNvPr>
          <p:cNvCxnSpPr>
            <a:cxnSpLocks/>
          </p:cNvCxnSpPr>
          <p:nvPr/>
        </p:nvCxnSpPr>
        <p:spPr>
          <a:xfrm>
            <a:off x="6098655" y="2303641"/>
            <a:ext cx="142126" cy="731029"/>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65390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Full Page Header">
  <a:themeElements>
    <a:clrScheme name="Custom 13">
      <a:dk1>
        <a:srgbClr val="000000"/>
      </a:dk1>
      <a:lt1>
        <a:srgbClr val="FFFFFF"/>
      </a:lt1>
      <a:dk2>
        <a:srgbClr val="939598"/>
      </a:dk2>
      <a:lt2>
        <a:srgbClr val="44474E"/>
      </a:lt2>
      <a:accent1>
        <a:srgbClr val="00CF9C"/>
      </a:accent1>
      <a:accent2>
        <a:srgbClr val="FF8769"/>
      </a:accent2>
      <a:accent3>
        <a:srgbClr val="E3DECE"/>
      </a:accent3>
      <a:accent4>
        <a:srgbClr val="019EDB"/>
      </a:accent4>
      <a:accent5>
        <a:srgbClr val="E0CC38"/>
      </a:accent5>
      <a:accent6>
        <a:srgbClr val="A31034"/>
      </a:accent6>
      <a:hlink>
        <a:srgbClr val="30CF9C"/>
      </a:hlink>
      <a:folHlink>
        <a:srgbClr val="FB83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1_Full Page Header">
  <a:themeElements>
    <a:clrScheme name="Custom 13">
      <a:dk1>
        <a:srgbClr val="000000"/>
      </a:dk1>
      <a:lt1>
        <a:srgbClr val="FFFFFF"/>
      </a:lt1>
      <a:dk2>
        <a:srgbClr val="939598"/>
      </a:dk2>
      <a:lt2>
        <a:srgbClr val="44474E"/>
      </a:lt2>
      <a:accent1>
        <a:srgbClr val="00CF9C"/>
      </a:accent1>
      <a:accent2>
        <a:srgbClr val="FF8769"/>
      </a:accent2>
      <a:accent3>
        <a:srgbClr val="E3DECE"/>
      </a:accent3>
      <a:accent4>
        <a:srgbClr val="019EDB"/>
      </a:accent4>
      <a:accent5>
        <a:srgbClr val="E0CC38"/>
      </a:accent5>
      <a:accent6>
        <a:srgbClr val="A31034"/>
      </a:accent6>
      <a:hlink>
        <a:srgbClr val="30CF9C"/>
      </a:hlink>
      <a:folHlink>
        <a:srgbClr val="FB836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1_Full Page Header">
  <a:themeElements>
    <a:clrScheme name="Custom 13">
      <a:dk1>
        <a:srgbClr val="000000"/>
      </a:dk1>
      <a:lt1>
        <a:srgbClr val="FFFFFF"/>
      </a:lt1>
      <a:dk2>
        <a:srgbClr val="939598"/>
      </a:dk2>
      <a:lt2>
        <a:srgbClr val="44474E"/>
      </a:lt2>
      <a:accent1>
        <a:srgbClr val="00CF9C"/>
      </a:accent1>
      <a:accent2>
        <a:srgbClr val="FF8769"/>
      </a:accent2>
      <a:accent3>
        <a:srgbClr val="E3DECE"/>
      </a:accent3>
      <a:accent4>
        <a:srgbClr val="019EDB"/>
      </a:accent4>
      <a:accent5>
        <a:srgbClr val="E0CC38"/>
      </a:accent5>
      <a:accent6>
        <a:srgbClr val="A31034"/>
      </a:accent6>
      <a:hlink>
        <a:srgbClr val="30CF9C"/>
      </a:hlink>
      <a:folHlink>
        <a:srgbClr val="FB83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3_Full Page Header">
  <a:themeElements>
    <a:clrScheme name="Custom 13">
      <a:dk1>
        <a:srgbClr val="000000"/>
      </a:dk1>
      <a:lt1>
        <a:srgbClr val="FFFFFF"/>
      </a:lt1>
      <a:dk2>
        <a:srgbClr val="939598"/>
      </a:dk2>
      <a:lt2>
        <a:srgbClr val="44474E"/>
      </a:lt2>
      <a:accent1>
        <a:srgbClr val="00CF9C"/>
      </a:accent1>
      <a:accent2>
        <a:srgbClr val="FF8769"/>
      </a:accent2>
      <a:accent3>
        <a:srgbClr val="E3DECE"/>
      </a:accent3>
      <a:accent4>
        <a:srgbClr val="019EDB"/>
      </a:accent4>
      <a:accent5>
        <a:srgbClr val="E0CC38"/>
      </a:accent5>
      <a:accent6>
        <a:srgbClr val="A31034"/>
      </a:accent6>
      <a:hlink>
        <a:srgbClr val="30CF9C"/>
      </a:hlink>
      <a:folHlink>
        <a:srgbClr val="FB83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5_Full Page Header">
  <a:themeElements>
    <a:clrScheme name="Custom 13">
      <a:dk1>
        <a:srgbClr val="000000"/>
      </a:dk1>
      <a:lt1>
        <a:srgbClr val="FFFFFF"/>
      </a:lt1>
      <a:dk2>
        <a:srgbClr val="939598"/>
      </a:dk2>
      <a:lt2>
        <a:srgbClr val="44474E"/>
      </a:lt2>
      <a:accent1>
        <a:srgbClr val="00CF9C"/>
      </a:accent1>
      <a:accent2>
        <a:srgbClr val="FF8769"/>
      </a:accent2>
      <a:accent3>
        <a:srgbClr val="E3DECE"/>
      </a:accent3>
      <a:accent4>
        <a:srgbClr val="019EDB"/>
      </a:accent4>
      <a:accent5>
        <a:srgbClr val="E0CC38"/>
      </a:accent5>
      <a:accent6>
        <a:srgbClr val="A31034"/>
      </a:accent6>
      <a:hlink>
        <a:srgbClr val="30CF9C"/>
      </a:hlink>
      <a:folHlink>
        <a:srgbClr val="FB83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2_Full Page Header">
  <a:themeElements>
    <a:clrScheme name="Custom 13">
      <a:dk1>
        <a:srgbClr val="000000"/>
      </a:dk1>
      <a:lt1>
        <a:srgbClr val="FFFFFF"/>
      </a:lt1>
      <a:dk2>
        <a:srgbClr val="939598"/>
      </a:dk2>
      <a:lt2>
        <a:srgbClr val="44474E"/>
      </a:lt2>
      <a:accent1>
        <a:srgbClr val="00CF9C"/>
      </a:accent1>
      <a:accent2>
        <a:srgbClr val="FF8769"/>
      </a:accent2>
      <a:accent3>
        <a:srgbClr val="E3DECE"/>
      </a:accent3>
      <a:accent4>
        <a:srgbClr val="019EDB"/>
      </a:accent4>
      <a:accent5>
        <a:srgbClr val="E0CC38"/>
      </a:accent5>
      <a:accent6>
        <a:srgbClr val="A31034"/>
      </a:accent6>
      <a:hlink>
        <a:srgbClr val="30CF9C"/>
      </a:hlink>
      <a:folHlink>
        <a:srgbClr val="FB83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4_Full Page Header">
  <a:themeElements>
    <a:clrScheme name="Custom 13">
      <a:dk1>
        <a:srgbClr val="000000"/>
      </a:dk1>
      <a:lt1>
        <a:srgbClr val="FFFFFF"/>
      </a:lt1>
      <a:dk2>
        <a:srgbClr val="939598"/>
      </a:dk2>
      <a:lt2>
        <a:srgbClr val="44474E"/>
      </a:lt2>
      <a:accent1>
        <a:srgbClr val="00CF9C"/>
      </a:accent1>
      <a:accent2>
        <a:srgbClr val="FF8769"/>
      </a:accent2>
      <a:accent3>
        <a:srgbClr val="E3DECE"/>
      </a:accent3>
      <a:accent4>
        <a:srgbClr val="019EDB"/>
      </a:accent4>
      <a:accent5>
        <a:srgbClr val="E0CC38"/>
      </a:accent5>
      <a:accent6>
        <a:srgbClr val="A31034"/>
      </a:accent6>
      <a:hlink>
        <a:srgbClr val="30CF9C"/>
      </a:hlink>
      <a:folHlink>
        <a:srgbClr val="FB83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26_Full Page Header">
  <a:themeElements>
    <a:clrScheme name="Custom 13">
      <a:dk1>
        <a:srgbClr val="000000"/>
      </a:dk1>
      <a:lt1>
        <a:srgbClr val="FFFFFF"/>
      </a:lt1>
      <a:dk2>
        <a:srgbClr val="939598"/>
      </a:dk2>
      <a:lt2>
        <a:srgbClr val="44474E"/>
      </a:lt2>
      <a:accent1>
        <a:srgbClr val="00CF9C"/>
      </a:accent1>
      <a:accent2>
        <a:srgbClr val="FF8769"/>
      </a:accent2>
      <a:accent3>
        <a:srgbClr val="E3DECE"/>
      </a:accent3>
      <a:accent4>
        <a:srgbClr val="019EDB"/>
      </a:accent4>
      <a:accent5>
        <a:srgbClr val="E0CC38"/>
      </a:accent5>
      <a:accent6>
        <a:srgbClr val="A31034"/>
      </a:accent6>
      <a:hlink>
        <a:srgbClr val="30CF9C"/>
      </a:hlink>
      <a:folHlink>
        <a:srgbClr val="FB83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27_Full Page Header">
  <a:themeElements>
    <a:clrScheme name="Custom 13">
      <a:dk1>
        <a:srgbClr val="000000"/>
      </a:dk1>
      <a:lt1>
        <a:srgbClr val="FFFFFF"/>
      </a:lt1>
      <a:dk2>
        <a:srgbClr val="939598"/>
      </a:dk2>
      <a:lt2>
        <a:srgbClr val="44474E"/>
      </a:lt2>
      <a:accent1>
        <a:srgbClr val="00CF9C"/>
      </a:accent1>
      <a:accent2>
        <a:srgbClr val="FF8769"/>
      </a:accent2>
      <a:accent3>
        <a:srgbClr val="E3DECE"/>
      </a:accent3>
      <a:accent4>
        <a:srgbClr val="019EDB"/>
      </a:accent4>
      <a:accent5>
        <a:srgbClr val="E0CC38"/>
      </a:accent5>
      <a:accent6>
        <a:srgbClr val="A31034"/>
      </a:accent6>
      <a:hlink>
        <a:srgbClr val="30CF9C"/>
      </a:hlink>
      <a:folHlink>
        <a:srgbClr val="FB83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13">
    <a:dk1>
      <a:srgbClr val="000000"/>
    </a:dk1>
    <a:lt1>
      <a:srgbClr val="FFFFFF"/>
    </a:lt1>
    <a:dk2>
      <a:srgbClr val="939598"/>
    </a:dk2>
    <a:lt2>
      <a:srgbClr val="44474E"/>
    </a:lt2>
    <a:accent1>
      <a:srgbClr val="00CF9C"/>
    </a:accent1>
    <a:accent2>
      <a:srgbClr val="FF8769"/>
    </a:accent2>
    <a:accent3>
      <a:srgbClr val="E3DECE"/>
    </a:accent3>
    <a:accent4>
      <a:srgbClr val="019EDB"/>
    </a:accent4>
    <a:accent5>
      <a:srgbClr val="E0CC38"/>
    </a:accent5>
    <a:accent6>
      <a:srgbClr val="A31034"/>
    </a:accent6>
    <a:hlink>
      <a:srgbClr val="30CF9C"/>
    </a:hlink>
    <a:folHlink>
      <a:srgbClr val="FB83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13">
    <a:dk1>
      <a:srgbClr val="000000"/>
    </a:dk1>
    <a:lt1>
      <a:srgbClr val="FFFFFF"/>
    </a:lt1>
    <a:dk2>
      <a:srgbClr val="939598"/>
    </a:dk2>
    <a:lt2>
      <a:srgbClr val="44474E"/>
    </a:lt2>
    <a:accent1>
      <a:srgbClr val="00CF9C"/>
    </a:accent1>
    <a:accent2>
      <a:srgbClr val="FF8769"/>
    </a:accent2>
    <a:accent3>
      <a:srgbClr val="E3DECE"/>
    </a:accent3>
    <a:accent4>
      <a:srgbClr val="019EDB"/>
    </a:accent4>
    <a:accent5>
      <a:srgbClr val="E0CC38"/>
    </a:accent5>
    <a:accent6>
      <a:srgbClr val="A31034"/>
    </a:accent6>
    <a:hlink>
      <a:srgbClr val="30CF9C"/>
    </a:hlink>
    <a:folHlink>
      <a:srgbClr val="FB83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13">
    <a:dk1>
      <a:srgbClr val="000000"/>
    </a:dk1>
    <a:lt1>
      <a:srgbClr val="FFFFFF"/>
    </a:lt1>
    <a:dk2>
      <a:srgbClr val="939598"/>
    </a:dk2>
    <a:lt2>
      <a:srgbClr val="44474E"/>
    </a:lt2>
    <a:accent1>
      <a:srgbClr val="00CF9C"/>
    </a:accent1>
    <a:accent2>
      <a:srgbClr val="FF8769"/>
    </a:accent2>
    <a:accent3>
      <a:srgbClr val="E3DECE"/>
    </a:accent3>
    <a:accent4>
      <a:srgbClr val="019EDB"/>
    </a:accent4>
    <a:accent5>
      <a:srgbClr val="E0CC38"/>
    </a:accent5>
    <a:accent6>
      <a:srgbClr val="A31034"/>
    </a:accent6>
    <a:hlink>
      <a:srgbClr val="30CF9C"/>
    </a:hlink>
    <a:folHlink>
      <a:srgbClr val="FB83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13">
    <a:dk1>
      <a:srgbClr val="000000"/>
    </a:dk1>
    <a:lt1>
      <a:srgbClr val="FFFFFF"/>
    </a:lt1>
    <a:dk2>
      <a:srgbClr val="939598"/>
    </a:dk2>
    <a:lt2>
      <a:srgbClr val="44474E"/>
    </a:lt2>
    <a:accent1>
      <a:srgbClr val="00CF9C"/>
    </a:accent1>
    <a:accent2>
      <a:srgbClr val="FF8769"/>
    </a:accent2>
    <a:accent3>
      <a:srgbClr val="E3DECE"/>
    </a:accent3>
    <a:accent4>
      <a:srgbClr val="019EDB"/>
    </a:accent4>
    <a:accent5>
      <a:srgbClr val="E0CC38"/>
    </a:accent5>
    <a:accent6>
      <a:srgbClr val="A31034"/>
    </a:accent6>
    <a:hlink>
      <a:srgbClr val="30CF9C"/>
    </a:hlink>
    <a:folHlink>
      <a:srgbClr val="FB83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ustom 13">
    <a:dk1>
      <a:srgbClr val="000000"/>
    </a:dk1>
    <a:lt1>
      <a:srgbClr val="FFFFFF"/>
    </a:lt1>
    <a:dk2>
      <a:srgbClr val="939598"/>
    </a:dk2>
    <a:lt2>
      <a:srgbClr val="44474E"/>
    </a:lt2>
    <a:accent1>
      <a:srgbClr val="00CF9C"/>
    </a:accent1>
    <a:accent2>
      <a:srgbClr val="FF8769"/>
    </a:accent2>
    <a:accent3>
      <a:srgbClr val="E3DECE"/>
    </a:accent3>
    <a:accent4>
      <a:srgbClr val="019EDB"/>
    </a:accent4>
    <a:accent5>
      <a:srgbClr val="E0CC38"/>
    </a:accent5>
    <a:accent6>
      <a:srgbClr val="A31034"/>
    </a:accent6>
    <a:hlink>
      <a:srgbClr val="30CF9C"/>
    </a:hlink>
    <a:folHlink>
      <a:srgbClr val="FB83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ustom 13">
    <a:dk1>
      <a:srgbClr val="000000"/>
    </a:dk1>
    <a:lt1>
      <a:srgbClr val="FFFFFF"/>
    </a:lt1>
    <a:dk2>
      <a:srgbClr val="939598"/>
    </a:dk2>
    <a:lt2>
      <a:srgbClr val="44474E"/>
    </a:lt2>
    <a:accent1>
      <a:srgbClr val="00CF9C"/>
    </a:accent1>
    <a:accent2>
      <a:srgbClr val="FF8769"/>
    </a:accent2>
    <a:accent3>
      <a:srgbClr val="E3DECE"/>
    </a:accent3>
    <a:accent4>
      <a:srgbClr val="019EDB"/>
    </a:accent4>
    <a:accent5>
      <a:srgbClr val="E0CC38"/>
    </a:accent5>
    <a:accent6>
      <a:srgbClr val="A31034"/>
    </a:accent6>
    <a:hlink>
      <a:srgbClr val="30CF9C"/>
    </a:hlink>
    <a:folHlink>
      <a:srgbClr val="FB83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Custom 13">
    <a:dk1>
      <a:srgbClr val="000000"/>
    </a:dk1>
    <a:lt1>
      <a:srgbClr val="FFFFFF"/>
    </a:lt1>
    <a:dk2>
      <a:srgbClr val="939598"/>
    </a:dk2>
    <a:lt2>
      <a:srgbClr val="44474E"/>
    </a:lt2>
    <a:accent1>
      <a:srgbClr val="00CF9C"/>
    </a:accent1>
    <a:accent2>
      <a:srgbClr val="FF8769"/>
    </a:accent2>
    <a:accent3>
      <a:srgbClr val="E3DECE"/>
    </a:accent3>
    <a:accent4>
      <a:srgbClr val="019EDB"/>
    </a:accent4>
    <a:accent5>
      <a:srgbClr val="E0CC38"/>
    </a:accent5>
    <a:accent6>
      <a:srgbClr val="A31034"/>
    </a:accent6>
    <a:hlink>
      <a:srgbClr val="30CF9C"/>
    </a:hlink>
    <a:folHlink>
      <a:srgbClr val="FB83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Custom 13">
    <a:dk1>
      <a:srgbClr val="000000"/>
    </a:dk1>
    <a:lt1>
      <a:srgbClr val="FFFFFF"/>
    </a:lt1>
    <a:dk2>
      <a:srgbClr val="939598"/>
    </a:dk2>
    <a:lt2>
      <a:srgbClr val="44474E"/>
    </a:lt2>
    <a:accent1>
      <a:srgbClr val="00CF9C"/>
    </a:accent1>
    <a:accent2>
      <a:srgbClr val="FF8769"/>
    </a:accent2>
    <a:accent3>
      <a:srgbClr val="E3DECE"/>
    </a:accent3>
    <a:accent4>
      <a:srgbClr val="019EDB"/>
    </a:accent4>
    <a:accent5>
      <a:srgbClr val="E0CC38"/>
    </a:accent5>
    <a:accent6>
      <a:srgbClr val="A31034"/>
    </a:accent6>
    <a:hlink>
      <a:srgbClr val="30CF9C"/>
    </a:hlink>
    <a:folHlink>
      <a:srgbClr val="FB83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Custom 13">
    <a:dk1>
      <a:srgbClr val="000000"/>
    </a:dk1>
    <a:lt1>
      <a:srgbClr val="FFFFFF"/>
    </a:lt1>
    <a:dk2>
      <a:srgbClr val="939598"/>
    </a:dk2>
    <a:lt2>
      <a:srgbClr val="44474E"/>
    </a:lt2>
    <a:accent1>
      <a:srgbClr val="00CF9C"/>
    </a:accent1>
    <a:accent2>
      <a:srgbClr val="FF8769"/>
    </a:accent2>
    <a:accent3>
      <a:srgbClr val="E3DECE"/>
    </a:accent3>
    <a:accent4>
      <a:srgbClr val="019EDB"/>
    </a:accent4>
    <a:accent5>
      <a:srgbClr val="E0CC38"/>
    </a:accent5>
    <a:accent6>
      <a:srgbClr val="A31034"/>
    </a:accent6>
    <a:hlink>
      <a:srgbClr val="30CF9C"/>
    </a:hlink>
    <a:folHlink>
      <a:srgbClr val="FB83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29b85ed-18c3-4aa1-9352-a89c372114b7">
      <UserInfo>
        <DisplayName>Tawny Saez</DisplayName>
        <AccountId>23</AccountId>
        <AccountType/>
      </UserInfo>
      <UserInfo>
        <DisplayName>Andrew Higham</DisplayName>
        <AccountId>46</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BD0B955D17822488E3D6493B9383791" ma:contentTypeVersion="13" ma:contentTypeDescription="Create a new document." ma:contentTypeScope="" ma:versionID="a4e65156f097c1fe95266848af6cedea">
  <xsd:schema xmlns:xsd="http://www.w3.org/2001/XMLSchema" xmlns:xs="http://www.w3.org/2001/XMLSchema" xmlns:p="http://schemas.microsoft.com/office/2006/metadata/properties" xmlns:ns2="08496985-b4e7-44f6-a0fb-cf9483876b39" xmlns:ns3="e29b85ed-18c3-4aa1-9352-a89c372114b7" targetNamespace="http://schemas.microsoft.com/office/2006/metadata/properties" ma:root="true" ma:fieldsID="fa7c4ec9ea943b23f3789b5438e0482d" ns2:_="" ns3:_="">
    <xsd:import namespace="08496985-b4e7-44f6-a0fb-cf9483876b39"/>
    <xsd:import namespace="e29b85ed-18c3-4aa1-9352-a89c372114b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496985-b4e7-44f6-a0fb-cf9483876b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29b85ed-18c3-4aa1-9352-a89c372114b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FBA1AC-D44D-469D-AC28-93DA62E33DE4}">
  <ds:schemaRefs>
    <ds:schemaRef ds:uri="http://schemas.microsoft.com/office/2006/documentManagement/types"/>
    <ds:schemaRef ds:uri="http://schemas.microsoft.com/office/2006/metadata/properties"/>
    <ds:schemaRef ds:uri="http://purl.org/dc/elements/1.1/"/>
    <ds:schemaRef ds:uri="http://www.w3.org/XML/1998/namespace"/>
    <ds:schemaRef ds:uri="http://purl.org/dc/dcmitype/"/>
    <ds:schemaRef ds:uri="5f2a0e91-33b1-4c8e-90f7-306db27ce992"/>
    <ds:schemaRef ds:uri="http://schemas.microsoft.com/office/infopath/2007/PartnerControls"/>
    <ds:schemaRef ds:uri="http://purl.org/dc/terms/"/>
    <ds:schemaRef ds:uri="c94d9d0f-1ff1-496f-93e5-b32e9300b69d"/>
    <ds:schemaRef ds:uri="http://schemas.openxmlformats.org/package/2006/metadata/core-properties"/>
    <ds:schemaRef ds:uri="http://schemas.microsoft.com/sharepoint/v3"/>
    <ds:schemaRef ds:uri="e29b85ed-18c3-4aa1-9352-a89c372114b7"/>
  </ds:schemaRefs>
</ds:datastoreItem>
</file>

<file path=customXml/itemProps2.xml><?xml version="1.0" encoding="utf-8"?>
<ds:datastoreItem xmlns:ds="http://schemas.openxmlformats.org/officeDocument/2006/customXml" ds:itemID="{6C598CEA-8C06-4303-8985-280392F2CE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496985-b4e7-44f6-a0fb-cf9483876b39"/>
    <ds:schemaRef ds:uri="e29b85ed-18c3-4aa1-9352-a89c372114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935DEC8-598B-44E0-B52B-F483362B03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16628</TotalTime>
  <Words>5010</Words>
  <Application>Microsoft Office PowerPoint</Application>
  <PresentationFormat>Widescreen</PresentationFormat>
  <Paragraphs>613</Paragraphs>
  <Slides>45</Slides>
  <Notes>38</Notes>
  <HiddenSlides>0</HiddenSlides>
  <MMClips>0</MMClips>
  <ScaleCrop>false</ScaleCrop>
  <HeadingPairs>
    <vt:vector size="8" baseType="variant">
      <vt:variant>
        <vt:lpstr>Fonts Used</vt:lpstr>
      </vt:variant>
      <vt:variant>
        <vt:i4>5</vt:i4>
      </vt:variant>
      <vt:variant>
        <vt:lpstr>Theme</vt:lpstr>
      </vt:variant>
      <vt:variant>
        <vt:i4>9</vt:i4>
      </vt:variant>
      <vt:variant>
        <vt:lpstr>Embedded OLE Servers</vt:lpstr>
      </vt:variant>
      <vt:variant>
        <vt:i4>1</vt:i4>
      </vt:variant>
      <vt:variant>
        <vt:lpstr>Slide Titles</vt:lpstr>
      </vt:variant>
      <vt:variant>
        <vt:i4>45</vt:i4>
      </vt:variant>
    </vt:vector>
  </HeadingPairs>
  <TitlesOfParts>
    <vt:vector size="60" baseType="lpstr">
      <vt:lpstr>Arial</vt:lpstr>
      <vt:lpstr>Calibri</vt:lpstr>
      <vt:lpstr>Franklin Gothic Book</vt:lpstr>
      <vt:lpstr>Helvetica</vt:lpstr>
      <vt:lpstr>Helvetica Light</vt:lpstr>
      <vt:lpstr>1_Full Page Header</vt:lpstr>
      <vt:lpstr>21_Full Page Header</vt:lpstr>
      <vt:lpstr>11_Full Page Header</vt:lpstr>
      <vt:lpstr>13_Full Page Header</vt:lpstr>
      <vt:lpstr>15_Full Page Header</vt:lpstr>
      <vt:lpstr>22_Full Page Header</vt:lpstr>
      <vt:lpstr>24_Full Page Header</vt:lpstr>
      <vt:lpstr>26_Full Page Header</vt:lpstr>
      <vt:lpstr>27_Full Page Header</vt:lpstr>
      <vt:lpstr>think-cell Slide</vt:lpstr>
      <vt:lpstr>OOH Consumer Insights &amp; Intent Q1 2022 Opportunities: Local and Summer Travel, Seasonal Shopping, and the Automotive Category</vt:lpstr>
      <vt:lpstr>Table of Contents &amp; Methodology</vt:lpstr>
      <vt:lpstr>Key Takeaways </vt:lpstr>
      <vt:lpstr>Key Takeaways </vt:lpstr>
      <vt:lpstr>COVID-19 in the U.S.</vt:lpstr>
      <vt:lpstr>Fear Settles as Americans Enter a Third Year of COVID</vt:lpstr>
      <vt:lpstr>Comfort Level for Most Activities Continues to Recover from Omicron Lows</vt:lpstr>
      <vt:lpstr>Majority of Unvaccinated Still Won’t Budge; Over a Third Are Waiting It Out</vt:lpstr>
      <vt:lpstr>A Nation Roller-Coasting on Emotions, Reaches Pre-Omicron Optimism</vt:lpstr>
      <vt:lpstr>Americans Just Want Their Life Back (Even if It’s Not the One From 2019)</vt:lpstr>
      <vt:lpstr>Restless Americans Planning Travel Vacations and Entertainment Experiences</vt:lpstr>
      <vt:lpstr>Republicans, Millennials, and Men Are Ready for Mask Mandates to Expire</vt:lpstr>
      <vt:lpstr>Even with Mandates Lifting, a Majority Are Likely to Keep Their Masks on Indoors Democrats, BIPOC, and Younger Americans Most Likely </vt:lpstr>
      <vt:lpstr>Those Ready to Drop their Masks Are Tired, Vaccinated, and Over COVID-19</vt:lpstr>
      <vt:lpstr>Peer Pressure: A Quarter will Keep Masking if Friends, Family, &amp; Public Still Do</vt:lpstr>
      <vt:lpstr>Americans Fear Lifting Mandates Will Lead to New Variants and Higher Risks</vt:lpstr>
      <vt:lpstr>Majority of Americans Still Following COVID Guidelines Three Years In</vt:lpstr>
      <vt:lpstr>Changing Behavior: One-Fifth Following More COVID Guidelines Than Previously Millennials, BIPOC, and Democrats Have Implemented More COVID Safety Behaviors</vt:lpstr>
      <vt:lpstr>Three in 10 Wear a Mask When They Leave Home; One-Quarter When Indoors</vt:lpstr>
      <vt:lpstr>Half of Employees Would Wear a Mask Full-Time When Back in the Office</vt:lpstr>
      <vt:lpstr>Vaccinated Americans Will Keep Masking; Unvaccinated Are Less Likely To</vt:lpstr>
      <vt:lpstr>Americans Believe Voluntarily Mask Shows Empathy for Others’ Healthy While A Quarter Believe it’s Political Correctness </vt:lpstr>
      <vt:lpstr>Nearly Half Don’t Think About the Vaccination Status of Unmasked Customers</vt:lpstr>
      <vt:lpstr>Commuting &amp; Summer  Travel</vt:lpstr>
      <vt:lpstr>Americans Will Continue the Trek Back to the Office Through Summer 2022</vt:lpstr>
      <vt:lpstr>Pandemic Comfort Level Continues to Rise for All Modes of Transportation</vt:lpstr>
      <vt:lpstr>Most Americans Will Travel This Summer, With Personal Car Being Top Choice</vt:lpstr>
      <vt:lpstr>Getaways, Beach Vacations Are Top of Mind for Americans This Summer</vt:lpstr>
      <vt:lpstr>This Summer, Americans Plan to Take More Vacation Days Than in 2021</vt:lpstr>
      <vt:lpstr>Younger Gens Staying Local This Summer, Suburbanites Traveling Farthest</vt:lpstr>
      <vt:lpstr>Three-Quarters of Gen Z Travelers Will Be Staying at a Hotel This Summer</vt:lpstr>
      <vt:lpstr>Consumers Are Most Likely to Visit Beaches, Parks &amp; Museums This Summer</vt:lpstr>
      <vt:lpstr>Spring &amp; Summer  Seasonal Shopping</vt:lpstr>
      <vt:lpstr>Two-Thirds of Urban 1M+ Millennials Find OOH Ads Useful for Special Occasions</vt:lpstr>
      <vt:lpstr>OOH Most Influences Special Occasion Buys for Young Consumers, Urbanites</vt:lpstr>
      <vt:lpstr>Flowers, Gift Cards, and Tools Are Most Popular for Mother’s and Father’s Day </vt:lpstr>
      <vt:lpstr>Gen Z Wedding/Graduation Purchases: Alcohol, Home Goods, Clothing/Shoes</vt:lpstr>
      <vt:lpstr>OOH Relevance</vt:lpstr>
      <vt:lpstr>Younger Gens &amp; Urbanites 1M+: Noticing OOH at Highest Rates vs. Pre-COVID</vt:lpstr>
      <vt:lpstr>While Digital Ad Annoyance, Fatigue and Safety Concerns Continue</vt:lpstr>
      <vt:lpstr>Automotive: OOH Insights</vt:lpstr>
      <vt:lpstr>Half of Urban 1M+, Gen Z, Millennials &amp; Men Recall Recent OOH Ads for Autos</vt:lpstr>
      <vt:lpstr>New Models, Fuel Economy, Special Pricing: Most Relevant Automotive OOH Ads</vt:lpstr>
      <vt:lpstr>Over Four in 10 Engaged with Automotive OOH Ad: Digital Activations are #1</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2020 RQ® Study</dc:title>
  <dc:creator>Andrew Higham</dc:creator>
  <cp:lastModifiedBy>Steve Nicklin</cp:lastModifiedBy>
  <cp:revision>38</cp:revision>
  <cp:lastPrinted>2022-02-23T17:35:11Z</cp:lastPrinted>
  <dcterms:created xsi:type="dcterms:W3CDTF">2020-03-05T16:59:16Z</dcterms:created>
  <dcterms:modified xsi:type="dcterms:W3CDTF">2022-03-07T22:59:48Z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0x0101004BD0B955D17822488E3D6493B9383791</vt:lpwstr>
  </property>
</Properties>
</file>