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39" r:id="rId5"/>
    <p:sldId id="346" r:id="rId6"/>
    <p:sldId id="347" r:id="rId7"/>
    <p:sldId id="348" r:id="rId8"/>
    <p:sldId id="362" r:id="rId9"/>
    <p:sldId id="350" r:id="rId10"/>
    <p:sldId id="351" r:id="rId11"/>
    <p:sldId id="352" r:id="rId12"/>
    <p:sldId id="353" r:id="rId13"/>
    <p:sldId id="355" r:id="rId14"/>
    <p:sldId id="359" r:id="rId15"/>
    <p:sldId id="358" r:id="rId16"/>
    <p:sldId id="360" r:id="rId17"/>
    <p:sldId id="361" r:id="rId18"/>
    <p:sldId id="357" r:id="rId19"/>
  </p:sldIdLst>
  <p:sldSz cx="12192000" cy="6858000"/>
  <p:notesSz cx="7010400" cy="92964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11" userDrawn="1">
          <p15:clr>
            <a:srgbClr val="A4A3A4"/>
          </p15:clr>
        </p15:guide>
        <p15:guide id="3" orient="horz" pos="2397" userDrawn="1">
          <p15:clr>
            <a:srgbClr val="A4A3A4"/>
          </p15:clr>
        </p15:guide>
        <p15:guide id="4" orient="horz" pos="1285" userDrawn="1">
          <p15:clr>
            <a:srgbClr val="A4A3A4"/>
          </p15:clr>
        </p15:guide>
        <p15:guide id="5" pos="7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58"/>
    <a:srgbClr val="F5F5F5"/>
    <a:srgbClr val="E1261C"/>
    <a:srgbClr val="00A0DE"/>
    <a:srgbClr val="717271"/>
    <a:srgbClr val="B2B3B2"/>
    <a:srgbClr val="53C2EC"/>
    <a:srgbClr val="006496"/>
    <a:srgbClr val="E00371"/>
    <a:srgbClr val="565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87910" autoAdjust="0"/>
  </p:normalViewPr>
  <p:slideViewPr>
    <p:cSldViewPr snapToGrid="0">
      <p:cViewPr varScale="1">
        <p:scale>
          <a:sx n="98" d="100"/>
          <a:sy n="98" d="100"/>
        </p:scale>
        <p:origin x="1104" y="84"/>
      </p:cViewPr>
      <p:guideLst>
        <p:guide orient="horz" pos="2165"/>
        <p:guide pos="3811"/>
        <p:guide orient="horz" pos="2397"/>
        <p:guide orient="horz" pos="1285"/>
        <p:guide pos="7192"/>
      </p:guideLst>
    </p:cSldViewPr>
  </p:slideViewPr>
  <p:outlineViewPr>
    <p:cViewPr>
      <p:scale>
        <a:sx n="33" d="100"/>
        <a:sy n="33" d="100"/>
      </p:scale>
      <p:origin x="0" y="1782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341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Nicklin" userId="4d267a5b-9ae4-459a-bbb3-586e46512d6c" providerId="ADAL" clId="{6889B9EE-1BA2-4D4E-AAEF-4253A8CF0C91}"/>
    <pc:docChg chg="undo custSel modSld">
      <pc:chgData name="Steve Nicklin" userId="4d267a5b-9ae4-459a-bbb3-586e46512d6c" providerId="ADAL" clId="{6889B9EE-1BA2-4D4E-AAEF-4253A8CF0C91}" dt="2022-05-12T15:01:05.999" v="177" actId="1076"/>
      <pc:docMkLst>
        <pc:docMk/>
      </pc:docMkLst>
      <pc:sldChg chg="delSp mod">
        <pc:chgData name="Steve Nicklin" userId="4d267a5b-9ae4-459a-bbb3-586e46512d6c" providerId="ADAL" clId="{6889B9EE-1BA2-4D4E-AAEF-4253A8CF0C91}" dt="2022-05-12T14:59:52.939" v="167" actId="478"/>
        <pc:sldMkLst>
          <pc:docMk/>
          <pc:sldMk cId="3184010784" sldId="339"/>
        </pc:sldMkLst>
        <pc:spChg chg="del">
          <ac:chgData name="Steve Nicklin" userId="4d267a5b-9ae4-459a-bbb3-586e46512d6c" providerId="ADAL" clId="{6889B9EE-1BA2-4D4E-AAEF-4253A8CF0C91}" dt="2022-05-12T14:59:52.939" v="167" actId="478"/>
          <ac:spMkLst>
            <pc:docMk/>
            <pc:sldMk cId="3184010784" sldId="339"/>
            <ac:spMk id="5" creationId="{B459A960-F933-6C3D-01C6-330F26DA0E23}"/>
          </ac:spMkLst>
        </pc:spChg>
      </pc:sldChg>
      <pc:sldChg chg="modSp mod">
        <pc:chgData name="Steve Nicklin" userId="4d267a5b-9ae4-459a-bbb3-586e46512d6c" providerId="ADAL" clId="{6889B9EE-1BA2-4D4E-AAEF-4253A8CF0C91}" dt="2022-05-12T15:01:05.999" v="177" actId="1076"/>
        <pc:sldMkLst>
          <pc:docMk/>
          <pc:sldMk cId="1732149394" sldId="346"/>
        </pc:sldMkLst>
        <pc:spChg chg="mod">
          <ac:chgData name="Steve Nicklin" userId="4d267a5b-9ae4-459a-bbb3-586e46512d6c" providerId="ADAL" clId="{6889B9EE-1BA2-4D4E-AAEF-4253A8CF0C91}" dt="2022-05-12T15:01:05.999" v="177" actId="1076"/>
          <ac:spMkLst>
            <pc:docMk/>
            <pc:sldMk cId="1732149394" sldId="346"/>
            <ac:spMk id="6" creationId="{EE2564C5-D62E-E605-48B1-F16CFF9DB94B}"/>
          </ac:spMkLst>
        </pc:spChg>
      </pc:sldChg>
      <pc:sldChg chg="modSp mod">
        <pc:chgData name="Steve Nicklin" userId="4d267a5b-9ae4-459a-bbb3-586e46512d6c" providerId="ADAL" clId="{6889B9EE-1BA2-4D4E-AAEF-4253A8CF0C91}" dt="2022-05-12T14:10:30.588" v="26" actId="20577"/>
        <pc:sldMkLst>
          <pc:docMk/>
          <pc:sldMk cId="1406619538" sldId="348"/>
        </pc:sldMkLst>
        <pc:spChg chg="mod">
          <ac:chgData name="Steve Nicklin" userId="4d267a5b-9ae4-459a-bbb3-586e46512d6c" providerId="ADAL" clId="{6889B9EE-1BA2-4D4E-AAEF-4253A8CF0C91}" dt="2022-05-12T14:10:12.498" v="14" actId="20577"/>
          <ac:spMkLst>
            <pc:docMk/>
            <pc:sldMk cId="1406619538" sldId="348"/>
            <ac:spMk id="63" creationId="{6F5F89D9-ABAC-28BD-9176-CE4DFE6D8CE7}"/>
          </ac:spMkLst>
        </pc:spChg>
        <pc:spChg chg="mod">
          <ac:chgData name="Steve Nicklin" userId="4d267a5b-9ae4-459a-bbb3-586e46512d6c" providerId="ADAL" clId="{6889B9EE-1BA2-4D4E-AAEF-4253A8CF0C91}" dt="2022-05-12T14:10:18.478" v="18" actId="20577"/>
          <ac:spMkLst>
            <pc:docMk/>
            <pc:sldMk cId="1406619538" sldId="348"/>
            <ac:spMk id="69" creationId="{3AF2E8AC-7829-7E99-CAF0-55B6C577ACDA}"/>
          </ac:spMkLst>
        </pc:spChg>
        <pc:spChg chg="mod">
          <ac:chgData name="Steve Nicklin" userId="4d267a5b-9ae4-459a-bbb3-586e46512d6c" providerId="ADAL" clId="{6889B9EE-1BA2-4D4E-AAEF-4253A8CF0C91}" dt="2022-05-12T14:10:22.697" v="22" actId="20577"/>
          <ac:spMkLst>
            <pc:docMk/>
            <pc:sldMk cId="1406619538" sldId="348"/>
            <ac:spMk id="75" creationId="{48B6CDCE-2CB0-042B-423B-94A4E0E027FF}"/>
          </ac:spMkLst>
        </pc:spChg>
        <pc:spChg chg="mod">
          <ac:chgData name="Steve Nicklin" userId="4d267a5b-9ae4-459a-bbb3-586e46512d6c" providerId="ADAL" clId="{6889B9EE-1BA2-4D4E-AAEF-4253A8CF0C91}" dt="2022-05-12T14:10:30.588" v="26" actId="20577"/>
          <ac:spMkLst>
            <pc:docMk/>
            <pc:sldMk cId="1406619538" sldId="348"/>
            <ac:spMk id="99" creationId="{65D1B578-6D8E-E2E9-0F27-CCBA92749883}"/>
          </ac:spMkLst>
        </pc:spChg>
      </pc:sldChg>
      <pc:sldChg chg="addSp delSp modSp mod">
        <pc:chgData name="Steve Nicklin" userId="4d267a5b-9ae4-459a-bbb3-586e46512d6c" providerId="ADAL" clId="{6889B9EE-1BA2-4D4E-AAEF-4253A8CF0C91}" dt="2022-05-12T14:57:56.933" v="166" actId="1076"/>
        <pc:sldMkLst>
          <pc:docMk/>
          <pc:sldMk cId="3424483573" sldId="350"/>
        </pc:sldMkLst>
        <pc:spChg chg="add mod">
          <ac:chgData name="Steve Nicklin" userId="4d267a5b-9ae4-459a-bbb3-586e46512d6c" providerId="ADAL" clId="{6889B9EE-1BA2-4D4E-AAEF-4253A8CF0C91}" dt="2022-05-12T14:57:45.900" v="164" actId="14100"/>
          <ac:spMkLst>
            <pc:docMk/>
            <pc:sldMk cId="3424483573" sldId="350"/>
            <ac:spMk id="7" creationId="{DA705249-3446-A82D-B980-D4DAC585598B}"/>
          </ac:spMkLst>
        </pc:spChg>
        <pc:spChg chg="mod">
          <ac:chgData name="Steve Nicklin" userId="4d267a5b-9ae4-459a-bbb3-586e46512d6c" providerId="ADAL" clId="{6889B9EE-1BA2-4D4E-AAEF-4253A8CF0C91}" dt="2022-05-12T14:57:56.933" v="166" actId="1076"/>
          <ac:spMkLst>
            <pc:docMk/>
            <pc:sldMk cId="3424483573" sldId="350"/>
            <ac:spMk id="31" creationId="{65342B59-F5D4-2968-1F4B-2FAE2AA0C74C}"/>
          </ac:spMkLst>
        </pc:spChg>
        <pc:spChg chg="del mod">
          <ac:chgData name="Steve Nicklin" userId="4d267a5b-9ae4-459a-bbb3-586e46512d6c" providerId="ADAL" clId="{6889B9EE-1BA2-4D4E-AAEF-4253A8CF0C91}" dt="2022-05-12T14:55:39.389" v="146" actId="478"/>
          <ac:spMkLst>
            <pc:docMk/>
            <pc:sldMk cId="3424483573" sldId="350"/>
            <ac:spMk id="77" creationId="{5EA3C5D3-1195-FB2D-B7FA-B92CEE9A06CD}"/>
          </ac:spMkLst>
        </pc:spChg>
      </pc:sldChg>
      <pc:sldChg chg="modSp mod">
        <pc:chgData name="Steve Nicklin" userId="4d267a5b-9ae4-459a-bbb3-586e46512d6c" providerId="ADAL" clId="{6889B9EE-1BA2-4D4E-AAEF-4253A8CF0C91}" dt="2022-05-12T14:14:04.044" v="79" actId="6549"/>
        <pc:sldMkLst>
          <pc:docMk/>
          <pc:sldMk cId="1777221556" sldId="351"/>
        </pc:sldMkLst>
        <pc:spChg chg="mod">
          <ac:chgData name="Steve Nicklin" userId="4d267a5b-9ae4-459a-bbb3-586e46512d6c" providerId="ADAL" clId="{6889B9EE-1BA2-4D4E-AAEF-4253A8CF0C91}" dt="2022-05-12T14:14:04.044" v="79" actId="6549"/>
          <ac:spMkLst>
            <pc:docMk/>
            <pc:sldMk cId="1777221556" sldId="351"/>
            <ac:spMk id="42" creationId="{FE4714EB-E5C4-AFB3-7629-0679D114E7BA}"/>
          </ac:spMkLst>
        </pc:spChg>
      </pc:sldChg>
      <pc:sldChg chg="modSp mod">
        <pc:chgData name="Steve Nicklin" userId="4d267a5b-9ae4-459a-bbb3-586e46512d6c" providerId="ADAL" clId="{6889B9EE-1BA2-4D4E-AAEF-4253A8CF0C91}" dt="2022-05-12T14:15:53.033" v="90" actId="1076"/>
        <pc:sldMkLst>
          <pc:docMk/>
          <pc:sldMk cId="1953113537" sldId="359"/>
        </pc:sldMkLst>
        <pc:spChg chg="mod">
          <ac:chgData name="Steve Nicklin" userId="4d267a5b-9ae4-459a-bbb3-586e46512d6c" providerId="ADAL" clId="{6889B9EE-1BA2-4D4E-AAEF-4253A8CF0C91}" dt="2022-05-12T14:15:53.033" v="90" actId="1076"/>
          <ac:spMkLst>
            <pc:docMk/>
            <pc:sldMk cId="1953113537" sldId="359"/>
            <ac:spMk id="98" creationId="{DE0CF05B-CC35-7030-0333-33638B9A6716}"/>
          </ac:spMkLst>
        </pc:spChg>
      </pc:sldChg>
      <pc:sldChg chg="delSp mod">
        <pc:chgData name="Steve Nicklin" userId="4d267a5b-9ae4-459a-bbb3-586e46512d6c" providerId="ADAL" clId="{6889B9EE-1BA2-4D4E-AAEF-4253A8CF0C91}" dt="2022-05-12T14:11:05.076" v="27" actId="21"/>
        <pc:sldMkLst>
          <pc:docMk/>
          <pc:sldMk cId="773833378" sldId="362"/>
        </pc:sldMkLst>
        <pc:spChg chg="del">
          <ac:chgData name="Steve Nicklin" userId="4d267a5b-9ae4-459a-bbb3-586e46512d6c" providerId="ADAL" clId="{6889B9EE-1BA2-4D4E-AAEF-4253A8CF0C91}" dt="2022-05-12T14:11:05.076" v="27" actId="21"/>
          <ac:spMkLst>
            <pc:docMk/>
            <pc:sldMk cId="773833378" sldId="362"/>
            <ac:spMk id="93" creationId="{0B8380AE-0C09-6E37-1279-475EA8518F1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053042012659576E-2"/>
          <c:y val="3.992304597123026E-2"/>
          <c:w val="0.97589391597468089"/>
          <c:h val="0.920153908057539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40.957906963083325</c:v>
                </c:pt>
                <c:pt idx="1">
                  <c:v>32.689412777174176</c:v>
                </c:pt>
                <c:pt idx="2">
                  <c:v>30.055276442498513</c:v>
                </c:pt>
                <c:pt idx="3">
                  <c:v>21.116683692936526</c:v>
                </c:pt>
                <c:pt idx="4">
                  <c:v>18.162299340237588</c:v>
                </c:pt>
                <c:pt idx="5">
                  <c:v>19.375327985028289</c:v>
                </c:pt>
                <c:pt idx="6">
                  <c:v>28.157624796308866</c:v>
                </c:pt>
                <c:pt idx="7">
                  <c:v>20.391338296983509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D9-ED4C-9A40-C7C0FAE8C23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_(* #,##0_);_(* \(#,##0\);_(* "-"??_);_(@_)</c:formatCode>
                <c:ptCount val="8"/>
                <c:pt idx="0">
                  <c:v>45.171357633410238</c:v>
                </c:pt>
                <c:pt idx="1">
                  <c:v>33.04961827007066</c:v>
                </c:pt>
                <c:pt idx="2">
                  <c:v>29.760435049436051</c:v>
                </c:pt>
                <c:pt idx="3">
                  <c:v>16.308010097275464</c:v>
                </c:pt>
                <c:pt idx="4">
                  <c:v>14.950959673392978</c:v>
                </c:pt>
                <c:pt idx="5">
                  <c:v>21.655005535391386</c:v>
                </c:pt>
                <c:pt idx="6">
                  <c:v>32.509176527419783</c:v>
                </c:pt>
                <c:pt idx="7">
                  <c:v>23.795557483954141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D9-ED4C-9A40-C7C0FAE8C233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Sheet1!$D$2:$D$9</c:f>
              <c:numCache>
                <c:formatCode>_(* #,##0_);_(* \(#,##0\);_(* "-"??_);_(@_)</c:formatCode>
                <c:ptCount val="8"/>
                <c:pt idx="0">
                  <c:v>37.340273840391887</c:v>
                </c:pt>
                <c:pt idx="1">
                  <c:v>30.727682082611302</c:v>
                </c:pt>
                <c:pt idx="2">
                  <c:v>27.909296316502992</c:v>
                </c:pt>
                <c:pt idx="3">
                  <c:v>12.757940769827444</c:v>
                </c:pt>
                <c:pt idx="4">
                  <c:v>15.036741160707882</c:v>
                </c:pt>
                <c:pt idx="5">
                  <c:v>22.051760447554877</c:v>
                </c:pt>
                <c:pt idx="6">
                  <c:v>27.358013358992071</c:v>
                </c:pt>
                <c:pt idx="7">
                  <c:v>16.34354083177076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D9-ED4C-9A40-C7C0FAE8C233}"/>
            </c:ext>
          </c:extLst>
        </c:ser>
        <c:ser>
          <c:idx val="3"/>
          <c:order val="3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Sheet1!$E$2:$E$9</c:f>
              <c:numCache>
                <c:formatCode>_(* #,##0_);_(* \(#,##0\);_(* "-"??_);_(@_)</c:formatCode>
                <c:ptCount val="8"/>
                <c:pt idx="0">
                  <c:v>26.785186752216145</c:v>
                </c:pt>
                <c:pt idx="1">
                  <c:v>15.547084838077968</c:v>
                </c:pt>
                <c:pt idx="2">
                  <c:v>16.92069307282231</c:v>
                </c:pt>
                <c:pt idx="3">
                  <c:v>9.0866371623349238</c:v>
                </c:pt>
                <c:pt idx="4">
                  <c:v>9.1892555445380157</c:v>
                </c:pt>
                <c:pt idx="5">
                  <c:v>18.245876621204342</c:v>
                </c:pt>
                <c:pt idx="6">
                  <c:v>25.706772352056007</c:v>
                </c:pt>
                <c:pt idx="7">
                  <c:v>15.339858656625289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61-664E-8935-0C0DB1683FD3}"/>
            </c:ext>
          </c:extLst>
        </c:ser>
        <c:ser>
          <c:idx val="4"/>
          <c:order val="4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Sheet1!$F$2:$F$9</c:f>
              <c:numCache>
                <c:formatCode>_(* #,##0_);_(* \(#,##0\);_(* "-"??_);_(@_)</c:formatCode>
                <c:ptCount val="8"/>
                <c:pt idx="0">
                  <c:v>22.141710681486305</c:v>
                </c:pt>
                <c:pt idx="1">
                  <c:v>13.801281245992813</c:v>
                </c:pt>
                <c:pt idx="2">
                  <c:v>13.437291285919384</c:v>
                </c:pt>
                <c:pt idx="3">
                  <c:v>7.5981499225774591</c:v>
                </c:pt>
                <c:pt idx="4">
                  <c:v>5.8108088421659545</c:v>
                </c:pt>
                <c:pt idx="5">
                  <c:v>10.168840415170553</c:v>
                </c:pt>
                <c:pt idx="6">
                  <c:v>14.605024550185558</c:v>
                </c:pt>
                <c:pt idx="7">
                  <c:v>10.056489604525245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61-664E-8935-0C0DB1683FD3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Sheet1!$G$2:$G$9</c:f>
              <c:numCache>
                <c:formatCode>_(* #,##0_);_(* \(#,##0\);_(* "-"??_);_(@_)</c:formatCode>
                <c:ptCount val="8"/>
                <c:pt idx="0">
                  <c:v>15.999190063279508</c:v>
                </c:pt>
                <c:pt idx="1">
                  <c:v>9.9628855635999205</c:v>
                </c:pt>
                <c:pt idx="2">
                  <c:v>10.151910753182641</c:v>
                </c:pt>
                <c:pt idx="3">
                  <c:v>7.0039060226758165</c:v>
                </c:pt>
                <c:pt idx="4">
                  <c:v>4.4868222936200342</c:v>
                </c:pt>
                <c:pt idx="5">
                  <c:v>6.8435062187432827</c:v>
                </c:pt>
                <c:pt idx="6">
                  <c:v>12.044474210155357</c:v>
                </c:pt>
                <c:pt idx="7">
                  <c:v>8.0919017362842727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61-664E-8935-0C0DB1683F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5212207"/>
        <c:axId val="1255216367"/>
      </c:barChart>
      <c:catAx>
        <c:axId val="1255212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55216367"/>
        <c:crosses val="autoZero"/>
        <c:auto val="1"/>
        <c:lblAlgn val="ctr"/>
        <c:lblOffset val="100"/>
        <c:noMultiLvlLbl val="0"/>
      </c:catAx>
      <c:valAx>
        <c:axId val="1255216367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125521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Franklin Gothic Medium" panose="020B06030201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D5-2A42-814D-1585E3F242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2D5-2A42-814D-1585E3F242A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D5-2A42-814D-1585E3F242AB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2D5-2A42-814D-1585E3F242AB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D5-2A42-814D-1585E3F242AB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2D5-2A42-814D-1585E3F242AB}"/>
              </c:ext>
            </c:extLst>
          </c:dPt>
          <c:cat>
            <c:strRef>
              <c:f>Sheet1!$A$2:$A$7</c:f>
              <c:strCache>
                <c:ptCount val="6"/>
                <c:pt idx="0">
                  <c:v>ooh</c:v>
                </c:pt>
                <c:pt idx="1">
                  <c:v>tv</c:v>
                </c:pt>
                <c:pt idx="2">
                  <c:v>video ads</c:v>
                </c:pt>
                <c:pt idx="3">
                  <c:v>banner ads</c:v>
                </c:pt>
                <c:pt idx="4">
                  <c:v>radio</c:v>
                </c:pt>
                <c:pt idx="5">
                  <c:v>print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20</c:v>
                </c:pt>
                <c:pt idx="3">
                  <c:v>14</c:v>
                </c:pt>
                <c:pt idx="4">
                  <c:v>12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5-2A42-814D-1585E3F24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6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0.21688601524011916</c:v>
                </c:pt>
                <c:pt idx="1">
                  <c:v>0.20057990459914346</c:v>
                </c:pt>
                <c:pt idx="2">
                  <c:v>0.19702324064171806</c:v>
                </c:pt>
                <c:pt idx="3">
                  <c:v>0.26852654202232251</c:v>
                </c:pt>
                <c:pt idx="4">
                  <c:v>0.28585764409092129</c:v>
                </c:pt>
                <c:pt idx="5">
                  <c:v>0.23437672394982695</c:v>
                </c:pt>
                <c:pt idx="6">
                  <c:v>0.24075639100008614</c:v>
                </c:pt>
                <c:pt idx="7">
                  <c:v>0.21740370435914894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A-2149-8085-6341F0B1B40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tx>
                <c:rich>
                  <a:bodyPr/>
                  <a:lstStyle/>
                  <a:p>
                    <a:fld id="{02488AA2-3C55-4D45-8928-DEC4C833D018}" type="VALUE">
                      <a:rPr lang="en-US" sz="1200" b="1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4A-2149-8085-6341F0B1B4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0.25309391507057022</c:v>
                </c:pt>
                <c:pt idx="1">
                  <c:v>0.23157803875990843</c:v>
                </c:pt>
                <c:pt idx="2">
                  <c:v>0.22020475575917969</c:v>
                </c:pt>
                <c:pt idx="3">
                  <c:v>0.22104742498748456</c:v>
                </c:pt>
                <c:pt idx="4">
                  <c:v>0.22076237983227781</c:v>
                </c:pt>
                <c:pt idx="5">
                  <c:v>0.23207749506324551</c:v>
                </c:pt>
                <c:pt idx="6">
                  <c:v>0.24340929195854932</c:v>
                </c:pt>
                <c:pt idx="7">
                  <c:v>0.23976861144996411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4A-2149-8085-6341F0B1B407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fld id="{E3239AC2-5A83-4E2F-B731-5F0973A0CE3B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4A-2149-8085-6341F0B1B4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0.17383289876767472</c:v>
                </c:pt>
                <c:pt idx="1">
                  <c:v>0.19488389909535497</c:v>
                </c:pt>
                <c:pt idx="2">
                  <c:v>0.22423926493473401</c:v>
                </c:pt>
                <c:pt idx="3">
                  <c:v>0.22231568985454192</c:v>
                </c:pt>
                <c:pt idx="4">
                  <c:v>0.17270490693262999</c:v>
                </c:pt>
                <c:pt idx="5">
                  <c:v>0.21764196549386861</c:v>
                </c:pt>
                <c:pt idx="6">
                  <c:v>0.22630831249355393</c:v>
                </c:pt>
                <c:pt idx="7">
                  <c:v>0.19820138421631645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A-2149-8085-6341F0B1B407}"/>
            </c:ext>
          </c:extLst>
        </c:ser>
        <c:ser>
          <c:idx val="3"/>
          <c:order val="3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0.16315755101146401</c:v>
                </c:pt>
                <c:pt idx="1">
                  <c:v>0.18312133865080898</c:v>
                </c:pt>
                <c:pt idx="2">
                  <c:v>0.18553811027284098</c:v>
                </c:pt>
                <c:pt idx="3">
                  <c:v>0.13586159818803914</c:v>
                </c:pt>
                <c:pt idx="4">
                  <c:v>0.12300627928631271</c:v>
                </c:pt>
                <c:pt idx="5">
                  <c:v>0.13195076135652881</c:v>
                </c:pt>
                <c:pt idx="6">
                  <c:v>0.11450374045267196</c:v>
                </c:pt>
                <c:pt idx="7">
                  <c:v>0.14217520507412715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4A-2149-8085-6341F0B1B407}"/>
            </c:ext>
          </c:extLst>
        </c:ser>
        <c:ser>
          <c:idx val="4"/>
          <c:order val="4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0.10696266845574399</c:v>
                </c:pt>
                <c:pt idx="1">
                  <c:v>0.10403840707929267</c:v>
                </c:pt>
                <c:pt idx="2">
                  <c:v>0.10340459236166323</c:v>
                </c:pt>
                <c:pt idx="3">
                  <c:v>8.5911831729514249E-2</c:v>
                </c:pt>
                <c:pt idx="4">
                  <c:v>0.10285655019988452</c:v>
                </c:pt>
                <c:pt idx="5">
                  <c:v>0.10478653611384091</c:v>
                </c:pt>
                <c:pt idx="6">
                  <c:v>0.1016459575646631</c:v>
                </c:pt>
                <c:pt idx="7">
                  <c:v>0.11752773224819306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4A-2149-8085-6341F0B1B407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Purchased online</c:v>
                </c:pt>
                <c:pt idx="1">
                  <c:v>Website visit</c:v>
                </c:pt>
                <c:pt idx="2">
                  <c:v>Download app</c:v>
                </c:pt>
                <c:pt idx="3">
                  <c:v>Post video</c:v>
                </c:pt>
                <c:pt idx="4">
                  <c:v>Post social</c:v>
                </c:pt>
                <c:pt idx="5">
                  <c:v>Search video</c:v>
                </c:pt>
                <c:pt idx="6">
                  <c:v>Search social</c:v>
                </c:pt>
                <c:pt idx="7">
                  <c:v>Search engine</c:v>
                </c:pt>
              </c:strCache>
            </c:strRef>
          </c:cat>
          <c:val>
            <c:numRef>
              <c:f>Sheet1!$G$2:$G$9</c:f>
              <c:numCache>
                <c:formatCode>0%</c:formatCode>
                <c:ptCount val="8"/>
                <c:pt idx="0">
                  <c:v>8.606695145442797E-2</c:v>
                </c:pt>
                <c:pt idx="1">
                  <c:v>8.5798411815491582E-2</c:v>
                </c:pt>
                <c:pt idx="2">
                  <c:v>6.9590036029864036E-2</c:v>
                </c:pt>
                <c:pt idx="3">
                  <c:v>6.6336913218097676E-2</c:v>
                </c:pt>
                <c:pt idx="4">
                  <c:v>9.4812239657973738E-2</c:v>
                </c:pt>
                <c:pt idx="5">
                  <c:v>7.91665180226893E-2</c:v>
                </c:pt>
                <c:pt idx="6">
                  <c:v>7.3376306530475541E-2</c:v>
                </c:pt>
                <c:pt idx="7">
                  <c:v>8.492336265225027E-2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4A-2149-8085-6341F0B1B40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599562511"/>
        <c:axId val="1599570415"/>
      </c:barChart>
      <c:catAx>
        <c:axId val="1599562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77"/>
                <a:ea typeface="+mn-ea"/>
                <a:cs typeface="+mn-cs"/>
              </a:defRPr>
            </a:pPr>
            <a:endParaRPr lang="en-US"/>
          </a:p>
        </c:txPr>
        <c:crossAx val="1599570415"/>
        <c:crosses val="autoZero"/>
        <c:auto val="1"/>
        <c:lblAlgn val="ctr"/>
        <c:lblOffset val="100"/>
        <c:noMultiLvlLbl val="0"/>
      </c:catAx>
      <c:valAx>
        <c:axId val="1599570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77"/>
                <a:ea typeface="+mn-ea"/>
                <a:cs typeface="+mn-cs"/>
              </a:defRPr>
            </a:pPr>
            <a:endParaRPr lang="en-US"/>
          </a:p>
        </c:txPr>
        <c:crossAx val="1599562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0" i="0">
          <a:latin typeface="Libre Franklin" pitchFamily="2" charset="77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9050"/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CA-EB41-854F-FD0089D3C2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CA-EB41-854F-FD0089D3C21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A-EB41-854F-FD0089D3C21B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A-EB41-854F-FD0089D3C21B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6CA-EB41-854F-FD0089D3C21B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6CA-EB41-854F-FD0089D3C2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Out of Home</c:v>
                </c:pt>
                <c:pt idx="1">
                  <c:v>Television</c:v>
                </c:pt>
                <c:pt idx="2">
                  <c:v>Video Ads</c:v>
                </c:pt>
                <c:pt idx="3">
                  <c:v>Banner Ads</c:v>
                </c:pt>
                <c:pt idx="4">
                  <c:v>Radio</c:v>
                </c:pt>
                <c:pt idx="5">
                  <c:v>Print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4.1000000000000002E-2</c:v>
                </c:pt>
                <c:pt idx="1">
                  <c:v>0.32300000000000001</c:v>
                </c:pt>
                <c:pt idx="2">
                  <c:v>0.35699999999999998</c:v>
                </c:pt>
                <c:pt idx="3">
                  <c:v>0.17499999999999999</c:v>
                </c:pt>
                <c:pt idx="4">
                  <c:v>6.0999999999999999E-2</c:v>
                </c:pt>
                <c:pt idx="5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CA-EB41-854F-FD0089D3C21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88"/>
        <c:holeSize val="3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10089267876382E-2"/>
          <c:y val="0.1160608756046741"/>
          <c:w val="0.95108775010098956"/>
          <c:h val="0.798510071731385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BDD5EBB-C435-43EF-9BC2-B552A807F28B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0E1-CE4D-9140-F5F1555C6F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3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529.52130185621422</c:v>
                </c:pt>
                <c:pt idx="1">
                  <c:v>586.40048461163406</c:v>
                </c:pt>
                <c:pt idx="2">
                  <c:v>570.86179077097279</c:v>
                </c:pt>
                <c:pt idx="3">
                  <c:v>696.25176024837594</c:v>
                </c:pt>
                <c:pt idx="4">
                  <c:v>654.03910450260855</c:v>
                </c:pt>
                <c:pt idx="5">
                  <c:v>479.88144078807329</c:v>
                </c:pt>
                <c:pt idx="6">
                  <c:v>488.54426157372899</c:v>
                </c:pt>
                <c:pt idx="7">
                  <c:v>528.26038766400438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1-CE4D-9140-F5F1555C6FC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_(* #,##0_);_(* \(#,##0\);_(* "-"??_);_(@_)</c:formatCode>
                <c:ptCount val="8"/>
                <c:pt idx="0">
                  <c:v>74.216774504333316</c:v>
                </c:pt>
                <c:pt idx="1">
                  <c:v>75.343692505459487</c:v>
                </c:pt>
                <c:pt idx="2">
                  <c:v>71.836104878280977</c:v>
                </c:pt>
                <c:pt idx="3">
                  <c:v>68.333680809889003</c:v>
                </c:pt>
                <c:pt idx="4">
                  <c:v>68.421912258866399</c:v>
                </c:pt>
                <c:pt idx="5">
                  <c:v>68.16107664856429</c:v>
                </c:pt>
                <c:pt idx="6">
                  <c:v>71.68150567692858</c:v>
                </c:pt>
                <c:pt idx="7">
                  <c:v>78.341422213771622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E1-CE4D-9140-F5F1555C6FCE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Sheet1!$D$2:$D$9</c:f>
              <c:numCache>
                <c:formatCode>_(* #,##0_);_(* \(#,##0\);_(* "-"??_);_(@_)</c:formatCode>
                <c:ptCount val="8"/>
                <c:pt idx="0">
                  <c:v>55.578422466840124</c:v>
                </c:pt>
                <c:pt idx="1">
                  <c:v>63.459995747542173</c:v>
                </c:pt>
                <c:pt idx="2">
                  <c:v>61.029831615756599</c:v>
                </c:pt>
                <c:pt idx="3">
                  <c:v>48.428855921218279</c:v>
                </c:pt>
                <c:pt idx="4">
                  <c:v>62.340408875537811</c:v>
                </c:pt>
                <c:pt idx="5">
                  <c:v>62.879806059247301</c:v>
                </c:pt>
                <c:pt idx="6">
                  <c:v>54.6481535370378</c:v>
                </c:pt>
                <c:pt idx="7">
                  <c:v>48.745160507057292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E1-CE4D-9140-F5F1555C6FCE}"/>
            </c:ext>
          </c:extLst>
        </c:ser>
        <c:ser>
          <c:idx val="3"/>
          <c:order val="3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4DCBE20-04E8-4CA6-8BC0-DB817A84562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0E1-CE4D-9140-F5F1555C6FCE}"/>
                </c:ext>
              </c:extLst>
            </c:dLbl>
            <c:dLbl>
              <c:idx val="5"/>
              <c:layout>
                <c:manualLayout>
                  <c:x val="-9.6443471890735877E-3"/>
                  <c:y val="-5.08724238324741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A3-DF4A-AA87-0D3AF294667C}"/>
                </c:ext>
              </c:extLst>
            </c:dLbl>
            <c:dLbl>
              <c:idx val="6"/>
              <c:layout>
                <c:manualLayout>
                  <c:x val="-1.0715941321192874E-3"/>
                  <c:y val="-1.38742974088566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D7-4547-B309-5C7E40628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Sheet1!$E$2:$E$9</c:f>
              <c:numCache>
                <c:formatCode>_(* #,##0_);_(* \(#,##0\);_(* "-"??_);_(@_)</c:formatCode>
                <c:ptCount val="8"/>
                <c:pt idx="0">
                  <c:v>81.380618711739587</c:v>
                </c:pt>
                <c:pt idx="1">
                  <c:v>65.541563579869489</c:v>
                </c:pt>
                <c:pt idx="2">
                  <c:v>75.52818083209884</c:v>
                </c:pt>
                <c:pt idx="3">
                  <c:v>70.408388780096999</c:v>
                </c:pt>
                <c:pt idx="4">
                  <c:v>77.766730942598301</c:v>
                </c:pt>
                <c:pt idx="5">
                  <c:v>106.20140270406755</c:v>
                </c:pt>
                <c:pt idx="6">
                  <c:v>104.81805059437026</c:v>
                </c:pt>
                <c:pt idx="7">
                  <c:v>93.390844359129673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E1-CE4D-9140-F5F1555C6FCE}"/>
            </c:ext>
          </c:extLst>
        </c:ser>
        <c:ser>
          <c:idx val="4"/>
          <c:order val="4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8.5727530569543794E-3"/>
                  <c:y val="-3.6998126423617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A3-DF4A-AA87-0D3AF2946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Sheet1!$F$2:$F$9</c:f>
              <c:numCache>
                <c:formatCode>_(* #,##0_);_(* \(#,##0\);_(* "-"??_);_(@_)</c:formatCode>
                <c:ptCount val="8"/>
                <c:pt idx="0">
                  <c:v>191.66769581900337</c:v>
                </c:pt>
                <c:pt idx="1">
                  <c:v>165.76722874727895</c:v>
                </c:pt>
                <c:pt idx="2">
                  <c:v>170.88897697252602</c:v>
                </c:pt>
                <c:pt idx="3">
                  <c:v>167.74149896018787</c:v>
                </c:pt>
                <c:pt idx="4">
                  <c:v>140.10755177690501</c:v>
                </c:pt>
                <c:pt idx="5">
                  <c:v>168.63526229885218</c:v>
                </c:pt>
                <c:pt idx="6">
                  <c:v>169.66890605407809</c:v>
                </c:pt>
                <c:pt idx="7">
                  <c:v>174.43787784716355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E1-CE4D-9140-F5F1555C6FCE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645665473782954E-17"/>
                  <c:y val="-7.39962528472352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A3-DF4A-AA87-0D3AF294667C}"/>
                </c:ext>
              </c:extLst>
            </c:dLbl>
            <c:dLbl>
              <c:idx val="1"/>
              <c:layout>
                <c:manualLayout>
                  <c:x val="-1.0715941321193267E-3"/>
                  <c:y val="-9.71200818619962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A3-DF4A-AA87-0D3AF294667C}"/>
                </c:ext>
              </c:extLst>
            </c:dLbl>
            <c:dLbl>
              <c:idx val="2"/>
              <c:layout>
                <c:manualLayout>
                  <c:x val="0"/>
                  <c:y val="-8.78705502560918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A3-DF4A-AA87-0D3AF294667C}"/>
                </c:ext>
              </c:extLst>
            </c:dLbl>
            <c:dLbl>
              <c:idx val="4"/>
              <c:layout>
                <c:manualLayout>
                  <c:x val="0"/>
                  <c:y val="-5.08724238324743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A3-DF4A-AA87-0D3AF294667C}"/>
                </c:ext>
              </c:extLst>
            </c:dLbl>
            <c:dLbl>
              <c:idx val="6"/>
              <c:layout>
                <c:manualLayout>
                  <c:x val="0"/>
                  <c:y val="9.24953160590440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206803829590548E-2"/>
                      <c:h val="0.104380964172631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8D7-4547-B309-5C7E4062806E}"/>
                </c:ext>
              </c:extLst>
            </c:dLbl>
            <c:dLbl>
              <c:idx val="7"/>
              <c:layout>
                <c:manualLayout>
                  <c:x val="1.0715941321191302E-3"/>
                  <c:y val="-3.23733606206655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A3-DF4A-AA87-0D3AF2946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Sheet1!$G$2:$G$9</c:f>
              <c:numCache>
                <c:formatCode>_(* #,##0_);_(* \(#,##0\);_(* "-"??_);_(@_)</c:formatCode>
                <c:ptCount val="8"/>
                <c:pt idx="0">
                  <c:v>196.40050346485378</c:v>
                </c:pt>
                <c:pt idx="1">
                  <c:v>169.69586571823029</c:v>
                </c:pt>
                <c:pt idx="2">
                  <c:v>183.08676801793607</c:v>
                </c:pt>
                <c:pt idx="3">
                  <c:v>219.27030468291284</c:v>
                </c:pt>
                <c:pt idx="4">
                  <c:v>153.416006472672</c:v>
                </c:pt>
                <c:pt idx="5">
                  <c:v>160.93943628173625</c:v>
                </c:pt>
                <c:pt idx="6">
                  <c:v>198.42421155706438</c:v>
                </c:pt>
                <c:pt idx="7">
                  <c:v>199.04525762307267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0E1-CE4D-9140-F5F1555C6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5"/>
        <c:axId val="1255212207"/>
        <c:axId val="1255216367"/>
      </c:barChart>
      <c:catAx>
        <c:axId val="1255212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55216367"/>
        <c:crosses val="autoZero"/>
        <c:auto val="1"/>
        <c:lblAlgn val="ctr"/>
        <c:lblOffset val="100"/>
        <c:noMultiLvlLbl val="0"/>
      </c:catAx>
      <c:valAx>
        <c:axId val="1255216367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5521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Franklin Gothic Medium" panose="020B06030201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54F0-1D7F-4045-8213-B7D9C7FFB374}" type="datetimeFigureOut">
              <a:rPr lang="en-GB" smtClean="0"/>
              <a:pPr/>
              <a:t>12/05/2022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632E1-11D0-46CC-8676-7C313BB9F5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27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r">
              <a:defRPr sz="1300"/>
            </a:lvl1pPr>
          </a:lstStyle>
          <a:p>
            <a:fld id="{D77633BE-0766-4701-97A4-87960AEAA15B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0" tIns="47780" rIns="95560" bIns="477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5560" tIns="47780" rIns="95560" bIns="477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r">
              <a:defRPr sz="1300"/>
            </a:lvl1pPr>
          </a:lstStyle>
          <a:p>
            <a:fld id="{A2B71D9D-C59C-46A3-89DC-993D8C59C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The objective of this study was for the Outdoor Advertising Association of American (OAAA) to understand the mental connections consumers make between </a:t>
            </a:r>
            <a:r>
              <a:rPr lang="en-US" sz="12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advertising</a:t>
            </a:r>
            <a:r>
              <a:rPr lang="en-US" sz="1200" dirty="0">
                <a:latin typeface="Franklin Gothic Book" panose="020B0503020102020204" pitchFamily="34" charset="0"/>
              </a:rPr>
              <a:t> and </a:t>
            </a:r>
            <a:r>
              <a:rPr lang="en-US" sz="12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actions</a:t>
            </a:r>
            <a:r>
              <a:rPr lang="en-US" sz="1200" dirty="0">
                <a:latin typeface="Franklin Gothic Book" panose="020B0503020102020204" pitchFamily="34" charset="0"/>
              </a:rPr>
              <a:t>. To accomplish this goal, OAAA worked with </a:t>
            </a:r>
            <a:r>
              <a:rPr lang="en-US" sz="1200" dirty="0" err="1">
                <a:latin typeface="Franklin Gothic Book" panose="020B0503020102020204" pitchFamily="34" charset="0"/>
              </a:rPr>
              <a:t>Comscore</a:t>
            </a:r>
            <a:r>
              <a:rPr lang="en-US" sz="1200" dirty="0">
                <a:latin typeface="Franklin Gothic Book" panose="020B0503020102020204" pitchFamily="34" charset="0"/>
              </a:rPr>
              <a:t> to conduct a survey among online consumers.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Over 1,580 U.S. consumers participated in a survey focusing on actions they recall taking as a result of seeing or hearing advertisements on various media platforms.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The </a:t>
            </a:r>
            <a:r>
              <a:rPr lang="en-US" sz="12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actions</a:t>
            </a:r>
            <a:r>
              <a:rPr lang="en-US" sz="1200" dirty="0">
                <a:latin typeface="Franklin Gothic Book" panose="020B0503020102020204" pitchFamily="34" charset="0"/>
              </a:rPr>
              <a:t> included online search, posting about a brand, app downloads and purchases. The </a:t>
            </a:r>
            <a:r>
              <a:rPr lang="en-US" sz="1200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advertising platforms</a:t>
            </a:r>
            <a:r>
              <a:rPr lang="en-US" sz="1200" dirty="0">
                <a:latin typeface="Franklin Gothic Book" panose="020B0503020102020204" pitchFamily="34" charset="0"/>
              </a:rPr>
              <a:t> included television, radio, print, banner ads, video ads, and out of home media.</a:t>
            </a:r>
          </a:p>
          <a:p>
            <a:endParaRPr lang="en-US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Share of actions associated with each medium was then compared to its share of ad spend.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This report is an exploration of relative media value in the eye of the consumer.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The study was fielded online between </a:t>
            </a:r>
            <a:r>
              <a:rPr lang="en-US" sz="1200" dirty="0">
                <a:highlight>
                  <a:srgbClr val="FFFF00"/>
                </a:highlight>
                <a:latin typeface="Franklin Gothic Book" panose="020B0503020102020204" pitchFamily="34" charset="0"/>
              </a:rPr>
              <a:t>March 3 and 31, 2022, among a representative sample of U.S. residents aged 16-64</a:t>
            </a:r>
            <a:r>
              <a:rPr lang="en-US" sz="1200" dirty="0">
                <a:latin typeface="Franklin Gothic Book" panose="020B0503020102020204" pitchFamily="34" charset="0"/>
              </a:rPr>
              <a:t>.  Ad spend data were supplied by MAGNA Global.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5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1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6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7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4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1" cy="6859788"/>
            <a:chOff x="0" y="0"/>
            <a:chExt cx="12192001" cy="685978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6858000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90791" y="4628949"/>
            <a:ext cx="9359061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Presentation title</a:t>
            </a:r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C7F9B68-3745-489A-A398-0D60F4016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305" y="308435"/>
            <a:ext cx="2956560" cy="990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vidual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400051" y="1514476"/>
            <a:ext cx="11430000" cy="4557712"/>
          </a:xfrm>
          <a:prstGeom prst="roundRect">
            <a:avLst/>
          </a:prstGeom>
          <a:noFill/>
          <a:ln w="3175">
            <a:solidFill>
              <a:srgbClr val="B2B3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456" y="216112"/>
            <a:ext cx="1374648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4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1" i="0">
                <a:solidFill>
                  <a:schemeClr val="tx2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600200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3AE0932-32B6-8DE4-6D2C-5463623C9494}"/>
              </a:ext>
            </a:extLst>
          </p:cNvPr>
          <p:cNvSpPr/>
          <p:nvPr userDrawn="1"/>
        </p:nvSpPr>
        <p:spPr>
          <a:xfrm>
            <a:off x="10655543" y="4194"/>
            <a:ext cx="1547789" cy="677428"/>
          </a:xfrm>
          <a:custGeom>
            <a:avLst/>
            <a:gdLst>
              <a:gd name="connsiteX0" fmla="*/ 0 w 1544042"/>
              <a:gd name="connsiteY0" fmla="*/ 0 h 400110"/>
              <a:gd name="connsiteX1" fmla="*/ 1544042 w 1544042"/>
              <a:gd name="connsiteY1" fmla="*/ 0 h 400110"/>
              <a:gd name="connsiteX2" fmla="*/ 1544042 w 1544042"/>
              <a:gd name="connsiteY2" fmla="*/ 400110 h 400110"/>
              <a:gd name="connsiteX3" fmla="*/ 0 w 1544042"/>
              <a:gd name="connsiteY3" fmla="*/ 400110 h 400110"/>
              <a:gd name="connsiteX4" fmla="*/ 0 w 1544042"/>
              <a:gd name="connsiteY4" fmla="*/ 0 h 400110"/>
              <a:gd name="connsiteX0" fmla="*/ 0 w 1544042"/>
              <a:gd name="connsiteY0" fmla="*/ 0 h 677428"/>
              <a:gd name="connsiteX1" fmla="*/ 1544042 w 1544042"/>
              <a:gd name="connsiteY1" fmla="*/ 0 h 677428"/>
              <a:gd name="connsiteX2" fmla="*/ 1544042 w 1544042"/>
              <a:gd name="connsiteY2" fmla="*/ 677428 h 677428"/>
              <a:gd name="connsiteX3" fmla="*/ 0 w 1544042"/>
              <a:gd name="connsiteY3" fmla="*/ 400110 h 677428"/>
              <a:gd name="connsiteX4" fmla="*/ 0 w 1544042"/>
              <a:gd name="connsiteY4" fmla="*/ 0 h 677428"/>
              <a:gd name="connsiteX0" fmla="*/ 3747 w 1547789"/>
              <a:gd name="connsiteY0" fmla="*/ 0 h 677428"/>
              <a:gd name="connsiteX1" fmla="*/ 1547789 w 1547789"/>
              <a:gd name="connsiteY1" fmla="*/ 0 h 677428"/>
              <a:gd name="connsiteX2" fmla="*/ 1547789 w 1547789"/>
              <a:gd name="connsiteY2" fmla="*/ 677428 h 677428"/>
              <a:gd name="connsiteX3" fmla="*/ 0 w 1547789"/>
              <a:gd name="connsiteY3" fmla="*/ 381372 h 677428"/>
              <a:gd name="connsiteX4" fmla="*/ 3747 w 1547789"/>
              <a:gd name="connsiteY4" fmla="*/ 0 h 677428"/>
              <a:gd name="connsiteX0" fmla="*/ 3747 w 1547789"/>
              <a:gd name="connsiteY0" fmla="*/ 0 h 677428"/>
              <a:gd name="connsiteX1" fmla="*/ 1547789 w 1547789"/>
              <a:gd name="connsiteY1" fmla="*/ 0 h 677428"/>
              <a:gd name="connsiteX2" fmla="*/ 1547789 w 1547789"/>
              <a:gd name="connsiteY2" fmla="*/ 677428 h 677428"/>
              <a:gd name="connsiteX3" fmla="*/ 0 w 1547789"/>
              <a:gd name="connsiteY3" fmla="*/ 396362 h 677428"/>
              <a:gd name="connsiteX4" fmla="*/ 3747 w 1547789"/>
              <a:gd name="connsiteY4" fmla="*/ 0 h 67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789" h="677428">
                <a:moveTo>
                  <a:pt x="3747" y="0"/>
                </a:moveTo>
                <a:lnTo>
                  <a:pt x="1547789" y="0"/>
                </a:lnTo>
                <a:lnTo>
                  <a:pt x="1547789" y="677428"/>
                </a:lnTo>
                <a:lnTo>
                  <a:pt x="0" y="396362"/>
                </a:lnTo>
                <a:lnTo>
                  <a:pt x="374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98BC633-650F-CDC6-73B8-72D2BF56FC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691" y="110941"/>
            <a:ext cx="1291492" cy="296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1" i="0">
                <a:solidFill>
                  <a:schemeClr val="tx2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600200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98BC633-650F-CDC6-73B8-72D2BF56F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691" y="110941"/>
            <a:ext cx="1291492" cy="2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600200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456" y="216112"/>
            <a:ext cx="1374648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457" y="4998298"/>
            <a:ext cx="1284978" cy="8210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1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28140" y="3429000"/>
            <a:ext cx="2059218" cy="2390369"/>
            <a:chOff x="4853377" y="1882494"/>
            <a:chExt cx="2981583" cy="34610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80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2</a:t>
            </a:r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 rot="16200000">
            <a:off x="8859648" y="3429001"/>
            <a:ext cx="2059218" cy="2390369"/>
            <a:chOff x="4853377" y="1882494"/>
            <a:chExt cx="2981583" cy="3461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3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8787857" y="3429000"/>
            <a:ext cx="2059218" cy="2390369"/>
            <a:chOff x="4853377" y="1882494"/>
            <a:chExt cx="2981583" cy="3461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400051" y="1514476"/>
            <a:ext cx="11430000" cy="4557712"/>
          </a:xfrm>
          <a:prstGeom prst="roundRect">
            <a:avLst/>
          </a:prstGeom>
          <a:noFill/>
          <a:ln w="3175">
            <a:solidFill>
              <a:srgbClr val="B2B3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229612" y="6543926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3" r:id="rId4"/>
    <p:sldLayoutId id="2147483657" r:id="rId5"/>
    <p:sldLayoutId id="2147483662" r:id="rId6"/>
    <p:sldLayoutId id="2147483660" r:id="rId7"/>
    <p:sldLayoutId id="2147483661" r:id="rId8"/>
    <p:sldLayoutId id="2147483659" r:id="rId9"/>
    <p:sldLayoutId id="2147483664" r:id="rId10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2880" indent="-182880" algn="l" defTabSz="457200" rtl="0" eaLnBrk="1" latinLnBrk="0" hangingPunct="1">
        <a:spcBef>
          <a:spcPts val="1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65760" indent="-179388" algn="l" defTabSz="457200" rtl="0" eaLnBrk="1" latinLnBrk="0" hangingPunct="1">
        <a:spcBef>
          <a:spcPts val="600"/>
        </a:spcBef>
        <a:buClr>
          <a:srgbClr val="565A5C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8640" indent="-182880" algn="l" defTabSz="457200" rtl="0" eaLnBrk="1" latinLnBrk="0" hangingPunct="1">
        <a:spcBef>
          <a:spcPts val="4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3152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1440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0.png"/><Relationship Id="rId18" Type="http://schemas.openxmlformats.org/officeDocument/2006/relationships/image" Target="../media/image29.svg"/><Relationship Id="rId26" Type="http://schemas.openxmlformats.org/officeDocument/2006/relationships/image" Target="../media/image42.jpeg"/><Relationship Id="rId3" Type="http://schemas.openxmlformats.org/officeDocument/2006/relationships/image" Target="../media/image45.png"/><Relationship Id="rId21" Type="http://schemas.microsoft.com/office/2007/relationships/hdphoto" Target="../media/hdphoto10.wdp"/><Relationship Id="rId7" Type="http://schemas.openxmlformats.org/officeDocument/2006/relationships/image" Target="../media/image47.png"/><Relationship Id="rId12" Type="http://schemas.openxmlformats.org/officeDocument/2006/relationships/image" Target="../media/image23.svg"/><Relationship Id="rId17" Type="http://schemas.openxmlformats.org/officeDocument/2006/relationships/image" Target="../media/image51.png"/><Relationship Id="rId25" Type="http://schemas.microsoft.com/office/2007/relationships/hdphoto" Target="../media/hdphoto1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svg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49.png"/><Relationship Id="rId24" Type="http://schemas.openxmlformats.org/officeDocument/2006/relationships/image" Target="../media/image41.png"/><Relationship Id="rId5" Type="http://schemas.openxmlformats.org/officeDocument/2006/relationships/image" Target="../media/image46.png"/><Relationship Id="rId15" Type="http://schemas.openxmlformats.org/officeDocument/2006/relationships/image" Target="../media/image26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21.svg"/><Relationship Id="rId19" Type="http://schemas.openxmlformats.org/officeDocument/2006/relationships/chart" Target="../charts/chart5.xml"/><Relationship Id="rId4" Type="http://schemas.openxmlformats.org/officeDocument/2006/relationships/image" Target="../media/image14.svg"/><Relationship Id="rId9" Type="http://schemas.openxmlformats.org/officeDocument/2006/relationships/image" Target="../media/image48.png"/><Relationship Id="rId14" Type="http://schemas.openxmlformats.org/officeDocument/2006/relationships/image" Target="../media/image25.svg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4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4.wdp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42.jpeg"/><Relationship Id="rId3" Type="http://schemas.openxmlformats.org/officeDocument/2006/relationships/chart" Target="../charts/chart1.xml"/><Relationship Id="rId21" Type="http://schemas.microsoft.com/office/2007/relationships/hdphoto" Target="../media/hdphoto10.wdp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microsoft.com/office/2007/relationships/hdphoto" Target="../media/hdphoto1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41.png"/><Relationship Id="rId5" Type="http://schemas.openxmlformats.org/officeDocument/2006/relationships/image" Target="../media/image14.svg"/><Relationship Id="rId15" Type="http://schemas.openxmlformats.org/officeDocument/2006/relationships/image" Target="../media/image25.sv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chart" Target="../charts/chart3.xml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10.wdp"/><Relationship Id="rId10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chart" Target="../charts/chart4.xml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10.wdp"/><Relationship Id="rId10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4774ED-7EE8-BFB6-75B9-B3C5B7AA2559}"/>
              </a:ext>
            </a:extLst>
          </p:cNvPr>
          <p:cNvSpPr/>
          <p:nvPr/>
        </p:nvSpPr>
        <p:spPr>
          <a:xfrm>
            <a:off x="0" y="3875964"/>
            <a:ext cx="12192000" cy="29820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43179" y="4312953"/>
            <a:ext cx="11105642" cy="553998"/>
          </a:xfrm>
          <a:prstGeom prst="rect">
            <a:avLst/>
          </a:prstGeom>
        </p:spPr>
        <p:txBody>
          <a:bodyPr anchor="t"/>
          <a:lstStyle/>
          <a:p>
            <a:r>
              <a:rPr lang="en-US" dirty="0">
                <a:latin typeface="Libre Franklin" pitchFamily="2" charset="77"/>
              </a:rPr>
              <a:t>Consumer Insights: OOH and Online Activation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F6D4773C-46A1-94FC-2044-7244CE9D1EF0}"/>
              </a:ext>
            </a:extLst>
          </p:cNvPr>
          <p:cNvSpPr txBox="1">
            <a:spLocks/>
          </p:cNvSpPr>
          <p:nvPr/>
        </p:nvSpPr>
        <p:spPr bwMode="gray">
          <a:xfrm>
            <a:off x="543179" y="5065074"/>
            <a:ext cx="971524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b="0" dirty="0">
                <a:solidFill>
                  <a:srgbClr val="F5F5F5"/>
                </a:solidFill>
                <a:latin typeface="Libre Franklin Light" pitchFamily="2" charset="77"/>
              </a:rPr>
              <a:t>Advertising, Action, and Ad Spend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AB05B8-DE0E-527A-B09F-79506BC40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985" y="5522867"/>
            <a:ext cx="3210535" cy="7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1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Actions Indexed Against Ad Spend Share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7A9281C4-B939-1CE2-01F9-E749229E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3A97D-E370-FE3E-19F6-E0F5586BBE2A}"/>
              </a:ext>
            </a:extLst>
          </p:cNvPr>
          <p:cNvSpPr txBox="1"/>
          <p:nvPr/>
        </p:nvSpPr>
        <p:spPr>
          <a:xfrm>
            <a:off x="5816764" y="1578237"/>
            <a:ext cx="5505660" cy="295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600" dirty="0">
                <a:latin typeface="Libre Franklin" pitchFamily="2" charset="77"/>
              </a:rPr>
              <a:t>For example,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Libre Franklin" pitchFamily="2" charset="77"/>
              </a:rPr>
              <a:t> </a:t>
            </a:r>
            <a:r>
              <a:rPr lang="en-US" sz="1600" b="1" dirty="0">
                <a:solidFill>
                  <a:schemeClr val="accent3"/>
                </a:solidFill>
                <a:latin typeface="Libre Franklin" pitchFamily="2" charset="77"/>
              </a:rPr>
              <a:t>OOH</a:t>
            </a:r>
            <a:r>
              <a:rPr lang="en-US" sz="1600" dirty="0">
                <a:solidFill>
                  <a:schemeClr val="accent3"/>
                </a:solidFill>
                <a:latin typeface="Libre Franklin" pitchFamily="2" charset="77"/>
              </a:rPr>
              <a:t> </a:t>
            </a:r>
            <a:r>
              <a:rPr lang="en-US" sz="1600" b="1" dirty="0">
                <a:solidFill>
                  <a:schemeClr val="accent3"/>
                </a:solidFill>
                <a:latin typeface="Libre Franklin" pitchFamily="2" charset="77"/>
              </a:rPr>
              <a:t>ads </a:t>
            </a:r>
            <a:r>
              <a:rPr lang="en-US" sz="1600" dirty="0">
                <a:latin typeface="Libre Franklin" pitchFamily="2" charset="77"/>
              </a:rPr>
              <a:t>accounted for 20.1% of the gross website visits across the six ad platforms and 4.1% of the total ad spend.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sz="2400" dirty="0">
              <a:latin typeface="Libre Franklin" pitchFamily="2" charset="77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Libre Franklin" pitchFamily="2" charset="77"/>
              </a:rPr>
              <a:t>20.1% ÷ 4.1% x 100 = 489 index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Libre Franklin" pitchFamily="2" charset="77"/>
              </a:rPr>
              <a:t>(Share of Action) ÷ (Share of Ad Spend) x 100 = Index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FC03-BBA9-2382-DB07-5F89A0894F58}"/>
              </a:ext>
            </a:extLst>
          </p:cNvPr>
          <p:cNvSpPr txBox="1"/>
          <p:nvPr/>
        </p:nvSpPr>
        <p:spPr>
          <a:xfrm>
            <a:off x="441113" y="1578237"/>
            <a:ext cx="4651601" cy="348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1600" dirty="0">
                <a:latin typeface="Libre Franklin" pitchFamily="2" charset="77"/>
              </a:rPr>
              <a:t>To analyze the relationship between action share and ad spend share, an index is calculated.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1600" dirty="0">
                <a:latin typeface="Libre Franklin" pitchFamily="2" charset="77"/>
              </a:rPr>
              <a:t>An index of 100 means the actions associated with the ad platform is equal to the platform’s proportion of advertising spend. 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1600" dirty="0">
                <a:latin typeface="Libre Franklin" pitchFamily="2" charset="77"/>
              </a:rPr>
              <a:t>An index above 100 means the platform over-delivers the action per dollar spent and under 100 means the platform’s value was weaker when judged by these criteria.</a:t>
            </a:r>
          </a:p>
        </p:txBody>
      </p:sp>
    </p:spTree>
    <p:extLst>
      <p:ext uri="{BB962C8B-B14F-4D97-AF65-F5344CB8AC3E}">
        <p14:creationId xmlns:p14="http://schemas.microsoft.com/office/powerpoint/2010/main" val="87335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B3DA0E-ACB6-1C9F-8045-D80D526C2883}"/>
              </a:ext>
            </a:extLst>
          </p:cNvPr>
          <p:cNvGrpSpPr/>
          <p:nvPr/>
        </p:nvGrpSpPr>
        <p:grpSpPr>
          <a:xfrm>
            <a:off x="0" y="5228455"/>
            <a:ext cx="12192000" cy="1132617"/>
            <a:chOff x="0" y="5228455"/>
            <a:chExt cx="12192000" cy="1132617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5D541F9-76D0-881C-2BB6-44B5DDB815DD}"/>
                </a:ext>
              </a:extLst>
            </p:cNvPr>
            <p:cNvSpPr/>
            <p:nvPr/>
          </p:nvSpPr>
          <p:spPr>
            <a:xfrm>
              <a:off x="0" y="5228455"/>
              <a:ext cx="12192000" cy="113261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CA96532-2FBA-C55D-D323-D4BEA33E5B24}"/>
                </a:ext>
              </a:extLst>
            </p:cNvPr>
            <p:cNvSpPr/>
            <p:nvPr/>
          </p:nvSpPr>
          <p:spPr>
            <a:xfrm>
              <a:off x="1026562" y="5464382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C126241-C153-CB33-B1D2-B3A9059A757D}"/>
                </a:ext>
              </a:extLst>
            </p:cNvPr>
            <p:cNvSpPr/>
            <p:nvPr/>
          </p:nvSpPr>
          <p:spPr>
            <a:xfrm>
              <a:off x="2493859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DE89EFF0-F431-E7C1-87F0-46536E5EC1EA}"/>
                </a:ext>
              </a:extLst>
            </p:cNvPr>
            <p:cNvSpPr txBox="1"/>
            <p:nvPr/>
          </p:nvSpPr>
          <p:spPr>
            <a:xfrm>
              <a:off x="627136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Search engine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95E9AD8-6AEE-8E9D-9342-0C691071CCFC}"/>
                </a:ext>
              </a:extLst>
            </p:cNvPr>
            <p:cNvSpPr txBox="1"/>
            <p:nvPr/>
          </p:nvSpPr>
          <p:spPr>
            <a:xfrm>
              <a:off x="2094432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Search social</a:t>
              </a: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22F73FE-4A84-46A2-AD94-3327FD4FFFB4}"/>
                </a:ext>
              </a:extLst>
            </p:cNvPr>
            <p:cNvSpPr/>
            <p:nvPr/>
          </p:nvSpPr>
          <p:spPr>
            <a:xfrm>
              <a:off x="3894042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EDF05E6-A3D4-AEAC-4B28-6791E0225632}"/>
                </a:ext>
              </a:extLst>
            </p:cNvPr>
            <p:cNvSpPr txBox="1"/>
            <p:nvPr/>
          </p:nvSpPr>
          <p:spPr>
            <a:xfrm>
              <a:off x="3494615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Search video</a:t>
              </a: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1EC14B20-0A3E-E42A-B54D-3F89F428B6A5}"/>
                </a:ext>
              </a:extLst>
            </p:cNvPr>
            <p:cNvSpPr/>
            <p:nvPr/>
          </p:nvSpPr>
          <p:spPr>
            <a:xfrm>
              <a:off x="5301099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953FB71-8E6C-122C-8571-020BE8D17342}"/>
                </a:ext>
              </a:extLst>
            </p:cNvPr>
            <p:cNvSpPr txBox="1"/>
            <p:nvPr/>
          </p:nvSpPr>
          <p:spPr>
            <a:xfrm>
              <a:off x="4901672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Post social</a:t>
              </a: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86C0459D-F8CC-F8C0-FA44-966801D3F02C}"/>
                </a:ext>
              </a:extLst>
            </p:cNvPr>
            <p:cNvSpPr/>
            <p:nvPr/>
          </p:nvSpPr>
          <p:spPr>
            <a:xfrm>
              <a:off x="6708196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240C0C3-E0BD-AEED-D636-DA2317E9912B}"/>
                </a:ext>
              </a:extLst>
            </p:cNvPr>
            <p:cNvSpPr txBox="1"/>
            <p:nvPr/>
          </p:nvSpPr>
          <p:spPr>
            <a:xfrm>
              <a:off x="6315644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Post video</a:t>
              </a: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6B087628-3528-0ED8-9637-1D79283C3F8F}"/>
                </a:ext>
              </a:extLst>
            </p:cNvPr>
            <p:cNvSpPr/>
            <p:nvPr/>
          </p:nvSpPr>
          <p:spPr>
            <a:xfrm>
              <a:off x="8129614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A2E66F2-3DE0-B0A2-3B79-E3C3AD6AF9B5}"/>
                </a:ext>
              </a:extLst>
            </p:cNvPr>
            <p:cNvSpPr txBox="1"/>
            <p:nvPr/>
          </p:nvSpPr>
          <p:spPr>
            <a:xfrm>
              <a:off x="7730187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Download app</a:t>
              </a: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13E703F-AA81-8A01-4A3B-27824F4077AD}"/>
                </a:ext>
              </a:extLst>
            </p:cNvPr>
            <p:cNvSpPr/>
            <p:nvPr/>
          </p:nvSpPr>
          <p:spPr>
            <a:xfrm>
              <a:off x="9528622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A0B49BC8-DE37-01FB-42CC-3040610BC860}"/>
                </a:ext>
              </a:extLst>
            </p:cNvPr>
            <p:cNvSpPr txBox="1"/>
            <p:nvPr/>
          </p:nvSpPr>
          <p:spPr>
            <a:xfrm>
              <a:off x="9129195" y="5979270"/>
              <a:ext cx="12484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Website visit</a:t>
              </a: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C2A30B6-57F7-82AA-B9BA-810C0C0666C8}"/>
                </a:ext>
              </a:extLst>
            </p:cNvPr>
            <p:cNvSpPr/>
            <p:nvPr/>
          </p:nvSpPr>
          <p:spPr>
            <a:xfrm>
              <a:off x="10992047" y="5452026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F2FB32C-962C-1F0D-FCEC-A782D514A620}"/>
                </a:ext>
              </a:extLst>
            </p:cNvPr>
            <p:cNvSpPr txBox="1"/>
            <p:nvPr/>
          </p:nvSpPr>
          <p:spPr>
            <a:xfrm>
              <a:off x="10526863" y="5979270"/>
              <a:ext cx="138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Purchased online</a:t>
              </a:r>
            </a:p>
          </p:txBody>
        </p:sp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19B77674-285E-BF34-8955-4141968F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36414" y="5584153"/>
              <a:ext cx="229029" cy="214715"/>
            </a:xfrm>
            <a:prstGeom prst="rect">
              <a:avLst/>
            </a:prstGeom>
          </p:spPr>
        </p:pic>
        <p:pic>
          <p:nvPicPr>
            <p:cNvPr id="186" name="Graphic 185">
              <a:extLst>
                <a:ext uri="{FF2B5EF4-FFF2-40B4-BE49-F238E27FC236}">
                  <a16:creationId xmlns:a16="http://schemas.microsoft.com/office/drawing/2014/main" id="{38D9F76E-4C70-A09F-EAE4-34D7BD839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588842" y="5567067"/>
              <a:ext cx="236186" cy="236186"/>
            </a:xfrm>
            <a:prstGeom prst="rect">
              <a:avLst/>
            </a:prstGeom>
          </p:spPr>
        </p:pic>
        <p:pic>
          <p:nvPicPr>
            <p:cNvPr id="187" name="Graphic 186">
              <a:extLst>
                <a:ext uri="{FF2B5EF4-FFF2-40B4-BE49-F238E27FC236}">
                  <a16:creationId xmlns:a16="http://schemas.microsoft.com/office/drawing/2014/main" id="{846D0DD8-3E9B-F20B-9424-7DD93D04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004024" y="5567067"/>
              <a:ext cx="236186" cy="236186"/>
            </a:xfrm>
            <a:prstGeom prst="rect">
              <a:avLst/>
            </a:prstGeom>
          </p:spPr>
        </p:pic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221AC0EF-8763-EA9C-B053-86BD472A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414096" y="5556810"/>
              <a:ext cx="236186" cy="236186"/>
            </a:xfrm>
            <a:prstGeom prst="rect">
              <a:avLst/>
            </a:prstGeom>
          </p:spPr>
        </p:pic>
        <p:pic>
          <p:nvPicPr>
            <p:cNvPr id="189" name="Graphic 188">
              <a:extLst>
                <a:ext uri="{FF2B5EF4-FFF2-40B4-BE49-F238E27FC236}">
                  <a16:creationId xmlns:a16="http://schemas.microsoft.com/office/drawing/2014/main" id="{36127ABA-35D5-B108-541C-07B744437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808890" y="5598171"/>
              <a:ext cx="259805" cy="173977"/>
            </a:xfrm>
            <a:prstGeom prst="rect">
              <a:avLst/>
            </a:prstGeom>
          </p:spPr>
        </p:pic>
        <p:pic>
          <p:nvPicPr>
            <p:cNvPr id="190" name="Graphic 189">
              <a:extLst>
                <a:ext uri="{FF2B5EF4-FFF2-40B4-BE49-F238E27FC236}">
                  <a16:creationId xmlns:a16="http://schemas.microsoft.com/office/drawing/2014/main" id="{9FBC5CB7-BFB3-CAFF-964F-545E4751D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1098914" y="5570403"/>
              <a:ext cx="231563" cy="231563"/>
            </a:xfrm>
            <a:prstGeom prst="rect">
              <a:avLst/>
            </a:prstGeom>
          </p:spPr>
        </p:pic>
        <p:pic>
          <p:nvPicPr>
            <p:cNvPr id="191" name="Graphic 190">
              <a:extLst>
                <a:ext uri="{FF2B5EF4-FFF2-40B4-BE49-F238E27FC236}">
                  <a16:creationId xmlns:a16="http://schemas.microsoft.com/office/drawing/2014/main" id="{B8D53032-CC55-C298-99F1-E398374FE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632257" y="5567067"/>
              <a:ext cx="232574" cy="218037"/>
            </a:xfrm>
            <a:prstGeom prst="rect">
              <a:avLst/>
            </a:prstGeom>
          </p:spPr>
        </p:pic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1937027E-CA67-5988-8266-761FE3CD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8259699" y="5538126"/>
              <a:ext cx="187895" cy="2598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13" y="365760"/>
            <a:ext cx="9605095" cy="40011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Share Index – Action vs. Ad Spend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B61EB6B-A940-3DF9-099E-FB96BE62E842}"/>
              </a:ext>
            </a:extLst>
          </p:cNvPr>
          <p:cNvGrpSpPr/>
          <p:nvPr/>
        </p:nvGrpSpPr>
        <p:grpSpPr>
          <a:xfrm>
            <a:off x="2009460" y="1765501"/>
            <a:ext cx="8449333" cy="4595571"/>
            <a:chOff x="2009460" y="1168298"/>
            <a:chExt cx="8449333" cy="517932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E722F2F-86CA-5C2A-8905-EBB668300A9F}"/>
                </a:ext>
              </a:extLst>
            </p:cNvPr>
            <p:cNvCxnSpPr>
              <a:cxnSpLocks/>
            </p:cNvCxnSpPr>
            <p:nvPr/>
          </p:nvCxnSpPr>
          <p:spPr>
            <a:xfrm>
              <a:off x="2009460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452C0AD-4239-B542-F62F-D08762729B98}"/>
                </a:ext>
              </a:extLst>
            </p:cNvPr>
            <p:cNvCxnSpPr>
              <a:cxnSpLocks/>
            </p:cNvCxnSpPr>
            <p:nvPr/>
          </p:nvCxnSpPr>
          <p:spPr>
            <a:xfrm>
              <a:off x="3422552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6F25A7D-21C8-84D1-A391-AC80C0F3890C}"/>
                </a:ext>
              </a:extLst>
            </p:cNvPr>
            <p:cNvCxnSpPr>
              <a:cxnSpLocks/>
            </p:cNvCxnSpPr>
            <p:nvPr/>
          </p:nvCxnSpPr>
          <p:spPr>
            <a:xfrm>
              <a:off x="4822735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7718D14-7836-EFA9-A1F8-CC9B27ECA134}"/>
                </a:ext>
              </a:extLst>
            </p:cNvPr>
            <p:cNvCxnSpPr>
              <a:cxnSpLocks/>
            </p:cNvCxnSpPr>
            <p:nvPr/>
          </p:nvCxnSpPr>
          <p:spPr>
            <a:xfrm>
              <a:off x="6236669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C69649C-9E51-A977-3A81-DF108F1298C3}"/>
                </a:ext>
              </a:extLst>
            </p:cNvPr>
            <p:cNvCxnSpPr>
              <a:cxnSpLocks/>
            </p:cNvCxnSpPr>
            <p:nvPr/>
          </p:nvCxnSpPr>
          <p:spPr>
            <a:xfrm>
              <a:off x="7643727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50C85F8-55B3-3EBB-B7CC-61356D368B7A}"/>
                </a:ext>
              </a:extLst>
            </p:cNvPr>
            <p:cNvCxnSpPr>
              <a:cxnSpLocks/>
            </p:cNvCxnSpPr>
            <p:nvPr/>
          </p:nvCxnSpPr>
          <p:spPr>
            <a:xfrm>
              <a:off x="9057660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BCDFC5D-6BC1-6F48-B865-B22225F9DC0F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93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812C72C7-DBC9-3BCC-73A5-FCFB39D62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592503"/>
              </p:ext>
            </p:extLst>
          </p:nvPr>
        </p:nvGraphicFramePr>
        <p:xfrm>
          <a:off x="76338" y="2716306"/>
          <a:ext cx="11851502" cy="274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DE0CF05B-CC35-7030-0333-33638B9A6716}"/>
              </a:ext>
            </a:extLst>
          </p:cNvPr>
          <p:cNvSpPr/>
          <p:nvPr/>
        </p:nvSpPr>
        <p:spPr>
          <a:xfrm>
            <a:off x="627136" y="1880097"/>
            <a:ext cx="8798966" cy="775597"/>
          </a:xfrm>
          <a:prstGeom prst="rect">
            <a:avLst/>
          </a:prstGeom>
          <a:solidFill>
            <a:schemeClr val="bg1">
              <a:alpha val="60101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b="1" dirty="0">
                <a:latin typeface="Libre Franklin SemiBold" pitchFamily="2" charset="77"/>
              </a:rPr>
              <a:t>Interpreting Survey Results: </a:t>
            </a:r>
          </a:p>
          <a:p>
            <a:pPr>
              <a:spcAft>
                <a:spcPts val="1800"/>
              </a:spcAft>
            </a:pPr>
            <a:r>
              <a:rPr lang="en-US" sz="1200" dirty="0">
                <a:latin typeface="Libre Franklin" pitchFamily="2" charset="77"/>
              </a:rPr>
              <a:t>OOH advertising indexes for search engine activity at 5.3 times the rate we would expect given its relative ad spend. </a:t>
            </a:r>
            <a:br>
              <a:rPr lang="en-US" sz="1200" dirty="0">
                <a:latin typeface="Libre Franklin" pitchFamily="2" charset="77"/>
              </a:rPr>
            </a:br>
            <a:r>
              <a:rPr lang="en-US" sz="1200" dirty="0">
                <a:solidFill>
                  <a:schemeClr val="accent3"/>
                </a:solidFill>
                <a:latin typeface="Libre Franklin" pitchFamily="2" charset="77"/>
              </a:rPr>
              <a:t>OOH</a:t>
            </a:r>
            <a:r>
              <a:rPr lang="en-US" sz="1200" dirty="0">
                <a:latin typeface="Libre Franklin" pitchFamily="2" charset="77"/>
              </a:rPr>
              <a:t> accounted for </a:t>
            </a:r>
            <a:r>
              <a:rPr lang="en-US" sz="1200" dirty="0">
                <a:solidFill>
                  <a:schemeClr val="accent3"/>
                </a:solidFill>
                <a:latin typeface="Libre Franklin" pitchFamily="2" charset="77"/>
              </a:rPr>
              <a:t>22% </a:t>
            </a:r>
            <a:r>
              <a:rPr lang="en-US" sz="1200" dirty="0">
                <a:latin typeface="Libre Franklin" pitchFamily="2" charset="77"/>
              </a:rPr>
              <a:t>of the search engine action share but only 4.1% of ad spend share. (22% ÷ 4% x 100 = </a:t>
            </a:r>
            <a:r>
              <a:rPr lang="en-US" sz="1200" dirty="0">
                <a:solidFill>
                  <a:schemeClr val="accent3"/>
                </a:solidFill>
                <a:latin typeface="Libre Franklin" pitchFamily="2" charset="77"/>
              </a:rPr>
              <a:t>530 index</a:t>
            </a:r>
            <a:r>
              <a:rPr lang="en-US" sz="1200" dirty="0">
                <a:latin typeface="Libre Franklin" pitchFamily="2" charset="77"/>
              </a:rPr>
              <a:t>)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EBAAC5D-2CFD-72A6-365A-8966DA4FF842}"/>
              </a:ext>
            </a:extLst>
          </p:cNvPr>
          <p:cNvGrpSpPr/>
          <p:nvPr/>
        </p:nvGrpSpPr>
        <p:grpSpPr>
          <a:xfrm>
            <a:off x="1" y="1160414"/>
            <a:ext cx="12194166" cy="609589"/>
            <a:chOff x="1" y="1160414"/>
            <a:chExt cx="12194166" cy="609589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4865EE1-54C5-9641-157B-E88419410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5857" y="1160416"/>
              <a:ext cx="2032000" cy="606669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E182A33-FB9E-1450-1E7D-072720F78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229" y="1160416"/>
              <a:ext cx="2032000" cy="606669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7103537-6533-0AC2-9EF6-734CEC0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9649" y="1160416"/>
              <a:ext cx="2032000" cy="606669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44F2F1C-AB6E-70E7-7074-27231A80C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7" y="1160416"/>
              <a:ext cx="2032000" cy="606669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2898BBB3-1944-2612-F356-7DBDA8889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8140" y="1160416"/>
              <a:ext cx="2032000" cy="606669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1EC18A9-2E66-F35B-E671-AD489CF9E236}"/>
                </a:ext>
              </a:extLst>
            </p:cNvPr>
            <p:cNvSpPr/>
            <p:nvPr/>
          </p:nvSpPr>
          <p:spPr>
            <a:xfrm>
              <a:off x="2035857" y="1160417"/>
              <a:ext cx="2032000" cy="609586"/>
            </a:xfrm>
            <a:prstGeom prst="rect">
              <a:avLst/>
            </a:prstGeom>
            <a:solidFill>
              <a:schemeClr val="accent2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B0954F7-B05B-A6CA-E74E-F4506E1916E0}"/>
                </a:ext>
              </a:extLst>
            </p:cNvPr>
            <p:cNvSpPr txBox="1"/>
            <p:nvPr/>
          </p:nvSpPr>
          <p:spPr>
            <a:xfrm>
              <a:off x="2035857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Television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8D58F0F-44FF-1EF6-3AC1-0C2817521C8B}"/>
                </a:ext>
              </a:extLst>
            </p:cNvPr>
            <p:cNvSpPr/>
            <p:nvPr/>
          </p:nvSpPr>
          <p:spPr>
            <a:xfrm>
              <a:off x="8129560" y="1160415"/>
              <a:ext cx="2028594" cy="609583"/>
            </a:xfrm>
            <a:prstGeom prst="rect">
              <a:avLst/>
            </a:prstGeom>
            <a:solidFill>
              <a:schemeClr val="tx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7B7D6F6-8C20-2B70-0951-6D609E414AC4}"/>
                </a:ext>
              </a:extLst>
            </p:cNvPr>
            <p:cNvSpPr txBox="1"/>
            <p:nvPr/>
          </p:nvSpPr>
          <p:spPr>
            <a:xfrm>
              <a:off x="8136750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Radio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A9D2A8A-82B4-DDE8-A157-A83AE7839533}"/>
                </a:ext>
              </a:extLst>
            </p:cNvPr>
            <p:cNvSpPr/>
            <p:nvPr/>
          </p:nvSpPr>
          <p:spPr>
            <a:xfrm>
              <a:off x="10157131" y="1160415"/>
              <a:ext cx="2037036" cy="606668"/>
            </a:xfrm>
            <a:prstGeom prst="rect">
              <a:avLst/>
            </a:prstGeom>
            <a:solidFill>
              <a:schemeClr val="accent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CB2385E-57CE-9B55-2E09-C323EC9D2D4A}"/>
                </a:ext>
              </a:extLst>
            </p:cNvPr>
            <p:cNvSpPr txBox="1"/>
            <p:nvPr/>
          </p:nvSpPr>
          <p:spPr>
            <a:xfrm>
              <a:off x="10157131" y="1345750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Print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FD7EBDC-2D89-08CC-1967-BC757775D754}"/>
                </a:ext>
              </a:extLst>
            </p:cNvPr>
            <p:cNvSpPr/>
            <p:nvPr/>
          </p:nvSpPr>
          <p:spPr>
            <a:xfrm>
              <a:off x="1" y="1160415"/>
              <a:ext cx="2036490" cy="606669"/>
            </a:xfrm>
            <a:prstGeom prst="rect">
              <a:avLst/>
            </a:prstGeom>
            <a:solidFill>
              <a:schemeClr val="accent3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1D6257D-7CA0-7335-B977-C2B097ABEA3B}"/>
                </a:ext>
              </a:extLst>
            </p:cNvPr>
            <p:cNvSpPr txBox="1"/>
            <p:nvPr/>
          </p:nvSpPr>
          <p:spPr>
            <a:xfrm>
              <a:off x="7214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OOH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A9D3E49-2232-0912-50AD-DEA857F8B2BF}"/>
                </a:ext>
              </a:extLst>
            </p:cNvPr>
            <p:cNvSpPr/>
            <p:nvPr/>
          </p:nvSpPr>
          <p:spPr>
            <a:xfrm>
              <a:off x="6092143" y="1160416"/>
              <a:ext cx="2035921" cy="60958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3BB1FA-DCC2-C83D-AFF0-AF4A7F72D145}"/>
                </a:ext>
              </a:extLst>
            </p:cNvPr>
            <p:cNvSpPr txBox="1"/>
            <p:nvPr/>
          </p:nvSpPr>
          <p:spPr>
            <a:xfrm>
              <a:off x="6093638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Display</a:t>
              </a: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C1DE802B-F382-52D4-D49B-074184093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46" r="3316" b="5161"/>
            <a:stretch/>
          </p:blipFill>
          <p:spPr>
            <a:xfrm>
              <a:off x="4068051" y="1160416"/>
              <a:ext cx="2032000" cy="606669"/>
            </a:xfrm>
            <a:prstGeom prst="rect">
              <a:avLst/>
            </a:prstGeom>
          </p:spPr>
        </p:pic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F36397D-1E6E-6EC8-3198-CBACECDC6EFF}"/>
                </a:ext>
              </a:extLst>
            </p:cNvPr>
            <p:cNvSpPr/>
            <p:nvPr/>
          </p:nvSpPr>
          <p:spPr>
            <a:xfrm>
              <a:off x="4065392" y="1160414"/>
              <a:ext cx="2038504" cy="609586"/>
            </a:xfrm>
            <a:prstGeom prst="rect">
              <a:avLst/>
            </a:prstGeom>
            <a:solidFill>
              <a:schemeClr val="accent5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B5C8AF1-4732-6273-1F69-19B6DCD47A89}"/>
                </a:ext>
              </a:extLst>
            </p:cNvPr>
            <p:cNvSpPr txBox="1"/>
            <p:nvPr/>
          </p:nvSpPr>
          <p:spPr>
            <a:xfrm>
              <a:off x="4066140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Video ads</a:t>
              </a: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BE2E7436-2CB9-E497-C245-46BDAE8D9272}"/>
              </a:ext>
            </a:extLst>
          </p:cNvPr>
          <p:cNvSpPr/>
          <p:nvPr/>
        </p:nvSpPr>
        <p:spPr>
          <a:xfrm>
            <a:off x="658541" y="2713392"/>
            <a:ext cx="399424" cy="715608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13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1C2DCA-E5C3-C6F5-62FE-64ABA6E57901}"/>
              </a:ext>
            </a:extLst>
          </p:cNvPr>
          <p:cNvSpPr txBox="1">
            <a:spLocks/>
          </p:cNvSpPr>
          <p:nvPr/>
        </p:nvSpPr>
        <p:spPr>
          <a:xfrm>
            <a:off x="455696" y="1427162"/>
            <a:ext cx="10858298" cy="3460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Libre Franklin" pitchFamily="2" charset="77"/>
              </a:rPr>
              <a:t>Advertising,</a:t>
            </a:r>
            <a:r>
              <a:rPr lang="en-US" sz="2400" dirty="0">
                <a:latin typeface="Libre Franklin" pitchFamily="2" charset="77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Libre Franklin" pitchFamily="2" charset="77"/>
              </a:rPr>
              <a:t>Action,</a:t>
            </a:r>
            <a:r>
              <a:rPr lang="en-US" sz="2400" dirty="0">
                <a:latin typeface="Libre Franklin" pitchFamily="2" charset="77"/>
              </a:rPr>
              <a:t> and Ad Spend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564C5-D62E-E605-48B1-F16CFF9DB94B}"/>
              </a:ext>
            </a:extLst>
          </p:cNvPr>
          <p:cNvSpPr/>
          <p:nvPr/>
        </p:nvSpPr>
        <p:spPr>
          <a:xfrm>
            <a:off x="455695" y="2186438"/>
            <a:ext cx="4918409" cy="341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700" dirty="0">
                <a:latin typeface="Libre Franklin" pitchFamily="2" charset="77"/>
              </a:rPr>
              <a:t>This report was intended to examine the mental connections consumers make between advertisements and their own actions. 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700" b="1" dirty="0">
                <a:solidFill>
                  <a:schemeClr val="accent4"/>
                </a:solidFill>
                <a:latin typeface="Libre Franklin" pitchFamily="2" charset="77"/>
              </a:rPr>
              <a:t>OOH, 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Libre Franklin" pitchFamily="2" charset="77"/>
              </a:rPr>
              <a:t>television,</a:t>
            </a:r>
            <a:r>
              <a:rPr lang="en-US" sz="1700" b="1" dirty="0">
                <a:solidFill>
                  <a:schemeClr val="accent4"/>
                </a:solidFill>
                <a:latin typeface="Libre Franklin" pitchFamily="2" charset="77"/>
              </a:rPr>
              <a:t> </a:t>
            </a:r>
            <a:r>
              <a:rPr lang="en-US" sz="1700" dirty="0">
                <a:latin typeface="Libre Franklin" pitchFamily="2" charset="77"/>
              </a:rPr>
              <a:t>and </a:t>
            </a:r>
            <a:r>
              <a:rPr lang="en-US" sz="1700" b="1" dirty="0">
                <a:solidFill>
                  <a:schemeClr val="accent5"/>
                </a:solidFill>
                <a:latin typeface="Libre Franklin" pitchFamily="2" charset="77"/>
              </a:rPr>
              <a:t>video ads </a:t>
            </a:r>
            <a:r>
              <a:rPr lang="en-US" sz="1700" dirty="0">
                <a:latin typeface="Libre Franklin" pitchFamily="2" charset="77"/>
              </a:rPr>
              <a:t>all generated a similar share of action across all eight categories, while TV and video ads command 68% of advertising dollars and OOH about 4%.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700" dirty="0">
                <a:solidFill>
                  <a:schemeClr val="tx2"/>
                </a:solidFill>
                <a:latin typeface="Libre Franklin" pitchFamily="2" charset="77"/>
              </a:rPr>
              <a:t>The data suggest that based on these metrics, </a:t>
            </a:r>
            <a:r>
              <a:rPr lang="en-US" sz="1700" u="sng" dirty="0">
                <a:solidFill>
                  <a:schemeClr val="tx2"/>
                </a:solidFill>
                <a:latin typeface="Libre Franklin" pitchFamily="2" charset="77"/>
              </a:rPr>
              <a:t>OOH advertising delivers exceptional value </a:t>
            </a:r>
            <a:r>
              <a:rPr lang="en-US" sz="1700" dirty="0">
                <a:solidFill>
                  <a:schemeClr val="tx2"/>
                </a:solidFill>
                <a:latin typeface="Libre Franklin" pitchFamily="2" charset="77"/>
              </a:rPr>
              <a:t>compared to other mediums.</a:t>
            </a:r>
          </a:p>
        </p:txBody>
      </p:sp>
      <p:pic>
        <p:nvPicPr>
          <p:cNvPr id="8" name="Picture 7" descr="A picture containing building, window, furniture&#10;&#10;Description automatically generated">
            <a:extLst>
              <a:ext uri="{FF2B5EF4-FFF2-40B4-BE49-F238E27FC236}">
                <a16:creationId xmlns:a16="http://schemas.microsoft.com/office/drawing/2014/main" id="{FD786A08-2AF5-7F6A-2203-2295BC08A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7"/>
          <a:stretch/>
        </p:blipFill>
        <p:spPr>
          <a:xfrm>
            <a:off x="6096000" y="1153791"/>
            <a:ext cx="6095999" cy="52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3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70F7-5A98-4F23-AC97-DB8535BF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ibre Franklin SemiBold" pitchFamily="2" charset="77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239941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Supporting Data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7A9281C4-B939-1CE2-01F9-E749229E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9C2E0F6-4225-BB13-58CD-D4E8FCABBC7A}"/>
              </a:ext>
            </a:extLst>
          </p:cNvPr>
          <p:cNvSpPr txBox="1">
            <a:spLocks/>
          </p:cNvSpPr>
          <p:nvPr/>
        </p:nvSpPr>
        <p:spPr>
          <a:xfrm>
            <a:off x="5777010" y="5826210"/>
            <a:ext cx="8429564" cy="38893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565A5C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800" dirty="0" err="1">
                <a:latin typeface="Arial (body)"/>
              </a:rPr>
              <a:t>Comscore</a:t>
            </a:r>
            <a:r>
              <a:rPr lang="en-US" sz="800" dirty="0">
                <a:latin typeface="Arial (body)"/>
              </a:rPr>
              <a:t> online survey | U.S. population age 16-64 with Internet access | fielded March 3-31, 2022, |  </a:t>
            </a:r>
            <a:r>
              <a:rPr lang="en-US" sz="800" baseline="30000" dirty="0">
                <a:latin typeface="Arial (body)"/>
              </a:rPr>
              <a:t>1</a:t>
            </a:r>
            <a:r>
              <a:rPr lang="en-US" sz="800" dirty="0">
                <a:latin typeface="Arial (body)"/>
              </a:rPr>
              <a:t>n = 1,580  </a:t>
            </a:r>
            <a:r>
              <a:rPr lang="en-US" sz="800" baseline="30000" dirty="0">
                <a:latin typeface="Arial (body)"/>
              </a:rPr>
              <a:t>2</a:t>
            </a:r>
            <a:r>
              <a:rPr lang="en-US" sz="800" dirty="0">
                <a:latin typeface="Arial (body)"/>
              </a:rPr>
              <a:t>n = 401</a:t>
            </a:r>
          </a:p>
          <a:p>
            <a:pPr>
              <a:lnSpc>
                <a:spcPct val="114000"/>
              </a:lnSpc>
            </a:pPr>
            <a:r>
              <a:rPr lang="en-US" sz="800" dirty="0">
                <a:latin typeface="Arial (body)"/>
              </a:rPr>
              <a:t>2021 Ad Spend data courtesy of MAGNA Global | Sponsored by OAAA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A31B245-9664-D589-46FF-B863C9BB4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92526"/>
              </p:ext>
            </p:extLst>
          </p:nvPr>
        </p:nvGraphicFramePr>
        <p:xfrm>
          <a:off x="477838" y="2041721"/>
          <a:ext cx="11236323" cy="3645834"/>
        </p:xfrm>
        <a:graphic>
          <a:graphicData uri="http://schemas.openxmlformats.org/drawingml/2006/table">
            <a:tbl>
              <a:tblPr/>
              <a:tblGrid>
                <a:gridCol w="1145833">
                  <a:extLst>
                    <a:ext uri="{9D8B030D-6E8A-4147-A177-3AD203B41FA5}">
                      <a16:colId xmlns:a16="http://schemas.microsoft.com/office/drawing/2014/main" val="4122029395"/>
                    </a:ext>
                  </a:extLst>
                </a:gridCol>
                <a:gridCol w="1002083">
                  <a:extLst>
                    <a:ext uri="{9D8B030D-6E8A-4147-A177-3AD203B41FA5}">
                      <a16:colId xmlns:a16="http://schemas.microsoft.com/office/drawing/2014/main" val="2438024960"/>
                    </a:ext>
                  </a:extLst>
                </a:gridCol>
                <a:gridCol w="952995">
                  <a:extLst>
                    <a:ext uri="{9D8B030D-6E8A-4147-A177-3AD203B41FA5}">
                      <a16:colId xmlns:a16="http://schemas.microsoft.com/office/drawing/2014/main" val="2404427517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2353355625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4141364736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3845852331"/>
                    </a:ext>
                  </a:extLst>
                </a:gridCol>
                <a:gridCol w="190972">
                  <a:extLst>
                    <a:ext uri="{9D8B030D-6E8A-4147-A177-3AD203B41FA5}">
                      <a16:colId xmlns:a16="http://schemas.microsoft.com/office/drawing/2014/main" val="3804425917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1635727045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1178873783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599632124"/>
                    </a:ext>
                  </a:extLst>
                </a:gridCol>
                <a:gridCol w="190972">
                  <a:extLst>
                    <a:ext uri="{9D8B030D-6E8A-4147-A177-3AD203B41FA5}">
                      <a16:colId xmlns:a16="http://schemas.microsoft.com/office/drawing/2014/main" val="244208745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2077414707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2832044836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2184023495"/>
                    </a:ext>
                  </a:extLst>
                </a:gridCol>
                <a:gridCol w="190972">
                  <a:extLst>
                    <a:ext uri="{9D8B030D-6E8A-4147-A177-3AD203B41FA5}">
                      <a16:colId xmlns:a16="http://schemas.microsoft.com/office/drawing/2014/main" val="859874566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2995841937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4264799238"/>
                    </a:ext>
                  </a:extLst>
                </a:gridCol>
                <a:gridCol w="630208">
                  <a:extLst>
                    <a:ext uri="{9D8B030D-6E8A-4147-A177-3AD203B41FA5}">
                      <a16:colId xmlns:a16="http://schemas.microsoft.com/office/drawing/2014/main" val="348140043"/>
                    </a:ext>
                  </a:extLst>
                </a:gridCol>
              </a:tblGrid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Ad Spend (millions)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 engine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 social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2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 video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social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49690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Dollars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867748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television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57,865.63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33.0%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622446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10,983.02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490830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7,744.89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543735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ooh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7,353.84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316457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banner ads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31,292.00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548255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ads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63,875.00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35.7%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30.7%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27.9%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414341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179,114.38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73.9%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532598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606796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Ad Spend (millions)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video</a:t>
                      </a:r>
                    </a:p>
                  </a:txBody>
                  <a:tcPr marL="7160" marR="7160" marT="71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Download app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Website visit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Purchased online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2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09081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Dollars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796578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television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57,865.63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32.5%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23.8%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220470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10,983.02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5435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7,744.89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426571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ooh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7,353.84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662986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banner ads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31,292.00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251427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ads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63,875.00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35.7%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304321"/>
                  </a:ext>
                </a:extLst>
              </a:tr>
              <a:tr h="191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179,114.38 </a:t>
                      </a: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67.6%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140.4%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160" marR="7160" marT="716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60" marR="7160" marT="71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052261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7042704C-0EC7-7DFD-ED9E-5469EF7DBEB2}"/>
              </a:ext>
            </a:extLst>
          </p:cNvPr>
          <p:cNvGrpSpPr/>
          <p:nvPr/>
        </p:nvGrpSpPr>
        <p:grpSpPr>
          <a:xfrm>
            <a:off x="5628687" y="318668"/>
            <a:ext cx="4837667" cy="1335276"/>
            <a:chOff x="4903314" y="242650"/>
            <a:chExt cx="4837667" cy="13352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2F934E-2B70-C591-DFB5-AF4285066229}"/>
                </a:ext>
              </a:extLst>
            </p:cNvPr>
            <p:cNvSpPr txBox="1"/>
            <p:nvPr/>
          </p:nvSpPr>
          <p:spPr>
            <a:xfrm>
              <a:off x="4903314" y="242650"/>
              <a:ext cx="3188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 (body)"/>
                </a:rPr>
                <a:t>Interpreting Survey Results: </a:t>
              </a:r>
            </a:p>
            <a:p>
              <a:endParaRPr lang="en-US" sz="1400" b="1" dirty="0">
                <a:latin typeface="Arial (body)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442056-75C4-87F4-F593-071BD5A53233}"/>
                </a:ext>
              </a:extLst>
            </p:cNvPr>
            <p:cNvSpPr txBox="1"/>
            <p:nvPr/>
          </p:nvSpPr>
          <p:spPr>
            <a:xfrm>
              <a:off x="4903314" y="584128"/>
              <a:ext cx="4837667" cy="993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en-US" sz="1200" dirty="0">
                  <a:latin typeface="Arial (body)"/>
                </a:rPr>
                <a:t>45.2% of US adults used a search engine to look for information after seeing a television ad in the past six months.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en-US" sz="1200" dirty="0">
                  <a:latin typeface="Arial (body)"/>
                </a:rPr>
                <a:t>Out of home advertising accounted for 21.7% of the gross search engine actions generated by the six ad platforms analyzed. 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24E9D5-0F6C-62E8-5045-39EA5C6A0089}"/>
              </a:ext>
            </a:extLst>
          </p:cNvPr>
          <p:cNvSpPr txBox="1">
            <a:spLocks/>
          </p:cNvSpPr>
          <p:nvPr/>
        </p:nvSpPr>
        <p:spPr>
          <a:xfrm>
            <a:off x="455696" y="1010415"/>
            <a:ext cx="10858298" cy="3460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Libre Franklin" pitchFamily="2" charset="77"/>
              </a:rPr>
              <a:t>Advertising,</a:t>
            </a:r>
            <a:r>
              <a:rPr lang="en-US" dirty="0">
                <a:latin typeface="Libre Franklin" pitchFamily="2" charset="77"/>
              </a:rPr>
              <a:t> </a:t>
            </a:r>
            <a:r>
              <a:rPr lang="en-US" dirty="0">
                <a:solidFill>
                  <a:schemeClr val="tx2"/>
                </a:solidFill>
                <a:latin typeface="Libre Franklin" pitchFamily="2" charset="77"/>
              </a:rPr>
              <a:t>Action,</a:t>
            </a:r>
            <a:r>
              <a:rPr lang="en-US" dirty="0">
                <a:latin typeface="Libre Franklin" pitchFamily="2" charset="77"/>
              </a:rPr>
              <a:t> and Ad Spend</a:t>
            </a:r>
          </a:p>
        </p:txBody>
      </p:sp>
    </p:spTree>
    <p:extLst>
      <p:ext uri="{BB962C8B-B14F-4D97-AF65-F5344CB8AC3E}">
        <p14:creationId xmlns:p14="http://schemas.microsoft.com/office/powerpoint/2010/main" val="423461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C2ED7-D0FE-F44B-8E85-D0D00989E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1" y="5224720"/>
            <a:ext cx="5987119" cy="400110"/>
          </a:xfrm>
        </p:spPr>
        <p:txBody>
          <a:bodyPr/>
          <a:lstStyle/>
          <a:p>
            <a:r>
              <a:rPr lang="en-US" dirty="0">
                <a:latin typeface="Libre Franklin SemiBold" pitchFamily="2" charset="77"/>
              </a:rPr>
              <a:t>Contact us for more insights…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60787-BCB9-B01B-CDCE-30F5EEE784CE}"/>
              </a:ext>
            </a:extLst>
          </p:cNvPr>
          <p:cNvSpPr txBox="1"/>
          <p:nvPr/>
        </p:nvSpPr>
        <p:spPr>
          <a:xfrm>
            <a:off x="797668" y="6252530"/>
            <a:ext cx="109775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“Consumer Insights: OOH and Online Activation” was sponsored by The Foundation for Outdoor Advertising Research and Education (FOARE), a 501 (c) (3) not for profit, charitable organization. </a:t>
            </a:r>
            <a:endParaRPr lang="en-US" sz="1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3A59E-FDB3-BABD-77D9-909F139CCFA8}"/>
              </a:ext>
            </a:extLst>
          </p:cNvPr>
          <p:cNvSpPr/>
          <p:nvPr/>
        </p:nvSpPr>
        <p:spPr>
          <a:xfrm>
            <a:off x="8848165" y="4788925"/>
            <a:ext cx="3343835" cy="1208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4A92B-510D-E69D-A41B-536D4C96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425314" y="3671625"/>
            <a:ext cx="3969018" cy="310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42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Libre Franklin Medium" pitchFamily="2" charset="77"/>
              </a:rPr>
              <a:t>Research Purpose &amp;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1C2DCA-E5C3-C6F5-62FE-64ABA6E57901}"/>
              </a:ext>
            </a:extLst>
          </p:cNvPr>
          <p:cNvSpPr txBox="1">
            <a:spLocks/>
          </p:cNvSpPr>
          <p:nvPr/>
        </p:nvSpPr>
        <p:spPr>
          <a:xfrm>
            <a:off x="455696" y="1427162"/>
            <a:ext cx="10858298" cy="3460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Libre Franklin" pitchFamily="2" charset="77"/>
              </a:rPr>
              <a:t>Examining the Link Between Advertising, Online Activation, and Ad Spend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564C5-D62E-E605-48B1-F16CFF9DB94B}"/>
              </a:ext>
            </a:extLst>
          </p:cNvPr>
          <p:cNvSpPr/>
          <p:nvPr/>
        </p:nvSpPr>
        <p:spPr>
          <a:xfrm>
            <a:off x="455696" y="2011672"/>
            <a:ext cx="6946589" cy="408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1,580 U.S. consumers participated in a </a:t>
            </a:r>
            <a:r>
              <a:rPr lang="en-US" sz="1400" dirty="0" err="1">
                <a:latin typeface="Libre Franklin" pitchFamily="2" charset="77"/>
              </a:rPr>
              <a:t>Comscore</a:t>
            </a:r>
            <a:r>
              <a:rPr lang="en-US" sz="1400" dirty="0">
                <a:latin typeface="Libre Franklin" pitchFamily="2" charset="77"/>
              </a:rPr>
              <a:t> survey focusing on actions they recall taking as a result of seeing or hearing advertisements on various media platforms.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The </a:t>
            </a:r>
            <a:r>
              <a:rPr lang="en-US" sz="1400" b="1" dirty="0">
                <a:solidFill>
                  <a:schemeClr val="tx2"/>
                </a:solidFill>
                <a:latin typeface="Libre Franklin" pitchFamily="2" charset="77"/>
              </a:rPr>
              <a:t>actions</a:t>
            </a:r>
            <a:r>
              <a:rPr lang="en-US" sz="1400" dirty="0">
                <a:latin typeface="Libre Franklin" pitchFamily="2" charset="77"/>
              </a:rPr>
              <a:t> included online search, posting about a brand, app downloads and purchases. The </a:t>
            </a:r>
            <a:r>
              <a:rPr lang="en-US" sz="1400" b="1" dirty="0">
                <a:solidFill>
                  <a:schemeClr val="accent2"/>
                </a:solidFill>
                <a:latin typeface="Libre Franklin" pitchFamily="2" charset="77"/>
              </a:rPr>
              <a:t>advertising platforms</a:t>
            </a:r>
            <a:r>
              <a:rPr lang="en-US" sz="1400" b="1" dirty="0">
                <a:latin typeface="Libre Franklin" pitchFamily="2" charset="77"/>
              </a:rPr>
              <a:t> </a:t>
            </a:r>
            <a:r>
              <a:rPr lang="en-US" sz="1400" dirty="0">
                <a:latin typeface="Libre Franklin" pitchFamily="2" charset="77"/>
              </a:rPr>
              <a:t>included out of home media, television, radio, print, banner ads, and video ads.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Share of actions associated with each medium was then compared to its share of ad spend.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This report is an exploration of relative media value through the eye of the consumer.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The study was fielded online between March 3 and 31, 2022, among a representative sample of U.S. residents aged 16-64.  Ad spend data were supplied by MAGNA.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1F83B-A867-D84A-F5B5-EC7B2C2D680D}"/>
              </a:ext>
            </a:extLst>
          </p:cNvPr>
          <p:cNvSpPr txBox="1"/>
          <p:nvPr/>
        </p:nvSpPr>
        <p:spPr>
          <a:xfrm>
            <a:off x="6770451" y="5892606"/>
            <a:ext cx="5500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“Consumer Insights: OOH and Online Activation” was sponsored by The Foundation for Outdoor Advertising Research and Education (FOARE), a 501 (c) (3) not for profit, charitable organization. </a:t>
            </a:r>
            <a:endParaRPr lang="en-US" sz="1000" dirty="0">
              <a:latin typeface="Franklin Gothic Book" panose="020B05030201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7E53D-25DE-D978-2EEC-22C5C3822C30}"/>
              </a:ext>
            </a:extLst>
          </p:cNvPr>
          <p:cNvGrpSpPr/>
          <p:nvPr/>
        </p:nvGrpSpPr>
        <p:grpSpPr>
          <a:xfrm>
            <a:off x="7830765" y="1859939"/>
            <a:ext cx="3959491" cy="3819521"/>
            <a:chOff x="8519986" y="1928135"/>
            <a:chExt cx="3272307" cy="315662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DED56C7-30FA-DE25-4104-7FFF55054373}"/>
                </a:ext>
              </a:extLst>
            </p:cNvPr>
            <p:cNvSpPr/>
            <p:nvPr/>
          </p:nvSpPr>
          <p:spPr>
            <a:xfrm>
              <a:off x="8658611" y="1987143"/>
              <a:ext cx="3097621" cy="3097621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96000">
                    <a:schemeClr val="accent2"/>
                  </a:gs>
                  <a:gs pos="0">
                    <a:schemeClr val="tx2"/>
                  </a:gs>
                </a:gsLst>
                <a:lin ang="0" scaled="1"/>
                <a:tileRect/>
              </a:gra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8D34B2-B090-0E27-2458-89FDC627EE13}"/>
                </a:ext>
              </a:extLst>
            </p:cNvPr>
            <p:cNvSpPr/>
            <p:nvPr/>
          </p:nvSpPr>
          <p:spPr>
            <a:xfrm>
              <a:off x="8704051" y="1928135"/>
              <a:ext cx="2925040" cy="603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pic>
          <p:nvPicPr>
            <p:cNvPr id="9" name="Picture 8" descr="A picture containing person, person, holding, standing&#10;&#10;Description automatically generated">
              <a:extLst>
                <a:ext uri="{FF2B5EF4-FFF2-40B4-BE49-F238E27FC236}">
                  <a16:creationId xmlns:a16="http://schemas.microsoft.com/office/drawing/2014/main" id="{A63D7B0A-C4C9-A285-19CD-6B4A1237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7"/>
            <a:stretch/>
          </p:blipFill>
          <p:spPr>
            <a:xfrm>
              <a:off x="8740627" y="2147374"/>
              <a:ext cx="2925040" cy="292504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29635AA-CCD4-A669-021F-3275C62FC535}"/>
                </a:ext>
              </a:extLst>
            </p:cNvPr>
            <p:cNvGrpSpPr/>
            <p:nvPr/>
          </p:nvGrpSpPr>
          <p:grpSpPr>
            <a:xfrm>
              <a:off x="10805086" y="2314632"/>
              <a:ext cx="987207" cy="279550"/>
              <a:chOff x="11138631" y="2240646"/>
              <a:chExt cx="815873" cy="231032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6EFB596-F498-28B2-B0EE-4481D0DAB7C3}"/>
                  </a:ext>
                </a:extLst>
              </p:cNvPr>
              <p:cNvSpPr/>
              <p:nvPr/>
            </p:nvSpPr>
            <p:spPr>
              <a:xfrm>
                <a:off x="11166532" y="2240646"/>
                <a:ext cx="741703" cy="231032"/>
              </a:xfrm>
              <a:prstGeom prst="roundRect">
                <a:avLst>
                  <a:gd name="adj" fmla="val 10117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324034-F594-70FA-E715-4E07190C234E}"/>
                  </a:ext>
                </a:extLst>
              </p:cNvPr>
              <p:cNvSpPr txBox="1"/>
              <p:nvPr/>
            </p:nvSpPr>
            <p:spPr>
              <a:xfrm>
                <a:off x="11138631" y="2272218"/>
                <a:ext cx="815873" cy="168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chemeClr val="bg1"/>
                    </a:solidFill>
                    <a:latin typeface="Libre Franklin" pitchFamily="2" charset="77"/>
                  </a:defRPr>
                </a:lvl1pPr>
              </a:lstStyle>
              <a:p>
                <a:r>
                  <a:rPr lang="en-US" dirty="0"/>
                  <a:t>ACTION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50A133A-BFCF-5FA8-F695-62A6909A5C26}"/>
                </a:ext>
              </a:extLst>
            </p:cNvPr>
            <p:cNvGrpSpPr/>
            <p:nvPr/>
          </p:nvGrpSpPr>
          <p:grpSpPr>
            <a:xfrm>
              <a:off x="8519986" y="2314623"/>
              <a:ext cx="1064060" cy="279549"/>
              <a:chOff x="9250121" y="2240646"/>
              <a:chExt cx="879388" cy="231032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F4B53EFF-D8A1-24CE-189D-4AAA9E8480FC}"/>
                  </a:ext>
                </a:extLst>
              </p:cNvPr>
              <p:cNvSpPr/>
              <p:nvPr/>
            </p:nvSpPr>
            <p:spPr>
              <a:xfrm>
                <a:off x="9313636" y="2240646"/>
                <a:ext cx="741703" cy="231032"/>
              </a:xfrm>
              <a:prstGeom prst="roundRect">
                <a:avLst>
                  <a:gd name="adj" fmla="val 10117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6990B5-963F-DCE5-CA17-2EB1E6CD1C3F}"/>
                  </a:ext>
                </a:extLst>
              </p:cNvPr>
              <p:cNvSpPr txBox="1"/>
              <p:nvPr/>
            </p:nvSpPr>
            <p:spPr>
              <a:xfrm>
                <a:off x="9250121" y="2272218"/>
                <a:ext cx="879388" cy="168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Libre Franklin" pitchFamily="2" charset="77"/>
                  </a:rPr>
                  <a:t>ADVERTISING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214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922C87-B69C-024E-2FD5-E1BC5861FD68}"/>
              </a:ext>
            </a:extLst>
          </p:cNvPr>
          <p:cNvCxnSpPr/>
          <p:nvPr/>
        </p:nvCxnSpPr>
        <p:spPr>
          <a:xfrm>
            <a:off x="7504812" y="2517106"/>
            <a:ext cx="2921329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D68D763-0A77-97FD-5C22-8AF000D4B703}"/>
              </a:ext>
            </a:extLst>
          </p:cNvPr>
          <p:cNvSpPr/>
          <p:nvPr/>
        </p:nvSpPr>
        <p:spPr>
          <a:xfrm>
            <a:off x="0" y="3835021"/>
            <a:ext cx="12192000" cy="2511188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Survey Research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1C2DCA-E5C3-C6F5-62FE-64ABA6E57901}"/>
              </a:ext>
            </a:extLst>
          </p:cNvPr>
          <p:cNvSpPr txBox="1">
            <a:spLocks/>
          </p:cNvSpPr>
          <p:nvPr/>
        </p:nvSpPr>
        <p:spPr>
          <a:xfrm>
            <a:off x="455696" y="1427162"/>
            <a:ext cx="10858298" cy="3460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Libre Franklin" pitchFamily="2" charset="77"/>
              </a:rPr>
              <a:t>Advertising, Action, and Ad Spend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564C5-D62E-E605-48B1-F16CFF9DB94B}"/>
              </a:ext>
            </a:extLst>
          </p:cNvPr>
          <p:cNvSpPr/>
          <p:nvPr/>
        </p:nvSpPr>
        <p:spPr>
          <a:xfrm>
            <a:off x="455697" y="2062632"/>
            <a:ext cx="5030704" cy="129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dirty="0" err="1">
                <a:latin typeface="Libre Franklin" pitchFamily="2" charset="77"/>
              </a:rPr>
              <a:t>Comscore</a:t>
            </a:r>
            <a:r>
              <a:rPr lang="en-US" dirty="0">
                <a:latin typeface="Libre Franklin" pitchFamily="2" charset="77"/>
              </a:rPr>
              <a:t> asked U.S. residents aged 16-64 a series of questions focusing on their recall of online actions taken after experiencing an advertisement on various media platforms.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ED8E9-6D34-29B4-D881-0D1471C01408}"/>
              </a:ext>
            </a:extLst>
          </p:cNvPr>
          <p:cNvSpPr/>
          <p:nvPr/>
        </p:nvSpPr>
        <p:spPr>
          <a:xfrm>
            <a:off x="455697" y="4652572"/>
            <a:ext cx="6402304" cy="129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dirty="0">
                <a:latin typeface="Libre Franklin" pitchFamily="2" charset="77"/>
              </a:rPr>
              <a:t>In the past six months, have you used Google, Bing, Yahoo, </a:t>
            </a:r>
            <a:br>
              <a:rPr lang="en-US" dirty="0">
                <a:latin typeface="Libre Franklin" pitchFamily="2" charset="77"/>
              </a:rPr>
            </a:br>
            <a:r>
              <a:rPr lang="en-US" dirty="0">
                <a:latin typeface="Libre Franklin" pitchFamily="2" charset="77"/>
              </a:rPr>
              <a:t>Amazon or another </a:t>
            </a:r>
            <a:r>
              <a:rPr lang="en-US" b="1" dirty="0">
                <a:solidFill>
                  <a:schemeClr val="tx2"/>
                </a:solidFill>
                <a:latin typeface="Libre Franklin" pitchFamily="2" charset="77"/>
              </a:rPr>
              <a:t>internet search engine </a:t>
            </a:r>
            <a:r>
              <a:rPr lang="en-US" dirty="0">
                <a:latin typeface="Libre Franklin" pitchFamily="2" charset="77"/>
              </a:rPr>
              <a:t>to look up information after hearing or seeing something advertised in </a:t>
            </a:r>
            <a:r>
              <a:rPr lang="en-US" b="1" dirty="0">
                <a:solidFill>
                  <a:schemeClr val="accent2"/>
                </a:solidFill>
                <a:latin typeface="Libre Franklin" pitchFamily="2" charset="77"/>
              </a:rPr>
              <a:t>OOH? </a:t>
            </a:r>
            <a:r>
              <a:rPr lang="en-US" dirty="0">
                <a:latin typeface="Libre Franklin" pitchFamily="2" charset="77"/>
              </a:rPr>
              <a:t>On television? </a:t>
            </a:r>
            <a:endParaRPr lang="en-US" b="1" dirty="0">
              <a:solidFill>
                <a:schemeClr val="accent2"/>
              </a:solidFill>
              <a:latin typeface="Libre Franklin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CB34A8-EE65-97C4-1597-8409B2061497}"/>
              </a:ext>
            </a:extLst>
          </p:cNvPr>
          <p:cNvSpPr/>
          <p:nvPr/>
        </p:nvSpPr>
        <p:spPr>
          <a:xfrm>
            <a:off x="455696" y="4247333"/>
            <a:ext cx="7309880" cy="37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i="1" dirty="0">
                <a:latin typeface="Libre Franklin" pitchFamily="2" charset="77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84BDBF-8AD3-40B2-42F6-7B16B6F939CB}"/>
              </a:ext>
            </a:extLst>
          </p:cNvPr>
          <p:cNvSpPr/>
          <p:nvPr/>
        </p:nvSpPr>
        <p:spPr>
          <a:xfrm>
            <a:off x="10067846" y="1604097"/>
            <a:ext cx="1589907" cy="1284520"/>
          </a:xfrm>
          <a:prstGeom prst="roundRect">
            <a:avLst>
              <a:gd name="adj" fmla="val 1011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1175-A0C8-4609-7AC4-740A89DE1687}"/>
              </a:ext>
            </a:extLst>
          </p:cNvPr>
          <p:cNvSpPr txBox="1"/>
          <p:nvPr/>
        </p:nvSpPr>
        <p:spPr>
          <a:xfrm>
            <a:off x="10067846" y="1709334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ACTION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46F55D8-DCB0-128B-7F91-7AACCA876373}"/>
              </a:ext>
            </a:extLst>
          </p:cNvPr>
          <p:cNvSpPr/>
          <p:nvPr/>
        </p:nvSpPr>
        <p:spPr>
          <a:xfrm>
            <a:off x="6096000" y="1604097"/>
            <a:ext cx="1589907" cy="1284520"/>
          </a:xfrm>
          <a:prstGeom prst="roundRect">
            <a:avLst>
              <a:gd name="adj" fmla="val 1011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15967-6BFE-E15F-037A-7FCC4665DE8F}"/>
              </a:ext>
            </a:extLst>
          </p:cNvPr>
          <p:cNvSpPr txBox="1"/>
          <p:nvPr/>
        </p:nvSpPr>
        <p:spPr>
          <a:xfrm>
            <a:off x="6096000" y="1709334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ADVERTISING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37AD78-D7A6-9F18-F171-D5BE10654DAC}"/>
              </a:ext>
            </a:extLst>
          </p:cNvPr>
          <p:cNvSpPr/>
          <p:nvPr/>
        </p:nvSpPr>
        <p:spPr>
          <a:xfrm>
            <a:off x="6307821" y="2116513"/>
            <a:ext cx="1166263" cy="11662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5B177F-190C-D1AC-E66C-68C26EEE4FB5}"/>
              </a:ext>
            </a:extLst>
          </p:cNvPr>
          <p:cNvSpPr/>
          <p:nvPr/>
        </p:nvSpPr>
        <p:spPr>
          <a:xfrm>
            <a:off x="10279667" y="2116513"/>
            <a:ext cx="1166263" cy="11662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8" name="Picture 7" descr="A picture containing person, red, person&#10;&#10;Description automatically generated">
            <a:extLst>
              <a:ext uri="{FF2B5EF4-FFF2-40B4-BE49-F238E27FC236}">
                <a16:creationId xmlns:a16="http://schemas.microsoft.com/office/drawing/2014/main" id="{0728ED9A-B3EE-935A-4BC1-1EB72D867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3702" y="1163993"/>
            <a:ext cx="3684034" cy="521735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0224060-C535-59FB-8EF0-D0B0D7E3C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92779" y="2435167"/>
            <a:ext cx="540038" cy="5062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D03C06-1969-5A70-52B0-7A45D1259A19}"/>
              </a:ext>
            </a:extLst>
          </p:cNvPr>
          <p:cNvGrpSpPr/>
          <p:nvPr/>
        </p:nvGrpSpPr>
        <p:grpSpPr>
          <a:xfrm>
            <a:off x="6307821" y="1981224"/>
            <a:ext cx="1166263" cy="1237818"/>
            <a:chOff x="5409530" y="1357677"/>
            <a:chExt cx="3660232" cy="388480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E76C70C-2EC7-B5A0-74F7-BE414854C914}"/>
                </a:ext>
              </a:extLst>
            </p:cNvPr>
            <p:cNvSpPr/>
            <p:nvPr/>
          </p:nvSpPr>
          <p:spPr>
            <a:xfrm>
              <a:off x="5804034" y="2604880"/>
              <a:ext cx="2758773" cy="13176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1AA3F8-8393-B636-BF89-57524D34D8E1}"/>
                </a:ext>
              </a:extLst>
            </p:cNvPr>
            <p:cNvSpPr txBox="1"/>
            <p:nvPr/>
          </p:nvSpPr>
          <p:spPr>
            <a:xfrm>
              <a:off x="5800233" y="2744530"/>
              <a:ext cx="2758772" cy="10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ranklin Gothic Demi" panose="020B0603020102020204" pitchFamily="34" charset="0"/>
                </a:rPr>
                <a:t>OOH</a:t>
              </a:r>
            </a:p>
          </p:txBody>
        </p:sp>
        <p:pic>
          <p:nvPicPr>
            <p:cNvPr id="31" name="Picture 30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21511E02-560A-986C-F844-D85868D37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080" t="-40218" r="-8115" b="-4943"/>
            <a:stretch/>
          </p:blipFill>
          <p:spPr>
            <a:xfrm>
              <a:off x="5409530" y="1357677"/>
              <a:ext cx="3660232" cy="388480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61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Questions: </a:t>
            </a:r>
            <a:r>
              <a:rPr lang="en-US" dirty="0"/>
              <a:t>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B335F7B-39BE-5CA3-DD99-B27C05A65EC7}"/>
              </a:ext>
            </a:extLst>
          </p:cNvPr>
          <p:cNvSpPr txBox="1">
            <a:spLocks/>
          </p:cNvSpPr>
          <p:nvPr/>
        </p:nvSpPr>
        <p:spPr>
          <a:xfrm>
            <a:off x="455696" y="1427162"/>
            <a:ext cx="11335970" cy="52446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Libre Franklin" pitchFamily="2" charset="77"/>
              </a:rPr>
              <a:t>The survey explored 8 consumer online actions taken in the past six months: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A74D83-3E22-44ED-FA75-67947A3C27F6}"/>
              </a:ext>
            </a:extLst>
          </p:cNvPr>
          <p:cNvGrpSpPr/>
          <p:nvPr/>
        </p:nvGrpSpPr>
        <p:grpSpPr>
          <a:xfrm>
            <a:off x="3328410" y="2154984"/>
            <a:ext cx="2647882" cy="1746713"/>
            <a:chOff x="476318" y="2037887"/>
            <a:chExt cx="2647882" cy="1746713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46E2AA3-643E-6F58-7EC2-36D76816FF92}"/>
                </a:ext>
              </a:extLst>
            </p:cNvPr>
            <p:cNvSpPr/>
            <p:nvPr/>
          </p:nvSpPr>
          <p:spPr>
            <a:xfrm>
              <a:off x="877684" y="2037887"/>
              <a:ext cx="2246516" cy="1746713"/>
            </a:xfrm>
            <a:prstGeom prst="roundRect">
              <a:avLst>
                <a:gd name="adj" fmla="val 1011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1369099-4341-6C5D-7283-1B07F9C83209}"/>
                </a:ext>
              </a:extLst>
            </p:cNvPr>
            <p:cNvSpPr/>
            <p:nvPr/>
          </p:nvSpPr>
          <p:spPr>
            <a:xfrm>
              <a:off x="476318" y="2512956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1AAA531-A977-D37C-0D3C-A5E80D9729A8}"/>
              </a:ext>
            </a:extLst>
          </p:cNvPr>
          <p:cNvSpPr txBox="1"/>
          <p:nvPr/>
        </p:nvSpPr>
        <p:spPr>
          <a:xfrm>
            <a:off x="4198737" y="2274368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Search social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5F89D9-ABAC-28BD-9176-CE4DFE6D8CE7}"/>
              </a:ext>
            </a:extLst>
          </p:cNvPr>
          <p:cNvSpPr txBox="1"/>
          <p:nvPr/>
        </p:nvSpPr>
        <p:spPr>
          <a:xfrm>
            <a:off x="4198737" y="2632574"/>
            <a:ext cx="171446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…searched for information on social media sites (Facebook, Twitter, Instagram, etc.) about something you saw or heard advertised…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6B1A47-7B1D-3EA7-7C9F-7F50C30B0101}"/>
              </a:ext>
            </a:extLst>
          </p:cNvPr>
          <p:cNvGrpSpPr/>
          <p:nvPr/>
        </p:nvGrpSpPr>
        <p:grpSpPr>
          <a:xfrm>
            <a:off x="6215707" y="2154984"/>
            <a:ext cx="2647882" cy="1746713"/>
            <a:chOff x="476318" y="2037887"/>
            <a:chExt cx="2647882" cy="1746713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3C6D883A-ACA2-37AA-86CB-88C26D3C543C}"/>
                </a:ext>
              </a:extLst>
            </p:cNvPr>
            <p:cNvSpPr/>
            <p:nvPr/>
          </p:nvSpPr>
          <p:spPr>
            <a:xfrm>
              <a:off x="877684" y="2037887"/>
              <a:ext cx="2246516" cy="1746713"/>
            </a:xfrm>
            <a:prstGeom prst="roundRect">
              <a:avLst>
                <a:gd name="adj" fmla="val 1011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64EAA2-B3C8-3228-0425-710B5002B6AD}"/>
                </a:ext>
              </a:extLst>
            </p:cNvPr>
            <p:cNvSpPr/>
            <p:nvPr/>
          </p:nvSpPr>
          <p:spPr>
            <a:xfrm>
              <a:off x="476318" y="2512956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4BE513AB-6347-2EBB-38C4-BE52EA12D5E7}"/>
              </a:ext>
            </a:extLst>
          </p:cNvPr>
          <p:cNvSpPr txBox="1"/>
          <p:nvPr/>
        </p:nvSpPr>
        <p:spPr>
          <a:xfrm>
            <a:off x="7086034" y="2274368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Search video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F2E8AC-7829-7E99-CAF0-55B6C577ACDA}"/>
              </a:ext>
            </a:extLst>
          </p:cNvPr>
          <p:cNvSpPr txBox="1"/>
          <p:nvPr/>
        </p:nvSpPr>
        <p:spPr>
          <a:xfrm>
            <a:off x="7086035" y="2632574"/>
            <a:ext cx="15899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…searched on video sites (YouTube, TikTok, etc.) about something you saw or heard advertised…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9FC791B-D83D-86F4-C584-0E62D17EB747}"/>
              </a:ext>
            </a:extLst>
          </p:cNvPr>
          <p:cNvGrpSpPr/>
          <p:nvPr/>
        </p:nvGrpSpPr>
        <p:grpSpPr>
          <a:xfrm>
            <a:off x="9103005" y="2154984"/>
            <a:ext cx="2647882" cy="1746713"/>
            <a:chOff x="476318" y="2037887"/>
            <a:chExt cx="2647882" cy="1746713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B52B8524-7145-17F5-FAA3-17A50188FBA9}"/>
                </a:ext>
              </a:extLst>
            </p:cNvPr>
            <p:cNvSpPr/>
            <p:nvPr/>
          </p:nvSpPr>
          <p:spPr>
            <a:xfrm>
              <a:off x="877684" y="2037887"/>
              <a:ext cx="2246516" cy="1746713"/>
            </a:xfrm>
            <a:prstGeom prst="roundRect">
              <a:avLst>
                <a:gd name="adj" fmla="val 1011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70BE4BB-E48A-A7B3-9F1C-3C876DF202B5}"/>
                </a:ext>
              </a:extLst>
            </p:cNvPr>
            <p:cNvSpPr/>
            <p:nvPr/>
          </p:nvSpPr>
          <p:spPr>
            <a:xfrm>
              <a:off x="476318" y="2512956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1BE45540-1F5F-C347-B444-1E8BA0EA9911}"/>
              </a:ext>
            </a:extLst>
          </p:cNvPr>
          <p:cNvSpPr txBox="1"/>
          <p:nvPr/>
        </p:nvSpPr>
        <p:spPr>
          <a:xfrm>
            <a:off x="9973332" y="2274368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Post social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B6CDCE-2CB0-042B-423B-94A4E0E027FF}"/>
              </a:ext>
            </a:extLst>
          </p:cNvPr>
          <p:cNvSpPr txBox="1"/>
          <p:nvPr/>
        </p:nvSpPr>
        <p:spPr>
          <a:xfrm>
            <a:off x="9973333" y="2632574"/>
            <a:ext cx="158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…posted on social media sites (Facebook, Twitter, Instagram, etc.) about something you saw or heard advertised…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3210852-3A56-8803-4370-F1BD6842FAA0}"/>
              </a:ext>
            </a:extLst>
          </p:cNvPr>
          <p:cNvSpPr/>
          <p:nvPr/>
        </p:nvSpPr>
        <p:spPr>
          <a:xfrm>
            <a:off x="842479" y="4277407"/>
            <a:ext cx="2246516" cy="1514806"/>
          </a:xfrm>
          <a:prstGeom prst="roundRect">
            <a:avLst>
              <a:gd name="adj" fmla="val 1011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17F73D-6962-0584-8B27-4CC2A35BF358}"/>
              </a:ext>
            </a:extLst>
          </p:cNvPr>
          <p:cNvSpPr txBox="1"/>
          <p:nvPr/>
        </p:nvSpPr>
        <p:spPr>
          <a:xfrm>
            <a:off x="1311440" y="4415079"/>
            <a:ext cx="180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Download App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4295B51-E1D9-9430-3700-BB9CF6BF68E6}"/>
              </a:ext>
            </a:extLst>
          </p:cNvPr>
          <p:cNvSpPr txBox="1"/>
          <p:nvPr/>
        </p:nvSpPr>
        <p:spPr>
          <a:xfrm>
            <a:off x="1311441" y="4790277"/>
            <a:ext cx="147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…downloaded an app related to something you saw or heard advertised…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C890317-A091-C93A-AD2F-01644F676CCB}"/>
              </a:ext>
            </a:extLst>
          </p:cNvPr>
          <p:cNvSpPr/>
          <p:nvPr/>
        </p:nvSpPr>
        <p:spPr>
          <a:xfrm>
            <a:off x="3729776" y="4277407"/>
            <a:ext cx="2246516" cy="1514806"/>
          </a:xfrm>
          <a:prstGeom prst="roundRect">
            <a:avLst>
              <a:gd name="adj" fmla="val 1011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4694497-B245-20BD-3EAA-449ADDEA9F8C}"/>
              </a:ext>
            </a:extLst>
          </p:cNvPr>
          <p:cNvSpPr txBox="1"/>
          <p:nvPr/>
        </p:nvSpPr>
        <p:spPr>
          <a:xfrm>
            <a:off x="4198737" y="4415079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Website visit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81B84BB-5CA5-5AE4-5AF2-1222ABF5E02D}"/>
              </a:ext>
            </a:extLst>
          </p:cNvPr>
          <p:cNvSpPr txBox="1"/>
          <p:nvPr/>
        </p:nvSpPr>
        <p:spPr>
          <a:xfrm>
            <a:off x="4198738" y="4790277"/>
            <a:ext cx="1714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…visited an advertiser’s website after you saw or heard an advertisement…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5F72C894-0DCF-D063-45C5-B4B428572914}"/>
              </a:ext>
            </a:extLst>
          </p:cNvPr>
          <p:cNvSpPr/>
          <p:nvPr/>
        </p:nvSpPr>
        <p:spPr>
          <a:xfrm>
            <a:off x="6617073" y="4277407"/>
            <a:ext cx="2246516" cy="1514806"/>
          </a:xfrm>
          <a:prstGeom prst="roundRect">
            <a:avLst>
              <a:gd name="adj" fmla="val 1011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FB8856-8723-12C2-D3DA-80FAA6932A2D}"/>
              </a:ext>
            </a:extLst>
          </p:cNvPr>
          <p:cNvSpPr txBox="1"/>
          <p:nvPr/>
        </p:nvSpPr>
        <p:spPr>
          <a:xfrm>
            <a:off x="7086035" y="4378503"/>
            <a:ext cx="147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Purchased online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3A7EF85-574F-535A-E8F8-3FF339C47943}"/>
              </a:ext>
            </a:extLst>
          </p:cNvPr>
          <p:cNvSpPr txBox="1"/>
          <p:nvPr/>
        </p:nvSpPr>
        <p:spPr>
          <a:xfrm>
            <a:off x="7086035" y="4960770"/>
            <a:ext cx="17144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…made an online purchase on advertiser’s website after you saw or heard an advertisement...</a:t>
            </a:r>
          </a:p>
          <a:p>
            <a:endParaRPr lang="en-US" sz="1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54F2E0B1-AA71-3DF0-C0ED-722221209AE5}"/>
              </a:ext>
            </a:extLst>
          </p:cNvPr>
          <p:cNvSpPr/>
          <p:nvPr/>
        </p:nvSpPr>
        <p:spPr>
          <a:xfrm>
            <a:off x="9504371" y="4277407"/>
            <a:ext cx="2246516" cy="1514806"/>
          </a:xfrm>
          <a:prstGeom prst="roundRect">
            <a:avLst>
              <a:gd name="adj" fmla="val 1011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7EE0A6C-2970-A60B-C900-6FE7DF713E09}"/>
              </a:ext>
            </a:extLst>
          </p:cNvPr>
          <p:cNvSpPr txBox="1"/>
          <p:nvPr/>
        </p:nvSpPr>
        <p:spPr>
          <a:xfrm>
            <a:off x="9973332" y="4415079"/>
            <a:ext cx="158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Post video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D1B578-6D8E-E2E9-0F27-CCBA92749883}"/>
              </a:ext>
            </a:extLst>
          </p:cNvPr>
          <p:cNvSpPr txBox="1"/>
          <p:nvPr/>
        </p:nvSpPr>
        <p:spPr>
          <a:xfrm>
            <a:off x="9973333" y="4790277"/>
            <a:ext cx="15899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…posted on video sites (YouTube, TikTok, etc.)  about something you saw or heard advertised…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A544EF4-B134-8201-8569-D358DF0482EE}"/>
              </a:ext>
            </a:extLst>
          </p:cNvPr>
          <p:cNvGrpSpPr/>
          <p:nvPr/>
        </p:nvGrpSpPr>
        <p:grpSpPr>
          <a:xfrm>
            <a:off x="446047" y="2154984"/>
            <a:ext cx="2647882" cy="1746713"/>
            <a:chOff x="476318" y="2037887"/>
            <a:chExt cx="2647882" cy="1746713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911D372B-D254-61C8-B4E6-1C97E7F2735C}"/>
                </a:ext>
              </a:extLst>
            </p:cNvPr>
            <p:cNvSpPr/>
            <p:nvPr/>
          </p:nvSpPr>
          <p:spPr>
            <a:xfrm>
              <a:off x="877684" y="2037887"/>
              <a:ext cx="2246516" cy="1746713"/>
            </a:xfrm>
            <a:prstGeom prst="roundRect">
              <a:avLst>
                <a:gd name="adj" fmla="val 1011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66CB309-F30F-7950-B80B-FF2B0E5C098F}"/>
                </a:ext>
              </a:extLst>
            </p:cNvPr>
            <p:cNvSpPr/>
            <p:nvPr/>
          </p:nvSpPr>
          <p:spPr>
            <a:xfrm>
              <a:off x="476318" y="2512956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60C1456A-E05B-F6C7-7EFF-74A5742C5B1E}"/>
              </a:ext>
            </a:extLst>
          </p:cNvPr>
          <p:cNvSpPr txBox="1"/>
          <p:nvPr/>
        </p:nvSpPr>
        <p:spPr>
          <a:xfrm>
            <a:off x="1311440" y="2274368"/>
            <a:ext cx="158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" pitchFamily="2" charset="77"/>
              </a:rPr>
              <a:t>Search engine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99AF275-5B98-5684-3EFE-FED0E9CF014B}"/>
              </a:ext>
            </a:extLst>
          </p:cNvPr>
          <p:cNvSpPr txBox="1"/>
          <p:nvPr/>
        </p:nvSpPr>
        <p:spPr>
          <a:xfrm>
            <a:off x="1316375" y="2632574"/>
            <a:ext cx="15849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Libre Franklin" pitchFamily="2" charset="77"/>
              </a:rPr>
              <a:t>…used Google, Bing, Yahoo, Amazon or another internet search engine to look up information after hearing or seeing something advertised…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A602A5-9E9E-8AB4-43D6-CD2D10DBF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2986" y="2853985"/>
            <a:ext cx="368854" cy="345801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FC576FA8-34C0-78F9-B047-6F60FD656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32774" y="2836695"/>
            <a:ext cx="380381" cy="380381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5A57FD8-2306-0E96-96F2-1F4E763CD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29554" y="2836695"/>
            <a:ext cx="380381" cy="38038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8D4035E-5AB3-7B07-84F7-E83D32AD8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32551" y="2836695"/>
            <a:ext cx="380381" cy="3803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71CD40-C2F0-01B7-56CB-253C72995C74}"/>
              </a:ext>
            </a:extLst>
          </p:cNvPr>
          <p:cNvGrpSpPr/>
          <p:nvPr/>
        </p:nvGrpSpPr>
        <p:grpSpPr>
          <a:xfrm>
            <a:off x="9103005" y="4634264"/>
            <a:ext cx="796574" cy="796574"/>
            <a:chOff x="9103005" y="4536334"/>
            <a:chExt cx="796574" cy="796574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E2269CE-0C3C-8AD4-6EDE-2B77C590B992}"/>
                </a:ext>
              </a:extLst>
            </p:cNvPr>
            <p:cNvSpPr/>
            <p:nvPr/>
          </p:nvSpPr>
          <p:spPr>
            <a:xfrm>
              <a:off x="9103005" y="4536334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CBAA710C-8C9C-BC97-1BF5-9837BF514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313532" y="4792144"/>
              <a:ext cx="418419" cy="28019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616AA2-27EF-5F55-0E07-BD5E45EF026E}"/>
              </a:ext>
            </a:extLst>
          </p:cNvPr>
          <p:cNvGrpSpPr/>
          <p:nvPr/>
        </p:nvGrpSpPr>
        <p:grpSpPr>
          <a:xfrm>
            <a:off x="6215707" y="4634264"/>
            <a:ext cx="796574" cy="796574"/>
            <a:chOff x="6215707" y="4536334"/>
            <a:chExt cx="796574" cy="796574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EA6630B-A56F-E3D0-CA7E-680648EC77FC}"/>
                </a:ext>
              </a:extLst>
            </p:cNvPr>
            <p:cNvSpPr/>
            <p:nvPr/>
          </p:nvSpPr>
          <p:spPr>
            <a:xfrm>
              <a:off x="6215707" y="4536334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352AD0A3-C7D8-0A01-1926-C7E7533F4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445253" y="4749542"/>
              <a:ext cx="372934" cy="3729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BAA6D7-25FF-10FE-9C9A-EE68C87BF846}"/>
              </a:ext>
            </a:extLst>
          </p:cNvPr>
          <p:cNvGrpSpPr/>
          <p:nvPr/>
        </p:nvGrpSpPr>
        <p:grpSpPr>
          <a:xfrm>
            <a:off x="3328410" y="4634264"/>
            <a:ext cx="796574" cy="796574"/>
            <a:chOff x="3328410" y="4536334"/>
            <a:chExt cx="796574" cy="79657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659DAF7-6E47-0DA3-DE1F-B9F14471D0A5}"/>
                </a:ext>
              </a:extLst>
            </p:cNvPr>
            <p:cNvSpPr/>
            <p:nvPr/>
          </p:nvSpPr>
          <p:spPr>
            <a:xfrm>
              <a:off x="3328410" y="4536334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DED081A-1423-E380-8DC7-6E507F1B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535683" y="4757780"/>
              <a:ext cx="374561" cy="35115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B6F01-59DF-9470-6D81-38852B139264}"/>
              </a:ext>
            </a:extLst>
          </p:cNvPr>
          <p:cNvGrpSpPr/>
          <p:nvPr/>
        </p:nvGrpSpPr>
        <p:grpSpPr>
          <a:xfrm>
            <a:off x="441113" y="4634264"/>
            <a:ext cx="796574" cy="796574"/>
            <a:chOff x="441113" y="4536334"/>
            <a:chExt cx="796574" cy="79657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5A1DFF1-9E49-E035-DF21-524A35FB8BA9}"/>
                </a:ext>
              </a:extLst>
            </p:cNvPr>
            <p:cNvSpPr/>
            <p:nvPr/>
          </p:nvSpPr>
          <p:spPr>
            <a:xfrm>
              <a:off x="441113" y="4536334"/>
              <a:ext cx="796574" cy="79657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D665C096-B8C0-D052-6805-3CC87ACD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709865" y="4724860"/>
              <a:ext cx="275097" cy="38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61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BE8B83AB-BDF3-CA11-FAC6-332F3A852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2563"/>
            <a:ext cx="2002536" cy="104073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0AFDC2F-8297-B901-8B23-7888669CF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33293"/>
            <a:ext cx="2002536" cy="104073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D20F695-9865-E3C3-AA1D-1B485A581D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536" y="2092563"/>
            <a:ext cx="2002536" cy="104073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1296FF7-BDEE-120A-6966-0E365BD7CE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536" y="3133293"/>
            <a:ext cx="2002536" cy="1040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Questions: </a:t>
            </a:r>
            <a:r>
              <a:rPr lang="en-US" dirty="0">
                <a:solidFill>
                  <a:schemeClr val="accent2"/>
                </a:solidFill>
              </a:rPr>
              <a:t>Advertising Platforms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DB03318-E581-6C69-23A6-CF92EA819576}"/>
              </a:ext>
            </a:extLst>
          </p:cNvPr>
          <p:cNvSpPr txBox="1">
            <a:spLocks/>
          </p:cNvSpPr>
          <p:nvPr/>
        </p:nvSpPr>
        <p:spPr>
          <a:xfrm>
            <a:off x="455696" y="1427162"/>
            <a:ext cx="11335970" cy="52446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365760" indent="-179388" algn="l" defTabSz="457200" rtl="0" eaLnBrk="1" latinLnBrk="0" hangingPunct="1">
              <a:spcBef>
                <a:spcPts val="600"/>
              </a:spcBef>
              <a:buClr>
                <a:srgbClr val="E1261C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548640" indent="-182880" algn="l" defTabSz="457200" rtl="0" eaLnBrk="1" latinLnBrk="0" hangingPunct="1">
              <a:spcBef>
                <a:spcPts val="400"/>
              </a:spcBef>
              <a:buClr>
                <a:srgbClr val="E1261C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73152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914400" indent="-182880" algn="l" defTabSz="457200" rtl="0" eaLnBrk="1" latinLnBrk="0" hangingPunct="1">
              <a:spcBef>
                <a:spcPts val="300"/>
              </a:spcBef>
              <a:buClr>
                <a:srgbClr val="E1261C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accent2"/>
                </a:solidFill>
                <a:latin typeface="Libre Franklin" pitchFamily="2" charset="77"/>
              </a:rPr>
              <a:t>These actions were associated with six advertising platforms:</a:t>
            </a:r>
          </a:p>
          <a:p>
            <a:pPr marL="0" indent="0">
              <a:buNone/>
            </a:pPr>
            <a:endParaRPr lang="en-US" sz="2200" dirty="0">
              <a:solidFill>
                <a:schemeClr val="accent2"/>
              </a:solidFill>
              <a:latin typeface="Libre Franklin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090A4-8649-D017-11A7-AEC27A5CE8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3464" y="2093347"/>
            <a:ext cx="4005072" cy="20814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87B514-9569-FA5D-413F-C59FB13774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3464" y="4281854"/>
            <a:ext cx="4005072" cy="20814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01F9E3-3AE8-8BDF-289B-81EF4DCAAC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1854"/>
            <a:ext cx="4005072" cy="20814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9EF0B45-5D3F-7B70-739A-142B0E1457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928" y="2092563"/>
            <a:ext cx="4005072" cy="20814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2C47D6-F47D-1EA4-6640-648225DF2AEF}"/>
              </a:ext>
            </a:extLst>
          </p:cNvPr>
          <p:cNvSpPr/>
          <p:nvPr/>
        </p:nvSpPr>
        <p:spPr>
          <a:xfrm>
            <a:off x="4093464" y="2093347"/>
            <a:ext cx="4005072" cy="2081460"/>
          </a:xfrm>
          <a:prstGeom prst="rect">
            <a:avLst/>
          </a:prstGeom>
          <a:solidFill>
            <a:schemeClr val="accent2"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C59C4-FC12-B96D-8F83-59A20E25240F}"/>
              </a:ext>
            </a:extLst>
          </p:cNvPr>
          <p:cNvSpPr txBox="1"/>
          <p:nvPr/>
        </p:nvSpPr>
        <p:spPr>
          <a:xfrm>
            <a:off x="4093464" y="2734619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Television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803D26A-305B-0F5E-8130-87DB15E82B91}"/>
              </a:ext>
            </a:extLst>
          </p:cNvPr>
          <p:cNvSpPr/>
          <p:nvPr/>
        </p:nvSpPr>
        <p:spPr>
          <a:xfrm>
            <a:off x="4093464" y="4281854"/>
            <a:ext cx="4005072" cy="2081460"/>
          </a:xfrm>
          <a:prstGeom prst="rect">
            <a:avLst/>
          </a:prstGeom>
          <a:solidFill>
            <a:schemeClr val="tx1"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EE2F75-BB9F-2F9A-1F68-98E9AC6D7FC1}"/>
              </a:ext>
            </a:extLst>
          </p:cNvPr>
          <p:cNvSpPr txBox="1"/>
          <p:nvPr/>
        </p:nvSpPr>
        <p:spPr>
          <a:xfrm>
            <a:off x="4093464" y="4906371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Radio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7B8450E-1E25-5B73-8C05-634DCC575BA8}"/>
              </a:ext>
            </a:extLst>
          </p:cNvPr>
          <p:cNvSpPr/>
          <p:nvPr/>
        </p:nvSpPr>
        <p:spPr>
          <a:xfrm>
            <a:off x="0" y="2099738"/>
            <a:ext cx="4005072" cy="2081460"/>
          </a:xfrm>
          <a:prstGeom prst="rect">
            <a:avLst/>
          </a:prstGeom>
          <a:solidFill>
            <a:schemeClr val="accent3"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38719F-3E78-4F1C-520D-F7504C0428B7}"/>
              </a:ext>
            </a:extLst>
          </p:cNvPr>
          <p:cNvSpPr txBox="1"/>
          <p:nvPr/>
        </p:nvSpPr>
        <p:spPr>
          <a:xfrm>
            <a:off x="0" y="2565054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OOH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02EB772-1939-497F-B12C-C3BC834F9F2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928" y="4281854"/>
            <a:ext cx="4005072" cy="208146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3A0E905-8FFC-AB44-C9A5-56310A9E8748}"/>
              </a:ext>
            </a:extLst>
          </p:cNvPr>
          <p:cNvSpPr/>
          <p:nvPr/>
        </p:nvSpPr>
        <p:spPr>
          <a:xfrm>
            <a:off x="8186928" y="4281854"/>
            <a:ext cx="4005072" cy="2081460"/>
          </a:xfrm>
          <a:prstGeom prst="rect">
            <a:avLst/>
          </a:prstGeom>
          <a:solidFill>
            <a:schemeClr val="accent1"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3CEB23-FA64-C467-02E7-4BB831AA3B49}"/>
              </a:ext>
            </a:extLst>
          </p:cNvPr>
          <p:cNvSpPr txBox="1"/>
          <p:nvPr/>
        </p:nvSpPr>
        <p:spPr>
          <a:xfrm>
            <a:off x="8186928" y="4923126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Print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0467E2E-F73B-A48D-E675-9258ABCEE299}"/>
              </a:ext>
            </a:extLst>
          </p:cNvPr>
          <p:cNvSpPr/>
          <p:nvPr/>
        </p:nvSpPr>
        <p:spPr>
          <a:xfrm>
            <a:off x="0" y="4281854"/>
            <a:ext cx="4005072" cy="2081460"/>
          </a:xfrm>
          <a:prstGeom prst="rect">
            <a:avLst/>
          </a:prstGeom>
          <a:solidFill>
            <a:schemeClr val="accent4">
              <a:lumMod val="60000"/>
              <a:lumOff val="40000"/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FCBB06-892F-75FB-356F-E810BD7CA4EC}"/>
              </a:ext>
            </a:extLst>
          </p:cNvPr>
          <p:cNvSpPr txBox="1"/>
          <p:nvPr/>
        </p:nvSpPr>
        <p:spPr>
          <a:xfrm>
            <a:off x="0" y="4906371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Display Ads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1F81B2C-5A6A-B0CE-ECD2-112F2880ABE8}"/>
              </a:ext>
            </a:extLst>
          </p:cNvPr>
          <p:cNvSpPr/>
          <p:nvPr/>
        </p:nvSpPr>
        <p:spPr>
          <a:xfrm>
            <a:off x="8186928" y="2092563"/>
            <a:ext cx="4005072" cy="2081460"/>
          </a:xfrm>
          <a:prstGeom prst="rect">
            <a:avLst/>
          </a:prstGeom>
          <a:solidFill>
            <a:schemeClr val="accent5">
              <a:alpha val="69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A268E9-3B47-4B97-9A5D-346D90198F1F}"/>
              </a:ext>
            </a:extLst>
          </p:cNvPr>
          <p:cNvSpPr txBox="1"/>
          <p:nvPr/>
        </p:nvSpPr>
        <p:spPr>
          <a:xfrm>
            <a:off x="8186928" y="2717080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ibre Franklin Medium" pitchFamily="2" charset="77"/>
              </a:rPr>
              <a:t>Video Ads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28FF16-CD96-8B97-0D77-7E8719469A4E}"/>
              </a:ext>
            </a:extLst>
          </p:cNvPr>
          <p:cNvSpPr txBox="1"/>
          <p:nvPr/>
        </p:nvSpPr>
        <p:spPr>
          <a:xfrm>
            <a:off x="772130" y="5368036"/>
            <a:ext cx="246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 banner/display ads on a computer or smartphone.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6E4FF86-2F82-7B98-F0C2-B32674F7D1B2}"/>
              </a:ext>
            </a:extLst>
          </p:cNvPr>
          <p:cNvSpPr txBox="1"/>
          <p:nvPr/>
        </p:nvSpPr>
        <p:spPr>
          <a:xfrm>
            <a:off x="4893275" y="5368036"/>
            <a:ext cx="246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…on radio.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E5F4592-F87B-4326-2E51-3724F66BB991}"/>
              </a:ext>
            </a:extLst>
          </p:cNvPr>
          <p:cNvSpPr txBox="1"/>
          <p:nvPr/>
        </p:nvSpPr>
        <p:spPr>
          <a:xfrm>
            <a:off x="8840116" y="3178745"/>
            <a:ext cx="26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 video ads on a streaming channel, computer or smartphone.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368F90-3ADA-1EB2-7653-8DCD5B774D1D}"/>
              </a:ext>
            </a:extLst>
          </p:cNvPr>
          <p:cNvSpPr txBox="1"/>
          <p:nvPr/>
        </p:nvSpPr>
        <p:spPr>
          <a:xfrm>
            <a:off x="472269" y="2995801"/>
            <a:ext cx="306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…on a billboard, bus stop, in a subway or airport, mall, gas station, sports stadium, or other outdoor advertising.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3986B88-243F-A726-916A-19F71F2E8F79}"/>
              </a:ext>
            </a:extLst>
          </p:cNvPr>
          <p:cNvSpPr txBox="1"/>
          <p:nvPr/>
        </p:nvSpPr>
        <p:spPr>
          <a:xfrm>
            <a:off x="8986739" y="5492622"/>
            <a:ext cx="246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…in a newspaper or magazine.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3A8584-30AE-4535-7029-51C2ACBF51C7}"/>
              </a:ext>
            </a:extLst>
          </p:cNvPr>
          <p:cNvSpPr txBox="1"/>
          <p:nvPr/>
        </p:nvSpPr>
        <p:spPr>
          <a:xfrm>
            <a:off x="4865594" y="3303331"/>
            <a:ext cx="246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  <a:cs typeface="Arial" panose="020B0604020202020204" pitchFamily="34" charset="0"/>
              </a:rPr>
              <a:t>…on television.</a:t>
            </a:r>
          </a:p>
        </p:txBody>
      </p:sp>
    </p:spTree>
    <p:extLst>
      <p:ext uri="{BB962C8B-B14F-4D97-AF65-F5344CB8AC3E}">
        <p14:creationId xmlns:p14="http://schemas.microsoft.com/office/powerpoint/2010/main" val="77383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13" y="365760"/>
            <a:ext cx="9605095" cy="40011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</a:t>
            </a:r>
            <a:r>
              <a:rPr lang="en-US" dirty="0"/>
              <a:t>Actions Taken After Noticing 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C3A5-CCEC-4AD3-B01D-FD983786B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F26836C3-9AD5-075B-2BF4-E16C5DB60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742058"/>
              </p:ext>
            </p:extLst>
          </p:nvPr>
        </p:nvGraphicFramePr>
        <p:xfrm>
          <a:off x="300783" y="1868421"/>
          <a:ext cx="11590435" cy="349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Rectangle 70">
            <a:extLst>
              <a:ext uri="{FF2B5EF4-FFF2-40B4-BE49-F238E27FC236}">
                <a16:creationId xmlns:a16="http://schemas.microsoft.com/office/drawing/2014/main" id="{660DCB12-4C63-6C25-BD50-C92350568F1D}"/>
              </a:ext>
            </a:extLst>
          </p:cNvPr>
          <p:cNvSpPr/>
          <p:nvPr/>
        </p:nvSpPr>
        <p:spPr>
          <a:xfrm rot="5400000">
            <a:off x="-1466873" y="3337542"/>
            <a:ext cx="3480366" cy="31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spc="6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PERCENTAGE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721055-7180-3FDC-80B4-45ACFCD3227C}"/>
              </a:ext>
            </a:extLst>
          </p:cNvPr>
          <p:cNvGrpSpPr/>
          <p:nvPr/>
        </p:nvGrpSpPr>
        <p:grpSpPr>
          <a:xfrm>
            <a:off x="0" y="5229296"/>
            <a:ext cx="12192000" cy="1132617"/>
            <a:chOff x="0" y="1168298"/>
            <a:chExt cx="12192000" cy="113261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934947-B801-C269-E678-528A36B62D34}"/>
                </a:ext>
              </a:extLst>
            </p:cNvPr>
            <p:cNvSpPr/>
            <p:nvPr/>
          </p:nvSpPr>
          <p:spPr>
            <a:xfrm>
              <a:off x="0" y="1168298"/>
              <a:ext cx="12192000" cy="113261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728BABE-E96B-51CC-C44C-A693C8A6BFD4}"/>
                </a:ext>
              </a:extLst>
            </p:cNvPr>
            <p:cNvSpPr/>
            <p:nvPr/>
          </p:nvSpPr>
          <p:spPr>
            <a:xfrm>
              <a:off x="902961" y="1404225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7A8DBC-34F0-49BC-C746-5D83A001FD96}"/>
                </a:ext>
              </a:extLst>
            </p:cNvPr>
            <p:cNvSpPr/>
            <p:nvPr/>
          </p:nvSpPr>
          <p:spPr>
            <a:xfrm>
              <a:off x="2328719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20457AC-6DC3-BE83-65B8-1A807300B9BD}"/>
                </a:ext>
              </a:extLst>
            </p:cNvPr>
            <p:cNvSpPr txBox="1"/>
            <p:nvPr/>
          </p:nvSpPr>
          <p:spPr>
            <a:xfrm>
              <a:off x="503535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Search engine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7616483-994D-A446-17E4-D7FD1F464C03}"/>
                </a:ext>
              </a:extLst>
            </p:cNvPr>
            <p:cNvSpPr txBox="1"/>
            <p:nvPr/>
          </p:nvSpPr>
          <p:spPr>
            <a:xfrm>
              <a:off x="1929292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Search social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DD86F0E-61EB-8337-EEE3-5C4FF5995277}"/>
                </a:ext>
              </a:extLst>
            </p:cNvPr>
            <p:cNvSpPr/>
            <p:nvPr/>
          </p:nvSpPr>
          <p:spPr>
            <a:xfrm>
              <a:off x="3742651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84FFC8-388B-2B26-F059-37B5BA05CA7C}"/>
                </a:ext>
              </a:extLst>
            </p:cNvPr>
            <p:cNvSpPr txBox="1"/>
            <p:nvPr/>
          </p:nvSpPr>
          <p:spPr>
            <a:xfrm>
              <a:off x="3343224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Search video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46D002B-F8A8-9937-AF2B-4B2522FFCE7E}"/>
                </a:ext>
              </a:extLst>
            </p:cNvPr>
            <p:cNvSpPr/>
            <p:nvPr/>
          </p:nvSpPr>
          <p:spPr>
            <a:xfrm>
              <a:off x="5156583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D0DE2B-844A-C1A2-4E6A-4721E1821DC2}"/>
                </a:ext>
              </a:extLst>
            </p:cNvPr>
            <p:cNvSpPr txBox="1"/>
            <p:nvPr/>
          </p:nvSpPr>
          <p:spPr>
            <a:xfrm>
              <a:off x="4757156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Post social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DF74945-5C05-6312-5689-ABD99A8DC4D1}"/>
                </a:ext>
              </a:extLst>
            </p:cNvPr>
            <p:cNvSpPr/>
            <p:nvPr/>
          </p:nvSpPr>
          <p:spPr>
            <a:xfrm>
              <a:off x="6570515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C78A23A-F5D4-D884-2B61-2C553F59D8C9}"/>
                </a:ext>
              </a:extLst>
            </p:cNvPr>
            <p:cNvSpPr txBox="1"/>
            <p:nvPr/>
          </p:nvSpPr>
          <p:spPr>
            <a:xfrm>
              <a:off x="6171088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Post video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2352042-121C-7962-910B-78728123EDC5}"/>
                </a:ext>
              </a:extLst>
            </p:cNvPr>
            <p:cNvSpPr/>
            <p:nvPr/>
          </p:nvSpPr>
          <p:spPr>
            <a:xfrm>
              <a:off x="7984447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85726A0-F89F-6093-E51F-CE52E91F2E08}"/>
                </a:ext>
              </a:extLst>
            </p:cNvPr>
            <p:cNvSpPr txBox="1"/>
            <p:nvPr/>
          </p:nvSpPr>
          <p:spPr>
            <a:xfrm>
              <a:off x="7585020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Download app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499D3C-410A-513E-0D06-1ECC0EFA3289}"/>
                </a:ext>
              </a:extLst>
            </p:cNvPr>
            <p:cNvSpPr/>
            <p:nvPr/>
          </p:nvSpPr>
          <p:spPr>
            <a:xfrm>
              <a:off x="9390697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392ECA0-D38F-D15F-92A1-831C8351D8B8}"/>
                </a:ext>
              </a:extLst>
            </p:cNvPr>
            <p:cNvSpPr txBox="1"/>
            <p:nvPr/>
          </p:nvSpPr>
          <p:spPr>
            <a:xfrm>
              <a:off x="8991270" y="1919113"/>
              <a:ext cx="12484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Website visit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D94DC4D-1844-56C2-E0AD-1C882B4688EF}"/>
                </a:ext>
              </a:extLst>
            </p:cNvPr>
            <p:cNvSpPr/>
            <p:nvPr/>
          </p:nvSpPr>
          <p:spPr>
            <a:xfrm>
              <a:off x="10916421" y="1391869"/>
              <a:ext cx="449645" cy="4496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B576D00-C68C-43B6-4DE1-F06F151C0DEA}"/>
                </a:ext>
              </a:extLst>
            </p:cNvPr>
            <p:cNvSpPr txBox="1"/>
            <p:nvPr/>
          </p:nvSpPr>
          <p:spPr>
            <a:xfrm>
              <a:off x="10451237" y="1919113"/>
              <a:ext cx="13878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Libre Franklin" pitchFamily="2" charset="77"/>
                </a:rPr>
                <a:t>Purchased online</a:t>
              </a: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DF43BA3-BCC3-113C-33DB-6DDE9453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19537" y="1523996"/>
              <a:ext cx="229029" cy="214715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D06A9F51-25FD-D0E0-E0BB-94B770072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437590" y="1506910"/>
              <a:ext cx="236186" cy="236186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A436A47-F346-D852-7B17-FCC75A7A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852772" y="1506910"/>
              <a:ext cx="236186" cy="236186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94EB326-E28E-D6E0-4040-C70C8CF3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283469" y="1489778"/>
              <a:ext cx="236186" cy="236186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A2327AB-0C27-E0B5-4CD2-51CD2698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678263" y="1538014"/>
              <a:ext cx="259805" cy="173977"/>
            </a:xfrm>
            <a:prstGeom prst="rect">
              <a:avLst/>
            </a:prstGeom>
          </p:spPr>
        </p:pic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D1948079-09EB-E124-E2E5-F568637F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11030162" y="1523996"/>
              <a:ext cx="231563" cy="231563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B8FCFE6D-D302-B19B-B4DB-D999B4BC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501630" y="1506910"/>
              <a:ext cx="232574" cy="21803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5C05390A-C0CE-E412-42E4-0F0664DF1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115322" y="1477969"/>
              <a:ext cx="187895" cy="2598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0A84BD-5A6A-64F0-960D-584786414681}"/>
              </a:ext>
            </a:extLst>
          </p:cNvPr>
          <p:cNvGrpSpPr/>
          <p:nvPr/>
        </p:nvGrpSpPr>
        <p:grpSpPr>
          <a:xfrm>
            <a:off x="1850343" y="1779789"/>
            <a:ext cx="8483599" cy="4582124"/>
            <a:chOff x="1843615" y="1168298"/>
            <a:chExt cx="8483599" cy="517932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94096B-8CE0-DBD9-63DA-4B9758904EE9}"/>
                </a:ext>
              </a:extLst>
            </p:cNvPr>
            <p:cNvCxnSpPr>
              <a:cxnSpLocks/>
            </p:cNvCxnSpPr>
            <p:nvPr/>
          </p:nvCxnSpPr>
          <p:spPr>
            <a:xfrm>
              <a:off x="1843615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B1467A2-FB4B-3B39-0ABB-B3CF9900E34C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48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54BACB4-E14D-E3CF-245F-097A26DC5008}"/>
                </a:ext>
              </a:extLst>
            </p:cNvPr>
            <p:cNvCxnSpPr>
              <a:cxnSpLocks/>
            </p:cNvCxnSpPr>
            <p:nvPr/>
          </p:nvCxnSpPr>
          <p:spPr>
            <a:xfrm>
              <a:off x="4671481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F465904-4383-D398-5EB2-FEE0AB6D7E39}"/>
                </a:ext>
              </a:extLst>
            </p:cNvPr>
            <p:cNvCxnSpPr>
              <a:cxnSpLocks/>
            </p:cNvCxnSpPr>
            <p:nvPr/>
          </p:nvCxnSpPr>
          <p:spPr>
            <a:xfrm>
              <a:off x="6085415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896FFF-2940-A15E-D231-32577DE672C5}"/>
                </a:ext>
              </a:extLst>
            </p:cNvPr>
            <p:cNvCxnSpPr>
              <a:cxnSpLocks/>
            </p:cNvCxnSpPr>
            <p:nvPr/>
          </p:nvCxnSpPr>
          <p:spPr>
            <a:xfrm>
              <a:off x="7499348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5CB689F-EEE7-B201-16D5-74276533CE16}"/>
                </a:ext>
              </a:extLst>
            </p:cNvPr>
            <p:cNvCxnSpPr>
              <a:cxnSpLocks/>
            </p:cNvCxnSpPr>
            <p:nvPr/>
          </p:nvCxnSpPr>
          <p:spPr>
            <a:xfrm>
              <a:off x="8913281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338D568-CD31-ECA2-501A-44AF72A307F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7214" y="1168298"/>
              <a:ext cx="0" cy="5179327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5342B59-F5D4-2968-1F4B-2FAE2AA0C74C}"/>
              </a:ext>
            </a:extLst>
          </p:cNvPr>
          <p:cNvSpPr/>
          <p:nvPr/>
        </p:nvSpPr>
        <p:spPr>
          <a:xfrm>
            <a:off x="1163599" y="1843547"/>
            <a:ext cx="10324288" cy="590931"/>
          </a:xfrm>
          <a:prstGeom prst="rect">
            <a:avLst/>
          </a:prstGeom>
          <a:solidFill>
            <a:schemeClr val="bg1">
              <a:alpha val="60101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b="1" dirty="0">
                <a:latin typeface="Libre Franklin SemiBold" pitchFamily="2" charset="77"/>
              </a:rPr>
              <a:t>Interpreting Survey Results: </a:t>
            </a:r>
          </a:p>
          <a:p>
            <a:pPr>
              <a:spcAft>
                <a:spcPts val="1800"/>
              </a:spcAft>
            </a:pPr>
            <a:r>
              <a:rPr lang="en-US" sz="1200" dirty="0">
                <a:latin typeface="Libre Franklin" pitchFamily="2" charset="77"/>
              </a:rPr>
              <a:t>In the past six months, </a:t>
            </a:r>
            <a:r>
              <a:rPr lang="en-US" sz="1200" b="1" dirty="0">
                <a:solidFill>
                  <a:schemeClr val="accent3"/>
                </a:solidFill>
                <a:latin typeface="Libre Franklin" pitchFamily="2" charset="77"/>
              </a:rPr>
              <a:t>41% </a:t>
            </a:r>
            <a:r>
              <a:rPr lang="en-US" sz="1200" dirty="0">
                <a:latin typeface="Libre Franklin" pitchFamily="2" charset="77"/>
              </a:rPr>
              <a:t>of US adults used a search engine to look up information after seeing an </a:t>
            </a:r>
            <a:r>
              <a:rPr lang="en-US" sz="1200" b="1" dirty="0">
                <a:solidFill>
                  <a:schemeClr val="accent3"/>
                </a:solidFill>
                <a:latin typeface="Libre Franklin" pitchFamily="2" charset="77"/>
              </a:rPr>
              <a:t>out of home ad.</a:t>
            </a:r>
            <a:endParaRPr lang="en-US" sz="1200" dirty="0">
              <a:latin typeface="Libre Franklin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9D6AC4-425A-7479-2336-F799130841F0}"/>
              </a:ext>
            </a:extLst>
          </p:cNvPr>
          <p:cNvGrpSpPr/>
          <p:nvPr/>
        </p:nvGrpSpPr>
        <p:grpSpPr>
          <a:xfrm>
            <a:off x="1" y="1160414"/>
            <a:ext cx="12194166" cy="609589"/>
            <a:chOff x="1" y="1160414"/>
            <a:chExt cx="12194166" cy="609589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FAA96-FB4A-70FA-D2D5-7EE5FDBB5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5857" y="1160416"/>
              <a:ext cx="2032000" cy="606669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9FAC32C-F8F5-7BBA-05B5-BFBC804B6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229" y="1160416"/>
              <a:ext cx="2032000" cy="60666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B605D10-C894-F3D2-7048-A262261D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9649" y="1160416"/>
              <a:ext cx="2032000" cy="60666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AC20923-E95B-7BD8-6B75-6CA71AF1E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7" y="1160416"/>
              <a:ext cx="2032000" cy="60666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BCB70C3-C830-B2E0-04CD-E21E9C0B1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8140" y="1160416"/>
              <a:ext cx="2032000" cy="60666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7A23BE6-78DE-9DA6-CA06-D01CA7DD4CFF}"/>
                </a:ext>
              </a:extLst>
            </p:cNvPr>
            <p:cNvSpPr/>
            <p:nvPr/>
          </p:nvSpPr>
          <p:spPr>
            <a:xfrm>
              <a:off x="2035857" y="1160417"/>
              <a:ext cx="2032000" cy="609586"/>
            </a:xfrm>
            <a:prstGeom prst="rect">
              <a:avLst/>
            </a:prstGeom>
            <a:solidFill>
              <a:schemeClr val="accent2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94750EA-51A5-DD06-61B1-F87AF78A561A}"/>
                </a:ext>
              </a:extLst>
            </p:cNvPr>
            <p:cNvSpPr txBox="1"/>
            <p:nvPr/>
          </p:nvSpPr>
          <p:spPr>
            <a:xfrm>
              <a:off x="2035857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Television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7973032-66BA-489F-3C16-8540BC8EF2B1}"/>
                </a:ext>
              </a:extLst>
            </p:cNvPr>
            <p:cNvSpPr/>
            <p:nvPr/>
          </p:nvSpPr>
          <p:spPr>
            <a:xfrm>
              <a:off x="8129560" y="1160415"/>
              <a:ext cx="2028594" cy="609583"/>
            </a:xfrm>
            <a:prstGeom prst="rect">
              <a:avLst/>
            </a:prstGeom>
            <a:solidFill>
              <a:schemeClr val="tx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CF4B299-8E8F-326E-0A7D-15152E71E364}"/>
                </a:ext>
              </a:extLst>
            </p:cNvPr>
            <p:cNvSpPr txBox="1"/>
            <p:nvPr/>
          </p:nvSpPr>
          <p:spPr>
            <a:xfrm>
              <a:off x="8136750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Radio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799F18E-BE37-C4B5-8E12-83C93E2604EC}"/>
                </a:ext>
              </a:extLst>
            </p:cNvPr>
            <p:cNvSpPr/>
            <p:nvPr/>
          </p:nvSpPr>
          <p:spPr>
            <a:xfrm>
              <a:off x="10157131" y="1160415"/>
              <a:ext cx="2037036" cy="606668"/>
            </a:xfrm>
            <a:prstGeom prst="rect">
              <a:avLst/>
            </a:prstGeom>
            <a:solidFill>
              <a:schemeClr val="accent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B2F550B-17A8-AFF1-BF72-72329E631B54}"/>
                </a:ext>
              </a:extLst>
            </p:cNvPr>
            <p:cNvSpPr txBox="1"/>
            <p:nvPr/>
          </p:nvSpPr>
          <p:spPr>
            <a:xfrm>
              <a:off x="10157131" y="1345750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Print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B8A3186-BD30-FC99-050F-BEA28B3751CE}"/>
                </a:ext>
              </a:extLst>
            </p:cNvPr>
            <p:cNvSpPr/>
            <p:nvPr/>
          </p:nvSpPr>
          <p:spPr>
            <a:xfrm>
              <a:off x="1" y="1160415"/>
              <a:ext cx="2036490" cy="606669"/>
            </a:xfrm>
            <a:prstGeom prst="rect">
              <a:avLst/>
            </a:prstGeom>
            <a:solidFill>
              <a:schemeClr val="accent3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A09D1DF-18E8-2490-0C28-379FE8B22AA8}"/>
                </a:ext>
              </a:extLst>
            </p:cNvPr>
            <p:cNvSpPr txBox="1"/>
            <p:nvPr/>
          </p:nvSpPr>
          <p:spPr>
            <a:xfrm>
              <a:off x="7214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OOH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90C2E16-973A-CF14-A8FC-51B1A88AD19C}"/>
                </a:ext>
              </a:extLst>
            </p:cNvPr>
            <p:cNvSpPr/>
            <p:nvPr/>
          </p:nvSpPr>
          <p:spPr>
            <a:xfrm>
              <a:off x="6092143" y="1160416"/>
              <a:ext cx="2035921" cy="60958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51D4E64-7202-11B9-66CA-766A5B80E28B}"/>
                </a:ext>
              </a:extLst>
            </p:cNvPr>
            <p:cNvSpPr txBox="1"/>
            <p:nvPr/>
          </p:nvSpPr>
          <p:spPr>
            <a:xfrm>
              <a:off x="6093638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Display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0D67BEA-CDA5-7030-EB01-A8C5D0B1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46" r="3316" b="5161"/>
            <a:stretch/>
          </p:blipFill>
          <p:spPr>
            <a:xfrm>
              <a:off x="4068051" y="1160416"/>
              <a:ext cx="2032000" cy="606669"/>
            </a:xfrm>
            <a:prstGeom prst="rect">
              <a:avLst/>
            </a:prstGeom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631ECAA-1BAA-4418-CB12-6AF1F8C0170A}"/>
                </a:ext>
              </a:extLst>
            </p:cNvPr>
            <p:cNvSpPr/>
            <p:nvPr/>
          </p:nvSpPr>
          <p:spPr>
            <a:xfrm>
              <a:off x="4065392" y="1160414"/>
              <a:ext cx="2038504" cy="609586"/>
            </a:xfrm>
            <a:prstGeom prst="rect">
              <a:avLst/>
            </a:prstGeom>
            <a:solidFill>
              <a:schemeClr val="accent5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0169764-C3B3-5C4C-6D7C-FBE16CDCA820}"/>
                </a:ext>
              </a:extLst>
            </p:cNvPr>
            <p:cNvSpPr txBox="1"/>
            <p:nvPr/>
          </p:nvSpPr>
          <p:spPr>
            <a:xfrm>
              <a:off x="4066140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Video ads</a:t>
              </a:r>
            </a:p>
          </p:txBody>
        </p:sp>
      </p:grpSp>
      <p:sp>
        <p:nvSpPr>
          <p:cNvPr id="7" name="Arrow: Bent-Up 6">
            <a:extLst>
              <a:ext uri="{FF2B5EF4-FFF2-40B4-BE49-F238E27FC236}">
                <a16:creationId xmlns:a16="http://schemas.microsoft.com/office/drawing/2014/main" id="{DA705249-3446-A82D-B980-D4DAC585598B}"/>
              </a:ext>
            </a:extLst>
          </p:cNvPr>
          <p:cNvSpPr/>
          <p:nvPr/>
        </p:nvSpPr>
        <p:spPr>
          <a:xfrm flipH="1" flipV="1">
            <a:off x="542763" y="1951241"/>
            <a:ext cx="655938" cy="329713"/>
          </a:xfrm>
          <a:prstGeom prst="bentUp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8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</a:t>
            </a:r>
            <a:r>
              <a:rPr lang="en-US" dirty="0"/>
              <a:t>Converting Gross Actions into Shares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8D7AB02-B87C-D03B-2F3F-A8A5EE5CF33E}"/>
              </a:ext>
            </a:extLst>
          </p:cNvPr>
          <p:cNvSpPr/>
          <p:nvPr/>
        </p:nvSpPr>
        <p:spPr>
          <a:xfrm>
            <a:off x="441113" y="1499617"/>
            <a:ext cx="4033351" cy="4317181"/>
          </a:xfrm>
          <a:prstGeom prst="roundRect">
            <a:avLst>
              <a:gd name="adj" fmla="val 6490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0B74C5B-94C5-C4B4-6AE2-3F397DBB65DF}"/>
              </a:ext>
            </a:extLst>
          </p:cNvPr>
          <p:cNvSpPr/>
          <p:nvPr/>
        </p:nvSpPr>
        <p:spPr>
          <a:xfrm>
            <a:off x="4781465" y="1499617"/>
            <a:ext cx="4033351" cy="4317181"/>
          </a:xfrm>
          <a:prstGeom prst="roundRect">
            <a:avLst>
              <a:gd name="adj" fmla="val 6490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9176C3-9F39-5422-7900-398D08273D92}"/>
              </a:ext>
            </a:extLst>
          </p:cNvPr>
          <p:cNvSpPr/>
          <p:nvPr/>
        </p:nvSpPr>
        <p:spPr>
          <a:xfrm>
            <a:off x="639830" y="1721256"/>
            <a:ext cx="3420106" cy="55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First, sum the percent of U.S. adults who engaged in a specific action.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8B6CD1-F472-7687-FDFF-A94FEFB36152}"/>
              </a:ext>
            </a:extLst>
          </p:cNvPr>
          <p:cNvSpPr/>
          <p:nvPr/>
        </p:nvSpPr>
        <p:spPr>
          <a:xfrm>
            <a:off x="5014213" y="1696872"/>
            <a:ext cx="3215387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dirty="0">
                <a:latin typeface="Libre Franklin" pitchFamily="2" charset="77"/>
              </a:rPr>
              <a:t>Second, divide the actions taken due to each platform by the gross actions taken across all platforms.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6E2AF96-D6B0-9BA8-3674-B629055BC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725982"/>
              </p:ext>
            </p:extLst>
          </p:nvPr>
        </p:nvGraphicFramePr>
        <p:xfrm>
          <a:off x="759077" y="2693463"/>
          <a:ext cx="3056045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2418">
                  <a:extLst>
                    <a:ext uri="{9D8B030D-6E8A-4147-A177-3AD203B41FA5}">
                      <a16:colId xmlns:a16="http://schemas.microsoft.com/office/drawing/2014/main" val="3345165020"/>
                    </a:ext>
                  </a:extLst>
                </a:gridCol>
                <a:gridCol w="611209">
                  <a:extLst>
                    <a:ext uri="{9D8B030D-6E8A-4147-A177-3AD203B41FA5}">
                      <a16:colId xmlns:a16="http://schemas.microsoft.com/office/drawing/2014/main" val="1700468299"/>
                    </a:ext>
                  </a:extLst>
                </a:gridCol>
                <a:gridCol w="1222418">
                  <a:extLst>
                    <a:ext uri="{9D8B030D-6E8A-4147-A177-3AD203B41FA5}">
                      <a16:colId xmlns:a16="http://schemas.microsoft.com/office/drawing/2014/main" val="3777540458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Libre Franklin" pitchFamily="2" charset="77"/>
                        </a:rPr>
                        <a:t>action: search engine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0452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Libre Franklin" pitchFamily="2" charset="77"/>
                        </a:rPr>
                        <a:t>OOH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Libre Franklin" pitchFamily="2" charset="77"/>
                        </a:rPr>
                        <a:t>41%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3900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Libre Franklin" pitchFamily="2" charset="77"/>
                        </a:rPr>
                        <a:t>television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Libre Franklin" pitchFamily="2" charset="77"/>
                        </a:rPr>
                        <a:t>45%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0933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Libre Franklin" pitchFamily="2" charset="77"/>
                        </a:rPr>
                        <a:t>video ads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Libre Franklin" pitchFamily="2" charset="77"/>
                        </a:rPr>
                        <a:t>37%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995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banner ads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27%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2502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22%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853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print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16%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9572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sum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188%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gross actions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200031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5AB048E-0090-FA85-4AE8-491C29845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427023"/>
              </p:ext>
            </p:extLst>
          </p:nvPr>
        </p:nvGraphicFramePr>
        <p:xfrm>
          <a:off x="5099557" y="2693463"/>
          <a:ext cx="3383280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334516502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0046829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77540458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Share of search engine actions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0452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accent4"/>
                          </a:solidFill>
                          <a:effectLst/>
                          <a:latin typeface="Libre Franklin" pitchFamily="2" charset="77"/>
                        </a:rPr>
                        <a:t>OOH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4"/>
                          </a:solidFill>
                          <a:effectLst/>
                          <a:latin typeface="Libre Franklin" pitchFamily="2" charset="77"/>
                        </a:rPr>
                        <a:t>41% </a:t>
                      </a:r>
                      <a:r>
                        <a:rPr lang="en-US" sz="1200" b="1" i="0" dirty="0">
                          <a:solidFill>
                            <a:schemeClr val="accent4"/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1" i="0" u="none" strike="noStrike" dirty="0">
                        <a:solidFill>
                          <a:schemeClr val="accent4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0" u="none" strike="noStrike" kern="1200" baseline="0" dirty="0">
                          <a:solidFill>
                            <a:schemeClr val="accent4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3900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Libre Franklin" pitchFamily="2" charset="77"/>
                        </a:rPr>
                        <a:t>television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Libre Franklin" pitchFamily="2" charset="77"/>
                        </a:rPr>
                        <a:t>45% </a:t>
                      </a:r>
                      <a:r>
                        <a:rPr lang="en-US" sz="1200" b="0" i="0" dirty="0">
                          <a:solidFill>
                            <a:schemeClr val="accent2"/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0" i="0" u="none" strike="noStrike" dirty="0">
                        <a:solidFill>
                          <a:schemeClr val="accent2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Libre Franklin" pitchFamily="2" charset="77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4180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Libre Franklin" pitchFamily="2" charset="77"/>
                        </a:rPr>
                        <a:t>video ads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Libre Franklin" pitchFamily="2" charset="77"/>
                        </a:rPr>
                        <a:t>37% </a:t>
                      </a:r>
                      <a:r>
                        <a:rPr lang="en-US" sz="1200" b="0" i="0" dirty="0">
                          <a:solidFill>
                            <a:schemeClr val="accent5"/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Libre Franklin" pitchFamily="2" charset="77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0933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banner ads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27% </a:t>
                      </a:r>
                      <a:r>
                        <a:rPr lang="en-US" sz="1200" b="0" i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0" i="0" u="none" strike="noStrike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Libre Franklin" pitchFamily="2" charset="77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995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22%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853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print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Libre Franklin" pitchFamily="2" charset="77"/>
                        </a:rPr>
                        <a:t>16% </a:t>
                      </a:r>
                      <a:r>
                        <a:rPr lang="en-US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Libre Franklin" pitchFamily="2" charset="77"/>
                        </a:rPr>
                        <a:t>÷ 188% = 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Libre Franklin" pitchFamily="2" charset="77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9572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Libre Franklin" pitchFamily="2" charset="7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sum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Libre Franklin" pitchFamily="2" charset="77"/>
                        </a:rPr>
                        <a:t>100%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20003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FE4714EB-E5C4-AFB3-7629-0679D114E7BA}"/>
              </a:ext>
            </a:extLst>
          </p:cNvPr>
          <p:cNvSpPr txBox="1"/>
          <p:nvPr/>
        </p:nvSpPr>
        <p:spPr>
          <a:xfrm>
            <a:off x="-175174" y="5857784"/>
            <a:ext cx="121599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 dirty="0">
                <a:latin typeface="Arial (body)"/>
              </a:rPr>
              <a:t>Formula for Action Share:</a:t>
            </a:r>
          </a:p>
          <a:p>
            <a:pPr algn="r">
              <a:spcAft>
                <a:spcPts val="1200"/>
              </a:spcAft>
            </a:pPr>
            <a:r>
              <a:rPr lang="en-US" sz="800" dirty="0">
                <a:latin typeface="Arial (body)"/>
              </a:rPr>
              <a:t>ACTIONS TAKEN BECAUSE OF A PLATFORM ÷ (OOH ACTIONS + TELEVISION ACTIONS + RADIO ACTIONS + PRINT ACTIONS + BANNER AD ACTIONS + VIDEO AD ACTIONS)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CA9F549-CEC2-268E-7951-0799DBCDBEC2}"/>
              </a:ext>
            </a:extLst>
          </p:cNvPr>
          <p:cNvSpPr/>
          <p:nvPr/>
        </p:nvSpPr>
        <p:spPr>
          <a:xfrm>
            <a:off x="9121818" y="3691836"/>
            <a:ext cx="2629070" cy="1575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b="1" dirty="0">
                <a:latin typeface="Libre Franklin SemiBold" pitchFamily="2" charset="77"/>
              </a:rPr>
              <a:t>Interpreting Survey Results: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400" b="1" dirty="0">
                <a:solidFill>
                  <a:schemeClr val="accent3"/>
                </a:solidFill>
                <a:latin typeface="Libre Franklin" pitchFamily="2" charset="77"/>
              </a:rPr>
              <a:t>Out of home advertising accounted for 22% of the gross search engine actions </a:t>
            </a:r>
            <a:r>
              <a:rPr lang="en-US" sz="1400" dirty="0">
                <a:latin typeface="Libre Franklin" pitchFamily="2" charset="77"/>
              </a:rPr>
              <a:t>generated by the six ad platforms analyzed. 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7A9281C4-B939-1CE2-01F9-E749229E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75674B-45E7-CEBB-8B20-774ABE84D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558082"/>
              </p:ext>
            </p:extLst>
          </p:nvPr>
        </p:nvGraphicFramePr>
        <p:xfrm>
          <a:off x="9240941" y="1524661"/>
          <a:ext cx="2140356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389929-F36C-AC6F-7AF8-9034EC52FB58}"/>
              </a:ext>
            </a:extLst>
          </p:cNvPr>
          <p:cNvSpPr txBox="1"/>
          <p:nvPr/>
        </p:nvSpPr>
        <p:spPr>
          <a:xfrm>
            <a:off x="9753145" y="3058152"/>
            <a:ext cx="557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177722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</a:t>
            </a:r>
            <a:r>
              <a:rPr lang="en-US" dirty="0">
                <a:solidFill>
                  <a:schemeClr val="accent2"/>
                </a:solidFill>
              </a:rPr>
              <a:t>Share of Actions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7A9281C4-B939-1CE2-01F9-E749229E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443BC8F-9267-FDB6-7D55-24578AD66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988010"/>
              </p:ext>
            </p:extLst>
          </p:nvPr>
        </p:nvGraphicFramePr>
        <p:xfrm>
          <a:off x="470819" y="2128995"/>
          <a:ext cx="11250363" cy="4001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6CAA1ED4-E003-2D09-273F-B19ED1A5CECA}"/>
              </a:ext>
            </a:extLst>
          </p:cNvPr>
          <p:cNvGrpSpPr/>
          <p:nvPr/>
        </p:nvGrpSpPr>
        <p:grpSpPr>
          <a:xfrm>
            <a:off x="1" y="1160414"/>
            <a:ext cx="12194166" cy="609589"/>
            <a:chOff x="1" y="1160414"/>
            <a:chExt cx="12194166" cy="6095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95462B9-5677-F78D-71A6-3FD74157A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5857" y="1160416"/>
              <a:ext cx="2032000" cy="60666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E0A21C2-F934-2935-B758-DB14B6201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229" y="1160416"/>
              <a:ext cx="2032000" cy="60666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3897F87-6DF6-FB50-CD7F-71BF5B5D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9649" y="1160416"/>
              <a:ext cx="2032000" cy="60666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EFDF47F-738A-2CC0-C85A-77724AEAF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7" y="1160416"/>
              <a:ext cx="2032000" cy="60666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AD13B72-59F0-AF57-5E34-BDB511CCD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8140" y="1160416"/>
              <a:ext cx="2032000" cy="606669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6D140D-D7C5-522A-4397-4C0C923A477B}"/>
                </a:ext>
              </a:extLst>
            </p:cNvPr>
            <p:cNvSpPr/>
            <p:nvPr/>
          </p:nvSpPr>
          <p:spPr>
            <a:xfrm>
              <a:off x="2035857" y="1160417"/>
              <a:ext cx="2032000" cy="609586"/>
            </a:xfrm>
            <a:prstGeom prst="rect">
              <a:avLst/>
            </a:prstGeom>
            <a:solidFill>
              <a:schemeClr val="accent2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BB599DA-6964-238D-9946-FEA959A87E9F}"/>
                </a:ext>
              </a:extLst>
            </p:cNvPr>
            <p:cNvSpPr txBox="1"/>
            <p:nvPr/>
          </p:nvSpPr>
          <p:spPr>
            <a:xfrm>
              <a:off x="2035857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Television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3CC7960-3752-9D2E-E029-A535D356EC49}"/>
                </a:ext>
              </a:extLst>
            </p:cNvPr>
            <p:cNvSpPr/>
            <p:nvPr/>
          </p:nvSpPr>
          <p:spPr>
            <a:xfrm>
              <a:off x="8129560" y="1160415"/>
              <a:ext cx="2028594" cy="609583"/>
            </a:xfrm>
            <a:prstGeom prst="rect">
              <a:avLst/>
            </a:prstGeom>
            <a:solidFill>
              <a:schemeClr val="tx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3EBED2-DFDC-4637-DD5E-1DF378164F94}"/>
                </a:ext>
              </a:extLst>
            </p:cNvPr>
            <p:cNvSpPr txBox="1"/>
            <p:nvPr/>
          </p:nvSpPr>
          <p:spPr>
            <a:xfrm>
              <a:off x="8136750" y="1344711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Radio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29F1DEF-B1D0-3875-663C-F6D949B5A920}"/>
                </a:ext>
              </a:extLst>
            </p:cNvPr>
            <p:cNvSpPr/>
            <p:nvPr/>
          </p:nvSpPr>
          <p:spPr>
            <a:xfrm>
              <a:off x="10157131" y="1160415"/>
              <a:ext cx="2037036" cy="606668"/>
            </a:xfrm>
            <a:prstGeom prst="rect">
              <a:avLst/>
            </a:prstGeom>
            <a:solidFill>
              <a:schemeClr val="accent1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46DA329-24A1-3F16-5E39-1004C6557F1C}"/>
                </a:ext>
              </a:extLst>
            </p:cNvPr>
            <p:cNvSpPr txBox="1"/>
            <p:nvPr/>
          </p:nvSpPr>
          <p:spPr>
            <a:xfrm>
              <a:off x="10157131" y="1345750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Print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6FE0ED8-1290-F9A3-C215-3956076D8FF8}"/>
                </a:ext>
              </a:extLst>
            </p:cNvPr>
            <p:cNvSpPr/>
            <p:nvPr/>
          </p:nvSpPr>
          <p:spPr>
            <a:xfrm>
              <a:off x="1" y="1160415"/>
              <a:ext cx="2036490" cy="606669"/>
            </a:xfrm>
            <a:prstGeom prst="rect">
              <a:avLst/>
            </a:prstGeom>
            <a:solidFill>
              <a:schemeClr val="accent3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40533BC-65CC-6DF9-BFD9-868FC0C9A152}"/>
                </a:ext>
              </a:extLst>
            </p:cNvPr>
            <p:cNvSpPr txBox="1"/>
            <p:nvPr/>
          </p:nvSpPr>
          <p:spPr>
            <a:xfrm>
              <a:off x="7214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OOH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37FF2F0-C539-FD0E-8E9A-E010A7128C8A}"/>
                </a:ext>
              </a:extLst>
            </p:cNvPr>
            <p:cNvSpPr/>
            <p:nvPr/>
          </p:nvSpPr>
          <p:spPr>
            <a:xfrm>
              <a:off x="6092143" y="1160416"/>
              <a:ext cx="2035921" cy="60958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AEA4DF-151C-2385-1E03-D2BEB18EA4D0}"/>
                </a:ext>
              </a:extLst>
            </p:cNvPr>
            <p:cNvSpPr txBox="1"/>
            <p:nvPr/>
          </p:nvSpPr>
          <p:spPr>
            <a:xfrm>
              <a:off x="6093638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Display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24231E9-0F91-8744-FCF4-6652876AC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46" r="3316" b="5161"/>
            <a:stretch/>
          </p:blipFill>
          <p:spPr>
            <a:xfrm>
              <a:off x="4068051" y="1160416"/>
              <a:ext cx="2032000" cy="606669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1D7A39A-6C3C-B703-5231-82FE0A58853F}"/>
                </a:ext>
              </a:extLst>
            </p:cNvPr>
            <p:cNvSpPr/>
            <p:nvPr/>
          </p:nvSpPr>
          <p:spPr>
            <a:xfrm>
              <a:off x="4065392" y="1160414"/>
              <a:ext cx="2038504" cy="609586"/>
            </a:xfrm>
            <a:prstGeom prst="rect">
              <a:avLst/>
            </a:prstGeom>
            <a:solidFill>
              <a:schemeClr val="accent5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377990D-4D16-BC3A-DE1A-C4444BD7CFF8}"/>
                </a:ext>
              </a:extLst>
            </p:cNvPr>
            <p:cNvSpPr txBox="1"/>
            <p:nvPr/>
          </p:nvSpPr>
          <p:spPr>
            <a:xfrm>
              <a:off x="4066140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Video 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37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682-564B-4561-8610-746D51C8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Survey Results: Share of Advertising Spend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7A9281C4-B939-1CE2-01F9-E749229E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72854" y="6556626"/>
            <a:ext cx="118622" cy="13849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31" name="Content Placeholder 6">
            <a:extLst>
              <a:ext uri="{FF2B5EF4-FFF2-40B4-BE49-F238E27FC236}">
                <a16:creationId xmlns:a16="http://schemas.microsoft.com/office/drawing/2014/main" id="{B9643F1C-DF92-3A9B-8F3A-83B56A707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599463"/>
              </p:ext>
            </p:extLst>
          </p:nvPr>
        </p:nvGraphicFramePr>
        <p:xfrm>
          <a:off x="0" y="1758313"/>
          <a:ext cx="5171914" cy="473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94F4E1BF-7103-FD9C-0D5D-75064F5E3719}"/>
              </a:ext>
            </a:extLst>
          </p:cNvPr>
          <p:cNvSpPr txBox="1"/>
          <p:nvPr/>
        </p:nvSpPr>
        <p:spPr>
          <a:xfrm>
            <a:off x="5078321" y="2867045"/>
            <a:ext cx="6613155" cy="232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200" dirty="0">
                <a:latin typeface="Libre Franklin" pitchFamily="2" charset="77"/>
              </a:rPr>
              <a:t>According to MAGNA, $179.1B was spent on these six advertising platforms in 2021.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200" b="1" dirty="0">
                <a:solidFill>
                  <a:schemeClr val="accent3"/>
                </a:solidFill>
                <a:latin typeface="Libre Franklin" pitchFamily="2" charset="77"/>
              </a:rPr>
              <a:t>Out of Home accounted for $7.35B or 4.1% of total media ad spend </a:t>
            </a:r>
            <a:r>
              <a:rPr lang="en-US" sz="2200" dirty="0">
                <a:latin typeface="Libre Franklin" pitchFamily="2" charset="77"/>
              </a:rPr>
              <a:t>across the OOH, television, radio, print, banner ads and video ad channels.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34B503-E6E7-14D4-D6F8-B926E676CD8D}"/>
              </a:ext>
            </a:extLst>
          </p:cNvPr>
          <p:cNvGrpSpPr/>
          <p:nvPr/>
        </p:nvGrpSpPr>
        <p:grpSpPr>
          <a:xfrm>
            <a:off x="1" y="1160415"/>
            <a:ext cx="12194166" cy="606802"/>
            <a:chOff x="1" y="1160415"/>
            <a:chExt cx="12194166" cy="6068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0BF61C-CA6C-AB2D-FF31-5334692A1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5857" y="1160416"/>
              <a:ext cx="2032000" cy="6066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BBC4AA5-7FEA-A5E8-9971-5CE6BD9DF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229" y="1160416"/>
              <a:ext cx="2032000" cy="6066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A0E98C0-7BD8-600D-ED9A-440DEA51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9649" y="1160416"/>
              <a:ext cx="2032000" cy="60666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B6507A-1230-CB6F-1E02-EF08C1E80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7" y="1160416"/>
              <a:ext cx="2032000" cy="60666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89F9294-CDB3-B99A-F46B-519F7529C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8140" y="1160416"/>
              <a:ext cx="2032000" cy="606669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91129D3-D892-741D-1318-C4A31058FAB7}"/>
                </a:ext>
              </a:extLst>
            </p:cNvPr>
            <p:cNvGrpSpPr/>
            <p:nvPr/>
          </p:nvGrpSpPr>
          <p:grpSpPr>
            <a:xfrm>
              <a:off x="2035857" y="1160548"/>
              <a:ext cx="2032000" cy="606669"/>
              <a:chOff x="0" y="1160189"/>
              <a:chExt cx="2032000" cy="60666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B68DCE6-B81B-AB06-A46B-A2659DEA1775}"/>
                  </a:ext>
                </a:extLst>
              </p:cNvPr>
              <p:cNvSpPr/>
              <p:nvPr/>
            </p:nvSpPr>
            <p:spPr>
              <a:xfrm>
                <a:off x="0" y="1160189"/>
                <a:ext cx="2032000" cy="606669"/>
              </a:xfrm>
              <a:prstGeom prst="rect">
                <a:avLst/>
              </a:prstGeom>
              <a:solidFill>
                <a:schemeClr val="accent2">
                  <a:alpha val="69619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80BFA28-BE63-C533-3A5C-F04621E9FB0E}"/>
                  </a:ext>
                </a:extLst>
              </p:cNvPr>
              <p:cNvSpPr txBox="1"/>
              <p:nvPr/>
            </p:nvSpPr>
            <p:spPr>
              <a:xfrm>
                <a:off x="0" y="1344352"/>
                <a:ext cx="20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ibre Franklin Medium" pitchFamily="2" charset="77"/>
                  </a:rPr>
                  <a:t>Television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0863C8-47E1-12A6-F3BE-62E581ABE595}"/>
                </a:ext>
              </a:extLst>
            </p:cNvPr>
            <p:cNvGrpSpPr/>
            <p:nvPr/>
          </p:nvGrpSpPr>
          <p:grpSpPr>
            <a:xfrm>
              <a:off x="8129560" y="1160548"/>
              <a:ext cx="2039190" cy="606669"/>
              <a:chOff x="-7190" y="1160189"/>
              <a:chExt cx="2039190" cy="60666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A00077E-F6A0-C39A-2376-C782472701B3}"/>
                  </a:ext>
                </a:extLst>
              </p:cNvPr>
              <p:cNvSpPr/>
              <p:nvPr/>
            </p:nvSpPr>
            <p:spPr>
              <a:xfrm>
                <a:off x="-7190" y="1160189"/>
                <a:ext cx="2028594" cy="606669"/>
              </a:xfrm>
              <a:prstGeom prst="rect">
                <a:avLst/>
              </a:prstGeom>
              <a:solidFill>
                <a:schemeClr val="tx1">
                  <a:alpha val="69619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FB64AA5-82DC-72F9-66AC-DB81CBC652F9}"/>
                  </a:ext>
                </a:extLst>
              </p:cNvPr>
              <p:cNvSpPr txBox="1"/>
              <p:nvPr/>
            </p:nvSpPr>
            <p:spPr>
              <a:xfrm>
                <a:off x="0" y="1344352"/>
                <a:ext cx="20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ibre Franklin Medium" pitchFamily="2" charset="77"/>
                  </a:rPr>
                  <a:t>Radio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A6CC4E2-7E79-3787-C10B-82967621AC94}"/>
                </a:ext>
              </a:extLst>
            </p:cNvPr>
            <p:cNvGrpSpPr/>
            <p:nvPr/>
          </p:nvGrpSpPr>
          <p:grpSpPr>
            <a:xfrm>
              <a:off x="10157131" y="1161587"/>
              <a:ext cx="2037036" cy="603504"/>
              <a:chOff x="0" y="1160189"/>
              <a:chExt cx="2037036" cy="60350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B29FB64-3FD2-B416-E8DA-67FC3FD2088D}"/>
                  </a:ext>
                </a:extLst>
              </p:cNvPr>
              <p:cNvSpPr/>
              <p:nvPr/>
            </p:nvSpPr>
            <p:spPr>
              <a:xfrm>
                <a:off x="0" y="1160189"/>
                <a:ext cx="2037036" cy="603504"/>
              </a:xfrm>
              <a:prstGeom prst="rect">
                <a:avLst/>
              </a:prstGeom>
              <a:solidFill>
                <a:schemeClr val="accent1">
                  <a:alpha val="69619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51C2B14-5A1C-23FE-CEEA-79A50AE93D6E}"/>
                  </a:ext>
                </a:extLst>
              </p:cNvPr>
              <p:cNvSpPr txBox="1"/>
              <p:nvPr/>
            </p:nvSpPr>
            <p:spPr>
              <a:xfrm>
                <a:off x="0" y="1344352"/>
                <a:ext cx="20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ibre Franklin Medium" pitchFamily="2" charset="77"/>
                  </a:rPr>
                  <a:t>Print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9CC499-D551-B7A0-3AF9-F8F9A75B569F}"/>
                </a:ext>
              </a:extLst>
            </p:cNvPr>
            <p:cNvGrpSpPr/>
            <p:nvPr/>
          </p:nvGrpSpPr>
          <p:grpSpPr>
            <a:xfrm>
              <a:off x="1" y="1160415"/>
              <a:ext cx="2039213" cy="606669"/>
              <a:chOff x="-7213" y="1160189"/>
              <a:chExt cx="2039213" cy="60666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162EF7F-4B9C-1133-4611-22DD594BDAB2}"/>
                  </a:ext>
                </a:extLst>
              </p:cNvPr>
              <p:cNvSpPr/>
              <p:nvPr/>
            </p:nvSpPr>
            <p:spPr>
              <a:xfrm>
                <a:off x="-7213" y="1160189"/>
                <a:ext cx="2036490" cy="606669"/>
              </a:xfrm>
              <a:prstGeom prst="rect">
                <a:avLst/>
              </a:prstGeom>
              <a:solidFill>
                <a:schemeClr val="accent3">
                  <a:alpha val="69619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D89B227-8C2C-CECC-077B-C3AE14027599}"/>
                  </a:ext>
                </a:extLst>
              </p:cNvPr>
              <p:cNvSpPr txBox="1"/>
              <p:nvPr/>
            </p:nvSpPr>
            <p:spPr>
              <a:xfrm>
                <a:off x="0" y="1344352"/>
                <a:ext cx="20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ibre Franklin Medium" pitchFamily="2" charset="77"/>
                  </a:rPr>
                  <a:t>OOH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C1F0B7-4DCA-599D-2EBD-08B7FE0D1FAD}"/>
                </a:ext>
              </a:extLst>
            </p:cNvPr>
            <p:cNvSpPr/>
            <p:nvPr/>
          </p:nvSpPr>
          <p:spPr>
            <a:xfrm>
              <a:off x="6092143" y="1161997"/>
              <a:ext cx="2035921" cy="60268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CDDF13-78D9-E470-31FB-19637380853C}"/>
                </a:ext>
              </a:extLst>
            </p:cNvPr>
            <p:cNvSpPr txBox="1"/>
            <p:nvPr/>
          </p:nvSpPr>
          <p:spPr>
            <a:xfrm>
              <a:off x="6093638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Display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10396B0-2E6B-1A50-9986-5B001889A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051" y="1160416"/>
              <a:ext cx="2032000" cy="606669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1909C9-7E32-4F24-43B4-0722CA099660}"/>
                </a:ext>
              </a:extLst>
            </p:cNvPr>
            <p:cNvSpPr/>
            <p:nvPr/>
          </p:nvSpPr>
          <p:spPr>
            <a:xfrm>
              <a:off x="4065392" y="1161997"/>
              <a:ext cx="2038504" cy="603504"/>
            </a:xfrm>
            <a:prstGeom prst="rect">
              <a:avLst/>
            </a:prstGeom>
            <a:solidFill>
              <a:schemeClr val="accent5">
                <a:alpha val="6961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3451F8-9070-B9D8-308B-36A66147E320}"/>
                </a:ext>
              </a:extLst>
            </p:cNvPr>
            <p:cNvSpPr txBox="1"/>
            <p:nvPr/>
          </p:nvSpPr>
          <p:spPr>
            <a:xfrm>
              <a:off x="4066140" y="1344578"/>
              <a:ext cx="203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ibre Franklin Medium" pitchFamily="2" charset="77"/>
                </a:rPr>
                <a:t>Video 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471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MS_TEMPLATE_ID" val=""/>
</p:tagLst>
</file>

<file path=ppt/theme/theme1.xml><?xml version="1.0" encoding="utf-8"?>
<a:theme xmlns:a="http://schemas.openxmlformats.org/drawingml/2006/main" name="Blank">
  <a:themeElements>
    <a:clrScheme name="OAAA-22">
      <a:dk1>
        <a:srgbClr val="60625E"/>
      </a:dk1>
      <a:lt1>
        <a:srgbClr val="FFFFFF"/>
      </a:lt1>
      <a:dk2>
        <a:srgbClr val="DC281E"/>
      </a:dk2>
      <a:lt2>
        <a:srgbClr val="FFFFFF"/>
      </a:lt2>
      <a:accent1>
        <a:srgbClr val="BAC7C3"/>
      </a:accent1>
      <a:accent2>
        <a:srgbClr val="00476F"/>
      </a:accent2>
      <a:accent3>
        <a:srgbClr val="0081BA"/>
      </a:accent3>
      <a:accent4>
        <a:srgbClr val="00A0DE"/>
      </a:accent4>
      <a:accent5>
        <a:srgbClr val="6673B6"/>
      </a:accent5>
      <a:accent6>
        <a:srgbClr val="FFFFFF"/>
      </a:accent6>
      <a:hlink>
        <a:srgbClr val="FFFFFF"/>
      </a:hlink>
      <a:folHlink>
        <a:srgbClr val="FFFFF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0B955D17822488E3D6493B9383791" ma:contentTypeVersion="13" ma:contentTypeDescription="Create a new document." ma:contentTypeScope="" ma:versionID="a4e65156f097c1fe95266848af6cedea">
  <xsd:schema xmlns:xsd="http://www.w3.org/2001/XMLSchema" xmlns:xs="http://www.w3.org/2001/XMLSchema" xmlns:p="http://schemas.microsoft.com/office/2006/metadata/properties" xmlns:ns2="08496985-b4e7-44f6-a0fb-cf9483876b39" xmlns:ns3="e29b85ed-18c3-4aa1-9352-a89c372114b7" targetNamespace="http://schemas.microsoft.com/office/2006/metadata/properties" ma:root="true" ma:fieldsID="fa7c4ec9ea943b23f3789b5438e0482d" ns2:_="" ns3:_="">
    <xsd:import namespace="08496985-b4e7-44f6-a0fb-cf9483876b39"/>
    <xsd:import namespace="e29b85ed-18c3-4aa1-9352-a89c37211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96985-b4e7-44f6-a0fb-cf9483876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b85ed-18c3-4aa1-9352-a89c372114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7AD3B6-2422-4EA3-A753-E90F3F653B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4AB721-61B8-401A-BCD2-65EA5B368EC9}">
  <ds:schemaRefs>
    <ds:schemaRef ds:uri="http://schemas.microsoft.com/office/2006/documentManagement/types"/>
    <ds:schemaRef ds:uri="http://www.w3.org/XML/1998/namespace"/>
    <ds:schemaRef ds:uri="http://purl.org/dc/dcmitype/"/>
    <ds:schemaRef ds:uri="e29b85ed-18c3-4aa1-9352-a89c372114b7"/>
    <ds:schemaRef ds:uri="http://schemas.microsoft.com/office/2006/metadata/properties"/>
    <ds:schemaRef ds:uri="08496985-b4e7-44f6-a0fb-cf9483876b39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A95B653-AADA-421B-8534-7CE5B1EF09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496985-b4e7-44f6-a0fb-cf9483876b39"/>
    <ds:schemaRef ds:uri="e29b85ed-18c3-4aa1-9352-a89c37211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1928</TotalTime>
  <Words>1984</Words>
  <Application>Microsoft Office PowerPoint</Application>
  <PresentationFormat>Widescreen</PresentationFormat>
  <Paragraphs>458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(body)</vt:lpstr>
      <vt:lpstr>Calibri</vt:lpstr>
      <vt:lpstr>Franklin Gothic Book</vt:lpstr>
      <vt:lpstr>Franklin Gothic Demi</vt:lpstr>
      <vt:lpstr>Franklin Gothic heavy</vt:lpstr>
      <vt:lpstr>Franklin Gothic Medium</vt:lpstr>
      <vt:lpstr>Libre Franklin</vt:lpstr>
      <vt:lpstr>Libre Franklin Light</vt:lpstr>
      <vt:lpstr>Libre Franklin Medium</vt:lpstr>
      <vt:lpstr>Libre Franklin SemiBold</vt:lpstr>
      <vt:lpstr>Perpetua</vt:lpstr>
      <vt:lpstr>Blank</vt:lpstr>
      <vt:lpstr>Consumer Insights: OOH and Online Activation</vt:lpstr>
      <vt:lpstr>Research Purpose &amp; Methodology</vt:lpstr>
      <vt:lpstr>Survey Research Focus</vt:lpstr>
      <vt:lpstr>Survey Questions: Actions</vt:lpstr>
      <vt:lpstr>Survey Questions: Advertising Platforms</vt:lpstr>
      <vt:lpstr>Survey Results: Actions Taken After Noticing Ads</vt:lpstr>
      <vt:lpstr>Survey Results: Converting Gross Actions into Shares</vt:lpstr>
      <vt:lpstr>Survey Results: Share of Actions</vt:lpstr>
      <vt:lpstr>Survey Results: Share of Advertising Spend</vt:lpstr>
      <vt:lpstr>Survey Results: Actions Indexed Against Ad Spend Share</vt:lpstr>
      <vt:lpstr>Survey Results: Share Index – Action vs. Ad Spend</vt:lpstr>
      <vt:lpstr>Conclusion</vt:lpstr>
      <vt:lpstr>Appendix</vt:lpstr>
      <vt:lpstr>Supporting Data</vt:lpstr>
      <vt:lpstr>Contact us for more insights…</vt:lpstr>
    </vt:vector>
  </TitlesOfParts>
  <Company>Dentons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heading</dc:title>
  <dc:creator>_</dc:creator>
  <cp:lastModifiedBy>Steve Nicklin</cp:lastModifiedBy>
  <cp:revision>149</cp:revision>
  <cp:lastPrinted>2022-05-12T14:03:53Z</cp:lastPrinted>
  <dcterms:created xsi:type="dcterms:W3CDTF">2016-08-16T12:58:54Z</dcterms:created>
  <dcterms:modified xsi:type="dcterms:W3CDTF">2022-05-12T15:01:07Z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0x0101004BD0B955D17822488E3D6493B9383791</vt:lpwstr>
  </property>
</Properties>
</file>